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94"/>
  </p:notesMasterIdLst>
  <p:handoutMasterIdLst>
    <p:handoutMasterId r:id="rId95"/>
  </p:handoutMasterIdLst>
  <p:sldIdLst>
    <p:sldId id="273" r:id="rId5"/>
    <p:sldId id="375" r:id="rId6"/>
    <p:sldId id="376" r:id="rId7"/>
    <p:sldId id="518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27" r:id="rId19"/>
    <p:sldId id="328" r:id="rId20"/>
    <p:sldId id="329" r:id="rId21"/>
    <p:sldId id="449" r:id="rId22"/>
    <p:sldId id="458" r:id="rId23"/>
    <p:sldId id="459" r:id="rId24"/>
    <p:sldId id="330" r:id="rId25"/>
    <p:sldId id="331" r:id="rId26"/>
    <p:sldId id="387" r:id="rId27"/>
    <p:sldId id="444" r:id="rId28"/>
    <p:sldId id="450" r:id="rId29"/>
    <p:sldId id="599" r:id="rId30"/>
    <p:sldId id="600" r:id="rId31"/>
    <p:sldId id="660" r:id="rId32"/>
    <p:sldId id="601" r:id="rId33"/>
    <p:sldId id="602" r:id="rId34"/>
    <p:sldId id="603" r:id="rId35"/>
    <p:sldId id="604" r:id="rId36"/>
    <p:sldId id="446" r:id="rId37"/>
    <p:sldId id="451" r:id="rId38"/>
    <p:sldId id="720" r:id="rId39"/>
    <p:sldId id="452" r:id="rId40"/>
    <p:sldId id="454" r:id="rId41"/>
    <p:sldId id="455" r:id="rId42"/>
    <p:sldId id="456" r:id="rId43"/>
    <p:sldId id="774" r:id="rId44"/>
    <p:sldId id="605" r:id="rId45"/>
    <p:sldId id="606" r:id="rId46"/>
    <p:sldId id="332" r:id="rId47"/>
    <p:sldId id="388" r:id="rId48"/>
    <p:sldId id="389" r:id="rId49"/>
    <p:sldId id="390" r:id="rId50"/>
    <p:sldId id="391" r:id="rId51"/>
    <p:sldId id="392" r:id="rId52"/>
    <p:sldId id="338" r:id="rId53"/>
    <p:sldId id="393" r:id="rId54"/>
    <p:sldId id="394" r:id="rId55"/>
    <p:sldId id="395" r:id="rId56"/>
    <p:sldId id="396" r:id="rId57"/>
    <p:sldId id="397" r:id="rId58"/>
    <p:sldId id="343" r:id="rId59"/>
    <p:sldId id="344" r:id="rId60"/>
    <p:sldId id="345" r:id="rId61"/>
    <p:sldId id="346" r:id="rId62"/>
    <p:sldId id="398" r:id="rId63"/>
    <p:sldId id="400" r:id="rId64"/>
    <p:sldId id="401" r:id="rId65"/>
    <p:sldId id="402" r:id="rId66"/>
    <p:sldId id="351" r:id="rId67"/>
    <p:sldId id="352" r:id="rId68"/>
    <p:sldId id="403" r:id="rId69"/>
    <p:sldId id="462" r:id="rId70"/>
    <p:sldId id="461" r:id="rId71"/>
    <p:sldId id="463" r:id="rId72"/>
    <p:sldId id="354" r:id="rId73"/>
    <p:sldId id="355" r:id="rId74"/>
    <p:sldId id="404" r:id="rId75"/>
    <p:sldId id="358" r:id="rId76"/>
    <p:sldId id="405" r:id="rId77"/>
    <p:sldId id="406" r:id="rId78"/>
    <p:sldId id="361" r:id="rId79"/>
    <p:sldId id="365" r:id="rId80"/>
    <p:sldId id="407" r:id="rId81"/>
    <p:sldId id="366" r:id="rId82"/>
    <p:sldId id="367" r:id="rId83"/>
    <p:sldId id="408" r:id="rId84"/>
    <p:sldId id="409" r:id="rId85"/>
    <p:sldId id="410" r:id="rId86"/>
    <p:sldId id="437" r:id="rId87"/>
    <p:sldId id="411" r:id="rId88"/>
    <p:sldId id="412" r:id="rId89"/>
    <p:sldId id="372" r:id="rId90"/>
    <p:sldId id="373" r:id="rId91"/>
    <p:sldId id="374" r:id="rId92"/>
    <p:sldId id="271" r:id="rId93"/>
  </p:sldIdLst>
  <p:sldSz cx="10080625" cy="7559675"/>
  <p:notesSz cx="6858000" cy="9144000"/>
  <p:defaultTextStyle>
    <a:defPPr>
      <a:defRPr lang="en-GB"/>
    </a:defPPr>
    <a:lvl1pPr marL="0" lvl="0" indent="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1pPr>
    <a:lvl2pPr marL="742950" lvl="1" indent="-28575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2pPr>
    <a:lvl3pPr marL="1143000" lvl="2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3pPr>
    <a:lvl4pPr marL="1600200" lvl="3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4pPr>
    <a:lvl5pPr marL="2057400" lvl="4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5pPr>
    <a:lvl6pPr marL="2286000" lvl="5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6pPr>
    <a:lvl7pPr marL="2743200" lvl="6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7pPr>
    <a:lvl8pPr marL="3200400" lvl="7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8pPr>
    <a:lvl9pPr marL="3657600" lvl="8" indent="-228600" algn="l" defTabSz="449580" eaLnBrk="1" fontAlgn="base" latinLnBrk="0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Droid Sans Fallback" panose="020B050200000000000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7" userDrawn="1">
          <p15:clr>
            <a:srgbClr val="A4A3A4"/>
          </p15:clr>
        </p15:guide>
        <p15:guide id="2" pos="2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CC"/>
    <a:srgbClr val="CCFFFF"/>
    <a:srgbClr val="FF3300"/>
    <a:srgbClr val="FF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17"/>
        <p:guide pos="2865"/>
      </p:guideLst>
    </p:cSldViewPr>
  </p:slideViewPr>
  <p:gridSpacing cx="45004" cy="45004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notesMaster" Target="notesMasters/notesMaster1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en-US" altLang="x-none" dirty="0"/>
          </a:p>
        </p:txBody>
      </p:sp>
      <p:sp>
        <p:nvSpPr>
          <p:cNvPr id="4100" name="Rectangle 4"/>
          <p:cNvSpPr>
            <a:spLocks noGrp="1"/>
          </p:cNvSpPr>
          <p:nvPr>
            <p:ph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 defTabSz="449580" eaLnBrk="1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01" name="Rectangle 5"/>
          <p:cNvSpPr>
            <a:spLocks noGrp="1"/>
          </p:cNvSpPr>
          <p:nvPr>
            <p:ph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 algn="r" defTabSz="449580" eaLnBrk="1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02" name="Rectangle 6"/>
          <p:cNvSpPr>
            <a:spLocks noGrp="1"/>
          </p:cNvSpPr>
          <p:nvPr>
            <p:ph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defTabSz="449580" eaLnBrk="1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03" name="Rectangle 7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49580" eaLnBrk="1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GB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en-GB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1pPr>
    <a:lvl2pPr marL="742950" lvl="1" indent="-28575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2pPr>
    <a:lvl3pPr marL="1143000" lvl="2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3pPr>
    <a:lvl4pPr marL="1600200" lvl="3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4pPr>
    <a:lvl5pPr marL="2057400" lvl="4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Times New Roman" panose="02020603050405020304" pitchFamily="2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301625"/>
            <a:ext cx="2267347" cy="5810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70600" cy="5810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67288" y="1944688"/>
            <a:ext cx="2257393" cy="4383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6820" y="1944688"/>
            <a:ext cx="2257393" cy="4383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252" y="1960399"/>
            <a:ext cx="4029583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252" y="2938087"/>
            <a:ext cx="4029583" cy="38848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73380" y="1960399"/>
            <a:ext cx="4049428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73380" y="2938087"/>
            <a:ext cx="4049428" cy="38848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444006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503979"/>
            <a:ext cx="5103316" cy="5956744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444006" cy="4201570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6866" y="1944688"/>
            <a:ext cx="2267347" cy="43830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944688"/>
            <a:ext cx="6670601" cy="43830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28788"/>
            <a:ext cx="4444000" cy="4383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728788"/>
            <a:ext cx="4444000" cy="4383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252" y="1960399"/>
            <a:ext cx="4029583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252" y="2938087"/>
            <a:ext cx="4029583" cy="38848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73380" y="1960399"/>
            <a:ext cx="4049428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73380" y="2938087"/>
            <a:ext cx="4049428" cy="38848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444006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503979"/>
            <a:ext cx="5103316" cy="5956744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444006" cy="4201570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301625"/>
            <a:ext cx="2267347" cy="5810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70600" cy="5810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28788"/>
            <a:ext cx="4444000" cy="4383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728788"/>
            <a:ext cx="4444000" cy="4383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1252" y="1960399"/>
            <a:ext cx="4029583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252" y="2938087"/>
            <a:ext cx="4029583" cy="38848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73380" y="1960399"/>
            <a:ext cx="4049428" cy="908210"/>
          </a:xfrm>
        </p:spPr>
        <p:txBody>
          <a:bodyPr anchor="ctr" anchorCtr="0"/>
          <a:lstStyle>
            <a:lvl1pPr marL="0" indent="0">
              <a:buNone/>
              <a:defRPr sz="2315"/>
            </a:lvl1pPr>
            <a:lvl2pPr marL="377825" indent="0">
              <a:buNone/>
              <a:defRPr sz="1985"/>
            </a:lvl2pPr>
            <a:lvl3pPr marL="756285" indent="0">
              <a:buNone/>
              <a:defRPr sz="1655"/>
            </a:lvl3pPr>
            <a:lvl4pPr marL="1134110" indent="0">
              <a:buNone/>
              <a:defRPr sz="1490"/>
            </a:lvl4pPr>
            <a:lvl5pPr marL="1511935" indent="0">
              <a:buNone/>
              <a:defRPr sz="1490"/>
            </a:lvl5pPr>
            <a:lvl6pPr marL="1890395" indent="0">
              <a:buNone/>
              <a:defRPr sz="1490"/>
            </a:lvl6pPr>
            <a:lvl7pPr marL="2268220" indent="0">
              <a:buNone/>
              <a:defRPr sz="1490"/>
            </a:lvl7pPr>
            <a:lvl8pPr marL="2646045" indent="0">
              <a:buNone/>
              <a:defRPr sz="1490"/>
            </a:lvl8pPr>
            <a:lvl9pPr marL="3024505" indent="0">
              <a:buNone/>
              <a:defRPr sz="149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73380" y="2938087"/>
            <a:ext cx="4049428" cy="38848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444006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503979"/>
            <a:ext cx="5103316" cy="5956744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444006" cy="4201570"/>
          </a:xfrm>
        </p:spPr>
        <p:txBody>
          <a:bodyPr/>
          <a:lstStyle>
            <a:lvl1pPr marL="0" indent="0">
              <a:buNone/>
              <a:defRPr sz="1655"/>
            </a:lvl1pPr>
            <a:lvl2pPr marL="377825" indent="0">
              <a:buNone/>
              <a:defRPr sz="1490"/>
            </a:lvl2pPr>
            <a:lvl3pPr marL="756285" indent="0">
              <a:buNone/>
              <a:defRPr sz="1325"/>
            </a:lvl3pPr>
            <a:lvl4pPr marL="1134110" indent="0">
              <a:buNone/>
              <a:defRPr sz="1160"/>
            </a:lvl4pPr>
            <a:lvl5pPr marL="1511935" indent="0">
              <a:buNone/>
              <a:defRPr sz="1160"/>
            </a:lvl5pPr>
            <a:lvl6pPr marL="1890395" indent="0">
              <a:buNone/>
              <a:defRPr sz="1160"/>
            </a:lvl6pPr>
            <a:lvl7pPr marL="2268220" indent="0">
              <a:buNone/>
              <a:defRPr sz="1160"/>
            </a:lvl7pPr>
            <a:lvl8pPr marL="2646045" indent="0">
              <a:buNone/>
              <a:defRPr sz="1160"/>
            </a:lvl8pPr>
            <a:lvl9pPr marL="3024505" indent="0">
              <a:buNone/>
              <a:defRPr sz="11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AutoShape 2"/>
          <p:cNvSpPr/>
          <p:nvPr/>
        </p:nvSpPr>
        <p:spPr>
          <a:xfrm>
            <a:off x="144463" y="161925"/>
            <a:ext cx="9791700" cy="6613525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503238" y="1728788"/>
            <a:ext cx="9069387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dt"/>
          </p:nvPr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>
              <a:defRPr sz="1000">
                <a:latin typeface="Comic Sans MS" panose="030F0702030302020204" pitchFamily="2" charset="0"/>
              </a:defRPr>
            </a:lvl1pPr>
          </a:lstStyle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algn="ctr">
              <a:defRPr sz="1000">
                <a:latin typeface="Comic Sans MS" panose="030F0702030302020204" pitchFamily="2" charset="0"/>
              </a:defRPr>
            </a:lvl1pPr>
          </a:lstStyle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algn="r">
              <a:defRPr sz="1200">
                <a:latin typeface="Comic Sans MS" panose="030F0702030302020204" pitchFamily="2" charset="0"/>
                <a:ea typeface="宋体" panose="02010600030101010101" pitchFamily="2" charset="-122"/>
              </a:defRPr>
            </a:lvl1pPr>
          </a:lstStyle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  <p:sp>
        <p:nvSpPr>
          <p:cNvPr id="1032" name="Rectangle 8"/>
          <p:cNvSpPr/>
          <p:nvPr/>
        </p:nvSpPr>
        <p:spPr>
          <a:xfrm>
            <a:off x="1439863" y="1223963"/>
            <a:ext cx="8640762" cy="144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3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21590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6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AutoShape 2"/>
          <p:cNvSpPr/>
          <p:nvPr/>
        </p:nvSpPr>
        <p:spPr>
          <a:xfrm>
            <a:off x="-347662" y="5975350"/>
            <a:ext cx="2074862" cy="21605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AutoShape 3"/>
          <p:cNvSpPr/>
          <p:nvPr/>
        </p:nvSpPr>
        <p:spPr>
          <a:xfrm>
            <a:off x="4679950" y="296863"/>
            <a:ext cx="5256213" cy="6330950"/>
          </a:xfrm>
          <a:prstGeom prst="roundRect">
            <a:avLst>
              <a:gd name="adj" fmla="val 8264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5"/>
          <p:cNvSpPr/>
          <p:nvPr/>
        </p:nvSpPr>
        <p:spPr>
          <a:xfrm>
            <a:off x="0" y="4356100"/>
            <a:ext cx="8496300" cy="1584325"/>
          </a:xfrm>
          <a:prstGeom prst="rect">
            <a:avLst/>
          </a:prstGeom>
          <a:gradFill rotWithShape="0">
            <a:gsLst>
              <a:gs pos="0">
                <a:srgbClr val="0047FF"/>
              </a:gs>
              <a:gs pos="100000">
                <a:srgbClr val="99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Rectangle 6"/>
          <p:cNvSpPr>
            <a:spLocks noGrp="1"/>
          </p:cNvSpPr>
          <p:nvPr>
            <p:ph type="title"/>
          </p:nvPr>
        </p:nvSpPr>
        <p:spPr>
          <a:xfrm>
            <a:off x="504825" y="4500563"/>
            <a:ext cx="7486650" cy="1260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2054" name="Rectangle 7"/>
          <p:cNvSpPr>
            <a:spLocks noGrp="1"/>
          </p:cNvSpPr>
          <p:nvPr>
            <p:ph type="body" idx="1"/>
          </p:nvPr>
        </p:nvSpPr>
        <p:spPr>
          <a:xfrm>
            <a:off x="4967288" y="1944688"/>
            <a:ext cx="4606925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8224" rIns="0" bIns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2055" name="AutoShape 8"/>
          <p:cNvSpPr/>
          <p:nvPr/>
        </p:nvSpPr>
        <p:spPr>
          <a:xfrm>
            <a:off x="-203200" y="-274637"/>
            <a:ext cx="2074863" cy="214788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AutoShape 9"/>
          <p:cNvSpPr/>
          <p:nvPr/>
        </p:nvSpPr>
        <p:spPr>
          <a:xfrm>
            <a:off x="1079500" y="-409575"/>
            <a:ext cx="1295400" cy="12731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AutoShape 10"/>
          <p:cNvSpPr/>
          <p:nvPr/>
        </p:nvSpPr>
        <p:spPr>
          <a:xfrm>
            <a:off x="-347662" y="1152525"/>
            <a:ext cx="4164012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</a:ln>
          <a:effectLst>
            <a:outerShdw dist="101823" dir="2699999" algn="ctr" rotWithShape="0">
              <a:srgbClr val="C0C0C0">
                <a:alpha val="32999"/>
              </a:srgbClr>
            </a:outerShdw>
          </a:effectLst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" name="AutoShape 11"/>
          <p:cNvSpPr/>
          <p:nvPr/>
        </p:nvSpPr>
        <p:spPr>
          <a:xfrm flipH="1" flipV="1">
            <a:off x="9361488" y="-968375"/>
            <a:ext cx="2087562" cy="21367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9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6625" y="1116013"/>
            <a:ext cx="1368425" cy="136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AutoShape 4"/>
          <p:cNvSpPr/>
          <p:nvPr userDrawn="1"/>
        </p:nvSpPr>
        <p:spPr>
          <a:xfrm>
            <a:off x="9215438" y="3384550"/>
            <a:ext cx="1800225" cy="129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B2B2">
                  <a:alpha val="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1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3000"/>
        </a:lnSpc>
        <a:spcBef>
          <a:spcPct val="0"/>
        </a:spcBef>
        <a:spcAft>
          <a:spcPts val="1425"/>
        </a:spcAft>
        <a:buSzPct val="100000"/>
        <a:buFont typeface="Times New Roman" panose="02020603050405020304" pitchFamily="2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0" fontAlgn="base" latinLnBrk="0" hangingPunct="0">
        <a:lnSpc>
          <a:spcPct val="93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Ubuntu" charset="0"/>
          <a:ea typeface="+mn-ea"/>
          <a:cs typeface="+mn-cs"/>
        </a:defRPr>
      </a:lvl2pPr>
      <a:lvl3pPr marL="1143000" lvl="2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Ubuntu" charset="0"/>
          <a:ea typeface="+mn-ea"/>
          <a:cs typeface="+mn-cs"/>
        </a:defRPr>
      </a:lvl3pPr>
      <a:lvl4pPr marL="1600200" lvl="3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Ubuntu" charset="0"/>
          <a:ea typeface="+mn-ea"/>
          <a:cs typeface="+mn-cs"/>
        </a:defRPr>
      </a:lvl4pPr>
      <a:lvl5pPr marL="2057400" lvl="4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Ubuntu" charset="0"/>
          <a:ea typeface="+mn-ea"/>
          <a:cs typeface="+mn-cs"/>
        </a:defRPr>
      </a:lvl5pPr>
      <a:lvl6pPr marL="2514600" lvl="5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Ubuntu" charset="0"/>
          <a:ea typeface="+mn-ea"/>
          <a:cs typeface="+mn-cs"/>
        </a:defRPr>
      </a:lvl6pPr>
      <a:lvl7pPr marL="2971800" lvl="6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Ubuntu" charset="0"/>
          <a:ea typeface="+mn-ea"/>
          <a:cs typeface="+mn-cs"/>
        </a:defRPr>
      </a:lvl7pPr>
      <a:lvl8pPr marL="3429000" lvl="7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Ubuntu" charset="0"/>
          <a:ea typeface="+mn-ea"/>
          <a:cs typeface="+mn-cs"/>
        </a:defRPr>
      </a:lvl8pPr>
      <a:lvl9pPr marL="3886200" lvl="8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Ubuntu" charset="0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AutoShape 2"/>
          <p:cNvSpPr/>
          <p:nvPr/>
        </p:nvSpPr>
        <p:spPr>
          <a:xfrm>
            <a:off x="144463" y="161925"/>
            <a:ext cx="9791700" cy="6613525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8"/>
          <p:cNvSpPr/>
          <p:nvPr/>
        </p:nvSpPr>
        <p:spPr>
          <a:xfrm>
            <a:off x="1439863" y="1223963"/>
            <a:ext cx="8640762" cy="144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215900"/>
            <a:ext cx="936625" cy="936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Rectangle 3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3078" name="Rectangle 4"/>
          <p:cNvSpPr>
            <a:spLocks noGrp="1"/>
          </p:cNvSpPr>
          <p:nvPr>
            <p:ph type="body" idx="1"/>
          </p:nvPr>
        </p:nvSpPr>
        <p:spPr>
          <a:xfrm>
            <a:off x="503238" y="1728788"/>
            <a:ext cx="9069387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3079" name="Rectangle 5"/>
          <p:cNvSpPr>
            <a:spLocks noGrp="1"/>
          </p:cNvSpPr>
          <p:nvPr>
            <p:ph type="dt" idx="2"/>
          </p:nvPr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>
              <a:defRPr sz="1000">
                <a:latin typeface="Comic Sans MS" panose="030F0702030302020204" pitchFamily="2" charset="0"/>
                <a:ea typeface="宋体" panose="02010600030101010101" pitchFamily="2" charset="-122"/>
              </a:defRPr>
            </a:lvl1pPr>
          </a:lstStyle>
          <a:p>
            <a:pPr lvl="0" eaLnBrk="1">
              <a:lnSpc>
                <a:spcPct val="116000"/>
              </a:lnSpc>
            </a:pPr>
            <a:r>
              <a:rPr lang="en-US" altLang="zh-CN" dirty="0"/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080" name="Rectangle 6"/>
          <p:cNvSpPr>
            <a:spLocks noGrp="1"/>
          </p:cNvSpPr>
          <p:nvPr>
            <p:ph type="ftr" idx="3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algn="ctr">
              <a:defRPr sz="1000">
                <a:latin typeface="Comic Sans MS" panose="030F0702030302020204" pitchFamily="2" charset="0"/>
              </a:defRPr>
            </a:lvl1pPr>
          </a:lstStyle>
          <a:p>
            <a:pPr lvl="0" eaLnBrk="1">
              <a:lnSpc>
                <a:spcPct val="116000"/>
              </a:lnSpc>
            </a:pPr>
            <a:r>
              <a:rPr lang="en-GB" altLang="en-US" dirty="0">
                <a:cs typeface="DejaVu Sans" panose="020B0603030804020204" charset="0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  <p:sp>
        <p:nvSpPr>
          <p:cNvPr id="3081" name="Rectangle 7"/>
          <p:cNvSpPr>
            <a:spLocks noGrp="1"/>
          </p:cNvSpPr>
          <p:nvPr>
            <p:ph type="sldNum" idx="4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algn="r">
              <a:defRPr sz="1200">
                <a:latin typeface="Comic Sans MS" panose="030F0702030302020204" pitchFamily="2" charset="0"/>
              </a:defRPr>
            </a:lvl1pPr>
          </a:lstStyle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>
                <a:cs typeface="DejaVu Sans" panose="020B0603030804020204" charset="0"/>
              </a:rPr>
            </a:fld>
            <a:r>
              <a:rPr lang="en-GB" altLang="en-US" sz="1200" dirty="0">
                <a:latin typeface="Comic Sans MS" panose="030F0702030302020204" pitchFamily="2" charset="0"/>
                <a:cs typeface="DejaVu Sans" panose="020B0603030804020204" charset="0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DejaVu Sans" panose="020B06030308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6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b="0" i="0" u="none" kern="1200" baseline="0">
          <a:solidFill>
            <a:srgbClr val="000000"/>
          </a:solidFill>
          <a:latin typeface="Arial" panose="020B0604020202020204" pitchFamily="34" charset="0"/>
          <a:ea typeface="Droid Sans Fallback" panose="020B0502000000000001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04825" y="4500563"/>
            <a:ext cx="8001000" cy="1260475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第六章 代码优化与目标代码生成</a:t>
            </a:r>
            <a:endParaRPr lang="zh-CN" altLang="en-US" dirty="0"/>
          </a:p>
        </p:txBody>
      </p:sp>
      <p:sp>
        <p:nvSpPr>
          <p:cNvPr id="5123" name="Rectangle 3"/>
          <p:cNvSpPr txBox="1"/>
          <p:nvPr/>
        </p:nvSpPr>
        <p:spPr>
          <a:xfrm>
            <a:off x="4967288" y="1944688"/>
            <a:ext cx="4608512" cy="1501775"/>
          </a:xfrm>
          <a:prstGeom prst="rect">
            <a:avLst/>
          </a:prstGeom>
          <a:noFill/>
          <a:ln w="9525">
            <a:noFill/>
          </a:ln>
        </p:spPr>
        <p:txBody>
          <a:bodyPr lIns="0" tIns="19404" rIns="0" bIns="0" anchor="ctr" anchorCtr="0"/>
          <a:p>
            <a:pPr marL="342900" indent="-342900" defTabSz="44958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altLang="en-US" sz="3400" dirty="0">
                <a:latin typeface="Arial" panose="020B0604020202020204" pitchFamily="34" charset="0"/>
                <a:ea typeface="微软雅黑" panose="020B0503020204020204" pitchFamily="2" charset="-122"/>
              </a:rPr>
              <a:t>周尔强</a:t>
            </a:r>
            <a:endParaRPr lang="zh-CN" altLang="en-US" sz="3400" dirty="0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 marL="342900" indent="-342900" defTabSz="44958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zh-CN" altLang="en-US" sz="3400" dirty="0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 marL="342900" indent="-342900" defTabSz="44958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sz="3400" dirty="0">
                <a:latin typeface="Arial" panose="020B0604020202020204" pitchFamily="34" charset="0"/>
                <a:ea typeface="微软雅黑" panose="020B0503020204020204" pitchFamily="2" charset="-122"/>
              </a:rPr>
              <a:t>编译技术</a:t>
            </a:r>
            <a:endParaRPr lang="zh-CN" sz="3200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程序流图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程序流图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G = ( N , E , n</a:t>
            </a:r>
            <a:r>
              <a:rPr lang="en-US" altLang="zh-CN" sz="4000" b="1" baseline="-25000" dirty="0">
                <a:latin typeface="Times New Roman" panose="02020603050405020304" pitchFamily="2" charset="0"/>
                <a:ea typeface="楷体_GB2312" panose="02010609030101010101" pitchFamily="1" charset="-122"/>
              </a:rPr>
              <a:t>0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)</a:t>
            </a:r>
            <a:endParaRPr lang="en-US" altLang="zh-CN" sz="40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程序结构的图形表示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N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为结点的集合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每个结点代表一个基本块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E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为有向边的集合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n0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程序第一条语句的基本块结点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3316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317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31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3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charRg st="36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4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charRg st="48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6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charRg st="68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8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charRg st="81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程序流图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基本块</a:t>
            </a: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B</a:t>
            </a:r>
            <a:r>
              <a:rPr lang="en-US" altLang="zh-CN" sz="4000" b="1" baseline="-250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i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与</a:t>
            </a: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B</a:t>
            </a:r>
            <a:r>
              <a:rPr lang="en-US" altLang="zh-CN" sz="4000" b="1" baseline="-250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j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之间有一条有向边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：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B</a:t>
            </a:r>
            <a:r>
              <a:rPr lang="en-US" altLang="zh-CN" b="1" baseline="-250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j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紧跟在 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B</a:t>
            </a:r>
            <a:r>
              <a:rPr lang="en-US" altLang="zh-CN" b="1" baseline="-250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i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之后，且 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B</a:t>
            </a:r>
            <a:r>
              <a:rPr lang="en-US" altLang="zh-CN" b="1" baseline="-250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i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的出口语句不是无条件转向或停止语句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2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：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B</a:t>
            </a:r>
            <a:r>
              <a:rPr lang="en-US" altLang="zh-CN" b="1" baseline="-250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i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的出口语句为转向语句，其转向点恰为 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B</a:t>
            </a:r>
            <a:r>
              <a:rPr lang="en-US" altLang="zh-CN" b="1" baseline="-250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j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的入口语句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4340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4341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434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charRg st="18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5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charRg st="57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程序流图</a:t>
            </a:r>
            <a:endParaRPr lang="zh-CN" altLang="en-US" dirty="0"/>
          </a:p>
        </p:txBody>
      </p:sp>
      <p:sp>
        <p:nvSpPr>
          <p:cNvPr id="15363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5364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5365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5366" name="Rectangle 4"/>
          <p:cNvSpPr/>
          <p:nvPr/>
        </p:nvSpPr>
        <p:spPr>
          <a:xfrm>
            <a:off x="2687638" y="398463"/>
            <a:ext cx="4827587" cy="839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7" name="Rectangle 5"/>
          <p:cNvSpPr/>
          <p:nvPr/>
        </p:nvSpPr>
        <p:spPr>
          <a:xfrm>
            <a:off x="2687638" y="1574800"/>
            <a:ext cx="4827587" cy="839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8" name="Rectangle 6"/>
          <p:cNvSpPr/>
          <p:nvPr/>
        </p:nvSpPr>
        <p:spPr>
          <a:xfrm>
            <a:off x="2687638" y="2749550"/>
            <a:ext cx="4827587" cy="839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9" name="Rectangle 7"/>
          <p:cNvSpPr/>
          <p:nvPr/>
        </p:nvSpPr>
        <p:spPr>
          <a:xfrm>
            <a:off x="2687638" y="3925888"/>
            <a:ext cx="4705350" cy="504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0" name="Rectangle 8"/>
          <p:cNvSpPr/>
          <p:nvPr/>
        </p:nvSpPr>
        <p:spPr>
          <a:xfrm>
            <a:off x="1092200" y="4849813"/>
            <a:ext cx="3611563" cy="16795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1" name="Rectangle 9"/>
          <p:cNvSpPr/>
          <p:nvPr/>
        </p:nvSpPr>
        <p:spPr>
          <a:xfrm>
            <a:off x="5880100" y="4849813"/>
            <a:ext cx="3779838" cy="16795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2" name="Text Box 10"/>
          <p:cNvSpPr txBox="1"/>
          <p:nvPr/>
        </p:nvSpPr>
        <p:spPr>
          <a:xfrm>
            <a:off x="2754313" y="360363"/>
            <a:ext cx="4163695" cy="671830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 eaLnBrk="0"/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(1) i:=m-1          (2) j:=n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/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(3) t1:=4*n        (4) v:=a[t1]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73" name="Text Box 11"/>
          <p:cNvSpPr txBox="1"/>
          <p:nvPr/>
        </p:nvSpPr>
        <p:spPr>
          <a:xfrm>
            <a:off x="2771775" y="1574800"/>
            <a:ext cx="6210300" cy="614045"/>
          </a:xfrm>
          <a:prstGeom prst="rect">
            <a:avLst/>
          </a:prstGeom>
          <a:noFill/>
          <a:ln w="9525">
            <a:noFill/>
          </a:ln>
        </p:spPr>
        <p:txBody>
          <a:bodyPr wrap="square" lIns="100794" tIns="50397" rIns="100794" bIns="50397">
            <a:spAutoFit/>
          </a:bodyPr>
          <a:p>
            <a:pPr eaLnBrk="0"/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(5) i:=i+1           (6) t2:=4*i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/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(7) t3:=a[t2]      (8) if t3&lt;v goto(5)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74" name="Text Box 12"/>
          <p:cNvSpPr txBox="1"/>
          <p:nvPr/>
        </p:nvSpPr>
        <p:spPr>
          <a:xfrm>
            <a:off x="2754313" y="2711450"/>
            <a:ext cx="4789805" cy="61404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 eaLnBrk="0"/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(9)j:=j-1       	    (10)t4:=4*j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eaLnBrk="0"/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(11)t5:=a[t4]      (12)if t5&gt;v goto(9)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75" name="Text Box 13"/>
          <p:cNvSpPr txBox="1"/>
          <p:nvPr/>
        </p:nvSpPr>
        <p:spPr>
          <a:xfrm>
            <a:off x="2670175" y="3887788"/>
            <a:ext cx="2749550" cy="444500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(13) if i&gt;=j goto(23)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76" name="Text Box 14"/>
          <p:cNvSpPr txBox="1"/>
          <p:nvPr/>
        </p:nvSpPr>
        <p:spPr>
          <a:xfrm>
            <a:off x="1176338" y="4849813"/>
            <a:ext cx="3430587" cy="1702435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>
            <a:spAutoFit/>
          </a:bodyPr>
          <a:p>
            <a:pPr eaLnBrk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(14)t6:=4*i      (15)x:=a[t6]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(16)t7:=4*i      (17)t8:=4*j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(18)t9:=a[t8]   (19)a[t7]:=t9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(20)t10:=4*j    (21)a[t10]:=x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(22)goto (5)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77" name="Text Box 15"/>
          <p:cNvSpPr txBox="1"/>
          <p:nvPr/>
        </p:nvSpPr>
        <p:spPr>
          <a:xfrm>
            <a:off x="5880100" y="5018088"/>
            <a:ext cx="3697288" cy="900430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>
            <a:spAutoFit/>
          </a:bodyPr>
          <a:p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(23)t11:=4*i         (24)x:=a[t11]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(25)t12:=4*i         (26)t13:=4*n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(27)t14:=a[t13]    (28)a[t12]:=t14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(29)t15:=4*n        (30)a[t15]:=x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78" name="Line 16"/>
          <p:cNvSpPr/>
          <p:nvPr/>
        </p:nvSpPr>
        <p:spPr>
          <a:xfrm>
            <a:off x="5040313" y="1238250"/>
            <a:ext cx="0" cy="3365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5379" name="Line 17"/>
          <p:cNvSpPr/>
          <p:nvPr/>
        </p:nvSpPr>
        <p:spPr>
          <a:xfrm>
            <a:off x="5040313" y="2414588"/>
            <a:ext cx="0" cy="33496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5380" name="Line 18"/>
          <p:cNvSpPr/>
          <p:nvPr/>
        </p:nvSpPr>
        <p:spPr>
          <a:xfrm>
            <a:off x="5040313" y="3589338"/>
            <a:ext cx="0" cy="3365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5381" name="Line 19"/>
          <p:cNvSpPr/>
          <p:nvPr/>
        </p:nvSpPr>
        <p:spPr>
          <a:xfrm flipH="1">
            <a:off x="2855913" y="4430713"/>
            <a:ext cx="1092200" cy="4191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5382" name="Line 20"/>
          <p:cNvSpPr/>
          <p:nvPr/>
        </p:nvSpPr>
        <p:spPr>
          <a:xfrm>
            <a:off x="5711825" y="4430713"/>
            <a:ext cx="1931988" cy="4191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5383" name="Line 21"/>
          <p:cNvSpPr/>
          <p:nvPr/>
        </p:nvSpPr>
        <p:spPr>
          <a:xfrm>
            <a:off x="3276600" y="1322388"/>
            <a:ext cx="0" cy="252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84" name="Line 22"/>
          <p:cNvSpPr/>
          <p:nvPr/>
        </p:nvSpPr>
        <p:spPr>
          <a:xfrm>
            <a:off x="2940050" y="1406525"/>
            <a:ext cx="0" cy="1682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5385" name="Line 23"/>
          <p:cNvSpPr/>
          <p:nvPr/>
        </p:nvSpPr>
        <p:spPr>
          <a:xfrm>
            <a:off x="671513" y="1322388"/>
            <a:ext cx="26050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6" name="Line 24"/>
          <p:cNvSpPr/>
          <p:nvPr/>
        </p:nvSpPr>
        <p:spPr>
          <a:xfrm>
            <a:off x="671513" y="1322388"/>
            <a:ext cx="0" cy="5459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7" name="Line 25"/>
          <p:cNvSpPr/>
          <p:nvPr/>
        </p:nvSpPr>
        <p:spPr>
          <a:xfrm>
            <a:off x="671513" y="6781800"/>
            <a:ext cx="218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8" name="Line 26"/>
          <p:cNvSpPr/>
          <p:nvPr/>
        </p:nvSpPr>
        <p:spPr>
          <a:xfrm flipV="1">
            <a:off x="2855913" y="6529388"/>
            <a:ext cx="0" cy="252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9" name="Line 27"/>
          <p:cNvSpPr/>
          <p:nvPr/>
        </p:nvSpPr>
        <p:spPr>
          <a:xfrm>
            <a:off x="1428750" y="1406525"/>
            <a:ext cx="15113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0" name="Line 28"/>
          <p:cNvSpPr/>
          <p:nvPr/>
        </p:nvSpPr>
        <p:spPr>
          <a:xfrm>
            <a:off x="1428750" y="1406525"/>
            <a:ext cx="0" cy="10922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1" name="Line 29"/>
          <p:cNvSpPr/>
          <p:nvPr/>
        </p:nvSpPr>
        <p:spPr>
          <a:xfrm>
            <a:off x="1428750" y="2498725"/>
            <a:ext cx="15113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2" name="Line 30"/>
          <p:cNvSpPr/>
          <p:nvPr/>
        </p:nvSpPr>
        <p:spPr>
          <a:xfrm flipV="1">
            <a:off x="2940050" y="2414588"/>
            <a:ext cx="0" cy="84137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3" name="Line 31"/>
          <p:cNvSpPr/>
          <p:nvPr/>
        </p:nvSpPr>
        <p:spPr>
          <a:xfrm>
            <a:off x="2940050" y="2581275"/>
            <a:ext cx="0" cy="1682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5394" name="Line 32"/>
          <p:cNvSpPr/>
          <p:nvPr/>
        </p:nvSpPr>
        <p:spPr>
          <a:xfrm>
            <a:off x="1428750" y="2581275"/>
            <a:ext cx="15113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5" name="Line 33"/>
          <p:cNvSpPr/>
          <p:nvPr/>
        </p:nvSpPr>
        <p:spPr>
          <a:xfrm>
            <a:off x="1428750" y="2581275"/>
            <a:ext cx="0" cy="10922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6" name="Line 34"/>
          <p:cNvSpPr/>
          <p:nvPr/>
        </p:nvSpPr>
        <p:spPr>
          <a:xfrm>
            <a:off x="1428750" y="3673475"/>
            <a:ext cx="15113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7" name="Line 35"/>
          <p:cNvSpPr/>
          <p:nvPr/>
        </p:nvSpPr>
        <p:spPr>
          <a:xfrm flipV="1">
            <a:off x="2940050" y="3589338"/>
            <a:ext cx="0" cy="841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98" name="Text Box 36"/>
          <p:cNvSpPr txBox="1"/>
          <p:nvPr/>
        </p:nvSpPr>
        <p:spPr>
          <a:xfrm>
            <a:off x="7624763" y="566738"/>
            <a:ext cx="5937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B1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399" name="Text Box 37"/>
          <p:cNvSpPr txBox="1"/>
          <p:nvPr/>
        </p:nvSpPr>
        <p:spPr>
          <a:xfrm>
            <a:off x="7624763" y="1741488"/>
            <a:ext cx="593725" cy="474662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B2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400" name="Text Box 38"/>
          <p:cNvSpPr txBox="1"/>
          <p:nvPr/>
        </p:nvSpPr>
        <p:spPr>
          <a:xfrm>
            <a:off x="7642225" y="2917825"/>
            <a:ext cx="593725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B3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401" name="Text Box 39"/>
          <p:cNvSpPr txBox="1"/>
          <p:nvPr/>
        </p:nvSpPr>
        <p:spPr>
          <a:xfrm>
            <a:off x="7624763" y="3925888"/>
            <a:ext cx="593725" cy="474662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B4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402" name="Text Box 40"/>
          <p:cNvSpPr txBox="1"/>
          <p:nvPr/>
        </p:nvSpPr>
        <p:spPr>
          <a:xfrm>
            <a:off x="4686300" y="5437188"/>
            <a:ext cx="593725" cy="474662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B5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403" name="Text Box 41"/>
          <p:cNvSpPr txBox="1"/>
          <p:nvPr/>
        </p:nvSpPr>
        <p:spPr>
          <a:xfrm>
            <a:off x="5292725" y="5437188"/>
            <a:ext cx="592138" cy="474662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B6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404" name="Line 53"/>
          <p:cNvSpPr/>
          <p:nvPr/>
        </p:nvSpPr>
        <p:spPr>
          <a:xfrm>
            <a:off x="671513" y="6781800"/>
            <a:ext cx="218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05" name="Line 54"/>
          <p:cNvSpPr/>
          <p:nvPr/>
        </p:nvSpPr>
        <p:spPr>
          <a:xfrm flipV="1">
            <a:off x="2855913" y="6529388"/>
            <a:ext cx="0" cy="252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06" name="Line 55"/>
          <p:cNvSpPr/>
          <p:nvPr/>
        </p:nvSpPr>
        <p:spPr>
          <a:xfrm>
            <a:off x="671513" y="1322388"/>
            <a:ext cx="0" cy="5459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07" name="Line 56"/>
          <p:cNvSpPr/>
          <p:nvPr/>
        </p:nvSpPr>
        <p:spPr>
          <a:xfrm>
            <a:off x="671513" y="6781800"/>
            <a:ext cx="218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08" name="Line 57"/>
          <p:cNvSpPr/>
          <p:nvPr/>
        </p:nvSpPr>
        <p:spPr>
          <a:xfrm flipV="1">
            <a:off x="2855913" y="6529388"/>
            <a:ext cx="0" cy="252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09" name="Line 58"/>
          <p:cNvSpPr/>
          <p:nvPr/>
        </p:nvSpPr>
        <p:spPr>
          <a:xfrm>
            <a:off x="671513" y="1322388"/>
            <a:ext cx="26050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0" name="Line 59"/>
          <p:cNvSpPr/>
          <p:nvPr/>
        </p:nvSpPr>
        <p:spPr>
          <a:xfrm>
            <a:off x="671513" y="1322388"/>
            <a:ext cx="0" cy="5459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1" name="Line 60"/>
          <p:cNvSpPr/>
          <p:nvPr/>
        </p:nvSpPr>
        <p:spPr>
          <a:xfrm>
            <a:off x="671513" y="6781800"/>
            <a:ext cx="218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2" name="Line 61"/>
          <p:cNvSpPr/>
          <p:nvPr/>
        </p:nvSpPr>
        <p:spPr>
          <a:xfrm flipV="1">
            <a:off x="2855913" y="6529388"/>
            <a:ext cx="0" cy="252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3" name="Line 62"/>
          <p:cNvSpPr/>
          <p:nvPr/>
        </p:nvSpPr>
        <p:spPr>
          <a:xfrm>
            <a:off x="671513" y="1322388"/>
            <a:ext cx="26050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4" name="Line 63"/>
          <p:cNvSpPr/>
          <p:nvPr/>
        </p:nvSpPr>
        <p:spPr>
          <a:xfrm>
            <a:off x="671513" y="1322388"/>
            <a:ext cx="0" cy="5459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5" name="Line 64"/>
          <p:cNvSpPr/>
          <p:nvPr/>
        </p:nvSpPr>
        <p:spPr>
          <a:xfrm>
            <a:off x="671513" y="6781800"/>
            <a:ext cx="218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6" name="Line 65"/>
          <p:cNvSpPr/>
          <p:nvPr/>
        </p:nvSpPr>
        <p:spPr>
          <a:xfrm flipV="1">
            <a:off x="2855913" y="6529388"/>
            <a:ext cx="0" cy="2524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7" name="Line 66"/>
          <p:cNvSpPr/>
          <p:nvPr/>
        </p:nvSpPr>
        <p:spPr>
          <a:xfrm>
            <a:off x="3276600" y="1322388"/>
            <a:ext cx="0" cy="25241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5418" name="Line 67"/>
          <p:cNvSpPr/>
          <p:nvPr/>
        </p:nvSpPr>
        <p:spPr>
          <a:xfrm>
            <a:off x="671513" y="1322388"/>
            <a:ext cx="260508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19" name="Line 68"/>
          <p:cNvSpPr/>
          <p:nvPr/>
        </p:nvSpPr>
        <p:spPr>
          <a:xfrm>
            <a:off x="671513" y="1322388"/>
            <a:ext cx="0" cy="545941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20" name="Line 69"/>
          <p:cNvSpPr/>
          <p:nvPr/>
        </p:nvSpPr>
        <p:spPr>
          <a:xfrm>
            <a:off x="671513" y="6781800"/>
            <a:ext cx="21844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21" name="Line 70"/>
          <p:cNvSpPr/>
          <p:nvPr/>
        </p:nvSpPr>
        <p:spPr>
          <a:xfrm flipV="1">
            <a:off x="2855913" y="6529388"/>
            <a:ext cx="0" cy="25241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局部优化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局部优化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基本块内的优化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局部优化方法：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合并已知量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/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常量传播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删除公共子表达式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删除无用赋值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删除死代码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复写传播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388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6389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639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合并已知量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对于语句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 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 := OP B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或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 := B OP C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若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B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C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为常数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则编译时可将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的值计算出来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将该值存放在临时单元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T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中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相应语句换成	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 := T</a:t>
            </a:r>
            <a:endParaRPr lang="zh-CN" altLang="en-US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7412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7413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741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6340" y="5287010"/>
            <a:ext cx="2540000" cy="949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int x = 5;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int y = x * 2;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int z = a[y];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995" y="5544185"/>
            <a:ext cx="2540000" cy="377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2" charset="0"/>
              </a:rPr>
              <a:t>int z = a[10];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删除公共子表达式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471646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对于语句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     A := B + C*D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     U := V – C*D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如果两个语句之间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C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和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的值未改变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则将公共表达式结果记为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T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：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 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T := C * D</a:t>
            </a:r>
            <a:endParaRPr lang="zh-CN" altLang="en-US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 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 := B + T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    U := V – T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843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843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843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0515" y="1395730"/>
            <a:ext cx="33197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数组下标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结构体中元素的访问</a:t>
            </a:r>
            <a:endParaRPr lang="zh-CN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参数的访问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删除无用赋值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>
          <a:xfrm>
            <a:off x="503238" y="1349375"/>
            <a:ext cx="9069387" cy="5265738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如有语句：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  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 := B + C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   ……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   A := M + N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当两个语句之间没有使用过 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则第一个语句可以删除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  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……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   A := M + N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9460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1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58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charRg st="58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7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charRg st="73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8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charRg st="80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删除死代码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>
          <a:xfrm>
            <a:off x="503238" y="1349375"/>
            <a:ext cx="9069387" cy="4762500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语句：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if B then S</a:t>
            </a:r>
            <a:r>
              <a:rPr lang="en-US" altLang="zh-CN" sz="4000" b="1" baseline="-25000" dirty="0"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else S</a:t>
            </a:r>
            <a:r>
              <a:rPr lang="en-US" altLang="zh-CN" sz="4000" b="1" baseline="-25000" dirty="0"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endParaRPr lang="en-US" altLang="zh-CN" sz="40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如果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B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值固定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为“真”或“假”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则其中一个分支永远不会执行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这些分支的代码时可以删除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0484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5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复写传播</a:t>
            </a:r>
            <a:r>
              <a:rPr lang="en-US" altLang="zh-CN" dirty="0"/>
              <a:t>/Copy Propagation</a:t>
            </a:r>
            <a:endParaRPr lang="en-US" altLang="zh-CN" dirty="0"/>
          </a:p>
        </p:txBody>
      </p:sp>
      <p:sp>
        <p:nvSpPr>
          <p:cNvPr id="20484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5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2705" y="4426585"/>
            <a:ext cx="29635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x = y;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if (x &gt; 1) {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x = x * f(x – 1);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8500" y="1222375"/>
            <a:ext cx="887539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如果将变量</a:t>
            </a:r>
            <a:r>
              <a:rPr lang="en-US" altLang="zh-CN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a</a:t>
            </a:r>
            <a:r>
              <a:rPr lang="zh-CN" altLang="en-US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复制</a:t>
            </a:r>
            <a:r>
              <a:rPr lang="zh-CN" altLang="en-US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给变量</a:t>
            </a:r>
            <a:r>
              <a:rPr lang="en-US" altLang="zh-CN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b</a:t>
            </a:r>
            <a:r>
              <a:rPr lang="zh-CN" altLang="en-US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，则将变量</a:t>
            </a:r>
            <a:r>
              <a:rPr lang="en-US" altLang="zh-CN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b</a:t>
            </a:r>
            <a:r>
              <a:rPr lang="zh-CN" altLang="en-US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的使用</a:t>
            </a:r>
            <a:r>
              <a:rPr lang="zh-CN" altLang="en-US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替换为变量</a:t>
            </a:r>
            <a:r>
              <a:rPr lang="en-US" altLang="zh-CN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a</a:t>
            </a:r>
            <a:endParaRPr lang="zh-CN" altLang="en-US" sz="3200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需要知道变量的副本在哪里传播</a:t>
            </a:r>
            <a:endParaRPr lang="zh-CN" altLang="en-US" sz="3200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32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需考虑语言的作用域规则</a:t>
            </a:r>
            <a:endParaRPr lang="zh-CN" altLang="en-US" sz="3200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15890" y="4222750"/>
            <a:ext cx="2988945" cy="160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strike="sngStrike">
                <a:solidFill>
                  <a:srgbClr val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x = </a:t>
            </a:r>
            <a:r>
              <a:rPr lang="zh-CN" altLang="en-US" sz="2800" b="1" strike="sngStrike">
                <a:solidFill>
                  <a:srgbClr val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800" b="1" strike="sngStrike">
                <a:solidFill>
                  <a:srgbClr val="00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b="1" strike="sngStrike">
              <a:solidFill>
                <a:srgbClr val="000000"/>
              </a:solidFill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if (</a:t>
            </a:r>
            <a:r>
              <a:rPr lang="zh-CN" altLang="en-US" sz="28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&gt; 1) {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8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* f(</a:t>
            </a:r>
            <a:r>
              <a:rPr lang="zh-CN" altLang="en-US" sz="28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– 1);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8465" y="5979160"/>
            <a:ext cx="4900295" cy="605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2" eaLnBrk="1" hangingPunct="1">
              <a:buNone/>
            </a:pPr>
            <a:r>
              <a:rPr lang="en-US" altLang="zh-TW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2" charset="2"/>
              </a:rPr>
              <a:t>x := y;		    	s := y * f(y)</a:t>
            </a:r>
            <a:endParaRPr lang="en-US" altLang="zh-TW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2" charset="2"/>
            </a:endParaRPr>
          </a:p>
          <a:p>
            <a:pPr lvl="2" eaLnBrk="1" hangingPunct="1">
              <a:buNone/>
            </a:pPr>
            <a:r>
              <a:rPr lang="en-US" altLang="zh-TW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2" charset="2"/>
              </a:rPr>
              <a:t>s := x * f(x)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dirty="0"/>
              <a:t>窥孔优化</a:t>
            </a:r>
            <a:endParaRPr dirty="0"/>
          </a:p>
        </p:txBody>
      </p:sp>
      <p:sp>
        <p:nvSpPr>
          <p:cNvPr id="20484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5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8500" y="1222375"/>
            <a:ext cx="887539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sz="28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在一个基本块中，针对已经生成的汇编代码，结合CPU自己指令的特点，通过一些认为可能带来性能提升的转换规则，或者通过整体的分析，通过指令转换，提升代码性能</a:t>
            </a:r>
            <a:endParaRPr sz="2800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sz="28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窥孔，可以认为是一个滑动窗口，编译器在实施窥孔优化时，就仅仅分析这个窗口内的指令</a:t>
            </a:r>
            <a:endParaRPr sz="2800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sz="28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优化方式：</a:t>
            </a:r>
            <a:r>
              <a:rPr sz="28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删除</a:t>
            </a:r>
            <a:r>
              <a:rPr sz="28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冗余指令，控制流优化；强度削弱；利用特有指令</a:t>
            </a:r>
            <a:endParaRPr sz="2800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3"/>
          <p:cNvSpPr/>
          <p:nvPr/>
        </p:nvSpPr>
        <p:spPr>
          <a:xfrm>
            <a:off x="3284538" y="1871663"/>
            <a:ext cx="2881312" cy="647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3200" b="1" dirty="0">
                <a:solidFill>
                  <a:srgbClr val="7F7F7F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词法分析</a:t>
            </a:r>
            <a:endParaRPr lang="zh-CN" altLang="en-US" sz="3200" b="1" dirty="0">
              <a:solidFill>
                <a:srgbClr val="7F7F7F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6147" name="Rectangle 4"/>
          <p:cNvSpPr/>
          <p:nvPr/>
        </p:nvSpPr>
        <p:spPr>
          <a:xfrm>
            <a:off x="3284538" y="3779838"/>
            <a:ext cx="2881312" cy="647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3200" b="1" dirty="0">
                <a:solidFill>
                  <a:srgbClr val="A6A6A6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中间代码生成</a:t>
            </a:r>
            <a:endParaRPr lang="zh-CN" altLang="en-US" sz="3200" b="1" dirty="0">
              <a:solidFill>
                <a:srgbClr val="A6A6A6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6148" name="Rectangle 5"/>
          <p:cNvSpPr/>
          <p:nvPr/>
        </p:nvSpPr>
        <p:spPr>
          <a:xfrm>
            <a:off x="3284538" y="2519363"/>
            <a:ext cx="2881312" cy="647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3200" b="1" dirty="0">
                <a:solidFill>
                  <a:srgbClr val="A6A6A6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语法分析</a:t>
            </a:r>
            <a:endParaRPr lang="zh-CN" altLang="en-US" sz="3200" b="1" dirty="0">
              <a:solidFill>
                <a:srgbClr val="A6A6A6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6149" name="Rectangle 6"/>
          <p:cNvSpPr/>
          <p:nvPr/>
        </p:nvSpPr>
        <p:spPr>
          <a:xfrm>
            <a:off x="3284538" y="3149600"/>
            <a:ext cx="2881312" cy="647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3200" b="1" dirty="0">
                <a:solidFill>
                  <a:srgbClr val="A6A6A6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语义分析</a:t>
            </a:r>
            <a:endParaRPr lang="zh-CN" altLang="en-US" sz="3200" b="1" dirty="0">
              <a:solidFill>
                <a:srgbClr val="A6A6A6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6150" name="Rectangle 7"/>
          <p:cNvSpPr/>
          <p:nvPr/>
        </p:nvSpPr>
        <p:spPr>
          <a:xfrm>
            <a:off x="3284538" y="4410075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中间代码优化</a:t>
            </a:r>
            <a:endParaRPr lang="zh-CN" altLang="en-US" sz="3200" b="1" dirty="0">
              <a:solidFill>
                <a:schemeClr val="tx1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6151" name="Rectangle 8"/>
          <p:cNvSpPr/>
          <p:nvPr/>
        </p:nvSpPr>
        <p:spPr>
          <a:xfrm>
            <a:off x="3284538" y="5697538"/>
            <a:ext cx="2881312" cy="647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3200" b="1" dirty="0">
                <a:solidFill>
                  <a:srgbClr val="A6A6A6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目标代码优化</a:t>
            </a:r>
            <a:endParaRPr lang="zh-CN" altLang="en-US" sz="3200" b="1" dirty="0">
              <a:solidFill>
                <a:srgbClr val="A6A6A6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6152" name="Rectangle 9"/>
          <p:cNvSpPr/>
          <p:nvPr/>
        </p:nvSpPr>
        <p:spPr>
          <a:xfrm>
            <a:off x="3284538" y="5059363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目标代码生成</a:t>
            </a:r>
            <a:endParaRPr lang="zh-CN" altLang="en-US" sz="3200" b="1" dirty="0">
              <a:solidFill>
                <a:schemeClr val="tx1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6153" name="Vertical Scroll 10"/>
          <p:cNvSpPr/>
          <p:nvPr/>
        </p:nvSpPr>
        <p:spPr>
          <a:xfrm>
            <a:off x="404813" y="1349375"/>
            <a:ext cx="1709737" cy="207010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3600" dirty="0">
                <a:latin typeface="楷体" panose="02010609060101010101" pitchFamily="1" charset="-122"/>
                <a:ea typeface="楷体" panose="02010609060101010101" pitchFamily="1" charset="-122"/>
              </a:rPr>
              <a:t>源</a:t>
            </a:r>
            <a:endParaRPr lang="zh-CN" altLang="en-US" sz="3600" dirty="0">
              <a:latin typeface="楷体" panose="02010609060101010101" pitchFamily="1" charset="-122"/>
              <a:ea typeface="楷体" panose="02010609060101010101" pitchFamily="1" charset="-122"/>
            </a:endParaRPr>
          </a:p>
          <a:p>
            <a:pPr algn="ctr"/>
            <a:r>
              <a:rPr lang="zh-CN" altLang="en-US" sz="3600" dirty="0">
                <a:latin typeface="楷体" panose="02010609060101010101" pitchFamily="1" charset="-122"/>
                <a:ea typeface="楷体" panose="02010609060101010101" pitchFamily="1" charset="-122"/>
              </a:rPr>
              <a:t>程</a:t>
            </a:r>
            <a:endParaRPr lang="zh-CN" altLang="en-US" sz="3600" dirty="0">
              <a:latin typeface="楷体" panose="02010609060101010101" pitchFamily="1" charset="-122"/>
              <a:ea typeface="楷体" panose="02010609060101010101" pitchFamily="1" charset="-122"/>
            </a:endParaRPr>
          </a:p>
          <a:p>
            <a:pPr algn="ctr"/>
            <a:r>
              <a:rPr lang="zh-CN" altLang="en-US" sz="3600" dirty="0">
                <a:latin typeface="楷体" panose="02010609060101010101" pitchFamily="1" charset="-122"/>
                <a:ea typeface="楷体" panose="02010609060101010101" pitchFamily="1" charset="-122"/>
              </a:rPr>
              <a:t>序</a:t>
            </a:r>
            <a:endParaRPr lang="en-US" altLang="zh-CN" sz="3600" dirty="0">
              <a:latin typeface="楷体" panose="02010609060101010101" pitchFamily="1" charset="-122"/>
            </a:endParaRPr>
          </a:p>
        </p:txBody>
      </p:sp>
      <p:sp>
        <p:nvSpPr>
          <p:cNvPr id="6154" name="Right Arrow 11"/>
          <p:cNvSpPr/>
          <p:nvPr/>
        </p:nvSpPr>
        <p:spPr>
          <a:xfrm>
            <a:off x="2114550" y="1979613"/>
            <a:ext cx="1081088" cy="3603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585E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5" name="Right Arrow 12"/>
          <p:cNvSpPr/>
          <p:nvPr/>
        </p:nvSpPr>
        <p:spPr>
          <a:xfrm>
            <a:off x="6570663" y="5849938"/>
            <a:ext cx="1079500" cy="360362"/>
          </a:xfrm>
          <a:prstGeom prst="rightArrow">
            <a:avLst>
              <a:gd name="adj1" fmla="val 50000"/>
              <a:gd name="adj2" fmla="val 49995"/>
            </a:avLst>
          </a:prstGeom>
          <a:solidFill>
            <a:srgbClr val="8585E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6" name="Rectangle 13"/>
          <p:cNvSpPr/>
          <p:nvPr/>
        </p:nvSpPr>
        <p:spPr>
          <a:xfrm>
            <a:off x="7966075" y="5445125"/>
            <a:ext cx="1754188" cy="103505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sz="2800" dirty="0">
                <a:solidFill>
                  <a:srgbClr val="00FF00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机器代码</a:t>
            </a:r>
            <a:endParaRPr lang="en-US" altLang="zh-CN" sz="2800" dirty="0">
              <a:solidFill>
                <a:srgbClr val="00FF00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6157" name="Rectangle 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编译的步骤</a:t>
            </a:r>
            <a:endParaRPr lang="zh-CN" altLang="en-US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158" name="灯片编号占位符 1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159" name="页脚占位符 17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160" name="日期占位符 1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dirty="0"/>
              <a:t>窥孔优化</a:t>
            </a:r>
            <a:endParaRPr dirty="0"/>
          </a:p>
        </p:txBody>
      </p:sp>
      <p:sp>
        <p:nvSpPr>
          <p:cNvPr id="20484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5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850" y="1514475"/>
            <a:ext cx="391096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sh $0,6($sp)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sh $0, 4($sp)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sh $0, 2($sp)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sh $0, 0($sp)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ldc1 $f1, 0($sp)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sh是store 16bit到某个地址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ldc1是load 64bit到某个寄存器。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8500" y="1834515"/>
            <a:ext cx="3665855" cy="862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xor $f1,$f1,$f1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这样可以省掉5次访存操作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4850" y="5311775"/>
            <a:ext cx="3665855" cy="605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move $a $b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move $b $a 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4850" y="6042025"/>
            <a:ext cx="366585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move $a $</a:t>
            </a:r>
            <a:r>
              <a:rPr lang="x-none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</a:t>
            </a:r>
            <a:endParaRPr lang="x-none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39180" y="2969895"/>
            <a:ext cx="3665855" cy="605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addiu $a $a i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addiu $a $a j 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9180" y="3744595"/>
            <a:ext cx="366585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addiu $a $a i+j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39180" y="4408170"/>
            <a:ext cx="3665855" cy="605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goto L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39180" y="5182870"/>
            <a:ext cx="366585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93975" y="5089525"/>
            <a:ext cx="366585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ddiu $a $b 0 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93975" y="5419725"/>
            <a:ext cx="366585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move $a $b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7625" y="6016625"/>
            <a:ext cx="366585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move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$a $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99330" y="5690870"/>
            <a:ext cx="2167255" cy="1119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goto L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...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1: goto L2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...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97040" y="5690870"/>
            <a:ext cx="2167255" cy="1119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goto L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...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1: goto L2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...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15"/>
          <p:cNvSpPr/>
          <p:nvPr/>
        </p:nvSpPr>
        <p:spPr>
          <a:xfrm>
            <a:off x="5124450" y="2532380"/>
            <a:ext cx="2407285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16"/>
          <p:cNvSpPr/>
          <p:nvPr/>
        </p:nvSpPr>
        <p:spPr>
          <a:xfrm>
            <a:off x="2390775" y="3105150"/>
            <a:ext cx="2407285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Rectangle 14"/>
          <p:cNvSpPr/>
          <p:nvPr/>
        </p:nvSpPr>
        <p:spPr>
          <a:xfrm>
            <a:off x="2430780" y="2532380"/>
            <a:ext cx="2343785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Rectangle 13"/>
          <p:cNvSpPr/>
          <p:nvPr/>
        </p:nvSpPr>
        <p:spPr>
          <a:xfrm>
            <a:off x="2435225" y="1979930"/>
            <a:ext cx="2346325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0" name="Rectangle 7"/>
          <p:cNvSpPr/>
          <p:nvPr/>
        </p:nvSpPr>
        <p:spPr>
          <a:xfrm>
            <a:off x="2346325" y="4365625"/>
            <a:ext cx="2344420" cy="49403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1" name="Rectangle 8"/>
          <p:cNvSpPr/>
          <p:nvPr/>
        </p:nvSpPr>
        <p:spPr>
          <a:xfrm>
            <a:off x="5124450" y="4319905"/>
            <a:ext cx="2344420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2" name="Rectangle 9"/>
          <p:cNvSpPr/>
          <p:nvPr/>
        </p:nvSpPr>
        <p:spPr>
          <a:xfrm>
            <a:off x="2327275" y="4949825"/>
            <a:ext cx="2344420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3" name="Rectangle 10"/>
          <p:cNvSpPr/>
          <p:nvPr/>
        </p:nvSpPr>
        <p:spPr>
          <a:xfrm>
            <a:off x="2313305" y="5535930"/>
            <a:ext cx="2346325" cy="4933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5" name="Rectangle 12"/>
          <p:cNvSpPr/>
          <p:nvPr/>
        </p:nvSpPr>
        <p:spPr>
          <a:xfrm>
            <a:off x="2300605" y="6120130"/>
            <a:ext cx="2343785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6" name="Rectangle 6"/>
          <p:cNvSpPr/>
          <p:nvPr/>
        </p:nvSpPr>
        <p:spPr>
          <a:xfrm>
            <a:off x="449580" y="1440180"/>
            <a:ext cx="1771650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局部优化例题</a:t>
            </a:r>
            <a:r>
              <a:rPr lang="en-US" altLang="zh-CN" dirty="0"/>
              <a:t> </a:t>
            </a:r>
            <a:r>
              <a:rPr lang="x-none" altLang="en-US" dirty="0"/>
              <a:t>2</a:t>
            </a:r>
            <a:endParaRPr lang="x-none" altLang="en-US" dirty="0"/>
          </a:p>
        </p:txBody>
      </p:sp>
      <p:sp>
        <p:nvSpPr>
          <p:cNvPr id="21518" name="Rectangle 3"/>
          <p:cNvSpPr>
            <a:spLocks noGrp="1"/>
          </p:cNvSpPr>
          <p:nvPr>
            <p:ph type="body"/>
          </p:nvPr>
        </p:nvSpPr>
        <p:spPr>
          <a:xfrm>
            <a:off x="503238" y="1484313"/>
            <a:ext cx="9069387" cy="53101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(1) F:=1             (2) C:=F+E        (3) D:=F+3</a:t>
            </a:r>
            <a:endParaRPr lang="en-US" altLang="zh-CN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(4) B:=A*A       (5) G:=B-D         (6) H:=E</a:t>
            </a:r>
            <a:endParaRPr lang="en-US" altLang="zh-CN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(7) I:=H*G        (8) J:=D/4	         (9) K:=J+C</a:t>
            </a:r>
            <a:endParaRPr lang="en-US" altLang="zh-CN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(10) L:=H          (11) L:=I-J</a:t>
            </a:r>
            <a:endParaRPr lang="en-US" altLang="zh-CN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第一步：合并已知量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(1) F:=1            (2) C:=1+E       (3) D:=4</a:t>
            </a:r>
            <a:endParaRPr lang="en-US" altLang="zh-CN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(4) B:=A*A      (5) G:=B-4        (6) H:=E</a:t>
            </a:r>
            <a:endParaRPr lang="en-US" altLang="zh-CN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(7) I:=H*G       (8) J:=1             (9) K:=</a:t>
            </a:r>
            <a:r>
              <a:rPr lang="x-none" altLang="en-US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J</a:t>
            </a: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+</a:t>
            </a:r>
            <a:r>
              <a:rPr lang="x-none" altLang="en-US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C</a:t>
            </a:r>
            <a:endParaRPr lang="en-US" altLang="zh-CN" sz="2800" b="1" dirty="0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(10) L:=H         (11) L:=I-1</a:t>
            </a:r>
            <a:endParaRPr lang="en-US" altLang="zh-CN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15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14" name="Rectangle 11"/>
          <p:cNvSpPr/>
          <p:nvPr/>
        </p:nvSpPr>
        <p:spPr>
          <a:xfrm>
            <a:off x="5581015" y="5535295"/>
            <a:ext cx="2344420" cy="4933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x-none" altLang="en-US" sz="28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K:= 1+C</a:t>
            </a:r>
            <a:endParaRPr lang="x-none" altLang="en-US" sz="28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5574665" y="5528945"/>
            <a:ext cx="2344420" cy="4933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x-none" altLang="en-US" sz="28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K:= 2+E</a:t>
            </a:r>
            <a:endParaRPr lang="x-none" altLang="en-US" sz="28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>
                                            <p:txEl>
                                              <p:charRg st="175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8">
                                            <p:txEl>
                                              <p:charRg st="175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>
                                            <p:txEl>
                                              <p:charRg st="185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8">
                                            <p:txEl>
                                              <p:charRg st="185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>
                                            <p:txEl>
                                              <p:charRg st="231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18">
                                            <p:txEl>
                                              <p:charRg st="231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>
                                            <p:txEl>
                                              <p:charRg st="274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18">
                                            <p:txEl>
                                              <p:charRg st="274" end="3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>
                                            <p:txEl>
                                              <p:charRg st="323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518">
                                            <p:txEl>
                                              <p:charRg st="323" end="3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ldLvl="0" animBg="1"/>
      <p:bldP spid="21507" grpId="0" bldLvl="0" animBg="1"/>
      <p:bldP spid="21508" grpId="0" bldLvl="0" animBg="1"/>
      <p:bldP spid="21509" grpId="0" bldLvl="0" animBg="1"/>
      <p:bldP spid="21510" grpId="0" bldLvl="0" animBg="1"/>
      <p:bldP spid="21511" grpId="0" bldLvl="0" animBg="1"/>
      <p:bldP spid="21512" grpId="0" bldLvl="0" animBg="1"/>
      <p:bldP spid="21513" grpId="0" bldLvl="0" animBg="1"/>
      <p:bldP spid="21514" grpId="0" bldLvl="0" animBg="1"/>
      <p:bldP spid="21515" grpId="0" bldLvl="0" animBg="1"/>
      <p:bldP spid="21516" grpId="0" bldLvl="0" animBg="1"/>
      <p:bldP spid="21518" grpId="0" uiExpand="1" build="p"/>
      <p:bldP spid="2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3"/>
          <p:cNvSpPr>
            <a:spLocks noGrp="1"/>
          </p:cNvSpPr>
          <p:nvPr>
            <p:ph type="body"/>
          </p:nvPr>
        </p:nvSpPr>
        <p:spPr>
          <a:xfrm>
            <a:off x="503238" y="1484313"/>
            <a:ext cx="9069387" cy="43830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第二步：复写传播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(1) F:=1            (2) C:=1+E      (3) D:=4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(4) B:=A*A      (5) G:=B-4       (6) H:=E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(7) I:=H*G       (8) J:=1            (9) K:=2+E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(10) L:=H        (11) L:=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I-1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第三步：删除无用赋值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其它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可能的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无用赋值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(1)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(2)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(3)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(6)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(8)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。</a:t>
            </a:r>
            <a:endParaRPr lang="zh-CN" altLang="en-US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(4) B:=A*A		(5) G:=B-4		 (7) I:=E*G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(9) K:=2+E		(11) L:=I-1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22531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2532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2533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25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局部优化例题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535" name="Rectangle 6"/>
          <p:cNvSpPr/>
          <p:nvPr/>
        </p:nvSpPr>
        <p:spPr>
          <a:xfrm>
            <a:off x="1279525" y="2999105"/>
            <a:ext cx="1077595" cy="406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E*G</a:t>
            </a:r>
            <a:endParaRPr lang="en-US" altLang="zh-CN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6" name="Rectangle 7"/>
          <p:cNvSpPr/>
          <p:nvPr/>
        </p:nvSpPr>
        <p:spPr>
          <a:xfrm>
            <a:off x="6931025" y="1889125"/>
            <a:ext cx="2970213" cy="12160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问题：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优化有无意义？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 为什么？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1035050" y="3555365"/>
            <a:ext cx="1077595" cy="406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L</a:t>
            </a:r>
            <a:r>
              <a:rPr lang="x-none" altLang="en-US" sz="2800" b="1" dirty="0">
                <a:latin typeface="Times New Roman" panose="02020603050405020304" pitchFamily="2" charset="0"/>
                <a:ea typeface="宋体" panose="02010600030101010101" pitchFamily="2" charset="-122"/>
              </a:rPr>
              <a:t>:=E</a:t>
            </a:r>
            <a:endParaRPr lang="en-US" altLang="zh-CN" sz="2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7" name="Rectangle 8"/>
          <p:cNvSpPr/>
          <p:nvPr/>
        </p:nvSpPr>
        <p:spPr>
          <a:xfrm>
            <a:off x="359410" y="3521075"/>
            <a:ext cx="1940560" cy="448945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(10) L:=E   </a:t>
            </a:r>
            <a:endParaRPr lang="en-US" altLang="zh-CN" sz="2800" dirty="0">
              <a:solidFill>
                <a:srgbClr val="404040"/>
              </a:solidFill>
              <a:latin typeface="Arial" panose="020B0604020202020204" pitchFamily="34" charset="0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  <p:bldP spid="2" grpId="0" animBg="1"/>
      <p:bldP spid="225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局部优化例题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558" name="Text Box 2"/>
          <p:cNvSpPr txBox="1"/>
          <p:nvPr/>
        </p:nvSpPr>
        <p:spPr>
          <a:xfrm>
            <a:off x="974725" y="1717675"/>
            <a:ext cx="2333625" cy="352171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:= 3.14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:= 2 * 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:= R + r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 := 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* 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 := A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:= 2 * 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:= R + r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:= 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* 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:= R -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 := 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* T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 b="1" baseline="-25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9" name="Text Box 2"/>
          <p:cNvSpPr txBox="1"/>
          <p:nvPr/>
        </p:nvSpPr>
        <p:spPr>
          <a:xfrm>
            <a:off x="4052888" y="1722438"/>
            <a:ext cx="2333625" cy="352171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:= 3.14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:=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 * 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:= R + r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 :=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* 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 := A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:=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 * 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:=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R + r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:=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* 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:= R -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B := 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* 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 b="1" baseline="-25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60" name="Text Box 3"/>
          <p:cNvSpPr txBox="1"/>
          <p:nvPr/>
        </p:nvSpPr>
        <p:spPr>
          <a:xfrm>
            <a:off x="6931025" y="2835275"/>
            <a:ext cx="1954530" cy="14630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x-none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x-none" altLang="en-US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:= R + r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 := 6.28 * </a:t>
            </a:r>
            <a:r>
              <a:rPr lang="x-none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x-none" altLang="en-US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x-none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x-none" altLang="en-US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:= R -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r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B := A * </a:t>
            </a:r>
            <a:r>
              <a:rPr lang="x-none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x-none" altLang="en-US" sz="2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x-none" altLang="en-US" sz="2400" b="1" baseline="-25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11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9">
                                            <p:txEl>
                                              <p:charRg st="11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9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3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9">
                                            <p:txEl>
                                              <p:charRg st="36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49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9">
                                            <p:txEl>
                                              <p:charRg st="49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5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9">
                                            <p:txEl>
                                              <p:charRg st="56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69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9">
                                            <p:txEl>
                                              <p:charRg st="69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8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9">
                                            <p:txEl>
                                              <p:charRg st="81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9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9">
                                            <p:txEl>
                                              <p:charRg st="96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charRg st="108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9">
                                            <p:txEl>
                                              <p:charRg st="108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局部优化例题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558" name="Text Box 2"/>
          <p:cNvSpPr txBox="1"/>
          <p:nvPr/>
        </p:nvSpPr>
        <p:spPr>
          <a:xfrm>
            <a:off x="348615" y="1835785"/>
            <a:ext cx="1850390" cy="14630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 = a * a;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 = a * a;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 = b + c;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= b + b;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559" name="Text Box 2"/>
          <p:cNvSpPr txBox="1"/>
          <p:nvPr/>
        </p:nvSpPr>
        <p:spPr>
          <a:xfrm>
            <a:off x="3071178" y="1835468"/>
            <a:ext cx="1850390" cy="230695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b = a * a;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c =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a * 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d = b + c;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e = b + b;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560" name="Text Box 3"/>
          <p:cNvSpPr txBox="1"/>
          <p:nvPr/>
        </p:nvSpPr>
        <p:spPr>
          <a:xfrm>
            <a:off x="6273800" y="1835785"/>
            <a:ext cx="2076450" cy="11201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x = 4 * a; 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x = a &lt;&lt; 2;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536" name="Rectangle 7"/>
          <p:cNvSpPr/>
          <p:nvPr/>
        </p:nvSpPr>
        <p:spPr>
          <a:xfrm>
            <a:off x="3587115" y="2564765"/>
            <a:ext cx="1156970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b</a:t>
            </a:r>
            <a:endParaRPr 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2" name="Rectangle 7"/>
          <p:cNvSpPr/>
          <p:nvPr/>
        </p:nvSpPr>
        <p:spPr>
          <a:xfrm>
            <a:off x="3583305" y="3121025"/>
            <a:ext cx="1160780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b</a:t>
            </a:r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 + b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3587115" y="3656965"/>
            <a:ext cx="1156970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d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73800" y="3500120"/>
            <a:ext cx="2076450" cy="11201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x = 4 * 5; 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x = 20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348615" y="5193030"/>
            <a:ext cx="2364740" cy="11201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 * 7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(a &lt;&lt; 3) – a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3071495" y="5193030"/>
            <a:ext cx="5278120" cy="11201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 / 32767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(a &gt;&gt; 15) + (a &gt;&gt; 30)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bldLvl="0" animBg="1"/>
      <p:bldP spid="2" grpId="0" bldLvl="0" animBg="1"/>
      <p:bldP spid="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Rectangle 7"/>
          <p:cNvSpPr/>
          <p:nvPr/>
        </p:nvSpPr>
        <p:spPr>
          <a:xfrm>
            <a:off x="7154545" y="2206625"/>
            <a:ext cx="1772285" cy="37084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endParaRPr 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4856480" y="1880235"/>
            <a:ext cx="1772285" cy="12954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endParaRPr 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74925" y="2533650"/>
            <a:ext cx="1772285" cy="371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endParaRPr 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22536" name="Rectangle 7"/>
          <p:cNvSpPr/>
          <p:nvPr/>
        </p:nvSpPr>
        <p:spPr>
          <a:xfrm>
            <a:off x="348615" y="2206625"/>
            <a:ext cx="1772285" cy="371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endParaRPr 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局部优化例题 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3558" name="Text Box 2"/>
          <p:cNvSpPr txBox="1"/>
          <p:nvPr/>
        </p:nvSpPr>
        <p:spPr>
          <a:xfrm>
            <a:off x="348615" y="1835785"/>
            <a:ext cx="1785620" cy="24923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 = x *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 = 3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 = x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 = c * c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= b * 2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 = a + d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* f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" name="Rectangle 7"/>
          <p:cNvSpPr/>
          <p:nvPr/>
        </p:nvSpPr>
        <p:spPr>
          <a:xfrm>
            <a:off x="354965" y="3194050"/>
            <a:ext cx="1772285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e = 3 * 2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2574925" y="1835785"/>
            <a:ext cx="1785620" cy="24923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 = x *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 = 3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 = x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 = c * c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=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 = a + d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* f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2574925" y="2896235"/>
            <a:ext cx="1772285" cy="371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d = x * x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1" name="Text Box 2"/>
          <p:cNvSpPr txBox="1"/>
          <p:nvPr/>
        </p:nvSpPr>
        <p:spPr>
          <a:xfrm>
            <a:off x="4856480" y="1835785"/>
            <a:ext cx="1785620" cy="24923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 = x *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 = 3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 = x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 =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*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=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 = a + d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* f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" name="Rectangle 7"/>
          <p:cNvSpPr/>
          <p:nvPr/>
        </p:nvSpPr>
        <p:spPr>
          <a:xfrm>
            <a:off x="4869815" y="2822575"/>
            <a:ext cx="1772285" cy="371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d = a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4" name="Text Box 2"/>
          <p:cNvSpPr txBox="1"/>
          <p:nvPr/>
        </p:nvSpPr>
        <p:spPr>
          <a:xfrm>
            <a:off x="7154545" y="1835785"/>
            <a:ext cx="1785620" cy="18065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 = x *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 =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=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 = a + d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g(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 * f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" name="Rectangle 7"/>
          <p:cNvSpPr/>
          <p:nvPr/>
        </p:nvSpPr>
        <p:spPr>
          <a:xfrm>
            <a:off x="7154545" y="2851785"/>
            <a:ext cx="1772285" cy="371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f = a + a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9" name="Rectangle 7"/>
          <p:cNvSpPr/>
          <p:nvPr/>
        </p:nvSpPr>
        <p:spPr>
          <a:xfrm>
            <a:off x="7154545" y="3233420"/>
            <a:ext cx="1772285" cy="40894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g(6 * f)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20" name="Text Box 2"/>
          <p:cNvSpPr txBox="1"/>
          <p:nvPr/>
        </p:nvSpPr>
        <p:spPr>
          <a:xfrm>
            <a:off x="7154545" y="4434205"/>
            <a:ext cx="1785620" cy="112014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 = x *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x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f = a +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g(6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* f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bldLvl="0" animBg="1"/>
      <p:bldP spid="2" grpId="0" bldLvl="0" animBg="1"/>
      <p:bldP spid="7" grpId="0" bldLvl="0" animBg="1"/>
      <p:bldP spid="8" grpId="0" bldLvl="0" animBg="1"/>
      <p:bldP spid="10" grpId="0" bldLvl="0" animBg="1"/>
      <p:bldP spid="12" grpId="0" bldLvl="0" animBg="1"/>
      <p:bldP spid="11" grpId="0" bldLvl="0" animBg="1" uiExpand="1" build="allAtOnce"/>
      <p:bldP spid="13" grpId="0" bldLvl="0" animBg="1"/>
      <p:bldP spid="15" grpId="0" bldLvl="0" animBg="1"/>
      <p:bldP spid="14" grpId="0" animBg="1"/>
      <p:bldP spid="18" grpId="0" bldLvl="0" animBg="1"/>
      <p:bldP spid="15" grpId="1" animBg="1"/>
      <p:bldP spid="19" grpId="0" bldLvl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综合示题</a:t>
            </a:r>
            <a:endParaRPr lang="zh-CN" altLang="en-US" dirty="0"/>
          </a:p>
        </p:txBody>
      </p:sp>
      <p:sp>
        <p:nvSpPr>
          <p:cNvPr id="215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Content Placeholder 2"/>
          <p:cNvSpPr>
            <a:spLocks noGrp="1"/>
          </p:cNvSpPr>
          <p:nvPr/>
        </p:nvSpPr>
        <p:spPr>
          <a:xfrm>
            <a:off x="457200" y="1600200"/>
            <a:ext cx="8229600" cy="5111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对数组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/>
              <a:t> </a:t>
            </a:r>
            <a:r>
              <a:rPr lang="zh-CN" altLang="en-US" sz="2400" b="1" dirty="0"/>
              <a:t>进行排序</a:t>
            </a:r>
            <a:r>
              <a:rPr lang="en-US" altLang="zh-CN" sz="2400" b="1" dirty="0"/>
              <a:t> </a:t>
            </a:r>
            <a:r>
              <a:rPr lang="en-US" sz="2400" b="1" dirty="0" err="1">
                <a:solidFill>
                  <a:srgbClr val="0000FF"/>
                </a:solidFill>
                <a:sym typeface="+mn-ea"/>
              </a:rPr>
              <a:t>Bubblesort</a:t>
            </a:r>
            <a:r>
              <a:rPr lang="en-US" sz="2400" b="1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sz="2400" b="1" dirty="0"/>
              <a:t>:</a:t>
            </a:r>
            <a:endParaRPr lang="en-US" sz="2400" b="1" dirty="0"/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</a:t>
            </a:r>
            <a:r>
              <a:rPr lang="zh-CN" altLang="en-US" sz="2400" dirty="0"/>
              <a:t>中元素需要</a:t>
            </a:r>
            <a:r>
              <a:rPr lang="en-US" altLang="zh-CN" sz="2400" dirty="0"/>
              <a:t> 4</a:t>
            </a:r>
            <a:r>
              <a:rPr lang="en-US" sz="2400" dirty="0">
                <a:solidFill>
                  <a:srgbClr val="0000FF"/>
                </a:solidFill>
              </a:rPr>
              <a:t> bytes</a:t>
            </a:r>
            <a:r>
              <a:rPr lang="en-US" sz="2400" dirty="0"/>
              <a:t> 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元素的下标从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1 </a:t>
            </a:r>
            <a:r>
              <a:rPr lang="zh-CN" altLang="en-US" sz="2400" dirty="0">
                <a:solidFill>
                  <a:srgbClr val="0000FF"/>
                </a:solidFill>
              </a:rPr>
              <a:t>到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</a:t>
            </a:r>
            <a:r>
              <a:rPr lang="zh-CN" altLang="en-US" sz="2400" dirty="0"/>
              <a:t>是变量</a:t>
            </a:r>
            <a:r>
              <a:rPr lang="en-US" sz="2400" dirty="0"/>
              <a:t>)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</a:t>
            </a:r>
            <a:r>
              <a:rPr lang="en-US" sz="2400" dirty="0"/>
              <a:t> </a:t>
            </a:r>
            <a:r>
              <a:rPr lang="zh-CN" altLang="en-US" sz="2400" dirty="0"/>
              <a:t>的地址为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B703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A+4*(j-1)</a:t>
            </a:r>
            <a:endParaRPr lang="en-US" sz="2400" b="1" dirty="0">
              <a:solidFill>
                <a:srgbClr val="B703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文本框 2"/>
          <p:cNvSpPr txBox="1"/>
          <p:nvPr/>
        </p:nvSpPr>
        <p:spPr>
          <a:xfrm>
            <a:off x="854710" y="3869690"/>
            <a:ext cx="704405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	FOR i := n-1 DOWNTO 1 DO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FOR j := 1 TO i DO</a:t>
            </a:r>
            <a:endParaRPr lang="pl-P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	      IF A[j]&gt; A[j+1] THEN BEGIN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         </a:t>
            </a:r>
            <a:r>
              <a:rPr lang="x-none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temp := A[j];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         </a:t>
            </a:r>
            <a:r>
              <a:rPr lang="x-none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A[j] := A[j+1];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         </a:t>
            </a:r>
            <a:r>
              <a:rPr lang="x-none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A[j+1] := temp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		      END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>
                <a:sym typeface="+mn-ea"/>
              </a:rPr>
              <a:t>综合示题</a:t>
            </a:r>
            <a:endParaRPr lang="zh-CN" altLang="en-US" dirty="0"/>
          </a:p>
        </p:txBody>
      </p:sp>
      <p:sp>
        <p:nvSpPr>
          <p:cNvPr id="215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974500" y="1470251"/>
            <a:ext cx="4040188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n-1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S5:  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j :=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s4:  if j&gt;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t1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t2 := 4*t1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t3 := A[t2]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t4 := j+1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t5 := t4-1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t6 := 4*t5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t7 := A[t6]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t3&lt;=t7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84750" y="1478415"/>
            <a:ext cx="41910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t8 :=j-1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t9 := 4*t8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 := A[t9]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t10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t11:= t10-1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t12	:= 4*t11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t13 := A[t12]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t14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t15 := 4*t14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A[t15] := t13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;A[j]:=A[j+1]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t16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t17 := t16-1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t18 := 4*t17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A[t18]:=temp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;A[j+1]:=temp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s3: j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i-1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s1: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832" y="5219966"/>
            <a:ext cx="4297680" cy="1891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 := n-1 DOWNTO 1 DO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j := 1 TO i DO</a:t>
            </a:r>
            <a:endParaRPr lang="pl-P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A[j]&gt; A[j+1] THEN BEGIN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x-none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 := A[j];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x-none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A[j] := A[j+1];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x-none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A[j+1] := temp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>
                <a:sym typeface="+mn-ea"/>
              </a:rPr>
              <a:t>综合示题</a:t>
            </a:r>
            <a:endParaRPr lang="zh-CN" altLang="en-US" dirty="0"/>
          </a:p>
        </p:txBody>
      </p:sp>
      <p:sp>
        <p:nvSpPr>
          <p:cNvPr id="215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Content Placeholder 3"/>
          <p:cNvSpPr>
            <a:spLocks noGrp="1"/>
          </p:cNvSpPr>
          <p:nvPr/>
        </p:nvSpPr>
        <p:spPr>
          <a:xfrm>
            <a:off x="974500" y="1470251"/>
            <a:ext cx="4040188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n-1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S5:  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j :=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s4:  if j&gt;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t1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t2 := 4*t1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t3 := A[t2]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t4 := j+1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t5 := t4-1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t6 := 4*t5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t7 := A[t6]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t3&lt;=t7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5"/>
          <p:cNvSpPr>
            <a:spLocks noGrp="1"/>
          </p:cNvSpPr>
          <p:nvPr/>
        </p:nvSpPr>
        <p:spPr>
          <a:xfrm>
            <a:off x="4984750" y="1345065"/>
            <a:ext cx="41910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t8 :=j-1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t9 := 4*t8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 := A[t9]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t10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t11:= t10-1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t12	:= 4*t11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t13 := A[t12]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t14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t15 := 4*t14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A[t15] := t13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;A[j]:=A[j+1]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t16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t17 := t16-1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t18 := 4*t17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A[t18]:=temp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;A[j+1]:=temp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s3: j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i-1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s1: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: Rounded Corners 11"/>
          <p:cNvSpPr/>
          <p:nvPr/>
        </p:nvSpPr>
        <p:spPr>
          <a:xfrm>
            <a:off x="5518150" y="3625850"/>
            <a:ext cx="1752600" cy="10039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11" name="Rectangle: Rounded Corners 10"/>
          <p:cNvSpPr/>
          <p:nvPr/>
        </p:nvSpPr>
        <p:spPr>
          <a:xfrm>
            <a:off x="5520871" y="2886188"/>
            <a:ext cx="1752600" cy="762000"/>
          </a:xfrm>
          <a:prstGeom prst="round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10" name="Rectangle: Rounded Corners 9"/>
          <p:cNvSpPr/>
          <p:nvPr/>
        </p:nvSpPr>
        <p:spPr>
          <a:xfrm>
            <a:off x="5518150" y="19050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2" name="Rectangle: Rounded Corners 2"/>
          <p:cNvSpPr/>
          <p:nvPr/>
        </p:nvSpPr>
        <p:spPr>
          <a:xfrm>
            <a:off x="1555750" y="525145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215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>
                <a:sym typeface="+mn-ea"/>
              </a:rPr>
              <a:t>综合示题</a:t>
            </a:r>
            <a:endParaRPr lang="zh-CN" altLang="en-US" dirty="0"/>
          </a:p>
        </p:txBody>
      </p:sp>
      <p:sp>
        <p:nvSpPr>
          <p:cNvPr id="215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974500" y="1470251"/>
            <a:ext cx="4040188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n-1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S5:  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j :=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s4:  if j&gt;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t1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t2 := 4*t1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t3 := A[t2]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t4 := j+1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t5 := t4-1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t6 := 4*t5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t7 := A[t6]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t3&lt;=t7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84750" y="1078365"/>
            <a:ext cx="41910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t8 :=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t9 := 4*t8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 := A[t9]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t10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t11:= t10-1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t12	:= 4*t11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t13 := A[t12]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t14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t15 := 4*t14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A[t15] := t13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;A[j]:=A[j+1]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t16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t17 := t16-1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t18 := 4*t17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A[t18]:=temp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;A[j+1]:=temp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s3: j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i-1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s1: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 bldLvl="0" animBg="1"/>
      <p:bldP spid="11" grpId="0" bldLvl="0" animBg="1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代码优化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什么是优化？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优化是一种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等价、有效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的程序变换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等价：不改变程序运行结果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有效：时空效率要高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不同阶段的优化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源程序阶段：考虑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数据结构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和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算法</a:t>
            </a:r>
            <a:endParaRPr lang="zh-CN" altLang="en-US" sz="40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编译阶段：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中间代码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和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目标代码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优化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7172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73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7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charRg st="7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55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charRg st="55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6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charRg st="63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8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charRg st="82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: Rounded Corners 11"/>
          <p:cNvSpPr/>
          <p:nvPr/>
        </p:nvSpPr>
        <p:spPr>
          <a:xfrm>
            <a:off x="5518148" y="3634581"/>
            <a:ext cx="1752601" cy="10200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11" name="Rectangle: Rounded Corners 10"/>
          <p:cNvSpPr/>
          <p:nvPr/>
        </p:nvSpPr>
        <p:spPr>
          <a:xfrm>
            <a:off x="5520871" y="2886188"/>
            <a:ext cx="1752600" cy="762000"/>
          </a:xfrm>
          <a:prstGeom prst="round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10" name="Rectangle: Rounded Corners 9"/>
          <p:cNvSpPr/>
          <p:nvPr/>
        </p:nvSpPr>
        <p:spPr>
          <a:xfrm>
            <a:off x="5518150" y="190500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2" name="Rectangle: Rounded Corners 2"/>
          <p:cNvSpPr/>
          <p:nvPr/>
        </p:nvSpPr>
        <p:spPr>
          <a:xfrm>
            <a:off x="1555750" y="5251450"/>
            <a:ext cx="1752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215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>
                <a:sym typeface="+mn-ea"/>
              </a:rPr>
              <a:t>综合示题</a:t>
            </a:r>
            <a:endParaRPr lang="zh-CN" altLang="en-US" dirty="0"/>
          </a:p>
        </p:txBody>
      </p:sp>
      <p:sp>
        <p:nvSpPr>
          <p:cNvPr id="215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974500" y="1470251"/>
            <a:ext cx="4040188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n-1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S5:  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j :=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s4:  if j&gt;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t1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t2 := 4*t1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t3 := A[t2]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4*j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t7 := A[t6]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if t3&lt;=t7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s3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/>
        </p:nvSpPr>
        <p:spPr>
          <a:xfrm>
            <a:off x="4984750" y="1078365"/>
            <a:ext cx="41910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t8 :=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t9 := 4*t8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 := A[t9]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4*j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t13 := A[t12]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A[t9]:= t13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;A[j]:=A[j+1]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</a:t>
            </a:r>
            <a:r>
              <a:rPr lang="en-US" altLang="x-non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]:=temp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;A[j+1]:=temp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s3: j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i-1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s1: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50" y="5128895"/>
            <a:ext cx="1719580" cy="945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t4 := j+1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t5 := t4-1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t6 := 4*t5</a:t>
            </a:r>
            <a:endParaRPr lang="en-US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42690" y="1864995"/>
            <a:ext cx="1828800" cy="2837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:= j+1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t11:= t10-1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t12	:= 4*t11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t14 := j-1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t15 := 4*t14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A[t15] := t13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t16 := j+1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t17 := t16-1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t18 := 4*t17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A[t18]:=temp</a:t>
            </a:r>
            <a:endParaRPr lang="zh-CN" altLang="en-US" sz="16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: Rounded Corners 9"/>
          <p:cNvSpPr/>
          <p:nvPr/>
        </p:nvSpPr>
        <p:spPr>
          <a:xfrm>
            <a:off x="4953000" y="1404030"/>
            <a:ext cx="1752600" cy="2101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9" name="Rectangle: Rounded Corners 9"/>
          <p:cNvSpPr/>
          <p:nvPr/>
        </p:nvSpPr>
        <p:spPr>
          <a:xfrm>
            <a:off x="4953000" y="1403985"/>
            <a:ext cx="1752600" cy="15405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8" name="Rectangle: Rounded Corners 9"/>
          <p:cNvSpPr/>
          <p:nvPr/>
        </p:nvSpPr>
        <p:spPr>
          <a:xfrm>
            <a:off x="899795" y="2729230"/>
            <a:ext cx="1752600" cy="15405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215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>
                <a:sym typeface="+mn-ea"/>
              </a:rPr>
              <a:t>综合示题</a:t>
            </a:r>
            <a:endParaRPr lang="zh-CN" altLang="en-US" dirty="0"/>
          </a:p>
        </p:txBody>
      </p:sp>
      <p:sp>
        <p:nvSpPr>
          <p:cNvPr id="215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456407" y="1555749"/>
            <a:ext cx="4040188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B1: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n-1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B2: 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B3: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:=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B4: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j&gt;i goto B5</a:t>
            </a:r>
            <a:endParaRPr lang="pl-P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B6: t1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t2 := 4*t1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t3 := A[t2]  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t6 := 4*j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t7 := A[t6] 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t3&lt;=t7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5"/>
          <p:cNvSpPr>
            <a:spLocks noGrp="1"/>
          </p:cNvSpPr>
          <p:nvPr/>
        </p:nvSpPr>
        <p:spPr>
          <a:xfrm>
            <a:off x="4507481" y="1417638"/>
            <a:ext cx="41910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B7: t8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t9 := 4*t8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 := A[t9]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;temp:=A[j]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t12 := 4*j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t13 := A[t12]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A[t9]:= t13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;A[j]:=A[j+1]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A[t12]:=temp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;A[j+1]:=temp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B8: j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B5: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i-1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out: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705600" y="3579495"/>
            <a:ext cx="2633345" cy="3172460"/>
            <a:chOff x="10984" y="5705"/>
            <a:chExt cx="4147" cy="4996"/>
          </a:xfrm>
        </p:grpSpPr>
        <p:sp>
          <p:nvSpPr>
            <p:cNvPr id="4" name="圆角矩形 3"/>
            <p:cNvSpPr/>
            <p:nvPr/>
          </p:nvSpPr>
          <p:spPr>
            <a:xfrm>
              <a:off x="11836" y="5705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B1</a:t>
              </a:r>
              <a:endParaRPr lang="x-none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836" y="6519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B2</a:t>
              </a:r>
              <a:endParaRPr lang="x-none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836" y="7473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B3</a:t>
              </a:r>
              <a:endParaRPr lang="x-none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1836" y="8217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B4</a:t>
              </a:r>
              <a:endParaRPr lang="x-none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985" y="9213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B5</a:t>
              </a:r>
              <a:endParaRPr lang="x-none" altLang="zh-CN"/>
            </a:p>
          </p:txBody>
        </p:sp>
        <p:cxnSp>
          <p:nvCxnSpPr>
            <p:cNvPr id="14" name="直接箭头连接符 13"/>
            <p:cNvCxnSpPr>
              <a:stCxn id="4" idx="2"/>
              <a:endCxn id="6" idx="0"/>
            </p:cNvCxnSpPr>
            <p:nvPr/>
          </p:nvCxnSpPr>
          <p:spPr>
            <a:xfrm>
              <a:off x="12244" y="6201"/>
              <a:ext cx="0" cy="31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2"/>
              <a:endCxn id="10" idx="0"/>
            </p:cNvCxnSpPr>
            <p:nvPr/>
          </p:nvCxnSpPr>
          <p:spPr>
            <a:xfrm>
              <a:off x="12244" y="7015"/>
              <a:ext cx="0" cy="45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2"/>
              <a:endCxn id="11" idx="0"/>
            </p:cNvCxnSpPr>
            <p:nvPr/>
          </p:nvCxnSpPr>
          <p:spPr>
            <a:xfrm>
              <a:off x="12244" y="7969"/>
              <a:ext cx="0" cy="24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2"/>
              <a:endCxn id="12" idx="0"/>
            </p:cNvCxnSpPr>
            <p:nvPr/>
          </p:nvCxnSpPr>
          <p:spPr>
            <a:xfrm flipH="1">
              <a:off x="11393" y="8713"/>
              <a:ext cx="851" cy="5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14263" y="6519"/>
              <a:ext cx="815" cy="49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..</a:t>
              </a:r>
              <a:endParaRPr lang="x-none" altLang="zh-CN"/>
            </a:p>
          </p:txBody>
        </p:sp>
        <p:cxnSp>
          <p:nvCxnSpPr>
            <p:cNvPr id="20" name="直接箭头连接符 19"/>
            <p:cNvCxnSpPr>
              <a:stCxn id="6" idx="3"/>
              <a:endCxn id="19" idx="1"/>
            </p:cNvCxnSpPr>
            <p:nvPr/>
          </p:nvCxnSpPr>
          <p:spPr>
            <a:xfrm>
              <a:off x="12651" y="6767"/>
              <a:ext cx="1612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13050" y="9213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B6</a:t>
              </a:r>
              <a:endParaRPr lang="x-none" altLang="zh-CN"/>
            </a:p>
          </p:txBody>
        </p:sp>
        <p:cxnSp>
          <p:nvCxnSpPr>
            <p:cNvPr id="22" name="直接箭头连接符 21"/>
            <p:cNvCxnSpPr>
              <a:stCxn id="11" idx="2"/>
              <a:endCxn id="21" idx="0"/>
            </p:cNvCxnSpPr>
            <p:nvPr/>
          </p:nvCxnSpPr>
          <p:spPr>
            <a:xfrm>
              <a:off x="12244" y="8713"/>
              <a:ext cx="1214" cy="5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2" idx="1"/>
              <a:endCxn id="6" idx="1"/>
            </p:cNvCxnSpPr>
            <p:nvPr/>
          </p:nvCxnSpPr>
          <p:spPr>
            <a:xfrm rot="10800000" flipH="1">
              <a:off x="10984" y="6767"/>
              <a:ext cx="851" cy="2694"/>
            </a:xfrm>
            <a:prstGeom prst="bentConnector3">
              <a:avLst>
                <a:gd name="adj1" fmla="val -44066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14316" y="10204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B8</a:t>
              </a:r>
              <a:endParaRPr lang="x-none" altLang="zh-CN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2119" y="10205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B7</a:t>
              </a:r>
              <a:endParaRPr lang="x-none" altLang="zh-CN"/>
            </a:p>
          </p:txBody>
        </p:sp>
        <p:cxnSp>
          <p:nvCxnSpPr>
            <p:cNvPr id="26" name="直接箭头连接符 25"/>
            <p:cNvCxnSpPr>
              <a:stCxn id="21" idx="2"/>
              <a:endCxn id="25" idx="0"/>
            </p:cNvCxnSpPr>
            <p:nvPr/>
          </p:nvCxnSpPr>
          <p:spPr>
            <a:xfrm flipH="1">
              <a:off x="12527" y="9709"/>
              <a:ext cx="931" cy="49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1" idx="2"/>
              <a:endCxn id="24" idx="0"/>
            </p:cNvCxnSpPr>
            <p:nvPr/>
          </p:nvCxnSpPr>
          <p:spPr>
            <a:xfrm>
              <a:off x="13458" y="9709"/>
              <a:ext cx="1266" cy="49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24" idx="3"/>
              <a:endCxn id="11" idx="3"/>
            </p:cNvCxnSpPr>
            <p:nvPr/>
          </p:nvCxnSpPr>
          <p:spPr>
            <a:xfrm flipH="1" flipV="1">
              <a:off x="12651" y="8465"/>
              <a:ext cx="2480" cy="1987"/>
            </a:xfrm>
            <a:prstGeom prst="bentConnector3">
              <a:avLst>
                <a:gd name="adj1" fmla="val -15121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5" idx="3"/>
              <a:endCxn id="24" idx="1"/>
            </p:cNvCxnSpPr>
            <p:nvPr/>
          </p:nvCxnSpPr>
          <p:spPr>
            <a:xfrm flipV="1">
              <a:off x="12934" y="10452"/>
              <a:ext cx="1382" cy="1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 bldLvl="0" animBg="1"/>
      <p:bldP spid="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: Rounded Corners 9"/>
          <p:cNvSpPr/>
          <p:nvPr/>
        </p:nvSpPr>
        <p:spPr>
          <a:xfrm>
            <a:off x="4953000" y="1404030"/>
            <a:ext cx="1752600" cy="2101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9" name="Rectangle: Rounded Corners 9"/>
          <p:cNvSpPr/>
          <p:nvPr/>
        </p:nvSpPr>
        <p:spPr>
          <a:xfrm>
            <a:off x="4953000" y="1403985"/>
            <a:ext cx="1752600" cy="15405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8" name="Rectangle: Rounded Corners 9"/>
          <p:cNvSpPr/>
          <p:nvPr/>
        </p:nvSpPr>
        <p:spPr>
          <a:xfrm>
            <a:off x="899795" y="2729230"/>
            <a:ext cx="1752600" cy="15405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CA"/>
          </a:p>
        </p:txBody>
      </p:sp>
      <p:sp>
        <p:nvSpPr>
          <p:cNvPr id="215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>
                <a:sym typeface="+mn-ea"/>
              </a:rPr>
              <a:t>综合示题</a:t>
            </a:r>
            <a:endParaRPr lang="zh-CN" altLang="en-US" dirty="0"/>
          </a:p>
        </p:txBody>
      </p:sp>
      <p:sp>
        <p:nvSpPr>
          <p:cNvPr id="215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Content Placeholder 3"/>
          <p:cNvSpPr>
            <a:spLocks noGrp="1"/>
          </p:cNvSpPr>
          <p:nvPr/>
        </p:nvSpPr>
        <p:spPr>
          <a:xfrm>
            <a:off x="456407" y="1555749"/>
            <a:ext cx="4040188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B1: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n-1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B2: if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B3: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:= 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B4: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j&gt;i goto B5</a:t>
            </a:r>
            <a:endParaRPr lang="pl-P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x-none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t1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t2 := 4*t1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t3 := A[t2]  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t6 := 4*j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t7 := A[t6] 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t3&lt;=t7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5"/>
          <p:cNvSpPr>
            <a:spLocks noGrp="1"/>
          </p:cNvSpPr>
          <p:nvPr/>
        </p:nvSpPr>
        <p:spPr>
          <a:xfrm>
            <a:off x="4507481" y="1417638"/>
            <a:ext cx="4191000" cy="4983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B7: t8 := j-1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t9 := 4*t8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temp := A[t9]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;temp:=A[j]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t12 := 4*j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t13 := A[t12]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A[t9]:= t13 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;A[j]:=A[j+1]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A[t12]:=temp 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;A[j+1]:=temp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B8: j := j+1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B4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B5: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:= i-1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B2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out: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3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9"/>
          <p:cNvSpPr/>
          <p:nvPr/>
        </p:nvSpPr>
        <p:spPr>
          <a:xfrm>
            <a:off x="4949825" y="1403985"/>
            <a:ext cx="1755775" cy="2101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3000"/>
              </a:lnSpc>
            </a:pPr>
            <a:endParaRPr lang="en-US" altLang="en-CA"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3000"/>
              </a:lnSpc>
            </a:pPr>
            <a:endParaRPr lang="en-US" altLang="en-CA"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3000"/>
              </a:lnSpc>
            </a:pPr>
            <a:endParaRPr lang="en-US" altLang="en-CA"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3000"/>
              </a:lnSpc>
            </a:pPr>
            <a:endParaRPr lang="en-US" altLang="en-CA"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3000"/>
              </a:lnSpc>
            </a:pPr>
            <a:endParaRPr lang="en-US" altLang="en-CA"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3000"/>
              </a:lnSpc>
            </a:pPr>
            <a:endParaRPr lang="en-US" altLang="en-CA"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3000"/>
              </a:lnSpc>
            </a:pPr>
            <a:endParaRPr lang="en-US" altLang="en-CA"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3000"/>
              </a:lnSpc>
            </a:pPr>
            <a:r>
              <a:rPr lang="en-US" altLang="en-CA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A[t2]:= t7</a:t>
            </a:r>
            <a:endParaRPr lang="en-US" altLang="en-CA" sz="1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3000"/>
              </a:lnSpc>
            </a:pPr>
            <a:r>
              <a:rPr lang="en-US" altLang="en-CA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A[t6]:= </a:t>
            </a:r>
            <a:r>
              <a:rPr lang="x-none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x-none" altLang="en-US" sz="1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705600" y="3579495"/>
            <a:ext cx="2633345" cy="3172460"/>
            <a:chOff x="10984" y="5705"/>
            <a:chExt cx="4147" cy="4996"/>
          </a:xfrm>
        </p:grpSpPr>
        <p:sp>
          <p:nvSpPr>
            <p:cNvPr id="4" name="圆角矩形 3"/>
            <p:cNvSpPr/>
            <p:nvPr/>
          </p:nvSpPr>
          <p:spPr>
            <a:xfrm>
              <a:off x="11836" y="5705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B1</a:t>
              </a:r>
              <a:endParaRPr lang="x-none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836" y="6519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B2</a:t>
              </a:r>
              <a:endParaRPr lang="x-none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1836" y="7473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B3</a:t>
              </a:r>
              <a:endParaRPr lang="x-none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1836" y="8217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B4</a:t>
              </a:r>
              <a:endParaRPr lang="x-none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985" y="9213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B5</a:t>
              </a:r>
              <a:endParaRPr lang="x-none" altLang="zh-CN"/>
            </a:p>
          </p:txBody>
        </p:sp>
        <p:cxnSp>
          <p:nvCxnSpPr>
            <p:cNvPr id="14" name="直接箭头连接符 13"/>
            <p:cNvCxnSpPr>
              <a:stCxn id="4" idx="2"/>
              <a:endCxn id="6" idx="0"/>
            </p:cNvCxnSpPr>
            <p:nvPr/>
          </p:nvCxnSpPr>
          <p:spPr>
            <a:xfrm>
              <a:off x="12244" y="6201"/>
              <a:ext cx="0" cy="31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2"/>
              <a:endCxn id="10" idx="0"/>
            </p:cNvCxnSpPr>
            <p:nvPr/>
          </p:nvCxnSpPr>
          <p:spPr>
            <a:xfrm>
              <a:off x="12244" y="7015"/>
              <a:ext cx="0" cy="45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2"/>
              <a:endCxn id="11" idx="0"/>
            </p:cNvCxnSpPr>
            <p:nvPr/>
          </p:nvCxnSpPr>
          <p:spPr>
            <a:xfrm>
              <a:off x="12244" y="7969"/>
              <a:ext cx="0" cy="24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2"/>
              <a:endCxn id="12" idx="0"/>
            </p:cNvCxnSpPr>
            <p:nvPr/>
          </p:nvCxnSpPr>
          <p:spPr>
            <a:xfrm flipH="1">
              <a:off x="11393" y="8713"/>
              <a:ext cx="851" cy="5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18"/>
            <p:cNvSpPr/>
            <p:nvPr/>
          </p:nvSpPr>
          <p:spPr>
            <a:xfrm>
              <a:off x="14263" y="6519"/>
              <a:ext cx="815" cy="49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..</a:t>
              </a:r>
              <a:endParaRPr lang="x-none" altLang="zh-CN"/>
            </a:p>
          </p:txBody>
        </p:sp>
        <p:cxnSp>
          <p:nvCxnSpPr>
            <p:cNvPr id="20" name="直接箭头连接符 19"/>
            <p:cNvCxnSpPr>
              <a:stCxn id="6" idx="3"/>
              <a:endCxn id="19" idx="1"/>
            </p:cNvCxnSpPr>
            <p:nvPr/>
          </p:nvCxnSpPr>
          <p:spPr>
            <a:xfrm>
              <a:off x="12651" y="6767"/>
              <a:ext cx="1612" cy="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13050" y="9213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B6</a:t>
              </a:r>
              <a:endParaRPr lang="x-none" altLang="zh-CN"/>
            </a:p>
          </p:txBody>
        </p:sp>
        <p:cxnSp>
          <p:nvCxnSpPr>
            <p:cNvPr id="22" name="直接箭头连接符 21"/>
            <p:cNvCxnSpPr>
              <a:stCxn id="11" idx="2"/>
              <a:endCxn id="21" idx="0"/>
            </p:cNvCxnSpPr>
            <p:nvPr/>
          </p:nvCxnSpPr>
          <p:spPr>
            <a:xfrm>
              <a:off x="12244" y="8713"/>
              <a:ext cx="1214" cy="5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2" idx="1"/>
              <a:endCxn id="6" idx="1"/>
            </p:cNvCxnSpPr>
            <p:nvPr/>
          </p:nvCxnSpPr>
          <p:spPr>
            <a:xfrm rot="10800000" flipH="1">
              <a:off x="10984" y="6767"/>
              <a:ext cx="851" cy="2694"/>
            </a:xfrm>
            <a:prstGeom prst="bentConnector3">
              <a:avLst>
                <a:gd name="adj1" fmla="val -44066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14316" y="10204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B8</a:t>
              </a:r>
              <a:endParaRPr lang="x-none" altLang="zh-CN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2119" y="10205"/>
              <a:ext cx="815" cy="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x-none" altLang="zh-CN"/>
                <a:t>B7</a:t>
              </a:r>
              <a:endParaRPr lang="x-none" altLang="zh-CN"/>
            </a:p>
          </p:txBody>
        </p:sp>
        <p:cxnSp>
          <p:nvCxnSpPr>
            <p:cNvPr id="26" name="直接箭头连接符 25"/>
            <p:cNvCxnSpPr>
              <a:stCxn id="21" idx="2"/>
              <a:endCxn id="25" idx="0"/>
            </p:cNvCxnSpPr>
            <p:nvPr/>
          </p:nvCxnSpPr>
          <p:spPr>
            <a:xfrm flipH="1">
              <a:off x="12527" y="9709"/>
              <a:ext cx="931" cy="49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1" idx="2"/>
              <a:endCxn id="24" idx="0"/>
            </p:cNvCxnSpPr>
            <p:nvPr/>
          </p:nvCxnSpPr>
          <p:spPr>
            <a:xfrm>
              <a:off x="13458" y="9709"/>
              <a:ext cx="1266" cy="495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24" idx="3"/>
              <a:endCxn id="11" idx="3"/>
            </p:cNvCxnSpPr>
            <p:nvPr/>
          </p:nvCxnSpPr>
          <p:spPr>
            <a:xfrm flipH="1" flipV="1">
              <a:off x="12651" y="8465"/>
              <a:ext cx="2480" cy="1987"/>
            </a:xfrm>
            <a:prstGeom prst="bentConnector3">
              <a:avLst>
                <a:gd name="adj1" fmla="val -15121"/>
              </a:avLst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5" idx="3"/>
              <a:endCxn id="24" idx="1"/>
            </p:cNvCxnSpPr>
            <p:nvPr/>
          </p:nvCxnSpPr>
          <p:spPr>
            <a:xfrm flipV="1">
              <a:off x="12934" y="10452"/>
              <a:ext cx="1382" cy="1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0483" name="Rectangle 3"/>
          <p:cNvSpPr>
            <a:spLocks noGrp="1"/>
          </p:cNvSpPr>
          <p:nvPr/>
        </p:nvSpPr>
        <p:spPr>
          <a:xfrm>
            <a:off x="503555" y="1349375"/>
            <a:ext cx="9069070" cy="553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22680" rIns="0" bIns="0" anchor="t" anchorCtr="0"/>
          <a:lstStyle>
            <a:lvl1pPr marL="342900" lvl="0" indent="-3429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415"/>
              </a:spcAft>
              <a:buSzPct val="100000"/>
              <a:buFont typeface="Times New Roman" panose="02020603050405020304" pitchFamily="2" charset="0"/>
              <a:buChar char="•"/>
              <a:defRPr sz="36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140"/>
              </a:spcAft>
              <a:buSzPct val="100000"/>
              <a:buFont typeface="Times New Roman" panose="02020603050405020304" pitchFamily="2" charset="0"/>
              <a:buChar char="–"/>
              <a:defRPr sz="28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2" charset="0"/>
              <a:buChar char="•"/>
              <a:defRPr sz="2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2" charset="0"/>
              <a:buChar char="–"/>
              <a:defRPr sz="2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可用表达式：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如果某个变量持有某个表达式的值</a:t>
            </a:r>
            <a:endParaRPr lang="en-US" altLang="zh-CN" sz="40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则该表达式</a:t>
            </a:r>
            <a:r>
              <a:rPr lang="zh-CN" altLang="en-US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被称为“可用表达式”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endParaRPr lang="en-US" altLang="zh-CN" sz="40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删除公共子表达式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将可用表达式替换为对应的变量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sz="40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复写传播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将变量替换为对应的表达式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8500" y="1439545"/>
            <a:ext cx="2540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sym typeface="+mn-ea"/>
              </a:rPr>
              <a:t>a = b+c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>
                <a:sym typeface="+mn-ea"/>
              </a:rPr>
              <a:t>		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>
                <a:sym typeface="+mn-ea"/>
              </a:rPr>
              <a:t>b = a-d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>
                <a:sym typeface="+mn-ea"/>
              </a:rPr>
              <a:t>		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>
                <a:sym typeface="+mn-ea"/>
              </a:rPr>
              <a:t>c = b+c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>
                <a:sym typeface="+mn-ea"/>
              </a:rPr>
              <a:t>		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>
                <a:sym typeface="+mn-ea"/>
              </a:rPr>
              <a:t>d = a-d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19680" y="2204720"/>
            <a:ext cx="682625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b+c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09850" y="3239770"/>
            <a:ext cx="62357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a-d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54935" y="4410075"/>
            <a:ext cx="62357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a-d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8500" y="1439545"/>
            <a:ext cx="2540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a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c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e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f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3400" y="1439545"/>
            <a:ext cx="49022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3400" y="2160270"/>
            <a:ext cx="125857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400" y="2880995"/>
            <a:ext cx="233426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73400" y="3601720"/>
            <a:ext cx="371729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b, d = a+b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3400" y="4322445"/>
            <a:ext cx="510032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b, d = a+b, e = a+b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73400" y="5043170"/>
            <a:ext cx="479298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b, d = b, e = a+b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3400" y="5763895"/>
            <a:ext cx="617601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b, d = b, e = a+b, f = a+b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8500" y="1439545"/>
            <a:ext cx="2540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a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c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e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f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3400" y="1439545"/>
            <a:ext cx="49022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3400" y="2160270"/>
            <a:ext cx="125857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400" y="2880995"/>
            <a:ext cx="233426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73400" y="3601720"/>
            <a:ext cx="371729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b, d = a+b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3400" y="4322445"/>
            <a:ext cx="510032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b, d = a+b, e = a+b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73400" y="5043170"/>
            <a:ext cx="479298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b, d = b, e = a+b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3400" y="5763895"/>
            <a:ext cx="617601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 = b, c = b, d = b, e = a+b, f = a+b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2536" name="Rectangle 7"/>
          <p:cNvSpPr/>
          <p:nvPr/>
        </p:nvSpPr>
        <p:spPr>
          <a:xfrm>
            <a:off x="1337310" y="2501900"/>
            <a:ext cx="970280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a;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1337310" y="3943350"/>
            <a:ext cx="970280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d;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1337310" y="4664075"/>
            <a:ext cx="970280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a;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1337310" y="5384800"/>
            <a:ext cx="970280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e;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8500" y="1439545"/>
            <a:ext cx="2540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a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c =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e =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f =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3400" y="1439545"/>
            <a:ext cx="64389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3400" y="2160270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400" y="2880995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73400" y="3601720"/>
            <a:ext cx="156591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 a, d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3400" y="4322445"/>
            <a:ext cx="156591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 e, a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73400" y="5043170"/>
            <a:ext cx="156591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 d, e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3400" y="5763895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 d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8685" y="1562100"/>
            <a:ext cx="54375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Live Variable/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活跃变量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一个变量在程序中的某一点是活跃的，在后续程序中，在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写入之前被读取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94885" y="5763895"/>
            <a:ext cx="3021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死代码消除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7" grpId="0"/>
      <p:bldP spid="6" grpId="0"/>
      <p:bldP spid="5" grpId="0"/>
      <p:bldP spid="4" grpId="0"/>
      <p:bldP spid="3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8500" y="1439545"/>
            <a:ext cx="2540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a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e =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3400" y="1439545"/>
            <a:ext cx="64389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400" y="2880995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73400" y="3601720"/>
            <a:ext cx="156591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 b, d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73400" y="4322445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3400" y="5763895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 d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8685" y="1562100"/>
            <a:ext cx="52311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Live Variable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一个变量在程序中的某一点是活的，如果在后续程序中，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它在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写入之前被读取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18685" y="5118735"/>
            <a:ext cx="3021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死代码消除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6" grpId="0"/>
      <p:bldP spid="5" grpId="0"/>
      <p:bldP spid="3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8500" y="1439545"/>
            <a:ext cx="2540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a =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a + b;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d =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3400" y="1439545"/>
            <a:ext cx="64389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73400" y="2880995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73400" y="3601720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 b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73400" y="5763895"/>
            <a:ext cx="110490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 d</a:t>
            </a:r>
            <a:r>
              <a:rPr lang="en-US" altLang="zh-CN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en-US" altLang="zh-CN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8685" y="1562100"/>
            <a:ext cx="52311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Live Variable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一个变量在程序中的某一点是活的，如果在后续程序中，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它在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写入之前被读取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18685" y="5118735"/>
            <a:ext cx="3021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死代码消除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5" grpId="0"/>
      <p:bldP spid="3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代码优化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优化问题的分析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优化问题的形式化描述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探寻优化的时机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抽象优化算法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7172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73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7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095" y="3872230"/>
            <a:ext cx="7381875" cy="32270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charRg st="7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x-none" altLang="zh-CN" dirty="0"/>
              <a:t>优化（</a:t>
            </a:r>
            <a:r>
              <a:rPr lang="x-none" altLang="zh-CN" dirty="0">
                <a:sym typeface="+mn-ea"/>
              </a:rPr>
              <a:t>数据流</a:t>
            </a:r>
            <a:r>
              <a:rPr lang="x-none" altLang="zh-CN" dirty="0"/>
              <a:t>）分析框架</a:t>
            </a:r>
            <a:endParaRPr lang="x-none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073400" y="1394460"/>
            <a:ext cx="64389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IN1</a:t>
            </a:r>
            <a:endParaRPr lang="x-none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560" name="Text Box 3"/>
          <p:cNvSpPr txBox="1"/>
          <p:nvPr/>
        </p:nvSpPr>
        <p:spPr>
          <a:xfrm>
            <a:off x="1035050" y="1788160"/>
            <a:ext cx="2138680" cy="60579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noAutofit/>
          </a:bodyPr>
          <a:p>
            <a:pPr algn="l">
              <a:lnSpc>
                <a:spcPct val="150000"/>
              </a:lnSpc>
            </a:pPr>
            <a:r>
              <a:rPr lang="x-none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B1    </a:t>
            </a:r>
            <a:endParaRPr lang="x-none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35050" y="2795270"/>
            <a:ext cx="2138680" cy="6635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noAutofit/>
          </a:bodyPr>
          <a:p>
            <a:pPr algn="l">
              <a:lnSpc>
                <a:spcPct val="150000"/>
              </a:lnSpc>
            </a:pPr>
            <a:r>
              <a:rPr lang="x-none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B2    </a:t>
            </a:r>
            <a:endParaRPr lang="x-none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14980" y="2385060"/>
            <a:ext cx="141224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OUT1/IN2</a:t>
            </a:r>
            <a:endParaRPr lang="x-none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5150" y="3284855"/>
            <a:ext cx="79756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OUT2</a:t>
            </a:r>
            <a:endParaRPr lang="x-none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7" name="直接箭头连接符 16"/>
          <p:cNvCxnSpPr>
            <a:stCxn id="23560" idx="2"/>
            <a:endCxn id="4" idx="0"/>
          </p:cNvCxnSpPr>
          <p:nvPr/>
        </p:nvCxnSpPr>
        <p:spPr>
          <a:xfrm>
            <a:off x="2104390" y="2393950"/>
            <a:ext cx="0" cy="4013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13" idx="0"/>
          </p:cNvCxnSpPr>
          <p:nvPr/>
        </p:nvCxnSpPr>
        <p:spPr>
          <a:xfrm flipH="1">
            <a:off x="1074420" y="3458845"/>
            <a:ext cx="1029970" cy="38227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3"/>
          <p:cNvSpPr txBox="1"/>
          <p:nvPr/>
        </p:nvSpPr>
        <p:spPr>
          <a:xfrm>
            <a:off x="359410" y="3841115"/>
            <a:ext cx="1430020" cy="6635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noAutofit/>
          </a:bodyPr>
          <a:p>
            <a:pPr algn="l">
              <a:lnSpc>
                <a:spcPct val="150000"/>
              </a:lnSpc>
            </a:pPr>
            <a:r>
              <a:rPr lang="x-none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B3</a:t>
            </a:r>
            <a:endParaRPr lang="x-none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" name="Text Box 3"/>
          <p:cNvSpPr txBox="1"/>
          <p:nvPr/>
        </p:nvSpPr>
        <p:spPr>
          <a:xfrm>
            <a:off x="2790190" y="3835400"/>
            <a:ext cx="1430020" cy="6635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noAutofit/>
          </a:bodyPr>
          <a:p>
            <a:pPr algn="l">
              <a:lnSpc>
                <a:spcPct val="150000"/>
              </a:lnSpc>
            </a:pPr>
            <a:r>
              <a:rPr lang="x-none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B4</a:t>
            </a:r>
            <a:endParaRPr lang="x-none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4" idx="2"/>
            <a:endCxn id="14" idx="0"/>
          </p:cNvCxnSpPr>
          <p:nvPr/>
        </p:nvCxnSpPr>
        <p:spPr>
          <a:xfrm>
            <a:off x="2104390" y="3458845"/>
            <a:ext cx="1400810" cy="37655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69875" y="3420110"/>
            <a:ext cx="64389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IN3</a:t>
            </a:r>
            <a:endParaRPr lang="x-none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40200" y="3442335"/>
            <a:ext cx="64389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IN4</a:t>
            </a:r>
            <a:endParaRPr lang="x-none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6860" y="4504690"/>
            <a:ext cx="79756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OUT3</a:t>
            </a:r>
            <a:endParaRPr lang="x-none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95115" y="4500245"/>
            <a:ext cx="797560" cy="4343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24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OUT4</a:t>
            </a:r>
            <a:endParaRPr lang="x-none" altLang="en-US" sz="24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" name="Text Box 3"/>
          <p:cNvSpPr txBox="1"/>
          <p:nvPr/>
        </p:nvSpPr>
        <p:spPr>
          <a:xfrm>
            <a:off x="1074420" y="5130165"/>
            <a:ext cx="2138680" cy="60579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noAutofit/>
          </a:bodyPr>
          <a:p>
            <a:pPr algn="l">
              <a:lnSpc>
                <a:spcPct val="150000"/>
              </a:lnSpc>
            </a:pPr>
            <a:r>
              <a:rPr lang="x-none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Exit    </a:t>
            </a:r>
            <a:endParaRPr lang="x-none" altLang="en-US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/>
          <p:cNvCxnSpPr>
            <a:endCxn id="21" idx="0"/>
          </p:cNvCxnSpPr>
          <p:nvPr/>
        </p:nvCxnSpPr>
        <p:spPr>
          <a:xfrm>
            <a:off x="1079500" y="4500245"/>
            <a:ext cx="1064260" cy="6299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</p:cNvCxnSpPr>
          <p:nvPr/>
        </p:nvCxnSpPr>
        <p:spPr>
          <a:xfrm flipH="1">
            <a:off x="2114550" y="4498975"/>
            <a:ext cx="1390650" cy="6311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6" grpId="0"/>
      <p:bldP spid="18" grpId="0"/>
      <p:bldP spid="19" grpId="0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4579" name="Rectangle 3"/>
          <p:cNvSpPr>
            <a:spLocks noGrp="1"/>
          </p:cNvSpPr>
          <p:nvPr/>
        </p:nvSpPr>
        <p:spPr>
          <a:xfrm>
            <a:off x="503238" y="1379538"/>
            <a:ext cx="9069387" cy="47323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22680" rIns="0" bIns="0" anchor="t" anchorCtr="0"/>
          <a:lstStyle>
            <a:lvl1pPr marL="342900" lvl="0" indent="-3429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415"/>
              </a:spcAft>
              <a:buSzPct val="100000"/>
              <a:buFont typeface="Times New Roman" panose="02020603050405020304" pitchFamily="2" charset="0"/>
              <a:buChar char="•"/>
              <a:defRPr sz="36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140"/>
              </a:spcAft>
              <a:buSzPct val="100000"/>
              <a:buFont typeface="Times New Roman" panose="02020603050405020304" pitchFamily="2" charset="0"/>
              <a:buChar char="–"/>
              <a:defRPr sz="28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2" charset="0"/>
              <a:buChar char="•"/>
              <a:defRPr sz="2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2" charset="0"/>
              <a:buChar char="–"/>
              <a:defRPr sz="2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局部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共公子表达式削除（有向无环图，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DAG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）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    </a:t>
            </a:r>
            <a:r>
              <a:rPr 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叶子结点对应原子运算分量</a:t>
            </a:r>
            <a:endParaRPr lang="en-CA" sz="3200" b="1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		</a:t>
            </a:r>
            <a:r>
              <a:rPr 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内部结点对应运算符</a:t>
            </a:r>
            <a:endParaRPr lang="en-CA" sz="3200" b="1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		</a:t>
            </a:r>
            <a:r>
              <a:rPr 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如果</a:t>
            </a:r>
            <a:r>
              <a:rPr lang="en-CA" sz="3200" b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DAG</a:t>
            </a:r>
            <a:r>
              <a:rPr 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中结点</a:t>
            </a:r>
            <a:r>
              <a:rPr lang="en-CA" sz="3200" b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N</a:t>
            </a:r>
            <a:r>
              <a:rPr 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表示一个共公子表达式</a:t>
            </a:r>
            <a:endParaRPr lang="en-CA" sz="3200" b="1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			  </a:t>
            </a:r>
            <a:r>
              <a:rPr 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则</a:t>
            </a:r>
            <a:r>
              <a:rPr lang="en-CA" sz="3200" b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N</a:t>
            </a:r>
            <a:r>
              <a:rPr lang="en-CA" sz="32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可能有多个父结点</a:t>
            </a:r>
            <a:endParaRPr lang="en-CA" sz="3200" b="1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局部优化的实现</a:t>
            </a:r>
            <a:endParaRPr lang="en-US" dirty="0"/>
          </a:p>
        </p:txBody>
      </p:sp>
      <p:sp>
        <p:nvSpPr>
          <p:cNvPr id="24579" name="Rectangle 3"/>
          <p:cNvSpPr>
            <a:spLocks noGrp="1"/>
          </p:cNvSpPr>
          <p:nvPr/>
        </p:nvSpPr>
        <p:spPr>
          <a:xfrm>
            <a:off x="503238" y="1379538"/>
            <a:ext cx="9069387" cy="47323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0" tIns="22680" rIns="0" bIns="0" anchor="t" anchorCtr="0"/>
          <a:lstStyle>
            <a:lvl1pPr marL="342900" lvl="0" indent="-3429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415"/>
              </a:spcAft>
              <a:buSzPct val="100000"/>
              <a:buFont typeface="Times New Roman" panose="02020603050405020304" pitchFamily="2" charset="0"/>
              <a:buChar char="•"/>
              <a:defRPr sz="36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1140"/>
              </a:spcAft>
              <a:buSzPct val="100000"/>
              <a:buFont typeface="Times New Roman" panose="02020603050405020304" pitchFamily="2" charset="0"/>
              <a:buChar char="–"/>
              <a:defRPr sz="28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2" charset="0"/>
              <a:buChar char="•"/>
              <a:defRPr sz="2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2" charset="0"/>
              <a:buChar char="–"/>
              <a:defRPr sz="20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44958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290"/>
              </a:spcAft>
              <a:buSzPct val="100000"/>
              <a:buFont typeface="Times New Roman" panose="02020603050405020304" pitchFamily="2" charset="0"/>
              <a:buChar char="»"/>
              <a:defRPr sz="1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局部共公子表达式削除（有向无环图，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DAG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）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CA" sz="3200" dirty="0" err="1">
                <a:sym typeface="+mn-ea"/>
              </a:rPr>
              <a:t>a+a</a:t>
            </a:r>
            <a:r>
              <a:rPr lang="en-CA" sz="3200" dirty="0">
                <a:sym typeface="+mn-ea"/>
              </a:rPr>
              <a:t>*(b-c)+(b-c)*d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" y="2474595"/>
            <a:ext cx="9425305" cy="38252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49775" y="5363210"/>
            <a:ext cx="1828800" cy="13766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t1 = b - c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t2 = a * t1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t3 = a + t2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t4 = t1 * d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t5 = t3 + t4</a:t>
            </a:r>
            <a:endParaRPr lang="x-none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>
          <a:xfrm>
            <a:off x="503238" y="1379538"/>
            <a:ext cx="9069387" cy="473233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循环优化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一种重要的全局优化方法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全局优化的方法有多种，本节只讨论循环优化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什么是循环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程序中重复执行的代码序列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循环优化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提高程序的执行效率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4580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4581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458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4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46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6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charRg st="69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74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charRg st="74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xfrm>
            <a:off x="503238" y="1381125"/>
            <a:ext cx="9069387" cy="5280025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循环的定义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程序流图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中有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唯一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入口结点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强连通子图</a:t>
            </a:r>
            <a:endParaRPr lang="zh-CN" altLang="en-US" sz="3200" b="1" dirty="0">
              <a:solidFill>
                <a:schemeClr val="accent2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强连通子图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任意两个结点均可互相连通的子图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入口结点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n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从循环外 到 循环内任何结点的所有通路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 都必通过此入口结点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子图的首结点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; 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子图外一结点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m,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它有一引向结点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n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的有向边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5604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5605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560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2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charRg st="29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3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charRg st="35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5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charRg st="55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6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charRg st="61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85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charRg st="85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03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charRg st="103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16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charRg st="116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26627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28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29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30" name="Oval 37"/>
          <p:cNvSpPr/>
          <p:nvPr/>
        </p:nvSpPr>
        <p:spPr>
          <a:xfrm>
            <a:off x="2876550" y="962025"/>
            <a:ext cx="500063" cy="433388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1" name="Oval 38"/>
          <p:cNvSpPr/>
          <p:nvPr/>
        </p:nvSpPr>
        <p:spPr>
          <a:xfrm>
            <a:off x="2876550" y="1755775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2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2" name="Oval 39"/>
          <p:cNvSpPr/>
          <p:nvPr/>
        </p:nvSpPr>
        <p:spPr>
          <a:xfrm>
            <a:off x="2876550" y="2697163"/>
            <a:ext cx="500063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4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3" name="Oval 40"/>
          <p:cNvSpPr/>
          <p:nvPr/>
        </p:nvSpPr>
        <p:spPr>
          <a:xfrm>
            <a:off x="4046538" y="2262188"/>
            <a:ext cx="501650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marL="951230" indent="-951230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3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4" name="Oval 41"/>
          <p:cNvSpPr/>
          <p:nvPr/>
        </p:nvSpPr>
        <p:spPr>
          <a:xfrm>
            <a:off x="2876550" y="3562350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5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5" name="Oval 42"/>
          <p:cNvSpPr/>
          <p:nvPr/>
        </p:nvSpPr>
        <p:spPr>
          <a:xfrm>
            <a:off x="2876550" y="4430713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6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6" name="Oval 43"/>
          <p:cNvSpPr/>
          <p:nvPr/>
        </p:nvSpPr>
        <p:spPr>
          <a:xfrm>
            <a:off x="2876550" y="5513388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9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7" name="Oval 44"/>
          <p:cNvSpPr/>
          <p:nvPr/>
        </p:nvSpPr>
        <p:spPr>
          <a:xfrm>
            <a:off x="2876550" y="6237288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10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8" name="Oval 45"/>
          <p:cNvSpPr/>
          <p:nvPr/>
        </p:nvSpPr>
        <p:spPr>
          <a:xfrm>
            <a:off x="1790700" y="5008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7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39" name="Oval 46"/>
          <p:cNvSpPr/>
          <p:nvPr/>
        </p:nvSpPr>
        <p:spPr>
          <a:xfrm>
            <a:off x="4046538" y="5008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8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40" name="Line 47"/>
          <p:cNvSpPr/>
          <p:nvPr/>
        </p:nvSpPr>
        <p:spPr>
          <a:xfrm>
            <a:off x="3127375" y="1395413"/>
            <a:ext cx="0" cy="3603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1" name="Line 48"/>
          <p:cNvSpPr/>
          <p:nvPr/>
        </p:nvSpPr>
        <p:spPr>
          <a:xfrm>
            <a:off x="3127375" y="2190750"/>
            <a:ext cx="0" cy="5064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2" name="Line 49"/>
          <p:cNvSpPr/>
          <p:nvPr/>
        </p:nvSpPr>
        <p:spPr>
          <a:xfrm>
            <a:off x="3127375" y="3130550"/>
            <a:ext cx="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3" name="Line 50"/>
          <p:cNvSpPr/>
          <p:nvPr/>
        </p:nvSpPr>
        <p:spPr>
          <a:xfrm>
            <a:off x="3127375" y="3997325"/>
            <a:ext cx="0" cy="4333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4" name="Line 51"/>
          <p:cNvSpPr/>
          <p:nvPr/>
        </p:nvSpPr>
        <p:spPr>
          <a:xfrm>
            <a:off x="3127375" y="5948363"/>
            <a:ext cx="0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5" name="Line 52"/>
          <p:cNvSpPr/>
          <p:nvPr/>
        </p:nvSpPr>
        <p:spPr>
          <a:xfrm>
            <a:off x="3376613" y="2044700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6" name="Line 53"/>
          <p:cNvSpPr/>
          <p:nvPr/>
        </p:nvSpPr>
        <p:spPr>
          <a:xfrm flipH="1">
            <a:off x="3376613" y="2624138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7" name="Line 54"/>
          <p:cNvSpPr/>
          <p:nvPr/>
        </p:nvSpPr>
        <p:spPr>
          <a:xfrm flipH="1">
            <a:off x="2292350" y="4719638"/>
            <a:ext cx="58420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8" name="Line 55"/>
          <p:cNvSpPr/>
          <p:nvPr/>
        </p:nvSpPr>
        <p:spPr>
          <a:xfrm>
            <a:off x="3376613" y="4719638"/>
            <a:ext cx="671512" cy="3714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49" name="Line 56"/>
          <p:cNvSpPr/>
          <p:nvPr/>
        </p:nvSpPr>
        <p:spPr>
          <a:xfrm>
            <a:off x="2303463" y="5329238"/>
            <a:ext cx="573087" cy="3286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50" name="Line 57"/>
          <p:cNvSpPr/>
          <p:nvPr/>
        </p:nvSpPr>
        <p:spPr>
          <a:xfrm flipH="1">
            <a:off x="3376613" y="5368925"/>
            <a:ext cx="752475" cy="3619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6651" name="Freeform 58"/>
          <p:cNvSpPr/>
          <p:nvPr/>
        </p:nvSpPr>
        <p:spPr>
          <a:xfrm>
            <a:off x="3295650" y="3130550"/>
            <a:ext cx="179388" cy="577850"/>
          </a:xfrm>
          <a:custGeom>
            <a:avLst/>
            <a:gdLst>
              <a:gd name="txL" fmla="*/ 0 w 104"/>
              <a:gd name="txT" fmla="*/ 0 h 384"/>
              <a:gd name="txR" fmla="*/ 104 w 104"/>
              <a:gd name="txB" fmla="*/ 384 h 38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04" h="384">
                <a:moveTo>
                  <a:pt x="48" y="384"/>
                </a:moveTo>
                <a:cubicBezTo>
                  <a:pt x="76" y="296"/>
                  <a:pt x="104" y="208"/>
                  <a:pt x="96" y="144"/>
                </a:cubicBezTo>
                <a:cubicBezTo>
                  <a:pt x="88" y="80"/>
                  <a:pt x="44" y="4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26652" name="Freeform 59"/>
          <p:cNvSpPr/>
          <p:nvPr/>
        </p:nvSpPr>
        <p:spPr>
          <a:xfrm>
            <a:off x="3376613" y="3851275"/>
            <a:ext cx="1797050" cy="2181225"/>
          </a:xfrm>
          <a:custGeom>
            <a:avLst/>
            <a:gdLst>
              <a:gd name="txL" fmla="*/ 0 w 1312"/>
              <a:gd name="txT" fmla="*/ 0 h 1448"/>
              <a:gd name="txR" fmla="*/ 1312 w 1312"/>
              <a:gd name="txB" fmla="*/ 1448 h 144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312" h="1448">
                <a:moveTo>
                  <a:pt x="0" y="1296"/>
                </a:moveTo>
                <a:cubicBezTo>
                  <a:pt x="384" y="1372"/>
                  <a:pt x="768" y="1448"/>
                  <a:pt x="960" y="1296"/>
                </a:cubicBezTo>
                <a:cubicBezTo>
                  <a:pt x="1152" y="1144"/>
                  <a:pt x="1312" y="600"/>
                  <a:pt x="1152" y="384"/>
                </a:cubicBezTo>
                <a:cubicBezTo>
                  <a:pt x="992" y="168"/>
                  <a:pt x="496" y="84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26653" name="Freeform 60"/>
          <p:cNvSpPr/>
          <p:nvPr/>
        </p:nvSpPr>
        <p:spPr>
          <a:xfrm>
            <a:off x="996950" y="2984500"/>
            <a:ext cx="1879600" cy="3395663"/>
          </a:xfrm>
          <a:custGeom>
            <a:avLst/>
            <a:gdLst>
              <a:gd name="txL" fmla="*/ 0 w 1080"/>
              <a:gd name="txT" fmla="*/ 0 h 2256"/>
              <a:gd name="txR" fmla="*/ 1080 w 1080"/>
              <a:gd name="txB" fmla="*/ 2256 h 2256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080" h="2256">
                <a:moveTo>
                  <a:pt x="1080" y="0"/>
                </a:moveTo>
                <a:cubicBezTo>
                  <a:pt x="800" y="112"/>
                  <a:pt x="520" y="224"/>
                  <a:pt x="360" y="480"/>
                </a:cubicBezTo>
                <a:cubicBezTo>
                  <a:pt x="200" y="736"/>
                  <a:pt x="0" y="1240"/>
                  <a:pt x="120" y="1536"/>
                </a:cubicBezTo>
                <a:cubicBezTo>
                  <a:pt x="240" y="1832"/>
                  <a:pt x="660" y="2044"/>
                  <a:pt x="1080" y="225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26654" name="Freeform 61"/>
          <p:cNvSpPr/>
          <p:nvPr/>
        </p:nvSpPr>
        <p:spPr>
          <a:xfrm>
            <a:off x="273050" y="2044700"/>
            <a:ext cx="2603500" cy="4481513"/>
          </a:xfrm>
          <a:custGeom>
            <a:avLst/>
            <a:gdLst>
              <a:gd name="txL" fmla="*/ 0 w 1496"/>
              <a:gd name="txT" fmla="*/ 0 h 2976"/>
              <a:gd name="txR" fmla="*/ 1496 w 1496"/>
              <a:gd name="txB" fmla="*/ 2976 h 297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496" h="2976">
                <a:moveTo>
                  <a:pt x="1496" y="2976"/>
                </a:moveTo>
                <a:cubicBezTo>
                  <a:pt x="996" y="2968"/>
                  <a:pt x="496" y="2960"/>
                  <a:pt x="248" y="2736"/>
                </a:cubicBezTo>
                <a:cubicBezTo>
                  <a:pt x="0" y="2512"/>
                  <a:pt x="0" y="2016"/>
                  <a:pt x="8" y="1632"/>
                </a:cubicBezTo>
                <a:cubicBezTo>
                  <a:pt x="16" y="1248"/>
                  <a:pt x="48" y="704"/>
                  <a:pt x="296" y="432"/>
                </a:cubicBezTo>
                <a:cubicBezTo>
                  <a:pt x="544" y="160"/>
                  <a:pt x="1020" y="80"/>
                  <a:pt x="149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26655" name="矩形 34"/>
          <p:cNvSpPr/>
          <p:nvPr/>
        </p:nvSpPr>
        <p:spPr>
          <a:xfrm>
            <a:off x="6062663" y="2890838"/>
            <a:ext cx="3822700" cy="622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{5,6,7,8,9}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是循环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56" name="矩形 35"/>
          <p:cNvSpPr/>
          <p:nvPr/>
        </p:nvSpPr>
        <p:spPr>
          <a:xfrm>
            <a:off x="6062663" y="3735388"/>
            <a:ext cx="3822700" cy="622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{4,5}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不是循环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57" name="矩形 37"/>
          <p:cNvSpPr/>
          <p:nvPr/>
        </p:nvSpPr>
        <p:spPr>
          <a:xfrm>
            <a:off x="6062663" y="5164138"/>
            <a:ext cx="3822700" cy="622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{2,4}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不是循环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58" name="TextBox 39"/>
          <p:cNvSpPr txBox="1"/>
          <p:nvPr/>
        </p:nvSpPr>
        <p:spPr>
          <a:xfrm>
            <a:off x="6646863" y="4357688"/>
            <a:ext cx="3042920" cy="491490"/>
          </a:xfrm>
          <a:prstGeom prst="rect">
            <a:avLst/>
          </a:prstGeom>
          <a:solidFill>
            <a:srgbClr val="DDF3EA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C0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入口结点</a:t>
            </a:r>
            <a:r>
              <a:rPr lang="en-US" altLang="zh-CN" sz="2800" b="1" dirty="0">
                <a:solidFill>
                  <a:srgbClr val="C0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的个数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？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6659" name="TextBox 40"/>
          <p:cNvSpPr txBox="1"/>
          <p:nvPr/>
        </p:nvSpPr>
        <p:spPr>
          <a:xfrm>
            <a:off x="6596063" y="5780088"/>
            <a:ext cx="3071812" cy="893762"/>
          </a:xfrm>
          <a:prstGeom prst="rect">
            <a:avLst/>
          </a:prstGeom>
          <a:solidFill>
            <a:srgbClr val="DDF3EA"/>
          </a:solidFill>
          <a:ln w="9525">
            <a:noFill/>
          </a:ln>
        </p:spPr>
        <p:txBody>
          <a:bodyPr wrap="none">
            <a:spAutoFit/>
          </a:bodyPr>
          <a:p>
            <a:pPr eaLnBrk="0"/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不是强连通子图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/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不存在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4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到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2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的通路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9195" y="44450"/>
            <a:ext cx="6309995" cy="169481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noAutofit/>
          </a:bodyPr>
          <a:p>
            <a:r>
              <a:rPr lang="en-US" altLang="zh-CN" sz="1600">
                <a:latin typeface="+mj-lt"/>
                <a:ea typeface="+mj-lt"/>
                <a:cs typeface="+mj-lt"/>
              </a:rPr>
              <a:t>自然</a:t>
            </a:r>
            <a:r>
              <a:rPr lang="zh-CN" altLang="en-US" sz="1600">
                <a:latin typeface="+mj-lt"/>
                <a:ea typeface="+mj-lt"/>
                <a:cs typeface="+mj-lt"/>
              </a:rPr>
              <a:t>循环通过两个重要的性质来定义</a:t>
            </a:r>
            <a:r>
              <a:rPr lang="en-US" altLang="zh-CN" sz="1600">
                <a:latin typeface="+mj-lt"/>
                <a:ea typeface="+mj-lt"/>
                <a:cs typeface="+mj-lt"/>
              </a:rPr>
              <a:t>：</a:t>
            </a:r>
            <a:endParaRPr lang="zh-CN" altLang="en-US" sz="1600">
              <a:latin typeface="+mj-lt"/>
              <a:ea typeface="+mj-lt"/>
              <a:cs typeface="+mj-lt"/>
            </a:endParaRPr>
          </a:p>
          <a:p>
            <a:endParaRPr lang="en-US" altLang="zh-CN" sz="1600">
              <a:latin typeface="+mj-lt"/>
              <a:ea typeface="+mj-lt"/>
              <a:cs typeface="+mj-lt"/>
            </a:endParaRPr>
          </a:p>
          <a:p>
            <a:r>
              <a:rPr lang="en-US" altLang="zh-CN" sz="1600">
                <a:latin typeface="+mj-lt"/>
                <a:ea typeface="+mj-lt"/>
                <a:cs typeface="+mj-lt"/>
              </a:rPr>
              <a:t>1</a:t>
            </a:r>
            <a:r>
              <a:rPr lang="zh-CN" altLang="en-US" sz="1600">
                <a:latin typeface="+mj-lt"/>
                <a:ea typeface="+mj-lt"/>
                <a:cs typeface="+mj-lt"/>
              </a:rPr>
              <a:t>）它必须具有一个唯一的入口结点，称为循环头。这个入口结点支配了循环中的所有结点，否则它就不会成为循环的唯一入口。</a:t>
            </a:r>
            <a:endParaRPr lang="zh-CN" altLang="en-US" sz="1600">
              <a:latin typeface="+mj-lt"/>
              <a:ea typeface="+mj-lt"/>
              <a:cs typeface="+mj-lt"/>
            </a:endParaRPr>
          </a:p>
          <a:p>
            <a:endParaRPr lang="zh-CN" altLang="en-US" sz="1600">
              <a:latin typeface="+mj-lt"/>
              <a:ea typeface="+mj-lt"/>
              <a:cs typeface="+mj-lt"/>
            </a:endParaRPr>
          </a:p>
          <a:p>
            <a:r>
              <a:rPr lang="en-US" altLang="zh-CN" sz="1600">
                <a:latin typeface="+mj-lt"/>
                <a:ea typeface="+mj-lt"/>
                <a:cs typeface="+mj-lt"/>
              </a:rPr>
              <a:t>2</a:t>
            </a:r>
            <a:r>
              <a:rPr lang="zh-CN" altLang="en-US" sz="1600">
                <a:latin typeface="+mj-lt"/>
                <a:ea typeface="+mj-lt"/>
                <a:cs typeface="+mj-lt"/>
              </a:rPr>
              <a:t>）必然存在一条进入循环头的回边，否则控制流就不可能从“循环</a:t>
            </a:r>
            <a:r>
              <a:rPr lang="en-US" altLang="zh-CN" sz="1600">
                <a:latin typeface="+mj-lt"/>
                <a:ea typeface="+mj-lt"/>
                <a:cs typeface="+mj-lt"/>
              </a:rPr>
              <a:t>"</a:t>
            </a:r>
            <a:r>
              <a:rPr lang="zh-CN" altLang="en-US" sz="1600">
                <a:latin typeface="+mj-lt"/>
                <a:ea typeface="+mj-lt"/>
                <a:cs typeface="+mj-lt"/>
              </a:rPr>
              <a:t>中直接回到循环头，也就是说实际上并没有循环。</a:t>
            </a:r>
            <a:endParaRPr lang="zh-CN" altLang="en-US" sz="1600">
              <a:latin typeface="+mj-lt"/>
              <a:ea typeface="+mj-lt"/>
              <a:cs typeface="+mj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230235" y="1466850"/>
            <a:ext cx="1671955" cy="1374775"/>
            <a:chOff x="12961" y="2310"/>
            <a:chExt cx="2633" cy="2165"/>
          </a:xfrm>
        </p:grpSpPr>
        <p:sp>
          <p:nvSpPr>
            <p:cNvPr id="4" name="Oval 38"/>
            <p:cNvSpPr/>
            <p:nvPr/>
          </p:nvSpPr>
          <p:spPr>
            <a:xfrm>
              <a:off x="12961" y="2310"/>
              <a:ext cx="788" cy="685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200" b="1" dirty="0">
                  <a:latin typeface="楷体_GB2312" panose="02010609030101010101" pitchFamily="1" charset="-122"/>
                  <a:ea typeface="楷体_GB2312" panose="02010609030101010101" pitchFamily="1" charset="-122"/>
                </a:rPr>
                <a:t>2</a:t>
              </a:r>
              <a:endPara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endParaRPr>
            </a:p>
          </p:txBody>
        </p:sp>
        <p:sp>
          <p:nvSpPr>
            <p:cNvPr id="5" name="Oval 39"/>
            <p:cNvSpPr/>
            <p:nvPr/>
          </p:nvSpPr>
          <p:spPr>
            <a:xfrm>
              <a:off x="12961" y="3793"/>
              <a:ext cx="788" cy="68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200" b="1" dirty="0">
                  <a:latin typeface="楷体_GB2312" panose="02010609030101010101" pitchFamily="1" charset="-122"/>
                  <a:ea typeface="楷体_GB2312" panose="02010609030101010101" pitchFamily="1" charset="-122"/>
                </a:rPr>
                <a:t>4</a:t>
              </a:r>
              <a:endPara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endParaRPr>
            </a:p>
          </p:txBody>
        </p:sp>
        <p:sp>
          <p:nvSpPr>
            <p:cNvPr id="6" name="Oval 40"/>
            <p:cNvSpPr/>
            <p:nvPr/>
          </p:nvSpPr>
          <p:spPr>
            <a:xfrm>
              <a:off x="14804" y="3108"/>
              <a:ext cx="790" cy="685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marL="951230" indent="-951230" algn="ctr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2200" b="1" dirty="0">
                  <a:latin typeface="楷体_GB2312" panose="02010609030101010101" pitchFamily="1" charset="-122"/>
                  <a:ea typeface="楷体_GB2312" panose="02010609030101010101" pitchFamily="1" charset="-122"/>
                </a:rPr>
                <a:t>3</a:t>
              </a:r>
              <a:endPara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endParaRPr>
            </a:p>
          </p:txBody>
        </p:sp>
        <p:sp>
          <p:nvSpPr>
            <p:cNvPr id="7" name="Line 48"/>
            <p:cNvSpPr/>
            <p:nvPr/>
          </p:nvSpPr>
          <p:spPr>
            <a:xfrm>
              <a:off x="13356" y="2995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8" name="Line 52"/>
            <p:cNvSpPr/>
            <p:nvPr/>
          </p:nvSpPr>
          <p:spPr>
            <a:xfrm>
              <a:off x="13749" y="2765"/>
              <a:ext cx="1185" cy="45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9" name="Line 53"/>
            <p:cNvSpPr/>
            <p:nvPr/>
          </p:nvSpPr>
          <p:spPr>
            <a:xfrm flipH="1">
              <a:off x="13700" y="3616"/>
              <a:ext cx="1118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0" name="Line 53"/>
            <p:cNvSpPr/>
            <p:nvPr/>
          </p:nvSpPr>
          <p:spPr>
            <a:xfrm flipV="1">
              <a:off x="13692" y="3369"/>
              <a:ext cx="1084" cy="50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 bldLvl="0" animBg="1"/>
      <p:bldP spid="26656" grpId="0" bldLvl="0" animBg="1"/>
      <p:bldP spid="26657" grpId="0" bldLvl="0" animBg="1"/>
      <p:bldP spid="26658" grpId="0" bldLvl="0" animBg="1"/>
      <p:bldP spid="26659" grpId="0" bldLvl="0" animBg="1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>
          <a:xfrm>
            <a:off x="503238" y="1379538"/>
            <a:ext cx="9069387" cy="5334000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循环优化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首先要先找出“循环”指令序列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问题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如何定位程序中的循环？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如何对循环进行优化？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相关概念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必经结点（集）、回边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765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765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765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2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24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27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charRg st="27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charRg st="43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5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charRg st="58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6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charRg st="63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>
          <a:xfrm>
            <a:off x="503238" y="1379538"/>
            <a:ext cx="9069387" cy="5334000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必经结点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从程序流图的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首结点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出发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到达结点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的任一通路都必须经过的结点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称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的必经结点，记为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DOM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n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必经结点集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程序流图中结点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所有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必经结点的集合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称为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的必经结点集，记为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D(n)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867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867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867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6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charRg st="66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charRg st="72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9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charRg st="94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xfrm>
            <a:off x="503238" y="1379538"/>
            <a:ext cx="9069387" cy="5334000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必经结点的性质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自反性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即对任意结点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，有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DOM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;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传递性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若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DOM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,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DOM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3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，则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DOM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3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反对称性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若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DOM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,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DOM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1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，则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32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1 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=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n</a:t>
            </a:r>
            <a:r>
              <a:rPr lang="en-US" altLang="zh-CN" sz="3200" b="1" baseline="-25000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2 </a:t>
            </a:r>
            <a:endParaRPr lang="en-US" altLang="zh-CN" sz="3200" b="1" baseline="-25000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29700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9701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970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charRg st="15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charRg st="39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6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charRg st="46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8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charRg st="85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9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charRg st="93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3"/>
          <p:cNvSpPr>
            <a:spLocks noGrp="1"/>
          </p:cNvSpPr>
          <p:nvPr>
            <p:ph type="body"/>
          </p:nvPr>
        </p:nvSpPr>
        <p:spPr>
          <a:xfrm>
            <a:off x="4173855" y="1424305"/>
            <a:ext cx="2689225" cy="2978150"/>
          </a:xfrm>
        </p:spPr>
        <p:txBody>
          <a:bodyPr vert="horz" wrap="square" lIns="0" tIns="22680" rIns="0" bIns="0" anchor="t" anchorCtr="0"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D(1)={1}</a:t>
            </a:r>
            <a:endParaRPr lang="en-US" altLang="zh-CN" sz="2400" b="1" dirty="0">
              <a:latin typeface="Times New Roman" panose="02020603050405020304" pitchFamily="2" charset="0"/>
              <a:cs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D(2)={1,2}</a:t>
            </a:r>
            <a:endParaRPr lang="en-US" altLang="zh-CN" sz="2400" b="1" dirty="0">
              <a:latin typeface="Times New Roman" panose="02020603050405020304" pitchFamily="2" charset="0"/>
              <a:cs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D(3)={1,2,3}</a:t>
            </a:r>
            <a:endParaRPr lang="en-US" altLang="zh-CN" sz="2400" b="1" dirty="0">
              <a:latin typeface="Times New Roman" panose="02020603050405020304" pitchFamily="2" charset="0"/>
              <a:cs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D(4)={1,2,4}</a:t>
            </a:r>
            <a:endParaRPr lang="en-US" altLang="zh-CN" sz="2400" b="1" dirty="0">
              <a:latin typeface="Times New Roman" panose="02020603050405020304" pitchFamily="2" charset="0"/>
              <a:cs typeface="Times New Roman" panose="02020603050405020304" pitchFamily="2" charset="0"/>
              <a:sym typeface="Symbol" panose="05050102010706020507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D(5)={1,2,4,5}</a:t>
            </a:r>
            <a:endParaRPr lang="en-US" altLang="zh-CN" sz="2400" b="1" dirty="0">
              <a:latin typeface="Times New Roman" panose="02020603050405020304" pitchFamily="2" charset="0"/>
              <a:ea typeface="Times New Roman" panose="02020603050405020304" pitchFamily="2" charset="0"/>
              <a:cs typeface="Times New Roman" panose="02020603050405020304" pitchFamily="2" charset="0"/>
              <a:sym typeface="Symbol" panose="05050102010706020507" pitchFamily="2" charset="2"/>
            </a:endParaRPr>
          </a:p>
        </p:txBody>
      </p:sp>
      <p:sp>
        <p:nvSpPr>
          <p:cNvPr id="30723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0724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0725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0726" name="Oval 37"/>
          <p:cNvSpPr/>
          <p:nvPr/>
        </p:nvSpPr>
        <p:spPr>
          <a:xfrm>
            <a:off x="2032000" y="1035050"/>
            <a:ext cx="500063" cy="433388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27" name="Oval 38"/>
          <p:cNvSpPr/>
          <p:nvPr/>
        </p:nvSpPr>
        <p:spPr>
          <a:xfrm>
            <a:off x="2032000" y="1755775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2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28" name="Oval 39"/>
          <p:cNvSpPr/>
          <p:nvPr/>
        </p:nvSpPr>
        <p:spPr>
          <a:xfrm>
            <a:off x="2032000" y="2697163"/>
            <a:ext cx="500063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4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29" name="Oval 40"/>
          <p:cNvSpPr/>
          <p:nvPr/>
        </p:nvSpPr>
        <p:spPr>
          <a:xfrm>
            <a:off x="3201988" y="2262188"/>
            <a:ext cx="501650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marL="951230" indent="-951230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3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30" name="Oval 41"/>
          <p:cNvSpPr/>
          <p:nvPr/>
        </p:nvSpPr>
        <p:spPr>
          <a:xfrm>
            <a:off x="2032000" y="3562350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5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31" name="Oval 42"/>
          <p:cNvSpPr/>
          <p:nvPr/>
        </p:nvSpPr>
        <p:spPr>
          <a:xfrm>
            <a:off x="2032000" y="4430713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6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32" name="Oval 43"/>
          <p:cNvSpPr/>
          <p:nvPr/>
        </p:nvSpPr>
        <p:spPr>
          <a:xfrm>
            <a:off x="2032000" y="5513388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9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33" name="Oval 44"/>
          <p:cNvSpPr/>
          <p:nvPr/>
        </p:nvSpPr>
        <p:spPr>
          <a:xfrm>
            <a:off x="2032000" y="6237288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10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34" name="Oval 45"/>
          <p:cNvSpPr/>
          <p:nvPr/>
        </p:nvSpPr>
        <p:spPr>
          <a:xfrm>
            <a:off x="946150" y="5008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7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35" name="Oval 46"/>
          <p:cNvSpPr/>
          <p:nvPr/>
        </p:nvSpPr>
        <p:spPr>
          <a:xfrm>
            <a:off x="3201988" y="5008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8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0736" name="Line 47"/>
          <p:cNvSpPr/>
          <p:nvPr/>
        </p:nvSpPr>
        <p:spPr>
          <a:xfrm flipH="1">
            <a:off x="2282825" y="1468438"/>
            <a:ext cx="1588" cy="2873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37" name="Line 48"/>
          <p:cNvSpPr/>
          <p:nvPr/>
        </p:nvSpPr>
        <p:spPr>
          <a:xfrm>
            <a:off x="2282825" y="2190750"/>
            <a:ext cx="0" cy="5064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38" name="Line 49"/>
          <p:cNvSpPr/>
          <p:nvPr/>
        </p:nvSpPr>
        <p:spPr>
          <a:xfrm>
            <a:off x="2282825" y="3130550"/>
            <a:ext cx="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39" name="Line 50"/>
          <p:cNvSpPr/>
          <p:nvPr/>
        </p:nvSpPr>
        <p:spPr>
          <a:xfrm>
            <a:off x="2282825" y="3997325"/>
            <a:ext cx="0" cy="4333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0" name="Line 51"/>
          <p:cNvSpPr/>
          <p:nvPr/>
        </p:nvSpPr>
        <p:spPr>
          <a:xfrm>
            <a:off x="2282825" y="5948363"/>
            <a:ext cx="0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1" name="Line 52"/>
          <p:cNvSpPr/>
          <p:nvPr/>
        </p:nvSpPr>
        <p:spPr>
          <a:xfrm>
            <a:off x="2532063" y="2044700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2" name="Line 53"/>
          <p:cNvSpPr/>
          <p:nvPr/>
        </p:nvSpPr>
        <p:spPr>
          <a:xfrm flipH="1">
            <a:off x="2532063" y="2624138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3" name="Line 54"/>
          <p:cNvSpPr/>
          <p:nvPr/>
        </p:nvSpPr>
        <p:spPr>
          <a:xfrm flipH="1">
            <a:off x="1447800" y="4719638"/>
            <a:ext cx="58420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4" name="Line 55"/>
          <p:cNvSpPr/>
          <p:nvPr/>
        </p:nvSpPr>
        <p:spPr>
          <a:xfrm>
            <a:off x="2532063" y="4719638"/>
            <a:ext cx="671512" cy="3714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5" name="Line 56"/>
          <p:cNvSpPr/>
          <p:nvPr/>
        </p:nvSpPr>
        <p:spPr>
          <a:xfrm>
            <a:off x="1458913" y="5329238"/>
            <a:ext cx="573087" cy="3286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6" name="Line 57"/>
          <p:cNvSpPr/>
          <p:nvPr/>
        </p:nvSpPr>
        <p:spPr>
          <a:xfrm flipH="1">
            <a:off x="2532063" y="5368925"/>
            <a:ext cx="752475" cy="3619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7" name="Freeform 58"/>
          <p:cNvSpPr/>
          <p:nvPr/>
        </p:nvSpPr>
        <p:spPr>
          <a:xfrm>
            <a:off x="2451100" y="3130550"/>
            <a:ext cx="179388" cy="577850"/>
          </a:xfrm>
          <a:custGeom>
            <a:avLst/>
            <a:gdLst>
              <a:gd name="txL" fmla="*/ 0 w 104"/>
              <a:gd name="txT" fmla="*/ 0 h 384"/>
              <a:gd name="txR" fmla="*/ 104 w 104"/>
              <a:gd name="txB" fmla="*/ 384 h 38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04" h="384">
                <a:moveTo>
                  <a:pt x="48" y="384"/>
                </a:moveTo>
                <a:cubicBezTo>
                  <a:pt x="76" y="296"/>
                  <a:pt x="104" y="208"/>
                  <a:pt x="96" y="144"/>
                </a:cubicBezTo>
                <a:cubicBezTo>
                  <a:pt x="88" y="80"/>
                  <a:pt x="44" y="4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0748" name="Freeform 59"/>
          <p:cNvSpPr/>
          <p:nvPr/>
        </p:nvSpPr>
        <p:spPr>
          <a:xfrm>
            <a:off x="2532063" y="3851275"/>
            <a:ext cx="1797050" cy="2181225"/>
          </a:xfrm>
          <a:custGeom>
            <a:avLst/>
            <a:gdLst>
              <a:gd name="txL" fmla="*/ 0 w 1312"/>
              <a:gd name="txT" fmla="*/ 0 h 1448"/>
              <a:gd name="txR" fmla="*/ 1312 w 1312"/>
              <a:gd name="txB" fmla="*/ 1448 h 144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312" h="1448">
                <a:moveTo>
                  <a:pt x="0" y="1296"/>
                </a:moveTo>
                <a:cubicBezTo>
                  <a:pt x="384" y="1372"/>
                  <a:pt x="768" y="1448"/>
                  <a:pt x="960" y="1296"/>
                </a:cubicBezTo>
                <a:cubicBezTo>
                  <a:pt x="1152" y="1144"/>
                  <a:pt x="1312" y="600"/>
                  <a:pt x="1152" y="384"/>
                </a:cubicBezTo>
                <a:cubicBezTo>
                  <a:pt x="992" y="168"/>
                  <a:pt x="496" y="84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0749" name="Freeform 60"/>
          <p:cNvSpPr/>
          <p:nvPr/>
        </p:nvSpPr>
        <p:spPr>
          <a:xfrm>
            <a:off x="506413" y="2984500"/>
            <a:ext cx="1525587" cy="3395663"/>
          </a:xfrm>
          <a:custGeom>
            <a:avLst/>
            <a:gdLst>
              <a:gd name="txL" fmla="*/ 0 w 1080"/>
              <a:gd name="txT" fmla="*/ 0 h 2256"/>
              <a:gd name="txR" fmla="*/ 1080 w 1080"/>
              <a:gd name="txB" fmla="*/ 2256 h 2256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080" h="2256">
                <a:moveTo>
                  <a:pt x="1080" y="0"/>
                </a:moveTo>
                <a:cubicBezTo>
                  <a:pt x="800" y="112"/>
                  <a:pt x="520" y="224"/>
                  <a:pt x="360" y="480"/>
                </a:cubicBezTo>
                <a:cubicBezTo>
                  <a:pt x="200" y="736"/>
                  <a:pt x="0" y="1240"/>
                  <a:pt x="120" y="1536"/>
                </a:cubicBezTo>
                <a:cubicBezTo>
                  <a:pt x="240" y="1832"/>
                  <a:pt x="660" y="2044"/>
                  <a:pt x="1080" y="225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0750" name="Freeform 61"/>
          <p:cNvSpPr/>
          <p:nvPr/>
        </p:nvSpPr>
        <p:spPr>
          <a:xfrm>
            <a:off x="239713" y="2044700"/>
            <a:ext cx="1792287" cy="4481513"/>
          </a:xfrm>
          <a:custGeom>
            <a:avLst/>
            <a:gdLst>
              <a:gd name="txL" fmla="*/ 0 w 1496"/>
              <a:gd name="txT" fmla="*/ 0 h 2976"/>
              <a:gd name="txR" fmla="*/ 1496 w 1496"/>
              <a:gd name="txB" fmla="*/ 2976 h 297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496" h="2976">
                <a:moveTo>
                  <a:pt x="1496" y="2976"/>
                </a:moveTo>
                <a:cubicBezTo>
                  <a:pt x="996" y="2968"/>
                  <a:pt x="496" y="2960"/>
                  <a:pt x="248" y="2736"/>
                </a:cubicBezTo>
                <a:cubicBezTo>
                  <a:pt x="0" y="2512"/>
                  <a:pt x="0" y="2016"/>
                  <a:pt x="8" y="1632"/>
                </a:cubicBezTo>
                <a:cubicBezTo>
                  <a:pt x="16" y="1248"/>
                  <a:pt x="48" y="704"/>
                  <a:pt x="296" y="432"/>
                </a:cubicBezTo>
                <a:cubicBezTo>
                  <a:pt x="544" y="160"/>
                  <a:pt x="1020" y="80"/>
                  <a:pt x="149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0751" name="Rectangle 3"/>
          <p:cNvSpPr txBox="1"/>
          <p:nvPr/>
        </p:nvSpPr>
        <p:spPr>
          <a:xfrm>
            <a:off x="7000558" y="1423988"/>
            <a:ext cx="2800350" cy="3022600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/>
          <a:p>
            <a:pPr marL="342900" indent="-342900"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20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D(6)={1,2,4,5,6}</a:t>
            </a:r>
            <a:endParaRPr lang="en-US" altLang="zh-CN" sz="2000" b="1" dirty="0">
              <a:latin typeface="Times New Roman" panose="02020603050405020304" pitchFamily="2" charset="0"/>
              <a:ea typeface="楷体" panose="02010609060101010101" pitchFamily="1" charset="-122"/>
              <a:sym typeface="Symbol" panose="05050102010706020507" pitchFamily="2" charset="2"/>
            </a:endParaRPr>
          </a:p>
          <a:p>
            <a:pPr marL="342900" indent="-342900"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20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D(7)={1,2,4,5,6,7}</a:t>
            </a:r>
            <a:endParaRPr lang="en-US" altLang="zh-CN" sz="2000" b="1" dirty="0">
              <a:latin typeface="Times New Roman" panose="02020603050405020304" pitchFamily="2" charset="0"/>
              <a:ea typeface="楷体" panose="02010609060101010101" pitchFamily="1" charset="-122"/>
              <a:sym typeface="Symbol" panose="05050102010706020507" pitchFamily="2" charset="2"/>
            </a:endParaRPr>
          </a:p>
          <a:p>
            <a:pPr marL="342900" indent="-342900"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20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D(8)={1,2,4,5,6,8}</a:t>
            </a:r>
            <a:endParaRPr lang="en-US" altLang="zh-CN" sz="2000" b="1" dirty="0">
              <a:latin typeface="Times New Roman" panose="02020603050405020304" pitchFamily="2" charset="0"/>
              <a:ea typeface="楷体" panose="02010609060101010101" pitchFamily="1" charset="-122"/>
              <a:sym typeface="Symbol" panose="05050102010706020507" pitchFamily="2" charset="2"/>
            </a:endParaRPr>
          </a:p>
          <a:p>
            <a:pPr marL="342900" indent="-342900"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20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D(9)={1,2,4,5,6,9}</a:t>
            </a:r>
            <a:endParaRPr lang="en-US" altLang="zh-CN" sz="2000" b="1" dirty="0">
              <a:latin typeface="Times New Roman" panose="02020603050405020304" pitchFamily="2" charset="0"/>
              <a:ea typeface="楷体" panose="02010609060101010101" pitchFamily="1" charset="-122"/>
              <a:sym typeface="Symbol" panose="05050102010706020507" pitchFamily="2" charset="2"/>
            </a:endParaRPr>
          </a:p>
          <a:p>
            <a:pPr marL="342900" indent="-342900"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2000" b="1" dirty="0">
                <a:latin typeface="Times New Roman" panose="02020603050405020304" pitchFamily="2" charset="0"/>
                <a:ea typeface="楷体" panose="02010609060101010101" pitchFamily="1" charset="-122"/>
                <a:sym typeface="Symbol" panose="05050102010706020507" pitchFamily="2" charset="2"/>
              </a:rPr>
              <a:t>D(10)={1,2,4,10}</a:t>
            </a:r>
            <a:endParaRPr lang="en-US" altLang="zh-CN" sz="2000" b="1" dirty="0">
              <a:latin typeface="Times New Roman" panose="02020603050405020304" pitchFamily="2" charset="0"/>
              <a:ea typeface="楷体" panose="02010609060101010101" pitchFamily="1" charset="-122"/>
              <a:sym typeface="Symbol" panose="05050102010706020507" pitchFamily="2" charset="2"/>
            </a:endParaRPr>
          </a:p>
        </p:txBody>
      </p:sp>
      <p:sp>
        <p:nvSpPr>
          <p:cNvPr id="307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charRg st="2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4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charRg st="46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5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51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>
                                            <p:txEl>
                                              <p:charRg st="3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51">
                                            <p:txEl>
                                              <p:charRg st="3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>
                                            <p:txEl>
                                              <p:charRg st="5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51">
                                            <p:txEl>
                                              <p:charRg st="55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>
                                            <p:txEl>
                                              <p:charRg st="7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51">
                                            <p:txEl>
                                              <p:charRg st="74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  <p:bldP spid="307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代码优化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中间代码的优化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局部优化：在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基本块内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的优化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全局优化：在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基本块之间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的优化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目标代码的优化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8196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7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8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charRg st="8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5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charRg st="25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3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charRg st="43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5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charRg st="51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xfrm>
            <a:off x="503238" y="1379538"/>
            <a:ext cx="9069387" cy="5334000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回边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程序流图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G = (N, E, n</a:t>
            </a:r>
            <a:r>
              <a:rPr lang="en-US" altLang="zh-CN" sz="3200" b="1" baseline="-25000" dirty="0">
                <a:latin typeface="Times New Roman" panose="02020603050405020304" pitchFamily="2" charset="0"/>
                <a:ea typeface="楷体_GB2312" panose="02010609030101010101" pitchFamily="1" charset="-122"/>
              </a:rPr>
              <a:t>0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)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中的有向边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→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endParaRPr lang="en-US" altLang="zh-CN" sz="32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如果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是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的必经结点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,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即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∈D(n)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则称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→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为流图的一条回边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1748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1749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175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1751" name="Oval 37"/>
          <p:cNvSpPr/>
          <p:nvPr/>
        </p:nvSpPr>
        <p:spPr>
          <a:xfrm>
            <a:off x="854075" y="3473450"/>
            <a:ext cx="501650" cy="433388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1752" name="Oval 38"/>
          <p:cNvSpPr/>
          <p:nvPr/>
        </p:nvSpPr>
        <p:spPr>
          <a:xfrm>
            <a:off x="854075" y="4194175"/>
            <a:ext cx="501650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2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1753" name="Oval 39"/>
          <p:cNvSpPr/>
          <p:nvPr/>
        </p:nvSpPr>
        <p:spPr>
          <a:xfrm>
            <a:off x="854075" y="5135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4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1754" name="Oval 41"/>
          <p:cNvSpPr/>
          <p:nvPr/>
        </p:nvSpPr>
        <p:spPr>
          <a:xfrm>
            <a:off x="854075" y="6000750"/>
            <a:ext cx="501650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vert="horz"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5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1755" name="Line 47"/>
          <p:cNvSpPr/>
          <p:nvPr/>
        </p:nvSpPr>
        <p:spPr>
          <a:xfrm flipH="1">
            <a:off x="1104900" y="3906838"/>
            <a:ext cx="3175" cy="2873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1756" name="Line 48"/>
          <p:cNvSpPr/>
          <p:nvPr/>
        </p:nvSpPr>
        <p:spPr>
          <a:xfrm>
            <a:off x="1104900" y="4629150"/>
            <a:ext cx="0" cy="5064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1757" name="Line 49"/>
          <p:cNvSpPr/>
          <p:nvPr/>
        </p:nvSpPr>
        <p:spPr>
          <a:xfrm>
            <a:off x="1104900" y="5568950"/>
            <a:ext cx="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cxnSp>
        <p:nvCxnSpPr>
          <p:cNvPr id="31758" name="曲线连接符 31757"/>
          <p:cNvCxnSpPr/>
          <p:nvPr/>
        </p:nvCxnSpPr>
        <p:spPr>
          <a:xfrm flipV="1">
            <a:off x="1355725" y="4409758"/>
            <a:ext cx="3175" cy="1806575"/>
          </a:xfrm>
          <a:prstGeom prst="curvedConnector3">
            <a:avLst>
              <a:gd name="adj1" fmla="val 21940000"/>
            </a:avLst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ldLvl="0"/>
      <p:bldP spid="31752" grpId="0" bldLvl="0"/>
      <p:bldP spid="31753" grpId="0" bldLvl="0"/>
      <p:bldP spid="31754" grpId="0" bldLvl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3"/>
          <p:cNvSpPr>
            <a:spLocks noGrp="1"/>
          </p:cNvSpPr>
          <p:nvPr>
            <p:ph type="body"/>
          </p:nvPr>
        </p:nvSpPr>
        <p:spPr>
          <a:xfrm>
            <a:off x="4729163" y="1423988"/>
            <a:ext cx="5200650" cy="2978150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该流图有三条回边：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Clr>
                <a:srgbClr val="FF3300"/>
              </a:buClr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   5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4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,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因为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4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DOM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(5)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0" indent="0">
              <a:lnSpc>
                <a:spcPct val="90000"/>
              </a:lnSpc>
              <a:buClr>
                <a:srgbClr val="FF3300"/>
              </a:buClr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    95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，因为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5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DOM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(9)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0" indent="0">
              <a:lnSpc>
                <a:spcPct val="90000"/>
              </a:lnSpc>
              <a:buClr>
                <a:srgbClr val="FF3300"/>
              </a:buClr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    102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，因为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2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DOM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(10)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</p:txBody>
      </p:sp>
      <p:sp>
        <p:nvSpPr>
          <p:cNvPr id="32771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2772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2773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2774" name="Oval 37"/>
          <p:cNvSpPr/>
          <p:nvPr/>
        </p:nvSpPr>
        <p:spPr>
          <a:xfrm>
            <a:off x="2032000" y="1035050"/>
            <a:ext cx="500063" cy="433388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75" name="Oval 38"/>
          <p:cNvSpPr/>
          <p:nvPr/>
        </p:nvSpPr>
        <p:spPr>
          <a:xfrm>
            <a:off x="2032000" y="1755775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2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76" name="Oval 39"/>
          <p:cNvSpPr/>
          <p:nvPr/>
        </p:nvSpPr>
        <p:spPr>
          <a:xfrm>
            <a:off x="2032000" y="2697163"/>
            <a:ext cx="500063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4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77" name="Oval 40"/>
          <p:cNvSpPr/>
          <p:nvPr/>
        </p:nvSpPr>
        <p:spPr>
          <a:xfrm>
            <a:off x="3201988" y="2262188"/>
            <a:ext cx="501650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marL="951230" indent="-951230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3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78" name="Oval 41"/>
          <p:cNvSpPr/>
          <p:nvPr/>
        </p:nvSpPr>
        <p:spPr>
          <a:xfrm>
            <a:off x="2032000" y="3562350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5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79" name="Oval 42"/>
          <p:cNvSpPr/>
          <p:nvPr/>
        </p:nvSpPr>
        <p:spPr>
          <a:xfrm>
            <a:off x="2032000" y="4430713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6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80" name="Oval 43"/>
          <p:cNvSpPr/>
          <p:nvPr/>
        </p:nvSpPr>
        <p:spPr>
          <a:xfrm>
            <a:off x="2032000" y="5513388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9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81" name="Oval 44"/>
          <p:cNvSpPr/>
          <p:nvPr/>
        </p:nvSpPr>
        <p:spPr>
          <a:xfrm>
            <a:off x="2032000" y="6237288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10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82" name="Oval 45"/>
          <p:cNvSpPr/>
          <p:nvPr/>
        </p:nvSpPr>
        <p:spPr>
          <a:xfrm>
            <a:off x="946150" y="5008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7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83" name="Oval 46"/>
          <p:cNvSpPr/>
          <p:nvPr/>
        </p:nvSpPr>
        <p:spPr>
          <a:xfrm>
            <a:off x="3201988" y="5008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8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2784" name="Line 47"/>
          <p:cNvSpPr/>
          <p:nvPr/>
        </p:nvSpPr>
        <p:spPr>
          <a:xfrm flipH="1">
            <a:off x="2282825" y="1468438"/>
            <a:ext cx="1588" cy="2873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85" name="Line 48"/>
          <p:cNvSpPr/>
          <p:nvPr/>
        </p:nvSpPr>
        <p:spPr>
          <a:xfrm>
            <a:off x="2282825" y="2190750"/>
            <a:ext cx="0" cy="5064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86" name="Line 49"/>
          <p:cNvSpPr/>
          <p:nvPr/>
        </p:nvSpPr>
        <p:spPr>
          <a:xfrm>
            <a:off x="2282825" y="3130550"/>
            <a:ext cx="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87" name="Line 50"/>
          <p:cNvSpPr/>
          <p:nvPr/>
        </p:nvSpPr>
        <p:spPr>
          <a:xfrm>
            <a:off x="2282825" y="3997325"/>
            <a:ext cx="0" cy="4333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88" name="Line 51"/>
          <p:cNvSpPr/>
          <p:nvPr/>
        </p:nvSpPr>
        <p:spPr>
          <a:xfrm>
            <a:off x="2282825" y="5948363"/>
            <a:ext cx="0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89" name="Line 52"/>
          <p:cNvSpPr/>
          <p:nvPr/>
        </p:nvSpPr>
        <p:spPr>
          <a:xfrm>
            <a:off x="2532063" y="2044700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90" name="Line 53"/>
          <p:cNvSpPr/>
          <p:nvPr/>
        </p:nvSpPr>
        <p:spPr>
          <a:xfrm flipH="1">
            <a:off x="2532063" y="2624138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91" name="Line 54"/>
          <p:cNvSpPr/>
          <p:nvPr/>
        </p:nvSpPr>
        <p:spPr>
          <a:xfrm flipH="1">
            <a:off x="1447800" y="4719638"/>
            <a:ext cx="58420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92" name="Line 55"/>
          <p:cNvSpPr/>
          <p:nvPr/>
        </p:nvSpPr>
        <p:spPr>
          <a:xfrm>
            <a:off x="2532063" y="4719638"/>
            <a:ext cx="671512" cy="3714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93" name="Line 56"/>
          <p:cNvSpPr/>
          <p:nvPr/>
        </p:nvSpPr>
        <p:spPr>
          <a:xfrm>
            <a:off x="1458913" y="5329238"/>
            <a:ext cx="573087" cy="3286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94" name="Line 57"/>
          <p:cNvSpPr/>
          <p:nvPr/>
        </p:nvSpPr>
        <p:spPr>
          <a:xfrm flipH="1">
            <a:off x="2532063" y="5368925"/>
            <a:ext cx="752475" cy="3619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2795" name="Freeform 58"/>
          <p:cNvSpPr/>
          <p:nvPr/>
        </p:nvSpPr>
        <p:spPr>
          <a:xfrm>
            <a:off x="2451100" y="3130550"/>
            <a:ext cx="179388" cy="577850"/>
          </a:xfrm>
          <a:custGeom>
            <a:avLst/>
            <a:gdLst>
              <a:gd name="txL" fmla="*/ 0 w 104"/>
              <a:gd name="txT" fmla="*/ 0 h 384"/>
              <a:gd name="txR" fmla="*/ 104 w 104"/>
              <a:gd name="txB" fmla="*/ 384 h 38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04" h="384">
                <a:moveTo>
                  <a:pt x="48" y="384"/>
                </a:moveTo>
                <a:cubicBezTo>
                  <a:pt x="76" y="296"/>
                  <a:pt x="104" y="208"/>
                  <a:pt x="96" y="144"/>
                </a:cubicBezTo>
                <a:cubicBezTo>
                  <a:pt x="88" y="80"/>
                  <a:pt x="44" y="4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2796" name="Freeform 59"/>
          <p:cNvSpPr/>
          <p:nvPr/>
        </p:nvSpPr>
        <p:spPr>
          <a:xfrm>
            <a:off x="2532063" y="3851275"/>
            <a:ext cx="1797050" cy="2181225"/>
          </a:xfrm>
          <a:custGeom>
            <a:avLst/>
            <a:gdLst>
              <a:gd name="txL" fmla="*/ 0 w 1312"/>
              <a:gd name="txT" fmla="*/ 0 h 1448"/>
              <a:gd name="txR" fmla="*/ 1312 w 1312"/>
              <a:gd name="txB" fmla="*/ 1448 h 144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312" h="1448">
                <a:moveTo>
                  <a:pt x="0" y="1296"/>
                </a:moveTo>
                <a:cubicBezTo>
                  <a:pt x="384" y="1372"/>
                  <a:pt x="768" y="1448"/>
                  <a:pt x="960" y="1296"/>
                </a:cubicBezTo>
                <a:cubicBezTo>
                  <a:pt x="1152" y="1144"/>
                  <a:pt x="1312" y="600"/>
                  <a:pt x="1152" y="384"/>
                </a:cubicBezTo>
                <a:cubicBezTo>
                  <a:pt x="992" y="168"/>
                  <a:pt x="496" y="84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2797" name="Freeform 60"/>
          <p:cNvSpPr/>
          <p:nvPr/>
        </p:nvSpPr>
        <p:spPr>
          <a:xfrm>
            <a:off x="506413" y="2984500"/>
            <a:ext cx="1525587" cy="3395663"/>
          </a:xfrm>
          <a:custGeom>
            <a:avLst/>
            <a:gdLst>
              <a:gd name="txL" fmla="*/ 0 w 1080"/>
              <a:gd name="txT" fmla="*/ 0 h 2256"/>
              <a:gd name="txR" fmla="*/ 1080 w 1080"/>
              <a:gd name="txB" fmla="*/ 2256 h 2256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080" h="2256">
                <a:moveTo>
                  <a:pt x="1080" y="0"/>
                </a:moveTo>
                <a:cubicBezTo>
                  <a:pt x="800" y="112"/>
                  <a:pt x="520" y="224"/>
                  <a:pt x="360" y="480"/>
                </a:cubicBezTo>
                <a:cubicBezTo>
                  <a:pt x="200" y="736"/>
                  <a:pt x="0" y="1240"/>
                  <a:pt x="120" y="1536"/>
                </a:cubicBezTo>
                <a:cubicBezTo>
                  <a:pt x="240" y="1832"/>
                  <a:pt x="660" y="2044"/>
                  <a:pt x="1080" y="225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2798" name="Freeform 61"/>
          <p:cNvSpPr/>
          <p:nvPr/>
        </p:nvSpPr>
        <p:spPr>
          <a:xfrm>
            <a:off x="239713" y="2044700"/>
            <a:ext cx="1792287" cy="4481513"/>
          </a:xfrm>
          <a:custGeom>
            <a:avLst/>
            <a:gdLst>
              <a:gd name="txL" fmla="*/ 0 w 1496"/>
              <a:gd name="txT" fmla="*/ 0 h 2976"/>
              <a:gd name="txR" fmla="*/ 1496 w 1496"/>
              <a:gd name="txB" fmla="*/ 2976 h 297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496" h="2976">
                <a:moveTo>
                  <a:pt x="1496" y="2976"/>
                </a:moveTo>
                <a:cubicBezTo>
                  <a:pt x="996" y="2968"/>
                  <a:pt x="496" y="2960"/>
                  <a:pt x="248" y="2736"/>
                </a:cubicBezTo>
                <a:cubicBezTo>
                  <a:pt x="0" y="2512"/>
                  <a:pt x="0" y="2016"/>
                  <a:pt x="8" y="1632"/>
                </a:cubicBezTo>
                <a:cubicBezTo>
                  <a:pt x="16" y="1248"/>
                  <a:pt x="48" y="704"/>
                  <a:pt x="296" y="432"/>
                </a:cubicBezTo>
                <a:cubicBezTo>
                  <a:pt x="544" y="160"/>
                  <a:pt x="1020" y="80"/>
                  <a:pt x="149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27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charRg st="1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2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charRg st="29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4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charRg st="48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xfrm>
            <a:off x="503238" y="1379538"/>
            <a:ext cx="9069387" cy="5334000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定位程序中的循环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程序流图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G = (N, E, n</a:t>
            </a:r>
            <a:r>
              <a:rPr lang="en-US" altLang="zh-CN" b="1" baseline="-25000" dirty="0">
                <a:latin typeface="Times New Roman" panose="02020603050405020304" pitchFamily="2" charset="0"/>
                <a:ea typeface="楷体_GB2312" panose="02010609030101010101" pitchFamily="1" charset="-122"/>
              </a:rPr>
              <a:t>0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)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中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→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是回边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M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是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G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中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到达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而不经过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的结点集合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则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{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n,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d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}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∪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M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构成一个循环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379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379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379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charRg st="46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68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charRg st="68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3"/>
          <p:cNvSpPr>
            <a:spLocks noGrp="1"/>
          </p:cNvSpPr>
          <p:nvPr>
            <p:ph type="body"/>
          </p:nvPr>
        </p:nvSpPr>
        <p:spPr>
          <a:xfrm>
            <a:off x="4729163" y="1423988"/>
            <a:ext cx="5200650" cy="2978150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该流图有三条回边：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Clr>
                <a:srgbClr val="FF3300"/>
              </a:buClr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   5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4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,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因为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4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DOM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(5)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0" indent="0">
              <a:lnSpc>
                <a:spcPct val="90000"/>
              </a:lnSpc>
              <a:buClr>
                <a:srgbClr val="FF3300"/>
              </a:buClr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    95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，因为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5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DOM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(9)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0" indent="0">
              <a:lnSpc>
                <a:spcPct val="90000"/>
              </a:lnSpc>
              <a:buClr>
                <a:srgbClr val="FF3300"/>
              </a:buClr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    102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，因为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2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DOM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(10)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</p:txBody>
      </p:sp>
      <p:sp>
        <p:nvSpPr>
          <p:cNvPr id="3481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482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482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4822" name="Oval 37"/>
          <p:cNvSpPr/>
          <p:nvPr/>
        </p:nvSpPr>
        <p:spPr>
          <a:xfrm>
            <a:off x="2032000" y="1035050"/>
            <a:ext cx="500063" cy="433388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23" name="Oval 38"/>
          <p:cNvSpPr/>
          <p:nvPr/>
        </p:nvSpPr>
        <p:spPr>
          <a:xfrm>
            <a:off x="2032000" y="1755775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2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24" name="Oval 39"/>
          <p:cNvSpPr/>
          <p:nvPr/>
        </p:nvSpPr>
        <p:spPr>
          <a:xfrm>
            <a:off x="2032000" y="2697163"/>
            <a:ext cx="500063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4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25" name="Oval 40"/>
          <p:cNvSpPr/>
          <p:nvPr/>
        </p:nvSpPr>
        <p:spPr>
          <a:xfrm>
            <a:off x="3201988" y="2262188"/>
            <a:ext cx="501650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marL="951230" indent="-951230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3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26" name="Oval 41"/>
          <p:cNvSpPr/>
          <p:nvPr/>
        </p:nvSpPr>
        <p:spPr>
          <a:xfrm>
            <a:off x="2032000" y="3562350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5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27" name="Oval 42"/>
          <p:cNvSpPr/>
          <p:nvPr/>
        </p:nvSpPr>
        <p:spPr>
          <a:xfrm>
            <a:off x="2032000" y="4430713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6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28" name="Oval 43"/>
          <p:cNvSpPr/>
          <p:nvPr/>
        </p:nvSpPr>
        <p:spPr>
          <a:xfrm>
            <a:off x="2032000" y="5513388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9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29" name="Oval 44"/>
          <p:cNvSpPr/>
          <p:nvPr/>
        </p:nvSpPr>
        <p:spPr>
          <a:xfrm>
            <a:off x="2032000" y="6237288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10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30" name="Oval 45"/>
          <p:cNvSpPr/>
          <p:nvPr/>
        </p:nvSpPr>
        <p:spPr>
          <a:xfrm>
            <a:off x="946150" y="5008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7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31" name="Oval 46"/>
          <p:cNvSpPr/>
          <p:nvPr/>
        </p:nvSpPr>
        <p:spPr>
          <a:xfrm>
            <a:off x="3201988" y="5008563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8</a:t>
            </a:r>
            <a:endParaRPr lang="en-US" altLang="zh-CN" sz="2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4832" name="Line 47"/>
          <p:cNvSpPr/>
          <p:nvPr/>
        </p:nvSpPr>
        <p:spPr>
          <a:xfrm flipH="1">
            <a:off x="2282825" y="1468438"/>
            <a:ext cx="1588" cy="2873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33" name="Line 48"/>
          <p:cNvSpPr/>
          <p:nvPr/>
        </p:nvSpPr>
        <p:spPr>
          <a:xfrm>
            <a:off x="2282825" y="2190750"/>
            <a:ext cx="0" cy="5064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34" name="Line 49"/>
          <p:cNvSpPr/>
          <p:nvPr/>
        </p:nvSpPr>
        <p:spPr>
          <a:xfrm>
            <a:off x="2282825" y="3130550"/>
            <a:ext cx="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35" name="Line 50"/>
          <p:cNvSpPr/>
          <p:nvPr/>
        </p:nvSpPr>
        <p:spPr>
          <a:xfrm>
            <a:off x="2282825" y="3997325"/>
            <a:ext cx="0" cy="4333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36" name="Line 51"/>
          <p:cNvSpPr/>
          <p:nvPr/>
        </p:nvSpPr>
        <p:spPr>
          <a:xfrm>
            <a:off x="2282825" y="5948363"/>
            <a:ext cx="0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37" name="Line 52"/>
          <p:cNvSpPr/>
          <p:nvPr/>
        </p:nvSpPr>
        <p:spPr>
          <a:xfrm>
            <a:off x="2532063" y="2044700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38" name="Line 53"/>
          <p:cNvSpPr/>
          <p:nvPr/>
        </p:nvSpPr>
        <p:spPr>
          <a:xfrm flipH="1">
            <a:off x="2532063" y="2624138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39" name="Line 54"/>
          <p:cNvSpPr/>
          <p:nvPr/>
        </p:nvSpPr>
        <p:spPr>
          <a:xfrm flipH="1">
            <a:off x="1447800" y="4719638"/>
            <a:ext cx="58420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40" name="Line 55"/>
          <p:cNvSpPr/>
          <p:nvPr/>
        </p:nvSpPr>
        <p:spPr>
          <a:xfrm>
            <a:off x="2532063" y="4719638"/>
            <a:ext cx="671512" cy="3714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41" name="Line 56"/>
          <p:cNvSpPr/>
          <p:nvPr/>
        </p:nvSpPr>
        <p:spPr>
          <a:xfrm>
            <a:off x="1458913" y="5329238"/>
            <a:ext cx="573087" cy="3286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42" name="Line 57"/>
          <p:cNvSpPr/>
          <p:nvPr/>
        </p:nvSpPr>
        <p:spPr>
          <a:xfrm flipH="1">
            <a:off x="2532063" y="5368925"/>
            <a:ext cx="752475" cy="3619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4843" name="Freeform 58"/>
          <p:cNvSpPr/>
          <p:nvPr/>
        </p:nvSpPr>
        <p:spPr>
          <a:xfrm>
            <a:off x="2451100" y="3130550"/>
            <a:ext cx="179388" cy="577850"/>
          </a:xfrm>
          <a:custGeom>
            <a:avLst/>
            <a:gdLst>
              <a:gd name="txL" fmla="*/ 0 w 104"/>
              <a:gd name="txT" fmla="*/ 0 h 384"/>
              <a:gd name="txR" fmla="*/ 104 w 104"/>
              <a:gd name="txB" fmla="*/ 384 h 38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04" h="384">
                <a:moveTo>
                  <a:pt x="48" y="384"/>
                </a:moveTo>
                <a:cubicBezTo>
                  <a:pt x="76" y="296"/>
                  <a:pt x="104" y="208"/>
                  <a:pt x="96" y="144"/>
                </a:cubicBezTo>
                <a:cubicBezTo>
                  <a:pt x="88" y="80"/>
                  <a:pt x="44" y="4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4844" name="Freeform 59"/>
          <p:cNvSpPr/>
          <p:nvPr/>
        </p:nvSpPr>
        <p:spPr>
          <a:xfrm>
            <a:off x="2532063" y="3851275"/>
            <a:ext cx="1797050" cy="2181225"/>
          </a:xfrm>
          <a:custGeom>
            <a:avLst/>
            <a:gdLst>
              <a:gd name="txL" fmla="*/ 0 w 1312"/>
              <a:gd name="txT" fmla="*/ 0 h 1448"/>
              <a:gd name="txR" fmla="*/ 1312 w 1312"/>
              <a:gd name="txB" fmla="*/ 1448 h 144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312" h="1448">
                <a:moveTo>
                  <a:pt x="0" y="1296"/>
                </a:moveTo>
                <a:cubicBezTo>
                  <a:pt x="384" y="1372"/>
                  <a:pt x="768" y="1448"/>
                  <a:pt x="960" y="1296"/>
                </a:cubicBezTo>
                <a:cubicBezTo>
                  <a:pt x="1152" y="1144"/>
                  <a:pt x="1312" y="600"/>
                  <a:pt x="1152" y="384"/>
                </a:cubicBezTo>
                <a:cubicBezTo>
                  <a:pt x="992" y="168"/>
                  <a:pt x="496" y="84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4845" name="Freeform 60"/>
          <p:cNvSpPr/>
          <p:nvPr/>
        </p:nvSpPr>
        <p:spPr>
          <a:xfrm>
            <a:off x="506413" y="2984500"/>
            <a:ext cx="1525587" cy="3395663"/>
          </a:xfrm>
          <a:custGeom>
            <a:avLst/>
            <a:gdLst>
              <a:gd name="txL" fmla="*/ 0 w 1080"/>
              <a:gd name="txT" fmla="*/ 0 h 2256"/>
              <a:gd name="txR" fmla="*/ 1080 w 1080"/>
              <a:gd name="txB" fmla="*/ 2256 h 2256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080" h="2256">
                <a:moveTo>
                  <a:pt x="1080" y="0"/>
                </a:moveTo>
                <a:cubicBezTo>
                  <a:pt x="800" y="112"/>
                  <a:pt x="520" y="224"/>
                  <a:pt x="360" y="480"/>
                </a:cubicBezTo>
                <a:cubicBezTo>
                  <a:pt x="200" y="736"/>
                  <a:pt x="0" y="1240"/>
                  <a:pt x="120" y="1536"/>
                </a:cubicBezTo>
                <a:cubicBezTo>
                  <a:pt x="240" y="1832"/>
                  <a:pt x="660" y="2044"/>
                  <a:pt x="1080" y="225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4846" name="Freeform 61"/>
          <p:cNvSpPr/>
          <p:nvPr/>
        </p:nvSpPr>
        <p:spPr>
          <a:xfrm>
            <a:off x="239713" y="2044700"/>
            <a:ext cx="1792287" cy="4481513"/>
          </a:xfrm>
          <a:custGeom>
            <a:avLst/>
            <a:gdLst>
              <a:gd name="txL" fmla="*/ 0 w 1496"/>
              <a:gd name="txT" fmla="*/ 0 h 2976"/>
              <a:gd name="txR" fmla="*/ 1496 w 1496"/>
              <a:gd name="txB" fmla="*/ 2976 h 297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496" h="2976">
                <a:moveTo>
                  <a:pt x="1496" y="2976"/>
                </a:moveTo>
                <a:cubicBezTo>
                  <a:pt x="996" y="2968"/>
                  <a:pt x="496" y="2960"/>
                  <a:pt x="248" y="2736"/>
                </a:cubicBezTo>
                <a:cubicBezTo>
                  <a:pt x="0" y="2512"/>
                  <a:pt x="0" y="2016"/>
                  <a:pt x="8" y="1632"/>
                </a:cubicBezTo>
                <a:cubicBezTo>
                  <a:pt x="16" y="1248"/>
                  <a:pt x="48" y="704"/>
                  <a:pt x="296" y="432"/>
                </a:cubicBezTo>
                <a:cubicBezTo>
                  <a:pt x="544" y="160"/>
                  <a:pt x="1020" y="80"/>
                  <a:pt x="149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48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34848" name="TextBox 31"/>
          <p:cNvSpPr txBox="1"/>
          <p:nvPr/>
        </p:nvSpPr>
        <p:spPr>
          <a:xfrm>
            <a:off x="4591050" y="4535488"/>
            <a:ext cx="5007610" cy="2149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503555" indent="-503555" eaLnBrk="0">
              <a:buClr>
                <a:srgbClr val="FF3300"/>
              </a:buClr>
            </a:pP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回边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5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4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构成循环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503555" indent="-503555" eaLnBrk="0">
              <a:buClr>
                <a:srgbClr val="FF3300"/>
              </a:buClr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    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{5, 4, 6, 7, 8, 9}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503555" indent="-503555" eaLnBrk="0">
              <a:buClr>
                <a:srgbClr val="FF3300"/>
              </a:buClr>
            </a:pP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回边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95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构成循环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503555" indent="-503555" eaLnBrk="0">
              <a:buClr>
                <a:srgbClr val="FF3300"/>
              </a:buClr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    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{9, 5, 6, 7, 8}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503555" indent="-503555" eaLnBrk="0">
              <a:buClr>
                <a:srgbClr val="FF3300"/>
              </a:buClr>
            </a:pP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回边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102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构成循环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  <a:sym typeface="Symbol" panose="05050102010706020507" pitchFamily="2" charset="2"/>
            </a:endParaRPr>
          </a:p>
          <a:p>
            <a:pPr marL="503555" indent="-503555" eaLnBrk="0">
              <a:buClr>
                <a:srgbClr val="FF3300"/>
              </a:buClr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Symbol" panose="05050102010706020507" pitchFamily="2" charset="2"/>
              </a:rPr>
              <a:t>    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{10, 2, 3, 4, 5, 6, 7, 8, 9}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4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charRg st="1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48">
                                            <p:txEl>
                                              <p:charRg st="1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48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48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charRg st="6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48">
                                            <p:txEl>
                                              <p:charRg st="63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>
                                            <p:txEl>
                                              <p:charRg st="7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48">
                                            <p:txEl>
                                              <p:charRg st="74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584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584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58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35846" name="Oval 5"/>
          <p:cNvSpPr/>
          <p:nvPr/>
        </p:nvSpPr>
        <p:spPr>
          <a:xfrm>
            <a:off x="7486650" y="1317625"/>
            <a:ext cx="593725" cy="5492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7" name="Oval 6"/>
          <p:cNvSpPr/>
          <p:nvPr/>
        </p:nvSpPr>
        <p:spPr>
          <a:xfrm>
            <a:off x="6583363" y="1917700"/>
            <a:ext cx="595312" cy="5492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8" name="Oval 7"/>
          <p:cNvSpPr/>
          <p:nvPr/>
        </p:nvSpPr>
        <p:spPr>
          <a:xfrm>
            <a:off x="7486650" y="2306638"/>
            <a:ext cx="593725" cy="547687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9" name="Oval 8"/>
          <p:cNvSpPr/>
          <p:nvPr/>
        </p:nvSpPr>
        <p:spPr>
          <a:xfrm>
            <a:off x="7527925" y="3297238"/>
            <a:ext cx="595313" cy="5492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0" name="Oval 9"/>
          <p:cNvSpPr/>
          <p:nvPr/>
        </p:nvSpPr>
        <p:spPr>
          <a:xfrm>
            <a:off x="6646863" y="3875088"/>
            <a:ext cx="593725" cy="5492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1" name="Oval 10"/>
          <p:cNvSpPr/>
          <p:nvPr/>
        </p:nvSpPr>
        <p:spPr>
          <a:xfrm>
            <a:off x="8370888" y="3914775"/>
            <a:ext cx="595312" cy="547688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2" name="Oval 11"/>
          <p:cNvSpPr/>
          <p:nvPr/>
        </p:nvSpPr>
        <p:spPr>
          <a:xfrm>
            <a:off x="7510463" y="4518025"/>
            <a:ext cx="595312" cy="5492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3" name="Oval 12"/>
          <p:cNvSpPr/>
          <p:nvPr/>
        </p:nvSpPr>
        <p:spPr>
          <a:xfrm>
            <a:off x="7527925" y="5464175"/>
            <a:ext cx="595313" cy="5492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4" name="Oval 13"/>
          <p:cNvSpPr/>
          <p:nvPr/>
        </p:nvSpPr>
        <p:spPr>
          <a:xfrm>
            <a:off x="6670675" y="6045200"/>
            <a:ext cx="595313" cy="5492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9200" tIns="28800" rIns="900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5" name="Oval 14"/>
          <p:cNvSpPr/>
          <p:nvPr/>
        </p:nvSpPr>
        <p:spPr>
          <a:xfrm>
            <a:off x="8391525" y="6084888"/>
            <a:ext cx="595313" cy="549275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21600" tIns="28800" rIns="21600" bIns="46800"/>
          <a:p>
            <a:pPr algn="just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6" name="Line 15"/>
          <p:cNvSpPr/>
          <p:nvPr/>
        </p:nvSpPr>
        <p:spPr>
          <a:xfrm flipH="1">
            <a:off x="7094538" y="1747838"/>
            <a:ext cx="398462" cy="250825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57" name="Line 16"/>
          <p:cNvSpPr/>
          <p:nvPr/>
        </p:nvSpPr>
        <p:spPr>
          <a:xfrm>
            <a:off x="7783513" y="1860550"/>
            <a:ext cx="0" cy="446088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58" name="Line 17"/>
          <p:cNvSpPr/>
          <p:nvPr/>
        </p:nvSpPr>
        <p:spPr>
          <a:xfrm>
            <a:off x="7178675" y="2309813"/>
            <a:ext cx="317500" cy="1905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59" name="Line 18"/>
          <p:cNvSpPr/>
          <p:nvPr/>
        </p:nvSpPr>
        <p:spPr>
          <a:xfrm>
            <a:off x="7807325" y="2867025"/>
            <a:ext cx="0" cy="446088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60" name="Line 19"/>
          <p:cNvSpPr/>
          <p:nvPr/>
        </p:nvSpPr>
        <p:spPr>
          <a:xfrm flipH="1">
            <a:off x="7135813" y="3727450"/>
            <a:ext cx="400050" cy="24765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61" name="Line 20"/>
          <p:cNvSpPr/>
          <p:nvPr/>
        </p:nvSpPr>
        <p:spPr>
          <a:xfrm>
            <a:off x="8080375" y="3724275"/>
            <a:ext cx="400050" cy="250825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62" name="Line 21"/>
          <p:cNvSpPr/>
          <p:nvPr/>
        </p:nvSpPr>
        <p:spPr>
          <a:xfrm>
            <a:off x="7199313" y="4343400"/>
            <a:ext cx="398462" cy="252413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63" name="Line 22"/>
          <p:cNvSpPr/>
          <p:nvPr/>
        </p:nvSpPr>
        <p:spPr>
          <a:xfrm flipH="1">
            <a:off x="8013700" y="4365625"/>
            <a:ext cx="400050" cy="252413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64" name="Line 23"/>
          <p:cNvSpPr/>
          <p:nvPr/>
        </p:nvSpPr>
        <p:spPr>
          <a:xfrm>
            <a:off x="7824788" y="5060950"/>
            <a:ext cx="0" cy="442913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65" name="Line 24"/>
          <p:cNvSpPr/>
          <p:nvPr/>
        </p:nvSpPr>
        <p:spPr>
          <a:xfrm>
            <a:off x="8077200" y="5916613"/>
            <a:ext cx="403225" cy="252412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66" name="Line 25"/>
          <p:cNvSpPr/>
          <p:nvPr/>
        </p:nvSpPr>
        <p:spPr>
          <a:xfrm flipH="1">
            <a:off x="7178675" y="5916613"/>
            <a:ext cx="401638" cy="252412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5867" name="Freeform 26"/>
          <p:cNvSpPr/>
          <p:nvPr/>
        </p:nvSpPr>
        <p:spPr>
          <a:xfrm>
            <a:off x="8077200" y="3506788"/>
            <a:ext cx="1179513" cy="1317625"/>
          </a:xfrm>
          <a:custGeom>
            <a:avLst/>
            <a:gdLst>
              <a:gd name="txL" fmla="*/ 0 w 842"/>
              <a:gd name="txT" fmla="*/ 0 h 1020"/>
              <a:gd name="txR" fmla="*/ 842 w 842"/>
              <a:gd name="txB" fmla="*/ 1020 h 1020"/>
            </a:gdLst>
            <a:ahLst/>
            <a:cxnLst>
              <a:cxn ang="0">
                <a:pos x="0" y="1317625"/>
              </a:cxn>
              <a:cxn ang="0">
                <a:pos x="714432" y="1144525"/>
              </a:cxn>
              <a:cxn ang="0">
                <a:pos x="1176711" y="640727"/>
              </a:cxn>
              <a:cxn ang="0">
                <a:pos x="735445" y="195060"/>
              </a:cxn>
              <a:cxn ang="0">
                <a:pos x="19612" y="0"/>
              </a:cxn>
            </a:cxnLst>
            <a:rect l="txL" t="txT" r="txR" b="txB"/>
            <a:pathLst>
              <a:path w="842" h="1020">
                <a:moveTo>
                  <a:pt x="0" y="1020"/>
                </a:moveTo>
                <a:cubicBezTo>
                  <a:pt x="85" y="998"/>
                  <a:pt x="370" y="973"/>
                  <a:pt x="510" y="886"/>
                </a:cubicBezTo>
                <a:cubicBezTo>
                  <a:pt x="650" y="799"/>
                  <a:pt x="838" y="618"/>
                  <a:pt x="840" y="496"/>
                </a:cubicBezTo>
                <a:cubicBezTo>
                  <a:pt x="842" y="374"/>
                  <a:pt x="663" y="234"/>
                  <a:pt x="525" y="151"/>
                </a:cubicBezTo>
                <a:cubicBezTo>
                  <a:pt x="387" y="68"/>
                  <a:pt x="120" y="32"/>
                  <a:pt x="14" y="0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5868" name="Freeform 27"/>
          <p:cNvSpPr/>
          <p:nvPr/>
        </p:nvSpPr>
        <p:spPr>
          <a:xfrm>
            <a:off x="5670550" y="1466850"/>
            <a:ext cx="1822450" cy="5011738"/>
          </a:xfrm>
          <a:custGeom>
            <a:avLst/>
            <a:gdLst>
              <a:gd name="txL" fmla="*/ 0 w 1302"/>
              <a:gd name="txT" fmla="*/ 0 h 3880"/>
              <a:gd name="txR" fmla="*/ 1302 w 1302"/>
              <a:gd name="txB" fmla="*/ 3880 h 3880"/>
            </a:gdLst>
            <a:ahLst/>
            <a:cxnLst>
              <a:cxn ang="0">
                <a:pos x="1024603" y="4984613"/>
              </a:cxn>
              <a:cxn ang="0">
                <a:pos x="688668" y="4869653"/>
              </a:cxn>
              <a:cxn ang="0">
                <a:pos x="310740" y="4133392"/>
              </a:cxn>
              <a:cxn ang="0">
                <a:pos x="37793" y="2253990"/>
              </a:cxn>
              <a:cxn ang="0">
                <a:pos x="541696" y="742719"/>
              </a:cxn>
              <a:cxn ang="0">
                <a:pos x="1150579" y="122710"/>
              </a:cxn>
              <a:cxn ang="0">
                <a:pos x="1822450" y="6458"/>
              </a:cxn>
            </a:cxnLst>
            <a:rect l="txL" t="txT" r="txR" b="txB"/>
            <a:pathLst>
              <a:path w="1302" h="3880">
                <a:moveTo>
                  <a:pt x="732" y="3859"/>
                </a:moveTo>
                <a:cubicBezTo>
                  <a:pt x="692" y="3844"/>
                  <a:pt x="577" y="3880"/>
                  <a:pt x="492" y="3770"/>
                </a:cubicBezTo>
                <a:cubicBezTo>
                  <a:pt x="407" y="3660"/>
                  <a:pt x="299" y="3537"/>
                  <a:pt x="222" y="3200"/>
                </a:cubicBezTo>
                <a:cubicBezTo>
                  <a:pt x="145" y="2863"/>
                  <a:pt x="0" y="2182"/>
                  <a:pt x="27" y="1745"/>
                </a:cubicBezTo>
                <a:cubicBezTo>
                  <a:pt x="54" y="1308"/>
                  <a:pt x="255" y="850"/>
                  <a:pt x="387" y="575"/>
                </a:cubicBezTo>
                <a:cubicBezTo>
                  <a:pt x="519" y="300"/>
                  <a:pt x="670" y="190"/>
                  <a:pt x="822" y="95"/>
                </a:cubicBezTo>
                <a:cubicBezTo>
                  <a:pt x="974" y="0"/>
                  <a:pt x="1202" y="24"/>
                  <a:pt x="1302" y="5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5869" name="Freeform 28"/>
          <p:cNvSpPr/>
          <p:nvPr/>
        </p:nvSpPr>
        <p:spPr>
          <a:xfrm>
            <a:off x="7850188" y="2185988"/>
            <a:ext cx="2011362" cy="4743450"/>
          </a:xfrm>
          <a:custGeom>
            <a:avLst/>
            <a:gdLst>
              <a:gd name="txL" fmla="*/ 0 w 1438"/>
              <a:gd name="txT" fmla="*/ 0 h 3672"/>
              <a:gd name="txR" fmla="*/ 1438 w 1438"/>
              <a:gd name="txB" fmla="*/ 3672 h 3672"/>
            </a:gdLst>
            <a:ahLst/>
            <a:cxnLst>
              <a:cxn ang="0">
                <a:pos x="0" y="3812070"/>
              </a:cxn>
              <a:cxn ang="0">
                <a:pos x="295130" y="4472174"/>
              </a:cxn>
              <a:cxn ang="0">
                <a:pos x="945536" y="4607812"/>
              </a:cxn>
              <a:cxn ang="0">
                <a:pos x="1721827" y="3658347"/>
              </a:cxn>
              <a:cxn ang="0">
                <a:pos x="1952616" y="1991939"/>
              </a:cxn>
              <a:cxn ang="0">
                <a:pos x="1365152" y="674314"/>
              </a:cxn>
              <a:cxn ang="0">
                <a:pos x="714747" y="73632"/>
              </a:cxn>
              <a:cxn ang="0">
                <a:pos x="190226" y="228647"/>
              </a:cxn>
            </a:cxnLst>
            <a:rect l="txL" t="txT" r="txR" b="txB"/>
            <a:pathLst>
              <a:path w="1438" h="3672">
                <a:moveTo>
                  <a:pt x="0" y="2951"/>
                </a:moveTo>
                <a:cubicBezTo>
                  <a:pt x="35" y="3036"/>
                  <a:pt x="98" y="3359"/>
                  <a:pt x="211" y="3462"/>
                </a:cubicBezTo>
                <a:cubicBezTo>
                  <a:pt x="324" y="3565"/>
                  <a:pt x="506" y="3672"/>
                  <a:pt x="676" y="3567"/>
                </a:cubicBezTo>
                <a:cubicBezTo>
                  <a:pt x="846" y="3462"/>
                  <a:pt x="1111" y="3169"/>
                  <a:pt x="1231" y="2832"/>
                </a:cubicBezTo>
                <a:cubicBezTo>
                  <a:pt x="1351" y="2495"/>
                  <a:pt x="1438" y="1927"/>
                  <a:pt x="1396" y="1542"/>
                </a:cubicBezTo>
                <a:cubicBezTo>
                  <a:pt x="1354" y="1157"/>
                  <a:pt x="1123" y="769"/>
                  <a:pt x="976" y="522"/>
                </a:cubicBezTo>
                <a:cubicBezTo>
                  <a:pt x="829" y="275"/>
                  <a:pt x="651" y="114"/>
                  <a:pt x="511" y="57"/>
                </a:cubicBezTo>
                <a:cubicBezTo>
                  <a:pt x="371" y="0"/>
                  <a:pt x="214" y="152"/>
                  <a:pt x="136" y="177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5870" name="Freeform 29"/>
          <p:cNvSpPr/>
          <p:nvPr/>
        </p:nvSpPr>
        <p:spPr>
          <a:xfrm>
            <a:off x="8054975" y="2730500"/>
            <a:ext cx="247650" cy="601663"/>
          </a:xfrm>
          <a:custGeom>
            <a:avLst/>
            <a:gdLst>
              <a:gd name="txL" fmla="*/ 0 w 156"/>
              <a:gd name="txT" fmla="*/ 0 h 379"/>
              <a:gd name="txR" fmla="*/ 156 w 156"/>
              <a:gd name="txB" fmla="*/ 379 h 379"/>
            </a:gdLst>
            <a:ahLst/>
            <a:cxnLst>
              <a:cxn ang="0">
                <a:pos x="22225" y="601663"/>
              </a:cxn>
              <a:cxn ang="0">
                <a:pos x="200025" y="468313"/>
              </a:cxn>
              <a:cxn ang="0">
                <a:pos x="246063" y="333375"/>
              </a:cxn>
              <a:cxn ang="0">
                <a:pos x="206375" y="187325"/>
              </a:cxn>
              <a:cxn ang="0">
                <a:pos x="0" y="0"/>
              </a:cxn>
            </a:cxnLst>
            <a:rect l="txL" t="txT" r="txR" b="txB"/>
            <a:pathLst>
              <a:path w="156" h="379">
                <a:moveTo>
                  <a:pt x="14" y="379"/>
                </a:moveTo>
                <a:cubicBezTo>
                  <a:pt x="33" y="365"/>
                  <a:pt x="102" y="323"/>
                  <a:pt x="126" y="295"/>
                </a:cubicBezTo>
                <a:cubicBezTo>
                  <a:pt x="150" y="267"/>
                  <a:pt x="154" y="239"/>
                  <a:pt x="155" y="210"/>
                </a:cubicBezTo>
                <a:cubicBezTo>
                  <a:pt x="156" y="181"/>
                  <a:pt x="156" y="153"/>
                  <a:pt x="130" y="118"/>
                </a:cubicBezTo>
                <a:cubicBezTo>
                  <a:pt x="104" y="83"/>
                  <a:pt x="27" y="25"/>
                  <a:pt x="0" y="0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5871" name="Freeform 30"/>
          <p:cNvSpPr/>
          <p:nvPr/>
        </p:nvSpPr>
        <p:spPr>
          <a:xfrm>
            <a:off x="8077200" y="4983163"/>
            <a:ext cx="636588" cy="1131887"/>
          </a:xfrm>
          <a:custGeom>
            <a:avLst/>
            <a:gdLst>
              <a:gd name="txL" fmla="*/ 0 w 408"/>
              <a:gd name="txT" fmla="*/ 0 h 660"/>
              <a:gd name="txR" fmla="*/ 408 w 408"/>
              <a:gd name="txB" fmla="*/ 660 h 660"/>
            </a:gdLst>
            <a:ahLst/>
            <a:cxnLst>
              <a:cxn ang="0">
                <a:pos x="636588" y="1131887"/>
              </a:cxn>
              <a:cxn ang="0">
                <a:pos x="438434" y="457900"/>
              </a:cxn>
              <a:cxn ang="0">
                <a:pos x="0" y="0"/>
              </a:cxn>
            </a:cxnLst>
            <a:rect l="txL" t="txT" r="txR" b="txB"/>
            <a:pathLst>
              <a:path w="408" h="660">
                <a:moveTo>
                  <a:pt x="408" y="660"/>
                </a:moveTo>
                <a:cubicBezTo>
                  <a:pt x="387" y="592"/>
                  <a:pt x="349" y="377"/>
                  <a:pt x="281" y="267"/>
                </a:cubicBezTo>
                <a:cubicBezTo>
                  <a:pt x="213" y="157"/>
                  <a:pt x="59" y="56"/>
                  <a:pt x="0" y="0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5872" name="Rectangle 3"/>
          <p:cNvSpPr txBox="1"/>
          <p:nvPr/>
        </p:nvSpPr>
        <p:spPr>
          <a:xfrm>
            <a:off x="503238" y="1379538"/>
            <a:ext cx="9069387" cy="5334000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/>
          <a:p>
            <a:pPr eaLnBrk="0">
              <a:lnSpc>
                <a:spcPct val="90000"/>
              </a:lnSpc>
              <a:spcAft>
                <a:spcPts val="1415"/>
              </a:spcAf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练习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0000"/>
              </a:lnSpc>
              <a:spcAft>
                <a:spcPts val="1415"/>
              </a:spcAft>
            </a:pP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右图首结点为</a:t>
            </a:r>
            <a:r>
              <a:rPr lang="en-US" altLang="zh-CN" sz="36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，</a:t>
            </a:r>
            <a:r>
              <a:rPr lang="en-US" altLang="zh-CN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endParaRPr lang="en-US" altLang="zh-CN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0000"/>
              </a:lnSpc>
              <a:spcAft>
                <a:spcPts val="1415"/>
              </a:spcAft>
            </a:pPr>
            <a:r>
              <a:rPr lang="en-US" altLang="zh-CN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求各结点的必经结点集</a:t>
            </a:r>
            <a:endParaRPr lang="en-US" altLang="zh-CN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0000"/>
              </a:lnSpc>
              <a:spcAft>
                <a:spcPts val="1415"/>
              </a:spcAft>
            </a:pPr>
            <a:r>
              <a:rPr lang="en-US" altLang="zh-CN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求所有回边</a:t>
            </a:r>
            <a:endParaRPr lang="en-US" altLang="zh-CN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0000"/>
              </a:lnSpc>
              <a:spcAft>
                <a:spcPts val="1415"/>
              </a:spcAft>
            </a:pPr>
            <a:r>
              <a:rPr lang="en-US" altLang="zh-CN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求所有循环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如何对循环进行优化</a:t>
            </a:r>
            <a:endParaRPr lang="zh-CN" altLang="en-US" dirty="0"/>
          </a:p>
        </p:txBody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>
          <a:xfrm>
            <a:off x="503238" y="1484313"/>
            <a:ext cx="9069387" cy="462756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循环优化包括以下几种方法：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1.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代码外提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2.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强度削弱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3.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删除归纳变量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6868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6869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687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4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charRg st="14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22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charRg st="22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471646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对 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x:=op y</a:t>
            </a: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或 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x:=y op z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，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如果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y</a:t>
            </a:r>
            <a:r>
              <a:rPr lang="zh-CN" altLang="en-US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、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z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均为循环不变量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则该运算为</a:t>
            </a:r>
            <a:r>
              <a:rPr lang="zh-CN" altLang="en-US" sz="40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循环不变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运算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循环优化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将该运算提到循环入口结点之前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7891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代码外提</a:t>
            </a:r>
            <a:endParaRPr lang="zh-CN" altLang="en-US" dirty="0"/>
          </a:p>
        </p:txBody>
      </p:sp>
      <p:sp>
        <p:nvSpPr>
          <p:cNvPr id="3789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789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789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23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charRg st="23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3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charRg st="36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5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charRg st="52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57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0">
                                            <p:txEl>
                                              <p:charRg st="57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4150" cy="536416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基本归纳变量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 := i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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c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（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c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为常数）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同族归纳变量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j := c1*i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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c2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（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c1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、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c2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为常数）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每循环一次增加或减少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c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j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相应增加或减少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c1*c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因此，计算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j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的乘法可由加法来代替：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j := j + c1*c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（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c1*c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为常数）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8923" name="Rectangle 13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强度削弱</a:t>
            </a:r>
            <a:endParaRPr lang="zh-CN" altLang="en-US" dirty="0"/>
          </a:p>
        </p:txBody>
      </p:sp>
      <p:sp>
        <p:nvSpPr>
          <p:cNvPr id="38924" name="Date Placeholder 11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8925" name="Slide Number Placeholder 12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8926" name="Footer Placeholder 13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4">
                                            <p:txEl>
                                              <p:charRg st="7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2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4">
                                            <p:txEl>
                                              <p:charRg st="29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3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4">
                                            <p:txEl>
                                              <p:charRg st="36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6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914">
                                            <p:txEl>
                                              <p:charRg st="66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79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914">
                                            <p:txEl>
                                              <p:charRg st="79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9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14">
                                            <p:txEl>
                                              <p:charRg st="96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114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914">
                                            <p:txEl>
                                              <p:charRg st="114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body"/>
          </p:nvPr>
        </p:nvSpPr>
        <p:spPr>
          <a:xfrm>
            <a:off x="503555" y="1729105"/>
            <a:ext cx="9069070" cy="4886325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在强度削弱后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如果“基本归纳变量”为判断条件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且基本归纳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别无它用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，则可将其删除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例如：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j = 10 * i + 5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，判断条件为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&lt;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10 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则将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&lt;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10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改为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j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&lt;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105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同时删除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相关的语句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9939" name="Rectangle 3"/>
          <p:cNvSpPr/>
          <p:nvPr/>
        </p:nvSpPr>
        <p:spPr>
          <a:xfrm>
            <a:off x="0" y="-161925"/>
            <a:ext cx="2032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ctr" anchorCtr="0">
            <a:spAutoFit/>
          </a:bodyPr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5"/>
          <p:cNvSpPr/>
          <p:nvPr/>
        </p:nvSpPr>
        <p:spPr>
          <a:xfrm>
            <a:off x="0" y="-161925"/>
            <a:ext cx="2032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ctr" anchorCtr="0">
            <a:spAutoFit/>
          </a:bodyPr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Rectangle 7"/>
          <p:cNvSpPr/>
          <p:nvPr/>
        </p:nvSpPr>
        <p:spPr>
          <a:xfrm>
            <a:off x="0" y="-161925"/>
            <a:ext cx="2032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ctr" anchorCtr="0">
            <a:spAutoFit/>
          </a:bodyPr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Rectangle 9"/>
          <p:cNvSpPr/>
          <p:nvPr/>
        </p:nvSpPr>
        <p:spPr>
          <a:xfrm>
            <a:off x="0" y="-161925"/>
            <a:ext cx="2032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ctr" anchorCtr="0">
            <a:spAutoFit/>
          </a:bodyPr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Rectangle 11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删除基本归纳变量</a:t>
            </a:r>
            <a:endParaRPr lang="zh-CN" altLang="en-US" dirty="0"/>
          </a:p>
        </p:txBody>
      </p:sp>
      <p:sp>
        <p:nvSpPr>
          <p:cNvPr id="39944" name="Date Placeholder 11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9945" name="Slide Number Placeholder 12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9946" name="Footer Placeholder 13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9947" name="文本框 39946"/>
          <p:cNvSpPr txBox="1"/>
          <p:nvPr/>
        </p:nvSpPr>
        <p:spPr>
          <a:xfrm>
            <a:off x="7850188" y="4545013"/>
            <a:ext cx="1923415" cy="23787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i = t+5;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while (i &lt; 10){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	...</a:t>
            </a:r>
            <a:r>
              <a:rPr lang="x-none" altLang="en-US" sz="18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x-none" sz="18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不使用</a:t>
            </a:r>
            <a:r>
              <a:rPr lang="en-US" altLang="zh-CN" sz="18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	j = 10*i + 5;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	...</a:t>
            </a:r>
            <a:r>
              <a:rPr lang="x-none" altLang="en-US" sz="20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</a:t>
            </a:r>
            <a:r>
              <a:rPr lang="zh-CN" altLang="x-none" sz="20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	i += 2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pPr algn="l"/>
            <a:r>
              <a:rPr lang="x-none" altLang="en-US" sz="20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//</a:t>
            </a:r>
            <a:r>
              <a:rPr lang="zh-CN" altLang="x-none" sz="20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不再使用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</a:t>
            </a:r>
            <a:endParaRPr lang="en-US" altLang="zh-CN" sz="2000" b="1">
              <a:latin typeface="Times New Roman" panose="02020603050405020304" pitchFamily="2" charset="0"/>
              <a:ea typeface="Times New Roman" panose="02020603050405020304" pitchFamily="2" charset="0"/>
              <a:cs typeface="Times New Roman" panose="020206030504050203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4200" y="4591050"/>
            <a:ext cx="2075815" cy="209296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txBody>
          <a:bodyPr wrap="square">
            <a:spAutoFit/>
          </a:bodyPr>
          <a:p>
            <a:r>
              <a:rPr lang="x-none" altLang="en-US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j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 = </a:t>
            </a:r>
            <a:r>
              <a:rPr lang="x-none" altLang="en-US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10t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+</a:t>
            </a:r>
            <a:r>
              <a:rPr lang="x-none" altLang="en-US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5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5;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while (</a:t>
            </a:r>
            <a:r>
              <a:rPr lang="x-none" altLang="en-US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j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 &lt; 10</a:t>
            </a:r>
            <a:r>
              <a:rPr lang="x-none" altLang="en-US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5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){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	...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	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	...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	</a:t>
            </a:r>
            <a:r>
              <a:rPr lang="x-none" altLang="en-US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j</a:t>
            </a:r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 += </a:t>
            </a:r>
            <a:r>
              <a:rPr lang="x-none" altLang="en-US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20</a:t>
            </a:r>
            <a:endParaRPr lang="en-US" altLang="zh-CN" sz="2000" b="1">
              <a:latin typeface="Times New Roman" panose="02020603050405020304" pitchFamily="2" charset="0"/>
              <a:cs typeface="Times New Roman" panose="02020603050405020304" pitchFamily="2" charset="0"/>
            </a:endParaRPr>
          </a:p>
          <a:p>
            <a:r>
              <a:rPr lang="en-US" altLang="zh-CN" sz="2000" b="1">
                <a:latin typeface="Times New Roman" panose="02020603050405020304" pitchFamily="2" charset="0"/>
                <a:cs typeface="Times New Roman" panose="02020603050405020304" pitchFamily="2" charset="0"/>
              </a:rPr>
              <a:t>}</a:t>
            </a:r>
            <a:endParaRPr lang="en-US" altLang="zh-CN" sz="2000" b="1">
              <a:latin typeface="Times New Roman" panose="02020603050405020304" pitchFamily="2" charset="0"/>
              <a:ea typeface="Times New Roman" panose="02020603050405020304" pitchFamily="2" charset="0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charRg st="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2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8">
                                            <p:txEl>
                                              <p:charRg st="27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8">
                                            <p:txEl>
                                              <p:charRg st="48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38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charRg st="10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938">
                                            <p:txEl>
                                              <p:charRg st="105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uiExpand="1" build="p"/>
      <p:bldP spid="39947" grpId="0" bldLvl="0"/>
      <p:bldP spid="2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09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40966" name="Rectangle 3"/>
          <p:cNvSpPr/>
          <p:nvPr/>
        </p:nvSpPr>
        <p:spPr>
          <a:xfrm>
            <a:off x="3805238" y="698500"/>
            <a:ext cx="4703762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Rectangle 4"/>
          <p:cNvSpPr/>
          <p:nvPr/>
        </p:nvSpPr>
        <p:spPr>
          <a:xfrm>
            <a:off x="3805238" y="1622425"/>
            <a:ext cx="4703762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Rectangle 5"/>
          <p:cNvSpPr/>
          <p:nvPr/>
        </p:nvSpPr>
        <p:spPr>
          <a:xfrm>
            <a:off x="3805238" y="2630488"/>
            <a:ext cx="4703762" cy="31067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9" name="Line 6"/>
          <p:cNvSpPr/>
          <p:nvPr/>
        </p:nvSpPr>
        <p:spPr>
          <a:xfrm>
            <a:off x="6156325" y="314325"/>
            <a:ext cx="0" cy="3841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70" name="Line 7"/>
          <p:cNvSpPr/>
          <p:nvPr/>
        </p:nvSpPr>
        <p:spPr>
          <a:xfrm>
            <a:off x="6156325" y="1201738"/>
            <a:ext cx="0" cy="420687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71" name="Line 8"/>
          <p:cNvSpPr/>
          <p:nvPr/>
        </p:nvSpPr>
        <p:spPr>
          <a:xfrm>
            <a:off x="6156325" y="2125663"/>
            <a:ext cx="0" cy="5048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72" name="Text Box 9"/>
          <p:cNvSpPr txBox="1"/>
          <p:nvPr/>
        </p:nvSpPr>
        <p:spPr>
          <a:xfrm>
            <a:off x="3870325" y="660400"/>
            <a:ext cx="113188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(1)i:=1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73" name="Text Box 10"/>
          <p:cNvSpPr txBox="1"/>
          <p:nvPr/>
        </p:nvSpPr>
        <p:spPr>
          <a:xfrm>
            <a:off x="3870325" y="1584325"/>
            <a:ext cx="280828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(2)if i&gt;10 goto (16)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74" name="Text Box 11"/>
          <p:cNvSpPr txBox="1"/>
          <p:nvPr/>
        </p:nvSpPr>
        <p:spPr>
          <a:xfrm>
            <a:off x="3805238" y="2590800"/>
            <a:ext cx="4703762" cy="2618740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>
            <a:spAutoFit/>
          </a:bodyPr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(3)t1:=2*j      	 (4)t2:=10*i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(5)t3:=t2+t1    	 (6)t4:=a0-11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(7)t5:=2*j      	 (8)t6:=10*i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(9)t7:=t6+t5      (10)t8:=a0-11 (11)t9:=t8[t7]    (12)t10:=t9+1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(13)t4[t3]:=t10  (14)i:=i+1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(15)goto (2)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75" name="Line 12"/>
          <p:cNvSpPr/>
          <p:nvPr/>
        </p:nvSpPr>
        <p:spPr>
          <a:xfrm>
            <a:off x="4645025" y="5737225"/>
            <a:ext cx="0" cy="420688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76" name="Line 13"/>
          <p:cNvSpPr/>
          <p:nvPr/>
        </p:nvSpPr>
        <p:spPr>
          <a:xfrm flipH="1">
            <a:off x="3132138" y="6157913"/>
            <a:ext cx="151288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77" name="Line 14"/>
          <p:cNvSpPr/>
          <p:nvPr/>
        </p:nvSpPr>
        <p:spPr>
          <a:xfrm flipV="1">
            <a:off x="3132138" y="1874838"/>
            <a:ext cx="0" cy="42830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78" name="Line 15"/>
          <p:cNvSpPr/>
          <p:nvPr/>
        </p:nvSpPr>
        <p:spPr>
          <a:xfrm>
            <a:off x="8509000" y="1957388"/>
            <a:ext cx="6715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9" name="Line 16"/>
          <p:cNvSpPr/>
          <p:nvPr/>
        </p:nvSpPr>
        <p:spPr>
          <a:xfrm>
            <a:off x="9180513" y="1957388"/>
            <a:ext cx="0" cy="42005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80" name="Line 17"/>
          <p:cNvSpPr/>
          <p:nvPr/>
        </p:nvSpPr>
        <p:spPr>
          <a:xfrm>
            <a:off x="3805238" y="6494463"/>
            <a:ext cx="47037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1" name="Line 18"/>
          <p:cNvSpPr/>
          <p:nvPr/>
        </p:nvSpPr>
        <p:spPr>
          <a:xfrm>
            <a:off x="3805238" y="6494463"/>
            <a:ext cx="0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2" name="Line 19"/>
          <p:cNvSpPr/>
          <p:nvPr/>
        </p:nvSpPr>
        <p:spPr>
          <a:xfrm>
            <a:off x="8509000" y="6494463"/>
            <a:ext cx="0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3" name="Line 20"/>
          <p:cNvSpPr/>
          <p:nvPr/>
        </p:nvSpPr>
        <p:spPr>
          <a:xfrm flipH="1">
            <a:off x="7248525" y="6157913"/>
            <a:ext cx="193198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84" name="Line 21"/>
          <p:cNvSpPr/>
          <p:nvPr/>
        </p:nvSpPr>
        <p:spPr>
          <a:xfrm>
            <a:off x="7248525" y="6157913"/>
            <a:ext cx="0" cy="3365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0985" name="Text Box 22"/>
          <p:cNvSpPr txBox="1"/>
          <p:nvPr/>
        </p:nvSpPr>
        <p:spPr>
          <a:xfrm>
            <a:off x="3870325" y="6454775"/>
            <a:ext cx="1425575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(16) …...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6" name="Text Box 23"/>
          <p:cNvSpPr txBox="1"/>
          <p:nvPr/>
        </p:nvSpPr>
        <p:spPr>
          <a:xfrm>
            <a:off x="8509000" y="698500"/>
            <a:ext cx="5937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7" name="Text Box 24"/>
          <p:cNvSpPr txBox="1"/>
          <p:nvPr/>
        </p:nvSpPr>
        <p:spPr>
          <a:xfrm>
            <a:off x="8509000" y="1454150"/>
            <a:ext cx="5937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B2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8" name="Text Box 25"/>
          <p:cNvSpPr txBox="1"/>
          <p:nvPr/>
        </p:nvSpPr>
        <p:spPr>
          <a:xfrm>
            <a:off x="8509000" y="3638550"/>
            <a:ext cx="5937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B3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89" name="Text Box 26"/>
          <p:cNvSpPr txBox="1"/>
          <p:nvPr/>
        </p:nvSpPr>
        <p:spPr>
          <a:xfrm>
            <a:off x="8491538" y="6203950"/>
            <a:ext cx="592137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B4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90" name="Line 27"/>
          <p:cNvSpPr/>
          <p:nvPr/>
        </p:nvSpPr>
        <p:spPr>
          <a:xfrm>
            <a:off x="3132138" y="1874838"/>
            <a:ext cx="6731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基本块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基本块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程序中的一段语句序列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只有一个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入口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语句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语句序列的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第一个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语句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只有一个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出口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语句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语句序列的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最后一个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9220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221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22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4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charRg st="4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8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charRg st="18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charRg st="3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4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charRg st="48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6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charRg st="6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35"/>
          <p:cNvSpPr/>
          <p:nvPr/>
        </p:nvSpPr>
        <p:spPr>
          <a:xfrm>
            <a:off x="6209030" y="3557905"/>
            <a:ext cx="2057400" cy="36004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1987" name="Rectangle 34"/>
          <p:cNvSpPr/>
          <p:nvPr/>
        </p:nvSpPr>
        <p:spPr>
          <a:xfrm>
            <a:off x="3914775" y="3197225"/>
            <a:ext cx="1800225" cy="3603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1988" name="Rectangle 33"/>
          <p:cNvSpPr/>
          <p:nvPr/>
        </p:nvSpPr>
        <p:spPr>
          <a:xfrm>
            <a:off x="6210300" y="2925763"/>
            <a:ext cx="1800225" cy="36036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1989" name="Rectangle 31"/>
          <p:cNvSpPr/>
          <p:nvPr/>
        </p:nvSpPr>
        <p:spPr>
          <a:xfrm>
            <a:off x="3905250" y="2625725"/>
            <a:ext cx="1800225" cy="3603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1990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1991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199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19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41994" name="Rectangle 3"/>
          <p:cNvSpPr/>
          <p:nvPr/>
        </p:nvSpPr>
        <p:spPr>
          <a:xfrm>
            <a:off x="3805238" y="698500"/>
            <a:ext cx="4703762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5" name="Rectangle 4"/>
          <p:cNvSpPr/>
          <p:nvPr/>
        </p:nvSpPr>
        <p:spPr>
          <a:xfrm>
            <a:off x="3805238" y="1622425"/>
            <a:ext cx="4703762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6" name="Rectangle 5"/>
          <p:cNvSpPr/>
          <p:nvPr/>
        </p:nvSpPr>
        <p:spPr>
          <a:xfrm>
            <a:off x="3805238" y="2630488"/>
            <a:ext cx="4703762" cy="31067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97" name="Line 6"/>
          <p:cNvSpPr/>
          <p:nvPr/>
        </p:nvSpPr>
        <p:spPr>
          <a:xfrm>
            <a:off x="6156325" y="314325"/>
            <a:ext cx="0" cy="3841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1998" name="Line 7"/>
          <p:cNvSpPr/>
          <p:nvPr/>
        </p:nvSpPr>
        <p:spPr>
          <a:xfrm>
            <a:off x="6156325" y="1201738"/>
            <a:ext cx="0" cy="420687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1999" name="Line 8"/>
          <p:cNvSpPr/>
          <p:nvPr/>
        </p:nvSpPr>
        <p:spPr>
          <a:xfrm>
            <a:off x="6156325" y="2125663"/>
            <a:ext cx="0" cy="5048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2000" name="Text Box 9"/>
          <p:cNvSpPr txBox="1"/>
          <p:nvPr/>
        </p:nvSpPr>
        <p:spPr>
          <a:xfrm>
            <a:off x="3870325" y="660400"/>
            <a:ext cx="113188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(1)i:=1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001" name="Text Box 10"/>
          <p:cNvSpPr txBox="1"/>
          <p:nvPr/>
        </p:nvSpPr>
        <p:spPr>
          <a:xfrm>
            <a:off x="3870325" y="1584325"/>
            <a:ext cx="280828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(2)if i&gt;10 goto (16)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002" name="Text Box 11"/>
          <p:cNvSpPr txBox="1"/>
          <p:nvPr/>
        </p:nvSpPr>
        <p:spPr>
          <a:xfrm>
            <a:off x="3805238" y="2590800"/>
            <a:ext cx="4703762" cy="2618740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>
            <a:spAutoFit/>
          </a:bodyPr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(3)t1:=2*j      	 (4)t2:=10*i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(5)t3:=t2+t1    	 (6)t4:=a0-11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(7)t5:=2*j      	 (8)t6:=10*i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(9)t7:=t6+t5      (10)t8:=a0-11 (11)t9:=t8[t7]    (12)t10:=t9+1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(13)t4[t3]:=t10  (14)i:=i+1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Times New Roman" panose="02020603050405020304" pitchFamily="2" charset="0"/>
                <a:ea typeface="宋体" panose="02010600030101010101" pitchFamily="2" charset="-122"/>
              </a:rPr>
              <a:t>(15)goto (2)</a:t>
            </a:r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endParaRPr lang="en-US" altLang="zh-CN" sz="22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003" name="Line 12"/>
          <p:cNvSpPr/>
          <p:nvPr/>
        </p:nvSpPr>
        <p:spPr>
          <a:xfrm>
            <a:off x="4645025" y="5737225"/>
            <a:ext cx="0" cy="420688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2004" name="Line 13"/>
          <p:cNvSpPr/>
          <p:nvPr/>
        </p:nvSpPr>
        <p:spPr>
          <a:xfrm flipH="1">
            <a:off x="3132138" y="6157913"/>
            <a:ext cx="151288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2005" name="Line 14"/>
          <p:cNvSpPr/>
          <p:nvPr/>
        </p:nvSpPr>
        <p:spPr>
          <a:xfrm flipV="1">
            <a:off x="3132138" y="1874838"/>
            <a:ext cx="0" cy="42830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2006" name="Line 15"/>
          <p:cNvSpPr/>
          <p:nvPr/>
        </p:nvSpPr>
        <p:spPr>
          <a:xfrm>
            <a:off x="8509000" y="1957388"/>
            <a:ext cx="6715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7" name="Line 16"/>
          <p:cNvSpPr/>
          <p:nvPr/>
        </p:nvSpPr>
        <p:spPr>
          <a:xfrm>
            <a:off x="9180513" y="1957388"/>
            <a:ext cx="0" cy="42005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2008" name="Line 17"/>
          <p:cNvSpPr/>
          <p:nvPr/>
        </p:nvSpPr>
        <p:spPr>
          <a:xfrm>
            <a:off x="3805238" y="6494463"/>
            <a:ext cx="47037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9" name="Line 18"/>
          <p:cNvSpPr/>
          <p:nvPr/>
        </p:nvSpPr>
        <p:spPr>
          <a:xfrm>
            <a:off x="3805238" y="6494463"/>
            <a:ext cx="0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10" name="Line 19"/>
          <p:cNvSpPr/>
          <p:nvPr/>
        </p:nvSpPr>
        <p:spPr>
          <a:xfrm>
            <a:off x="8509000" y="6494463"/>
            <a:ext cx="0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11" name="Line 20"/>
          <p:cNvSpPr/>
          <p:nvPr/>
        </p:nvSpPr>
        <p:spPr>
          <a:xfrm flipH="1">
            <a:off x="7248525" y="6157913"/>
            <a:ext cx="193198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2012" name="Line 21"/>
          <p:cNvSpPr/>
          <p:nvPr/>
        </p:nvSpPr>
        <p:spPr>
          <a:xfrm>
            <a:off x="7248525" y="6157913"/>
            <a:ext cx="0" cy="3365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2013" name="Text Box 22"/>
          <p:cNvSpPr txBox="1"/>
          <p:nvPr/>
        </p:nvSpPr>
        <p:spPr>
          <a:xfrm>
            <a:off x="3870325" y="6454775"/>
            <a:ext cx="1425575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(16) …...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014" name="Text Box 23"/>
          <p:cNvSpPr txBox="1"/>
          <p:nvPr/>
        </p:nvSpPr>
        <p:spPr>
          <a:xfrm>
            <a:off x="8509000" y="698500"/>
            <a:ext cx="5937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015" name="Text Box 24"/>
          <p:cNvSpPr txBox="1"/>
          <p:nvPr/>
        </p:nvSpPr>
        <p:spPr>
          <a:xfrm>
            <a:off x="8509000" y="1454150"/>
            <a:ext cx="5937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B2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016" name="Text Box 25"/>
          <p:cNvSpPr txBox="1"/>
          <p:nvPr/>
        </p:nvSpPr>
        <p:spPr>
          <a:xfrm>
            <a:off x="8686800" y="3416300"/>
            <a:ext cx="5937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B3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017" name="Text Box 26"/>
          <p:cNvSpPr txBox="1"/>
          <p:nvPr/>
        </p:nvSpPr>
        <p:spPr>
          <a:xfrm>
            <a:off x="8491538" y="6203950"/>
            <a:ext cx="592137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B4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2018" name="Line 27"/>
          <p:cNvSpPr/>
          <p:nvPr/>
        </p:nvSpPr>
        <p:spPr>
          <a:xfrm>
            <a:off x="3132138" y="1874838"/>
            <a:ext cx="6731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2019" name="Rectangle 30"/>
          <p:cNvSpPr/>
          <p:nvPr/>
        </p:nvSpPr>
        <p:spPr>
          <a:xfrm>
            <a:off x="360363" y="1692275"/>
            <a:ext cx="2474912" cy="3797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代码外提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(3) 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(6)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(7)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(10)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019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>
                                            <p:txEl>
                                              <p:charRg st="1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019">
                                            <p:txEl>
                                              <p:charRg st="1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>
                                            <p:txEl>
                                              <p:charRg st="14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2019">
                                            <p:txEl>
                                              <p:charRg st="14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>
                                            <p:txEl>
                                              <p:charRg st="18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2019">
                                            <p:txEl>
                                              <p:charRg st="18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ldLvl="0" animBg="1"/>
      <p:bldP spid="41987" grpId="0" bldLvl="0" animBg="1"/>
      <p:bldP spid="41988" grpId="0" bldLvl="0" animBg="1"/>
      <p:bldP spid="41989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90"/>
          <p:cNvSpPr/>
          <p:nvPr/>
        </p:nvSpPr>
        <p:spPr>
          <a:xfrm>
            <a:off x="6220460" y="4635500"/>
            <a:ext cx="1782445" cy="3587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3011" name="Rectangle 89"/>
          <p:cNvSpPr/>
          <p:nvPr/>
        </p:nvSpPr>
        <p:spPr>
          <a:xfrm>
            <a:off x="3556000" y="3510280"/>
            <a:ext cx="4592955" cy="71882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301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301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301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30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43016" name="Rectangle 30"/>
          <p:cNvSpPr/>
          <p:nvPr/>
        </p:nvSpPr>
        <p:spPr>
          <a:xfrm>
            <a:off x="360363" y="1692275"/>
            <a:ext cx="2474912" cy="3797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强度消弱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(4) 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(8)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(5)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(9)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3017" name="Rectangle 29"/>
          <p:cNvSpPr/>
          <p:nvPr/>
        </p:nvSpPr>
        <p:spPr>
          <a:xfrm>
            <a:off x="3444875" y="609600"/>
            <a:ext cx="4703763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8" name="Rectangle 30"/>
          <p:cNvSpPr/>
          <p:nvPr/>
        </p:nvSpPr>
        <p:spPr>
          <a:xfrm>
            <a:off x="3444875" y="1533525"/>
            <a:ext cx="4703763" cy="839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9" name="Rectangle 31"/>
          <p:cNvSpPr/>
          <p:nvPr/>
        </p:nvSpPr>
        <p:spPr>
          <a:xfrm>
            <a:off x="3444875" y="3465513"/>
            <a:ext cx="4703763" cy="2184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20" name="Line 32"/>
          <p:cNvSpPr/>
          <p:nvPr/>
        </p:nvSpPr>
        <p:spPr>
          <a:xfrm>
            <a:off x="5795963" y="223838"/>
            <a:ext cx="0" cy="38576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21" name="Line 33"/>
          <p:cNvSpPr/>
          <p:nvPr/>
        </p:nvSpPr>
        <p:spPr>
          <a:xfrm>
            <a:off x="5795963" y="1112838"/>
            <a:ext cx="0" cy="420687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22" name="Line 34"/>
          <p:cNvSpPr/>
          <p:nvPr/>
        </p:nvSpPr>
        <p:spPr>
          <a:xfrm>
            <a:off x="5795963" y="2373313"/>
            <a:ext cx="0" cy="25241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23" name="Text Box 35"/>
          <p:cNvSpPr txBox="1"/>
          <p:nvPr/>
        </p:nvSpPr>
        <p:spPr>
          <a:xfrm>
            <a:off x="3509963" y="571500"/>
            <a:ext cx="1131887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(1)i:=1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24" name="Text Box 36"/>
          <p:cNvSpPr txBox="1"/>
          <p:nvPr/>
        </p:nvSpPr>
        <p:spPr>
          <a:xfrm>
            <a:off x="3529013" y="3465513"/>
            <a:ext cx="5297170" cy="231584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(4)t2:=10*i        (5)t3:=t2+t1      </a:t>
            </a:r>
            <a:endParaRPr lang="en-US" altLang="zh-CN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(8)t6:=10*i        (9)t7:=t6+t5</a:t>
            </a:r>
            <a:endParaRPr lang="en-US" altLang="zh-CN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(11)t9:=t8[t7]    (12)t10:=t9+1</a:t>
            </a:r>
            <a:endParaRPr lang="en-US" altLang="zh-CN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(13)t4[t3]:=t10  (14)i:=i+1</a:t>
            </a:r>
            <a:endParaRPr lang="en-US" altLang="zh-CN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(15)goto (2)</a:t>
            </a:r>
            <a:endParaRPr lang="en-US" altLang="zh-CN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25" name="Line 37"/>
          <p:cNvSpPr/>
          <p:nvPr/>
        </p:nvSpPr>
        <p:spPr>
          <a:xfrm>
            <a:off x="4284663" y="5649913"/>
            <a:ext cx="0" cy="4191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26" name="Line 38"/>
          <p:cNvSpPr/>
          <p:nvPr/>
        </p:nvSpPr>
        <p:spPr>
          <a:xfrm flipH="1">
            <a:off x="2771775" y="6069013"/>
            <a:ext cx="151288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27" name="Line 39"/>
          <p:cNvSpPr/>
          <p:nvPr/>
        </p:nvSpPr>
        <p:spPr>
          <a:xfrm flipV="1">
            <a:off x="2771775" y="2794000"/>
            <a:ext cx="0" cy="327501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28" name="Line 42"/>
          <p:cNvSpPr/>
          <p:nvPr/>
        </p:nvSpPr>
        <p:spPr>
          <a:xfrm>
            <a:off x="8148638" y="2960688"/>
            <a:ext cx="6715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29" name="Line 43"/>
          <p:cNvSpPr/>
          <p:nvPr/>
        </p:nvSpPr>
        <p:spPr>
          <a:xfrm>
            <a:off x="8820150" y="2960688"/>
            <a:ext cx="0" cy="31083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30" name="Line 44"/>
          <p:cNvSpPr/>
          <p:nvPr/>
        </p:nvSpPr>
        <p:spPr>
          <a:xfrm>
            <a:off x="3444875" y="6405563"/>
            <a:ext cx="47037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1" name="Line 45"/>
          <p:cNvSpPr/>
          <p:nvPr/>
        </p:nvSpPr>
        <p:spPr>
          <a:xfrm>
            <a:off x="3444875" y="6405563"/>
            <a:ext cx="0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2" name="Line 46"/>
          <p:cNvSpPr/>
          <p:nvPr/>
        </p:nvSpPr>
        <p:spPr>
          <a:xfrm>
            <a:off x="8148638" y="6405563"/>
            <a:ext cx="0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3" name="Line 47"/>
          <p:cNvSpPr/>
          <p:nvPr/>
        </p:nvSpPr>
        <p:spPr>
          <a:xfrm flipH="1">
            <a:off x="6888163" y="6069013"/>
            <a:ext cx="193198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34" name="Line 48"/>
          <p:cNvSpPr/>
          <p:nvPr/>
        </p:nvSpPr>
        <p:spPr>
          <a:xfrm>
            <a:off x="6888163" y="6069013"/>
            <a:ext cx="0" cy="3365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35" name="Text Box 49"/>
          <p:cNvSpPr txBox="1"/>
          <p:nvPr/>
        </p:nvSpPr>
        <p:spPr>
          <a:xfrm>
            <a:off x="3509963" y="6365875"/>
            <a:ext cx="1425575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(16) …...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36" name="Rectangle 50"/>
          <p:cNvSpPr/>
          <p:nvPr/>
        </p:nvSpPr>
        <p:spPr>
          <a:xfrm>
            <a:off x="3444875" y="2625725"/>
            <a:ext cx="4703763" cy="419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37" name="Text Box 51"/>
          <p:cNvSpPr txBox="1"/>
          <p:nvPr/>
        </p:nvSpPr>
        <p:spPr>
          <a:xfrm>
            <a:off x="3509963" y="2586038"/>
            <a:ext cx="2808287" cy="474662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(2)if i&gt;10 goto (16)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38" name="Text Box 52"/>
          <p:cNvSpPr txBox="1"/>
          <p:nvPr/>
        </p:nvSpPr>
        <p:spPr>
          <a:xfrm>
            <a:off x="3509963" y="1628775"/>
            <a:ext cx="4495165" cy="671830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(3)t1:=2*j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(6)t4:=a0-11</a:t>
            </a:r>
            <a:endParaRPr lang="en-US" altLang="zh-CN" sz="2000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(7)t5:=2*j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</a:t>
            </a: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(10)t8:=a0-11</a:t>
            </a:r>
            <a:endParaRPr lang="en-US" altLang="zh-CN" sz="2000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39" name="Line 53"/>
          <p:cNvSpPr/>
          <p:nvPr/>
        </p:nvSpPr>
        <p:spPr>
          <a:xfrm>
            <a:off x="5795963" y="3044825"/>
            <a:ext cx="0" cy="420688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3040" name="Text Box 54"/>
          <p:cNvSpPr txBox="1"/>
          <p:nvPr/>
        </p:nvSpPr>
        <p:spPr>
          <a:xfrm>
            <a:off x="8142288" y="525463"/>
            <a:ext cx="592137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41" name="Text Box 55"/>
          <p:cNvSpPr txBox="1"/>
          <p:nvPr/>
        </p:nvSpPr>
        <p:spPr>
          <a:xfrm>
            <a:off x="8349933" y="1594803"/>
            <a:ext cx="703262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B2’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42" name="Text Box 56"/>
          <p:cNvSpPr txBox="1"/>
          <p:nvPr/>
        </p:nvSpPr>
        <p:spPr>
          <a:xfrm>
            <a:off x="8131175" y="2457450"/>
            <a:ext cx="5921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B2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43" name="Text Box 57"/>
          <p:cNvSpPr txBox="1"/>
          <p:nvPr/>
        </p:nvSpPr>
        <p:spPr>
          <a:xfrm>
            <a:off x="8815388" y="4305300"/>
            <a:ext cx="59372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B3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44" name="Text Box 58"/>
          <p:cNvSpPr txBox="1"/>
          <p:nvPr/>
        </p:nvSpPr>
        <p:spPr>
          <a:xfrm>
            <a:off x="8131175" y="6199188"/>
            <a:ext cx="5921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B4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3045" name="Line 59"/>
          <p:cNvSpPr/>
          <p:nvPr/>
        </p:nvSpPr>
        <p:spPr>
          <a:xfrm>
            <a:off x="2771775" y="2794000"/>
            <a:ext cx="6731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6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charRg st="1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016">
                                            <p:txEl>
                                              <p:charRg st="1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charRg st="14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016">
                                            <p:txEl>
                                              <p:charRg st="14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charRg st="1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016">
                                            <p:txEl>
                                              <p:charRg st="18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ldLvl="0" animBg="1"/>
      <p:bldP spid="43011" grpId="0" bldLvl="0" animBg="1"/>
      <p:bldP spid="43016" grpId="0" uiExpand="1" build="allAtOnce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92"/>
          <p:cNvSpPr/>
          <p:nvPr/>
        </p:nvSpPr>
        <p:spPr>
          <a:xfrm>
            <a:off x="3779838" y="5354638"/>
            <a:ext cx="1754187" cy="36036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4035" name="Rectangle 91"/>
          <p:cNvSpPr/>
          <p:nvPr/>
        </p:nvSpPr>
        <p:spPr>
          <a:xfrm>
            <a:off x="3465513" y="3419475"/>
            <a:ext cx="2879725" cy="3603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403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403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403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40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44040" name="Rectangle 30"/>
          <p:cNvSpPr/>
          <p:nvPr/>
        </p:nvSpPr>
        <p:spPr>
          <a:xfrm>
            <a:off x="360363" y="1692275"/>
            <a:ext cx="2835275" cy="314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删除归纳变量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(2)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(14)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4041" name="Rectangle 29"/>
          <p:cNvSpPr/>
          <p:nvPr/>
        </p:nvSpPr>
        <p:spPr>
          <a:xfrm>
            <a:off x="3444875" y="609600"/>
            <a:ext cx="4703763" cy="503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2" name="Line 32"/>
          <p:cNvSpPr/>
          <p:nvPr/>
        </p:nvSpPr>
        <p:spPr>
          <a:xfrm>
            <a:off x="5795963" y="223838"/>
            <a:ext cx="0" cy="38576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43" name="Line 33"/>
          <p:cNvSpPr/>
          <p:nvPr/>
        </p:nvSpPr>
        <p:spPr>
          <a:xfrm>
            <a:off x="5795963" y="1112838"/>
            <a:ext cx="0" cy="420687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44" name="Text Box 35"/>
          <p:cNvSpPr txBox="1"/>
          <p:nvPr/>
        </p:nvSpPr>
        <p:spPr>
          <a:xfrm>
            <a:off x="3509963" y="571500"/>
            <a:ext cx="1131887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(1)i:=1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45" name="Text Box 54"/>
          <p:cNvSpPr txBox="1"/>
          <p:nvPr/>
        </p:nvSpPr>
        <p:spPr>
          <a:xfrm>
            <a:off x="8142288" y="525463"/>
            <a:ext cx="592137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46" name="Rectangle 33"/>
          <p:cNvSpPr/>
          <p:nvPr/>
        </p:nvSpPr>
        <p:spPr>
          <a:xfrm>
            <a:off x="3463925" y="1568450"/>
            <a:ext cx="4703763" cy="15970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7" name="Rectangle 34"/>
          <p:cNvSpPr/>
          <p:nvPr/>
        </p:nvSpPr>
        <p:spPr>
          <a:xfrm>
            <a:off x="3463925" y="4089400"/>
            <a:ext cx="4703763" cy="20986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8" name="Line 37"/>
          <p:cNvSpPr/>
          <p:nvPr/>
        </p:nvSpPr>
        <p:spPr>
          <a:xfrm>
            <a:off x="5815013" y="3165475"/>
            <a:ext cx="0" cy="2508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49" name="Text Box 39"/>
          <p:cNvSpPr txBox="1"/>
          <p:nvPr/>
        </p:nvSpPr>
        <p:spPr>
          <a:xfrm>
            <a:off x="3548063" y="4089400"/>
            <a:ext cx="4484370" cy="1946910"/>
          </a:xfrm>
          <a:prstGeom prst="rect">
            <a:avLst/>
          </a:prstGeom>
          <a:noFill/>
          <a:ln w="9525">
            <a:noFill/>
          </a:ln>
        </p:spPr>
        <p:txBody>
          <a:bodyPr wrap="square" lIns="100794" tIns="50397" rIns="100794" bIns="50397">
            <a:spAutoFit/>
          </a:bodyPr>
          <a:p>
            <a:pPr>
              <a:lnSpc>
                <a:spcPct val="100000"/>
              </a:lnSpc>
            </a:pP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(4’)t2:=t2+10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(5’)t3:=t3+10</a:t>
            </a:r>
            <a:endParaRPr lang="en-US" altLang="zh-CN" sz="2000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(8’)t6:=t6+10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(9’)t7:=t7+10</a:t>
            </a:r>
            <a:endParaRPr lang="en-US" altLang="zh-CN" sz="2000" b="1" u="sng" dirty="0"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(11)t9:=t8[t7]    (12)t10:=t9+1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(13)t4[t3]:=t10 </a:t>
            </a:r>
            <a:endParaRPr lang="en-US" altLang="zh-CN" sz="2000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u="sng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(14)i:=i+1</a:t>
            </a:r>
            <a:endParaRPr lang="en-US" altLang="zh-CN" sz="2000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(15)goto (2)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50" name="Line 40"/>
          <p:cNvSpPr/>
          <p:nvPr/>
        </p:nvSpPr>
        <p:spPr>
          <a:xfrm>
            <a:off x="4303713" y="6188075"/>
            <a:ext cx="0" cy="25241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51" name="Line 41"/>
          <p:cNvSpPr/>
          <p:nvPr/>
        </p:nvSpPr>
        <p:spPr>
          <a:xfrm flipH="1">
            <a:off x="2790825" y="6440488"/>
            <a:ext cx="151288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52" name="Line 42"/>
          <p:cNvSpPr/>
          <p:nvPr/>
        </p:nvSpPr>
        <p:spPr>
          <a:xfrm flipV="1">
            <a:off x="2790825" y="3630613"/>
            <a:ext cx="0" cy="28098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53" name="Line 45"/>
          <p:cNvSpPr/>
          <p:nvPr/>
        </p:nvSpPr>
        <p:spPr>
          <a:xfrm>
            <a:off x="8167688" y="3714750"/>
            <a:ext cx="6715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4" name="Line 46"/>
          <p:cNvSpPr/>
          <p:nvPr/>
        </p:nvSpPr>
        <p:spPr>
          <a:xfrm>
            <a:off x="8839200" y="3714750"/>
            <a:ext cx="0" cy="2725738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55" name="Line 47"/>
          <p:cNvSpPr/>
          <p:nvPr/>
        </p:nvSpPr>
        <p:spPr>
          <a:xfrm>
            <a:off x="3463925" y="6777038"/>
            <a:ext cx="47037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6" name="Line 48"/>
          <p:cNvSpPr/>
          <p:nvPr/>
        </p:nvSpPr>
        <p:spPr>
          <a:xfrm>
            <a:off x="3463925" y="6777038"/>
            <a:ext cx="0" cy="336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7" name="Line 49"/>
          <p:cNvSpPr/>
          <p:nvPr/>
        </p:nvSpPr>
        <p:spPr>
          <a:xfrm>
            <a:off x="8167688" y="6777038"/>
            <a:ext cx="0" cy="336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4058" name="Line 50"/>
          <p:cNvSpPr/>
          <p:nvPr/>
        </p:nvSpPr>
        <p:spPr>
          <a:xfrm flipH="1">
            <a:off x="6907213" y="6440488"/>
            <a:ext cx="193198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59" name="Line 51"/>
          <p:cNvSpPr/>
          <p:nvPr/>
        </p:nvSpPr>
        <p:spPr>
          <a:xfrm>
            <a:off x="6907213" y="6440488"/>
            <a:ext cx="0" cy="3365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60" name="Text Box 52"/>
          <p:cNvSpPr txBox="1"/>
          <p:nvPr/>
        </p:nvSpPr>
        <p:spPr>
          <a:xfrm>
            <a:off x="3529013" y="6738938"/>
            <a:ext cx="142557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(16) …...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61" name="Rectangle 53"/>
          <p:cNvSpPr/>
          <p:nvPr/>
        </p:nvSpPr>
        <p:spPr>
          <a:xfrm>
            <a:off x="3463925" y="3416300"/>
            <a:ext cx="4703763" cy="4206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62" name="Text Box 54"/>
          <p:cNvSpPr txBox="1"/>
          <p:nvPr/>
        </p:nvSpPr>
        <p:spPr>
          <a:xfrm>
            <a:off x="3548063" y="3333750"/>
            <a:ext cx="2827337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(2)if i&gt;10 goto (16)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63" name="Text Box 55"/>
          <p:cNvSpPr txBox="1"/>
          <p:nvPr/>
        </p:nvSpPr>
        <p:spPr>
          <a:xfrm>
            <a:off x="3548063" y="1706563"/>
            <a:ext cx="3687445" cy="1330960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(3)t1:=2*j            (6)t4:=a0-11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(7)t5:=2*j            (10)t8:=a0-11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4)t2:=10*i-10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(5)t3:=t2+t1-10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sz="2000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(8)t6:=10*i-10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(9)t7:=t6+t5-10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64" name="Line 56"/>
          <p:cNvSpPr/>
          <p:nvPr/>
        </p:nvSpPr>
        <p:spPr>
          <a:xfrm>
            <a:off x="5815013" y="3836988"/>
            <a:ext cx="0" cy="25241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4065" name="Text Box 58"/>
          <p:cNvSpPr txBox="1"/>
          <p:nvPr/>
        </p:nvSpPr>
        <p:spPr>
          <a:xfrm>
            <a:off x="8167688" y="2035175"/>
            <a:ext cx="703262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B2’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66" name="Text Box 59"/>
          <p:cNvSpPr txBox="1"/>
          <p:nvPr/>
        </p:nvSpPr>
        <p:spPr>
          <a:xfrm>
            <a:off x="8167688" y="3209925"/>
            <a:ext cx="593725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B2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67" name="Text Box 60"/>
          <p:cNvSpPr txBox="1"/>
          <p:nvPr/>
        </p:nvSpPr>
        <p:spPr>
          <a:xfrm>
            <a:off x="8150225" y="3967163"/>
            <a:ext cx="5921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B3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68" name="Text Box 61"/>
          <p:cNvSpPr txBox="1"/>
          <p:nvPr/>
        </p:nvSpPr>
        <p:spPr>
          <a:xfrm>
            <a:off x="8150225" y="6654800"/>
            <a:ext cx="5921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B4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4069" name="Line 62"/>
          <p:cNvSpPr/>
          <p:nvPr/>
        </p:nvSpPr>
        <p:spPr>
          <a:xfrm>
            <a:off x="2790825" y="3630613"/>
            <a:ext cx="6731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charRg st="7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040">
                                            <p:txEl>
                                              <p:charRg st="7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>
                                            <p:txEl>
                                              <p:charRg st="11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040">
                                            <p:txEl>
                                              <p:charRg st="11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ldLvl="0" animBg="1"/>
      <p:bldP spid="44035" grpId="0" animBg="1"/>
      <p:bldP spid="44040" grpId="0" uiExpand="1" build="allAtOnce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36"/>
          <p:cNvSpPr/>
          <p:nvPr/>
        </p:nvSpPr>
        <p:spPr>
          <a:xfrm>
            <a:off x="3656330" y="4108450"/>
            <a:ext cx="1534795" cy="57658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45059" name="Rectangle 32"/>
          <p:cNvSpPr/>
          <p:nvPr/>
        </p:nvSpPr>
        <p:spPr>
          <a:xfrm>
            <a:off x="3444875" y="446088"/>
            <a:ext cx="4703763" cy="33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Rectangle 33"/>
          <p:cNvSpPr/>
          <p:nvPr/>
        </p:nvSpPr>
        <p:spPr>
          <a:xfrm>
            <a:off x="3444875" y="1285875"/>
            <a:ext cx="4703763" cy="17986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1" name="Rectangle 34"/>
          <p:cNvSpPr/>
          <p:nvPr/>
        </p:nvSpPr>
        <p:spPr>
          <a:xfrm>
            <a:off x="3444875" y="4029075"/>
            <a:ext cx="4703763" cy="16795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2" name="Line 35"/>
          <p:cNvSpPr/>
          <p:nvPr/>
        </p:nvSpPr>
        <p:spPr>
          <a:xfrm>
            <a:off x="5795963" y="111125"/>
            <a:ext cx="0" cy="33496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63" name="Line 36"/>
          <p:cNvSpPr/>
          <p:nvPr/>
        </p:nvSpPr>
        <p:spPr>
          <a:xfrm>
            <a:off x="5795963" y="782638"/>
            <a:ext cx="0" cy="503237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64" name="Line 37"/>
          <p:cNvSpPr/>
          <p:nvPr/>
        </p:nvSpPr>
        <p:spPr>
          <a:xfrm>
            <a:off x="5795963" y="3105150"/>
            <a:ext cx="0" cy="25241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65" name="Text Box 38"/>
          <p:cNvSpPr txBox="1"/>
          <p:nvPr/>
        </p:nvSpPr>
        <p:spPr>
          <a:xfrm>
            <a:off x="3529013" y="361950"/>
            <a:ext cx="1130300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(1)i:=1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66" name="Text Box 39"/>
          <p:cNvSpPr txBox="1"/>
          <p:nvPr/>
        </p:nvSpPr>
        <p:spPr>
          <a:xfrm>
            <a:off x="3529013" y="4029075"/>
            <a:ext cx="3482340" cy="124396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(4’)t2:=t2+10    (5’)t3:=t3+10 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 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(8’)t6:=t6+10    (9’)t7:=t7+10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(11)t9:=t8[t7]     (12)t10:=t9+1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(13)t4[t3]:=t10 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(15)goto (2’’)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67" name="Line 40"/>
          <p:cNvSpPr/>
          <p:nvPr/>
        </p:nvSpPr>
        <p:spPr>
          <a:xfrm>
            <a:off x="4284663" y="5708650"/>
            <a:ext cx="0" cy="25241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68" name="Line 41"/>
          <p:cNvSpPr/>
          <p:nvPr/>
        </p:nvSpPr>
        <p:spPr>
          <a:xfrm flipH="1">
            <a:off x="2771775" y="5961063"/>
            <a:ext cx="151288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69" name="Line 42"/>
          <p:cNvSpPr/>
          <p:nvPr/>
        </p:nvSpPr>
        <p:spPr>
          <a:xfrm flipV="1">
            <a:off x="2771775" y="3570288"/>
            <a:ext cx="0" cy="23907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70" name="Line 45"/>
          <p:cNvSpPr/>
          <p:nvPr/>
        </p:nvSpPr>
        <p:spPr>
          <a:xfrm>
            <a:off x="8148638" y="3654425"/>
            <a:ext cx="6715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1" name="Line 46"/>
          <p:cNvSpPr/>
          <p:nvPr/>
        </p:nvSpPr>
        <p:spPr>
          <a:xfrm>
            <a:off x="8820150" y="3654425"/>
            <a:ext cx="0" cy="2306638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72" name="Line 47"/>
          <p:cNvSpPr/>
          <p:nvPr/>
        </p:nvSpPr>
        <p:spPr>
          <a:xfrm>
            <a:off x="3444875" y="6297613"/>
            <a:ext cx="47037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3" name="Line 48"/>
          <p:cNvSpPr/>
          <p:nvPr/>
        </p:nvSpPr>
        <p:spPr>
          <a:xfrm>
            <a:off x="3444875" y="6297613"/>
            <a:ext cx="0" cy="336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4" name="Line 49"/>
          <p:cNvSpPr/>
          <p:nvPr/>
        </p:nvSpPr>
        <p:spPr>
          <a:xfrm>
            <a:off x="8148638" y="6297613"/>
            <a:ext cx="0" cy="336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75" name="Line 50"/>
          <p:cNvSpPr/>
          <p:nvPr/>
        </p:nvSpPr>
        <p:spPr>
          <a:xfrm flipH="1">
            <a:off x="6888163" y="5961063"/>
            <a:ext cx="193198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76" name="Line 51"/>
          <p:cNvSpPr/>
          <p:nvPr/>
        </p:nvSpPr>
        <p:spPr>
          <a:xfrm>
            <a:off x="6888163" y="5961063"/>
            <a:ext cx="0" cy="3365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77" name="Text Box 52"/>
          <p:cNvSpPr txBox="1"/>
          <p:nvPr/>
        </p:nvSpPr>
        <p:spPr>
          <a:xfrm>
            <a:off x="3509963" y="6259513"/>
            <a:ext cx="142557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(16) …...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78" name="Rectangle 53"/>
          <p:cNvSpPr/>
          <p:nvPr/>
        </p:nvSpPr>
        <p:spPr>
          <a:xfrm>
            <a:off x="3444875" y="3357563"/>
            <a:ext cx="4703763" cy="420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79" name="Text Box 54"/>
          <p:cNvSpPr txBox="1"/>
          <p:nvPr/>
        </p:nvSpPr>
        <p:spPr>
          <a:xfrm>
            <a:off x="3529013" y="3273425"/>
            <a:ext cx="3005137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(2’’)if t3&gt;s goto (16)</a:t>
            </a:r>
            <a:endParaRPr lang="en-US" altLang="zh-CN" sz="2600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80" name="Text Box 55"/>
          <p:cNvSpPr txBox="1"/>
          <p:nvPr/>
        </p:nvSpPr>
        <p:spPr>
          <a:xfrm>
            <a:off x="3529013" y="1379538"/>
            <a:ext cx="3472815" cy="152971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(3)t1:=2*j          (6)t4:=a0-11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(7)t5:=2*j          (10)t8:=a0-11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(4)t2:=10*i-10   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(5)t3:=t2+t1-10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(8)t6:=10*i-10 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(9)t7:=t6+t5-10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(2’)s:=</a:t>
            </a:r>
            <a:r>
              <a:rPr lang="x-none" altLang="en-US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r>
            <a:r>
              <a:rPr lang="en-US" altLang="zh-CN" sz="2000" b="1" u="sng" dirty="0">
                <a:latin typeface="Times New Roman" panose="02020603050405020304" pitchFamily="2" charset="0"/>
                <a:ea typeface="宋体" panose="02010600030101010101" pitchFamily="2" charset="-122"/>
              </a:rPr>
              <a:t>0+t1 </a:t>
            </a:r>
            <a:endParaRPr lang="en-US" altLang="zh-CN" sz="2000" b="1" u="sng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81" name="Text Box 57"/>
          <p:cNvSpPr txBox="1"/>
          <p:nvPr/>
        </p:nvSpPr>
        <p:spPr>
          <a:xfrm>
            <a:off x="8148638" y="323850"/>
            <a:ext cx="593725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82" name="Text Box 58"/>
          <p:cNvSpPr txBox="1"/>
          <p:nvPr/>
        </p:nvSpPr>
        <p:spPr>
          <a:xfrm>
            <a:off x="8148638" y="2003425"/>
            <a:ext cx="703262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B2’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83" name="Text Box 59"/>
          <p:cNvSpPr txBox="1"/>
          <p:nvPr/>
        </p:nvSpPr>
        <p:spPr>
          <a:xfrm>
            <a:off x="8131175" y="3235325"/>
            <a:ext cx="5921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B2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84" name="Text Box 60"/>
          <p:cNvSpPr txBox="1"/>
          <p:nvPr/>
        </p:nvSpPr>
        <p:spPr>
          <a:xfrm>
            <a:off x="8131175" y="3906838"/>
            <a:ext cx="592138" cy="474662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B3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85" name="Text Box 61"/>
          <p:cNvSpPr txBox="1"/>
          <p:nvPr/>
        </p:nvSpPr>
        <p:spPr>
          <a:xfrm>
            <a:off x="8131175" y="6091238"/>
            <a:ext cx="5921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B4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5086" name="Line 62"/>
          <p:cNvSpPr/>
          <p:nvPr/>
        </p:nvSpPr>
        <p:spPr>
          <a:xfrm>
            <a:off x="2771775" y="3570288"/>
            <a:ext cx="6731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5087" name="Date Placeholder 31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5088" name="Slide Number Placeholder 32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5089" name="Footer Placeholder 33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5090" name="Rectangle 35"/>
          <p:cNvSpPr/>
          <p:nvPr/>
        </p:nvSpPr>
        <p:spPr>
          <a:xfrm>
            <a:off x="360363" y="1692275"/>
            <a:ext cx="2835275" cy="1208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其它优化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9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ldLvl="0" animBg="1"/>
      <p:bldP spid="45090" grpId="0" build="allAtOnce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3"/>
          <p:cNvSpPr/>
          <p:nvPr/>
        </p:nvSpPr>
        <p:spPr>
          <a:xfrm>
            <a:off x="3413125" y="357188"/>
            <a:ext cx="4703763" cy="336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4"/>
          <p:cNvSpPr/>
          <p:nvPr/>
        </p:nvSpPr>
        <p:spPr>
          <a:xfrm>
            <a:off x="3413125" y="1196975"/>
            <a:ext cx="4703763" cy="20161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Rectangle 5"/>
          <p:cNvSpPr/>
          <p:nvPr/>
        </p:nvSpPr>
        <p:spPr>
          <a:xfrm>
            <a:off x="3413125" y="4137025"/>
            <a:ext cx="4703763" cy="16795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Line 6"/>
          <p:cNvSpPr/>
          <p:nvPr/>
        </p:nvSpPr>
        <p:spPr>
          <a:xfrm>
            <a:off x="5764213" y="22225"/>
            <a:ext cx="0" cy="33496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086" name="Line 7"/>
          <p:cNvSpPr/>
          <p:nvPr/>
        </p:nvSpPr>
        <p:spPr>
          <a:xfrm>
            <a:off x="5764213" y="693738"/>
            <a:ext cx="0" cy="503237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087" name="Line 8"/>
          <p:cNvSpPr/>
          <p:nvPr/>
        </p:nvSpPr>
        <p:spPr>
          <a:xfrm>
            <a:off x="5764213" y="3213100"/>
            <a:ext cx="0" cy="25241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088" name="Text Box 9"/>
          <p:cNvSpPr txBox="1"/>
          <p:nvPr/>
        </p:nvSpPr>
        <p:spPr>
          <a:xfrm>
            <a:off x="3497263" y="273050"/>
            <a:ext cx="1130300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(1)i:=1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89" name="Text Box 10"/>
          <p:cNvSpPr txBox="1"/>
          <p:nvPr/>
        </p:nvSpPr>
        <p:spPr>
          <a:xfrm>
            <a:off x="3497263" y="4359275"/>
            <a:ext cx="3482340" cy="95821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(5’)t3:=t3+10       (9’)t7:=t7+10</a:t>
            </a:r>
            <a:r>
              <a:rPr lang="zh-CN" altLang="en-US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2000" dirty="0"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(11)t9:=t8[t7]       (12)t10:=t9+1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(13)t4[t3]:=t10     (15)goto (2’’)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090" name="Line 11"/>
          <p:cNvSpPr/>
          <p:nvPr/>
        </p:nvSpPr>
        <p:spPr>
          <a:xfrm>
            <a:off x="4252913" y="5816600"/>
            <a:ext cx="0" cy="252413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091" name="Line 12"/>
          <p:cNvSpPr/>
          <p:nvPr/>
        </p:nvSpPr>
        <p:spPr>
          <a:xfrm flipH="1">
            <a:off x="2740025" y="6069013"/>
            <a:ext cx="151288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092" name="Line 13"/>
          <p:cNvSpPr/>
          <p:nvPr/>
        </p:nvSpPr>
        <p:spPr>
          <a:xfrm flipV="1">
            <a:off x="2740025" y="3678238"/>
            <a:ext cx="0" cy="23907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093" name="Line 14"/>
          <p:cNvSpPr/>
          <p:nvPr/>
        </p:nvSpPr>
        <p:spPr>
          <a:xfrm>
            <a:off x="8116888" y="3762375"/>
            <a:ext cx="6715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4" name="Line 15"/>
          <p:cNvSpPr/>
          <p:nvPr/>
        </p:nvSpPr>
        <p:spPr>
          <a:xfrm>
            <a:off x="8788400" y="3762375"/>
            <a:ext cx="0" cy="2306638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095" name="Line 16"/>
          <p:cNvSpPr/>
          <p:nvPr/>
        </p:nvSpPr>
        <p:spPr>
          <a:xfrm>
            <a:off x="3413125" y="6405563"/>
            <a:ext cx="47037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6" name="Line 17"/>
          <p:cNvSpPr/>
          <p:nvPr/>
        </p:nvSpPr>
        <p:spPr>
          <a:xfrm>
            <a:off x="3413125" y="6405563"/>
            <a:ext cx="0" cy="336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7" name="Line 18"/>
          <p:cNvSpPr/>
          <p:nvPr/>
        </p:nvSpPr>
        <p:spPr>
          <a:xfrm>
            <a:off x="8116888" y="6405563"/>
            <a:ext cx="0" cy="336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8" name="Line 19"/>
          <p:cNvSpPr/>
          <p:nvPr/>
        </p:nvSpPr>
        <p:spPr>
          <a:xfrm flipH="1">
            <a:off x="6856413" y="6069013"/>
            <a:ext cx="193198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099" name="Line 20"/>
          <p:cNvSpPr/>
          <p:nvPr/>
        </p:nvSpPr>
        <p:spPr>
          <a:xfrm>
            <a:off x="6856413" y="6069013"/>
            <a:ext cx="0" cy="3365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100" name="Text Box 21"/>
          <p:cNvSpPr txBox="1"/>
          <p:nvPr/>
        </p:nvSpPr>
        <p:spPr>
          <a:xfrm>
            <a:off x="3478213" y="6367463"/>
            <a:ext cx="1425575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(16) …...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101" name="Rectangle 22"/>
          <p:cNvSpPr/>
          <p:nvPr/>
        </p:nvSpPr>
        <p:spPr>
          <a:xfrm>
            <a:off x="3413125" y="3465513"/>
            <a:ext cx="4703763" cy="4206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102" name="Text Box 23"/>
          <p:cNvSpPr txBox="1"/>
          <p:nvPr/>
        </p:nvSpPr>
        <p:spPr>
          <a:xfrm>
            <a:off x="3497263" y="3381375"/>
            <a:ext cx="2965450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(2’’)if t3&gt;s goto (16)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103" name="Text Box 24"/>
          <p:cNvSpPr txBox="1"/>
          <p:nvPr/>
        </p:nvSpPr>
        <p:spPr>
          <a:xfrm>
            <a:off x="3586163" y="1468438"/>
            <a:ext cx="3599815" cy="152971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(3)t1:=2*j            (6)t4:=a0-11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(7)t5:=2*j            (10)t8:=a0-11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(4)t2:=10*i-10     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(5)t3:=t2+t1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-10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(8)t6:=10*i-10 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  (9)t7:=t6+t5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-10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(2’)s:=</a:t>
            </a:r>
            <a:r>
              <a:rPr lang="x-none" altLang="en-US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r>
            <a:r>
              <a:rPr lang="en-US" altLang="zh-CN" sz="2000" dirty="0">
                <a:latin typeface="Times New Roman" panose="02020603050405020304" pitchFamily="2" charset="0"/>
                <a:ea typeface="宋体" panose="02010600030101010101" pitchFamily="2" charset="-122"/>
              </a:rPr>
              <a:t>0+t1 </a:t>
            </a:r>
            <a:endParaRPr lang="en-US" altLang="zh-CN" sz="2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104" name="Line 25"/>
          <p:cNvSpPr/>
          <p:nvPr/>
        </p:nvSpPr>
        <p:spPr>
          <a:xfrm>
            <a:off x="5764213" y="3886200"/>
            <a:ext cx="0" cy="2508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105" name="Text Box 26"/>
          <p:cNvSpPr txBox="1"/>
          <p:nvPr/>
        </p:nvSpPr>
        <p:spPr>
          <a:xfrm>
            <a:off x="8116888" y="234950"/>
            <a:ext cx="593725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B1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106" name="Text Box 27"/>
          <p:cNvSpPr txBox="1"/>
          <p:nvPr/>
        </p:nvSpPr>
        <p:spPr>
          <a:xfrm>
            <a:off x="8116888" y="1914525"/>
            <a:ext cx="703262" cy="474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B2’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107" name="Text Box 28"/>
          <p:cNvSpPr txBox="1"/>
          <p:nvPr/>
        </p:nvSpPr>
        <p:spPr>
          <a:xfrm>
            <a:off x="8099425" y="3343275"/>
            <a:ext cx="5921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B2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108" name="Text Box 29"/>
          <p:cNvSpPr txBox="1"/>
          <p:nvPr/>
        </p:nvSpPr>
        <p:spPr>
          <a:xfrm>
            <a:off x="8099425" y="4014788"/>
            <a:ext cx="592138" cy="474662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B3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109" name="Text Box 30"/>
          <p:cNvSpPr txBox="1"/>
          <p:nvPr/>
        </p:nvSpPr>
        <p:spPr>
          <a:xfrm>
            <a:off x="8099425" y="6199188"/>
            <a:ext cx="592138" cy="47307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r>
              <a:rPr lang="en-US" altLang="zh-CN" sz="2600" dirty="0">
                <a:latin typeface="Times New Roman" panose="02020603050405020304" pitchFamily="2" charset="0"/>
                <a:ea typeface="宋体" panose="02010600030101010101" pitchFamily="2" charset="-122"/>
              </a:rPr>
              <a:t>B4</a:t>
            </a:r>
            <a:endParaRPr lang="en-US" altLang="zh-CN" sz="26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6110" name="Line 31"/>
          <p:cNvSpPr/>
          <p:nvPr/>
        </p:nvSpPr>
        <p:spPr>
          <a:xfrm>
            <a:off x="2740025" y="3678238"/>
            <a:ext cx="67310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46111" name="Date Placeholder 31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112" name="Slide Number Placeholder 32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113" name="Footer Placeholder 33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114" name="Rectangle 35"/>
          <p:cNvSpPr/>
          <p:nvPr/>
        </p:nvSpPr>
        <p:spPr>
          <a:xfrm>
            <a:off x="360363" y="1692275"/>
            <a:ext cx="2835275" cy="1208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优化后代码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1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4" grpId="0" build="allAtOnce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全局优化</a:t>
            </a:r>
            <a:endParaRPr lang="zh-CN" altLang="en-US" dirty="0"/>
          </a:p>
        </p:txBody>
      </p:sp>
      <p:sp>
        <p:nvSpPr>
          <p:cNvPr id="47110" name="Rectangle 30"/>
          <p:cNvSpPr/>
          <p:nvPr/>
        </p:nvSpPr>
        <p:spPr>
          <a:xfrm>
            <a:off x="674688" y="1484313"/>
            <a:ext cx="6886575" cy="560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优化后效果对比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graphicFrame>
        <p:nvGraphicFramePr>
          <p:cNvPr id="47111" name="表格 47110"/>
          <p:cNvGraphicFramePr/>
          <p:nvPr/>
        </p:nvGraphicFramePr>
        <p:xfrm>
          <a:off x="1214438" y="2879725"/>
          <a:ext cx="8145463" cy="1819275"/>
        </p:xfrm>
        <a:graphic>
          <a:graphicData uri="http://schemas.openxmlformats.org/drawingml/2006/table">
            <a:tbl>
              <a:tblPr/>
              <a:tblGrid>
                <a:gridCol w="1628775"/>
                <a:gridCol w="1628775"/>
                <a:gridCol w="1630363"/>
                <a:gridCol w="1628775"/>
                <a:gridCol w="1628775"/>
              </a:tblGrid>
              <a:tr h="660400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bg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B</a:t>
                      </a:r>
                      <a:r>
                        <a:rPr lang="en-US" altLang="zh-CN" sz="3200" b="1" baseline="-25000" dirty="0">
                          <a:solidFill>
                            <a:schemeClr val="bg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3</a:t>
                      </a:r>
                      <a:endParaRPr lang="en-US" altLang="zh-CN" sz="3200" b="1" baseline="-25000" dirty="0">
                        <a:solidFill>
                          <a:schemeClr val="bg1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zh-CN" altLang="en-US" sz="3200" b="1" dirty="0">
                          <a:solidFill>
                            <a:schemeClr val="bg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语句数</a:t>
                      </a:r>
                      <a:endParaRPr lang="zh-CN" altLang="en-US" sz="3200" b="1" dirty="0">
                        <a:solidFill>
                          <a:schemeClr val="bg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zh-CN" altLang="en-US" sz="3200" b="1" dirty="0">
                          <a:solidFill>
                            <a:srgbClr val="FFFFFF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乘法数</a:t>
                      </a:r>
                      <a:endParaRPr lang="zh-CN" altLang="en-US" sz="3200" b="1" dirty="0">
                        <a:solidFill>
                          <a:srgbClr val="FFFFFF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zh-CN" altLang="en-US" sz="3200" b="1" dirty="0">
                          <a:solidFill>
                            <a:srgbClr val="FFFFFF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加法数</a:t>
                      </a:r>
                      <a:endParaRPr lang="zh-CN" altLang="en-US" sz="3200" b="1" dirty="0">
                        <a:solidFill>
                          <a:srgbClr val="FFFFFF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zh-CN" altLang="en-US" sz="3200" b="1" dirty="0">
                          <a:solidFill>
                            <a:srgbClr val="FFFFFF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变址加</a:t>
                      </a:r>
                      <a:endParaRPr lang="zh-CN" altLang="en-US" sz="3200" b="1" dirty="0">
                        <a:solidFill>
                          <a:srgbClr val="FFFFFF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00000"/>
                      </a:schemeClr>
                    </a:solidFill>
                  </a:tcPr>
                </a:tc>
              </a:tr>
              <a:tr h="577850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zh-CN" altLang="en-US" sz="3200" b="1" dirty="0"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优化前</a:t>
                      </a:r>
                      <a:endParaRPr lang="zh-CN" altLang="en-US" sz="3200" b="1" dirty="0"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13</a:t>
                      </a:r>
                      <a:endParaRPr lang="en-US" altLang="zh-CN" sz="3200" b="1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4</a:t>
                      </a:r>
                      <a:endParaRPr lang="en-US" altLang="zh-CN" sz="3200" b="1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6</a:t>
                      </a:r>
                      <a:endParaRPr lang="en-US" altLang="zh-CN" sz="3200" b="1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0</a:t>
                      </a:r>
                      <a:endParaRPr lang="en-US" altLang="zh-CN" sz="3200" b="1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>
                        <a:alpha val="100000"/>
                      </a:srgbClr>
                    </a:solidFill>
                  </a:tcPr>
                </a:tc>
              </a:tr>
              <a:tr h="581025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zh-CN" altLang="en-US" sz="3200" b="1" dirty="0"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优化后</a:t>
                      </a:r>
                      <a:endParaRPr lang="zh-CN" altLang="en-US" sz="3200" b="1" dirty="0"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6</a:t>
                      </a:r>
                      <a:endParaRPr lang="en-US" altLang="zh-CN" sz="3200" b="1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0</a:t>
                      </a:r>
                      <a:endParaRPr lang="en-US" altLang="zh-CN" sz="3200" b="1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1</a:t>
                      </a:r>
                      <a:endParaRPr lang="en-US" altLang="zh-CN" sz="3200" b="1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Aft>
                          <a:spcPct val="0"/>
                        </a:spcAft>
                        <a:buSzTx/>
                        <a:buNone/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2</a:t>
                      </a:r>
                      <a:endParaRPr lang="en-US" altLang="zh-CN" sz="3200" b="1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vert="horz" anchor="t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总结与思考</a:t>
            </a:r>
            <a:endParaRPr lang="zh-CN" altLang="en-US" dirty="0"/>
          </a:p>
        </p:txBody>
      </p:sp>
      <p:sp>
        <p:nvSpPr>
          <p:cNvPr id="47110" name="Rectangle 30"/>
          <p:cNvSpPr/>
          <p:nvPr/>
        </p:nvSpPr>
        <p:spPr>
          <a:xfrm>
            <a:off x="3906520" y="2787650"/>
            <a:ext cx="5951220" cy="5588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solidFill>
                  <a:srgbClr val="C0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当这些都已了然于心，然后呢？</a:t>
            </a:r>
            <a:endParaRPr lang="zh-CN" altLang="en-US" sz="3200" b="1" dirty="0">
              <a:solidFill>
                <a:srgbClr val="C0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555" y="1457325"/>
            <a:ext cx="435038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局部优化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   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合并已知量</a:t>
            </a: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/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常量传播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   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删除公共子表达式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   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删除无用赋值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   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删除死代码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   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复写传播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全局优化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   </a:t>
            </a:r>
            <a:r>
              <a:rPr lang="zh-CN" sz="2400" b="1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循环优化</a:t>
            </a:r>
            <a:endParaRPr lang="zh-CN" sz="2400" b="1" dirty="0">
              <a:latin typeface="楷体_GB2312" panose="02010609030101010101" pitchFamily="1" charset="-122"/>
              <a:ea typeface="楷体_GB2312" panose="02010609030101010101" pitchFamily="1" charset="-122"/>
              <a:sym typeface="+mn-ea"/>
            </a:endParaRPr>
          </a:p>
        </p:txBody>
      </p:sp>
      <p:sp>
        <p:nvSpPr>
          <p:cNvPr id="3" name="Rectangle 30"/>
          <p:cNvSpPr/>
          <p:nvPr/>
        </p:nvSpPr>
        <p:spPr>
          <a:xfrm>
            <a:off x="3906520" y="4031615"/>
            <a:ext cx="5951220" cy="55880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solidFill>
                  <a:srgbClr val="C0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局部优化方法仅限于局部吗？</a:t>
            </a:r>
            <a:endParaRPr lang="zh-CN" altLang="en-US" sz="3200" b="1" dirty="0">
              <a:solidFill>
                <a:srgbClr val="C0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  <p:bldP spid="3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总结与思考</a:t>
            </a:r>
            <a:endParaRPr lang="zh-CN" altLang="en-US" dirty="0"/>
          </a:p>
        </p:txBody>
      </p:sp>
      <p:sp>
        <p:nvSpPr>
          <p:cNvPr id="47110" name="Rectangle 30"/>
          <p:cNvSpPr/>
          <p:nvPr/>
        </p:nvSpPr>
        <p:spPr>
          <a:xfrm>
            <a:off x="674688" y="1484313"/>
            <a:ext cx="6886575" cy="558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常量传播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2300" name="Rectangle 71"/>
          <p:cNvSpPr/>
          <p:nvPr/>
        </p:nvSpPr>
        <p:spPr>
          <a:xfrm>
            <a:off x="4094480" y="1640205"/>
            <a:ext cx="2336800" cy="86741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 := 3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 &gt; 0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71"/>
          <p:cNvSpPr/>
          <p:nvPr/>
        </p:nvSpPr>
        <p:spPr>
          <a:xfrm>
            <a:off x="1757680" y="3224530"/>
            <a:ext cx="2336800" cy="86741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 := Z + W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71"/>
          <p:cNvSpPr/>
          <p:nvPr/>
        </p:nvSpPr>
        <p:spPr>
          <a:xfrm>
            <a:off x="6431280" y="3224530"/>
            <a:ext cx="2336800" cy="86741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Y := 0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71"/>
          <p:cNvSpPr/>
          <p:nvPr/>
        </p:nvSpPr>
        <p:spPr>
          <a:xfrm>
            <a:off x="4094480" y="5057775"/>
            <a:ext cx="2336800" cy="86741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 := 2 * X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>
            <a:stCxn id="12300" idx="2"/>
            <a:endCxn id="2" idx="0"/>
          </p:cNvCxnSpPr>
          <p:nvPr/>
        </p:nvCxnSpPr>
        <p:spPr>
          <a:xfrm flipH="1">
            <a:off x="2926080" y="2507615"/>
            <a:ext cx="2336800" cy="71691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2300" idx="2"/>
            <a:endCxn id="3" idx="0"/>
          </p:cNvCxnSpPr>
          <p:nvPr/>
        </p:nvCxnSpPr>
        <p:spPr>
          <a:xfrm>
            <a:off x="5262880" y="2507615"/>
            <a:ext cx="2336800" cy="71691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2"/>
            <a:endCxn id="4" idx="0"/>
          </p:cNvCxnSpPr>
          <p:nvPr/>
        </p:nvCxnSpPr>
        <p:spPr>
          <a:xfrm flipH="1">
            <a:off x="5262880" y="4091940"/>
            <a:ext cx="2336800" cy="96583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" idx="2"/>
            <a:endCxn id="4" idx="0"/>
          </p:cNvCxnSpPr>
          <p:nvPr/>
        </p:nvCxnSpPr>
        <p:spPr>
          <a:xfrm>
            <a:off x="2926080" y="4091940"/>
            <a:ext cx="2336800" cy="96583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/>
          <p:cNvSpPr/>
          <p:nvPr/>
        </p:nvSpPr>
        <p:spPr>
          <a:xfrm>
            <a:off x="4281805" y="1640205"/>
            <a:ext cx="1979295" cy="371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X 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:</a:t>
            </a:r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= 3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4281805" y="5305425"/>
            <a:ext cx="1978660" cy="371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A 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:</a:t>
            </a:r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= 2 * 3</a:t>
            </a:r>
            <a:endParaRPr lang="en-US" altLang="en-US" sz="2400" b="1" dirty="0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1948815" y="3258185"/>
            <a:ext cx="1979295" cy="743585"/>
          </a:xfrm>
          <a:prstGeom prst="rect">
            <a:avLst/>
          </a:prstGeom>
          <a:solidFill>
            <a:srgbClr val="FFFFCC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Y := Z + W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X := 4</a:t>
            </a:r>
            <a:endParaRPr lang="en-US" altLang="en-US" sz="2400" b="1" dirty="0">
              <a:solidFill>
                <a:srgbClr val="C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4193540" y="5224145"/>
            <a:ext cx="2149475" cy="579755"/>
          </a:xfrm>
          <a:prstGeom prst="rect">
            <a:avLst/>
          </a:prstGeom>
          <a:solidFill>
            <a:srgbClr val="FFFFCC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A 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:</a:t>
            </a:r>
            <a:r>
              <a:rPr lang="en-US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= 2 *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3 ?</a:t>
            </a:r>
            <a:endParaRPr lang="en-US" altLang="en-US" sz="2400" b="1" dirty="0">
              <a:solidFill>
                <a:srgbClr val="C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  <p:sp>
        <p:nvSpPr>
          <p:cNvPr id="13" name="Rectangle 30"/>
          <p:cNvSpPr/>
          <p:nvPr/>
        </p:nvSpPr>
        <p:spPr>
          <a:xfrm>
            <a:off x="147955" y="4531995"/>
            <a:ext cx="4782185" cy="558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哪些情况下可以替换？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4" name="Rectangle 30"/>
          <p:cNvSpPr/>
          <p:nvPr/>
        </p:nvSpPr>
        <p:spPr>
          <a:xfrm>
            <a:off x="6642100" y="4544060"/>
            <a:ext cx="3155315" cy="12077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需检查到该结点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</a:t>
            </a:r>
            <a:r>
              <a:rPr lang="zh-CN" altLang="en-US" sz="3200" b="1" dirty="0">
                <a:solidFill>
                  <a:srgbClr val="C0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所有路径</a:t>
            </a:r>
            <a:endParaRPr lang="zh-CN" altLang="en-US" sz="3200" b="1" dirty="0">
              <a:solidFill>
                <a:srgbClr val="C0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5" name="Rectangle 30"/>
          <p:cNvSpPr/>
          <p:nvPr/>
        </p:nvSpPr>
        <p:spPr>
          <a:xfrm>
            <a:off x="2996565" y="5996305"/>
            <a:ext cx="6517005" cy="558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X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的最后一次赋值是否为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en-US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X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:</a:t>
            </a:r>
            <a:r>
              <a:rPr lang="en-US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= 3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endParaRPr lang="en-US" altLang="zh-CN" sz="3200" b="1" dirty="0">
              <a:solidFill>
                <a:srgbClr val="C0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9" grpId="0" bldLvl="0" animBg="1"/>
      <p:bldP spid="11" grpId="0" bldLvl="0" animBg="1"/>
      <p:bldP spid="9" grpId="1" bldLvl="0" animBg="1"/>
      <p:bldP spid="12" grpId="0" bldLvl="0" animBg="1"/>
      <p:bldP spid="13" grpId="0"/>
      <p:bldP spid="14" grpId="0"/>
      <p:bldP spid="1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总结与思考</a:t>
            </a:r>
            <a:endParaRPr lang="zh-CN" altLang="en-US" dirty="0"/>
          </a:p>
        </p:txBody>
      </p:sp>
      <p:sp>
        <p:nvSpPr>
          <p:cNvPr id="47110" name="Rectangle 30"/>
          <p:cNvSpPr/>
          <p:nvPr/>
        </p:nvSpPr>
        <p:spPr>
          <a:xfrm>
            <a:off x="503555" y="1484630"/>
            <a:ext cx="923988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0">
              <a:lnSpc>
                <a:spcPct val="150000"/>
              </a:lnSpc>
              <a:spcAft>
                <a:spcPts val="1415"/>
              </a:spcAft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Live Variable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800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一个变量在程序中的某一点是活跃的，如果在后续程序中，它在</a:t>
            </a:r>
            <a:r>
              <a:rPr lang="zh-CN" altLang="en-US" sz="2800" b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写入之前被读取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  <a:sym typeface="+mn-ea"/>
            </a:endParaRPr>
          </a:p>
        </p:txBody>
      </p:sp>
      <p:sp>
        <p:nvSpPr>
          <p:cNvPr id="12300" name="Rectangle 71"/>
          <p:cNvSpPr/>
          <p:nvPr/>
        </p:nvSpPr>
        <p:spPr>
          <a:xfrm>
            <a:off x="979170" y="4464685"/>
            <a:ext cx="1255395" cy="41021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71"/>
          <p:cNvSpPr/>
          <p:nvPr/>
        </p:nvSpPr>
        <p:spPr>
          <a:xfrm>
            <a:off x="6488430" y="4932680"/>
            <a:ext cx="1419860" cy="4445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p>
            <a:pPr algn="ctr"/>
            <a:r>
              <a:rPr lang="en-US" altLang="x-none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 := e</a:t>
            </a:r>
            <a:endParaRPr lang="en-US" altLang="x-none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3555" y="2945130"/>
            <a:ext cx="5386070" cy="645160"/>
          </a:xfrm>
          <a:prstGeom prst="rect">
            <a:avLst/>
          </a:prstGeom>
          <a:solidFill>
            <a:srgbClr val="FFFFCC"/>
          </a:solidFill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在全局优化中，此类变量该如何获取？</a:t>
            </a:r>
            <a:endParaRPr lang="zh-CN" altLang="en-US" sz="2400" b="1" dirty="0">
              <a:solidFill>
                <a:srgbClr val="C00000"/>
              </a:solidFill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7205" y="3605530"/>
            <a:ext cx="7834630" cy="645160"/>
          </a:xfrm>
          <a:prstGeom prst="rect">
            <a:avLst/>
          </a:prstGeom>
          <a:solidFill>
            <a:srgbClr val="FFFFCC"/>
          </a:solidFill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是否有获取方法？能否将方法讲出来？能否将其形式化？</a:t>
            </a:r>
            <a:endParaRPr lang="zh-CN" altLang="en-US" sz="2400" b="1" dirty="0">
              <a:solidFill>
                <a:srgbClr val="C00000"/>
              </a:solidFill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  <a:sym typeface="+mn-ea"/>
            </a:endParaRPr>
          </a:p>
        </p:txBody>
      </p:sp>
      <p:cxnSp>
        <p:nvCxnSpPr>
          <p:cNvPr id="19" name="直接箭头连接符 18"/>
          <p:cNvCxnSpPr>
            <a:stCxn id="12300" idx="2"/>
          </p:cNvCxnSpPr>
          <p:nvPr/>
        </p:nvCxnSpPr>
        <p:spPr>
          <a:xfrm flipH="1">
            <a:off x="881380" y="4874895"/>
            <a:ext cx="725805" cy="4032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300" idx="2"/>
          </p:cNvCxnSpPr>
          <p:nvPr/>
        </p:nvCxnSpPr>
        <p:spPr>
          <a:xfrm flipH="1">
            <a:off x="1259840" y="4874895"/>
            <a:ext cx="347345" cy="43497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300" idx="2"/>
          </p:cNvCxnSpPr>
          <p:nvPr/>
        </p:nvCxnSpPr>
        <p:spPr>
          <a:xfrm>
            <a:off x="1607185" y="4874895"/>
            <a:ext cx="238125" cy="43497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300" idx="2"/>
          </p:cNvCxnSpPr>
          <p:nvPr/>
        </p:nvCxnSpPr>
        <p:spPr>
          <a:xfrm>
            <a:off x="1607185" y="4874895"/>
            <a:ext cx="598170" cy="38989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29080" y="5278120"/>
            <a:ext cx="115379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 = true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046085" y="4612640"/>
            <a:ext cx="115379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 = ？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7908290" y="4932680"/>
            <a:ext cx="100457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3370" y="6117590"/>
            <a:ext cx="5024120" cy="605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L(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x, out) = 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∪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{ L(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en-US" altLang="zh-CN" b="1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x, in) |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</a:t>
            </a:r>
            <a:r>
              <a:rPr lang="en-US" altLang="zh-CN" b="1" baseline="-25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为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的后继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endCxn id="3" idx="0"/>
          </p:cNvCxnSpPr>
          <p:nvPr/>
        </p:nvCxnSpPr>
        <p:spPr>
          <a:xfrm flipH="1">
            <a:off x="7198360" y="4364990"/>
            <a:ext cx="2540" cy="56769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7195820" y="5377180"/>
            <a:ext cx="2540" cy="56769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365240" y="5806440"/>
            <a:ext cx="30721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中不引用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则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L(</a:t>
            </a:r>
            <a:r>
              <a:rPr lang="en-US" altLang="x-none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 := e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 x,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= 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false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94255" y="4584700"/>
            <a:ext cx="1153795" cy="347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X = ？</a:t>
            </a:r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156460" y="4904740"/>
            <a:ext cx="100457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bldLvl="0" animBg="1"/>
      <p:bldP spid="12300" grpId="0" animBg="1"/>
      <p:bldP spid="23" grpId="0"/>
      <p:bldP spid="30" grpId="0"/>
      <p:bldP spid="26" grpId="0"/>
      <p:bldP spid="3" grpId="0" animBg="1"/>
      <p:bldP spid="24" grpId="0"/>
      <p:bldP spid="2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pPr algn="ctr"/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48131" name="Rectangle 3"/>
          <p:cNvSpPr>
            <a:spLocks noGrp="1"/>
          </p:cNvSpPr>
          <p:nvPr>
            <p:ph type="body"/>
          </p:nvPr>
        </p:nvSpPr>
        <p:spPr>
          <a:xfrm>
            <a:off x="503238" y="1619250"/>
            <a:ext cx="9307512" cy="4905375"/>
          </a:xfrm>
        </p:spPr>
        <p:txBody>
          <a:bodyPr vert="horz" wrap="square" lIns="0" tIns="22680" rIns="0" bIns="0" anchor="t" anchorCtr="0"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1.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将列程序段划分为基本块，构造其程序流图，并优化</a:t>
            </a:r>
            <a:r>
              <a:rPr lang="zh-CN" altLang="en-US" sz="2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。</a:t>
            </a:r>
            <a:endParaRPr lang="zh-CN" altLang="en-US" sz="2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(1) C:=100</a:t>
            </a:r>
            <a:endParaRPr lang="en-US" altLang="zh-CN" sz="2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(2) A:=0</a:t>
            </a:r>
            <a:endParaRPr lang="en-US" altLang="zh-CN" sz="2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(3) B:=10</a:t>
            </a:r>
            <a:endParaRPr lang="en-US" altLang="zh-CN" sz="2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(4) A:=A+B</a:t>
            </a:r>
            <a:endParaRPr lang="en-US" altLang="zh-CN" sz="2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(5) If B&gt;=C then goto (8)</a:t>
            </a:r>
            <a:endParaRPr lang="en-US" altLang="zh-CN" sz="2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(6) B:=B+10</a:t>
            </a:r>
            <a:endParaRPr lang="en-US" altLang="zh-CN" sz="2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(7) goto (4)</a:t>
            </a:r>
            <a:endParaRPr lang="en-US" altLang="zh-CN" sz="2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(8) write A</a:t>
            </a:r>
            <a:endParaRPr lang="en-US" altLang="zh-CN" sz="2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4813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813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813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基本块划分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入口语句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程序的第一条语句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能由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转向语句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转移到的语句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紧跟在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转向语句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后的语句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出口语句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转向语句、停止语句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0244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245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246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charRg st="18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charRg st="51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charRg st="56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ctrTitle"/>
          </p:nvPr>
        </p:nvSpPr>
        <p:spPr>
          <a:xfrm>
            <a:off x="1544638" y="2016125"/>
            <a:ext cx="7140575" cy="2435225"/>
          </a:xfrm>
        </p:spPr>
        <p:txBody>
          <a:bodyPr vert="horz" wrap="square" lIns="0" tIns="0" rIns="0" bIns="0" anchor="ctr" anchorCtr="0"/>
          <a:lstStyle>
            <a:lvl1pPr lvl="0">
              <a:defRPr/>
            </a:lvl1pPr>
          </a:lstStyle>
          <a:p>
            <a:pPr lvl="0" algn="ctr"/>
            <a:r>
              <a:rPr lang="zh-CN" altLang="en-US" dirty="0"/>
              <a:t>目标代码生成</a:t>
            </a:r>
            <a:endParaRPr lang="zh-CN" altLang="en-US" dirty="0"/>
          </a:p>
        </p:txBody>
      </p:sp>
      <p:sp>
        <p:nvSpPr>
          <p:cNvPr id="49155" name="Date Placeholder 2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r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  <a:t>/64</a:t>
            </a:r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9157" name="Footer Placeholder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217025" cy="536416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9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任务：将中间代码翻译成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等价的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目标代码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输入：中间代码、符号表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输出：目标代码：机器代码、汇编码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主要问题：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选择合适的指令，生成最短的目代代码；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为了提高代码的执行效率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要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充分利用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目标机器的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寄存器</a:t>
            </a:r>
            <a:endParaRPr lang="zh-CN" altLang="en-US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buNone/>
            </a:pP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buNone/>
            </a:pP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50179" name="Rectangle 6"/>
          <p:cNvSpPr/>
          <p:nvPr/>
        </p:nvSpPr>
        <p:spPr>
          <a:xfrm>
            <a:off x="0" y="-161925"/>
            <a:ext cx="2032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ctr" anchorCtr="0">
            <a:spAutoFit/>
          </a:bodyPr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0180" name="Objec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57163" cy="168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1" name="Rectangle 8"/>
          <p:cNvSpPr/>
          <p:nvPr/>
        </p:nvSpPr>
        <p:spPr>
          <a:xfrm>
            <a:off x="0" y="-161925"/>
            <a:ext cx="2032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ctr" anchorCtr="0">
            <a:spAutoFit/>
          </a:bodyPr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2" name="Rectangle 10"/>
          <p:cNvSpPr/>
          <p:nvPr/>
        </p:nvSpPr>
        <p:spPr>
          <a:xfrm>
            <a:off x="0" y="-161925"/>
            <a:ext cx="2032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ctr" anchorCtr="0">
            <a:spAutoFit/>
          </a:bodyPr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3" name="Rectangle 12"/>
          <p:cNvSpPr/>
          <p:nvPr/>
        </p:nvSpPr>
        <p:spPr>
          <a:xfrm>
            <a:off x="0" y="-161925"/>
            <a:ext cx="203200" cy="34131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ctr" anchorCtr="0">
            <a:spAutoFit/>
          </a:bodyPr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4" name="Rectangle 13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目标代码生成</a:t>
            </a:r>
            <a:endParaRPr lang="zh-CN" altLang="en-US" dirty="0"/>
          </a:p>
        </p:txBody>
      </p:sp>
      <p:sp>
        <p:nvSpPr>
          <p:cNvPr id="50185" name="Date Placeholder 11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0186" name="Slide Number Placeholder 12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0187" name="Footer Placeholder 13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4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charRg st="48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5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charRg st="54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77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charRg st="77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charRg st="93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178">
                                            <p:txEl>
                                              <p:charRg st="93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计算机模型</a:t>
            </a:r>
            <a:endParaRPr lang="zh-CN" altLang="en-US" dirty="0"/>
          </a:p>
        </p:txBody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12921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抽象机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指令格式</a:t>
            </a:r>
            <a:endParaRPr lang="zh-CN" altLang="en-US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目的操作数，源操作数 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指令分类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　　寻址方式和功能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寄存器到内存型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　　</a:t>
            </a:r>
            <a:r>
              <a:rPr lang="it-IT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MOV  M , Ri 		</a:t>
            </a:r>
            <a:r>
              <a:rPr lang="it-IT" altLang="en-US" sz="32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(Ri) =&gt; M */</a:t>
            </a:r>
            <a:endParaRPr lang="it-IT" altLang="en-US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内存到寄存器型</a:t>
            </a: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　　</a:t>
            </a:r>
            <a:r>
              <a:rPr lang="it-IT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MOV  Ri , M 		</a:t>
            </a:r>
            <a:r>
              <a:rPr lang="it-IT" altLang="en-US" sz="32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(M) =&gt; Ri */</a:t>
            </a:r>
            <a:endParaRPr lang="it-IT" altLang="en-US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51204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1205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120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charRg st="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charRg st="3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43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charRg st="43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5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03">
                                            <p:txEl>
                                              <p:charRg st="51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8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charRg st="83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9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03">
                                            <p:txEl>
                                              <p:charRg st="91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计算机模型</a:t>
            </a:r>
            <a:endParaRPr lang="zh-CN" altLang="en-US" dirty="0"/>
          </a:p>
        </p:txBody>
      </p:sp>
      <p:sp>
        <p:nvSpPr>
          <p:cNvPr id="52227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351962" cy="471646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寄存器型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　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  Ri , Rj		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(Ri) OP (Rj) =&gt; Ri */</a:t>
            </a:r>
            <a:endParaRPr lang="en-US" altLang="zh-CN" sz="28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直接地址型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　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  Ri , M			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(Ri) OP (M) =&gt; Ri */</a:t>
            </a:r>
            <a:endParaRPr lang="en-US" altLang="zh-CN" sz="28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变址型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　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  Ri , C(Rj)		</a:t>
            </a:r>
            <a:r>
              <a:rPr lang="it-IT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(Ri) OP ((Rj) + C) =&gt; Ri</a:t>
            </a:r>
            <a:r>
              <a:rPr lang="it-IT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*/</a:t>
            </a:r>
            <a:endParaRPr lang="it-IT" altLang="en-US" sz="28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it-IT" altLang="en-US" sz="28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52228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2229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223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5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charRg st="5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5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227">
                                            <p:txEl>
                                              <p:charRg st="53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9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227">
                                            <p:txEl>
                                              <p:charRg st="93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9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227">
                                            <p:txEl>
                                              <p:charRg st="97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计算机模型</a:t>
            </a:r>
            <a:endParaRPr lang="zh-CN" altLang="en-US" dirty="0"/>
          </a:p>
        </p:txBody>
      </p:sp>
      <p:sp>
        <p:nvSpPr>
          <p:cNvPr id="53251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351962" cy="471646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间接型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　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  Ri , *Rj	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(Ri) OP ((Rj)) =&gt; Ri</a:t>
            </a:r>
            <a:r>
              <a:rPr lang="it-IT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*/</a:t>
            </a:r>
            <a:endParaRPr lang="it-IT" altLang="en-US" sz="24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　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  Ri , *M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(Ri) OP ((M)) =&gt; Ri</a:t>
            </a:r>
            <a:r>
              <a:rPr lang="it-IT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*/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　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  Ri , *C(Rj)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(Ri) OP (((Rj) + C)) =&gt; Ri</a:t>
            </a:r>
            <a:r>
              <a:rPr lang="it-IT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*/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转移型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　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J	X	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    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goto X</a:t>
            </a:r>
            <a:r>
              <a:rPr lang="it-IT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*/</a:t>
            </a:r>
            <a:endParaRPr lang="en-US" altLang="zh-CN" sz="24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b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</a:b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		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5325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325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325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6"/>
          <p:cNvSpPr/>
          <p:nvPr/>
        </p:nvSpPr>
        <p:spPr>
          <a:xfrm>
            <a:off x="1349375" y="2970530"/>
            <a:ext cx="3058795" cy="5842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目标代码生成方法</a:t>
            </a:r>
            <a:endParaRPr lang="zh-CN" altLang="en-US" dirty="0"/>
          </a:p>
        </p:txBody>
      </p:sp>
      <p:sp>
        <p:nvSpPr>
          <p:cNvPr id="54276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351962" cy="508476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三地址码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 = y OP z</a:t>
            </a: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的翻译</a:t>
            </a:r>
            <a:b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</a:br>
            <a:endParaRPr lang="zh-CN" altLang="en-US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翻译成的目标代码为：</a:t>
            </a:r>
            <a:endParaRPr lang="en-US" altLang="zh-CN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MOV  Ri , y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    Ri , z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MOV  x , Ri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寄存器的分配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三种情况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4277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4278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4279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4280" name="TextBox 7"/>
          <p:cNvSpPr txBox="1"/>
          <p:nvPr/>
        </p:nvSpPr>
        <p:spPr>
          <a:xfrm>
            <a:off x="4679950" y="2947988"/>
            <a:ext cx="5283200" cy="606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6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寄存器</a:t>
            </a:r>
            <a:r>
              <a:rPr lang="en-US" altLang="zh-CN" sz="36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Ri</a:t>
            </a:r>
            <a:r>
              <a:rPr lang="zh-CN" altLang="en-US" sz="36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可用</a:t>
            </a:r>
            <a:r>
              <a:rPr lang="zh-CN" altLang="en-US" sz="36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或</a:t>
            </a:r>
            <a:r>
              <a:rPr lang="zh-CN" altLang="en-US" sz="36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不可用？</a:t>
            </a:r>
            <a:endParaRPr lang="en-US" altLang="zh-CN" sz="36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charRg st="21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6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48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6">
                                            <p:txEl>
                                              <p:charRg st="48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6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6">
                                            <p:txEl>
                                              <p:charRg st="66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276">
                                            <p:txEl>
                                              <p:charRg st="8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charRg st="89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276">
                                            <p:txEl>
                                              <p:charRg st="89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ldLvl="0" animBg="1"/>
      <p:bldP spid="54276" grpId="0" build="p"/>
      <p:bldP spid="5428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12921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情况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：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有空余寄存器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Ri 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则将其分配给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情况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：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y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已占用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Ri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，且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y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在以后不再被引用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则可将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Ri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分配给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</a:t>
            </a:r>
            <a:endParaRPr lang="zh-CN" altLang="en-US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55299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5300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530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53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目标代码生成方法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charRg st="44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charRg st="44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charRg st="4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8">
                                            <p:txEl>
                                              <p:charRg st="49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charRg st="7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8">
                                            <p:txEl>
                                              <p:charRg st="73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129212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情况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3</a:t>
            </a:r>
            <a:r>
              <a:rPr lang="zh-CN" altLang="en-US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：</a:t>
            </a:r>
            <a:endParaRPr lang="en-US" altLang="zh-CN" sz="40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寄存器均被占用，则从中选择一个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Ri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先将其值保存到内存中，再将其分配给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 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a. 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对应的变量在内存中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已有副本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b. 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对应的变量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不再被引用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c. 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对应的变量在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最远处才被引用</a:t>
            </a:r>
            <a:endParaRPr lang="zh-CN" altLang="en-US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56323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6324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6325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63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寄存器的分配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charRg st="55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charRg st="55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charRg st="82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charRg st="106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charRg st="106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寄存器的分配</a:t>
            </a:r>
            <a:endParaRPr lang="zh-CN" altLang="en-US" dirty="0"/>
          </a:p>
        </p:txBody>
      </p:sp>
      <p:sp>
        <p:nvSpPr>
          <p:cNvPr id="57347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5346700" cy="5400675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翻译以下三地址码序列：</a:t>
            </a:r>
            <a:endParaRPr lang="zh-CN" altLang="en-US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……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t := a - b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u := a + c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v := a - t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w := v + u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……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（假设当前可用寄存</a:t>
            </a:r>
            <a:b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</a:b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器为：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R0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、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R1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）</a:t>
            </a:r>
            <a:endParaRPr lang="zh-CN" altLang="en-US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57348" name="Rectangle 4"/>
          <p:cNvSpPr>
            <a:spLocks noGrp="1"/>
          </p:cNvSpPr>
          <p:nvPr>
            <p:ph type="body" sz="half"/>
          </p:nvPr>
        </p:nvSpPr>
        <p:spPr>
          <a:xfrm>
            <a:off x="5376863" y="1214438"/>
            <a:ext cx="4451350" cy="5761037"/>
          </a:xfrm>
        </p:spPr>
        <p:txBody>
          <a:bodyPr vert="horz" wrap="square" lIns="0" tIns="22680" rIns="0" bIns="0" anchor="t" anchorCtr="0"/>
          <a:lstStyle>
            <a:lvl1pPr lvl="0">
              <a:defRPr sz="32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200"/>
            </a:lvl5pPr>
          </a:lstStyle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……</a:t>
            </a:r>
            <a:endParaRPr lang="pt-BR" altLang="en-US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MOV	R0 , a</a:t>
            </a:r>
            <a:endParaRPr lang="pt-BR" altLang="en-US" sz="24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SUB	  R0 , b</a:t>
            </a:r>
            <a:r>
              <a:rPr lang="pt-BR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R0: t  */</a:t>
            </a:r>
            <a:endParaRPr lang="pt-BR" altLang="en-US" sz="24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MOV	R1 , a</a:t>
            </a:r>
            <a:endParaRPr lang="pt-BR" altLang="en-US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ADD	  R1 , c    </a:t>
            </a:r>
            <a:r>
              <a:rPr lang="pt-BR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R1: u */</a:t>
            </a:r>
            <a:endParaRPr lang="pt-BR" altLang="en-US" sz="24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MOV	u , R1</a:t>
            </a:r>
            <a:endParaRPr lang="pt-BR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MOV	R1 , a</a:t>
            </a:r>
            <a:endParaRPr lang="pt-BR" altLang="en-US" sz="24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SUB	  R1, R0  </a:t>
            </a:r>
            <a:r>
              <a:rPr lang="pt-BR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pt-BR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R1: v */</a:t>
            </a:r>
            <a:endParaRPr lang="pt-BR" altLang="en-US" sz="24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MOV	v , R1</a:t>
            </a:r>
            <a:endParaRPr lang="pt-BR" altLang="en-US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pt-BR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ADD	  R1 , u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　</a:t>
            </a:r>
            <a:r>
              <a:rPr lang="pt-BR" altLang="en-US" sz="2400" b="1" dirty="0">
                <a:solidFill>
                  <a:srgbClr val="00B05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/* R1: w */</a:t>
            </a:r>
            <a:endParaRPr lang="pt-BR" altLang="en-US" sz="2400" b="1" dirty="0">
              <a:solidFill>
                <a:srgbClr val="00B05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……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57349" name="Date Placeholder 4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7350" name="Slide Number Placeholder 5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7351" name="Footer Placeholder 6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6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charRg st="62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3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8">
                                            <p:txEl>
                                              <p:charRg st="3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48">
                                            <p:txEl>
                                              <p:charRg st="14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4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348">
                                            <p:txEl>
                                              <p:charRg st="43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348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82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348">
                                            <p:txEl>
                                              <p:charRg st="82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9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348">
                                            <p:txEl>
                                              <p:charRg st="93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0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7348">
                                            <p:txEl>
                                              <p:charRg st="104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31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7348">
                                            <p:txEl>
                                              <p:charRg st="131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4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7348">
                                            <p:txEl>
                                              <p:charRg st="142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charRg st="167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7348">
                                            <p:txEl>
                                              <p:charRg st="167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循环中的寄存器分配</a:t>
            </a:r>
            <a:endParaRPr lang="zh-CN" altLang="en-US" dirty="0"/>
          </a:p>
        </p:txBody>
      </p:sp>
      <p:sp>
        <p:nvSpPr>
          <p:cNvPr id="58371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3101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循环中频繁使用的变量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　　引用时需要从内存读入寄存器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　　修改后需要从寄存器保存回内存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如何提高效率？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　　固定分配寄存器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如何分配？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　　分配的策略？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评判标准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　　执行代价最省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5837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837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837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27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charRg st="27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4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charRg st="44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5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charRg st="52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6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charRg st="62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6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charRg st="68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7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371">
                                            <p:txEl>
                                              <p:charRg st="77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8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8371">
                                            <p:txEl>
                                              <p:charRg st="82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基本块划分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vert="horz" wrap="square" lIns="0" tIns="22680" rIns="0" bIns="0" anchor="t" anchorCtr="0"/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划分基本块的算法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1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：求出所有入口语句和出口语句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2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：划分基本块：</a:t>
            </a:r>
            <a:b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</a:b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   入口语句		入口语句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	      </a:t>
            </a: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……		    ……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入口语句		出口语句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3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：删除未被划入基本块的语句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>
              <a:buNone/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1268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69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7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71" name="Line 4"/>
          <p:cNvSpPr/>
          <p:nvPr/>
        </p:nvSpPr>
        <p:spPr>
          <a:xfrm>
            <a:off x="1844675" y="5070475"/>
            <a:ext cx="1560513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2" name="AutoShape 6"/>
          <p:cNvSpPr/>
          <p:nvPr/>
        </p:nvSpPr>
        <p:spPr>
          <a:xfrm>
            <a:off x="1484313" y="3689350"/>
            <a:ext cx="195262" cy="1381125"/>
          </a:xfrm>
          <a:prstGeom prst="leftBrace">
            <a:avLst>
              <a:gd name="adj1" fmla="val 27768"/>
              <a:gd name="adj2" fmla="val 50000"/>
            </a:avLst>
          </a:prstGeom>
          <a:noFill/>
          <a:ln w="222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3" name="Line 4"/>
          <p:cNvSpPr/>
          <p:nvPr/>
        </p:nvSpPr>
        <p:spPr>
          <a:xfrm>
            <a:off x="4740275" y="5670550"/>
            <a:ext cx="1560513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4" name="AutoShape 6"/>
          <p:cNvSpPr/>
          <p:nvPr/>
        </p:nvSpPr>
        <p:spPr>
          <a:xfrm>
            <a:off x="4275138" y="3689350"/>
            <a:ext cx="255587" cy="1890713"/>
          </a:xfrm>
          <a:prstGeom prst="leftBrace">
            <a:avLst>
              <a:gd name="adj1" fmla="val 27740"/>
              <a:gd name="adj2" fmla="val 50000"/>
            </a:avLst>
          </a:prstGeom>
          <a:noFill/>
          <a:ln w="222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charRg st="27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67">
                                            <p:txEl>
                                              <p:charRg st="87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/>
      <p:bldP spid="1127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循环中的寄存器分配</a:t>
            </a:r>
            <a:endParaRPr lang="zh-CN" altLang="en-US" dirty="0"/>
          </a:p>
        </p:txBody>
      </p:sp>
      <p:sp>
        <p:nvSpPr>
          <p:cNvPr id="59395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3101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指令的执行代价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一条指令访问内存的次数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寄存器型    	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Ri, Rj  		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执行代价为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直接地址型	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op Ri, M		   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执行代价为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变址型      	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Ri, C(Rj)  	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执行代价为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间接型      	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Ri, *Rj      	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执行代价为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      op Ri, *M     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执行代价为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3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      op Ri, *C(Rj)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执行代价为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3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5939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939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939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charRg st="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2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charRg st="28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5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charRg st="59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8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charRg st="88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26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395">
                                            <p:txEl>
                                              <p:charRg st="126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16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395">
                                            <p:txEl>
                                              <p:charRg st="166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214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9395">
                                            <p:txEl>
                                              <p:charRg st="214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循环中的寄存器分配</a:t>
            </a:r>
            <a:endParaRPr lang="zh-CN" altLang="en-US" dirty="0"/>
          </a:p>
        </p:txBody>
      </p:sp>
      <p:sp>
        <p:nvSpPr>
          <p:cNvPr id="60419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3101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改进方法？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三地址码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 = y OP z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的目标代码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1)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MOV  Ri , y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2)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OP     Ri , z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3)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MOV  x , Ri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运算指令不可能简化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只能简化内存与寄存器之间的移动指令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指令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1: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变量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被引用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指令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3: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变量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被赋值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60420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0421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042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6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charRg st="6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2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0419">
                                            <p:txEl>
                                              <p:charRg st="28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4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419">
                                            <p:txEl>
                                              <p:charRg st="46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66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419">
                                            <p:txEl>
                                              <p:charRg st="66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8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419">
                                            <p:txEl>
                                              <p:charRg st="84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9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0419">
                                            <p:txEl>
                                              <p:charRg st="94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2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419">
                                            <p:txEl>
                                              <p:charRg st="120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32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0419">
                                            <p:txEl>
                                              <p:charRg st="132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循环中的寄存器分配</a:t>
            </a:r>
            <a:endParaRPr lang="zh-CN" altLang="en-US" dirty="0"/>
          </a:p>
        </p:txBody>
      </p:sp>
      <p:sp>
        <p:nvSpPr>
          <p:cNvPr id="61443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3101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方法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：关注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被引用变量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变量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不在寄存器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变量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被引用一次，需要访问内存一次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USE(x, B)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   x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在基本块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B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中的引用次数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</a:t>
            </a:r>
            <a:r>
              <a:rPr lang="zh-CN" altLang="en-US" sz="3200" dirty="0"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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USE(x, B)    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  在循环 各基本块 中的引用次数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寄存器固定分配给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后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可节省  </a:t>
            </a:r>
            <a:r>
              <a:rPr lang="zh-CN" altLang="en-US" sz="3200" dirty="0"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 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USE(x, B)    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61444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1445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144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2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charRg st="12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5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charRg st="5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68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charRg st="68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9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43">
                                            <p:txEl>
                                              <p:charRg st="96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1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charRg st="119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49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43">
                                            <p:txEl>
                                              <p:charRg st="149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62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443">
                                            <p:txEl>
                                              <p:charRg st="162" end="1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循环中的寄存器分配</a:t>
            </a:r>
            <a:endParaRPr lang="zh-CN" altLang="en-US" dirty="0"/>
          </a:p>
        </p:txBody>
      </p:sp>
      <p:sp>
        <p:nvSpPr>
          <p:cNvPr id="62467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3101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方法</a:t>
            </a: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：关注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被引用变量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如果在基本块中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x被计算后又在同一基本块内被使用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x很大可能就在寄存器中，不需要加载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分配寄存器 </a:t>
            </a:r>
            <a:r>
              <a:rPr lang="zh-CN" altLang="en-US" sz="3200" b="1" dirty="0">
                <a:solidFill>
                  <a:srgbClr val="FF33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没有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节省开销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认为当x被分配寄存器是节约了开销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x在基本块被使用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且在同一基本块内</a:t>
            </a:r>
            <a:r>
              <a:rPr lang="zh-CN" altLang="en-US" sz="3200" b="1" dirty="0">
                <a:solidFill>
                  <a:srgbClr val="FF33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没有被先行赋值</a:t>
            </a:r>
            <a:endParaRPr lang="zh-CN" altLang="en-US" sz="3200" b="1" dirty="0">
              <a:solidFill>
                <a:srgbClr val="FF33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62468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2469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247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2471" name="文本框 62470"/>
          <p:cNvSpPr txBox="1"/>
          <p:nvPr/>
        </p:nvSpPr>
        <p:spPr>
          <a:xfrm>
            <a:off x="7009130" y="1395730"/>
            <a:ext cx="2911475" cy="129159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a := b + c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 := d - b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 := a + f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2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charRg st="2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4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charRg st="41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6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charRg st="63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81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charRg st="81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9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charRg st="98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1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charRg st="111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循环中的寄存器分配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>
          <a:xfrm>
            <a:off x="504825" y="1395413"/>
            <a:ext cx="9305925" cy="53101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方法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：关注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被赋值变量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变量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在被赋值后，在其它块被引用</a:t>
            </a:r>
            <a:endParaRPr lang="zh-CN" altLang="en-US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需要将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的值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保存到内存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，后又被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读入内存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即需要访问两次内存: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代价为2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引入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LIVE( x, B)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x为基本块B中的变量，且x固定分配寄存器</a:t>
            </a:r>
            <a:endParaRPr lang="zh-CN" altLang="en-US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如果x在B后被引用：LIVE(x, B) = 1，否则为0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对各基本块B，寄存器固定分配给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x 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后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可节省  </a:t>
            </a:r>
            <a:r>
              <a:rPr lang="zh-CN" altLang="en-US" sz="2800" dirty="0"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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2" charset="0"/>
                <a:cs typeface="Times New Roman" panose="02020603050405020304" pitchFamily="2" charset="0"/>
                <a:sym typeface="Symbol" panose="05050102010706020507" pitchFamily="2" charset="2"/>
              </a:rPr>
              <a:t>2*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LIVE( x, B)     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63492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3493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349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12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charRg st="12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3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charRg st="31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8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txEl>
                                              <p:charRg st="82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96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491">
                                            <p:txEl>
                                              <p:charRg st="96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12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3491">
                                            <p:txEl>
                                              <p:charRg st="126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163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3491">
                                            <p:txEl>
                                              <p:charRg st="163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183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3491">
                                            <p:txEl>
                                              <p:charRg st="183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dirty="0"/>
              <a:t>循环中的寄存器分配</a:t>
            </a:r>
            <a:endParaRPr lang="zh-CN" altLang="en-US" dirty="0"/>
          </a:p>
        </p:txBody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>
          <a:xfrm>
            <a:off x="503238" y="1395413"/>
            <a:ext cx="9069387" cy="5310187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总结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由方法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 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和 方法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对循环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L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共可节省执行代价为</a:t>
            </a:r>
            <a:endParaRPr lang="zh-CN" altLang="en-US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	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	    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  <a:sym typeface="Symbol" panose="05050102010706020507" pitchFamily="2" charset="2"/>
              </a:rPr>
              <a:t>( USE(x,B) + 2*LIVE(x,B) )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64516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4517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451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sz="3500" dirty="0"/>
              <a:t>例：一个内循环的流图，基本块后的活跃变量列在基本块下方。</a:t>
            </a:r>
            <a:endParaRPr lang="zh-CN" altLang="en-US" sz="3500" dirty="0"/>
          </a:p>
        </p:txBody>
      </p:sp>
      <p:sp>
        <p:nvSpPr>
          <p:cNvPr id="65539" name="Text Box 33"/>
          <p:cNvSpPr txBox="1"/>
          <p:nvPr/>
        </p:nvSpPr>
        <p:spPr>
          <a:xfrm>
            <a:off x="3952875" y="2219325"/>
            <a:ext cx="2859088" cy="1192213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1" eaLnBrk="1"/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a := b + c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pPr lvl="1" eaLnBrk="1"/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 := d - b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pPr lvl="1" eaLnBrk="1"/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 := a + f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40" name="Text Box 34"/>
          <p:cNvSpPr txBox="1"/>
          <p:nvPr/>
        </p:nvSpPr>
        <p:spPr>
          <a:xfrm>
            <a:off x="2763838" y="4184650"/>
            <a:ext cx="1984375" cy="493713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1" eaLnBrk="1"/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f:=a-d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41" name="Text Box 35"/>
          <p:cNvSpPr txBox="1"/>
          <p:nvPr/>
        </p:nvSpPr>
        <p:spPr>
          <a:xfrm>
            <a:off x="6097588" y="4171950"/>
            <a:ext cx="2300287" cy="893763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1" eaLnBrk="1"/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b:=d+f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pPr lvl="1" eaLnBrk="1"/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e:=a-c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42" name="Text Box 36"/>
          <p:cNvSpPr txBox="1"/>
          <p:nvPr/>
        </p:nvSpPr>
        <p:spPr>
          <a:xfrm>
            <a:off x="4113213" y="5535613"/>
            <a:ext cx="2776537" cy="49212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1" eaLnBrk="1"/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b:=d+c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43" name="Line 37"/>
          <p:cNvSpPr/>
          <p:nvPr/>
        </p:nvSpPr>
        <p:spPr>
          <a:xfrm flipH="1">
            <a:off x="6256338" y="1665288"/>
            <a:ext cx="0" cy="5699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44" name="Line 38"/>
          <p:cNvSpPr/>
          <p:nvPr/>
        </p:nvSpPr>
        <p:spPr>
          <a:xfrm>
            <a:off x="4370388" y="3414713"/>
            <a:ext cx="0" cy="7556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45" name="Line 39"/>
          <p:cNvSpPr/>
          <p:nvPr/>
        </p:nvSpPr>
        <p:spPr>
          <a:xfrm>
            <a:off x="6553200" y="3414713"/>
            <a:ext cx="0" cy="7556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46" name="Line 40"/>
          <p:cNvSpPr/>
          <p:nvPr/>
        </p:nvSpPr>
        <p:spPr>
          <a:xfrm flipH="1">
            <a:off x="4351338" y="4757738"/>
            <a:ext cx="0" cy="7842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47" name="Line 41"/>
          <p:cNvSpPr/>
          <p:nvPr/>
        </p:nvSpPr>
        <p:spPr>
          <a:xfrm>
            <a:off x="6553200" y="5070475"/>
            <a:ext cx="0" cy="50323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48" name="Line 42"/>
          <p:cNvSpPr/>
          <p:nvPr/>
        </p:nvSpPr>
        <p:spPr>
          <a:xfrm>
            <a:off x="8150225" y="5040313"/>
            <a:ext cx="0" cy="8397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49" name="Line 43"/>
          <p:cNvSpPr/>
          <p:nvPr/>
        </p:nvSpPr>
        <p:spPr>
          <a:xfrm>
            <a:off x="6553200" y="6059488"/>
            <a:ext cx="0" cy="6715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50" name="Line 44"/>
          <p:cNvSpPr/>
          <p:nvPr/>
        </p:nvSpPr>
        <p:spPr>
          <a:xfrm>
            <a:off x="4370388" y="6059488"/>
            <a:ext cx="0" cy="5032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51" name="Line 45"/>
          <p:cNvSpPr/>
          <p:nvPr/>
        </p:nvSpPr>
        <p:spPr>
          <a:xfrm flipH="1">
            <a:off x="1430338" y="6584950"/>
            <a:ext cx="29400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552" name="Line 46"/>
          <p:cNvSpPr/>
          <p:nvPr/>
        </p:nvSpPr>
        <p:spPr>
          <a:xfrm flipV="1">
            <a:off x="1414463" y="1760538"/>
            <a:ext cx="14287" cy="4775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553" name="Line 47"/>
          <p:cNvSpPr/>
          <p:nvPr/>
        </p:nvSpPr>
        <p:spPr>
          <a:xfrm>
            <a:off x="1430338" y="1816100"/>
            <a:ext cx="0" cy="0"/>
          </a:xfrm>
          <a:prstGeom prst="line">
            <a:avLst/>
          </a:prstGeom>
          <a:ln w="28575" cap="flat" cmpd="sng">
            <a:solidFill>
              <a:srgbClr val="0033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554" name="Line 48"/>
          <p:cNvSpPr/>
          <p:nvPr/>
        </p:nvSpPr>
        <p:spPr>
          <a:xfrm>
            <a:off x="1430338" y="1731963"/>
            <a:ext cx="30241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555" name="Line 49"/>
          <p:cNvSpPr/>
          <p:nvPr/>
        </p:nvSpPr>
        <p:spPr>
          <a:xfrm>
            <a:off x="4454525" y="1731963"/>
            <a:ext cx="0" cy="5032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56" name="Line 50"/>
          <p:cNvSpPr/>
          <p:nvPr/>
        </p:nvSpPr>
        <p:spPr>
          <a:xfrm>
            <a:off x="3025775" y="4724400"/>
            <a:ext cx="0" cy="58896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65557" name="Text Box 51"/>
          <p:cNvSpPr txBox="1"/>
          <p:nvPr/>
        </p:nvSpPr>
        <p:spPr>
          <a:xfrm>
            <a:off x="5022850" y="3411538"/>
            <a:ext cx="885825" cy="434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acdef</a:t>
            </a:r>
            <a:endParaRPr lang="en-US" altLang="zh-CN" sz="2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58" name="Text Box 52"/>
          <p:cNvSpPr txBox="1"/>
          <p:nvPr/>
        </p:nvSpPr>
        <p:spPr>
          <a:xfrm>
            <a:off x="3249613" y="4724400"/>
            <a:ext cx="730250" cy="4365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cdef</a:t>
            </a:r>
            <a:endParaRPr lang="en-US" altLang="zh-CN" sz="2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59" name="Text Box 53"/>
          <p:cNvSpPr txBox="1"/>
          <p:nvPr/>
        </p:nvSpPr>
        <p:spPr>
          <a:xfrm>
            <a:off x="6888163" y="5065713"/>
            <a:ext cx="842962" cy="4079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bcdef</a:t>
            </a:r>
            <a:endParaRPr lang="en-US" altLang="zh-CN" sz="22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60" name="Text Box 54"/>
          <p:cNvSpPr txBox="1"/>
          <p:nvPr/>
        </p:nvSpPr>
        <p:spPr>
          <a:xfrm>
            <a:off x="4906963" y="6027738"/>
            <a:ext cx="903287" cy="434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bcdef</a:t>
            </a:r>
            <a:endParaRPr lang="en-US" altLang="zh-CN" sz="2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61" name="Text Box 55"/>
          <p:cNvSpPr txBox="1"/>
          <p:nvPr/>
        </p:nvSpPr>
        <p:spPr>
          <a:xfrm>
            <a:off x="6840538" y="2608263"/>
            <a:ext cx="466725" cy="406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200" b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仿宋_GB2312" panose="02010609030101010101" pitchFamily="1" charset="-122"/>
              </a:rPr>
              <a:t>B</a:t>
            </a:r>
            <a:r>
              <a:rPr lang="en-US" altLang="zh-CN" sz="2200" b="1" baseline="-250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仿宋_GB2312" panose="02010609030101010101" pitchFamily="1" charset="-122"/>
              </a:rPr>
              <a:t>1</a:t>
            </a:r>
            <a:endParaRPr lang="en-US" altLang="zh-CN" sz="2200" b="1" baseline="-25000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62" name="Text Box 56"/>
          <p:cNvSpPr txBox="1"/>
          <p:nvPr/>
        </p:nvSpPr>
        <p:spPr>
          <a:xfrm>
            <a:off x="4770438" y="4183063"/>
            <a:ext cx="466725" cy="406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200" b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仿宋_GB2312" panose="02010609030101010101" pitchFamily="1" charset="-122"/>
              </a:rPr>
              <a:t>B</a:t>
            </a:r>
            <a:r>
              <a:rPr lang="en-US" altLang="zh-CN" sz="2200" b="1" baseline="-250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仿宋_GB2312" panose="02010609030101010101" pitchFamily="1" charset="-122"/>
              </a:rPr>
              <a:t>2</a:t>
            </a:r>
            <a:endParaRPr lang="en-US" altLang="zh-CN" sz="2200" b="1" baseline="-25000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63" name="Text Box 57"/>
          <p:cNvSpPr txBox="1"/>
          <p:nvPr/>
        </p:nvSpPr>
        <p:spPr>
          <a:xfrm>
            <a:off x="8443913" y="4318000"/>
            <a:ext cx="466725" cy="406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200" b="1" dirty="0">
                <a:solidFill>
                  <a:srgbClr val="FF3300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B</a:t>
            </a:r>
            <a:r>
              <a:rPr lang="en-US" altLang="zh-CN" sz="2200" b="1" baseline="-25000" dirty="0">
                <a:solidFill>
                  <a:srgbClr val="FF3300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3</a:t>
            </a:r>
            <a:endParaRPr lang="en-US" altLang="zh-CN" sz="2200" b="1" baseline="-25000" dirty="0">
              <a:solidFill>
                <a:srgbClr val="FF3300"/>
              </a:solidFill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64" name="Text Box 58"/>
          <p:cNvSpPr txBox="1"/>
          <p:nvPr/>
        </p:nvSpPr>
        <p:spPr>
          <a:xfrm>
            <a:off x="6931025" y="5570538"/>
            <a:ext cx="466725" cy="406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200" b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仿宋_GB2312" panose="02010609030101010101" pitchFamily="1" charset="-122"/>
              </a:rPr>
              <a:t>B</a:t>
            </a:r>
            <a:r>
              <a:rPr lang="en-US" altLang="zh-CN" sz="2200" b="1" baseline="-250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2" charset="0"/>
                <a:ea typeface="仿宋_GB2312" panose="02010609030101010101" pitchFamily="1" charset="-122"/>
              </a:rPr>
              <a:t>4</a:t>
            </a:r>
            <a:endParaRPr lang="en-US" altLang="zh-CN" sz="2200" b="1" baseline="-25000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65565" name="Date Placeholder 29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5566" name="Slide Number Placeholder 3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5567" name="Footer Placeholder 31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r>
              <a:rPr lang="zh-CN" altLang="en-US" sz="3100" dirty="0"/>
              <a:t>对变量固定分配寄存器后可节省的执行代价</a:t>
            </a:r>
            <a:endParaRPr lang="zh-CN" altLang="en-US" sz="3100" dirty="0"/>
          </a:p>
        </p:txBody>
      </p:sp>
      <p:graphicFrame>
        <p:nvGraphicFramePr>
          <p:cNvPr id="66563" name="表格 66562"/>
          <p:cNvGraphicFramePr/>
          <p:nvPr/>
        </p:nvGraphicFramePr>
        <p:xfrm>
          <a:off x="587375" y="2062163"/>
          <a:ext cx="9050338" cy="2871788"/>
        </p:xfrm>
        <a:graphic>
          <a:graphicData uri="http://schemas.openxmlformats.org/drawingml/2006/table">
            <a:tbl>
              <a:tblPr/>
              <a:tblGrid>
                <a:gridCol w="695325"/>
                <a:gridCol w="698500"/>
                <a:gridCol w="693738"/>
                <a:gridCol w="698500"/>
                <a:gridCol w="695325"/>
                <a:gridCol w="693737"/>
                <a:gridCol w="698500"/>
                <a:gridCol w="695325"/>
                <a:gridCol w="695325"/>
                <a:gridCol w="696913"/>
                <a:gridCol w="695325"/>
                <a:gridCol w="698500"/>
                <a:gridCol w="695325"/>
              </a:tblGrid>
              <a:tr h="452438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>
                      <a:noFill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100000"/>
                      </a:srgbClr>
                    </a:solidFill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d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f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100000"/>
                      </a:srgbClr>
                    </a:solidFill>
                  </a:tcPr>
                </a:tc>
                <a:tc hMerge="1">
                  <a:tcPr>
                    <a:lnT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92125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en-US" altLang="zh-CN" sz="2200" b="1" baseline="-25000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baseline="-25000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>
                      <a:noFill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</a:tr>
              <a:tr h="492125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en-US" altLang="zh-CN" sz="2200" b="1" baseline="-25000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baseline="-25000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>
                      <a:noFill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</a:tr>
              <a:tr h="492125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en-US" altLang="zh-CN" sz="2200" b="1" baseline="-25000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200" b="1" baseline="-25000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>
                      <a:noFill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</a:tr>
              <a:tr h="490537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en-US" altLang="zh-CN" sz="2200" b="1" baseline="-25000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200" b="1" baseline="-25000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>
                      <a:noFill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endParaRPr lang="en-US" altLang="x-none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100000"/>
                      </a:srgbClr>
                    </a:solidFill>
                  </a:tcPr>
                </a:tc>
              </a:tr>
              <a:tr h="452438">
                <a:tc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  <a:sym typeface="Symbol" panose="05050102010706020507" pitchFamily="2" charset="2"/>
                        </a:rPr>
                        <a:t>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  <a:sym typeface="Symbol" panose="05050102010706020507" pitchFamily="2" charset="2"/>
                      </a:endParaRPr>
                    </a:p>
                  </a:txBody>
                  <a:tcPr marL="100806" marR="100806" marT="50398" marB="50398" vert="horz" anchor="t" anchorCtr="0">
                    <a:lnL>
                      <a:noFill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100000"/>
                      </a:srgbClr>
                    </a:solidFill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100000"/>
                      </a:srgbClr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wrap="square"/>
                    <a:lstStyle>
                      <a:lvl1pPr marL="342900" lvl="0" indent="-3429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415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320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1140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24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2pPr>
                      <a:lvl3pPr marL="1143000" lvl="2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850"/>
                        </a:spcAft>
                        <a:buSzPct val="100000"/>
                        <a:buFont typeface="Times New Roman" panose="02020603050405020304" pitchFamily="2" charset="0"/>
                        <a:buChar char="•"/>
                        <a:defRPr sz="20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3pPr>
                      <a:lvl4pPr marL="1600200" lvl="3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575"/>
                        </a:spcAft>
                        <a:buSzPct val="100000"/>
                        <a:buFont typeface="Times New Roman" panose="02020603050405020304" pitchFamily="2" charset="0"/>
                        <a:buChar char="–"/>
                        <a:defRPr sz="18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4pPr>
                      <a:lvl5pPr marL="2057400" lvl="4" indent="-228600" algn="l" defTabSz="44958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ts val="290"/>
                        </a:spcAft>
                        <a:buSzPct val="100000"/>
                        <a:buFont typeface="Times New Roman" panose="02020603050405020304" pitchFamily="2" charset="0"/>
                        <a:buChar char="»"/>
                        <a:defRPr sz="1200" b="0" i="0" u="none" kern="1200" baseline="0">
                          <a:solidFill>
                            <a:srgbClr val="000000"/>
                          </a:solidFill>
                          <a:latin typeface="楷体" panose="02010609060101010101" pitchFamily="1" charset="-122"/>
                          <a:ea typeface="楷体" panose="02010609060101010101" pitchFamily="1" charset="-122"/>
                        </a:defRPr>
                      </a:lvl5pPr>
                    </a:lstStyle>
                    <a:p>
                      <a:pPr marL="0" lvl="0" indent="0" algn="ctr" defTabSz="914400" ea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仿宋_GB2312" panose="02010609030101010101" pitchFamily="1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2200" b="1" dirty="0">
                        <a:solidFill>
                          <a:schemeClr val="tx1"/>
                        </a:solidFill>
                        <a:latin typeface="仿宋_GB2312" panose="02010609030101010101" pitchFamily="1" charset="-122"/>
                        <a:ea typeface="宋体" panose="02010600030101010101" pitchFamily="2" charset="-122"/>
                      </a:endParaRPr>
                    </a:p>
                  </a:txBody>
                  <a:tcPr marL="100806" marR="100806" marT="50398" marB="50398" vert="horz" anchor="t" anchorCtr="0">
                    <a:lnL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100000"/>
                      </a:srgbClr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CC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649" name="Rectangle 102"/>
          <p:cNvSpPr/>
          <p:nvPr/>
        </p:nvSpPr>
        <p:spPr>
          <a:xfrm>
            <a:off x="587375" y="4949825"/>
            <a:ext cx="8990013" cy="16859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0794" tIns="50397" rIns="100794" bIns="50397"/>
          <a:p>
            <a:pPr eaLnBrk="0"/>
            <a:r>
              <a:rPr lang="zh-CN" altLang="en-US" sz="31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结论：若有三个寄存器用于固定分配，则</a:t>
            </a:r>
            <a:r>
              <a:rPr lang="en-US" altLang="zh-CN" sz="31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b,d</a:t>
            </a:r>
            <a:r>
              <a:rPr lang="zh-CN" altLang="en-US" sz="31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可固定分配寄存器，另一个寄存器可固定分配给</a:t>
            </a:r>
            <a:r>
              <a:rPr lang="en-US" altLang="zh-CN" sz="31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a,e,f</a:t>
            </a:r>
            <a:r>
              <a:rPr lang="zh-CN" altLang="en-US" sz="31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中的一个。</a:t>
            </a:r>
            <a:endParaRPr lang="zh-CN" altLang="en-US" sz="31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66650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6651" name="Slide Number Placeholder 7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6652" name="Footer Placeholder 8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4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ctr" anchorCtr="0"/>
          <a:p>
            <a:pPr algn="ctr"/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/>
          </p:cNvSpPr>
          <p:nvPr>
            <p:ph type="body"/>
          </p:nvPr>
        </p:nvSpPr>
        <p:spPr>
          <a:xfrm>
            <a:off x="503238" y="1349375"/>
            <a:ext cx="9069387" cy="4762500"/>
          </a:xfrm>
        </p:spPr>
        <p:txBody>
          <a:bodyPr vert="horz" wrap="square" lIns="0" tIns="22680" rIns="0" bIns="0" anchor="t" anchorCtr="0"/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对下列中间代码：</a:t>
            </a:r>
            <a:endParaRPr lang="zh-CN" altLang="en-US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1" indent="0">
              <a:lnSpc>
                <a:spcPct val="80000"/>
              </a:lnSpc>
              <a:spcAft>
                <a:spcPts val="1415"/>
              </a:spcAft>
              <a:buNone/>
            </a:pPr>
            <a:r>
              <a:rPr lang="en-US" altLang="zh-CN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t1 := b + c</a:t>
            </a:r>
            <a:endParaRPr lang="en-US" altLang="zh-CN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1" indent="0">
              <a:lnSpc>
                <a:spcPct val="80000"/>
              </a:lnSpc>
              <a:spcAft>
                <a:spcPts val="1415"/>
              </a:spcAft>
              <a:buNone/>
            </a:pPr>
            <a:r>
              <a:rPr lang="en-US" altLang="zh-CN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t2 := a - t1</a:t>
            </a:r>
            <a:endParaRPr lang="en-US" altLang="zh-CN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1" indent="0">
              <a:lnSpc>
                <a:spcPct val="80000"/>
              </a:lnSpc>
              <a:spcAft>
                <a:spcPts val="1415"/>
              </a:spcAft>
              <a:buNone/>
            </a:pPr>
            <a:r>
              <a:rPr lang="en-US" altLang="zh-CN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t3 := d + 1</a:t>
            </a:r>
            <a:endParaRPr lang="en-US" altLang="zh-CN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1" indent="0">
              <a:lnSpc>
                <a:spcPct val="80000"/>
              </a:lnSpc>
              <a:spcAft>
                <a:spcPts val="1415"/>
              </a:spcAft>
              <a:buNone/>
            </a:pPr>
            <a:r>
              <a:rPr lang="en-US" altLang="zh-CN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t4 := e * f</a:t>
            </a:r>
            <a:endParaRPr lang="en-US" altLang="zh-CN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1" indent="0">
              <a:lnSpc>
                <a:spcPct val="80000"/>
              </a:lnSpc>
              <a:spcAft>
                <a:spcPts val="1415"/>
              </a:spcAft>
              <a:buNone/>
            </a:pPr>
            <a:r>
              <a:rPr lang="en-US" altLang="zh-CN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t5 := t3 + t4</a:t>
            </a:r>
            <a:endParaRPr lang="en-US" altLang="zh-CN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lvl="1" indent="0">
              <a:lnSpc>
                <a:spcPct val="80000"/>
              </a:lnSpc>
              <a:spcAft>
                <a:spcPts val="1415"/>
              </a:spcAft>
              <a:buNone/>
            </a:pPr>
            <a:r>
              <a:rPr lang="en-US" altLang="zh-CN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s := t2 / t5</a:t>
            </a:r>
            <a:endParaRPr lang="en-US" altLang="zh-CN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用简单代码生成方法生成目标代码，可用寄存器为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R0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，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R1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。</a:t>
            </a:r>
            <a:endParaRPr lang="zh-CN" altLang="en-US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67588" name="Date Placeholder 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7589" name="Slide Number Placeholder 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759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Footer Placeholder 2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67932" rIns="90000" bIns="45000" anchor="ctr" anchorCtr="0"/>
          <a:p>
            <a:pPr algn="ctr"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END</a:t>
            </a:r>
            <a:endParaRPr lang="en-GB" altLang="en-US" sz="260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en-US" sz="260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QUESTIONS</a:t>
            </a:r>
            <a:endParaRPr lang="en-GB" altLang="en-US" sz="260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Slide Number Placeholder 5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9637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80"/>
          <p:cNvSpPr/>
          <p:nvPr/>
        </p:nvSpPr>
        <p:spPr>
          <a:xfrm>
            <a:off x="5849938" y="3959225"/>
            <a:ext cx="3644900" cy="2835275"/>
          </a:xfrm>
          <a:prstGeom prst="rect">
            <a:avLst/>
          </a:prstGeom>
          <a:solidFill>
            <a:srgbClr val="D2D2F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79"/>
          <p:cNvSpPr/>
          <p:nvPr/>
        </p:nvSpPr>
        <p:spPr>
          <a:xfrm>
            <a:off x="1260475" y="6183313"/>
            <a:ext cx="3644900" cy="642937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74"/>
          <p:cNvSpPr/>
          <p:nvPr/>
        </p:nvSpPr>
        <p:spPr>
          <a:xfrm>
            <a:off x="7019925" y="3541713"/>
            <a:ext cx="2339975" cy="360362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Rectangle 78"/>
          <p:cNvSpPr/>
          <p:nvPr/>
        </p:nvSpPr>
        <p:spPr>
          <a:xfrm>
            <a:off x="5849938" y="1304925"/>
            <a:ext cx="3644900" cy="26098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Rectangle 61"/>
          <p:cNvSpPr/>
          <p:nvPr/>
        </p:nvSpPr>
        <p:spPr>
          <a:xfrm>
            <a:off x="2430463" y="5778500"/>
            <a:ext cx="2339975" cy="360363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5" name="Rectangle 76"/>
          <p:cNvSpPr/>
          <p:nvPr/>
        </p:nvSpPr>
        <p:spPr>
          <a:xfrm>
            <a:off x="1260475" y="5805488"/>
            <a:ext cx="3644900" cy="314325"/>
          </a:xfrm>
          <a:prstGeom prst="rect">
            <a:avLst/>
          </a:prstGeom>
          <a:solidFill>
            <a:srgbClr val="D2D2F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6" name="Rectangle 60"/>
          <p:cNvSpPr/>
          <p:nvPr/>
        </p:nvSpPr>
        <p:spPr>
          <a:xfrm>
            <a:off x="2430463" y="5418138"/>
            <a:ext cx="2339975" cy="360362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Rectangle 73"/>
          <p:cNvSpPr/>
          <p:nvPr/>
        </p:nvSpPr>
        <p:spPr>
          <a:xfrm>
            <a:off x="1260475" y="4319588"/>
            <a:ext cx="3644900" cy="143986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8" name="Rectangle 59"/>
          <p:cNvSpPr/>
          <p:nvPr/>
        </p:nvSpPr>
        <p:spPr>
          <a:xfrm>
            <a:off x="2430463" y="3959225"/>
            <a:ext cx="2339975" cy="315913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9" name="Rectangle 72"/>
          <p:cNvSpPr/>
          <p:nvPr/>
        </p:nvSpPr>
        <p:spPr>
          <a:xfrm>
            <a:off x="1260475" y="2879725"/>
            <a:ext cx="3644900" cy="1395413"/>
          </a:xfrm>
          <a:prstGeom prst="rect">
            <a:avLst/>
          </a:prstGeom>
          <a:solidFill>
            <a:srgbClr val="D2D2F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0" name="Rectangle 71"/>
          <p:cNvSpPr/>
          <p:nvPr/>
        </p:nvSpPr>
        <p:spPr>
          <a:xfrm>
            <a:off x="1260475" y="1395413"/>
            <a:ext cx="3644900" cy="13938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1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vert="horz"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基本块划分</a:t>
            </a:r>
            <a:endParaRPr lang="zh-CN" altLang="en-US" dirty="0"/>
          </a:p>
        </p:txBody>
      </p:sp>
      <p:sp>
        <p:nvSpPr>
          <p:cNvPr id="12302" name="Text Box 4"/>
          <p:cNvSpPr txBox="1"/>
          <p:nvPr/>
        </p:nvSpPr>
        <p:spPr>
          <a:xfrm>
            <a:off x="1673225" y="1292225"/>
            <a:ext cx="4210685" cy="5678805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>
            <a:spAutoFit/>
          </a:bodyPr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(1)    i:=m-1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(2)    j:=n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(3)    t1:=4*n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(4)    v:=a[t1]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(5)    i:=i+1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(6)    t2:=4*i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(7)    t3:=a[t2]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(8)    if t3&lt;v goto (5)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(9)    j:=j-1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(10)  t4:=4*j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(11)  t5:=a[t4]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(12)  if t5&gt;v goto (9)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(13)  if i&gt;=j goto (23)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(14)  t6:=4*i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  <a:p>
            <a:pPr eaLnBrk="0"/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  <a:cs typeface="Times New Roman" panose="02020603050405020304" pitchFamily="2" charset="0"/>
              </a:rPr>
              <a:t>(15)  x:=a[t6]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12303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304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305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306" name="Text Box 5"/>
          <p:cNvSpPr txBox="1"/>
          <p:nvPr/>
        </p:nvSpPr>
        <p:spPr>
          <a:xfrm>
            <a:off x="6308725" y="1260475"/>
            <a:ext cx="3651885" cy="5678805"/>
          </a:xfrm>
          <a:prstGeom prst="rect">
            <a:avLst/>
          </a:prstGeom>
          <a:noFill/>
          <a:ln w="9525">
            <a:noFill/>
          </a:ln>
        </p:spPr>
        <p:txBody>
          <a:bodyPr wrap="square" lIns="100794" tIns="50397" rIns="100794" bIns="50397">
            <a:spAutoFit/>
          </a:bodyPr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(16)  t7:=4*i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(17)  t8:=4*j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(18)  t9:=a[t8]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(19)  a[t7]:=t9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(20)  t10:=4*j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(21)  a[t10]:=x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(22)  goto (5)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(23)  t11:=4*i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(24)  x:=a[t11]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(25)  t12:=4*i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(26)  t13:=4*n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(27)  t14:=a[t13]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(28)  a[t12]:=t14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(29)  t15:=4*n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en-US" altLang="zh-CN" sz="2600" b="1" dirty="0">
                <a:latin typeface="Times New Roman" panose="02020603050405020304" pitchFamily="2" charset="0"/>
                <a:ea typeface="宋体" panose="02010600030101010101" pitchFamily="2" charset="-122"/>
              </a:rPr>
              <a:t>(30)  a[t15]:=x</a:t>
            </a:r>
            <a:endParaRPr lang="en-US" altLang="zh-CN" sz="2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307" name="Line 6"/>
          <p:cNvSpPr/>
          <p:nvPr/>
        </p:nvSpPr>
        <p:spPr>
          <a:xfrm>
            <a:off x="1428750" y="1550988"/>
            <a:ext cx="334963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08" name="Line 7"/>
          <p:cNvSpPr/>
          <p:nvPr/>
        </p:nvSpPr>
        <p:spPr>
          <a:xfrm>
            <a:off x="1428750" y="3014663"/>
            <a:ext cx="334963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09" name="Line 8"/>
          <p:cNvSpPr/>
          <p:nvPr/>
        </p:nvSpPr>
        <p:spPr>
          <a:xfrm>
            <a:off x="1438275" y="4500563"/>
            <a:ext cx="336550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10" name="Rectangle 21"/>
          <p:cNvSpPr/>
          <p:nvPr/>
        </p:nvSpPr>
        <p:spPr>
          <a:xfrm>
            <a:off x="503238" y="1935163"/>
            <a:ext cx="576262" cy="45561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pPr algn="ctr"/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B1</a:t>
            </a:r>
            <a:endParaRPr lang="en-US" altLang="zh-CN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2311" name="Line 27"/>
          <p:cNvSpPr/>
          <p:nvPr/>
        </p:nvSpPr>
        <p:spPr>
          <a:xfrm flipH="1">
            <a:off x="1428750" y="4140200"/>
            <a:ext cx="334963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12" name="Line 27"/>
          <p:cNvSpPr/>
          <p:nvPr/>
        </p:nvSpPr>
        <p:spPr>
          <a:xfrm flipH="1">
            <a:off x="1408113" y="5599113"/>
            <a:ext cx="336550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13" name="Line 8"/>
          <p:cNvSpPr/>
          <p:nvPr/>
        </p:nvSpPr>
        <p:spPr>
          <a:xfrm>
            <a:off x="1439863" y="5940425"/>
            <a:ext cx="336550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14" name="Line 27"/>
          <p:cNvSpPr/>
          <p:nvPr/>
        </p:nvSpPr>
        <p:spPr>
          <a:xfrm flipH="1">
            <a:off x="1395413" y="6029325"/>
            <a:ext cx="334962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15" name="Line 8"/>
          <p:cNvSpPr/>
          <p:nvPr/>
        </p:nvSpPr>
        <p:spPr>
          <a:xfrm>
            <a:off x="6075363" y="4094163"/>
            <a:ext cx="336550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16" name="Line 8"/>
          <p:cNvSpPr/>
          <p:nvPr/>
        </p:nvSpPr>
        <p:spPr>
          <a:xfrm>
            <a:off x="1439863" y="6345238"/>
            <a:ext cx="336550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17" name="Rectangle 21"/>
          <p:cNvSpPr/>
          <p:nvPr/>
        </p:nvSpPr>
        <p:spPr>
          <a:xfrm>
            <a:off x="495300" y="3278188"/>
            <a:ext cx="576263" cy="4572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pPr algn="ctr"/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B2</a:t>
            </a:r>
            <a:endParaRPr lang="en-US" altLang="zh-CN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2318" name="Rectangle 21"/>
          <p:cNvSpPr/>
          <p:nvPr/>
        </p:nvSpPr>
        <p:spPr>
          <a:xfrm>
            <a:off x="495300" y="4764088"/>
            <a:ext cx="576263" cy="45561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pPr algn="ctr"/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B3</a:t>
            </a:r>
            <a:endParaRPr lang="en-US" altLang="zh-CN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2319" name="Line 27"/>
          <p:cNvSpPr/>
          <p:nvPr/>
        </p:nvSpPr>
        <p:spPr>
          <a:xfrm flipH="1">
            <a:off x="6054725" y="3735388"/>
            <a:ext cx="334963" cy="0"/>
          </a:xfrm>
          <a:prstGeom prst="line">
            <a:avLst/>
          </a:prstGeom>
          <a:ln w="2222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2320" name="Rectangle 21"/>
          <p:cNvSpPr/>
          <p:nvPr/>
        </p:nvSpPr>
        <p:spPr>
          <a:xfrm>
            <a:off x="495300" y="5753100"/>
            <a:ext cx="576263" cy="4572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pPr algn="ctr"/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B4</a:t>
            </a:r>
            <a:endParaRPr lang="en-US" altLang="zh-CN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2321" name="Rectangle 21"/>
          <p:cNvSpPr/>
          <p:nvPr/>
        </p:nvSpPr>
        <p:spPr>
          <a:xfrm>
            <a:off x="5219700" y="2295525"/>
            <a:ext cx="576263" cy="45561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pPr algn="ctr"/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B5</a:t>
            </a:r>
            <a:endParaRPr lang="en-US" altLang="zh-CN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2322" name="Rectangle 21"/>
          <p:cNvSpPr/>
          <p:nvPr/>
        </p:nvSpPr>
        <p:spPr>
          <a:xfrm>
            <a:off x="5219700" y="5078413"/>
            <a:ext cx="576263" cy="4572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pPr algn="ctr"/>
            <a:r>
              <a:rPr lang="en-US" altLang="zh-CN" sz="2800" b="1" dirty="0">
                <a:latin typeface="Times New Roman" panose="02020603050405020304" pitchFamily="2" charset="0"/>
                <a:cs typeface="Times New Roman" panose="02020603050405020304" pitchFamily="2" charset="0"/>
              </a:rPr>
              <a:t>B6</a:t>
            </a:r>
            <a:endParaRPr lang="en-US" altLang="zh-CN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 animBg="1"/>
      <p:bldP spid="12292" grpId="0" animBg="1"/>
      <p:bldP spid="12293" grpId="0" animBg="1"/>
      <p:bldP spid="12294" grpId="0" animBg="1"/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 animBg="1"/>
      <p:bldP spid="12310" grpId="0" animBg="1"/>
      <p:bldP spid="12317" grpId="0" animBg="1"/>
      <p:bldP spid="12318" grpId="0" animBg="1"/>
      <p:bldP spid="12320" grpId="0" animBg="1"/>
      <p:bldP spid="12321" grpId="0" animBg="1"/>
      <p:bldP spid="123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微软雅黑"/>
        <a:ea typeface="微软雅黑"/>
        <a:cs typeface=""/>
      </a:majorFont>
      <a:minorFont>
        <a:latin typeface="楷体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微软雅黑"/>
        <a:ea typeface="微软雅黑"/>
        <a:cs typeface=""/>
      </a:majorFont>
      <a:minorFont>
        <a:latin typeface="楷体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21039</Words>
  <Application>WPS 演示</Application>
  <PresentationFormat>Custom</PresentationFormat>
  <Paragraphs>2440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89</vt:i4>
      </vt:variant>
    </vt:vector>
  </HeadingPairs>
  <TitlesOfParts>
    <vt:vector size="109" baseType="lpstr">
      <vt:lpstr>Arial</vt:lpstr>
      <vt:lpstr>宋体</vt:lpstr>
      <vt:lpstr>Wingdings</vt:lpstr>
      <vt:lpstr>Times New Roman</vt:lpstr>
      <vt:lpstr>Droid Sans Fallback</vt:lpstr>
      <vt:lpstr>Comic Sans MS</vt:lpstr>
      <vt:lpstr>DejaVu Sans</vt:lpstr>
      <vt:lpstr>Ubuntu</vt:lpstr>
      <vt:lpstr>微软雅黑</vt:lpstr>
      <vt:lpstr>楷体</vt:lpstr>
      <vt:lpstr>楷体_GB2312</vt:lpstr>
      <vt:lpstr>Arial Unicode MS</vt:lpstr>
      <vt:lpstr>Wingdings</vt:lpstr>
      <vt:lpstr>Symbol</vt:lpstr>
      <vt:lpstr>Courier New</vt:lpstr>
      <vt:lpstr>仿宋_GB2312</vt:lpstr>
      <vt:lpstr>方正仿宋_GBK</vt:lpstr>
      <vt:lpstr>Office Theme</vt:lpstr>
      <vt:lpstr>1_Office Theme</vt:lpstr>
      <vt:lpstr>2_Office Theme</vt:lpstr>
      <vt:lpstr>第六章 代码优化与目标代码生成</vt:lpstr>
      <vt:lpstr>PowerPoint 演示文稿</vt:lpstr>
      <vt:lpstr>代码优化</vt:lpstr>
      <vt:lpstr>代码优化</vt:lpstr>
      <vt:lpstr>代码优化</vt:lpstr>
      <vt:lpstr>基本块</vt:lpstr>
      <vt:lpstr>基本块划分</vt:lpstr>
      <vt:lpstr>基本块划分</vt:lpstr>
      <vt:lpstr>基本块划分</vt:lpstr>
      <vt:lpstr>程序流图</vt:lpstr>
      <vt:lpstr>程序流图</vt:lpstr>
      <vt:lpstr>程序流图</vt:lpstr>
      <vt:lpstr>局部优化</vt:lpstr>
      <vt:lpstr>合并已知量</vt:lpstr>
      <vt:lpstr>删除公共子表达式</vt:lpstr>
      <vt:lpstr>删除无用赋值</vt:lpstr>
      <vt:lpstr>删除死代码</vt:lpstr>
      <vt:lpstr>复写传播/Copy Propagation</vt:lpstr>
      <vt:lpstr>窥孔优化</vt:lpstr>
      <vt:lpstr>窥孔优化</vt:lpstr>
      <vt:lpstr>局部优化例题 2</vt:lpstr>
      <vt:lpstr>局部优化例题 1</vt:lpstr>
      <vt:lpstr>局部优化例题 2</vt:lpstr>
      <vt:lpstr>局部优化例题 3</vt:lpstr>
      <vt:lpstr>局部优化例题 4</vt:lpstr>
      <vt:lpstr>综合示题</vt:lpstr>
      <vt:lpstr>综合示题</vt:lpstr>
      <vt:lpstr>综合示题</vt:lpstr>
      <vt:lpstr>综合示题</vt:lpstr>
      <vt:lpstr>综合示题</vt:lpstr>
      <vt:lpstr>综合示题</vt:lpstr>
      <vt:lpstr>综合示题</vt:lpstr>
      <vt:lpstr>局部优化的实现</vt:lpstr>
      <vt:lpstr>局部优化的实现</vt:lpstr>
      <vt:lpstr>局部优化的实现</vt:lpstr>
      <vt:lpstr>局部优化的实现</vt:lpstr>
      <vt:lpstr>局部优化的实现</vt:lpstr>
      <vt:lpstr>局部优化的实现</vt:lpstr>
      <vt:lpstr>局部优化的实现</vt:lpstr>
      <vt:lpstr>优化（数据流）分析框架</vt:lpstr>
      <vt:lpstr>局部优化的实现</vt:lpstr>
      <vt:lpstr>局部优化的实现</vt:lpstr>
      <vt:lpstr>全局优化</vt:lpstr>
      <vt:lpstr>全局优化</vt:lpstr>
      <vt:lpstr>全局优化</vt:lpstr>
      <vt:lpstr>全局优化</vt:lpstr>
      <vt:lpstr>全局优化</vt:lpstr>
      <vt:lpstr>全局优化</vt:lpstr>
      <vt:lpstr>全局优化</vt:lpstr>
      <vt:lpstr>全局优化</vt:lpstr>
      <vt:lpstr>全局优化</vt:lpstr>
      <vt:lpstr>全局优化</vt:lpstr>
      <vt:lpstr>全局优化</vt:lpstr>
      <vt:lpstr>全局优化</vt:lpstr>
      <vt:lpstr>如何对循环进行优化</vt:lpstr>
      <vt:lpstr>代码外提</vt:lpstr>
      <vt:lpstr>强度削弱</vt:lpstr>
      <vt:lpstr>删除基本归纳变量</vt:lpstr>
      <vt:lpstr>全局优化</vt:lpstr>
      <vt:lpstr>全局优化</vt:lpstr>
      <vt:lpstr>全局优化</vt:lpstr>
      <vt:lpstr>全局优化</vt:lpstr>
      <vt:lpstr>PowerPoint 演示文稿</vt:lpstr>
      <vt:lpstr>PowerPoint 演示文稿</vt:lpstr>
      <vt:lpstr>全局优化</vt:lpstr>
      <vt:lpstr>总结与思考</vt:lpstr>
      <vt:lpstr>总结与思考</vt:lpstr>
      <vt:lpstr>总结与思考</vt:lpstr>
      <vt:lpstr>习题</vt:lpstr>
      <vt:lpstr>目标代码生成</vt:lpstr>
      <vt:lpstr>目标代码生成</vt:lpstr>
      <vt:lpstr>计算机模型</vt:lpstr>
      <vt:lpstr>计算机模型</vt:lpstr>
      <vt:lpstr>计算机模型</vt:lpstr>
      <vt:lpstr>目标代码生成方法</vt:lpstr>
      <vt:lpstr>目标代码生成方法</vt:lpstr>
      <vt:lpstr>寄存器的分配</vt:lpstr>
      <vt:lpstr>寄存器的分配</vt:lpstr>
      <vt:lpstr>循环中的寄存器分配</vt:lpstr>
      <vt:lpstr>循环中的寄存器分配</vt:lpstr>
      <vt:lpstr>循环中的寄存器分配</vt:lpstr>
      <vt:lpstr>循环中的寄存器分配</vt:lpstr>
      <vt:lpstr>循环中的寄存器分配</vt:lpstr>
      <vt:lpstr>循环中的寄存器分配</vt:lpstr>
      <vt:lpstr>循环中的寄存器分配</vt:lpstr>
      <vt:lpstr>例：一个内循环的流图，基本块后的活跃变量列在基本块下方。</vt:lpstr>
      <vt:lpstr>对变量固定分配寄存器后可节省的执行代价</vt:lpstr>
      <vt:lpstr>习题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Rounded Rectangles Template</dc:title>
  <dc:creator>erqiang </dc:creator>
  <dc:subject>Template</dc:subject>
  <cp:lastModifiedBy>erqiang</cp:lastModifiedBy>
  <cp:revision>504</cp:revision>
  <dcterms:created xsi:type="dcterms:W3CDTF">2024-11-01T02:16:33Z</dcterms:created>
  <dcterms:modified xsi:type="dcterms:W3CDTF">2024-11-01T02:16:33Z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2052-12.1.0.17885</vt:lpwstr>
  </property>
  <property fmtid="{D5CDD505-2E9C-101B-9397-08002B2CF9AE}" pid="3" name="ICV">
    <vt:lpwstr>5531AADE2F4F022328FC11671E2306F2_42</vt:lpwstr>
  </property>
</Properties>
</file>