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6"/>
  </p:notesMasterIdLst>
  <p:handoutMasterIdLst>
    <p:handoutMasterId r:id="rId105"/>
  </p:handoutMasterIdLst>
  <p:sldIdLst>
    <p:sldId id="256" r:id="rId4"/>
    <p:sldId id="463" r:id="rId5"/>
    <p:sldId id="466" r:id="rId7"/>
    <p:sldId id="467" r:id="rId8"/>
    <p:sldId id="468" r:id="rId9"/>
    <p:sldId id="469" r:id="rId10"/>
    <p:sldId id="523" r:id="rId11"/>
    <p:sldId id="524" r:id="rId12"/>
    <p:sldId id="525" r:id="rId13"/>
    <p:sldId id="526" r:id="rId14"/>
    <p:sldId id="465" r:id="rId15"/>
    <p:sldId id="395" r:id="rId16"/>
    <p:sldId id="528" r:id="rId17"/>
    <p:sldId id="529" r:id="rId18"/>
    <p:sldId id="471" r:id="rId19"/>
    <p:sldId id="472" r:id="rId20"/>
    <p:sldId id="473" r:id="rId21"/>
    <p:sldId id="474" r:id="rId22"/>
    <p:sldId id="475" r:id="rId23"/>
    <p:sldId id="476" r:id="rId24"/>
    <p:sldId id="487" r:id="rId25"/>
    <p:sldId id="530" r:id="rId26"/>
    <p:sldId id="488" r:id="rId27"/>
    <p:sldId id="532" r:id="rId28"/>
    <p:sldId id="534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01" r:id="rId41"/>
    <p:sldId id="502" r:id="rId42"/>
    <p:sldId id="535" r:id="rId43"/>
    <p:sldId id="537" r:id="rId44"/>
    <p:sldId id="536" r:id="rId45"/>
    <p:sldId id="503" r:id="rId46"/>
    <p:sldId id="540" r:id="rId47"/>
    <p:sldId id="541" r:id="rId48"/>
    <p:sldId id="504" r:id="rId49"/>
    <p:sldId id="505" r:id="rId50"/>
    <p:sldId id="506" r:id="rId51"/>
    <p:sldId id="507" r:id="rId52"/>
    <p:sldId id="508" r:id="rId53"/>
    <p:sldId id="509" r:id="rId54"/>
    <p:sldId id="510" r:id="rId55"/>
    <p:sldId id="511" r:id="rId56"/>
    <p:sldId id="512" r:id="rId57"/>
    <p:sldId id="513" r:id="rId58"/>
    <p:sldId id="514" r:id="rId59"/>
    <p:sldId id="515" r:id="rId60"/>
    <p:sldId id="516" r:id="rId61"/>
    <p:sldId id="517" r:id="rId62"/>
    <p:sldId id="518" r:id="rId63"/>
    <p:sldId id="519" r:id="rId64"/>
    <p:sldId id="520" r:id="rId65"/>
    <p:sldId id="521" r:id="rId66"/>
    <p:sldId id="393" r:id="rId67"/>
    <p:sldId id="464" r:id="rId68"/>
    <p:sldId id="430" r:id="rId69"/>
    <p:sldId id="431" r:id="rId70"/>
    <p:sldId id="432" r:id="rId71"/>
    <p:sldId id="433" r:id="rId72"/>
    <p:sldId id="434" r:id="rId73"/>
    <p:sldId id="436" r:id="rId74"/>
    <p:sldId id="437" r:id="rId75"/>
    <p:sldId id="542" r:id="rId76"/>
    <p:sldId id="440" r:id="rId77"/>
    <p:sldId id="441" r:id="rId78"/>
    <p:sldId id="442" r:id="rId79"/>
    <p:sldId id="543" r:id="rId80"/>
    <p:sldId id="443" r:id="rId81"/>
    <p:sldId id="544" r:id="rId82"/>
    <p:sldId id="612" r:id="rId83"/>
    <p:sldId id="613" r:id="rId84"/>
    <p:sldId id="614" r:id="rId85"/>
    <p:sldId id="634" r:id="rId86"/>
    <p:sldId id="444" r:id="rId87"/>
    <p:sldId id="445" r:id="rId88"/>
    <p:sldId id="446" r:id="rId89"/>
    <p:sldId id="447" r:id="rId90"/>
    <p:sldId id="448" r:id="rId91"/>
    <p:sldId id="611" r:id="rId92"/>
    <p:sldId id="449" r:id="rId93"/>
    <p:sldId id="450" r:id="rId94"/>
    <p:sldId id="451" r:id="rId95"/>
    <p:sldId id="452" r:id="rId96"/>
    <p:sldId id="454" r:id="rId97"/>
    <p:sldId id="453" r:id="rId98"/>
    <p:sldId id="455" r:id="rId99"/>
    <p:sldId id="456" r:id="rId100"/>
    <p:sldId id="457" r:id="rId101"/>
    <p:sldId id="632" r:id="rId102"/>
    <p:sldId id="458" r:id="rId103"/>
    <p:sldId id="349" r:id="rId10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D41D5"/>
    <a:srgbClr val="FFFF00"/>
    <a:srgbClr val="00FFFF"/>
    <a:srgbClr val="FF00FF"/>
    <a:srgbClr val="45ED33"/>
    <a:srgbClr val="99CCFF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32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5.xml"/><Relationship Id="rId98" Type="http://schemas.openxmlformats.org/officeDocument/2006/relationships/slide" Target="slides/slide94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8" Type="http://schemas.openxmlformats.org/officeDocument/2006/relationships/tableStyles" Target="tableStyles.xml"/><Relationship Id="rId107" Type="http://schemas.openxmlformats.org/officeDocument/2006/relationships/viewProps" Target="viewProps.xml"/><Relationship Id="rId106" Type="http://schemas.openxmlformats.org/officeDocument/2006/relationships/presProps" Target="presProps.xml"/><Relationship Id="rId105" Type="http://schemas.openxmlformats.org/officeDocument/2006/relationships/handoutMaster" Target="handoutMasters/handoutMaster1.xml"/><Relationship Id="rId104" Type="http://schemas.openxmlformats.org/officeDocument/2006/relationships/slide" Target="slides/slide100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School of Information and Software Engineering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Zhou, Erqiang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School of Information and Software Engineering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Zhou, Erqiang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056" name="AutoShape 8"/>
          <p:cNvSpPr>
            <a:spLocks noChangeArrowheads="1"/>
          </p:cNvSpPr>
          <p:nvPr userDrawn="1"/>
        </p:nvSpPr>
        <p:spPr bwMode="auto">
          <a:xfrm>
            <a:off x="-212725" y="-284162"/>
            <a:ext cx="2084388" cy="21574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CCFFFF">
                  <a:gamma/>
                  <a:tint val="0"/>
                  <a:invGamma/>
                  <a:alpha val="0"/>
                </a:srgb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7" name="AutoShape 9"/>
          <p:cNvSpPr>
            <a:spLocks noChangeArrowheads="1"/>
          </p:cNvSpPr>
          <p:nvPr userDrawn="1"/>
        </p:nvSpPr>
        <p:spPr bwMode="auto">
          <a:xfrm>
            <a:off x="1079500" y="-427037"/>
            <a:ext cx="1295400" cy="129063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99">
                  <a:alpha val="50000"/>
                </a:srgbClr>
              </a:gs>
              <a:gs pos="100000">
                <a:srgbClr val="FFFF99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9" name="AutoShape 11"/>
          <p:cNvSpPr>
            <a:spLocks noChangeArrowheads="1"/>
          </p:cNvSpPr>
          <p:nvPr userDrawn="1"/>
        </p:nvSpPr>
        <p:spPr bwMode="auto">
          <a:xfrm flipH="1" flipV="1">
            <a:off x="9361170" y="-709930"/>
            <a:ext cx="2828925" cy="245237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CCFFFF">
                  <a:gamma/>
                  <a:tint val="0"/>
                  <a:invGamma/>
                  <a:alpha val="0"/>
                </a:srgb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0" name="AutoShape 2"/>
          <p:cNvSpPr>
            <a:spLocks noChangeArrowheads="1"/>
          </p:cNvSpPr>
          <p:nvPr userDrawn="1"/>
        </p:nvSpPr>
        <p:spPr bwMode="auto">
          <a:xfrm>
            <a:off x="-212725" y="5281930"/>
            <a:ext cx="2922270" cy="216090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CCFFFF">
                  <a:gamma/>
                  <a:tint val="0"/>
                  <a:invGamma/>
                  <a:alpha val="0"/>
                </a:srgb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13" name="AutoShape 4"/>
          <p:cNvSpPr>
            <a:spLocks noChangeArrowheads="1"/>
          </p:cNvSpPr>
          <p:nvPr userDrawn="1"/>
        </p:nvSpPr>
        <p:spPr bwMode="auto">
          <a:xfrm>
            <a:off x="10389870" y="2910840"/>
            <a:ext cx="2656205" cy="1295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bg1">
                  <a:gamma/>
                  <a:shade val="69804"/>
                  <a:invGamma/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1" name="AutoShape 3"/>
          <p:cNvSpPr>
            <a:spLocks noChangeArrowheads="1"/>
          </p:cNvSpPr>
          <p:nvPr userDrawn="1"/>
        </p:nvSpPr>
        <p:spPr bwMode="auto">
          <a:xfrm>
            <a:off x="6933565" y="390208"/>
            <a:ext cx="5256213" cy="6330950"/>
          </a:xfrm>
          <a:prstGeom prst="roundRect">
            <a:avLst>
              <a:gd name="adj" fmla="val 8264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3" name="Rectangle 5"/>
          <p:cNvSpPr>
            <a:spLocks noChangeArrowheads="1"/>
          </p:cNvSpPr>
          <p:nvPr userDrawn="1"/>
        </p:nvSpPr>
        <p:spPr bwMode="auto">
          <a:xfrm>
            <a:off x="-28575" y="3728085"/>
            <a:ext cx="10601960" cy="1584325"/>
          </a:xfrm>
          <a:prstGeom prst="rect">
            <a:avLst/>
          </a:prstGeom>
          <a:gradFill rotWithShape="0">
            <a:gsLst>
              <a:gs pos="0">
                <a:srgbClr val="0047FF"/>
              </a:gs>
              <a:gs pos="100000">
                <a:srgbClr val="99CCFF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8575" y="3857149"/>
            <a:ext cx="10515600" cy="1325563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8" name="AutoShape 10"/>
          <p:cNvSpPr>
            <a:spLocks noChangeArrowheads="1"/>
          </p:cNvSpPr>
          <p:nvPr userDrawn="1"/>
        </p:nvSpPr>
        <p:spPr bwMode="auto">
          <a:xfrm>
            <a:off x="-357187" y="1152525"/>
            <a:ext cx="4173538" cy="1295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</a:ln>
          <a:effectLst>
            <a:outerShdw dist="101823" dir="2700000" algn="ctr" rotWithShape="0">
              <a:srgbClr val="C0C0C0">
                <a:alpha val="39000"/>
              </a:srgbClr>
            </a:outerShdw>
          </a:effectLst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pic>
        <p:nvPicPr>
          <p:cNvPr id="6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6625" y="1116013"/>
            <a:ext cx="1368425" cy="1368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1910" y="6480175"/>
            <a:ext cx="3945890" cy="365125"/>
          </a:xfrm>
        </p:spPr>
        <p:txBody>
          <a:bodyPr/>
          <a:lstStyle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80175"/>
            <a:ext cx="4114800" cy="365125"/>
          </a:xfrm>
        </p:spPr>
        <p:txBody>
          <a:bodyPr/>
          <a:lstStyle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44025" y="6480175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Font typeface="Wingdings" panose="05000000000000000000" charset="0"/>
              <a:buChar char=""/>
              <a:defRPr/>
            </a:lvl1pPr>
            <a:lvl2pPr>
              <a:buFont typeface="Wingdings" panose="05000000000000000000" charset="0"/>
              <a:buChar char=""/>
              <a:defRPr/>
            </a:lvl2pPr>
            <a:lvl3pPr>
              <a:buFont typeface="Wingdings" panose="05000000000000000000" charset="0"/>
              <a:buChar char=""/>
              <a:defRPr/>
            </a:lvl3pPr>
            <a:lvl4pPr>
              <a:buFont typeface="Wingdings" panose="05000000000000000000" charset="0"/>
              <a:buChar char=""/>
              <a:defRPr/>
            </a:lvl4pPr>
            <a:lvl5pPr>
              <a:buFont typeface="Wingdings" panose="05000000000000000000" charset="0"/>
              <a:buChar char="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_GB2312" panose="02010609030101010101" charset="-122"/>
                <a:ea typeface="楷体_GB2312" panose="02010609030101010101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09" y="1214422"/>
            <a:ext cx="10972800" cy="494823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1pPr>
            <a:lvl2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2pPr>
            <a:lvl3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3pPr>
            <a:lvl4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4pPr>
            <a:lvl5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1E6B75-A772-49D0-8FE5-A389934CEBC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will greet this lecture with love in my heart.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>
                <a:cs typeface="DejaVu Sans" panose="020B0603030804020204" charset="0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>
                <a:cs typeface="DejaVu Sans" panose="020B0603030804020204" charset="0"/>
              </a:rPr>
              <a:t>Zhou, Erqiang</a:t>
            </a:r>
            <a:endParaRPr lang="en-US" altLang="zh-CN" sz="1000">
              <a:latin typeface="Comic Sans MS" panose="030F0702030302020204" pitchFamily="66" charset="0"/>
              <a:ea typeface="DejaVu Sans" panose="020B0603030804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/>
            </a:fld>
            <a:endParaRPr lang="en-GB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9085" y="6356350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87660" y="560070"/>
            <a:ext cx="936625" cy="9366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AutoShape 3"/>
          <p:cNvSpPr>
            <a:spLocks noChangeArrowheads="1"/>
          </p:cNvSpPr>
          <p:nvPr userDrawn="1"/>
        </p:nvSpPr>
        <p:spPr bwMode="auto">
          <a:xfrm>
            <a:off x="71120" y="72390"/>
            <a:ext cx="12053570" cy="6417945"/>
          </a:xfrm>
          <a:prstGeom prst="roundRect">
            <a:avLst>
              <a:gd name="adj" fmla="val 2295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7635" y="136525"/>
            <a:ext cx="11498580" cy="1134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488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9085" y="6489700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897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897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06760" y="41275"/>
            <a:ext cx="1267460" cy="12674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3" name="Rectangle 5"/>
          <p:cNvSpPr>
            <a:spLocks noChangeArrowheads="1"/>
          </p:cNvSpPr>
          <p:nvPr userDrawn="1"/>
        </p:nvSpPr>
        <p:spPr bwMode="auto">
          <a:xfrm flipH="1">
            <a:off x="2989580" y="1252855"/>
            <a:ext cx="9135745" cy="135255"/>
          </a:xfrm>
          <a:prstGeom prst="rect">
            <a:avLst/>
          </a:prstGeom>
          <a:gradFill rotWithShape="0">
            <a:gsLst>
              <a:gs pos="100000">
                <a:srgbClr val="0047FF"/>
              </a:gs>
              <a:gs pos="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>
                <a:sym typeface="+mn-ea"/>
              </a:rPr>
              <a:t>    </a:t>
            </a:r>
            <a:r>
              <a:rPr lang="zh-CN" altLang="en-US" b="1" dirty="0">
                <a:sym typeface="+mn-ea"/>
              </a:rPr>
              <a:t>第六章 </a:t>
            </a:r>
            <a:r>
              <a:rPr lang="en-US" altLang="zh-CN" b="1" dirty="0">
                <a:sym typeface="+mn-ea"/>
              </a:rPr>
              <a:t>寄存器分配</a:t>
            </a:r>
            <a:r>
              <a:rPr lang="x-none" altLang="en-US" b="1" dirty="0">
                <a:sym typeface="+mn-ea"/>
              </a:rPr>
              <a:t>  </a:t>
            </a:r>
            <a:r>
              <a:rPr lang="zh-CN" altLang="x-none" b="1" dirty="0">
                <a:sym typeface="+mn-ea"/>
              </a:rPr>
              <a:t>及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en-US" b="1" dirty="0">
                <a:sym typeface="+mn-ea"/>
              </a:rPr>
              <a:t>SSA</a:t>
            </a:r>
            <a:endParaRPr lang="en-US" altLang="en-US" b="1" dirty="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活跃变量分析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</p:spPr>
        <p:txBody>
          <a:bodyPr>
            <a:normAutofit lnSpcReduction="10000"/>
          </a:bodyPr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变量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v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是否“活跃”的计算规则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sym typeface="+mn-ea"/>
              </a:rPr>
              <a:t>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800" b="1" dirty="0">
                <a:sym typeface="+mn-ea"/>
              </a:rPr>
              <a:t>.</a:t>
            </a:r>
            <a:r>
              <a:rPr lang="zh-CN" altLang="en-US" sz="2800" b="1" dirty="0">
                <a:sym typeface="+mn-ea"/>
              </a:rPr>
              <a:t>如果</a:t>
            </a:r>
            <a:r>
              <a:rPr lang="en-US" altLang="zh-CN" sz="2800" b="1" dirty="0">
                <a:sym typeface="+mn-ea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 ∈ use[n]</a:t>
            </a:r>
            <a:r>
              <a:rPr lang="zh-CN" sz="2800" b="1" dirty="0">
                <a:sym typeface="+mn-ea"/>
              </a:rPr>
              <a:t>，则</a:t>
            </a:r>
            <a:r>
              <a:rPr lang="en-US" altLang="zh-CN" sz="2800" b="1" dirty="0">
                <a:sym typeface="+mn-ea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 live-in at n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2.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 live-in at n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则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v live-out at all m ∈ pred[n]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pred[n]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：结点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 的前驱节点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succ[n]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：结点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 的后继节点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3.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 live-out at n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且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v</a:t>
            </a:r>
            <a:r>
              <a:rPr lang="x-none" altLang="en-US" sz="2800" b="1" dirty="0">
                <a:latin typeface="DejaVu Sans Light" panose="020B0603030804020204" charset="0"/>
                <a:cs typeface="DejaVu Sans Light" panose="020B0603030804020204" charset="0"/>
                <a:sym typeface="+mn-ea"/>
              </a:rPr>
              <a:t> ∉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def[n]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，则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v live-in at 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127125" y="5223510"/>
            <a:ext cx="5598795" cy="681990"/>
          </a:xfrm>
          <a:prstGeom prst="rect">
            <a:avLst/>
          </a:prstGeom>
          <a:solidFill>
            <a:srgbClr val="FFFF00"/>
          </a:solidFill>
        </p:spPr>
        <p:txBody>
          <a:bodyPr wrap="none" rtlCol="0" anchor="t">
            <a:spAutoFit/>
          </a:bodyPr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变量的活跃信息是反向传播的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Footer Placeholder 2"/>
          <p:cNvSpPr txBox="1">
            <a:spLocks noGrp="1"/>
          </p:cNvSpPr>
          <p:nvPr/>
        </p:nvSpPr>
        <p:spPr>
          <a:xfrm>
            <a:off x="4651528" y="6247376"/>
            <a:ext cx="289758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 defTabSz="44958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905" dirty="0">
                <a:latin typeface="Comic Sans MS" panose="030F0702030302020204" pitchFamily="66" charset="0"/>
                <a:ea typeface="宋体" panose="02010600030101010101" pitchFamily="2" charset="-122"/>
              </a:rPr>
              <a:t>Zhou, Erqiang</a:t>
            </a:r>
            <a:endParaRPr lang="en-GB" altLang="en-US" sz="905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9635" name="Rectangle 2"/>
          <p:cNvSpPr/>
          <p:nvPr/>
        </p:nvSpPr>
        <p:spPr>
          <a:xfrm>
            <a:off x="-41910" y="0"/>
            <a:ext cx="12232640" cy="6858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1646" tIns="61626" rIns="81646" bIns="40823" anchor="ctr" anchorCtr="0"/>
          <a:p>
            <a:pPr algn="ctr"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360" dirty="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END</a:t>
            </a:r>
            <a:endParaRPr lang="en-GB" altLang="en-US" sz="2360" dirty="0">
              <a:solidFill>
                <a:srgbClr val="E6E6E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endParaRPr lang="en-GB" altLang="en-US" sz="2360" dirty="0">
              <a:solidFill>
                <a:srgbClr val="E6E6E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44958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360" dirty="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QUESTIONS</a:t>
            </a:r>
            <a:endParaRPr lang="en-GB" altLang="en-US" sz="2360" dirty="0">
              <a:solidFill>
                <a:srgbClr val="E6E6E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6" name="Slide Number Placeholder 5"/>
          <p:cNvSpPr txBox="1">
            <a:spLocks noGrp="1"/>
          </p:cNvSpPr>
          <p:nvPr/>
        </p:nvSpPr>
        <p:spPr>
          <a:xfrm>
            <a:off x="8080529" y="6247376"/>
            <a:ext cx="2128543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r">
              <a:lnSpc>
                <a:spcPct val="116000"/>
              </a:lnSpc>
            </a:pPr>
            <a:fld id="{9A0DB2DC-4C9A-4742-B13C-FB6460FD3503}" type="slidenum">
              <a:rPr lang="en-GB" altLang="en-US" sz="1090" dirty="0">
                <a:latin typeface="Comic Sans MS" panose="030F0702030302020204" pitchFamily="66" charset="0"/>
                <a:ea typeface="宋体" panose="02010600030101010101" pitchFamily="2" charset="-122"/>
              </a:rPr>
            </a:fld>
            <a:endParaRPr lang="en-GB" altLang="en-US" sz="109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9637" name="Date Placeholder 6"/>
          <p:cNvSpPr txBox="1">
            <a:spLocks noGrp="1"/>
          </p:cNvSpPr>
          <p:nvPr/>
        </p:nvSpPr>
        <p:spPr>
          <a:xfrm>
            <a:off x="1654574" y="6247376"/>
            <a:ext cx="280685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>
              <a:lnSpc>
                <a:spcPct val="116000"/>
              </a:lnSpc>
            </a:pPr>
            <a:r>
              <a:rPr lang="en-US" altLang="zh-CN" sz="905" dirty="0">
                <a:latin typeface="Comic Sans MS" panose="030F0702030302020204" pitchFamily="66" charset="0"/>
                <a:ea typeface="宋体" panose="02010600030101010101" pitchFamily="2" charset="-122"/>
              </a:rPr>
              <a:t> School of Information and Software Engineering</a:t>
            </a:r>
            <a:endParaRPr lang="en-GB" altLang="en-US" sz="905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活跃变量分析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</p:spPr>
        <p:txBody>
          <a:bodyPr>
            <a:normAutofit lnSpcReduction="10000"/>
          </a:bodyPr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变量是否“活跃”的计算规则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sym typeface="+mn-ea"/>
              </a:rPr>
              <a:t>   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7710" y="1449705"/>
            <a:ext cx="4790440" cy="22117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3965575"/>
            <a:ext cx="7125970" cy="2142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活跃变量分析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</p:spPr>
        <p:txBody>
          <a:bodyPr>
            <a:normAutofit lnSpcReduction="10000"/>
          </a:bodyPr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计算是否“活跃”的算法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sym typeface="+mn-ea"/>
              </a:rPr>
              <a:t>   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4670" y="2012950"/>
            <a:ext cx="6103620" cy="4467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活跃变量分析示例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</p:spPr>
        <p:txBody>
          <a:bodyPr>
            <a:normAutofit lnSpcReduction="10000"/>
          </a:bodyPr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计算示例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sym typeface="+mn-ea"/>
              </a:rPr>
              <a:t>   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3830955" y="2306955"/>
          <a:ext cx="8141335" cy="3489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660"/>
                <a:gridCol w="2882900"/>
                <a:gridCol w="1010920"/>
                <a:gridCol w="1077595"/>
                <a:gridCol w="1294765"/>
                <a:gridCol w="1293495"/>
              </a:tblGrid>
              <a:tr h="4984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def[n] </a:t>
                      </a: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use[n]</a:t>
                      </a: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[n]</a:t>
                      </a:r>
                      <a:endParaRPr lang="en-US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out[n]</a:t>
                      </a:r>
                      <a:endParaRPr lang="en-US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84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← 0</a:t>
                      </a: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{a}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∅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84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L1:</a:t>
                      </a: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← a + 1</a:t>
                      </a: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84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← c + b</a:t>
                      </a: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b,c</a:t>
                      </a: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84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← b × 2</a:t>
                      </a: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{a}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{b}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84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a &lt; N goto L1</a:t>
                      </a: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∅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{a}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84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c</a:t>
                      </a: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∅</a:t>
                      </a: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544050" y="5300345"/>
            <a:ext cx="741045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{c}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842625" y="5300345"/>
            <a:ext cx="570230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object 6"/>
          <p:cNvSpPr txBox="1"/>
          <p:nvPr/>
        </p:nvSpPr>
        <p:spPr>
          <a:xfrm>
            <a:off x="1104265" y="2306955"/>
            <a:ext cx="2350135" cy="36893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← 0</a:t>
            </a:r>
            <a:endParaRPr sz="24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1091565" y="3045460"/>
            <a:ext cx="2350135" cy="36893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 algn="ctr"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← a + 1</a:t>
            </a:r>
            <a:endParaRPr sz="24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6"/>
          <p:cNvSpPr txBox="1"/>
          <p:nvPr/>
        </p:nvSpPr>
        <p:spPr>
          <a:xfrm>
            <a:off x="1066165" y="3783965"/>
            <a:ext cx="2350135" cy="36893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← c + b</a:t>
            </a:r>
            <a:endParaRPr sz="24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1066165" y="4522470"/>
            <a:ext cx="2350135" cy="36893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 algn="ctr">
              <a:lnSpc>
                <a:spcPct val="100000"/>
              </a:lnSpc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← b × 2</a:t>
            </a:r>
            <a:endParaRPr sz="24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545465" y="5260975"/>
            <a:ext cx="2350135" cy="30734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>
              <a:buNone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a &lt; N goto L1</a:t>
            </a:r>
            <a:endParaRPr lang="zh-CN" altLang="en-US" sz="2000" b="1" dirty="0">
              <a:solidFill>
                <a:srgbClr val="19191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1053465" y="5937885"/>
            <a:ext cx="2350135" cy="36893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 algn="ctr"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return c</a:t>
            </a:r>
            <a:endParaRPr sz="24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1708150" y="2675890"/>
            <a:ext cx="0" cy="365760"/>
          </a:xfrm>
          <a:prstGeom prst="straightConnector1">
            <a:avLst/>
          </a:prstGeom>
          <a:ln w="381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164715" y="3463290"/>
            <a:ext cx="0" cy="365760"/>
          </a:xfrm>
          <a:prstGeom prst="straightConnector1">
            <a:avLst/>
          </a:prstGeom>
          <a:ln w="381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2241550" y="4187190"/>
            <a:ext cx="0" cy="365760"/>
          </a:xfrm>
          <a:prstGeom prst="straightConnector1">
            <a:avLst/>
          </a:prstGeom>
          <a:ln w="381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1720850" y="4934585"/>
            <a:ext cx="0" cy="365760"/>
          </a:xfrm>
          <a:prstGeom prst="straightConnector1">
            <a:avLst/>
          </a:prstGeom>
          <a:ln w="381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228215" y="5571490"/>
            <a:ext cx="0" cy="365760"/>
          </a:xfrm>
          <a:prstGeom prst="straightConnector1">
            <a:avLst/>
          </a:prstGeom>
          <a:ln w="381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15" idx="1"/>
            <a:endCxn id="23" idx="1"/>
          </p:cNvCxnSpPr>
          <p:nvPr/>
        </p:nvCxnSpPr>
        <p:spPr>
          <a:xfrm rot="10800000" flipH="1">
            <a:off x="545465" y="2819400"/>
            <a:ext cx="1137285" cy="2595245"/>
          </a:xfrm>
          <a:prstGeom prst="curvedConnector3">
            <a:avLst>
              <a:gd name="adj1" fmla="val -10887"/>
            </a:avLst>
          </a:prstGeom>
          <a:ln w="25400">
            <a:solidFill>
              <a:srgbClr val="3232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682750" y="263525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10756900" y="4800600"/>
            <a:ext cx="741045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{c}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29750" y="4800600"/>
            <a:ext cx="1019810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a,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644505" y="4326890"/>
            <a:ext cx="1019810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a,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429750" y="4326890"/>
            <a:ext cx="1033145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{c</a:t>
            </a:r>
            <a:r>
              <a:rPr lang="en-US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,b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631170" y="3822065"/>
            <a:ext cx="1033145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{c</a:t>
            </a:r>
            <a:r>
              <a:rPr lang="en-US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,b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407525" y="3828415"/>
            <a:ext cx="1033145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{c</a:t>
            </a:r>
            <a:r>
              <a:rPr lang="en-US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,b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631170" y="3323590"/>
            <a:ext cx="1033145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{c</a:t>
            </a:r>
            <a:r>
              <a:rPr lang="en-US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,b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420225" y="3336290"/>
            <a:ext cx="1019810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{c</a:t>
            </a:r>
            <a:r>
              <a:rPr lang="en-US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,a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617200" y="2819400"/>
            <a:ext cx="1019810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{c</a:t>
            </a:r>
            <a:r>
              <a:rPr lang="en-US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,a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483725" y="2819400"/>
            <a:ext cx="741045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{c}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活跃变量分析示例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</p:spPr>
        <p:txBody>
          <a:bodyPr>
            <a:normAutofit lnSpcReduction="10000"/>
          </a:bodyPr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计算示例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sym typeface="+mn-ea"/>
              </a:rPr>
              <a:t>   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401955" y="2306955"/>
          <a:ext cx="8141335" cy="3489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660"/>
                <a:gridCol w="2882900"/>
                <a:gridCol w="1010920"/>
                <a:gridCol w="1077595"/>
                <a:gridCol w="1294765"/>
                <a:gridCol w="1293495"/>
              </a:tblGrid>
              <a:tr h="4984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def[n] </a:t>
                      </a: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use[n]</a:t>
                      </a: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in</a:t>
                      </a:r>
                      <a:r>
                        <a:rPr lang="en-US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[n]</a:t>
                      </a:r>
                      <a:endParaRPr lang="en-US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out[n]</a:t>
                      </a:r>
                      <a:endParaRPr lang="en-US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84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← 0</a:t>
                      </a: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{a}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∅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{c}</a:t>
                      </a:r>
                      <a:endParaRPr lang="en-US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{c,a}</a:t>
                      </a:r>
                      <a:endParaRPr lang="en-US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84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L1:</a:t>
                      </a: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← a + 1</a:t>
                      </a: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{c,a}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{c,b}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84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← c + b</a:t>
                      </a: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b,c</a:t>
                      </a: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{c,b}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{c,b}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84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← b × 2</a:t>
                      </a: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{a}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{b}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{c,b}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{a,c}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84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a &lt; N goto L1</a:t>
                      </a: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∅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{a}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{a,c}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{c}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984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c</a:t>
                      </a: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∅</a:t>
                      </a: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{c}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{}</a:t>
                      </a:r>
                      <a:endPara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544050" y="5300345"/>
            <a:ext cx="741045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{c}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842625" y="5300345"/>
            <a:ext cx="570230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642600" y="4800600"/>
            <a:ext cx="1019810" cy="46037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p>
            <a:pPr algn="l"/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a,</a:t>
            </a: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c}</a:t>
            </a:r>
            <a:endParaRPr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429750" y="4800600"/>
            <a:ext cx="1019810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a,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644505" y="4326890"/>
            <a:ext cx="1019810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</a:t>
            </a:r>
            <a:r>
              <a:rPr lang="en-US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a,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429750" y="4326890"/>
            <a:ext cx="1033145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{c</a:t>
            </a:r>
            <a:r>
              <a:rPr lang="en-US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,b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0631170" y="3822065"/>
            <a:ext cx="1033145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{c</a:t>
            </a:r>
            <a:r>
              <a:rPr lang="en-US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,b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407525" y="3828415"/>
            <a:ext cx="1033145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{c</a:t>
            </a:r>
            <a:r>
              <a:rPr lang="en-US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,b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631170" y="3323590"/>
            <a:ext cx="1033145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{c</a:t>
            </a:r>
            <a:r>
              <a:rPr lang="en-US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,b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420225" y="3336290"/>
            <a:ext cx="1019810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{c</a:t>
            </a:r>
            <a:r>
              <a:rPr lang="en-US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,a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617200" y="2819400"/>
            <a:ext cx="1019810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{c</a:t>
            </a:r>
            <a:r>
              <a:rPr lang="en-US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,a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483725" y="2819400"/>
            <a:ext cx="741045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{c}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78950" y="2306955"/>
            <a:ext cx="9105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[n]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528300" y="2306955"/>
            <a:ext cx="11188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out[n]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76645" y="3314065"/>
            <a:ext cx="821690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{c</a:t>
            </a:r>
            <a:r>
              <a:rPr lang="en-US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,a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62550" y="810260"/>
            <a:ext cx="821690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{c</a:t>
            </a:r>
            <a:r>
              <a:rPr lang="en-US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,a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object 6"/>
          <p:cNvSpPr txBox="1"/>
          <p:nvPr/>
        </p:nvSpPr>
        <p:spPr>
          <a:xfrm>
            <a:off x="4742180" y="1510030"/>
            <a:ext cx="2350135" cy="36893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 algn="ctr"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L1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 ← a + 1</a:t>
            </a:r>
            <a:endParaRPr sz="24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6"/>
          <p:cNvSpPr txBox="1"/>
          <p:nvPr/>
        </p:nvSpPr>
        <p:spPr>
          <a:xfrm>
            <a:off x="5984240" y="213995"/>
            <a:ext cx="2350135" cy="30734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>
              <a:buNone/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a &lt; N goto L1</a:t>
            </a:r>
            <a:endParaRPr lang="zh-CN" altLang="en-US" sz="2000" b="1" dirty="0">
              <a:solidFill>
                <a:srgbClr val="19191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6" name="object 6"/>
          <p:cNvSpPr txBox="1"/>
          <p:nvPr/>
        </p:nvSpPr>
        <p:spPr>
          <a:xfrm>
            <a:off x="7549515" y="1510030"/>
            <a:ext cx="2350135" cy="36893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 algn="ctr"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return c</a:t>
            </a:r>
            <a:endParaRPr sz="24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cxnSp>
        <p:nvCxnSpPr>
          <p:cNvPr id="22" name="曲线连接符 21"/>
          <p:cNvCxnSpPr>
            <a:stCxn id="15" idx="2"/>
            <a:endCxn id="13" idx="0"/>
          </p:cNvCxnSpPr>
          <p:nvPr/>
        </p:nvCxnSpPr>
        <p:spPr>
          <a:xfrm rot="5400000">
            <a:off x="6044248" y="394653"/>
            <a:ext cx="988695" cy="1242060"/>
          </a:xfrm>
          <a:prstGeom prst="curvedConnector3">
            <a:avLst>
              <a:gd name="adj1" fmla="val 50000"/>
            </a:avLst>
          </a:prstGeom>
          <a:ln w="25400">
            <a:solidFill>
              <a:srgbClr val="3232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stCxn id="15" idx="2"/>
            <a:endCxn id="16" idx="0"/>
          </p:cNvCxnSpPr>
          <p:nvPr/>
        </p:nvCxnSpPr>
        <p:spPr>
          <a:xfrm rot="5400000" flipV="1">
            <a:off x="7447915" y="233045"/>
            <a:ext cx="988695" cy="1565275"/>
          </a:xfrm>
          <a:prstGeom prst="curvedConnector3">
            <a:avLst>
              <a:gd name="adj1" fmla="val 50032"/>
            </a:avLst>
          </a:prstGeom>
          <a:ln w="25400">
            <a:solidFill>
              <a:srgbClr val="3232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608060" y="810260"/>
            <a:ext cx="610235" cy="4603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{c}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11" grpId="0" bldLvl="0" animBg="1"/>
      <p:bldP spid="12" grpId="0" bldLvl="0" animBg="1"/>
      <p:bldP spid="13" grpId="0" bldLvl="0" animBg="1"/>
      <p:bldP spid="15" grpId="0" bldLvl="0" animBg="1"/>
      <p:bldP spid="16" grpId="0" bldLvl="0" animBg="1"/>
      <p:bldP spid="1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寄存器分配</a:t>
            </a:r>
            <a:endParaRPr lang="zh-CN" altLang="en-US" b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</p:spPr>
        <p:txBody>
          <a:bodyPr>
            <a:normAutofit lnSpcReduction="10000"/>
          </a:bodyPr>
          <a:p>
            <a:pPr marL="431800" indent="-323850" defTabSz="449580" eaLnBrk="1">
              <a:lnSpc>
                <a:spcPct val="15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sym typeface="+mn-ea"/>
              </a:rPr>
              <a:t>什么是寄存器分配？</a:t>
            </a:r>
            <a:endParaRPr lang="en-US" altLang="zh-CN" sz="32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431800" indent="-323850" defTabSz="449580" eaLnBrk="1">
              <a:lnSpc>
                <a:spcPct val="150000"/>
              </a:lnSpc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200" b="1" dirty="0">
                <a:sym typeface="+mn-ea"/>
              </a:rPr>
              <a:t>   </a:t>
            </a:r>
            <a:r>
              <a:rPr lang="zh-CN" altLang="en-US" sz="3200" b="1" dirty="0">
                <a:sym typeface="+mn-ea"/>
              </a:rPr>
              <a:t>将变量分配给寄存器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431800" indent="-323850" defTabSz="449580" eaLnBrk="1">
              <a:lnSpc>
                <a:spcPct val="150000"/>
              </a:lnSpc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sym typeface="+mn-ea"/>
              </a:rPr>
              <a:t> </a:t>
            </a:r>
            <a:r>
              <a:rPr lang="en-US" altLang="zh-CN" sz="3200" b="1" dirty="0">
                <a:sym typeface="+mn-ea"/>
              </a:rPr>
              <a:t>  </a:t>
            </a:r>
            <a:r>
              <a:rPr lang="zh-CN" altLang="en-US" sz="3200" b="1" dirty="0">
                <a:sym typeface="+mn-ea"/>
              </a:rPr>
              <a:t>管理寄存器内外数据传输 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431800" indent="-323850" defTabSz="449580" eaLnBrk="1">
              <a:lnSpc>
                <a:spcPct val="150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sym typeface="+mn-ea"/>
              </a:rPr>
              <a:t>寄存器是稀缺资源</a:t>
            </a:r>
            <a:endParaRPr lang="en-US" altLang="zh-CN" sz="32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431800" indent="-323850" defTabSz="449580" eaLnBrk="1">
              <a:lnSpc>
                <a:spcPct val="150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sym typeface="+mn-ea"/>
              </a:rPr>
              <a:t>   通常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IR</a:t>
            </a:r>
            <a:r>
              <a:rPr lang="zh-CN" altLang="en-US" sz="3200" b="1" dirty="0">
                <a:sym typeface="+mn-ea"/>
              </a:rPr>
              <a:t>变量比寄存器的多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pPr marL="431800" indent="-323850" defTabSz="449580" eaLnBrk="1">
              <a:lnSpc>
                <a:spcPct val="150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sym typeface="+mn-ea"/>
              </a:rPr>
              <a:t> </a:t>
            </a:r>
            <a:r>
              <a:rPr lang="en-US" altLang="zh-CN" sz="3200" b="1" dirty="0">
                <a:sym typeface="+mn-ea"/>
              </a:rPr>
              <a:t>  </a:t>
            </a:r>
            <a:r>
              <a:rPr lang="zh-CN" altLang="en-US" sz="3200" b="1" dirty="0">
                <a:sym typeface="+mn-ea"/>
              </a:rPr>
              <a:t>需要尽可能重用寄存器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431800" indent="-323850" defTabSz="44958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寄存器分配问题分析</a:t>
            </a:r>
            <a:endParaRPr lang="zh-CN" altLang="en-US" b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</p:spPr>
        <p:txBody>
          <a:bodyPr>
            <a:normAutofit lnSpcReduction="10000"/>
          </a:bodyPr>
          <a:p>
            <a:pPr marL="431800" indent="-323850" defTabSz="449580" eaLnBrk="1">
              <a:lnSpc>
                <a:spcPct val="15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600" b="1" dirty="0">
                <a:sym typeface="+mn-ea"/>
              </a:rPr>
              <a:t>无分配算法时</a:t>
            </a:r>
            <a:endParaRPr lang="zh-CN" altLang="en-US" sz="3200" b="1" dirty="0">
              <a:sym typeface="+mn-ea"/>
            </a:endParaRPr>
          </a:p>
          <a:p>
            <a:pPr marL="431800" indent="-323850" defTabSz="449580" eaLnBrk="1">
              <a:lnSpc>
                <a:spcPct val="15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sym typeface="+mn-ea"/>
              </a:rPr>
              <a:t> </a:t>
            </a:r>
            <a:r>
              <a:rPr lang="en-US" altLang="zh-CN" sz="3200" b="1" dirty="0">
                <a:sym typeface="+mn-ea"/>
              </a:rPr>
              <a:t>   </a:t>
            </a:r>
            <a:r>
              <a:rPr lang="zh-CN" altLang="en-US" sz="3200" b="1" dirty="0">
                <a:sym typeface="+mn-ea"/>
              </a:rPr>
              <a:t>将每个值存储在内存中，仅在需要时加载值</a:t>
            </a:r>
            <a:endParaRPr lang="zh-CN" altLang="en-US" sz="3200" b="1" dirty="0">
              <a:sym typeface="+mn-ea"/>
            </a:endParaRPr>
          </a:p>
          <a:p>
            <a:pPr marL="431800" indent="-323850" defTabSz="449580" eaLnBrk="1">
              <a:lnSpc>
                <a:spcPct val="15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sym typeface="+mn-ea"/>
              </a:rPr>
              <a:t>要生成执行计算的指令，需执行以下操作：</a:t>
            </a:r>
            <a:endParaRPr lang="zh-CN" altLang="en-US" sz="3200" b="1" dirty="0">
              <a:sym typeface="+mn-ea"/>
            </a:endParaRPr>
          </a:p>
          <a:p>
            <a:pPr marL="431800" indent="-323850" defTabSz="449580" eaLnBrk="1">
              <a:lnSpc>
                <a:spcPct val="15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200" b="1" dirty="0">
                <a:sym typeface="+mn-ea"/>
              </a:rPr>
              <a:t>    </a:t>
            </a:r>
            <a:r>
              <a:rPr lang="zh-CN" altLang="en-US" sz="3200" b="1" dirty="0">
                <a:sym typeface="+mn-ea"/>
              </a:rPr>
              <a:t>生成加载指令，将值从主存移入寄存器</a:t>
            </a:r>
            <a:endParaRPr lang="zh-CN" altLang="en-US" sz="3200" b="1" dirty="0">
              <a:sym typeface="+mn-ea"/>
            </a:endParaRPr>
          </a:p>
          <a:p>
            <a:pPr marL="431800" indent="-323850" defTabSz="449580" eaLnBrk="1">
              <a:lnSpc>
                <a:spcPct val="15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200" b="1" dirty="0">
                <a:sym typeface="+mn-ea"/>
              </a:rPr>
              <a:t>    </a:t>
            </a:r>
            <a:r>
              <a:rPr lang="zh-CN" altLang="en-US" sz="3200" b="1" dirty="0">
                <a:sym typeface="+mn-ea"/>
              </a:rPr>
              <a:t>生成在寄存器上执行计算的指令</a:t>
            </a:r>
            <a:endParaRPr lang="zh-CN" altLang="en-US" sz="3200" b="1" dirty="0">
              <a:sym typeface="+mn-ea"/>
            </a:endParaRPr>
          </a:p>
          <a:p>
            <a:pPr marL="431800" indent="-323850" defTabSz="449580" eaLnBrk="1">
              <a:lnSpc>
                <a:spcPct val="15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200" b="1" dirty="0">
                <a:sym typeface="+mn-ea"/>
              </a:rPr>
              <a:t>    </a:t>
            </a:r>
            <a:r>
              <a:rPr lang="zh-CN" altLang="en-US" sz="3200" b="1" dirty="0">
                <a:sym typeface="+mn-ea"/>
              </a:rPr>
              <a:t>生成存储指令将结果存回内存  </a:t>
            </a:r>
            <a:endParaRPr lang="zh-CN" altLang="en-US" sz="3200" b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寄存器分配问题分析</a:t>
            </a:r>
            <a:endParaRPr lang="zh-CN" altLang="en-US" b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3" name="object 3"/>
          <p:cNvSpPr txBox="1"/>
          <p:nvPr/>
        </p:nvSpPr>
        <p:spPr>
          <a:xfrm>
            <a:off x="4941569" y="1643380"/>
            <a:ext cx="2463800" cy="139319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p>
            <a:pPr marL="12700" marR="508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191919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a = b +</a:t>
            </a:r>
            <a:r>
              <a:rPr sz="2800" b="1" spc="-120" dirty="0">
                <a:solidFill>
                  <a:srgbClr val="191919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 </a:t>
            </a:r>
            <a:r>
              <a:rPr sz="2800" b="1" spc="-5" dirty="0">
                <a:solidFill>
                  <a:srgbClr val="191919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c;  </a:t>
            </a:r>
            <a:endParaRPr sz="2800" b="1" spc="-5" dirty="0">
              <a:solidFill>
                <a:srgbClr val="191919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/>
            </a:endParaRPr>
          </a:p>
          <a:p>
            <a:pPr marL="12700" marR="5080">
              <a:lnSpc>
                <a:spcPct val="100000"/>
              </a:lnSpc>
              <a:spcBef>
                <a:spcPts val="395"/>
              </a:spcBef>
            </a:pPr>
            <a:r>
              <a:rPr sz="2800" b="1" dirty="0">
                <a:solidFill>
                  <a:srgbClr val="191919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d =</a:t>
            </a:r>
            <a:r>
              <a:rPr sz="2800" b="1" spc="-45" dirty="0">
                <a:solidFill>
                  <a:srgbClr val="191919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 </a:t>
            </a:r>
            <a:r>
              <a:rPr sz="2800" b="1" spc="-5" dirty="0">
                <a:solidFill>
                  <a:srgbClr val="191919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a;</a:t>
            </a:r>
            <a:endParaRPr sz="2800" b="1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c = a +</a:t>
            </a:r>
            <a:r>
              <a:rPr sz="2800" b="1" spc="-12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 </a:t>
            </a:r>
            <a:r>
              <a:rPr sz="2800" b="1" spc="-5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d;</a:t>
            </a:r>
            <a:endParaRPr sz="2800" b="1" spc="-5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/>
            </a:endParaRPr>
          </a:p>
        </p:txBody>
      </p:sp>
      <p:graphicFrame>
        <p:nvGraphicFramePr>
          <p:cNvPr id="10" name="object 5"/>
          <p:cNvGraphicFramePr>
            <a:graphicFrameLocks noGrp="1"/>
          </p:cNvGraphicFramePr>
          <p:nvPr/>
        </p:nvGraphicFramePr>
        <p:xfrm>
          <a:off x="297180" y="2204720"/>
          <a:ext cx="2286000" cy="411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</a:tblGrid>
              <a:tr h="457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b="1" spc="-15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Param </a:t>
                      </a:r>
                      <a:r>
                        <a:rPr sz="18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N</a:t>
                      </a:r>
                      <a:endParaRPr sz="18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812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...</a:t>
                      </a:r>
                      <a:endParaRPr sz="18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7874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b="1" spc="-15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Param</a:t>
                      </a:r>
                      <a:r>
                        <a:rPr sz="1800" b="1" spc="-2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 </a:t>
                      </a:r>
                      <a:r>
                        <a:rPr sz="18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1</a:t>
                      </a:r>
                      <a:endParaRPr sz="18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812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D21F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b="1" spc="-5" dirty="0">
                          <a:solidFill>
                            <a:srgbClr val="FFFF00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Stored</a:t>
                      </a:r>
                      <a:r>
                        <a:rPr sz="1800" b="1" spc="-15" dirty="0">
                          <a:solidFill>
                            <a:srgbClr val="FFFF00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 </a:t>
                      </a:r>
                      <a:r>
                        <a:rPr sz="1800" b="1" dirty="0">
                          <a:solidFill>
                            <a:srgbClr val="FFFF00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fp</a:t>
                      </a:r>
                      <a:endParaRPr sz="18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812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660066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b="1" spc="-5" dirty="0">
                          <a:solidFill>
                            <a:srgbClr val="FFFF00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Stored</a:t>
                      </a:r>
                      <a:r>
                        <a:rPr sz="1800" b="1" spc="-25" dirty="0">
                          <a:solidFill>
                            <a:srgbClr val="FFFF00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 </a:t>
                      </a:r>
                      <a:r>
                        <a:rPr sz="1800" b="1" dirty="0">
                          <a:solidFill>
                            <a:srgbClr val="FFFF00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ra</a:t>
                      </a:r>
                      <a:endParaRPr sz="18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812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660066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</a:tr>
              <a:tr h="4572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4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endParaRPr sz="24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8CCFF"/>
                    </a:solidFill>
                  </a:tcPr>
                </a:tc>
              </a:tr>
            </a:tbl>
          </a:graphicData>
        </a:graphic>
      </p:graphicFrame>
      <p:sp>
        <p:nvSpPr>
          <p:cNvPr id="11" name="object 6"/>
          <p:cNvSpPr txBox="1"/>
          <p:nvPr/>
        </p:nvSpPr>
        <p:spPr>
          <a:xfrm>
            <a:off x="2611119" y="2273299"/>
            <a:ext cx="1002030" cy="395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fp +</a:t>
            </a:r>
            <a:r>
              <a:rPr sz="1800" b="1" spc="-100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4N</a:t>
            </a:r>
            <a:endParaRPr sz="1800">
              <a:latin typeface="DejaVu Serif" panose="02060603050605020204"/>
              <a:cs typeface="DejaVu Serif" panose="02060603050605020204"/>
            </a:endParaRPr>
          </a:p>
          <a:p>
            <a:pPr marL="635" algn="ctr">
              <a:lnSpc>
                <a:spcPct val="100000"/>
              </a:lnSpc>
              <a:spcBef>
                <a:spcPts val="1440"/>
              </a:spcBef>
            </a:pPr>
            <a:r>
              <a:rPr sz="1800" b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...</a:t>
            </a:r>
            <a:endParaRPr sz="1800">
              <a:latin typeface="DejaVu Serif" panose="02060603050605020204"/>
              <a:cs typeface="DejaVu Serif" panose="02060603050605020204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1800" b="1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fp +</a:t>
            </a:r>
            <a:r>
              <a:rPr sz="1800" b="1" spc="-110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 </a:t>
            </a:r>
            <a:r>
              <a:rPr sz="1800" b="1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4</a:t>
            </a:r>
            <a:endParaRPr sz="1800">
              <a:latin typeface="DejaVu Serif" panose="02060603050605020204"/>
              <a:cs typeface="DejaVu Serif" panose="02060603050605020204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1800" b="1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fp +</a:t>
            </a:r>
            <a:r>
              <a:rPr sz="1800" b="1" spc="-110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 </a:t>
            </a:r>
            <a:r>
              <a:rPr sz="1800" b="1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0</a:t>
            </a:r>
            <a:endParaRPr sz="1800">
              <a:latin typeface="DejaVu Serif" panose="02060603050605020204"/>
              <a:cs typeface="DejaVu Serif" panose="02060603050605020204"/>
            </a:endParaRPr>
          </a:p>
          <a:p>
            <a:pPr marL="635" algn="ctr">
              <a:lnSpc>
                <a:spcPct val="100000"/>
              </a:lnSpc>
              <a:spcBef>
                <a:spcPts val="1440"/>
              </a:spcBef>
            </a:pPr>
            <a:r>
              <a:rPr sz="1800" b="1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fp -</a:t>
            </a:r>
            <a:r>
              <a:rPr sz="1800" b="1" spc="-120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 </a:t>
            </a:r>
            <a:r>
              <a:rPr sz="1800" b="1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4</a:t>
            </a:r>
            <a:endParaRPr sz="1800">
              <a:latin typeface="DejaVu Serif" panose="02060603050605020204"/>
              <a:cs typeface="DejaVu Serif" panose="02060603050605020204"/>
            </a:endParaRPr>
          </a:p>
          <a:p>
            <a:pPr marL="635" algn="ctr">
              <a:lnSpc>
                <a:spcPct val="100000"/>
              </a:lnSpc>
              <a:spcBef>
                <a:spcPts val="1440"/>
              </a:spcBef>
            </a:pPr>
            <a:r>
              <a:rPr sz="1800" b="1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fp -</a:t>
            </a:r>
            <a:r>
              <a:rPr sz="1800" b="1" spc="-120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 </a:t>
            </a:r>
            <a:r>
              <a:rPr sz="1800" b="1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8</a:t>
            </a:r>
            <a:endParaRPr sz="1800">
              <a:latin typeface="DejaVu Serif" panose="02060603050605020204"/>
              <a:cs typeface="DejaVu Serif" panose="02060603050605020204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1800" b="1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fp -</a:t>
            </a:r>
            <a:r>
              <a:rPr sz="1800" b="1" spc="-110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12</a:t>
            </a:r>
            <a:endParaRPr sz="1800">
              <a:latin typeface="DejaVu Serif" panose="02060603050605020204"/>
              <a:cs typeface="DejaVu Serif" panose="02060603050605020204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1800" b="1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fp -</a:t>
            </a:r>
            <a:r>
              <a:rPr sz="1800" b="1" spc="-110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16</a:t>
            </a:r>
            <a:endParaRPr sz="1800">
              <a:latin typeface="DejaVu Serif" panose="02060603050605020204"/>
              <a:cs typeface="DejaVu Serif" panose="02060603050605020204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1800" b="1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fp -</a:t>
            </a:r>
            <a:r>
              <a:rPr sz="1800" b="1" spc="-110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 </a:t>
            </a:r>
            <a:r>
              <a:rPr sz="1800" b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20</a:t>
            </a:r>
            <a:endParaRPr sz="1800">
              <a:latin typeface="DejaVu Serif" panose="02060603050605020204"/>
              <a:cs typeface="DejaVu Serif" panose="02060603050605020204"/>
            </a:endParaRPr>
          </a:p>
        </p:txBody>
      </p:sp>
      <p:sp>
        <p:nvSpPr>
          <p:cNvPr id="12" name="Rectangle 7"/>
          <p:cNvSpPr/>
          <p:nvPr/>
        </p:nvSpPr>
        <p:spPr>
          <a:xfrm>
            <a:off x="4976495" y="1707515"/>
            <a:ext cx="2112645" cy="37909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l"/>
            <a:r>
              <a:rPr lang="en-US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 = b + c</a:t>
            </a:r>
            <a:endParaRPr lang="en-US" altLang="en-US" sz="28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821930" y="1707515"/>
            <a:ext cx="346138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lw	$t0,	-12(fp)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lw	$t1,	-16(fp)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add	$t2,	$t0, $t1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sw	$t2,	-8(fp)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lw	$t0,	-8(fp)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sw	$t0,	-20(fp)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lw	$t0,	-8(fp)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lw	$t1,	-20(fp)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add	$t2,	$t0, $t1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sw	$t2,	-16(fp)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Rectangle 7"/>
          <p:cNvSpPr/>
          <p:nvPr/>
        </p:nvSpPr>
        <p:spPr>
          <a:xfrm>
            <a:off x="4970145" y="2163445"/>
            <a:ext cx="2112645" cy="37909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l"/>
            <a:r>
              <a:rPr lang="en-US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d = a</a:t>
            </a:r>
            <a:endParaRPr lang="en-US" altLang="en-US" sz="28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7"/>
          <p:cNvSpPr/>
          <p:nvPr/>
        </p:nvSpPr>
        <p:spPr>
          <a:xfrm>
            <a:off x="4970145" y="2657475"/>
            <a:ext cx="2112645" cy="37909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l"/>
            <a:r>
              <a:rPr lang="en-US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 = a + d</a:t>
            </a:r>
            <a:endParaRPr lang="en-US" altLang="en-US" sz="2800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4" grpId="0" bldLvl="0" animBg="1"/>
      <p:bldP spid="12" grpId="1" bldLvl="0" animBg="1"/>
      <p:bldP spid="15" grpId="0" bldLvl="0" animBg="1"/>
      <p:bldP spid="14" grpId="1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寄存器分配问题分析</a:t>
            </a:r>
            <a:endParaRPr lang="zh-CN" altLang="en-US" b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</p:spPr>
        <p:txBody>
          <a:bodyPr>
            <a:normAutofit fontScale="90000"/>
          </a:bodyPr>
          <a:p>
            <a:pPr marL="431800" indent="-323850" defTabSz="449580" eaLnBrk="1">
              <a:lnSpc>
                <a:spcPct val="15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600" b="1" dirty="0">
                <a:sym typeface="+mn-ea"/>
              </a:rPr>
              <a:t>无分配算法时</a:t>
            </a:r>
            <a:endParaRPr lang="zh-CN" altLang="en-US" sz="3200" b="1" dirty="0">
              <a:sym typeface="+mn-ea"/>
            </a:endParaRPr>
          </a:p>
          <a:p>
            <a:pPr marL="431800" indent="-323850" defTabSz="449580" eaLnBrk="1">
              <a:lnSpc>
                <a:spcPct val="15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sym typeface="+mn-ea"/>
              </a:rPr>
              <a:t> </a:t>
            </a:r>
            <a:r>
              <a:rPr lang="en-US" altLang="zh-CN" sz="3200" b="1" dirty="0">
                <a:sym typeface="+mn-ea"/>
              </a:rPr>
              <a:t>   </a:t>
            </a:r>
            <a:r>
              <a:rPr lang="zh-CN" altLang="en-US" sz="3200" b="1" dirty="0">
                <a:sym typeface="+mn-ea"/>
              </a:rPr>
              <a:t>生成太多不必要的加载和存储指令</a:t>
            </a:r>
            <a:endParaRPr lang="zh-CN" altLang="en-US" sz="3200" b="1" dirty="0">
              <a:sym typeface="+mn-ea"/>
            </a:endParaRPr>
          </a:p>
          <a:p>
            <a:pPr marL="431800" indent="-323850" defTabSz="449580" eaLnBrk="1">
              <a:lnSpc>
                <a:spcPct val="15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200" b="1" dirty="0">
                <a:sym typeface="+mn-ea"/>
              </a:rPr>
              <a:t>    </a:t>
            </a:r>
            <a:r>
              <a:rPr lang="zh-CN" altLang="en-US" sz="3200" b="1" dirty="0">
                <a:sym typeface="+mn-ea"/>
              </a:rPr>
              <a:t>在产品级编译器中不可接受</a:t>
            </a:r>
            <a:endParaRPr lang="zh-CN" altLang="en-US" sz="3200" b="1" dirty="0">
              <a:sym typeface="+mn-ea"/>
            </a:endParaRPr>
          </a:p>
          <a:p>
            <a:pPr marL="431800" indent="-323850" defTabSz="449580" eaLnBrk="1">
              <a:lnSpc>
                <a:spcPct val="15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sym typeface="+mn-ea"/>
              </a:rPr>
              <a:t> </a:t>
            </a:r>
            <a:r>
              <a:rPr lang="en-US" altLang="zh-CN" sz="3200" b="1" dirty="0">
                <a:sym typeface="+mn-ea"/>
              </a:rPr>
              <a:t>   不需要担心寄存器</a:t>
            </a:r>
            <a:r>
              <a:rPr lang="zh-CN" altLang="en-US" sz="3200" b="1" dirty="0">
                <a:sym typeface="+mn-ea"/>
              </a:rPr>
              <a:t>数量限制，</a:t>
            </a:r>
            <a:r>
              <a:rPr lang="en-US" altLang="zh-CN" sz="3200" b="1" dirty="0">
                <a:sym typeface="+mn-ea"/>
              </a:rPr>
              <a:t>可以随时将 IR 转换</a:t>
            </a:r>
            <a:r>
              <a:rPr lang="zh-CN" altLang="en-US" sz="3200" b="1" dirty="0">
                <a:sym typeface="+mn-ea"/>
              </a:rPr>
              <a:t>为汇编指令</a:t>
            </a:r>
            <a:endParaRPr lang="en-US" altLang="zh-CN" sz="3200" b="1" dirty="0">
              <a:sym typeface="+mn-ea"/>
            </a:endParaRPr>
          </a:p>
          <a:p>
            <a:pPr marL="431800" indent="-323850" defTabSz="449580" eaLnBrk="1">
              <a:lnSpc>
                <a:spcPct val="15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200" b="1" dirty="0">
                <a:sym typeface="+mn-ea"/>
              </a:rPr>
              <a:t>    </a:t>
            </a:r>
            <a:r>
              <a:rPr lang="zh-CN" altLang="en-US" sz="3200" b="1" dirty="0">
                <a:sym typeface="+mn-ea"/>
              </a:rPr>
              <a:t>不需要担心函数调用或特殊用途的寄存器</a:t>
            </a:r>
            <a:endParaRPr lang="zh-CN" altLang="en-US" sz="3200" b="1" dirty="0">
              <a:sym typeface="+mn-ea"/>
            </a:endParaRPr>
          </a:p>
          <a:p>
            <a:pPr marL="431800" indent="-323850" defTabSz="449580" eaLnBrk="1">
              <a:lnSpc>
                <a:spcPct val="15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200" b="1" dirty="0">
                <a:sym typeface="+mn-ea"/>
              </a:rPr>
              <a:t>    </a:t>
            </a:r>
            <a:r>
              <a:rPr lang="zh-CN" altLang="en-US" sz="3200" b="1" dirty="0">
                <a:sym typeface="+mn-ea"/>
              </a:rPr>
              <a:t>适用于实现一个编译器原型系统    </a:t>
            </a:r>
            <a:endParaRPr lang="zh-CN" altLang="en-US" sz="3200" b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寄存器分配问题分析</a:t>
            </a:r>
            <a:endParaRPr lang="zh-CN" altLang="en-US" b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</p:spPr>
        <p:txBody>
          <a:bodyPr>
            <a:normAutofit lnSpcReduction="10000"/>
          </a:bodyPr>
          <a:p>
            <a:pPr marL="431800" indent="-323850" defTabSz="449580" eaLnBrk="1">
              <a:lnSpc>
                <a:spcPct val="15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sym typeface="+mn-ea"/>
              </a:rPr>
              <a:t>分配算法改进：</a:t>
            </a:r>
            <a:r>
              <a:rPr lang="en-US" altLang="zh-CN" sz="3200" b="1" dirty="0">
                <a:sym typeface="+mn-ea"/>
              </a:rPr>
              <a:t> </a:t>
            </a:r>
            <a:r>
              <a:rPr lang="zh-CN" altLang="en-US" sz="3200" b="1" dirty="0">
                <a:sym typeface="+mn-ea"/>
              </a:rPr>
              <a:t>减少内存读/写、进而减少内存的使用</a:t>
            </a:r>
            <a:endParaRPr lang="zh-CN" altLang="en-US" sz="3200" b="1" dirty="0">
              <a:sym typeface="+mn-ea"/>
            </a:endParaRPr>
          </a:p>
          <a:p>
            <a:pPr marL="431800" indent="-323850" defTabSz="449580" eaLnBrk="1">
              <a:lnSpc>
                <a:spcPct val="15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sym typeface="+mn-ea"/>
              </a:rPr>
              <a:t>需要解决的问题：</a:t>
            </a:r>
            <a:endParaRPr lang="zh-CN" altLang="en-US" sz="3200" b="1" dirty="0">
              <a:sym typeface="+mn-ea"/>
            </a:endParaRPr>
          </a:p>
          <a:p>
            <a:pPr marL="431800" indent="-323850" defTabSz="449580" eaLnBrk="1">
              <a:lnSpc>
                <a:spcPct val="15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200" b="1" dirty="0">
                <a:sym typeface="+mn-ea"/>
              </a:rPr>
              <a:t>    </a:t>
            </a:r>
            <a:r>
              <a:rPr lang="zh-CN" altLang="en-US" sz="3200" b="1" dirty="0">
                <a:sym typeface="+mn-ea"/>
              </a:rPr>
              <a:t>将变量放入哪些寄存器？</a:t>
            </a:r>
            <a:r>
              <a:rPr lang="en-US" altLang="zh-CN" sz="3200" b="1" dirty="0">
                <a:sym typeface="+mn-ea"/>
              </a:rPr>
              <a:t>  </a:t>
            </a:r>
            <a:r>
              <a:rPr lang="zh-CN" altLang="en-US" sz="3200" b="1" dirty="0">
                <a:sym typeface="+mn-ea"/>
              </a:rPr>
              <a:t>寄存器用完怎么办？</a:t>
            </a:r>
            <a:endParaRPr lang="zh-CN" altLang="en-US" sz="3200" b="1" dirty="0">
              <a:sym typeface="+mn-ea"/>
            </a:endParaRPr>
          </a:p>
          <a:p>
            <a:pPr marL="431800" indent="-323850" defTabSz="449580" eaLnBrk="1">
              <a:lnSpc>
                <a:spcPct val="15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sym typeface="+mn-ea"/>
              </a:rPr>
              <a:t>观察到的实事：</a:t>
            </a:r>
            <a:endParaRPr lang="zh-CN" altLang="en-US" sz="3200" b="1" dirty="0">
              <a:sym typeface="+mn-ea"/>
            </a:endParaRPr>
          </a:p>
          <a:p>
            <a:pPr marL="431800" indent="-323850" defTabSz="449580" eaLnBrk="1">
              <a:lnSpc>
                <a:spcPct val="15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200" b="1" dirty="0">
                <a:sym typeface="+mn-ea"/>
              </a:rPr>
              <a:t>    </a:t>
            </a:r>
            <a:r>
              <a:rPr lang="zh-CN" altLang="en-US" sz="3200" b="1" dirty="0">
                <a:sym typeface="+mn-ea"/>
              </a:rPr>
              <a:t>一个寄存器在不同的时间段</a:t>
            </a:r>
            <a:r>
              <a:rPr lang="en-US" altLang="zh-CN" sz="3200" b="1" dirty="0">
                <a:sym typeface="+mn-ea"/>
              </a:rPr>
              <a:t>/</a:t>
            </a:r>
            <a:r>
              <a:rPr lang="zh-CN" altLang="en-US" sz="3200" b="1" dirty="0">
                <a:sym typeface="+mn-ea"/>
              </a:rPr>
              <a:t>位置可对应多个变量</a:t>
            </a:r>
            <a:endParaRPr lang="zh-CN" altLang="en-US" sz="3200" b="1" dirty="0">
              <a:sym typeface="+mn-ea"/>
            </a:endParaRPr>
          </a:p>
          <a:p>
            <a:pPr marL="431800" indent="-323850" defTabSz="449580" eaLnBrk="1">
              <a:lnSpc>
                <a:spcPct val="15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sym typeface="+mn-ea"/>
              </a:rPr>
              <a:t> </a:t>
            </a:r>
            <a:r>
              <a:rPr lang="en-US" altLang="zh-CN" sz="3200" b="1" dirty="0">
                <a:sym typeface="+mn-ea"/>
              </a:rPr>
              <a:t>   </a:t>
            </a:r>
            <a:r>
              <a:rPr lang="zh-CN" altLang="en-US" sz="3200" b="1" dirty="0">
                <a:sym typeface="+mn-ea"/>
              </a:rPr>
              <a:t>一个变量在不同的时间段</a:t>
            </a:r>
            <a:r>
              <a:rPr lang="en-US" altLang="zh-CN" sz="3200" b="1" dirty="0">
                <a:sym typeface="+mn-ea"/>
              </a:rPr>
              <a:t>/</a:t>
            </a:r>
            <a:r>
              <a:rPr lang="zh-CN" altLang="en-US" sz="3200" b="1" dirty="0">
                <a:sym typeface="+mn-ea"/>
              </a:rPr>
              <a:t>位置可对应多个寄存器     </a:t>
            </a:r>
            <a:endParaRPr lang="zh-CN" altLang="en-US" sz="3200" b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活跃变量分析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</p:spPr>
        <p:txBody>
          <a:bodyPr>
            <a:normAutofit lnSpcReduction="10000"/>
          </a:bodyPr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变量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v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是否“活跃”的计算规则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variable is live at a given program point if it will be used during the remainder of the computation, starting at this point</a:t>
            </a:r>
            <a:r>
              <a:rPr lang="x-none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当前指令执行前的</a:t>
            </a:r>
            <a:r>
              <a:rPr lang="zh-CN" altLang="en-US" sz="2800" b="1" dirty="0">
                <a:sym typeface="+mn-ea"/>
              </a:rPr>
              <a:t>“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活跃”变量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被当前指令使用的变量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下一条指令对应的“活跃”变量</a:t>
            </a:r>
            <a:endParaRPr lang="zh-CN" altLang="en-US" sz="2800" b="1" dirty="0"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sym typeface="+mn-ea"/>
              </a:rPr>
              <a:t>考虑三地址代码</a:t>
            </a:r>
            <a:r>
              <a:rPr lang="en-US" altLang="zh-CN" sz="2800" b="1" dirty="0">
                <a:sym typeface="+mn-ea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 ← y op z</a:t>
            </a:r>
            <a:r>
              <a:rPr lang="en-US" altLang="zh-CN" sz="2800" b="1" dirty="0">
                <a:sym typeface="+mn-ea"/>
              </a:rPr>
              <a:t>    </a:t>
            </a:r>
            <a:endParaRPr lang="en-US" altLang="zh-CN" sz="2800" b="1" dirty="0"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53400" y="3455035"/>
            <a:ext cx="15855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 ← y </a:t>
            </a:r>
            <a:r>
              <a:rPr lang="x-none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z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71815" y="4377690"/>
            <a:ext cx="16300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← b + c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020810" y="2933065"/>
            <a:ext cx="10464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t">
            <a:spAutoFit/>
          </a:bodyPr>
          <a:p>
            <a:r>
              <a:rPr lang="x-none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{y, z }</a:t>
            </a:r>
            <a:endParaRPr lang="x-none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020810" y="2925445"/>
            <a:ext cx="166878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t">
            <a:spAutoFit/>
          </a:bodyPr>
          <a:p>
            <a:r>
              <a:rPr lang="x-none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{y, z, b, c}</a:t>
            </a:r>
            <a:endParaRPr lang="x-none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23350" y="3968115"/>
            <a:ext cx="996950" cy="52197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t">
            <a:spAutoFit/>
          </a:bodyPr>
          <a:p>
            <a:r>
              <a:rPr lang="x-none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{b, c}</a:t>
            </a:r>
            <a:endParaRPr lang="x-none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 animBg="1"/>
      <p:bldP spid="12" grpId="0" bldLvl="0" animBg="1"/>
      <p:bldP spid="13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寄存器分配问题分析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</p:spPr>
        <p:txBody>
          <a:bodyPr>
            <a:normAutofit lnSpcReduction="10000"/>
          </a:bodyPr>
          <a:p>
            <a:pPr marL="431800" indent="-323850" algn="l" defTabSz="449580">
              <a:lnSpc>
                <a:spcPct val="15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2800" b="1" dirty="0">
                <a:sym typeface="+mn-ea"/>
              </a:rPr>
              <a:t>一段代码需要多少寄存器？</a:t>
            </a:r>
            <a:endParaRPr lang="zh-CN" sz="2800" b="1" dirty="0">
              <a:sym typeface="+mn-ea"/>
            </a:endParaRPr>
          </a:p>
          <a:p>
            <a:pPr marL="431800" indent="-323850" algn="l" defTabSz="449580">
              <a:lnSpc>
                <a:spcPct val="15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sym typeface="+mn-ea"/>
              </a:rPr>
              <a:t>    </a:t>
            </a:r>
            <a:r>
              <a:rPr sz="2800" b="1" dirty="0">
                <a:sym typeface="+mn-ea"/>
              </a:rPr>
              <a:t>可能需要所有“活的”临时变量</a:t>
            </a:r>
            <a:endParaRPr lang="zh-CN" sz="2800" b="1" dirty="0">
              <a:sym typeface="+mn-ea"/>
            </a:endParaRPr>
          </a:p>
          <a:p>
            <a:pPr marL="431800" indent="-323850" algn="l" defTabSz="449580">
              <a:lnSpc>
                <a:spcPct val="15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2800" b="1" dirty="0">
                <a:sym typeface="+mn-ea"/>
              </a:rPr>
              <a:t> </a:t>
            </a:r>
            <a:r>
              <a:rPr lang="en-US" altLang="zh-CN" sz="2800" b="1" dirty="0">
                <a:sym typeface="+mn-ea"/>
              </a:rPr>
              <a:t>   </a:t>
            </a:r>
            <a:r>
              <a:rPr lang="zh-CN" sz="2800" b="1" dirty="0">
                <a:sym typeface="+mn-ea"/>
              </a:rPr>
              <a:t>在同一时刻不被同时使用的变量可以共享一个寄存器</a:t>
            </a:r>
            <a:endParaRPr sz="2800" b="1" dirty="0">
              <a:sym typeface="+mn-ea"/>
            </a:endParaRPr>
          </a:p>
          <a:p>
            <a:pPr marL="431800" indent="-323850" defTabSz="449580" eaLnBrk="1">
              <a:lnSpc>
                <a:spcPct val="15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2800" b="1" dirty="0">
                <a:sym typeface="+mn-ea"/>
              </a:rPr>
              <a:t>活跃</a:t>
            </a:r>
            <a:r>
              <a:rPr sz="2800" b="1" dirty="0">
                <a:sym typeface="+mn-ea"/>
              </a:rPr>
              <a:t>的(Liveness</a:t>
            </a:r>
            <a:r>
              <a:rPr lang="en-US" sz="2800" b="1" dirty="0">
                <a:sym typeface="+mn-ea"/>
              </a:rPr>
              <a:t> / 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Live Variable)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31800" indent="-323850" algn="l" defTabSz="449580">
              <a:lnSpc>
                <a:spcPct val="15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sz="2800" b="1" dirty="0">
                <a:sym typeface="+mn-ea"/>
              </a:rPr>
              <a:t> 如果变量在后续程序中</a:t>
            </a:r>
            <a:r>
              <a:rPr lang="zh-CN" sz="2800" b="1" dirty="0">
                <a:sym typeface="+mn-ea"/>
              </a:rPr>
              <a:t>被使用（即</a:t>
            </a:r>
            <a:r>
              <a:rPr sz="2800" b="1" dirty="0">
                <a:sym typeface="+mn-ea"/>
              </a:rPr>
              <a:t>在写入之前被读取</a:t>
            </a:r>
            <a:r>
              <a:rPr lang="zh-CN" sz="2800" b="1" dirty="0">
                <a:sym typeface="+mn-ea"/>
              </a:rPr>
              <a:t>）</a:t>
            </a:r>
            <a:endParaRPr lang="zh-CN" sz="2800" b="1" dirty="0">
              <a:sym typeface="+mn-ea"/>
            </a:endParaRPr>
          </a:p>
          <a:p>
            <a:pPr marL="431800" indent="-323850" defTabSz="449580" eaLnBrk="1">
              <a:lnSpc>
                <a:spcPct val="15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z="2800" b="1" dirty="0">
                <a:sym typeface="+mn-ea"/>
              </a:rPr>
              <a:t>活动范围(Live range)</a:t>
            </a:r>
            <a:endParaRPr sz="2800" b="1" dirty="0">
              <a:sym typeface="+mn-ea"/>
            </a:endParaRPr>
          </a:p>
          <a:p>
            <a:pPr marL="431800" indent="-323850" defTabSz="449580" eaLnBrk="1">
              <a:lnSpc>
                <a:spcPct val="15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>
                <a:sym typeface="+mn-ea"/>
              </a:rPr>
              <a:t>    </a:t>
            </a:r>
            <a:r>
              <a:rPr sz="2800" b="1" dirty="0">
                <a:sym typeface="+mn-ea"/>
              </a:rPr>
              <a:t>变量在其定义和使用之间可能执行的</a:t>
            </a:r>
            <a:r>
              <a:rPr sz="2800" b="1" dirty="0">
                <a:solidFill>
                  <a:srgbClr val="FF0000"/>
                </a:solidFill>
                <a:sym typeface="+mn-ea"/>
              </a:rPr>
              <a:t>所有指令</a:t>
            </a:r>
            <a:endParaRPr sz="2800" b="1" dirty="0">
              <a:sym typeface="+mn-ea"/>
            </a:endParaRPr>
          </a:p>
          <a:p>
            <a:pPr marL="431800" indent="-323850" defTabSz="449580" eaLnBrk="1">
              <a:lnSpc>
                <a:spcPct val="15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sz="2800" b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寄存器分配问题分析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</p:spPr>
        <p:txBody>
          <a:bodyPr>
            <a:normAutofit lnSpcReduction="10000"/>
          </a:bodyPr>
          <a:p>
            <a:pPr marL="431800" indent="-323850" algn="l" defTabSz="449580">
              <a:lnSpc>
                <a:spcPct val="15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2800" b="1" dirty="0">
                <a:sym typeface="+mn-ea"/>
              </a:rPr>
              <a:t>变量溢出（</a:t>
            </a:r>
            <a:r>
              <a:rPr lang="en-US" altLang="zh-CN" sz="2800" b="1" dirty="0">
                <a:sym typeface="+mn-ea"/>
              </a:rPr>
              <a:t>spill</a:t>
            </a:r>
            <a:r>
              <a:rPr lang="zh-CN" sz="2800" b="1" dirty="0">
                <a:sym typeface="+mn-ea"/>
              </a:rPr>
              <a:t>）</a:t>
            </a:r>
            <a:endParaRPr lang="zh-CN" sz="2800" b="1" dirty="0">
              <a:sym typeface="+mn-ea"/>
            </a:endParaRPr>
          </a:p>
          <a:p>
            <a:pPr marL="431800" indent="-323850" algn="l" defTabSz="449580">
              <a:lnSpc>
                <a:spcPct val="15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sym typeface="+mn-ea"/>
              </a:rPr>
              <a:t>    </a:t>
            </a:r>
            <a:r>
              <a:rPr lang="zh-CN" sz="2800" b="1" dirty="0">
                <a:sym typeface="+mn-ea"/>
              </a:rPr>
              <a:t>寄存器不够用时，将变量存储在栈中</a:t>
            </a:r>
            <a:endParaRPr lang="zh-CN" sz="2800" b="1" dirty="0">
              <a:sym typeface="+mn-ea"/>
            </a:endParaRPr>
          </a:p>
          <a:p>
            <a:pPr marL="431800" indent="-323850" algn="l" defTabSz="449580">
              <a:lnSpc>
                <a:spcPct val="15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2800" b="1" dirty="0">
                <a:sym typeface="+mn-ea"/>
              </a:rPr>
              <a:t> </a:t>
            </a:r>
            <a:r>
              <a:rPr lang="en-US" altLang="zh-CN" sz="2800" b="1" dirty="0">
                <a:sym typeface="+mn-ea"/>
              </a:rPr>
              <a:t>   </a:t>
            </a:r>
            <a:r>
              <a:rPr lang="zh-CN" sz="2800" b="1" dirty="0">
                <a:sym typeface="+mn-ea"/>
              </a:rPr>
              <a:t>在定义之后插入存储指令</a:t>
            </a:r>
            <a:endParaRPr lang="en-US" altLang="zh-CN" sz="2800" b="1" dirty="0">
              <a:sym typeface="+mn-ea"/>
            </a:endParaRPr>
          </a:p>
          <a:p>
            <a:pPr marL="431800" indent="-323850" algn="l" defTabSz="449580">
              <a:lnSpc>
                <a:spcPct val="15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sym typeface="+mn-ea"/>
              </a:rPr>
              <a:t>    </a:t>
            </a:r>
            <a:r>
              <a:rPr lang="zh-CN" sz="2800" b="1" dirty="0">
                <a:sym typeface="+mn-ea"/>
              </a:rPr>
              <a:t>每次使用前插入加载指令</a:t>
            </a:r>
            <a:endParaRPr lang="zh-CN" sz="2800" b="1" dirty="0">
              <a:sym typeface="+mn-ea"/>
            </a:endParaRPr>
          </a:p>
          <a:p>
            <a:pPr marL="431800" indent="-323850" algn="l" defTabSz="449580">
              <a:lnSpc>
                <a:spcPct val="15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2800" b="1" dirty="0">
                <a:sym typeface="+mn-ea"/>
              </a:rPr>
              <a:t>溢出</a:t>
            </a:r>
            <a:r>
              <a:rPr lang="zh-CN" altLang="en-US" sz="2800" b="1" dirty="0">
                <a:sym typeface="+mn-ea"/>
              </a:rPr>
              <a:t>后果</a:t>
            </a:r>
            <a:endParaRPr lang="zh-CN" altLang="en-US" sz="2800" b="1" dirty="0">
              <a:sym typeface="+mn-ea"/>
            </a:endParaRPr>
          </a:p>
          <a:p>
            <a:pPr marL="431800" indent="-323850" algn="l" defTabSz="449580">
              <a:lnSpc>
                <a:spcPct val="15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sym typeface="+mn-ea"/>
              </a:rPr>
              <a:t>    缩短了临时</a:t>
            </a:r>
            <a:r>
              <a:rPr lang="zh-CN" altLang="en-US" sz="2800" b="1" dirty="0">
                <a:sym typeface="+mn-ea"/>
              </a:rPr>
              <a:t>变量</a:t>
            </a:r>
            <a:r>
              <a:rPr lang="en-US" altLang="zh-CN" sz="2800" b="1" dirty="0">
                <a:sym typeface="+mn-ea"/>
              </a:rPr>
              <a:t>的活动范围</a:t>
            </a:r>
            <a:endParaRPr lang="en-US" altLang="zh-CN" sz="2800" b="1" dirty="0">
              <a:sym typeface="+mn-ea"/>
            </a:endParaRPr>
          </a:p>
          <a:p>
            <a:pPr marL="431800" indent="-323850" algn="l" defTabSz="449580">
              <a:lnSpc>
                <a:spcPct val="15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sym typeface="+mn-ea"/>
              </a:rPr>
              <a:t>    增加堆栈帧的大小、访问临时</a:t>
            </a:r>
            <a:r>
              <a:rPr lang="zh-CN" altLang="en-US" sz="2800" b="1" dirty="0">
                <a:sym typeface="+mn-ea"/>
              </a:rPr>
              <a:t>变量</a:t>
            </a:r>
            <a:r>
              <a:rPr lang="en-US" altLang="zh-CN" sz="2800" b="1" dirty="0">
                <a:sym typeface="+mn-ea"/>
              </a:rPr>
              <a:t>的成本</a:t>
            </a:r>
            <a:r>
              <a:rPr lang="zh-CN" altLang="en-US" sz="2800" b="1" dirty="0">
                <a:sym typeface="+mn-ea"/>
              </a:rPr>
              <a:t>增加</a:t>
            </a:r>
            <a:endParaRPr lang="zh-CN" altLang="en-US" sz="2800" b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寄存器分配问题分析</a:t>
            </a:r>
            <a:endParaRPr lang="en-US" altLang="zh-CN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43230" y="1402080"/>
            <a:ext cx="269494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</a:rPr>
              <a:t>e = d + a</a:t>
            </a:r>
            <a:endParaRPr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</a:rPr>
              <a:t>f = b + c</a:t>
            </a:r>
            <a:endParaRPr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</a:rPr>
              <a:t>f = f + b</a:t>
            </a:r>
            <a:endParaRPr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</a:rPr>
              <a:t>IfZ e Goto</a:t>
            </a:r>
            <a:r>
              <a:rPr 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_L0</a:t>
            </a:r>
            <a:endParaRPr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</a:rPr>
              <a:t>d = e + f</a:t>
            </a:r>
            <a:endParaRPr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</a:rPr>
              <a:t>Goto _L1;</a:t>
            </a:r>
            <a:endParaRPr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</a:rPr>
              <a:t>_L0:</a:t>
            </a:r>
            <a:endParaRPr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</a:rPr>
              <a:t>d = e - f</a:t>
            </a:r>
            <a:endParaRPr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</a:rPr>
              <a:t>_L1:</a:t>
            </a:r>
            <a:endParaRPr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sz="2000" b="1">
                <a:latin typeface="宋体" panose="02010600030101010101" pitchFamily="2" charset="-122"/>
                <a:ea typeface="宋体" panose="02010600030101010101" pitchFamily="2" charset="-122"/>
              </a:rPr>
              <a:t>g = d</a:t>
            </a:r>
            <a:endParaRPr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object 3"/>
          <p:cNvSpPr/>
          <p:nvPr/>
        </p:nvSpPr>
        <p:spPr>
          <a:xfrm>
            <a:off x="7142480" y="108585"/>
            <a:ext cx="2514600" cy="914400"/>
          </a:xfrm>
          <a:custGeom>
            <a:avLst/>
            <a:gdLst/>
            <a:ahLst/>
            <a:cxnLst/>
            <a:rect l="l" t="t" r="r" b="b"/>
            <a:pathLst>
              <a:path w="2514600" h="914400">
                <a:moveTo>
                  <a:pt x="12573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2514600" y="0"/>
                </a:lnTo>
                <a:lnTo>
                  <a:pt x="2514600" y="914400"/>
                </a:lnTo>
                <a:lnTo>
                  <a:pt x="1257300" y="9144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11" name="object 4"/>
          <p:cNvSpPr txBox="1"/>
          <p:nvPr/>
        </p:nvSpPr>
        <p:spPr>
          <a:xfrm>
            <a:off x="7701280" y="366394"/>
            <a:ext cx="139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e = d +</a:t>
            </a:r>
            <a:r>
              <a:rPr sz="2000" b="1" spc="-120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a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7142480" y="1480185"/>
            <a:ext cx="2514600" cy="914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>
              <a:lnSpc>
                <a:spcPct val="100000"/>
              </a:lnSpc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571500">
              <a:lnSpc>
                <a:spcPct val="100000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f = b +</a:t>
            </a:r>
            <a:r>
              <a:rPr sz="2000" b="1" spc="-75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6"/>
          <p:cNvSpPr txBox="1"/>
          <p:nvPr/>
        </p:nvSpPr>
        <p:spPr>
          <a:xfrm>
            <a:off x="7142480" y="2851785"/>
            <a:ext cx="2514600" cy="114617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>
              <a:lnSpc>
                <a:spcPct val="100000"/>
              </a:lnSpc>
            </a:pPr>
            <a:endParaRPr sz="1850">
              <a:latin typeface="Courier New" panose="02070309020205020404" charset="0"/>
              <a:cs typeface="Courier New" panose="02070309020205020404" charset="0"/>
            </a:endParaRPr>
          </a:p>
          <a:p>
            <a:pPr marL="571500">
              <a:lnSpc>
                <a:spcPct val="100000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 charset="0"/>
                <a:cs typeface="Courier New" panose="02070309020205020404" charset="0"/>
              </a:rPr>
              <a:t>f = f +</a:t>
            </a:r>
            <a:r>
              <a:rPr sz="2000" b="1" spc="-75" dirty="0">
                <a:solidFill>
                  <a:srgbClr val="191919"/>
                </a:solidFill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000" b="1" dirty="0">
                <a:solidFill>
                  <a:srgbClr val="191919"/>
                </a:solidFill>
                <a:latin typeface="Courier New" panose="02070309020205020404" charset="0"/>
                <a:cs typeface="Courier New" panose="02070309020205020404" charset="0"/>
              </a:rPr>
              <a:t>b</a:t>
            </a:r>
            <a:endParaRPr sz="2000" b="1" dirty="0">
              <a:solidFill>
                <a:srgbClr val="191919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571500">
              <a:lnSpc>
                <a:spcPct val="100000"/>
              </a:lnSpc>
            </a:pPr>
            <a:r>
              <a:rPr b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IfZ e Goto</a:t>
            </a:r>
            <a:r>
              <a:rPr lang="en-US" b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 </a:t>
            </a:r>
            <a:r>
              <a:rPr b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_L0</a:t>
            </a:r>
            <a:endParaRPr>
              <a:latin typeface="Courier New" panose="02070309020205020404" charset="0"/>
              <a:cs typeface="Courier New" panose="02070309020205020404" charset="0"/>
            </a:endParaRPr>
          </a:p>
          <a:p>
            <a:pPr marL="571500">
              <a:lnSpc>
                <a:spcPct val="100000"/>
              </a:lnSpc>
            </a:pPr>
            <a:endParaRPr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6228080" y="4471035"/>
            <a:ext cx="1600200" cy="914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>
              <a:lnSpc>
                <a:spcPct val="100000"/>
              </a:lnSpc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114300">
              <a:lnSpc>
                <a:spcPct val="100000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d = e +</a:t>
            </a:r>
            <a:r>
              <a:rPr sz="2000" b="1" spc="-105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f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8971280" y="4471035"/>
            <a:ext cx="1600200" cy="914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>
              <a:lnSpc>
                <a:spcPct val="100000"/>
              </a:lnSpc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114300">
              <a:lnSpc>
                <a:spcPct val="100000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d = e –</a:t>
            </a:r>
            <a:r>
              <a:rPr sz="2000" b="1" spc="-105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f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6" name="object 9"/>
          <p:cNvGrpSpPr/>
          <p:nvPr/>
        </p:nvGrpSpPr>
        <p:grpSpPr>
          <a:xfrm>
            <a:off x="8345170" y="1022985"/>
            <a:ext cx="107950" cy="457200"/>
            <a:chOff x="7146290" y="1828800"/>
            <a:chExt cx="107950" cy="457200"/>
          </a:xfrm>
        </p:grpSpPr>
        <p:sp>
          <p:nvSpPr>
            <p:cNvPr id="17" name="object 10"/>
            <p:cNvSpPr/>
            <p:nvPr/>
          </p:nvSpPr>
          <p:spPr>
            <a:xfrm>
              <a:off x="7200900" y="1828800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0"/>
                  </a:moveTo>
                  <a:lnTo>
                    <a:pt x="0" y="3022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8" name="object 11"/>
            <p:cNvSpPr/>
            <p:nvPr/>
          </p:nvSpPr>
          <p:spPr>
            <a:xfrm>
              <a:off x="7146290" y="21234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grpSp>
        <p:nvGrpSpPr>
          <p:cNvPr id="19" name="object 12"/>
          <p:cNvGrpSpPr/>
          <p:nvPr/>
        </p:nvGrpSpPr>
        <p:grpSpPr>
          <a:xfrm>
            <a:off x="8345170" y="2394585"/>
            <a:ext cx="107950" cy="457200"/>
            <a:chOff x="7146290" y="3200400"/>
            <a:chExt cx="107950" cy="457200"/>
          </a:xfrm>
        </p:grpSpPr>
        <p:sp>
          <p:nvSpPr>
            <p:cNvPr id="20" name="object 13"/>
            <p:cNvSpPr/>
            <p:nvPr/>
          </p:nvSpPr>
          <p:spPr>
            <a:xfrm>
              <a:off x="7200900" y="3200400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0"/>
                  </a:moveTo>
                  <a:lnTo>
                    <a:pt x="0" y="3022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1" name="object 14"/>
            <p:cNvSpPr/>
            <p:nvPr/>
          </p:nvSpPr>
          <p:spPr>
            <a:xfrm>
              <a:off x="71462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grpSp>
        <p:nvGrpSpPr>
          <p:cNvPr id="22" name="object 15"/>
          <p:cNvGrpSpPr/>
          <p:nvPr/>
        </p:nvGrpSpPr>
        <p:grpSpPr>
          <a:xfrm>
            <a:off x="7028180" y="4013200"/>
            <a:ext cx="2743200" cy="457834"/>
            <a:chOff x="5829300" y="4571365"/>
            <a:chExt cx="2743200" cy="457834"/>
          </a:xfrm>
        </p:grpSpPr>
        <p:sp>
          <p:nvSpPr>
            <p:cNvPr id="23" name="object 16"/>
            <p:cNvSpPr/>
            <p:nvPr/>
          </p:nvSpPr>
          <p:spPr>
            <a:xfrm>
              <a:off x="5976620" y="4572000"/>
              <a:ext cx="1224280" cy="407670"/>
            </a:xfrm>
            <a:custGeom>
              <a:avLst/>
              <a:gdLst/>
              <a:ahLst/>
              <a:cxnLst/>
              <a:rect l="l" t="t" r="r" b="b"/>
              <a:pathLst>
                <a:path w="1224279" h="407670">
                  <a:moveTo>
                    <a:pt x="1224279" y="0"/>
                  </a:moveTo>
                  <a:lnTo>
                    <a:pt x="0" y="4076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4" name="object 17"/>
            <p:cNvSpPr/>
            <p:nvPr/>
          </p:nvSpPr>
          <p:spPr>
            <a:xfrm>
              <a:off x="5829300" y="4926330"/>
              <a:ext cx="170180" cy="102870"/>
            </a:xfrm>
            <a:custGeom>
              <a:avLst/>
              <a:gdLst/>
              <a:ahLst/>
              <a:cxnLst/>
              <a:rect l="l" t="t" r="r" b="b"/>
              <a:pathLst>
                <a:path w="170179" h="102870">
                  <a:moveTo>
                    <a:pt x="135889" y="0"/>
                  </a:moveTo>
                  <a:lnTo>
                    <a:pt x="0" y="102870"/>
                  </a:lnTo>
                  <a:lnTo>
                    <a:pt x="170179" y="102870"/>
                  </a:lnTo>
                  <a:lnTo>
                    <a:pt x="1358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25" name="object 18"/>
            <p:cNvSpPr/>
            <p:nvPr/>
          </p:nvSpPr>
          <p:spPr>
            <a:xfrm>
              <a:off x="7200900" y="4572000"/>
              <a:ext cx="1224280" cy="407670"/>
            </a:xfrm>
            <a:custGeom>
              <a:avLst/>
              <a:gdLst/>
              <a:ahLst/>
              <a:cxnLst/>
              <a:rect l="l" t="t" r="r" b="b"/>
              <a:pathLst>
                <a:path w="1224279" h="407670">
                  <a:moveTo>
                    <a:pt x="0" y="0"/>
                  </a:moveTo>
                  <a:lnTo>
                    <a:pt x="1224279" y="4076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6" name="object 19"/>
            <p:cNvSpPr/>
            <p:nvPr/>
          </p:nvSpPr>
          <p:spPr>
            <a:xfrm>
              <a:off x="8401050" y="4926330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70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grpSp>
        <p:nvGrpSpPr>
          <p:cNvPr id="27" name="object 20"/>
          <p:cNvGrpSpPr/>
          <p:nvPr/>
        </p:nvGrpSpPr>
        <p:grpSpPr>
          <a:xfrm>
            <a:off x="7027545" y="5384800"/>
            <a:ext cx="2744470" cy="1372235"/>
            <a:chOff x="5828665" y="5942965"/>
            <a:chExt cx="2744470" cy="1372235"/>
          </a:xfrm>
        </p:grpSpPr>
        <p:sp>
          <p:nvSpPr>
            <p:cNvPr id="28" name="object 21"/>
            <p:cNvSpPr/>
            <p:nvPr/>
          </p:nvSpPr>
          <p:spPr>
            <a:xfrm>
              <a:off x="6400800" y="6400800"/>
              <a:ext cx="1600200" cy="914400"/>
            </a:xfrm>
            <a:custGeom>
              <a:avLst/>
              <a:gdLst/>
              <a:ahLst/>
              <a:cxnLst/>
              <a:rect l="l" t="t" r="r" b="b"/>
              <a:pathLst>
                <a:path w="1600200" h="914400">
                  <a:moveTo>
                    <a:pt x="8001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914400"/>
                  </a:lnTo>
                  <a:lnTo>
                    <a:pt x="800100" y="914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9" name="object 22"/>
            <p:cNvSpPr/>
            <p:nvPr/>
          </p:nvSpPr>
          <p:spPr>
            <a:xfrm>
              <a:off x="5829300" y="5943600"/>
              <a:ext cx="1224280" cy="407670"/>
            </a:xfrm>
            <a:custGeom>
              <a:avLst/>
              <a:gdLst/>
              <a:ahLst/>
              <a:cxnLst/>
              <a:rect l="l" t="t" r="r" b="b"/>
              <a:pathLst>
                <a:path w="1224279" h="407670">
                  <a:moveTo>
                    <a:pt x="0" y="0"/>
                  </a:moveTo>
                  <a:lnTo>
                    <a:pt x="1224279" y="4076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30" name="object 23"/>
            <p:cNvSpPr/>
            <p:nvPr/>
          </p:nvSpPr>
          <p:spPr>
            <a:xfrm>
              <a:off x="7029450" y="6297930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70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31" name="object 24"/>
            <p:cNvSpPr/>
            <p:nvPr/>
          </p:nvSpPr>
          <p:spPr>
            <a:xfrm>
              <a:off x="7348220" y="5943600"/>
              <a:ext cx="1224280" cy="407670"/>
            </a:xfrm>
            <a:custGeom>
              <a:avLst/>
              <a:gdLst/>
              <a:ahLst/>
              <a:cxnLst/>
              <a:rect l="l" t="t" r="r" b="b"/>
              <a:pathLst>
                <a:path w="1224279" h="407670">
                  <a:moveTo>
                    <a:pt x="1224279" y="0"/>
                  </a:moveTo>
                  <a:lnTo>
                    <a:pt x="0" y="4076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32" name="object 25"/>
            <p:cNvSpPr/>
            <p:nvPr/>
          </p:nvSpPr>
          <p:spPr>
            <a:xfrm>
              <a:off x="7200900" y="6297930"/>
              <a:ext cx="170180" cy="102870"/>
            </a:xfrm>
            <a:custGeom>
              <a:avLst/>
              <a:gdLst/>
              <a:ahLst/>
              <a:cxnLst/>
              <a:rect l="l" t="t" r="r" b="b"/>
              <a:pathLst>
                <a:path w="170179" h="102870">
                  <a:moveTo>
                    <a:pt x="135890" y="0"/>
                  </a:moveTo>
                  <a:lnTo>
                    <a:pt x="0" y="102870"/>
                  </a:lnTo>
                  <a:lnTo>
                    <a:pt x="170179" y="102870"/>
                  </a:lnTo>
                  <a:lnTo>
                    <a:pt x="135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33" name="object 27"/>
          <p:cNvSpPr txBox="1"/>
          <p:nvPr/>
        </p:nvSpPr>
        <p:spPr>
          <a:xfrm>
            <a:off x="8004175" y="6142984"/>
            <a:ext cx="78740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ts val="2100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g =</a:t>
            </a:r>
            <a:r>
              <a:rPr sz="2000" b="1" spc="-110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970520" y="6406515"/>
            <a:ext cx="8547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g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970520" y="5842635"/>
            <a:ext cx="8547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d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600825" y="4959350"/>
            <a:ext cx="8547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d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258300" y="5017135"/>
            <a:ext cx="8547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d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467475" y="4471035"/>
            <a:ext cx="1129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e,f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9206865" y="4471035"/>
            <a:ext cx="1129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e,f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7835265" y="3674110"/>
            <a:ext cx="1129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e,f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548880" y="2851785"/>
            <a:ext cx="1677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b, e, f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548880" y="2026285"/>
            <a:ext cx="1677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b, e, f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559040" y="1480185"/>
            <a:ext cx="1677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b, e, c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7548880" y="596900"/>
            <a:ext cx="1677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b, e, c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427595" y="108585"/>
            <a:ext cx="1938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a,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b, c,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lang="en-US"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d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977120" y="4102735"/>
            <a:ext cx="5943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_L0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28080" y="4053205"/>
            <a:ext cx="5943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_L</a:t>
            </a:r>
            <a:r>
              <a:rPr lang="en-US" b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1</a:t>
            </a:r>
            <a:endParaRPr lang="en-US" b="1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寄存器分配问题分析</a:t>
            </a:r>
            <a:endParaRPr lang="zh-CN" altLang="en-US" b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10" name="object 3"/>
          <p:cNvSpPr/>
          <p:nvPr/>
        </p:nvSpPr>
        <p:spPr>
          <a:xfrm>
            <a:off x="8333105" y="127635"/>
            <a:ext cx="2514600" cy="914400"/>
          </a:xfrm>
          <a:custGeom>
            <a:avLst/>
            <a:gdLst/>
            <a:ahLst/>
            <a:cxnLst/>
            <a:rect l="l" t="t" r="r" b="b"/>
            <a:pathLst>
              <a:path w="2514600" h="914400">
                <a:moveTo>
                  <a:pt x="12573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2514600" y="0"/>
                </a:lnTo>
                <a:lnTo>
                  <a:pt x="2514600" y="914400"/>
                </a:lnTo>
                <a:lnTo>
                  <a:pt x="1257300" y="9144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11" name="object 4"/>
          <p:cNvSpPr txBox="1"/>
          <p:nvPr/>
        </p:nvSpPr>
        <p:spPr>
          <a:xfrm>
            <a:off x="8891905" y="385444"/>
            <a:ext cx="139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e = d +</a:t>
            </a:r>
            <a:r>
              <a:rPr sz="2000" b="1" spc="-120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a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8333105" y="1499235"/>
            <a:ext cx="2514600" cy="914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>
              <a:lnSpc>
                <a:spcPct val="100000"/>
              </a:lnSpc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571500">
              <a:lnSpc>
                <a:spcPct val="100000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f = b +</a:t>
            </a:r>
            <a:r>
              <a:rPr sz="2000" b="1" spc="-75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6"/>
          <p:cNvSpPr txBox="1"/>
          <p:nvPr/>
        </p:nvSpPr>
        <p:spPr>
          <a:xfrm>
            <a:off x="8333105" y="2870835"/>
            <a:ext cx="2514600" cy="11233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>
              <a:lnSpc>
                <a:spcPct val="100000"/>
              </a:lnSpc>
            </a:pPr>
            <a:endParaRPr sz="1850">
              <a:latin typeface="Courier New" panose="02070309020205020404" charset="0"/>
              <a:cs typeface="Courier New" panose="02070309020205020404" charset="0"/>
            </a:endParaRPr>
          </a:p>
          <a:p>
            <a:pPr marL="571500">
              <a:lnSpc>
                <a:spcPct val="100000"/>
              </a:lnSpc>
            </a:pPr>
            <a:r>
              <a:rPr sz="1850" b="1" dirty="0">
                <a:solidFill>
                  <a:srgbClr val="191919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f = f +</a:t>
            </a:r>
            <a:r>
              <a:rPr sz="1850" b="1" spc="-75" dirty="0">
                <a:solidFill>
                  <a:srgbClr val="191919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sz="1850" b="1" dirty="0">
                <a:solidFill>
                  <a:srgbClr val="191919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b</a:t>
            </a:r>
            <a:endParaRPr sz="1850" b="1" dirty="0">
              <a:solidFill>
                <a:srgbClr val="191919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571500">
              <a:lnSpc>
                <a:spcPct val="100000"/>
              </a:lnSpc>
            </a:pPr>
            <a:r>
              <a:rPr b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IfZ e Goto</a:t>
            </a:r>
            <a:r>
              <a:rPr lang="en-US" b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 </a:t>
            </a:r>
            <a:r>
              <a:rPr b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_L0</a:t>
            </a:r>
            <a:endParaRPr b="1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  <a:sym typeface="+mn-ea"/>
            </a:endParaRPr>
          </a:p>
          <a:p>
            <a:pPr marL="571500">
              <a:lnSpc>
                <a:spcPct val="100000"/>
              </a:lnSpc>
            </a:pPr>
            <a:endParaRPr b="1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7418705" y="4471035"/>
            <a:ext cx="1600200" cy="914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>
              <a:lnSpc>
                <a:spcPct val="100000"/>
              </a:lnSpc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114300">
              <a:lnSpc>
                <a:spcPct val="100000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d = e +</a:t>
            </a:r>
            <a:r>
              <a:rPr sz="2000" b="1" spc="-105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f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10161905" y="4471035"/>
            <a:ext cx="1600200" cy="914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>
              <a:lnSpc>
                <a:spcPct val="100000"/>
              </a:lnSpc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114300">
              <a:lnSpc>
                <a:spcPct val="100000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d = e –</a:t>
            </a:r>
            <a:r>
              <a:rPr sz="2000" b="1" spc="-105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f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6" name="object 9"/>
          <p:cNvGrpSpPr/>
          <p:nvPr/>
        </p:nvGrpSpPr>
        <p:grpSpPr>
          <a:xfrm>
            <a:off x="9535795" y="1042035"/>
            <a:ext cx="107950" cy="457200"/>
            <a:chOff x="7146290" y="1828800"/>
            <a:chExt cx="107950" cy="457200"/>
          </a:xfrm>
        </p:grpSpPr>
        <p:sp>
          <p:nvSpPr>
            <p:cNvPr id="17" name="object 10"/>
            <p:cNvSpPr/>
            <p:nvPr/>
          </p:nvSpPr>
          <p:spPr>
            <a:xfrm>
              <a:off x="7200900" y="1828800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0"/>
                  </a:moveTo>
                  <a:lnTo>
                    <a:pt x="0" y="3022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8" name="object 11"/>
            <p:cNvSpPr/>
            <p:nvPr/>
          </p:nvSpPr>
          <p:spPr>
            <a:xfrm>
              <a:off x="7146290" y="21234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grpSp>
        <p:nvGrpSpPr>
          <p:cNvPr id="19" name="object 12"/>
          <p:cNvGrpSpPr/>
          <p:nvPr/>
        </p:nvGrpSpPr>
        <p:grpSpPr>
          <a:xfrm>
            <a:off x="9535795" y="2413635"/>
            <a:ext cx="107950" cy="457200"/>
            <a:chOff x="7146290" y="3200400"/>
            <a:chExt cx="107950" cy="457200"/>
          </a:xfrm>
        </p:grpSpPr>
        <p:sp>
          <p:nvSpPr>
            <p:cNvPr id="20" name="object 13"/>
            <p:cNvSpPr/>
            <p:nvPr/>
          </p:nvSpPr>
          <p:spPr>
            <a:xfrm>
              <a:off x="7200900" y="3200400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0"/>
                  </a:moveTo>
                  <a:lnTo>
                    <a:pt x="0" y="3022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1" name="object 14"/>
            <p:cNvSpPr/>
            <p:nvPr/>
          </p:nvSpPr>
          <p:spPr>
            <a:xfrm>
              <a:off x="71462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grpSp>
        <p:nvGrpSpPr>
          <p:cNvPr id="22" name="object 15"/>
          <p:cNvGrpSpPr/>
          <p:nvPr/>
        </p:nvGrpSpPr>
        <p:grpSpPr>
          <a:xfrm>
            <a:off x="8218805" y="4013200"/>
            <a:ext cx="2743200" cy="457834"/>
            <a:chOff x="5829300" y="4571365"/>
            <a:chExt cx="2743200" cy="457834"/>
          </a:xfrm>
        </p:grpSpPr>
        <p:sp>
          <p:nvSpPr>
            <p:cNvPr id="23" name="object 16"/>
            <p:cNvSpPr/>
            <p:nvPr/>
          </p:nvSpPr>
          <p:spPr>
            <a:xfrm>
              <a:off x="5976620" y="4572000"/>
              <a:ext cx="1224280" cy="407670"/>
            </a:xfrm>
            <a:custGeom>
              <a:avLst/>
              <a:gdLst/>
              <a:ahLst/>
              <a:cxnLst/>
              <a:rect l="l" t="t" r="r" b="b"/>
              <a:pathLst>
                <a:path w="1224279" h="407670">
                  <a:moveTo>
                    <a:pt x="1224279" y="0"/>
                  </a:moveTo>
                  <a:lnTo>
                    <a:pt x="0" y="4076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4" name="object 17"/>
            <p:cNvSpPr/>
            <p:nvPr/>
          </p:nvSpPr>
          <p:spPr>
            <a:xfrm>
              <a:off x="5829300" y="4926330"/>
              <a:ext cx="170180" cy="102870"/>
            </a:xfrm>
            <a:custGeom>
              <a:avLst/>
              <a:gdLst/>
              <a:ahLst/>
              <a:cxnLst/>
              <a:rect l="l" t="t" r="r" b="b"/>
              <a:pathLst>
                <a:path w="170179" h="102870">
                  <a:moveTo>
                    <a:pt x="135889" y="0"/>
                  </a:moveTo>
                  <a:lnTo>
                    <a:pt x="0" y="102870"/>
                  </a:lnTo>
                  <a:lnTo>
                    <a:pt x="170179" y="102870"/>
                  </a:lnTo>
                  <a:lnTo>
                    <a:pt x="1358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25" name="object 18"/>
            <p:cNvSpPr/>
            <p:nvPr/>
          </p:nvSpPr>
          <p:spPr>
            <a:xfrm>
              <a:off x="7200900" y="4572000"/>
              <a:ext cx="1224280" cy="407670"/>
            </a:xfrm>
            <a:custGeom>
              <a:avLst/>
              <a:gdLst/>
              <a:ahLst/>
              <a:cxnLst/>
              <a:rect l="l" t="t" r="r" b="b"/>
              <a:pathLst>
                <a:path w="1224279" h="407670">
                  <a:moveTo>
                    <a:pt x="0" y="0"/>
                  </a:moveTo>
                  <a:lnTo>
                    <a:pt x="1224279" y="4076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6" name="object 19"/>
            <p:cNvSpPr/>
            <p:nvPr/>
          </p:nvSpPr>
          <p:spPr>
            <a:xfrm>
              <a:off x="8401050" y="4926330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70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grpSp>
        <p:nvGrpSpPr>
          <p:cNvPr id="27" name="object 20"/>
          <p:cNvGrpSpPr/>
          <p:nvPr/>
        </p:nvGrpSpPr>
        <p:grpSpPr>
          <a:xfrm>
            <a:off x="8218170" y="5384800"/>
            <a:ext cx="2744470" cy="1372235"/>
            <a:chOff x="5828665" y="5942965"/>
            <a:chExt cx="2744470" cy="1372235"/>
          </a:xfrm>
        </p:grpSpPr>
        <p:sp>
          <p:nvSpPr>
            <p:cNvPr id="28" name="object 21"/>
            <p:cNvSpPr/>
            <p:nvPr/>
          </p:nvSpPr>
          <p:spPr>
            <a:xfrm>
              <a:off x="6400800" y="6400800"/>
              <a:ext cx="1600200" cy="914400"/>
            </a:xfrm>
            <a:custGeom>
              <a:avLst/>
              <a:gdLst/>
              <a:ahLst/>
              <a:cxnLst/>
              <a:rect l="l" t="t" r="r" b="b"/>
              <a:pathLst>
                <a:path w="1600200" h="914400">
                  <a:moveTo>
                    <a:pt x="8001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914400"/>
                  </a:lnTo>
                  <a:lnTo>
                    <a:pt x="800100" y="914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9" name="object 22"/>
            <p:cNvSpPr/>
            <p:nvPr/>
          </p:nvSpPr>
          <p:spPr>
            <a:xfrm>
              <a:off x="5829300" y="5943600"/>
              <a:ext cx="1224280" cy="407670"/>
            </a:xfrm>
            <a:custGeom>
              <a:avLst/>
              <a:gdLst/>
              <a:ahLst/>
              <a:cxnLst/>
              <a:rect l="l" t="t" r="r" b="b"/>
              <a:pathLst>
                <a:path w="1224279" h="407670">
                  <a:moveTo>
                    <a:pt x="0" y="0"/>
                  </a:moveTo>
                  <a:lnTo>
                    <a:pt x="1224279" y="4076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30" name="object 23"/>
            <p:cNvSpPr/>
            <p:nvPr/>
          </p:nvSpPr>
          <p:spPr>
            <a:xfrm>
              <a:off x="7029450" y="6297930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70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31" name="object 24"/>
            <p:cNvSpPr/>
            <p:nvPr/>
          </p:nvSpPr>
          <p:spPr>
            <a:xfrm>
              <a:off x="7348220" y="5943600"/>
              <a:ext cx="1224280" cy="407670"/>
            </a:xfrm>
            <a:custGeom>
              <a:avLst/>
              <a:gdLst/>
              <a:ahLst/>
              <a:cxnLst/>
              <a:rect l="l" t="t" r="r" b="b"/>
              <a:pathLst>
                <a:path w="1224279" h="407670">
                  <a:moveTo>
                    <a:pt x="1224279" y="0"/>
                  </a:moveTo>
                  <a:lnTo>
                    <a:pt x="0" y="4076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32" name="object 25"/>
            <p:cNvSpPr/>
            <p:nvPr/>
          </p:nvSpPr>
          <p:spPr>
            <a:xfrm>
              <a:off x="7200900" y="6297930"/>
              <a:ext cx="170180" cy="102870"/>
            </a:xfrm>
            <a:custGeom>
              <a:avLst/>
              <a:gdLst/>
              <a:ahLst/>
              <a:cxnLst/>
              <a:rect l="l" t="t" r="r" b="b"/>
              <a:pathLst>
                <a:path w="170179" h="102870">
                  <a:moveTo>
                    <a:pt x="135890" y="0"/>
                  </a:moveTo>
                  <a:lnTo>
                    <a:pt x="0" y="102870"/>
                  </a:lnTo>
                  <a:lnTo>
                    <a:pt x="170179" y="102870"/>
                  </a:lnTo>
                  <a:lnTo>
                    <a:pt x="135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33" name="object 27"/>
          <p:cNvSpPr txBox="1"/>
          <p:nvPr/>
        </p:nvSpPr>
        <p:spPr>
          <a:xfrm>
            <a:off x="9194800" y="6142984"/>
            <a:ext cx="78740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ts val="2100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g =</a:t>
            </a:r>
            <a:r>
              <a:rPr sz="2000" b="1" spc="-110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161145" y="6406515"/>
            <a:ext cx="8547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g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161145" y="5842635"/>
            <a:ext cx="8547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d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791450" y="4959350"/>
            <a:ext cx="8547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d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0448925" y="5017135"/>
            <a:ext cx="8547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d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658100" y="4471035"/>
            <a:ext cx="1129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e,f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0397490" y="4471035"/>
            <a:ext cx="1129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e,f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9025890" y="3664585"/>
            <a:ext cx="1129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e,f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739505" y="2870835"/>
            <a:ext cx="1677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b, e, f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739505" y="2045335"/>
            <a:ext cx="1677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b, e, f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749665" y="1499235"/>
            <a:ext cx="1677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b, e, c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8739505" y="615950"/>
            <a:ext cx="1677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b, e, c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618220" y="127635"/>
            <a:ext cx="1938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a,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b, c,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lang="en-US"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d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graphicFrame>
        <p:nvGraphicFramePr>
          <p:cNvPr id="2" name="object 40"/>
          <p:cNvGraphicFramePr>
            <a:graphicFrameLocks noGrp="1"/>
          </p:cNvGraphicFramePr>
          <p:nvPr/>
        </p:nvGraphicFramePr>
        <p:xfrm>
          <a:off x="457200" y="1371600"/>
          <a:ext cx="434340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</a:tblGrid>
              <a:tr h="228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>
                      <a:noFill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 = d +</a:t>
                      </a:r>
                      <a:r>
                        <a:rPr sz="1800" b="1" spc="-60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12700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 = b +</a:t>
                      </a:r>
                      <a:r>
                        <a:rPr sz="1800" b="1" spc="-60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 = f +</a:t>
                      </a:r>
                      <a:r>
                        <a:rPr sz="1800" b="1" spc="-60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IfZ </a:t>
                      </a: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 </a:t>
                      </a:r>
                      <a:r>
                        <a:rPr sz="1800" b="1" spc="-5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Goto</a:t>
                      </a:r>
                      <a:r>
                        <a:rPr sz="1800" b="1" spc="-75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_L0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 = e +</a:t>
                      </a:r>
                      <a:r>
                        <a:rPr sz="1800" b="1" spc="-60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Goto</a:t>
                      </a:r>
                      <a:r>
                        <a:rPr sz="1800" b="1" spc="-20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_L1;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9017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_L0: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 = e -</a:t>
                      </a:r>
                      <a:r>
                        <a:rPr sz="1800" b="1" spc="-60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9017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_L1: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 =</a:t>
                      </a:r>
                      <a:r>
                        <a:rPr sz="1800" b="1" spc="-30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>
                      <a:noFill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1167745" y="4112260"/>
            <a:ext cx="5943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_L0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418705" y="4062730"/>
            <a:ext cx="5943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_L</a:t>
            </a:r>
            <a:r>
              <a:rPr lang="en-US" b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1</a:t>
            </a:r>
            <a:endParaRPr lang="en-US" b="1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328035" y="1499235"/>
            <a:ext cx="5497195" cy="5091430"/>
          </a:xfrm>
        </p:spPr>
        <p:txBody>
          <a:bodyPr/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b="1" dirty="0">
                <a:solidFill>
                  <a:srgbClr val="C00000"/>
                </a:solidFill>
                <a:sym typeface="+mn-ea"/>
              </a:rPr>
              <a:t>对某一变量</a:t>
            </a:r>
            <a:endParaRPr lang="zh-CN" b="1" dirty="0">
              <a:solidFill>
                <a:srgbClr val="C00000"/>
              </a:solidFill>
              <a:sym typeface="+mn-ea"/>
            </a:endParaRPr>
          </a:p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b="1" dirty="0">
                <a:solidFill>
                  <a:srgbClr val="C00000"/>
                </a:solidFill>
                <a:sym typeface="+mn-ea"/>
              </a:rPr>
              <a:t>活跃范围</a:t>
            </a:r>
            <a:endParaRPr lang="zh-CN" b="1" dirty="0">
              <a:solidFill>
                <a:srgbClr val="C00000"/>
              </a:solidFill>
              <a:sym typeface="+mn-ea"/>
            </a:endParaRPr>
          </a:p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b="1" dirty="0">
                <a:solidFill>
                  <a:srgbClr val="C00000"/>
                </a:solidFill>
                <a:sym typeface="+mn-ea"/>
              </a:rPr>
              <a:t>	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活跃点的集合</a:t>
            </a:r>
            <a:endParaRPr lang="zh-CN" altLang="en-US" b="1" dirty="0">
              <a:solidFill>
                <a:schemeClr val="tx1"/>
              </a:solidFill>
              <a:sym typeface="+mn-ea"/>
            </a:endParaRPr>
          </a:p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b="1" dirty="0">
                <a:sym typeface="+mn-ea"/>
              </a:rPr>
              <a:t>针对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IR</a:t>
            </a:r>
            <a:r>
              <a:rPr lang="en-US" altLang="zh-CN" b="1" dirty="0">
                <a:sym typeface="+mn-ea"/>
              </a:rPr>
              <a:t> </a:t>
            </a:r>
            <a:r>
              <a:rPr lang="zh-CN" altLang="en-US" b="1" dirty="0">
                <a:sym typeface="+mn-ea"/>
              </a:rPr>
              <a:t>或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CFG</a:t>
            </a:r>
            <a:endParaRPr lang="zh-CN" b="1" dirty="0">
              <a:solidFill>
                <a:srgbClr val="C00000"/>
              </a:solidFill>
              <a:sym typeface="+mn-ea"/>
            </a:endParaRPr>
          </a:p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b="1" dirty="0">
                <a:solidFill>
                  <a:srgbClr val="C00000"/>
                </a:solidFill>
                <a:sym typeface="+mn-ea"/>
              </a:rPr>
              <a:t>活跃</a:t>
            </a:r>
            <a:r>
              <a:rPr lang="zh-CN" b="1" dirty="0">
                <a:solidFill>
                  <a:srgbClr val="C00000"/>
                </a:solidFill>
                <a:sym typeface="+mn-ea"/>
              </a:rPr>
              <a:t>区间</a:t>
            </a:r>
            <a:endParaRPr lang="zh-CN" b="1" dirty="0">
              <a:solidFill>
                <a:srgbClr val="C00000"/>
              </a:solidFill>
              <a:sym typeface="+mn-ea"/>
            </a:endParaRPr>
          </a:p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b="1" dirty="0">
                <a:sym typeface="+mn-ea"/>
              </a:rPr>
              <a:t>  </a:t>
            </a:r>
            <a:r>
              <a:rPr lang="zh-CN" altLang="en-US" b="1" dirty="0">
                <a:sym typeface="+mn-ea"/>
              </a:rPr>
              <a:t>针对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IR </a:t>
            </a:r>
            <a:r>
              <a:rPr lang="zh-CN" altLang="en-US" b="1" dirty="0">
                <a:sym typeface="+mn-ea"/>
              </a:rPr>
              <a:t>而非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CFG</a:t>
            </a:r>
            <a:endParaRPr lang="en-US" altLang="zh-CN" b="1" dirty="0">
              <a:sym typeface="+mn-ea"/>
            </a:endParaRPr>
          </a:p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b="1" dirty="0">
                <a:sym typeface="+mn-ea"/>
              </a:rPr>
              <a:t>  </a:t>
            </a:r>
            <a:r>
              <a:rPr lang="zh-CN" b="1" dirty="0">
                <a:sym typeface="+mn-ea"/>
              </a:rPr>
              <a:t>一个最小的</a:t>
            </a:r>
            <a:r>
              <a:rPr lang="zh-CN" b="1" dirty="0">
                <a:solidFill>
                  <a:srgbClr val="C00000"/>
                </a:solidFill>
                <a:sym typeface="+mn-ea"/>
              </a:rPr>
              <a:t>连续区间</a:t>
            </a:r>
            <a:endParaRPr lang="zh-CN" b="1" dirty="0">
              <a:solidFill>
                <a:srgbClr val="C00000"/>
              </a:solidFill>
              <a:sym typeface="+mn-ea"/>
            </a:endParaRPr>
          </a:p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b="1" dirty="0">
                <a:sym typeface="+mn-ea"/>
              </a:rPr>
              <a:t>  </a:t>
            </a:r>
            <a:r>
              <a:rPr lang="zh-CN" altLang="en-US" b="1" dirty="0">
                <a:sym typeface="+mn-ea"/>
              </a:rPr>
              <a:t>包含该变量所有的活跃点</a:t>
            </a:r>
            <a:endParaRPr lang="zh-CN" altLang="en-US" b="1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寄存器分配问题分析</a:t>
            </a:r>
            <a:endParaRPr lang="zh-CN" altLang="en-US" b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10" name="object 3"/>
          <p:cNvSpPr/>
          <p:nvPr/>
        </p:nvSpPr>
        <p:spPr>
          <a:xfrm>
            <a:off x="7142480" y="137160"/>
            <a:ext cx="2514600" cy="914400"/>
          </a:xfrm>
          <a:custGeom>
            <a:avLst/>
            <a:gdLst/>
            <a:ahLst/>
            <a:cxnLst/>
            <a:rect l="l" t="t" r="r" b="b"/>
            <a:pathLst>
              <a:path w="2514600" h="914400">
                <a:moveTo>
                  <a:pt x="12573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2514600" y="0"/>
                </a:lnTo>
                <a:lnTo>
                  <a:pt x="2514600" y="914400"/>
                </a:lnTo>
                <a:lnTo>
                  <a:pt x="1257300" y="9144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11" name="object 4"/>
          <p:cNvSpPr txBox="1"/>
          <p:nvPr/>
        </p:nvSpPr>
        <p:spPr>
          <a:xfrm>
            <a:off x="7701280" y="394969"/>
            <a:ext cx="139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e = d +</a:t>
            </a:r>
            <a:r>
              <a:rPr sz="2000" b="1" spc="-120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a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5"/>
          <p:cNvSpPr txBox="1"/>
          <p:nvPr/>
        </p:nvSpPr>
        <p:spPr>
          <a:xfrm>
            <a:off x="7142480" y="1508760"/>
            <a:ext cx="2514600" cy="914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>
              <a:lnSpc>
                <a:spcPct val="100000"/>
              </a:lnSpc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571500">
              <a:lnSpc>
                <a:spcPct val="100000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f = b +</a:t>
            </a:r>
            <a:r>
              <a:rPr sz="2000" b="1" spc="-75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6"/>
          <p:cNvSpPr txBox="1"/>
          <p:nvPr/>
        </p:nvSpPr>
        <p:spPr>
          <a:xfrm>
            <a:off x="7142480" y="2880360"/>
            <a:ext cx="2514600" cy="11233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>
              <a:lnSpc>
                <a:spcPct val="100000"/>
              </a:lnSpc>
            </a:pPr>
            <a:endParaRPr sz="1850">
              <a:latin typeface="Courier New" panose="02070309020205020404" charset="0"/>
              <a:cs typeface="Courier New" panose="02070309020205020404" charset="0"/>
            </a:endParaRPr>
          </a:p>
          <a:p>
            <a:pPr marL="571500">
              <a:lnSpc>
                <a:spcPct val="100000"/>
              </a:lnSpc>
            </a:pPr>
            <a:r>
              <a:rPr sz="1850" b="1" dirty="0">
                <a:solidFill>
                  <a:srgbClr val="191919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f = f +</a:t>
            </a:r>
            <a:r>
              <a:rPr sz="1850" b="1" spc="-75" dirty="0">
                <a:solidFill>
                  <a:srgbClr val="191919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sz="1850" b="1" dirty="0">
                <a:solidFill>
                  <a:srgbClr val="191919"/>
                </a:solidFill>
                <a:latin typeface="Courier New" panose="02070309020205020404" charset="0"/>
                <a:cs typeface="Courier New" panose="02070309020205020404" charset="0"/>
                <a:sym typeface="+mn-ea"/>
              </a:rPr>
              <a:t>b</a:t>
            </a:r>
            <a:endParaRPr sz="1850" b="1" dirty="0">
              <a:solidFill>
                <a:srgbClr val="191919"/>
              </a:solidFill>
              <a:latin typeface="Courier New" panose="02070309020205020404" charset="0"/>
              <a:cs typeface="Courier New" panose="02070309020205020404" charset="0"/>
            </a:endParaRPr>
          </a:p>
          <a:p>
            <a:pPr marL="571500">
              <a:lnSpc>
                <a:spcPct val="100000"/>
              </a:lnSpc>
            </a:pPr>
            <a:r>
              <a:rPr b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IfZ e Goto</a:t>
            </a:r>
            <a:r>
              <a:rPr lang="en-US" b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 </a:t>
            </a:r>
            <a:r>
              <a:rPr b="1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  <a:sym typeface="+mn-ea"/>
              </a:rPr>
              <a:t>_L0</a:t>
            </a:r>
            <a:endParaRPr b="1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  <a:sym typeface="+mn-ea"/>
            </a:endParaRPr>
          </a:p>
          <a:p>
            <a:pPr marL="571500">
              <a:lnSpc>
                <a:spcPct val="100000"/>
              </a:lnSpc>
            </a:pPr>
            <a:endParaRPr b="1">
              <a:latin typeface="Courier New" panose="02070309020205020404" charset="0"/>
              <a:ea typeface="宋体" panose="02010600030101010101" pitchFamily="2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6228080" y="4471035"/>
            <a:ext cx="1600200" cy="914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>
              <a:lnSpc>
                <a:spcPct val="100000"/>
              </a:lnSpc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114300">
              <a:lnSpc>
                <a:spcPct val="100000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d = e +</a:t>
            </a:r>
            <a:r>
              <a:rPr sz="2000" b="1" spc="-105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f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8971280" y="4471035"/>
            <a:ext cx="1600200" cy="914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>
              <a:lnSpc>
                <a:spcPct val="100000"/>
              </a:lnSpc>
            </a:pP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114300">
              <a:lnSpc>
                <a:spcPct val="100000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d = e –</a:t>
            </a:r>
            <a:r>
              <a:rPr sz="2000" b="1" spc="-105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f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6" name="object 9"/>
          <p:cNvGrpSpPr/>
          <p:nvPr/>
        </p:nvGrpSpPr>
        <p:grpSpPr>
          <a:xfrm>
            <a:off x="8345170" y="1051560"/>
            <a:ext cx="107950" cy="457200"/>
            <a:chOff x="7146290" y="1828800"/>
            <a:chExt cx="107950" cy="457200"/>
          </a:xfrm>
        </p:grpSpPr>
        <p:sp>
          <p:nvSpPr>
            <p:cNvPr id="17" name="object 10"/>
            <p:cNvSpPr/>
            <p:nvPr/>
          </p:nvSpPr>
          <p:spPr>
            <a:xfrm>
              <a:off x="7200900" y="1828800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0"/>
                  </a:moveTo>
                  <a:lnTo>
                    <a:pt x="0" y="3022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8" name="object 11"/>
            <p:cNvSpPr/>
            <p:nvPr/>
          </p:nvSpPr>
          <p:spPr>
            <a:xfrm>
              <a:off x="7146290" y="21234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grpSp>
        <p:nvGrpSpPr>
          <p:cNvPr id="19" name="object 12"/>
          <p:cNvGrpSpPr/>
          <p:nvPr/>
        </p:nvGrpSpPr>
        <p:grpSpPr>
          <a:xfrm>
            <a:off x="8345170" y="2423160"/>
            <a:ext cx="107950" cy="457200"/>
            <a:chOff x="7146290" y="3200400"/>
            <a:chExt cx="107950" cy="457200"/>
          </a:xfrm>
        </p:grpSpPr>
        <p:sp>
          <p:nvSpPr>
            <p:cNvPr id="20" name="object 13"/>
            <p:cNvSpPr/>
            <p:nvPr/>
          </p:nvSpPr>
          <p:spPr>
            <a:xfrm>
              <a:off x="7200900" y="3200400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0"/>
                  </a:moveTo>
                  <a:lnTo>
                    <a:pt x="0" y="3022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1" name="object 14"/>
            <p:cNvSpPr/>
            <p:nvPr/>
          </p:nvSpPr>
          <p:spPr>
            <a:xfrm>
              <a:off x="71462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grpSp>
        <p:nvGrpSpPr>
          <p:cNvPr id="22" name="object 15"/>
          <p:cNvGrpSpPr/>
          <p:nvPr/>
        </p:nvGrpSpPr>
        <p:grpSpPr>
          <a:xfrm>
            <a:off x="7028180" y="4013200"/>
            <a:ext cx="2743200" cy="457834"/>
            <a:chOff x="5829300" y="4571365"/>
            <a:chExt cx="2743200" cy="457834"/>
          </a:xfrm>
        </p:grpSpPr>
        <p:sp>
          <p:nvSpPr>
            <p:cNvPr id="23" name="object 16"/>
            <p:cNvSpPr/>
            <p:nvPr/>
          </p:nvSpPr>
          <p:spPr>
            <a:xfrm>
              <a:off x="5976620" y="4572000"/>
              <a:ext cx="1224280" cy="407670"/>
            </a:xfrm>
            <a:custGeom>
              <a:avLst/>
              <a:gdLst/>
              <a:ahLst/>
              <a:cxnLst/>
              <a:rect l="l" t="t" r="r" b="b"/>
              <a:pathLst>
                <a:path w="1224279" h="407670">
                  <a:moveTo>
                    <a:pt x="1224279" y="0"/>
                  </a:moveTo>
                  <a:lnTo>
                    <a:pt x="0" y="4076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4" name="object 17"/>
            <p:cNvSpPr/>
            <p:nvPr/>
          </p:nvSpPr>
          <p:spPr>
            <a:xfrm>
              <a:off x="5829300" y="4926330"/>
              <a:ext cx="170180" cy="102870"/>
            </a:xfrm>
            <a:custGeom>
              <a:avLst/>
              <a:gdLst/>
              <a:ahLst/>
              <a:cxnLst/>
              <a:rect l="l" t="t" r="r" b="b"/>
              <a:pathLst>
                <a:path w="170179" h="102870">
                  <a:moveTo>
                    <a:pt x="135889" y="0"/>
                  </a:moveTo>
                  <a:lnTo>
                    <a:pt x="0" y="102870"/>
                  </a:lnTo>
                  <a:lnTo>
                    <a:pt x="170179" y="102870"/>
                  </a:lnTo>
                  <a:lnTo>
                    <a:pt x="1358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25" name="object 18"/>
            <p:cNvSpPr/>
            <p:nvPr/>
          </p:nvSpPr>
          <p:spPr>
            <a:xfrm>
              <a:off x="7200900" y="4572000"/>
              <a:ext cx="1224280" cy="407670"/>
            </a:xfrm>
            <a:custGeom>
              <a:avLst/>
              <a:gdLst/>
              <a:ahLst/>
              <a:cxnLst/>
              <a:rect l="l" t="t" r="r" b="b"/>
              <a:pathLst>
                <a:path w="1224279" h="407670">
                  <a:moveTo>
                    <a:pt x="0" y="0"/>
                  </a:moveTo>
                  <a:lnTo>
                    <a:pt x="1224279" y="4076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6" name="object 19"/>
            <p:cNvSpPr/>
            <p:nvPr/>
          </p:nvSpPr>
          <p:spPr>
            <a:xfrm>
              <a:off x="8401050" y="4926330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70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grpSp>
        <p:nvGrpSpPr>
          <p:cNvPr id="27" name="object 20"/>
          <p:cNvGrpSpPr/>
          <p:nvPr/>
        </p:nvGrpSpPr>
        <p:grpSpPr>
          <a:xfrm>
            <a:off x="7027545" y="5384800"/>
            <a:ext cx="2744470" cy="1372235"/>
            <a:chOff x="5828665" y="5942965"/>
            <a:chExt cx="2744470" cy="1372235"/>
          </a:xfrm>
        </p:grpSpPr>
        <p:sp>
          <p:nvSpPr>
            <p:cNvPr id="28" name="object 21"/>
            <p:cNvSpPr/>
            <p:nvPr/>
          </p:nvSpPr>
          <p:spPr>
            <a:xfrm>
              <a:off x="6400800" y="6400800"/>
              <a:ext cx="1600200" cy="914400"/>
            </a:xfrm>
            <a:custGeom>
              <a:avLst/>
              <a:gdLst/>
              <a:ahLst/>
              <a:cxnLst/>
              <a:rect l="l" t="t" r="r" b="b"/>
              <a:pathLst>
                <a:path w="1600200" h="914400">
                  <a:moveTo>
                    <a:pt x="8001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914400"/>
                  </a:lnTo>
                  <a:lnTo>
                    <a:pt x="800100" y="914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9" name="object 22"/>
            <p:cNvSpPr/>
            <p:nvPr/>
          </p:nvSpPr>
          <p:spPr>
            <a:xfrm>
              <a:off x="5829300" y="5943600"/>
              <a:ext cx="1224280" cy="407670"/>
            </a:xfrm>
            <a:custGeom>
              <a:avLst/>
              <a:gdLst/>
              <a:ahLst/>
              <a:cxnLst/>
              <a:rect l="l" t="t" r="r" b="b"/>
              <a:pathLst>
                <a:path w="1224279" h="407670">
                  <a:moveTo>
                    <a:pt x="0" y="0"/>
                  </a:moveTo>
                  <a:lnTo>
                    <a:pt x="1224279" y="4076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30" name="object 23"/>
            <p:cNvSpPr/>
            <p:nvPr/>
          </p:nvSpPr>
          <p:spPr>
            <a:xfrm>
              <a:off x="7029450" y="6297930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70">
                  <a:moveTo>
                    <a:pt x="34290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31" name="object 24"/>
            <p:cNvSpPr/>
            <p:nvPr/>
          </p:nvSpPr>
          <p:spPr>
            <a:xfrm>
              <a:off x="7348220" y="5943600"/>
              <a:ext cx="1224280" cy="407670"/>
            </a:xfrm>
            <a:custGeom>
              <a:avLst/>
              <a:gdLst/>
              <a:ahLst/>
              <a:cxnLst/>
              <a:rect l="l" t="t" r="r" b="b"/>
              <a:pathLst>
                <a:path w="1224279" h="407670">
                  <a:moveTo>
                    <a:pt x="1224279" y="0"/>
                  </a:moveTo>
                  <a:lnTo>
                    <a:pt x="0" y="4076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32" name="object 25"/>
            <p:cNvSpPr/>
            <p:nvPr/>
          </p:nvSpPr>
          <p:spPr>
            <a:xfrm>
              <a:off x="7200900" y="6297930"/>
              <a:ext cx="170180" cy="102870"/>
            </a:xfrm>
            <a:custGeom>
              <a:avLst/>
              <a:gdLst/>
              <a:ahLst/>
              <a:cxnLst/>
              <a:rect l="l" t="t" r="r" b="b"/>
              <a:pathLst>
                <a:path w="170179" h="102870">
                  <a:moveTo>
                    <a:pt x="135890" y="0"/>
                  </a:moveTo>
                  <a:lnTo>
                    <a:pt x="0" y="102870"/>
                  </a:lnTo>
                  <a:lnTo>
                    <a:pt x="170179" y="102870"/>
                  </a:lnTo>
                  <a:lnTo>
                    <a:pt x="135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33" name="object 27"/>
          <p:cNvSpPr txBox="1"/>
          <p:nvPr/>
        </p:nvSpPr>
        <p:spPr>
          <a:xfrm>
            <a:off x="8004175" y="6142984"/>
            <a:ext cx="78740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ts val="2100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g =</a:t>
            </a:r>
            <a:r>
              <a:rPr sz="2000" b="1" spc="-110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d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970520" y="6406515"/>
            <a:ext cx="8547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g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970520" y="5842635"/>
            <a:ext cx="8547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d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600825" y="4959350"/>
            <a:ext cx="8547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d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258300" y="5017135"/>
            <a:ext cx="8547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d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467475" y="4471035"/>
            <a:ext cx="1129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e,f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9206865" y="4471035"/>
            <a:ext cx="1129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e,f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7835265" y="3645535"/>
            <a:ext cx="1129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e,f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548880" y="2880360"/>
            <a:ext cx="1677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b, e, f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548880" y="2054860"/>
            <a:ext cx="1677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b, e, f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7559040" y="1508760"/>
            <a:ext cx="1677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b, e, c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7548880" y="625475"/>
            <a:ext cx="16776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b, e, c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427595" y="137160"/>
            <a:ext cx="1938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a,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b, c,</a:t>
            </a:r>
            <a:r>
              <a:rPr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lang="en-US"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d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graphicFrame>
        <p:nvGraphicFramePr>
          <p:cNvPr id="2" name="object 40"/>
          <p:cNvGraphicFramePr>
            <a:graphicFrameLocks noGrp="1"/>
          </p:cNvGraphicFramePr>
          <p:nvPr/>
        </p:nvGraphicFramePr>
        <p:xfrm>
          <a:off x="457200" y="1371600"/>
          <a:ext cx="434340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</a:tblGrid>
              <a:tr h="228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>
                      <a:noFill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 = d +</a:t>
                      </a:r>
                      <a:r>
                        <a:rPr sz="1800" b="1" spc="-60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12700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 = b +</a:t>
                      </a:r>
                      <a:r>
                        <a:rPr sz="1800" b="1" spc="-60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 = f +</a:t>
                      </a:r>
                      <a:r>
                        <a:rPr sz="1800" b="1" spc="-60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IfZ </a:t>
                      </a: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 </a:t>
                      </a:r>
                      <a:r>
                        <a:rPr sz="1800" b="1" spc="-5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Goto</a:t>
                      </a:r>
                      <a:r>
                        <a:rPr sz="1800" b="1" spc="-75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_L0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 = e +</a:t>
                      </a:r>
                      <a:r>
                        <a:rPr sz="1800" b="1" spc="-60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Goto</a:t>
                      </a:r>
                      <a:r>
                        <a:rPr sz="1800" b="1" spc="-20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_L1;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9017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_L0: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 = e -</a:t>
                      </a:r>
                      <a:r>
                        <a:rPr sz="1800" b="1" spc="-60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9017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_L1: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 =</a:t>
                      </a:r>
                      <a:r>
                        <a:rPr sz="1800" b="1" spc="-30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>
                      <a:noFill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6" name="矩形 45"/>
          <p:cNvSpPr/>
          <p:nvPr/>
        </p:nvSpPr>
        <p:spPr>
          <a:xfrm>
            <a:off x="3254375" y="1313180"/>
            <a:ext cx="252730" cy="459740"/>
          </a:xfrm>
          <a:prstGeom prst="rect">
            <a:avLst/>
          </a:prstGeom>
          <a:solidFill>
            <a:srgbClr val="45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254375" y="1779905"/>
            <a:ext cx="252730" cy="45637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254375" y="863600"/>
            <a:ext cx="252730" cy="45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523615" y="1313180"/>
            <a:ext cx="252730" cy="1365885"/>
          </a:xfrm>
          <a:prstGeom prst="rect">
            <a:avLst/>
          </a:prstGeom>
          <a:solidFill>
            <a:srgbClr val="45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523615" y="2677160"/>
            <a:ext cx="252730" cy="36664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523615" y="857250"/>
            <a:ext cx="252730" cy="45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b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792855" y="1313180"/>
            <a:ext cx="252730" cy="885825"/>
          </a:xfrm>
          <a:prstGeom prst="rect">
            <a:avLst/>
          </a:prstGeom>
          <a:solidFill>
            <a:srgbClr val="45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792855" y="2198370"/>
            <a:ext cx="252730" cy="41452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792855" y="886460"/>
            <a:ext cx="252730" cy="45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c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070985" y="1313180"/>
            <a:ext cx="252730" cy="459105"/>
          </a:xfrm>
          <a:prstGeom prst="rect">
            <a:avLst/>
          </a:prstGeom>
          <a:solidFill>
            <a:srgbClr val="45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070985" y="5950585"/>
            <a:ext cx="252730" cy="3937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4070985" y="897890"/>
            <a:ext cx="252730" cy="45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d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340225" y="1788795"/>
            <a:ext cx="252730" cy="3288665"/>
          </a:xfrm>
          <a:prstGeom prst="rect">
            <a:avLst/>
          </a:prstGeom>
          <a:solidFill>
            <a:srgbClr val="45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4340225" y="5017135"/>
            <a:ext cx="252730" cy="13258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340225" y="882650"/>
            <a:ext cx="252730" cy="45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340225" y="1313180"/>
            <a:ext cx="252730" cy="4876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618355" y="2198370"/>
            <a:ext cx="252730" cy="2818765"/>
          </a:xfrm>
          <a:prstGeom prst="rect">
            <a:avLst/>
          </a:prstGeom>
          <a:solidFill>
            <a:srgbClr val="45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618355" y="5017135"/>
            <a:ext cx="252730" cy="13258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618355" y="902970"/>
            <a:ext cx="252730" cy="45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f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618355" y="1313180"/>
            <a:ext cx="252730" cy="8851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887595" y="5949950"/>
            <a:ext cx="252730" cy="394335"/>
          </a:xfrm>
          <a:prstGeom prst="rect">
            <a:avLst/>
          </a:prstGeom>
          <a:solidFill>
            <a:srgbClr val="45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4887595" y="887730"/>
            <a:ext cx="252730" cy="45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g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887595" y="1313180"/>
            <a:ext cx="252730" cy="463677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64635" y="3621405"/>
            <a:ext cx="252730" cy="392430"/>
          </a:xfrm>
          <a:prstGeom prst="rect">
            <a:avLst/>
          </a:prstGeom>
          <a:solidFill>
            <a:srgbClr val="45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064635" y="4992370"/>
            <a:ext cx="252730" cy="957580"/>
          </a:xfrm>
          <a:prstGeom prst="rect">
            <a:avLst/>
          </a:prstGeom>
          <a:solidFill>
            <a:srgbClr val="45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4070985" y="1322705"/>
            <a:ext cx="252730" cy="4631690"/>
          </a:xfrm>
          <a:prstGeom prst="rect">
            <a:avLst/>
          </a:prstGeom>
          <a:solidFill>
            <a:srgbClr val="45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64" grpId="0" bldLvl="0" animBg="1"/>
      <p:bldP spid="65" grpId="0" bldLvl="0" animBg="1"/>
      <p:bldP spid="66" grpId="0" bldLvl="0" animBg="1"/>
      <p:bldP spid="68" grpId="0" bldLvl="0" animBg="1"/>
      <p:bldP spid="69" grpId="0" bldLvl="0" animBg="1"/>
      <p:bldP spid="6" grpId="0" bldLvl="0" animBg="1"/>
      <p:bldP spid="67" grpId="0" bldLvl="0" animBg="1"/>
      <p:bldP spid="70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寄存器分配问题分析</a:t>
            </a:r>
            <a:endParaRPr lang="zh-CN" altLang="en-US" b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graphicFrame>
        <p:nvGraphicFramePr>
          <p:cNvPr id="2" name="object 40"/>
          <p:cNvGraphicFramePr>
            <a:graphicFrameLocks noGrp="1"/>
          </p:cNvGraphicFramePr>
          <p:nvPr/>
        </p:nvGraphicFramePr>
        <p:xfrm>
          <a:off x="457200" y="1371600"/>
          <a:ext cx="434340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</a:tblGrid>
              <a:tr h="228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>
                      <a:noFill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 = d +</a:t>
                      </a:r>
                      <a:r>
                        <a:rPr sz="1800" b="1" spc="-60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12700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 = b +</a:t>
                      </a:r>
                      <a:r>
                        <a:rPr sz="1800" b="1" spc="-60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 = f +</a:t>
                      </a:r>
                      <a:r>
                        <a:rPr sz="1800" b="1" spc="-60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IfZ </a:t>
                      </a: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 </a:t>
                      </a:r>
                      <a:r>
                        <a:rPr sz="1800" b="1" spc="-5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Goto</a:t>
                      </a:r>
                      <a:r>
                        <a:rPr sz="1800" b="1" spc="-75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_L0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 = e +</a:t>
                      </a:r>
                      <a:r>
                        <a:rPr sz="1800" b="1" spc="-60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Goto</a:t>
                      </a:r>
                      <a:r>
                        <a:rPr sz="1800" b="1" spc="-20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_L1;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9017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_L0: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 = e -</a:t>
                      </a:r>
                      <a:r>
                        <a:rPr sz="1800" b="1" spc="-60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9017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_L1: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 =</a:t>
                      </a:r>
                      <a:r>
                        <a:rPr sz="1800" b="1" spc="-30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rgbClr val="191919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>
                      <a:noFill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6" name="矩形 45"/>
          <p:cNvSpPr/>
          <p:nvPr/>
        </p:nvSpPr>
        <p:spPr>
          <a:xfrm>
            <a:off x="3254375" y="1313180"/>
            <a:ext cx="252730" cy="459740"/>
          </a:xfrm>
          <a:prstGeom prst="rect">
            <a:avLst/>
          </a:prstGeom>
          <a:solidFill>
            <a:srgbClr val="45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254375" y="1779905"/>
            <a:ext cx="252730" cy="45637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254375" y="863600"/>
            <a:ext cx="252730" cy="45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523615" y="1313180"/>
            <a:ext cx="252730" cy="1365885"/>
          </a:xfrm>
          <a:prstGeom prst="rect">
            <a:avLst/>
          </a:prstGeom>
          <a:solidFill>
            <a:srgbClr val="45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523615" y="2677160"/>
            <a:ext cx="252730" cy="36664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523615" y="857250"/>
            <a:ext cx="252730" cy="45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b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792855" y="1313180"/>
            <a:ext cx="252730" cy="885190"/>
          </a:xfrm>
          <a:prstGeom prst="rect">
            <a:avLst/>
          </a:prstGeom>
          <a:solidFill>
            <a:srgbClr val="45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792855" y="2198370"/>
            <a:ext cx="252730" cy="41452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792855" y="886460"/>
            <a:ext cx="252730" cy="45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c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070985" y="1313180"/>
            <a:ext cx="252730" cy="459105"/>
          </a:xfrm>
          <a:prstGeom prst="rect">
            <a:avLst/>
          </a:prstGeom>
          <a:solidFill>
            <a:srgbClr val="45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070985" y="5950585"/>
            <a:ext cx="252730" cy="3937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4070985" y="897890"/>
            <a:ext cx="252730" cy="45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d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340225" y="1788795"/>
            <a:ext cx="252730" cy="3288665"/>
          </a:xfrm>
          <a:prstGeom prst="rect">
            <a:avLst/>
          </a:prstGeom>
          <a:solidFill>
            <a:srgbClr val="45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4340225" y="5017135"/>
            <a:ext cx="252730" cy="13258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340225" y="882650"/>
            <a:ext cx="252730" cy="45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340225" y="1313180"/>
            <a:ext cx="252730" cy="4876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618355" y="2198370"/>
            <a:ext cx="252730" cy="2818765"/>
          </a:xfrm>
          <a:prstGeom prst="rect">
            <a:avLst/>
          </a:prstGeom>
          <a:solidFill>
            <a:srgbClr val="45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618355" y="5017135"/>
            <a:ext cx="252730" cy="132588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618355" y="902970"/>
            <a:ext cx="252730" cy="45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f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618355" y="1313180"/>
            <a:ext cx="252730" cy="88519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887595" y="5949950"/>
            <a:ext cx="252730" cy="394335"/>
          </a:xfrm>
          <a:prstGeom prst="rect">
            <a:avLst/>
          </a:prstGeom>
          <a:solidFill>
            <a:srgbClr val="45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4887595" y="887730"/>
            <a:ext cx="252730" cy="45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g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4887595" y="1313180"/>
            <a:ext cx="252730" cy="463677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64635" y="3621405"/>
            <a:ext cx="252730" cy="392430"/>
          </a:xfrm>
          <a:prstGeom prst="rect">
            <a:avLst/>
          </a:prstGeom>
          <a:solidFill>
            <a:srgbClr val="45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064635" y="4992370"/>
            <a:ext cx="252730" cy="957580"/>
          </a:xfrm>
          <a:prstGeom prst="rect">
            <a:avLst/>
          </a:prstGeom>
          <a:solidFill>
            <a:srgbClr val="45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4070985" y="1322705"/>
            <a:ext cx="252730" cy="4631690"/>
          </a:xfrm>
          <a:prstGeom prst="rect">
            <a:avLst/>
          </a:prstGeom>
          <a:solidFill>
            <a:srgbClr val="45E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0350" y="1388110"/>
            <a:ext cx="6784975" cy="5091430"/>
          </a:xfrm>
        </p:spPr>
        <p:txBody>
          <a:bodyPr>
            <a:normAutofit/>
          </a:bodyPr>
          <a:p>
            <a:pPr marL="431800" indent="-323850" defTabSz="449580" eaLnBrk="1">
              <a:lnSpc>
                <a:spcPct val="15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3200" b="1" dirty="0">
                <a:sym typeface="+mn-ea"/>
              </a:rPr>
              <a:t>可根据变量的</a:t>
            </a:r>
            <a:r>
              <a:rPr lang="zh-CN" sz="3200" b="1" dirty="0">
                <a:solidFill>
                  <a:srgbClr val="C00000"/>
                </a:solidFill>
                <a:sym typeface="+mn-ea"/>
              </a:rPr>
              <a:t>活跃区间</a:t>
            </a:r>
            <a:r>
              <a:rPr lang="zh-CN" sz="3200" b="1" dirty="0">
                <a:sym typeface="+mn-ea"/>
              </a:rPr>
              <a:t>分配寄存器</a:t>
            </a:r>
            <a:endParaRPr lang="zh-CN" sz="3200" b="1" dirty="0">
              <a:sym typeface="+mn-ea"/>
            </a:endParaRPr>
          </a:p>
          <a:p>
            <a:pPr marL="431800" indent="-323850" defTabSz="449580" eaLnBrk="1">
              <a:lnSpc>
                <a:spcPct val="15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3200" b="1" dirty="0">
                <a:sym typeface="+mn-ea"/>
              </a:rPr>
              <a:t>活跃区间开始：分配寄存器</a:t>
            </a:r>
            <a:endParaRPr lang="zh-CN" sz="3200" b="1" dirty="0">
              <a:sym typeface="+mn-ea"/>
            </a:endParaRPr>
          </a:p>
          <a:p>
            <a:pPr marL="431800" indent="-323850" defTabSz="449580" eaLnBrk="1">
              <a:lnSpc>
                <a:spcPct val="15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3200" b="1" dirty="0">
                <a:sym typeface="+mn-ea"/>
              </a:rPr>
              <a:t>活跃区间结束：回收寄存器</a:t>
            </a:r>
            <a:endParaRPr lang="zh-CN" sz="3200" b="1" dirty="0">
              <a:sym typeface="+mn-ea"/>
            </a:endParaRPr>
          </a:p>
          <a:p>
            <a:pPr marL="431800" indent="-323850" defTabSz="449580" eaLnBrk="1">
              <a:lnSpc>
                <a:spcPct val="15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3200" b="1" dirty="0">
                <a:sym typeface="+mn-ea"/>
              </a:rPr>
              <a:t>待解决问题：</a:t>
            </a:r>
            <a:endParaRPr lang="zh-CN" sz="3200" b="1" dirty="0">
              <a:sym typeface="+mn-ea"/>
            </a:endParaRPr>
          </a:p>
          <a:p>
            <a:pPr marL="431800" indent="-323850" defTabSz="449580" eaLnBrk="1">
              <a:lnSpc>
                <a:spcPct val="15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3200" b="1" dirty="0">
                <a:sym typeface="+mn-ea"/>
              </a:rPr>
              <a:t> </a:t>
            </a:r>
            <a:r>
              <a:rPr lang="en-US" altLang="zh-CN" sz="3200" b="1" dirty="0">
                <a:sym typeface="+mn-ea"/>
              </a:rPr>
              <a:t>   </a:t>
            </a:r>
            <a:r>
              <a:rPr lang="zh-CN" sz="3200" b="1" dirty="0">
                <a:sym typeface="+mn-ea"/>
              </a:rPr>
              <a:t>寄存器不够用时该怎么办？</a:t>
            </a:r>
            <a:endParaRPr lang="zh-CN" sz="3200" b="1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寄存器分配示例</a:t>
            </a:r>
            <a:r>
              <a:rPr lang="en-US" altLang="zh-CN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1</a:t>
            </a:r>
            <a:endParaRPr lang="en-US" altLang="zh-CN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graphicFrame>
        <p:nvGraphicFramePr>
          <p:cNvPr id="2" name="object 40"/>
          <p:cNvGraphicFramePr>
            <a:graphicFrameLocks noGrp="1"/>
          </p:cNvGraphicFramePr>
          <p:nvPr/>
        </p:nvGraphicFramePr>
        <p:xfrm>
          <a:off x="457200" y="1371600"/>
          <a:ext cx="434340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</a:tblGrid>
              <a:tr h="228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>
                      <a:noFill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 = d +</a:t>
                      </a:r>
                      <a:r>
                        <a:rPr sz="1800" b="1" spc="-6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endParaRPr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12700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 = b +</a:t>
                      </a:r>
                      <a:r>
                        <a:rPr sz="1800" b="1" spc="-6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</a:t>
                      </a:r>
                      <a:endParaRPr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 = f +</a:t>
                      </a:r>
                      <a:r>
                        <a:rPr sz="1800" b="1" spc="-6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</a:t>
                      </a:r>
                      <a:endParaRPr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IfZ </a:t>
                      </a:r>
                      <a:r>
                        <a:rPr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 </a:t>
                      </a:r>
                      <a:r>
                        <a:rPr sz="1800" b="1" spc="-5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Goto</a:t>
                      </a:r>
                      <a:r>
                        <a:rPr sz="1800" b="1" spc="-75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spc="-5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_L0</a:t>
                      </a:r>
                      <a:endParaRPr sz="1800" b="1" spc="-5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 = e +</a:t>
                      </a:r>
                      <a:r>
                        <a:rPr sz="1800" b="1" spc="-6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</a:t>
                      </a:r>
                      <a:endParaRPr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Goto</a:t>
                      </a:r>
                      <a:r>
                        <a:rPr sz="1800" b="1" spc="-2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spc="-5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_L1;</a:t>
                      </a:r>
                      <a:endParaRPr sz="1800" b="1" spc="-5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9017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_L0:</a:t>
                      </a:r>
                      <a:endParaRPr sz="1800" b="1" spc="-5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 = e -</a:t>
                      </a:r>
                      <a:r>
                        <a:rPr sz="1800" b="1" spc="-6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</a:t>
                      </a:r>
                      <a:endParaRPr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9017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_L1:</a:t>
                      </a:r>
                      <a:endParaRPr sz="1800" b="1" spc="-5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 =</a:t>
                      </a:r>
                      <a:r>
                        <a:rPr sz="1800" b="1" spc="-3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endParaRPr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>
                      <a:noFill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6" name="矩形 45"/>
          <p:cNvSpPr/>
          <p:nvPr/>
        </p:nvSpPr>
        <p:spPr>
          <a:xfrm>
            <a:off x="3254375" y="1570355"/>
            <a:ext cx="252730" cy="2120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254375" y="1120775"/>
            <a:ext cx="252730" cy="45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523615" y="1570355"/>
            <a:ext cx="252730" cy="136588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523615" y="1114425"/>
            <a:ext cx="252730" cy="45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b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792855" y="1570355"/>
            <a:ext cx="252730" cy="6940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792855" y="1143635"/>
            <a:ext cx="252730" cy="45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c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070985" y="1570355"/>
            <a:ext cx="252730" cy="43421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4070985" y="1155065"/>
            <a:ext cx="252730" cy="45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d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340225" y="1782445"/>
            <a:ext cx="252730" cy="32664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340225" y="1139825"/>
            <a:ext cx="252730" cy="45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618355" y="2263775"/>
            <a:ext cx="252730" cy="27844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618355" y="1160145"/>
            <a:ext cx="252730" cy="45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f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887595" y="5912485"/>
            <a:ext cx="252730" cy="488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4887595" y="1144905"/>
            <a:ext cx="252730" cy="45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g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76820" y="1611463"/>
            <a:ext cx="40830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960"/>
              </a:lnSpc>
            </a:pPr>
            <a:r>
              <a:rPr sz="2600" b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R</a:t>
            </a:r>
            <a:r>
              <a:rPr sz="2250" b="1" spc="7" baseline="-31000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0</a:t>
            </a:r>
            <a:endParaRPr sz="2250" baseline="-31000">
              <a:latin typeface="DejaVu Serif" panose="02060603050605020204"/>
              <a:cs typeface="DejaVu Serif" panose="02060603050605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91220" y="1611463"/>
            <a:ext cx="40830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960"/>
              </a:lnSpc>
            </a:pPr>
            <a:r>
              <a:rPr sz="2600" b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R</a:t>
            </a:r>
            <a:r>
              <a:rPr sz="2250" b="1" spc="7" baseline="-31000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1</a:t>
            </a:r>
            <a:endParaRPr sz="2250" baseline="-31000">
              <a:latin typeface="DejaVu Serif" panose="02060603050605020204"/>
              <a:cs typeface="DejaVu Serif" panose="02060603050605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05620" y="1611463"/>
            <a:ext cx="40830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960"/>
              </a:lnSpc>
            </a:pPr>
            <a:r>
              <a:rPr sz="2600" b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R</a:t>
            </a:r>
            <a:r>
              <a:rPr sz="2250" b="1" spc="7" baseline="-31000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2</a:t>
            </a:r>
            <a:endParaRPr sz="2250" baseline="-31000">
              <a:latin typeface="DejaVu Serif" panose="02060603050605020204"/>
              <a:cs typeface="DejaVu Serif" panose="02060603050605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320020" y="1611463"/>
            <a:ext cx="40830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960"/>
              </a:lnSpc>
            </a:pPr>
            <a:r>
              <a:rPr sz="2600" b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R</a:t>
            </a:r>
            <a:r>
              <a:rPr sz="2250" b="1" spc="7" baseline="-31000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2</a:t>
            </a:r>
            <a:endParaRPr sz="2250" baseline="-31000">
              <a:latin typeface="DejaVu Serif" panose="02060603050605020204"/>
              <a:cs typeface="DejaVu Serif" panose="02060603050605020204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7322820" y="1614170"/>
          <a:ext cx="3657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457200"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0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1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2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3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1117600" y="1649095"/>
            <a:ext cx="410273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寄存器分配问题分析</a:t>
            </a:r>
            <a:endParaRPr lang="zh-CN" altLang="en-US" b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graphicFrame>
        <p:nvGraphicFramePr>
          <p:cNvPr id="2" name="object 40"/>
          <p:cNvGraphicFramePr>
            <a:graphicFrameLocks noGrp="1"/>
          </p:cNvGraphicFramePr>
          <p:nvPr/>
        </p:nvGraphicFramePr>
        <p:xfrm>
          <a:off x="457200" y="1371600"/>
          <a:ext cx="4343400" cy="502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/>
              </a:tblGrid>
              <a:tr h="228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>
                      <a:noFill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 = d +</a:t>
                      </a:r>
                      <a:r>
                        <a:rPr sz="1800" b="1" spc="-6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endParaRPr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12700">
                      <a:solidFill>
                        <a:schemeClr val="tx1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 = b +</a:t>
                      </a:r>
                      <a:r>
                        <a:rPr sz="1800" b="1" spc="-6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</a:t>
                      </a:r>
                      <a:endParaRPr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 = f +</a:t>
                      </a:r>
                      <a:r>
                        <a:rPr sz="1800" b="1" spc="-6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</a:t>
                      </a:r>
                      <a:endParaRPr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IfZ </a:t>
                      </a:r>
                      <a:r>
                        <a:rPr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e </a:t>
                      </a:r>
                      <a:r>
                        <a:rPr sz="1800" b="1" spc="-5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Goto</a:t>
                      </a:r>
                      <a:r>
                        <a:rPr sz="1800" b="1" spc="-75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spc="-5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_L0</a:t>
                      </a:r>
                      <a:endParaRPr sz="1800" b="1" spc="-5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 = e +</a:t>
                      </a:r>
                      <a:r>
                        <a:rPr sz="1800" b="1" spc="-6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</a:t>
                      </a:r>
                      <a:endParaRPr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Goto</a:t>
                      </a:r>
                      <a:r>
                        <a:rPr sz="1800" b="1" spc="-2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spc="-5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_L1;</a:t>
                      </a:r>
                      <a:endParaRPr sz="1800" b="1" spc="-5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9017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_L0:</a:t>
                      </a:r>
                      <a:endParaRPr sz="1800" b="1" spc="-5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 = e -</a:t>
                      </a:r>
                      <a:r>
                        <a:rPr sz="1800" b="1" spc="-6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f</a:t>
                      </a:r>
                      <a:endParaRPr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9017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spc="-5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_L1:</a:t>
                      </a:r>
                      <a:endParaRPr sz="1800" b="1" spc="-5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p>
                      <a:pPr marL="6388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g =</a:t>
                      </a:r>
                      <a:r>
                        <a:rPr sz="1800" b="1" spc="-3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</a:t>
                      </a:r>
                      <a:endParaRPr sz="18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609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86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solidFill>
                          <a:schemeClr val="bg1">
                            <a:lumMod val="75000"/>
                          </a:schemeClr>
                        </a:solidFill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>
                      <a:noFill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6" name="矩形 45"/>
          <p:cNvSpPr/>
          <p:nvPr/>
        </p:nvSpPr>
        <p:spPr>
          <a:xfrm>
            <a:off x="3254375" y="1570355"/>
            <a:ext cx="252730" cy="299085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3254375" y="1120775"/>
            <a:ext cx="252730" cy="45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523615" y="1570355"/>
            <a:ext cx="252730" cy="1365885"/>
          </a:xfrm>
          <a:prstGeom prst="rect">
            <a:avLst/>
          </a:prstGeom>
          <a:solidFill>
            <a:srgbClr val="00FF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3523615" y="1114425"/>
            <a:ext cx="252730" cy="45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b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792855" y="1570355"/>
            <a:ext cx="252730" cy="759460"/>
          </a:xfrm>
          <a:prstGeom prst="rect">
            <a:avLst/>
          </a:prstGeom>
          <a:solidFill>
            <a:srgbClr val="FF00FF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792855" y="1143635"/>
            <a:ext cx="252730" cy="45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c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070985" y="1570355"/>
            <a:ext cx="252730" cy="4306570"/>
          </a:xfrm>
          <a:prstGeom prst="rect">
            <a:avLst/>
          </a:prstGeom>
          <a:solidFill>
            <a:srgbClr val="45ED33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4070985" y="1155065"/>
            <a:ext cx="252730" cy="45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d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340225" y="1869440"/>
            <a:ext cx="252730" cy="31318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340225" y="1139825"/>
            <a:ext cx="252730" cy="45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618355" y="2329815"/>
            <a:ext cx="252730" cy="26720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4618355" y="1160145"/>
            <a:ext cx="252730" cy="45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f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887595" y="5876925"/>
            <a:ext cx="252730" cy="5245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4887595" y="1144905"/>
            <a:ext cx="252730" cy="459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g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76820" y="1611463"/>
            <a:ext cx="40830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960"/>
              </a:lnSpc>
            </a:pPr>
            <a:r>
              <a:rPr sz="2600" b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R</a:t>
            </a:r>
            <a:r>
              <a:rPr sz="2250" b="1" spc="7" baseline="-31000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0</a:t>
            </a:r>
            <a:endParaRPr sz="2250" baseline="-31000">
              <a:latin typeface="DejaVu Serif" panose="02060603050605020204"/>
              <a:cs typeface="DejaVu Serif" panose="02060603050605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91220" y="1611463"/>
            <a:ext cx="40830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960"/>
              </a:lnSpc>
            </a:pPr>
            <a:r>
              <a:rPr sz="2600" b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R</a:t>
            </a:r>
            <a:r>
              <a:rPr sz="2250" b="1" spc="7" baseline="-31000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1</a:t>
            </a:r>
            <a:endParaRPr sz="2250" baseline="-31000">
              <a:latin typeface="DejaVu Serif" panose="02060603050605020204"/>
              <a:cs typeface="DejaVu Serif" panose="02060603050605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05620" y="1611463"/>
            <a:ext cx="40830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960"/>
              </a:lnSpc>
            </a:pPr>
            <a:r>
              <a:rPr sz="2600" b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R</a:t>
            </a:r>
            <a:r>
              <a:rPr sz="2250" b="1" spc="7" baseline="-31000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2</a:t>
            </a:r>
            <a:endParaRPr sz="2250" baseline="-31000">
              <a:latin typeface="DejaVu Serif" panose="02060603050605020204"/>
              <a:cs typeface="DejaVu Serif" panose="02060603050605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320020" y="1611463"/>
            <a:ext cx="40830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960"/>
              </a:lnSpc>
            </a:pPr>
            <a:r>
              <a:rPr sz="2600" b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R</a:t>
            </a:r>
            <a:r>
              <a:rPr sz="2250" b="1" spc="7" baseline="-31000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2</a:t>
            </a:r>
            <a:endParaRPr sz="2250" baseline="-31000">
              <a:latin typeface="DejaVu Serif" panose="02060603050605020204"/>
              <a:cs typeface="DejaVu Serif" panose="02060603050605020204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7322820" y="1614170"/>
          <a:ext cx="3657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457200"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0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1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2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3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1117600" y="1677670"/>
            <a:ext cx="410273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20140" y="2169160"/>
            <a:ext cx="410273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17600" y="2630170"/>
            <a:ext cx="410273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37590" y="6115685"/>
            <a:ext cx="410273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27"/>
          <p:cNvGraphicFramePr>
            <a:graphicFrameLocks noGrp="1"/>
          </p:cNvGraphicFramePr>
          <p:nvPr/>
        </p:nvGraphicFramePr>
        <p:xfrm>
          <a:off x="7325360" y="1607820"/>
          <a:ext cx="3657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457200"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0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1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2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3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寄存器分配示例</a:t>
            </a:r>
            <a:r>
              <a:rPr lang="en-US" altLang="zh-CN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2</a:t>
            </a:r>
            <a:endParaRPr lang="en-US" altLang="zh-CN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3" name="object 3"/>
          <p:cNvSpPr txBox="1"/>
          <p:nvPr/>
        </p:nvSpPr>
        <p:spPr>
          <a:xfrm>
            <a:off x="6197600" y="1826093"/>
            <a:ext cx="40830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960"/>
              </a:lnSpc>
            </a:pPr>
            <a:r>
              <a:rPr sz="2600" b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R</a:t>
            </a:r>
            <a:r>
              <a:rPr sz="2250" b="1" spc="7" baseline="-31000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0</a:t>
            </a:r>
            <a:endParaRPr sz="2250" baseline="-31000">
              <a:latin typeface="DejaVu Serif" panose="02060603050605020204"/>
              <a:cs typeface="DejaVu Serif" panose="02060603050605020204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7112000" y="1826093"/>
            <a:ext cx="40830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960"/>
              </a:lnSpc>
            </a:pPr>
            <a:r>
              <a:rPr sz="2600" b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R</a:t>
            </a:r>
            <a:r>
              <a:rPr sz="2250" b="1" spc="7" baseline="-31000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1</a:t>
            </a:r>
            <a:endParaRPr sz="2250" baseline="-31000">
              <a:latin typeface="DejaVu Serif" panose="02060603050605020204"/>
              <a:cs typeface="DejaVu Serif" panose="02060603050605020204"/>
            </a:endParaRPr>
          </a:p>
        </p:txBody>
      </p:sp>
      <p:sp>
        <p:nvSpPr>
          <p:cNvPr id="14" name="object 5"/>
          <p:cNvSpPr txBox="1"/>
          <p:nvPr/>
        </p:nvSpPr>
        <p:spPr>
          <a:xfrm>
            <a:off x="8026400" y="1826093"/>
            <a:ext cx="40830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960"/>
              </a:lnSpc>
            </a:pPr>
            <a:r>
              <a:rPr sz="2600" b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R</a:t>
            </a:r>
            <a:r>
              <a:rPr sz="2250" b="1" spc="7" baseline="-31000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2</a:t>
            </a:r>
            <a:endParaRPr sz="2250" baseline="-31000">
              <a:latin typeface="DejaVu Serif" panose="02060603050605020204"/>
              <a:cs typeface="DejaVu Serif" panose="02060603050605020204"/>
            </a:endParaRPr>
          </a:p>
        </p:txBody>
      </p:sp>
      <p:graphicFrame>
        <p:nvGraphicFramePr>
          <p:cNvPr id="15" name="object 6"/>
          <p:cNvGraphicFramePr>
            <a:graphicFrameLocks noGrp="1"/>
          </p:cNvGraphicFramePr>
          <p:nvPr/>
        </p:nvGraphicFramePr>
        <p:xfrm>
          <a:off x="5943600" y="1828800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</a:tblGrid>
              <a:tr h="457200"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0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1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2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16" name="object 7"/>
          <p:cNvSpPr txBox="1"/>
          <p:nvPr/>
        </p:nvSpPr>
        <p:spPr>
          <a:xfrm>
            <a:off x="15240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8"/>
          <p:cNvSpPr/>
          <p:nvPr/>
        </p:nvSpPr>
        <p:spPr>
          <a:xfrm>
            <a:off x="1372869" y="1371600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455930" y="0"/>
                </a:moveTo>
                <a:lnTo>
                  <a:pt x="0" y="0"/>
                </a:lnTo>
                <a:lnTo>
                  <a:pt x="0" y="455929"/>
                </a:lnTo>
                <a:lnTo>
                  <a:pt x="45593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18" name="object 9"/>
          <p:cNvSpPr txBox="1"/>
          <p:nvPr/>
        </p:nvSpPr>
        <p:spPr>
          <a:xfrm>
            <a:off x="10668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0"/>
          <p:cNvSpPr/>
          <p:nvPr/>
        </p:nvSpPr>
        <p:spPr>
          <a:xfrm>
            <a:off x="915669" y="1372869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455930" y="0"/>
                </a:moveTo>
                <a:lnTo>
                  <a:pt x="0" y="0"/>
                </a:lnTo>
                <a:lnTo>
                  <a:pt x="0" y="455929"/>
                </a:lnTo>
                <a:lnTo>
                  <a:pt x="45593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0" name="object 11"/>
          <p:cNvSpPr txBox="1"/>
          <p:nvPr/>
        </p:nvSpPr>
        <p:spPr>
          <a:xfrm>
            <a:off x="38100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12"/>
          <p:cNvSpPr/>
          <p:nvPr/>
        </p:nvSpPr>
        <p:spPr>
          <a:xfrm>
            <a:off x="3657600" y="1371600"/>
            <a:ext cx="457200" cy="455930"/>
          </a:xfrm>
          <a:custGeom>
            <a:avLst/>
            <a:gdLst/>
            <a:ahLst/>
            <a:cxnLst/>
            <a:rect l="l" t="t" r="r" b="b"/>
            <a:pathLst>
              <a:path w="457200" h="455930">
                <a:moveTo>
                  <a:pt x="457200" y="0"/>
                </a:moveTo>
                <a:lnTo>
                  <a:pt x="0" y="0"/>
                </a:lnTo>
                <a:lnTo>
                  <a:pt x="0" y="455929"/>
                </a:lnTo>
                <a:lnTo>
                  <a:pt x="45720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5" name="object 13"/>
          <p:cNvSpPr txBox="1"/>
          <p:nvPr/>
        </p:nvSpPr>
        <p:spPr>
          <a:xfrm>
            <a:off x="28956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8" name="object 14"/>
          <p:cNvSpPr/>
          <p:nvPr/>
        </p:nvSpPr>
        <p:spPr>
          <a:xfrm>
            <a:off x="2744470" y="1371600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455930" y="0"/>
                </a:moveTo>
                <a:lnTo>
                  <a:pt x="0" y="0"/>
                </a:lnTo>
                <a:lnTo>
                  <a:pt x="0" y="455929"/>
                </a:lnTo>
                <a:lnTo>
                  <a:pt x="45593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9" name="object 15"/>
          <p:cNvSpPr txBox="1"/>
          <p:nvPr/>
        </p:nvSpPr>
        <p:spPr>
          <a:xfrm>
            <a:off x="33528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0" name="object 16"/>
          <p:cNvSpPr/>
          <p:nvPr/>
        </p:nvSpPr>
        <p:spPr>
          <a:xfrm>
            <a:off x="3200400" y="1371600"/>
            <a:ext cx="457200" cy="455930"/>
          </a:xfrm>
          <a:custGeom>
            <a:avLst/>
            <a:gdLst/>
            <a:ahLst/>
            <a:cxnLst/>
            <a:rect l="l" t="t" r="r" b="b"/>
            <a:pathLst>
              <a:path w="457200" h="455930">
                <a:moveTo>
                  <a:pt x="457200" y="0"/>
                </a:moveTo>
                <a:lnTo>
                  <a:pt x="0" y="0"/>
                </a:lnTo>
                <a:lnTo>
                  <a:pt x="0" y="455929"/>
                </a:lnTo>
                <a:lnTo>
                  <a:pt x="45720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31" name="object 17"/>
          <p:cNvSpPr txBox="1"/>
          <p:nvPr/>
        </p:nvSpPr>
        <p:spPr>
          <a:xfrm>
            <a:off x="2861310" y="1344929"/>
            <a:ext cx="11372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e f</a:t>
            </a:r>
            <a:r>
              <a:rPr sz="2600" b="1" spc="840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g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2" name="object 18"/>
          <p:cNvSpPr txBox="1"/>
          <p:nvPr/>
        </p:nvSpPr>
        <p:spPr>
          <a:xfrm>
            <a:off x="1032510" y="1346200"/>
            <a:ext cx="11372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a b</a:t>
            </a:r>
            <a:r>
              <a:rPr sz="2600" b="1" spc="840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3" name="object 19"/>
          <p:cNvSpPr txBox="1"/>
          <p:nvPr/>
        </p:nvSpPr>
        <p:spPr>
          <a:xfrm>
            <a:off x="24384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4" name="object 20"/>
          <p:cNvSpPr/>
          <p:nvPr/>
        </p:nvSpPr>
        <p:spPr>
          <a:xfrm>
            <a:off x="2287270" y="1372869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455930" y="0"/>
                </a:moveTo>
                <a:lnTo>
                  <a:pt x="0" y="0"/>
                </a:lnTo>
                <a:lnTo>
                  <a:pt x="0" y="455929"/>
                </a:lnTo>
                <a:lnTo>
                  <a:pt x="45593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35" name="object 21"/>
          <p:cNvSpPr txBox="1"/>
          <p:nvPr/>
        </p:nvSpPr>
        <p:spPr>
          <a:xfrm>
            <a:off x="2396489" y="1327150"/>
            <a:ext cx="239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d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8" name="object 24"/>
          <p:cNvSpPr/>
          <p:nvPr/>
        </p:nvSpPr>
        <p:spPr>
          <a:xfrm>
            <a:off x="914400" y="1830070"/>
            <a:ext cx="457200" cy="4113530"/>
          </a:xfrm>
          <a:custGeom>
            <a:avLst/>
            <a:gdLst/>
            <a:ahLst/>
            <a:cxnLst/>
            <a:rect l="l" t="t" r="r" b="b"/>
            <a:pathLst>
              <a:path w="457200" h="4113529">
                <a:moveTo>
                  <a:pt x="457200" y="0"/>
                </a:moveTo>
                <a:lnTo>
                  <a:pt x="0" y="0"/>
                </a:lnTo>
                <a:lnTo>
                  <a:pt x="0" y="4113529"/>
                </a:lnTo>
                <a:lnTo>
                  <a:pt x="457200" y="411352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39" name="object 25"/>
          <p:cNvSpPr/>
          <p:nvPr/>
        </p:nvSpPr>
        <p:spPr>
          <a:xfrm>
            <a:off x="914400" y="1830070"/>
            <a:ext cx="457200" cy="4113530"/>
          </a:xfrm>
          <a:custGeom>
            <a:avLst/>
            <a:gdLst/>
            <a:ahLst/>
            <a:cxnLst/>
            <a:rect l="l" t="t" r="r" b="b"/>
            <a:pathLst>
              <a:path w="457200" h="4113529">
                <a:moveTo>
                  <a:pt x="228600" y="4113529"/>
                </a:moveTo>
                <a:lnTo>
                  <a:pt x="0" y="4113529"/>
                </a:lnTo>
                <a:lnTo>
                  <a:pt x="0" y="0"/>
                </a:lnTo>
                <a:lnTo>
                  <a:pt x="457200" y="0"/>
                </a:lnTo>
                <a:lnTo>
                  <a:pt x="457200" y="4113529"/>
                </a:lnTo>
                <a:lnTo>
                  <a:pt x="228600" y="41135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0" name="object 26"/>
          <p:cNvSpPr/>
          <p:nvPr/>
        </p:nvSpPr>
        <p:spPr>
          <a:xfrm>
            <a:off x="1372870" y="1828800"/>
            <a:ext cx="455930" cy="1371600"/>
          </a:xfrm>
          <a:custGeom>
            <a:avLst/>
            <a:gdLst/>
            <a:ahLst/>
            <a:cxnLst/>
            <a:rect l="l" t="t" r="r" b="b"/>
            <a:pathLst>
              <a:path w="455930" h="1371600">
                <a:moveTo>
                  <a:pt x="455930" y="0"/>
                </a:moveTo>
                <a:lnTo>
                  <a:pt x="0" y="0"/>
                </a:lnTo>
                <a:lnTo>
                  <a:pt x="0" y="1371600"/>
                </a:lnTo>
                <a:lnTo>
                  <a:pt x="455930" y="137160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41" name="object 27"/>
          <p:cNvSpPr/>
          <p:nvPr/>
        </p:nvSpPr>
        <p:spPr>
          <a:xfrm>
            <a:off x="1372870" y="1828800"/>
            <a:ext cx="455930" cy="1371600"/>
          </a:xfrm>
          <a:custGeom>
            <a:avLst/>
            <a:gdLst/>
            <a:ahLst/>
            <a:cxnLst/>
            <a:rect l="l" t="t" r="r" b="b"/>
            <a:pathLst>
              <a:path w="455930" h="1371600">
                <a:moveTo>
                  <a:pt x="2286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455930" y="0"/>
                </a:lnTo>
                <a:lnTo>
                  <a:pt x="455930" y="1371600"/>
                </a:lnTo>
                <a:lnTo>
                  <a:pt x="228600" y="1371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2" name="object 28"/>
          <p:cNvSpPr/>
          <p:nvPr/>
        </p:nvSpPr>
        <p:spPr>
          <a:xfrm>
            <a:off x="1830070" y="1830070"/>
            <a:ext cx="455930" cy="914400"/>
          </a:xfrm>
          <a:custGeom>
            <a:avLst/>
            <a:gdLst/>
            <a:ahLst/>
            <a:cxnLst/>
            <a:rect l="l" t="t" r="r" b="b"/>
            <a:pathLst>
              <a:path w="455930" h="914400">
                <a:moveTo>
                  <a:pt x="455930" y="0"/>
                </a:moveTo>
                <a:lnTo>
                  <a:pt x="0" y="0"/>
                </a:lnTo>
                <a:lnTo>
                  <a:pt x="0" y="914400"/>
                </a:lnTo>
                <a:lnTo>
                  <a:pt x="455930" y="91440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43" name="object 29"/>
          <p:cNvSpPr/>
          <p:nvPr/>
        </p:nvSpPr>
        <p:spPr>
          <a:xfrm>
            <a:off x="1830070" y="1830070"/>
            <a:ext cx="455930" cy="914400"/>
          </a:xfrm>
          <a:custGeom>
            <a:avLst/>
            <a:gdLst/>
            <a:ahLst/>
            <a:cxnLst/>
            <a:rect l="l" t="t" r="r" b="b"/>
            <a:pathLst>
              <a:path w="455930" h="914400">
                <a:moveTo>
                  <a:pt x="2286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455930" y="0"/>
                </a:lnTo>
                <a:lnTo>
                  <a:pt x="455930" y="914400"/>
                </a:lnTo>
                <a:lnTo>
                  <a:pt x="228600" y="9144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4" name="object 30"/>
          <p:cNvSpPr/>
          <p:nvPr/>
        </p:nvSpPr>
        <p:spPr>
          <a:xfrm>
            <a:off x="2287270" y="2286000"/>
            <a:ext cx="455930" cy="3199130"/>
          </a:xfrm>
          <a:custGeom>
            <a:avLst/>
            <a:gdLst/>
            <a:ahLst/>
            <a:cxnLst/>
            <a:rect l="l" t="t" r="r" b="b"/>
            <a:pathLst>
              <a:path w="455930" h="3199129">
                <a:moveTo>
                  <a:pt x="455930" y="0"/>
                </a:moveTo>
                <a:lnTo>
                  <a:pt x="0" y="0"/>
                </a:lnTo>
                <a:lnTo>
                  <a:pt x="0" y="3199130"/>
                </a:lnTo>
                <a:lnTo>
                  <a:pt x="455930" y="319913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45" name="object 31"/>
          <p:cNvSpPr/>
          <p:nvPr/>
        </p:nvSpPr>
        <p:spPr>
          <a:xfrm>
            <a:off x="2287270" y="2286000"/>
            <a:ext cx="455930" cy="3199130"/>
          </a:xfrm>
          <a:custGeom>
            <a:avLst/>
            <a:gdLst/>
            <a:ahLst/>
            <a:cxnLst/>
            <a:rect l="l" t="t" r="r" b="b"/>
            <a:pathLst>
              <a:path w="455930" h="3199129">
                <a:moveTo>
                  <a:pt x="227330" y="3199130"/>
                </a:moveTo>
                <a:lnTo>
                  <a:pt x="0" y="3199130"/>
                </a:lnTo>
                <a:lnTo>
                  <a:pt x="0" y="0"/>
                </a:lnTo>
                <a:lnTo>
                  <a:pt x="455930" y="0"/>
                </a:lnTo>
                <a:lnTo>
                  <a:pt x="455930" y="3199130"/>
                </a:lnTo>
                <a:lnTo>
                  <a:pt x="227330" y="31991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7" name="object 32"/>
          <p:cNvSpPr/>
          <p:nvPr/>
        </p:nvSpPr>
        <p:spPr>
          <a:xfrm>
            <a:off x="2743200" y="2743200"/>
            <a:ext cx="457200" cy="2286000"/>
          </a:xfrm>
          <a:custGeom>
            <a:avLst/>
            <a:gdLst/>
            <a:ahLst/>
            <a:cxnLst/>
            <a:rect l="l" t="t" r="r" b="b"/>
            <a:pathLst>
              <a:path w="457200" h="2286000">
                <a:moveTo>
                  <a:pt x="457200" y="0"/>
                </a:moveTo>
                <a:lnTo>
                  <a:pt x="0" y="0"/>
                </a:lnTo>
                <a:lnTo>
                  <a:pt x="0" y="2286000"/>
                </a:lnTo>
                <a:lnTo>
                  <a:pt x="457200" y="228600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50" name="object 33"/>
          <p:cNvSpPr/>
          <p:nvPr/>
        </p:nvSpPr>
        <p:spPr>
          <a:xfrm>
            <a:off x="2743200" y="2743200"/>
            <a:ext cx="457200" cy="2286000"/>
          </a:xfrm>
          <a:custGeom>
            <a:avLst/>
            <a:gdLst/>
            <a:ahLst/>
            <a:cxnLst/>
            <a:rect l="l" t="t" r="r" b="b"/>
            <a:pathLst>
              <a:path w="457200" h="2286000">
                <a:moveTo>
                  <a:pt x="228600" y="2286000"/>
                </a:moveTo>
                <a:lnTo>
                  <a:pt x="0" y="2286000"/>
                </a:lnTo>
                <a:lnTo>
                  <a:pt x="0" y="0"/>
                </a:lnTo>
                <a:lnTo>
                  <a:pt x="457200" y="0"/>
                </a:lnTo>
                <a:lnTo>
                  <a:pt x="457200" y="2286000"/>
                </a:lnTo>
                <a:lnTo>
                  <a:pt x="228600" y="22860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53" name="object 34"/>
          <p:cNvSpPr/>
          <p:nvPr/>
        </p:nvSpPr>
        <p:spPr>
          <a:xfrm>
            <a:off x="3200400" y="2744470"/>
            <a:ext cx="457200" cy="3199130"/>
          </a:xfrm>
          <a:custGeom>
            <a:avLst/>
            <a:gdLst/>
            <a:ahLst/>
            <a:cxnLst/>
            <a:rect l="l" t="t" r="r" b="b"/>
            <a:pathLst>
              <a:path w="457200" h="3199129">
                <a:moveTo>
                  <a:pt x="457200" y="0"/>
                </a:moveTo>
                <a:lnTo>
                  <a:pt x="0" y="0"/>
                </a:lnTo>
                <a:lnTo>
                  <a:pt x="0" y="3199129"/>
                </a:lnTo>
                <a:lnTo>
                  <a:pt x="457200" y="319912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56" name="object 35"/>
          <p:cNvSpPr/>
          <p:nvPr/>
        </p:nvSpPr>
        <p:spPr>
          <a:xfrm>
            <a:off x="3200400" y="2744470"/>
            <a:ext cx="457200" cy="3199130"/>
          </a:xfrm>
          <a:custGeom>
            <a:avLst/>
            <a:gdLst/>
            <a:ahLst/>
            <a:cxnLst/>
            <a:rect l="l" t="t" r="r" b="b"/>
            <a:pathLst>
              <a:path w="457200" h="3199129">
                <a:moveTo>
                  <a:pt x="228600" y="3199129"/>
                </a:moveTo>
                <a:lnTo>
                  <a:pt x="0" y="3199129"/>
                </a:lnTo>
                <a:lnTo>
                  <a:pt x="0" y="0"/>
                </a:lnTo>
                <a:lnTo>
                  <a:pt x="457200" y="0"/>
                </a:lnTo>
                <a:lnTo>
                  <a:pt x="457200" y="3199129"/>
                </a:lnTo>
                <a:lnTo>
                  <a:pt x="228600" y="31991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59" name="object 36"/>
          <p:cNvSpPr/>
          <p:nvPr/>
        </p:nvSpPr>
        <p:spPr>
          <a:xfrm>
            <a:off x="3657600" y="3200400"/>
            <a:ext cx="457200" cy="2286000"/>
          </a:xfrm>
          <a:custGeom>
            <a:avLst/>
            <a:gdLst/>
            <a:ahLst/>
            <a:cxnLst/>
            <a:rect l="l" t="t" r="r" b="b"/>
            <a:pathLst>
              <a:path w="457200" h="2286000">
                <a:moveTo>
                  <a:pt x="457200" y="0"/>
                </a:moveTo>
                <a:lnTo>
                  <a:pt x="0" y="0"/>
                </a:lnTo>
                <a:lnTo>
                  <a:pt x="0" y="2286000"/>
                </a:lnTo>
                <a:lnTo>
                  <a:pt x="457200" y="228600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61" name="object 37"/>
          <p:cNvSpPr/>
          <p:nvPr/>
        </p:nvSpPr>
        <p:spPr>
          <a:xfrm>
            <a:off x="3657600" y="3200400"/>
            <a:ext cx="457200" cy="2286000"/>
          </a:xfrm>
          <a:custGeom>
            <a:avLst/>
            <a:gdLst/>
            <a:ahLst/>
            <a:cxnLst/>
            <a:rect l="l" t="t" r="r" b="b"/>
            <a:pathLst>
              <a:path w="457200" h="2286000">
                <a:moveTo>
                  <a:pt x="228600" y="2286000"/>
                </a:moveTo>
                <a:lnTo>
                  <a:pt x="0" y="2286000"/>
                </a:lnTo>
                <a:lnTo>
                  <a:pt x="0" y="0"/>
                </a:lnTo>
                <a:lnTo>
                  <a:pt x="457200" y="0"/>
                </a:lnTo>
                <a:lnTo>
                  <a:pt x="457200" y="2286000"/>
                </a:lnTo>
                <a:lnTo>
                  <a:pt x="228600" y="22860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cxnSp>
        <p:nvCxnSpPr>
          <p:cNvPr id="63" name="直接连接符 62"/>
          <p:cNvCxnSpPr/>
          <p:nvPr/>
        </p:nvCxnSpPr>
        <p:spPr>
          <a:xfrm>
            <a:off x="748030" y="2057400"/>
            <a:ext cx="410273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寄存器分配示例</a:t>
            </a:r>
            <a:r>
              <a:rPr lang="en-US" altLang="zh-CN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2</a:t>
            </a:r>
            <a:endParaRPr lang="en-US" altLang="zh-CN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3" name="object 3"/>
          <p:cNvSpPr txBox="1"/>
          <p:nvPr/>
        </p:nvSpPr>
        <p:spPr>
          <a:xfrm>
            <a:off x="6108700" y="1363813"/>
            <a:ext cx="40830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960"/>
              </a:lnSpc>
            </a:pPr>
            <a:r>
              <a:rPr sz="2600" b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R</a:t>
            </a:r>
            <a:r>
              <a:rPr sz="2250" b="1" spc="7" baseline="-31000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0</a:t>
            </a:r>
            <a:endParaRPr sz="2250" baseline="-31000">
              <a:latin typeface="DejaVu Serif" panose="02060603050605020204"/>
              <a:cs typeface="DejaVu Serif" panose="02060603050605020204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7023100" y="1363813"/>
            <a:ext cx="40830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960"/>
              </a:lnSpc>
            </a:pPr>
            <a:r>
              <a:rPr sz="2600" b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R</a:t>
            </a:r>
            <a:r>
              <a:rPr sz="2250" b="1" spc="7" baseline="-31000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1</a:t>
            </a:r>
            <a:endParaRPr sz="2250" baseline="-31000">
              <a:latin typeface="DejaVu Serif" panose="02060603050605020204"/>
              <a:cs typeface="DejaVu Serif" panose="02060603050605020204"/>
            </a:endParaRPr>
          </a:p>
        </p:txBody>
      </p:sp>
      <p:sp>
        <p:nvSpPr>
          <p:cNvPr id="14" name="object 5"/>
          <p:cNvSpPr txBox="1"/>
          <p:nvPr/>
        </p:nvSpPr>
        <p:spPr>
          <a:xfrm>
            <a:off x="7937500" y="1363813"/>
            <a:ext cx="40830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960"/>
              </a:lnSpc>
            </a:pPr>
            <a:r>
              <a:rPr sz="2600" b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R</a:t>
            </a:r>
            <a:r>
              <a:rPr sz="2250" b="1" spc="7" baseline="-31000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2</a:t>
            </a:r>
            <a:endParaRPr sz="2250" baseline="-31000">
              <a:latin typeface="DejaVu Serif" panose="02060603050605020204"/>
              <a:cs typeface="DejaVu Serif" panose="02060603050605020204"/>
            </a:endParaRPr>
          </a:p>
        </p:txBody>
      </p:sp>
      <p:graphicFrame>
        <p:nvGraphicFramePr>
          <p:cNvPr id="15" name="object 6"/>
          <p:cNvGraphicFramePr>
            <a:graphicFrameLocks noGrp="1"/>
          </p:cNvGraphicFramePr>
          <p:nvPr/>
        </p:nvGraphicFramePr>
        <p:xfrm>
          <a:off x="5854700" y="1366520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</a:tblGrid>
              <a:tr h="457200"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0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1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2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object 7"/>
          <p:cNvSpPr txBox="1"/>
          <p:nvPr/>
        </p:nvSpPr>
        <p:spPr>
          <a:xfrm>
            <a:off x="15240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8"/>
          <p:cNvSpPr/>
          <p:nvPr/>
        </p:nvSpPr>
        <p:spPr>
          <a:xfrm>
            <a:off x="1372869" y="1371600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455930" y="0"/>
                </a:moveTo>
                <a:lnTo>
                  <a:pt x="0" y="0"/>
                </a:lnTo>
                <a:lnTo>
                  <a:pt x="0" y="455929"/>
                </a:lnTo>
                <a:lnTo>
                  <a:pt x="45593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18" name="object 9"/>
          <p:cNvSpPr txBox="1"/>
          <p:nvPr/>
        </p:nvSpPr>
        <p:spPr>
          <a:xfrm>
            <a:off x="10668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0"/>
          <p:cNvSpPr/>
          <p:nvPr/>
        </p:nvSpPr>
        <p:spPr>
          <a:xfrm>
            <a:off x="915669" y="1372869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455930" y="0"/>
                </a:moveTo>
                <a:lnTo>
                  <a:pt x="0" y="0"/>
                </a:lnTo>
                <a:lnTo>
                  <a:pt x="0" y="455929"/>
                </a:lnTo>
                <a:lnTo>
                  <a:pt x="45593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0" name="object 11"/>
          <p:cNvSpPr txBox="1"/>
          <p:nvPr/>
        </p:nvSpPr>
        <p:spPr>
          <a:xfrm>
            <a:off x="38100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12"/>
          <p:cNvSpPr/>
          <p:nvPr/>
        </p:nvSpPr>
        <p:spPr>
          <a:xfrm>
            <a:off x="3657600" y="1371600"/>
            <a:ext cx="457200" cy="455930"/>
          </a:xfrm>
          <a:custGeom>
            <a:avLst/>
            <a:gdLst/>
            <a:ahLst/>
            <a:cxnLst/>
            <a:rect l="l" t="t" r="r" b="b"/>
            <a:pathLst>
              <a:path w="457200" h="455930">
                <a:moveTo>
                  <a:pt x="457200" y="0"/>
                </a:moveTo>
                <a:lnTo>
                  <a:pt x="0" y="0"/>
                </a:lnTo>
                <a:lnTo>
                  <a:pt x="0" y="455929"/>
                </a:lnTo>
                <a:lnTo>
                  <a:pt x="45720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5" name="object 13"/>
          <p:cNvSpPr txBox="1"/>
          <p:nvPr/>
        </p:nvSpPr>
        <p:spPr>
          <a:xfrm>
            <a:off x="28956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8" name="object 14"/>
          <p:cNvSpPr/>
          <p:nvPr/>
        </p:nvSpPr>
        <p:spPr>
          <a:xfrm>
            <a:off x="2744470" y="1371600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455930" y="0"/>
                </a:moveTo>
                <a:lnTo>
                  <a:pt x="0" y="0"/>
                </a:lnTo>
                <a:lnTo>
                  <a:pt x="0" y="455929"/>
                </a:lnTo>
                <a:lnTo>
                  <a:pt x="45593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9" name="object 15"/>
          <p:cNvSpPr txBox="1"/>
          <p:nvPr/>
        </p:nvSpPr>
        <p:spPr>
          <a:xfrm>
            <a:off x="33528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0" name="object 16"/>
          <p:cNvSpPr/>
          <p:nvPr/>
        </p:nvSpPr>
        <p:spPr>
          <a:xfrm>
            <a:off x="3200400" y="1371600"/>
            <a:ext cx="457200" cy="455930"/>
          </a:xfrm>
          <a:custGeom>
            <a:avLst/>
            <a:gdLst/>
            <a:ahLst/>
            <a:cxnLst/>
            <a:rect l="l" t="t" r="r" b="b"/>
            <a:pathLst>
              <a:path w="457200" h="455930">
                <a:moveTo>
                  <a:pt x="457200" y="0"/>
                </a:moveTo>
                <a:lnTo>
                  <a:pt x="0" y="0"/>
                </a:lnTo>
                <a:lnTo>
                  <a:pt x="0" y="455929"/>
                </a:lnTo>
                <a:lnTo>
                  <a:pt x="45720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31" name="object 17"/>
          <p:cNvSpPr txBox="1"/>
          <p:nvPr/>
        </p:nvSpPr>
        <p:spPr>
          <a:xfrm>
            <a:off x="2861310" y="1344929"/>
            <a:ext cx="11372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e f</a:t>
            </a:r>
            <a:r>
              <a:rPr sz="2600" b="1" spc="840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g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2" name="object 18"/>
          <p:cNvSpPr txBox="1"/>
          <p:nvPr/>
        </p:nvSpPr>
        <p:spPr>
          <a:xfrm>
            <a:off x="1032510" y="1346200"/>
            <a:ext cx="11372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a b</a:t>
            </a:r>
            <a:r>
              <a:rPr sz="2600" b="1" spc="840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3" name="object 19"/>
          <p:cNvSpPr txBox="1"/>
          <p:nvPr/>
        </p:nvSpPr>
        <p:spPr>
          <a:xfrm>
            <a:off x="24384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4" name="object 20"/>
          <p:cNvSpPr/>
          <p:nvPr/>
        </p:nvSpPr>
        <p:spPr>
          <a:xfrm>
            <a:off x="2287270" y="1372869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455930" y="0"/>
                </a:moveTo>
                <a:lnTo>
                  <a:pt x="0" y="0"/>
                </a:lnTo>
                <a:lnTo>
                  <a:pt x="0" y="455929"/>
                </a:lnTo>
                <a:lnTo>
                  <a:pt x="45593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35" name="object 21"/>
          <p:cNvSpPr txBox="1"/>
          <p:nvPr/>
        </p:nvSpPr>
        <p:spPr>
          <a:xfrm>
            <a:off x="2396489" y="1327150"/>
            <a:ext cx="239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d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8" name="object 24"/>
          <p:cNvSpPr/>
          <p:nvPr/>
        </p:nvSpPr>
        <p:spPr>
          <a:xfrm>
            <a:off x="914400" y="1830070"/>
            <a:ext cx="457200" cy="4113530"/>
          </a:xfrm>
          <a:custGeom>
            <a:avLst/>
            <a:gdLst/>
            <a:ahLst/>
            <a:cxnLst/>
            <a:rect l="l" t="t" r="r" b="b"/>
            <a:pathLst>
              <a:path w="457200" h="4113529">
                <a:moveTo>
                  <a:pt x="457200" y="0"/>
                </a:moveTo>
                <a:lnTo>
                  <a:pt x="0" y="0"/>
                </a:lnTo>
                <a:lnTo>
                  <a:pt x="0" y="4113529"/>
                </a:lnTo>
                <a:lnTo>
                  <a:pt x="457200" y="411352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p/>
        </p:txBody>
      </p:sp>
      <p:sp>
        <p:nvSpPr>
          <p:cNvPr id="39" name="object 25"/>
          <p:cNvSpPr/>
          <p:nvPr/>
        </p:nvSpPr>
        <p:spPr>
          <a:xfrm>
            <a:off x="914400" y="1830070"/>
            <a:ext cx="457200" cy="4113530"/>
          </a:xfrm>
          <a:custGeom>
            <a:avLst/>
            <a:gdLst/>
            <a:ahLst/>
            <a:cxnLst/>
            <a:rect l="l" t="t" r="r" b="b"/>
            <a:pathLst>
              <a:path w="457200" h="4113529">
                <a:moveTo>
                  <a:pt x="228600" y="4113529"/>
                </a:moveTo>
                <a:lnTo>
                  <a:pt x="0" y="4113529"/>
                </a:lnTo>
                <a:lnTo>
                  <a:pt x="0" y="0"/>
                </a:lnTo>
                <a:lnTo>
                  <a:pt x="457200" y="0"/>
                </a:lnTo>
                <a:lnTo>
                  <a:pt x="457200" y="4113529"/>
                </a:lnTo>
                <a:lnTo>
                  <a:pt x="228600" y="41135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0" name="object 26"/>
          <p:cNvSpPr/>
          <p:nvPr/>
        </p:nvSpPr>
        <p:spPr>
          <a:xfrm>
            <a:off x="1372870" y="1828800"/>
            <a:ext cx="455930" cy="1371600"/>
          </a:xfrm>
          <a:custGeom>
            <a:avLst/>
            <a:gdLst/>
            <a:ahLst/>
            <a:cxnLst/>
            <a:rect l="l" t="t" r="r" b="b"/>
            <a:pathLst>
              <a:path w="455930" h="1371600">
                <a:moveTo>
                  <a:pt x="455930" y="0"/>
                </a:moveTo>
                <a:lnTo>
                  <a:pt x="0" y="0"/>
                </a:lnTo>
                <a:lnTo>
                  <a:pt x="0" y="1371600"/>
                </a:lnTo>
                <a:lnTo>
                  <a:pt x="455930" y="13716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p/>
        </p:txBody>
      </p:sp>
      <p:sp>
        <p:nvSpPr>
          <p:cNvPr id="41" name="object 27"/>
          <p:cNvSpPr/>
          <p:nvPr/>
        </p:nvSpPr>
        <p:spPr>
          <a:xfrm>
            <a:off x="1372870" y="1828800"/>
            <a:ext cx="455930" cy="1371600"/>
          </a:xfrm>
          <a:custGeom>
            <a:avLst/>
            <a:gdLst/>
            <a:ahLst/>
            <a:cxnLst/>
            <a:rect l="l" t="t" r="r" b="b"/>
            <a:pathLst>
              <a:path w="455930" h="1371600">
                <a:moveTo>
                  <a:pt x="2286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455930" y="0"/>
                </a:lnTo>
                <a:lnTo>
                  <a:pt x="455930" y="1371600"/>
                </a:lnTo>
                <a:lnTo>
                  <a:pt x="228600" y="1371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2" name="object 28"/>
          <p:cNvSpPr/>
          <p:nvPr/>
        </p:nvSpPr>
        <p:spPr>
          <a:xfrm>
            <a:off x="1830070" y="1830070"/>
            <a:ext cx="455930" cy="914400"/>
          </a:xfrm>
          <a:custGeom>
            <a:avLst/>
            <a:gdLst/>
            <a:ahLst/>
            <a:cxnLst/>
            <a:rect l="l" t="t" r="r" b="b"/>
            <a:pathLst>
              <a:path w="455930" h="914400">
                <a:moveTo>
                  <a:pt x="455930" y="0"/>
                </a:moveTo>
                <a:lnTo>
                  <a:pt x="0" y="0"/>
                </a:lnTo>
                <a:lnTo>
                  <a:pt x="0" y="914400"/>
                </a:lnTo>
                <a:lnTo>
                  <a:pt x="455930" y="9144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p/>
        </p:txBody>
      </p:sp>
      <p:sp>
        <p:nvSpPr>
          <p:cNvPr id="43" name="object 29"/>
          <p:cNvSpPr/>
          <p:nvPr/>
        </p:nvSpPr>
        <p:spPr>
          <a:xfrm>
            <a:off x="1830070" y="1830070"/>
            <a:ext cx="455930" cy="914400"/>
          </a:xfrm>
          <a:custGeom>
            <a:avLst/>
            <a:gdLst/>
            <a:ahLst/>
            <a:cxnLst/>
            <a:rect l="l" t="t" r="r" b="b"/>
            <a:pathLst>
              <a:path w="455930" h="914400">
                <a:moveTo>
                  <a:pt x="2286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455930" y="0"/>
                </a:lnTo>
                <a:lnTo>
                  <a:pt x="455930" y="914400"/>
                </a:lnTo>
                <a:lnTo>
                  <a:pt x="228600" y="9144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4" name="object 30"/>
          <p:cNvSpPr/>
          <p:nvPr/>
        </p:nvSpPr>
        <p:spPr>
          <a:xfrm>
            <a:off x="2287270" y="2286000"/>
            <a:ext cx="455930" cy="3199130"/>
          </a:xfrm>
          <a:custGeom>
            <a:avLst/>
            <a:gdLst/>
            <a:ahLst/>
            <a:cxnLst/>
            <a:rect l="l" t="t" r="r" b="b"/>
            <a:pathLst>
              <a:path w="455930" h="3199129">
                <a:moveTo>
                  <a:pt x="455930" y="0"/>
                </a:moveTo>
                <a:lnTo>
                  <a:pt x="0" y="0"/>
                </a:lnTo>
                <a:lnTo>
                  <a:pt x="0" y="3199130"/>
                </a:lnTo>
                <a:lnTo>
                  <a:pt x="455930" y="319913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45" name="object 31"/>
          <p:cNvSpPr/>
          <p:nvPr/>
        </p:nvSpPr>
        <p:spPr>
          <a:xfrm>
            <a:off x="2287270" y="2286000"/>
            <a:ext cx="455930" cy="3199130"/>
          </a:xfrm>
          <a:custGeom>
            <a:avLst/>
            <a:gdLst/>
            <a:ahLst/>
            <a:cxnLst/>
            <a:rect l="l" t="t" r="r" b="b"/>
            <a:pathLst>
              <a:path w="455930" h="3199129">
                <a:moveTo>
                  <a:pt x="227330" y="3199130"/>
                </a:moveTo>
                <a:lnTo>
                  <a:pt x="0" y="3199130"/>
                </a:lnTo>
                <a:lnTo>
                  <a:pt x="0" y="0"/>
                </a:lnTo>
                <a:lnTo>
                  <a:pt x="455930" y="0"/>
                </a:lnTo>
                <a:lnTo>
                  <a:pt x="455930" y="3199130"/>
                </a:lnTo>
                <a:lnTo>
                  <a:pt x="227330" y="31991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7" name="object 32"/>
          <p:cNvSpPr/>
          <p:nvPr/>
        </p:nvSpPr>
        <p:spPr>
          <a:xfrm>
            <a:off x="2743200" y="2743200"/>
            <a:ext cx="457200" cy="2286000"/>
          </a:xfrm>
          <a:custGeom>
            <a:avLst/>
            <a:gdLst/>
            <a:ahLst/>
            <a:cxnLst/>
            <a:rect l="l" t="t" r="r" b="b"/>
            <a:pathLst>
              <a:path w="457200" h="2286000">
                <a:moveTo>
                  <a:pt x="457200" y="0"/>
                </a:moveTo>
                <a:lnTo>
                  <a:pt x="0" y="0"/>
                </a:lnTo>
                <a:lnTo>
                  <a:pt x="0" y="2286000"/>
                </a:lnTo>
                <a:lnTo>
                  <a:pt x="457200" y="228600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50" name="object 33"/>
          <p:cNvSpPr/>
          <p:nvPr/>
        </p:nvSpPr>
        <p:spPr>
          <a:xfrm>
            <a:off x="2743200" y="2743200"/>
            <a:ext cx="457200" cy="2286000"/>
          </a:xfrm>
          <a:custGeom>
            <a:avLst/>
            <a:gdLst/>
            <a:ahLst/>
            <a:cxnLst/>
            <a:rect l="l" t="t" r="r" b="b"/>
            <a:pathLst>
              <a:path w="457200" h="2286000">
                <a:moveTo>
                  <a:pt x="228600" y="2286000"/>
                </a:moveTo>
                <a:lnTo>
                  <a:pt x="0" y="2286000"/>
                </a:lnTo>
                <a:lnTo>
                  <a:pt x="0" y="0"/>
                </a:lnTo>
                <a:lnTo>
                  <a:pt x="457200" y="0"/>
                </a:lnTo>
                <a:lnTo>
                  <a:pt x="457200" y="2286000"/>
                </a:lnTo>
                <a:lnTo>
                  <a:pt x="228600" y="22860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53" name="object 34"/>
          <p:cNvSpPr/>
          <p:nvPr/>
        </p:nvSpPr>
        <p:spPr>
          <a:xfrm>
            <a:off x="3200400" y="2744470"/>
            <a:ext cx="457200" cy="3199765"/>
          </a:xfrm>
          <a:custGeom>
            <a:avLst/>
            <a:gdLst/>
            <a:ahLst/>
            <a:cxnLst/>
            <a:rect l="l" t="t" r="r" b="b"/>
            <a:pathLst>
              <a:path w="457200" h="3199129">
                <a:moveTo>
                  <a:pt x="457200" y="0"/>
                </a:moveTo>
                <a:lnTo>
                  <a:pt x="0" y="0"/>
                </a:lnTo>
                <a:lnTo>
                  <a:pt x="0" y="3199129"/>
                </a:lnTo>
                <a:lnTo>
                  <a:pt x="457200" y="319912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56" name="object 35"/>
          <p:cNvSpPr/>
          <p:nvPr/>
        </p:nvSpPr>
        <p:spPr>
          <a:xfrm>
            <a:off x="3200400" y="2744470"/>
            <a:ext cx="457200" cy="3199130"/>
          </a:xfrm>
          <a:custGeom>
            <a:avLst/>
            <a:gdLst/>
            <a:ahLst/>
            <a:cxnLst/>
            <a:rect l="l" t="t" r="r" b="b"/>
            <a:pathLst>
              <a:path w="457200" h="3199129">
                <a:moveTo>
                  <a:pt x="228600" y="3199129"/>
                </a:moveTo>
                <a:lnTo>
                  <a:pt x="0" y="3199129"/>
                </a:lnTo>
                <a:lnTo>
                  <a:pt x="0" y="0"/>
                </a:lnTo>
                <a:lnTo>
                  <a:pt x="457200" y="0"/>
                </a:lnTo>
                <a:lnTo>
                  <a:pt x="457200" y="3199129"/>
                </a:lnTo>
                <a:lnTo>
                  <a:pt x="228600" y="31991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59" name="object 36"/>
          <p:cNvSpPr/>
          <p:nvPr/>
        </p:nvSpPr>
        <p:spPr>
          <a:xfrm>
            <a:off x="3657600" y="3200400"/>
            <a:ext cx="457200" cy="2286000"/>
          </a:xfrm>
          <a:custGeom>
            <a:avLst/>
            <a:gdLst/>
            <a:ahLst/>
            <a:cxnLst/>
            <a:rect l="l" t="t" r="r" b="b"/>
            <a:pathLst>
              <a:path w="457200" h="2286000">
                <a:moveTo>
                  <a:pt x="457200" y="0"/>
                </a:moveTo>
                <a:lnTo>
                  <a:pt x="0" y="0"/>
                </a:lnTo>
                <a:lnTo>
                  <a:pt x="0" y="2286000"/>
                </a:lnTo>
                <a:lnTo>
                  <a:pt x="457200" y="228600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61" name="object 37"/>
          <p:cNvSpPr/>
          <p:nvPr/>
        </p:nvSpPr>
        <p:spPr>
          <a:xfrm>
            <a:off x="3657600" y="3200400"/>
            <a:ext cx="457200" cy="2286000"/>
          </a:xfrm>
          <a:custGeom>
            <a:avLst/>
            <a:gdLst/>
            <a:ahLst/>
            <a:cxnLst/>
            <a:rect l="l" t="t" r="r" b="b"/>
            <a:pathLst>
              <a:path w="457200" h="2286000">
                <a:moveTo>
                  <a:pt x="228600" y="2286000"/>
                </a:moveTo>
                <a:lnTo>
                  <a:pt x="0" y="2286000"/>
                </a:lnTo>
                <a:lnTo>
                  <a:pt x="0" y="0"/>
                </a:lnTo>
                <a:lnTo>
                  <a:pt x="457200" y="0"/>
                </a:lnTo>
                <a:lnTo>
                  <a:pt x="457200" y="2286000"/>
                </a:lnTo>
                <a:lnTo>
                  <a:pt x="228600" y="22860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cxnSp>
        <p:nvCxnSpPr>
          <p:cNvPr id="63" name="直接连接符 62"/>
          <p:cNvCxnSpPr/>
          <p:nvPr/>
        </p:nvCxnSpPr>
        <p:spPr>
          <a:xfrm>
            <a:off x="232410" y="2057400"/>
            <a:ext cx="410273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234950" y="2513330"/>
            <a:ext cx="410273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ject 39"/>
          <p:cNvSpPr txBox="1"/>
          <p:nvPr/>
        </p:nvSpPr>
        <p:spPr>
          <a:xfrm>
            <a:off x="9255125" y="1229995"/>
            <a:ext cx="2124075" cy="59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984250" marR="5080" indent="-971550" algn="ctr">
              <a:lnSpc>
                <a:spcPct val="135000"/>
              </a:lnSpc>
              <a:spcBef>
                <a:spcPts val="1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  <a:cs typeface="Purisa" panose="02000603000000000000"/>
              </a:rPr>
              <a:t>如何处理？</a:t>
            </a:r>
            <a:endParaRPr lang="zh-CN" altLang="en-US" sz="2800" b="1" dirty="0">
              <a:solidFill>
                <a:srgbClr val="FF0000"/>
              </a:solidFill>
              <a:latin typeface="楷体_GB2312" panose="02010609030101010101" charset="-122"/>
              <a:ea typeface="楷体_GB2312" panose="02010609030101010101" charset="-122"/>
              <a:cs typeface="Purisa" panose="0200060300000000000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44085" y="1868170"/>
            <a:ext cx="730123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如果没有可用的寄存器，可能需要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溢出</a:t>
            </a:r>
            <a:r>
              <a:rPr lang="zh-CN" altLang="en-US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一个变量</a:t>
            </a:r>
            <a:endParaRPr lang="zh-CN" altLang="en-US" sz="24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当变量溢出时，它存储在内存中而不是寄存器中</a:t>
            </a:r>
            <a:endParaRPr lang="zh-CN" altLang="en-US" sz="24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变量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溢出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</a:rPr>
              <a:t>(spilling)</a:t>
            </a:r>
            <a:r>
              <a:rPr lang="zh-CN" altLang="en-US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操作：</a:t>
            </a:r>
            <a:endParaRPr lang="zh-CN" altLang="en-US" sz="24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    </a:t>
            </a:r>
            <a:r>
              <a:rPr lang="zh-CN" altLang="en-US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更新寄存器与变量的对应关系表</a:t>
            </a:r>
            <a:endParaRPr lang="zh-CN" altLang="en-US" sz="24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        </a:t>
            </a:r>
            <a:r>
              <a:rPr lang="zh-CN" altLang="en-US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将现有寄存器对应变量移出到内存</a:t>
            </a:r>
            <a:endParaRPr lang="zh-CN" altLang="en-US" sz="24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        </a:t>
            </a:r>
            <a:r>
              <a:rPr lang="zh-CN" altLang="en-US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将要加载的变量移到寄存器</a:t>
            </a:r>
            <a:endParaRPr lang="zh-CN" altLang="en-US" sz="24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    </a:t>
            </a:r>
            <a:r>
              <a:rPr lang="zh-CN" altLang="en-US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寄存器与变量数据交换</a:t>
            </a:r>
            <a:endParaRPr lang="zh-CN" altLang="en-US" sz="24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  </a:t>
            </a:r>
            <a:r>
              <a:rPr lang="en-US" altLang="zh-CN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      </a:t>
            </a:r>
            <a:r>
              <a:rPr lang="zh-CN" altLang="en-US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将原变量值写回内存，并加载新变量的值</a:t>
            </a:r>
            <a:endParaRPr lang="zh-CN" altLang="en-US" sz="24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活跃变量分析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</p:spPr>
        <p:txBody>
          <a:bodyPr>
            <a:normAutofit lnSpcReduction="10000"/>
          </a:bodyPr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sym typeface="+mn-ea"/>
              </a:rPr>
              <a:t>对当前的指令</a:t>
            </a:r>
            <a:r>
              <a:rPr lang="en-US" altLang="zh-CN" sz="2800" b="1" dirty="0">
                <a:sym typeface="+mn-ea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 ← y op z</a:t>
            </a:r>
            <a:r>
              <a:rPr lang="en-US" altLang="zh-CN" sz="2800" b="1" dirty="0">
                <a:sym typeface="+mn-ea"/>
              </a:rPr>
              <a:t>    </a:t>
            </a:r>
            <a:endParaRPr lang="en-US" altLang="zh-CN" sz="2800" b="1" dirty="0"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x-none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z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是活跃的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）当u 是一下条指令的活跃变量，且u ≠ x，则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u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对当前指令也是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活跃的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对指令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x ← c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为常数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适用于规则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对指令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return x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其后所有变量都不活跃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	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894195" y="3091180"/>
            <a:ext cx="2338070" cy="37846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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 x1 ← 1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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 x2 ← x1 + x1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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 x3 ← x2 + x1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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 y2 ← x1 + x2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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 y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← y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return y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34450" y="3088005"/>
            <a:ext cx="2540000" cy="37846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x1 , x2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x1 , x2 , x3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y2 , x3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y3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寄存器分配示例</a:t>
            </a:r>
            <a:r>
              <a:rPr lang="en-US" altLang="zh-CN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2</a:t>
            </a:r>
            <a:endParaRPr lang="en-US" altLang="zh-CN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3" name="object 3"/>
          <p:cNvSpPr txBox="1"/>
          <p:nvPr/>
        </p:nvSpPr>
        <p:spPr>
          <a:xfrm>
            <a:off x="6108700" y="1363813"/>
            <a:ext cx="40830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960"/>
              </a:lnSpc>
            </a:pPr>
            <a:r>
              <a:rPr sz="2600" b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R</a:t>
            </a:r>
            <a:r>
              <a:rPr sz="2250" b="1" spc="7" baseline="-31000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0</a:t>
            </a:r>
            <a:endParaRPr sz="2250" baseline="-31000">
              <a:latin typeface="DejaVu Serif" panose="02060603050605020204"/>
              <a:cs typeface="DejaVu Serif" panose="02060603050605020204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7023100" y="1363813"/>
            <a:ext cx="40830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960"/>
              </a:lnSpc>
            </a:pPr>
            <a:r>
              <a:rPr sz="2600" b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R</a:t>
            </a:r>
            <a:r>
              <a:rPr sz="2250" b="1" spc="7" baseline="-31000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1</a:t>
            </a:r>
            <a:endParaRPr sz="2250" baseline="-31000">
              <a:latin typeface="DejaVu Serif" panose="02060603050605020204"/>
              <a:cs typeface="DejaVu Serif" panose="02060603050605020204"/>
            </a:endParaRPr>
          </a:p>
        </p:txBody>
      </p:sp>
      <p:sp>
        <p:nvSpPr>
          <p:cNvPr id="14" name="object 5"/>
          <p:cNvSpPr txBox="1"/>
          <p:nvPr/>
        </p:nvSpPr>
        <p:spPr>
          <a:xfrm>
            <a:off x="7937500" y="1363813"/>
            <a:ext cx="40830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960"/>
              </a:lnSpc>
            </a:pPr>
            <a:r>
              <a:rPr sz="2600" b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R</a:t>
            </a:r>
            <a:r>
              <a:rPr sz="2250" b="1" spc="7" baseline="-31000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2</a:t>
            </a:r>
            <a:endParaRPr sz="2250" baseline="-31000">
              <a:latin typeface="DejaVu Serif" panose="02060603050605020204"/>
              <a:cs typeface="DejaVu Serif" panose="02060603050605020204"/>
            </a:endParaRPr>
          </a:p>
        </p:txBody>
      </p:sp>
      <p:graphicFrame>
        <p:nvGraphicFramePr>
          <p:cNvPr id="15" name="object 6"/>
          <p:cNvGraphicFramePr>
            <a:graphicFrameLocks noGrp="1"/>
          </p:cNvGraphicFramePr>
          <p:nvPr/>
        </p:nvGraphicFramePr>
        <p:xfrm>
          <a:off x="5854700" y="1366520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</a:tblGrid>
              <a:tr h="457200"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0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1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2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object 7"/>
          <p:cNvSpPr txBox="1"/>
          <p:nvPr/>
        </p:nvSpPr>
        <p:spPr>
          <a:xfrm>
            <a:off x="15240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8"/>
          <p:cNvSpPr/>
          <p:nvPr/>
        </p:nvSpPr>
        <p:spPr>
          <a:xfrm>
            <a:off x="1372869" y="1371600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455930" y="0"/>
                </a:moveTo>
                <a:lnTo>
                  <a:pt x="0" y="0"/>
                </a:lnTo>
                <a:lnTo>
                  <a:pt x="0" y="455929"/>
                </a:lnTo>
                <a:lnTo>
                  <a:pt x="45593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18" name="object 9"/>
          <p:cNvSpPr txBox="1"/>
          <p:nvPr/>
        </p:nvSpPr>
        <p:spPr>
          <a:xfrm>
            <a:off x="10668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0"/>
          <p:cNvSpPr/>
          <p:nvPr/>
        </p:nvSpPr>
        <p:spPr>
          <a:xfrm>
            <a:off x="915669" y="1372869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455930" y="0"/>
                </a:moveTo>
                <a:lnTo>
                  <a:pt x="0" y="0"/>
                </a:lnTo>
                <a:lnTo>
                  <a:pt x="0" y="455929"/>
                </a:lnTo>
                <a:lnTo>
                  <a:pt x="45593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0" name="object 11"/>
          <p:cNvSpPr txBox="1"/>
          <p:nvPr/>
        </p:nvSpPr>
        <p:spPr>
          <a:xfrm>
            <a:off x="38100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12"/>
          <p:cNvSpPr/>
          <p:nvPr/>
        </p:nvSpPr>
        <p:spPr>
          <a:xfrm>
            <a:off x="3657600" y="1371600"/>
            <a:ext cx="457200" cy="455930"/>
          </a:xfrm>
          <a:custGeom>
            <a:avLst/>
            <a:gdLst/>
            <a:ahLst/>
            <a:cxnLst/>
            <a:rect l="l" t="t" r="r" b="b"/>
            <a:pathLst>
              <a:path w="457200" h="455930">
                <a:moveTo>
                  <a:pt x="457200" y="0"/>
                </a:moveTo>
                <a:lnTo>
                  <a:pt x="0" y="0"/>
                </a:lnTo>
                <a:lnTo>
                  <a:pt x="0" y="455929"/>
                </a:lnTo>
                <a:lnTo>
                  <a:pt x="45720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5" name="object 13"/>
          <p:cNvSpPr txBox="1"/>
          <p:nvPr/>
        </p:nvSpPr>
        <p:spPr>
          <a:xfrm>
            <a:off x="28956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8" name="object 14"/>
          <p:cNvSpPr/>
          <p:nvPr/>
        </p:nvSpPr>
        <p:spPr>
          <a:xfrm>
            <a:off x="2744470" y="1371600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455930" y="0"/>
                </a:moveTo>
                <a:lnTo>
                  <a:pt x="0" y="0"/>
                </a:lnTo>
                <a:lnTo>
                  <a:pt x="0" y="455929"/>
                </a:lnTo>
                <a:lnTo>
                  <a:pt x="45593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9" name="object 15"/>
          <p:cNvSpPr txBox="1"/>
          <p:nvPr/>
        </p:nvSpPr>
        <p:spPr>
          <a:xfrm>
            <a:off x="33528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0" name="object 16"/>
          <p:cNvSpPr/>
          <p:nvPr/>
        </p:nvSpPr>
        <p:spPr>
          <a:xfrm>
            <a:off x="3200400" y="1371600"/>
            <a:ext cx="457200" cy="455930"/>
          </a:xfrm>
          <a:custGeom>
            <a:avLst/>
            <a:gdLst/>
            <a:ahLst/>
            <a:cxnLst/>
            <a:rect l="l" t="t" r="r" b="b"/>
            <a:pathLst>
              <a:path w="457200" h="455930">
                <a:moveTo>
                  <a:pt x="457200" y="0"/>
                </a:moveTo>
                <a:lnTo>
                  <a:pt x="0" y="0"/>
                </a:lnTo>
                <a:lnTo>
                  <a:pt x="0" y="455929"/>
                </a:lnTo>
                <a:lnTo>
                  <a:pt x="45720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31" name="object 17"/>
          <p:cNvSpPr txBox="1"/>
          <p:nvPr/>
        </p:nvSpPr>
        <p:spPr>
          <a:xfrm>
            <a:off x="2861310" y="1344929"/>
            <a:ext cx="11372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e f</a:t>
            </a:r>
            <a:r>
              <a:rPr sz="2600" b="1" spc="840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g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2" name="object 18"/>
          <p:cNvSpPr txBox="1"/>
          <p:nvPr/>
        </p:nvSpPr>
        <p:spPr>
          <a:xfrm>
            <a:off x="1032510" y="1346200"/>
            <a:ext cx="11372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a b</a:t>
            </a:r>
            <a:r>
              <a:rPr sz="2600" b="1" spc="840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3" name="object 19"/>
          <p:cNvSpPr txBox="1"/>
          <p:nvPr/>
        </p:nvSpPr>
        <p:spPr>
          <a:xfrm>
            <a:off x="24384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4" name="object 20"/>
          <p:cNvSpPr/>
          <p:nvPr/>
        </p:nvSpPr>
        <p:spPr>
          <a:xfrm>
            <a:off x="2287270" y="1372869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455930" y="0"/>
                </a:moveTo>
                <a:lnTo>
                  <a:pt x="0" y="0"/>
                </a:lnTo>
                <a:lnTo>
                  <a:pt x="0" y="455929"/>
                </a:lnTo>
                <a:lnTo>
                  <a:pt x="45593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35" name="object 21"/>
          <p:cNvSpPr txBox="1"/>
          <p:nvPr/>
        </p:nvSpPr>
        <p:spPr>
          <a:xfrm>
            <a:off x="2396489" y="1327150"/>
            <a:ext cx="239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d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8" name="object 24"/>
          <p:cNvSpPr/>
          <p:nvPr/>
        </p:nvSpPr>
        <p:spPr>
          <a:xfrm>
            <a:off x="914400" y="1830070"/>
            <a:ext cx="457200" cy="4113530"/>
          </a:xfrm>
          <a:custGeom>
            <a:avLst/>
            <a:gdLst/>
            <a:ahLst/>
            <a:cxnLst/>
            <a:rect l="l" t="t" r="r" b="b"/>
            <a:pathLst>
              <a:path w="457200" h="4113529">
                <a:moveTo>
                  <a:pt x="457200" y="0"/>
                </a:moveTo>
                <a:lnTo>
                  <a:pt x="0" y="0"/>
                </a:lnTo>
                <a:lnTo>
                  <a:pt x="0" y="4113529"/>
                </a:lnTo>
                <a:lnTo>
                  <a:pt x="457200" y="411352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p/>
        </p:txBody>
      </p:sp>
      <p:sp>
        <p:nvSpPr>
          <p:cNvPr id="39" name="object 25"/>
          <p:cNvSpPr/>
          <p:nvPr/>
        </p:nvSpPr>
        <p:spPr>
          <a:xfrm>
            <a:off x="914400" y="1830070"/>
            <a:ext cx="457200" cy="4113530"/>
          </a:xfrm>
          <a:custGeom>
            <a:avLst/>
            <a:gdLst/>
            <a:ahLst/>
            <a:cxnLst/>
            <a:rect l="l" t="t" r="r" b="b"/>
            <a:pathLst>
              <a:path w="457200" h="4113529">
                <a:moveTo>
                  <a:pt x="228600" y="4113529"/>
                </a:moveTo>
                <a:lnTo>
                  <a:pt x="0" y="4113529"/>
                </a:lnTo>
                <a:lnTo>
                  <a:pt x="0" y="0"/>
                </a:lnTo>
                <a:lnTo>
                  <a:pt x="457200" y="0"/>
                </a:lnTo>
                <a:lnTo>
                  <a:pt x="457200" y="4113529"/>
                </a:lnTo>
                <a:lnTo>
                  <a:pt x="228600" y="41135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0" name="object 26"/>
          <p:cNvSpPr/>
          <p:nvPr/>
        </p:nvSpPr>
        <p:spPr>
          <a:xfrm>
            <a:off x="1372870" y="1828800"/>
            <a:ext cx="455930" cy="1371600"/>
          </a:xfrm>
          <a:custGeom>
            <a:avLst/>
            <a:gdLst/>
            <a:ahLst/>
            <a:cxnLst/>
            <a:rect l="l" t="t" r="r" b="b"/>
            <a:pathLst>
              <a:path w="455930" h="1371600">
                <a:moveTo>
                  <a:pt x="455930" y="0"/>
                </a:moveTo>
                <a:lnTo>
                  <a:pt x="0" y="0"/>
                </a:lnTo>
                <a:lnTo>
                  <a:pt x="0" y="1371600"/>
                </a:lnTo>
                <a:lnTo>
                  <a:pt x="455930" y="13716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p/>
        </p:txBody>
      </p:sp>
      <p:sp>
        <p:nvSpPr>
          <p:cNvPr id="41" name="object 27"/>
          <p:cNvSpPr/>
          <p:nvPr/>
        </p:nvSpPr>
        <p:spPr>
          <a:xfrm>
            <a:off x="1372870" y="1828800"/>
            <a:ext cx="455930" cy="1371600"/>
          </a:xfrm>
          <a:custGeom>
            <a:avLst/>
            <a:gdLst/>
            <a:ahLst/>
            <a:cxnLst/>
            <a:rect l="l" t="t" r="r" b="b"/>
            <a:pathLst>
              <a:path w="455930" h="1371600">
                <a:moveTo>
                  <a:pt x="2286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455930" y="0"/>
                </a:lnTo>
                <a:lnTo>
                  <a:pt x="455930" y="1371600"/>
                </a:lnTo>
                <a:lnTo>
                  <a:pt x="228600" y="1371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2" name="object 28"/>
          <p:cNvSpPr/>
          <p:nvPr/>
        </p:nvSpPr>
        <p:spPr>
          <a:xfrm>
            <a:off x="1830070" y="1830070"/>
            <a:ext cx="455930" cy="914400"/>
          </a:xfrm>
          <a:custGeom>
            <a:avLst/>
            <a:gdLst/>
            <a:ahLst/>
            <a:cxnLst/>
            <a:rect l="l" t="t" r="r" b="b"/>
            <a:pathLst>
              <a:path w="455930" h="914400">
                <a:moveTo>
                  <a:pt x="455930" y="0"/>
                </a:moveTo>
                <a:lnTo>
                  <a:pt x="0" y="0"/>
                </a:lnTo>
                <a:lnTo>
                  <a:pt x="0" y="914400"/>
                </a:lnTo>
                <a:lnTo>
                  <a:pt x="455930" y="9144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p/>
        </p:txBody>
      </p:sp>
      <p:sp>
        <p:nvSpPr>
          <p:cNvPr id="43" name="object 29"/>
          <p:cNvSpPr/>
          <p:nvPr/>
        </p:nvSpPr>
        <p:spPr>
          <a:xfrm>
            <a:off x="1830070" y="1830070"/>
            <a:ext cx="455930" cy="914400"/>
          </a:xfrm>
          <a:custGeom>
            <a:avLst/>
            <a:gdLst/>
            <a:ahLst/>
            <a:cxnLst/>
            <a:rect l="l" t="t" r="r" b="b"/>
            <a:pathLst>
              <a:path w="455930" h="914400">
                <a:moveTo>
                  <a:pt x="2286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455930" y="0"/>
                </a:lnTo>
                <a:lnTo>
                  <a:pt x="455930" y="914400"/>
                </a:lnTo>
                <a:lnTo>
                  <a:pt x="228600" y="9144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4" name="object 30"/>
          <p:cNvSpPr/>
          <p:nvPr/>
        </p:nvSpPr>
        <p:spPr>
          <a:xfrm>
            <a:off x="2287270" y="2286000"/>
            <a:ext cx="455930" cy="3199130"/>
          </a:xfrm>
          <a:custGeom>
            <a:avLst/>
            <a:gdLst/>
            <a:ahLst/>
            <a:cxnLst/>
            <a:rect l="l" t="t" r="r" b="b"/>
            <a:pathLst>
              <a:path w="455930" h="3199129">
                <a:moveTo>
                  <a:pt x="455930" y="0"/>
                </a:moveTo>
                <a:lnTo>
                  <a:pt x="0" y="0"/>
                </a:lnTo>
                <a:lnTo>
                  <a:pt x="0" y="3199130"/>
                </a:lnTo>
                <a:lnTo>
                  <a:pt x="455930" y="319913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45" name="object 31"/>
          <p:cNvSpPr/>
          <p:nvPr/>
        </p:nvSpPr>
        <p:spPr>
          <a:xfrm>
            <a:off x="2287270" y="2286000"/>
            <a:ext cx="455930" cy="3199130"/>
          </a:xfrm>
          <a:custGeom>
            <a:avLst/>
            <a:gdLst/>
            <a:ahLst/>
            <a:cxnLst/>
            <a:rect l="l" t="t" r="r" b="b"/>
            <a:pathLst>
              <a:path w="455930" h="3199129">
                <a:moveTo>
                  <a:pt x="227330" y="3199130"/>
                </a:moveTo>
                <a:lnTo>
                  <a:pt x="0" y="3199130"/>
                </a:lnTo>
                <a:lnTo>
                  <a:pt x="0" y="0"/>
                </a:lnTo>
                <a:lnTo>
                  <a:pt x="455930" y="0"/>
                </a:lnTo>
                <a:lnTo>
                  <a:pt x="455930" y="3199130"/>
                </a:lnTo>
                <a:lnTo>
                  <a:pt x="227330" y="31991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7" name="object 32"/>
          <p:cNvSpPr/>
          <p:nvPr/>
        </p:nvSpPr>
        <p:spPr>
          <a:xfrm>
            <a:off x="2743200" y="2743200"/>
            <a:ext cx="457200" cy="2286000"/>
          </a:xfrm>
          <a:custGeom>
            <a:avLst/>
            <a:gdLst/>
            <a:ahLst/>
            <a:cxnLst/>
            <a:rect l="l" t="t" r="r" b="b"/>
            <a:pathLst>
              <a:path w="457200" h="2286000">
                <a:moveTo>
                  <a:pt x="457200" y="0"/>
                </a:moveTo>
                <a:lnTo>
                  <a:pt x="0" y="0"/>
                </a:lnTo>
                <a:lnTo>
                  <a:pt x="0" y="2286000"/>
                </a:lnTo>
                <a:lnTo>
                  <a:pt x="457200" y="228600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50" name="object 33"/>
          <p:cNvSpPr/>
          <p:nvPr/>
        </p:nvSpPr>
        <p:spPr>
          <a:xfrm>
            <a:off x="2743200" y="2743200"/>
            <a:ext cx="457200" cy="2286000"/>
          </a:xfrm>
          <a:custGeom>
            <a:avLst/>
            <a:gdLst/>
            <a:ahLst/>
            <a:cxnLst/>
            <a:rect l="l" t="t" r="r" b="b"/>
            <a:pathLst>
              <a:path w="457200" h="2286000">
                <a:moveTo>
                  <a:pt x="228600" y="2286000"/>
                </a:moveTo>
                <a:lnTo>
                  <a:pt x="0" y="2286000"/>
                </a:lnTo>
                <a:lnTo>
                  <a:pt x="0" y="0"/>
                </a:lnTo>
                <a:lnTo>
                  <a:pt x="457200" y="0"/>
                </a:lnTo>
                <a:lnTo>
                  <a:pt x="457200" y="2286000"/>
                </a:lnTo>
                <a:lnTo>
                  <a:pt x="228600" y="22860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53" name="object 34"/>
          <p:cNvSpPr/>
          <p:nvPr/>
        </p:nvSpPr>
        <p:spPr>
          <a:xfrm>
            <a:off x="3200400" y="2744470"/>
            <a:ext cx="457200" cy="3199765"/>
          </a:xfrm>
          <a:custGeom>
            <a:avLst/>
            <a:gdLst/>
            <a:ahLst/>
            <a:cxnLst/>
            <a:rect l="l" t="t" r="r" b="b"/>
            <a:pathLst>
              <a:path w="457200" h="3199129">
                <a:moveTo>
                  <a:pt x="457200" y="0"/>
                </a:moveTo>
                <a:lnTo>
                  <a:pt x="0" y="0"/>
                </a:lnTo>
                <a:lnTo>
                  <a:pt x="0" y="3199129"/>
                </a:lnTo>
                <a:lnTo>
                  <a:pt x="457200" y="319912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56" name="object 35"/>
          <p:cNvSpPr/>
          <p:nvPr/>
        </p:nvSpPr>
        <p:spPr>
          <a:xfrm>
            <a:off x="3200400" y="2744470"/>
            <a:ext cx="457200" cy="3199130"/>
          </a:xfrm>
          <a:custGeom>
            <a:avLst/>
            <a:gdLst/>
            <a:ahLst/>
            <a:cxnLst/>
            <a:rect l="l" t="t" r="r" b="b"/>
            <a:pathLst>
              <a:path w="457200" h="3199129">
                <a:moveTo>
                  <a:pt x="228600" y="3199129"/>
                </a:moveTo>
                <a:lnTo>
                  <a:pt x="0" y="3199129"/>
                </a:lnTo>
                <a:lnTo>
                  <a:pt x="0" y="0"/>
                </a:lnTo>
                <a:lnTo>
                  <a:pt x="457200" y="0"/>
                </a:lnTo>
                <a:lnTo>
                  <a:pt x="457200" y="3199129"/>
                </a:lnTo>
                <a:lnTo>
                  <a:pt x="228600" y="31991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59" name="object 36"/>
          <p:cNvSpPr/>
          <p:nvPr/>
        </p:nvSpPr>
        <p:spPr>
          <a:xfrm>
            <a:off x="3657600" y="3200400"/>
            <a:ext cx="457200" cy="2286000"/>
          </a:xfrm>
          <a:custGeom>
            <a:avLst/>
            <a:gdLst/>
            <a:ahLst/>
            <a:cxnLst/>
            <a:rect l="l" t="t" r="r" b="b"/>
            <a:pathLst>
              <a:path w="457200" h="2286000">
                <a:moveTo>
                  <a:pt x="457200" y="0"/>
                </a:moveTo>
                <a:lnTo>
                  <a:pt x="0" y="0"/>
                </a:lnTo>
                <a:lnTo>
                  <a:pt x="0" y="2286000"/>
                </a:lnTo>
                <a:lnTo>
                  <a:pt x="457200" y="228600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61" name="object 37"/>
          <p:cNvSpPr/>
          <p:nvPr/>
        </p:nvSpPr>
        <p:spPr>
          <a:xfrm>
            <a:off x="3657600" y="3200400"/>
            <a:ext cx="457200" cy="2286000"/>
          </a:xfrm>
          <a:custGeom>
            <a:avLst/>
            <a:gdLst/>
            <a:ahLst/>
            <a:cxnLst/>
            <a:rect l="l" t="t" r="r" b="b"/>
            <a:pathLst>
              <a:path w="457200" h="2286000">
                <a:moveTo>
                  <a:pt x="228600" y="2286000"/>
                </a:moveTo>
                <a:lnTo>
                  <a:pt x="0" y="2286000"/>
                </a:lnTo>
                <a:lnTo>
                  <a:pt x="0" y="0"/>
                </a:lnTo>
                <a:lnTo>
                  <a:pt x="457200" y="0"/>
                </a:lnTo>
                <a:lnTo>
                  <a:pt x="457200" y="2286000"/>
                </a:lnTo>
                <a:lnTo>
                  <a:pt x="228600" y="22860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cxnSp>
        <p:nvCxnSpPr>
          <p:cNvPr id="2" name="直接连接符 1"/>
          <p:cNvCxnSpPr/>
          <p:nvPr/>
        </p:nvCxnSpPr>
        <p:spPr>
          <a:xfrm>
            <a:off x="234950" y="2513330"/>
            <a:ext cx="410273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ject 39"/>
          <p:cNvSpPr txBox="1"/>
          <p:nvPr/>
        </p:nvSpPr>
        <p:spPr>
          <a:xfrm>
            <a:off x="9255125" y="1229995"/>
            <a:ext cx="2124075" cy="59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984250" marR="5080" indent="-971550" algn="ctr">
              <a:lnSpc>
                <a:spcPct val="135000"/>
              </a:lnSpc>
              <a:spcBef>
                <a:spcPts val="1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  <a:cs typeface="Purisa" panose="02000603000000000000"/>
              </a:rPr>
              <a:t>如何处理？</a:t>
            </a:r>
            <a:endParaRPr lang="zh-CN" altLang="en-US" sz="2800" b="1" dirty="0">
              <a:solidFill>
                <a:srgbClr val="FF0000"/>
              </a:solidFill>
              <a:latin typeface="楷体_GB2312" panose="02010609030101010101" charset="-122"/>
              <a:ea typeface="楷体_GB2312" panose="02010609030101010101" charset="-122"/>
              <a:cs typeface="Purisa" panose="0200060300000000000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44085" y="1868170"/>
            <a:ext cx="73012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选择策略？</a:t>
            </a:r>
            <a:endParaRPr lang="zh-CN" altLang="en-US" sz="24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>
              <a:lnSpc>
                <a:spcPct val="150000"/>
              </a:lnSpc>
            </a:pPr>
            <a:r>
              <a:rPr lang="zh-CN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根据变量的活跃区间来决定</a:t>
            </a:r>
            <a:endParaRPr lang="zh-CN" sz="24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    </a:t>
            </a:r>
            <a:r>
              <a:rPr lang="zh-CN" altLang="en-US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溢出</a:t>
            </a:r>
            <a:r>
              <a:rPr lang="en-US" altLang="zh-CN" sz="24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最后</a:t>
            </a:r>
            <a:r>
              <a:rPr lang="en-US" altLang="zh-CN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结束的</a:t>
            </a:r>
            <a:r>
              <a:rPr lang="zh-CN" altLang="en-US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区间</a:t>
            </a:r>
            <a:r>
              <a:rPr lang="en-US" altLang="zh-CN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，</a:t>
            </a:r>
            <a:r>
              <a:rPr lang="zh-CN" altLang="en-US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即</a:t>
            </a:r>
            <a:r>
              <a:rPr lang="en-US" altLang="zh-CN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距离当前点</a:t>
            </a:r>
            <a:r>
              <a:rPr lang="en-US" altLang="zh-CN" sz="24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最远</a:t>
            </a:r>
            <a:r>
              <a:rPr lang="zh-CN" altLang="en-US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的</a:t>
            </a:r>
            <a:r>
              <a:rPr lang="zh-CN" altLang="en-US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区间</a:t>
            </a:r>
            <a:endParaRPr lang="zh-CN" altLang="en-US" sz="24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    </a:t>
            </a:r>
            <a:r>
              <a:rPr lang="zh-CN" altLang="en-US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溢出</a:t>
            </a:r>
            <a:r>
              <a:rPr lang="en-US" altLang="zh-CN" sz="24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最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先</a:t>
            </a:r>
            <a:r>
              <a:rPr lang="en-US" altLang="zh-CN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结束的</a:t>
            </a:r>
            <a:r>
              <a:rPr lang="zh-CN" altLang="en-US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区间</a:t>
            </a:r>
            <a:r>
              <a:rPr lang="en-US" altLang="zh-CN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，</a:t>
            </a:r>
            <a:r>
              <a:rPr lang="zh-CN" altLang="en-US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即</a:t>
            </a:r>
            <a:r>
              <a:rPr lang="en-US" altLang="zh-CN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距离当前点</a:t>
            </a:r>
            <a:r>
              <a:rPr lang="en-US" altLang="zh-CN" sz="24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最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近</a:t>
            </a:r>
            <a:r>
              <a:rPr lang="zh-CN" altLang="en-US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的</a:t>
            </a:r>
            <a:r>
              <a:rPr lang="zh-CN" altLang="en-US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区间</a:t>
            </a:r>
            <a:endParaRPr lang="zh-CN" altLang="en-US" sz="24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寄存器分配示例</a:t>
            </a:r>
            <a:r>
              <a:rPr lang="en-US" altLang="zh-CN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2</a:t>
            </a:r>
            <a:endParaRPr lang="en-US" altLang="zh-CN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3" name="object 3"/>
          <p:cNvSpPr txBox="1"/>
          <p:nvPr/>
        </p:nvSpPr>
        <p:spPr>
          <a:xfrm>
            <a:off x="6108700" y="1363813"/>
            <a:ext cx="40830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960"/>
              </a:lnSpc>
            </a:pPr>
            <a:r>
              <a:rPr sz="2600" b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R</a:t>
            </a:r>
            <a:r>
              <a:rPr sz="2250" b="1" spc="7" baseline="-31000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0</a:t>
            </a:r>
            <a:endParaRPr sz="2250" baseline="-31000">
              <a:latin typeface="DejaVu Serif" panose="02060603050605020204"/>
              <a:cs typeface="DejaVu Serif" panose="02060603050605020204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7023100" y="1363813"/>
            <a:ext cx="40830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960"/>
              </a:lnSpc>
            </a:pPr>
            <a:r>
              <a:rPr sz="2600" b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R</a:t>
            </a:r>
            <a:r>
              <a:rPr sz="2250" b="1" spc="7" baseline="-31000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1</a:t>
            </a:r>
            <a:endParaRPr sz="2250" baseline="-31000">
              <a:latin typeface="DejaVu Serif" panose="02060603050605020204"/>
              <a:cs typeface="DejaVu Serif" panose="02060603050605020204"/>
            </a:endParaRPr>
          </a:p>
        </p:txBody>
      </p:sp>
      <p:sp>
        <p:nvSpPr>
          <p:cNvPr id="14" name="object 5"/>
          <p:cNvSpPr txBox="1"/>
          <p:nvPr/>
        </p:nvSpPr>
        <p:spPr>
          <a:xfrm>
            <a:off x="7937500" y="1363813"/>
            <a:ext cx="408305" cy="464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960"/>
              </a:lnSpc>
            </a:pPr>
            <a:r>
              <a:rPr sz="2600" b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R</a:t>
            </a:r>
            <a:r>
              <a:rPr sz="2250" b="1" spc="7" baseline="-31000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2</a:t>
            </a:r>
            <a:endParaRPr sz="2250" baseline="-31000">
              <a:latin typeface="DejaVu Serif" panose="02060603050605020204"/>
              <a:cs typeface="DejaVu Serif" panose="02060603050605020204"/>
            </a:endParaRPr>
          </a:p>
        </p:txBody>
      </p:sp>
      <p:graphicFrame>
        <p:nvGraphicFramePr>
          <p:cNvPr id="15" name="object 6"/>
          <p:cNvGraphicFramePr>
            <a:graphicFrameLocks noGrp="1"/>
          </p:cNvGraphicFramePr>
          <p:nvPr/>
        </p:nvGraphicFramePr>
        <p:xfrm>
          <a:off x="5854700" y="1366520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</a:tblGrid>
              <a:tr h="457200"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0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1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2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16" name="object 7"/>
          <p:cNvSpPr txBox="1"/>
          <p:nvPr/>
        </p:nvSpPr>
        <p:spPr>
          <a:xfrm>
            <a:off x="15240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8"/>
          <p:cNvSpPr/>
          <p:nvPr/>
        </p:nvSpPr>
        <p:spPr>
          <a:xfrm>
            <a:off x="1372869" y="1371600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455930" y="0"/>
                </a:moveTo>
                <a:lnTo>
                  <a:pt x="0" y="0"/>
                </a:lnTo>
                <a:lnTo>
                  <a:pt x="0" y="455929"/>
                </a:lnTo>
                <a:lnTo>
                  <a:pt x="45593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18" name="object 9"/>
          <p:cNvSpPr txBox="1"/>
          <p:nvPr/>
        </p:nvSpPr>
        <p:spPr>
          <a:xfrm>
            <a:off x="10668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0"/>
          <p:cNvSpPr/>
          <p:nvPr/>
        </p:nvSpPr>
        <p:spPr>
          <a:xfrm>
            <a:off x="915669" y="1372869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455930" y="0"/>
                </a:moveTo>
                <a:lnTo>
                  <a:pt x="0" y="0"/>
                </a:lnTo>
                <a:lnTo>
                  <a:pt x="0" y="455929"/>
                </a:lnTo>
                <a:lnTo>
                  <a:pt x="45593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0" name="object 11"/>
          <p:cNvSpPr txBox="1"/>
          <p:nvPr/>
        </p:nvSpPr>
        <p:spPr>
          <a:xfrm>
            <a:off x="38100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12"/>
          <p:cNvSpPr/>
          <p:nvPr/>
        </p:nvSpPr>
        <p:spPr>
          <a:xfrm>
            <a:off x="3657600" y="1371600"/>
            <a:ext cx="457200" cy="455930"/>
          </a:xfrm>
          <a:custGeom>
            <a:avLst/>
            <a:gdLst/>
            <a:ahLst/>
            <a:cxnLst/>
            <a:rect l="l" t="t" r="r" b="b"/>
            <a:pathLst>
              <a:path w="457200" h="455930">
                <a:moveTo>
                  <a:pt x="457200" y="0"/>
                </a:moveTo>
                <a:lnTo>
                  <a:pt x="0" y="0"/>
                </a:lnTo>
                <a:lnTo>
                  <a:pt x="0" y="455929"/>
                </a:lnTo>
                <a:lnTo>
                  <a:pt x="45720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5" name="object 13"/>
          <p:cNvSpPr txBox="1"/>
          <p:nvPr/>
        </p:nvSpPr>
        <p:spPr>
          <a:xfrm>
            <a:off x="28956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8" name="object 14"/>
          <p:cNvSpPr/>
          <p:nvPr/>
        </p:nvSpPr>
        <p:spPr>
          <a:xfrm>
            <a:off x="2744470" y="1371600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455930" y="0"/>
                </a:moveTo>
                <a:lnTo>
                  <a:pt x="0" y="0"/>
                </a:lnTo>
                <a:lnTo>
                  <a:pt x="0" y="455929"/>
                </a:lnTo>
                <a:lnTo>
                  <a:pt x="45593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9" name="object 15"/>
          <p:cNvSpPr txBox="1"/>
          <p:nvPr/>
        </p:nvSpPr>
        <p:spPr>
          <a:xfrm>
            <a:off x="33528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0" name="object 16"/>
          <p:cNvSpPr/>
          <p:nvPr/>
        </p:nvSpPr>
        <p:spPr>
          <a:xfrm>
            <a:off x="3200400" y="1371600"/>
            <a:ext cx="457200" cy="455930"/>
          </a:xfrm>
          <a:custGeom>
            <a:avLst/>
            <a:gdLst/>
            <a:ahLst/>
            <a:cxnLst/>
            <a:rect l="l" t="t" r="r" b="b"/>
            <a:pathLst>
              <a:path w="457200" h="455930">
                <a:moveTo>
                  <a:pt x="457200" y="0"/>
                </a:moveTo>
                <a:lnTo>
                  <a:pt x="0" y="0"/>
                </a:lnTo>
                <a:lnTo>
                  <a:pt x="0" y="455929"/>
                </a:lnTo>
                <a:lnTo>
                  <a:pt x="45720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31" name="object 17"/>
          <p:cNvSpPr txBox="1"/>
          <p:nvPr/>
        </p:nvSpPr>
        <p:spPr>
          <a:xfrm>
            <a:off x="2861310" y="1344929"/>
            <a:ext cx="11372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e f</a:t>
            </a:r>
            <a:r>
              <a:rPr sz="2600" b="1" spc="840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g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2" name="object 18"/>
          <p:cNvSpPr txBox="1"/>
          <p:nvPr/>
        </p:nvSpPr>
        <p:spPr>
          <a:xfrm>
            <a:off x="1032510" y="1346200"/>
            <a:ext cx="11372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a b</a:t>
            </a:r>
            <a:r>
              <a:rPr sz="2600" b="1" spc="840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3" name="object 19"/>
          <p:cNvSpPr txBox="1"/>
          <p:nvPr/>
        </p:nvSpPr>
        <p:spPr>
          <a:xfrm>
            <a:off x="24384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4" name="object 20"/>
          <p:cNvSpPr/>
          <p:nvPr/>
        </p:nvSpPr>
        <p:spPr>
          <a:xfrm>
            <a:off x="2287270" y="1372869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455930" y="0"/>
                </a:moveTo>
                <a:lnTo>
                  <a:pt x="0" y="0"/>
                </a:lnTo>
                <a:lnTo>
                  <a:pt x="0" y="455929"/>
                </a:lnTo>
                <a:lnTo>
                  <a:pt x="45593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35" name="object 21"/>
          <p:cNvSpPr txBox="1"/>
          <p:nvPr/>
        </p:nvSpPr>
        <p:spPr>
          <a:xfrm>
            <a:off x="2396489" y="1327150"/>
            <a:ext cx="239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d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8" name="object 24"/>
          <p:cNvSpPr/>
          <p:nvPr/>
        </p:nvSpPr>
        <p:spPr>
          <a:xfrm>
            <a:off x="914400" y="1830070"/>
            <a:ext cx="457200" cy="4113530"/>
          </a:xfrm>
          <a:custGeom>
            <a:avLst/>
            <a:gdLst/>
            <a:ahLst/>
            <a:cxnLst/>
            <a:rect l="l" t="t" r="r" b="b"/>
            <a:pathLst>
              <a:path w="457200" h="4113529">
                <a:moveTo>
                  <a:pt x="457200" y="0"/>
                </a:moveTo>
                <a:lnTo>
                  <a:pt x="0" y="0"/>
                </a:lnTo>
                <a:lnTo>
                  <a:pt x="0" y="4113529"/>
                </a:lnTo>
                <a:lnTo>
                  <a:pt x="457200" y="41135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0" rIns="0" bIns="0" rtlCol="0"/>
          <a:p/>
        </p:txBody>
      </p:sp>
      <p:sp>
        <p:nvSpPr>
          <p:cNvPr id="39" name="object 25"/>
          <p:cNvSpPr/>
          <p:nvPr/>
        </p:nvSpPr>
        <p:spPr>
          <a:xfrm>
            <a:off x="914400" y="1830070"/>
            <a:ext cx="457200" cy="4113530"/>
          </a:xfrm>
          <a:custGeom>
            <a:avLst/>
            <a:gdLst/>
            <a:ahLst/>
            <a:cxnLst/>
            <a:rect l="l" t="t" r="r" b="b"/>
            <a:pathLst>
              <a:path w="457200" h="4113529">
                <a:moveTo>
                  <a:pt x="228600" y="4113529"/>
                </a:moveTo>
                <a:lnTo>
                  <a:pt x="0" y="4113529"/>
                </a:lnTo>
                <a:lnTo>
                  <a:pt x="0" y="0"/>
                </a:lnTo>
                <a:lnTo>
                  <a:pt x="457200" y="0"/>
                </a:lnTo>
                <a:lnTo>
                  <a:pt x="457200" y="4113529"/>
                </a:lnTo>
                <a:lnTo>
                  <a:pt x="228600" y="41135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0" name="object 26"/>
          <p:cNvSpPr/>
          <p:nvPr/>
        </p:nvSpPr>
        <p:spPr>
          <a:xfrm>
            <a:off x="1372870" y="1828800"/>
            <a:ext cx="455930" cy="1371600"/>
          </a:xfrm>
          <a:custGeom>
            <a:avLst/>
            <a:gdLst/>
            <a:ahLst/>
            <a:cxnLst/>
            <a:rect l="l" t="t" r="r" b="b"/>
            <a:pathLst>
              <a:path w="455930" h="1371600">
                <a:moveTo>
                  <a:pt x="455930" y="0"/>
                </a:moveTo>
                <a:lnTo>
                  <a:pt x="0" y="0"/>
                </a:lnTo>
                <a:lnTo>
                  <a:pt x="0" y="1371600"/>
                </a:lnTo>
                <a:lnTo>
                  <a:pt x="455930" y="13716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p/>
        </p:txBody>
      </p:sp>
      <p:sp>
        <p:nvSpPr>
          <p:cNvPr id="41" name="object 27"/>
          <p:cNvSpPr/>
          <p:nvPr/>
        </p:nvSpPr>
        <p:spPr>
          <a:xfrm>
            <a:off x="1372870" y="1828800"/>
            <a:ext cx="455930" cy="1371600"/>
          </a:xfrm>
          <a:custGeom>
            <a:avLst/>
            <a:gdLst/>
            <a:ahLst/>
            <a:cxnLst/>
            <a:rect l="l" t="t" r="r" b="b"/>
            <a:pathLst>
              <a:path w="455930" h="1371600">
                <a:moveTo>
                  <a:pt x="2286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455930" y="0"/>
                </a:lnTo>
                <a:lnTo>
                  <a:pt x="455930" y="1371600"/>
                </a:lnTo>
                <a:lnTo>
                  <a:pt x="228600" y="1371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2" name="object 28"/>
          <p:cNvSpPr/>
          <p:nvPr/>
        </p:nvSpPr>
        <p:spPr>
          <a:xfrm>
            <a:off x="1830070" y="1830070"/>
            <a:ext cx="455930" cy="914400"/>
          </a:xfrm>
          <a:custGeom>
            <a:avLst/>
            <a:gdLst/>
            <a:ahLst/>
            <a:cxnLst/>
            <a:rect l="l" t="t" r="r" b="b"/>
            <a:pathLst>
              <a:path w="455930" h="914400">
                <a:moveTo>
                  <a:pt x="455930" y="0"/>
                </a:moveTo>
                <a:lnTo>
                  <a:pt x="0" y="0"/>
                </a:lnTo>
                <a:lnTo>
                  <a:pt x="0" y="914400"/>
                </a:lnTo>
                <a:lnTo>
                  <a:pt x="455930" y="9144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p/>
        </p:txBody>
      </p:sp>
      <p:sp>
        <p:nvSpPr>
          <p:cNvPr id="43" name="object 29"/>
          <p:cNvSpPr/>
          <p:nvPr/>
        </p:nvSpPr>
        <p:spPr>
          <a:xfrm>
            <a:off x="1830070" y="1830070"/>
            <a:ext cx="455930" cy="914400"/>
          </a:xfrm>
          <a:custGeom>
            <a:avLst/>
            <a:gdLst/>
            <a:ahLst/>
            <a:cxnLst/>
            <a:rect l="l" t="t" r="r" b="b"/>
            <a:pathLst>
              <a:path w="455930" h="914400">
                <a:moveTo>
                  <a:pt x="2286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455930" y="0"/>
                </a:lnTo>
                <a:lnTo>
                  <a:pt x="455930" y="914400"/>
                </a:lnTo>
                <a:lnTo>
                  <a:pt x="228600" y="9144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4" name="object 30"/>
          <p:cNvSpPr/>
          <p:nvPr/>
        </p:nvSpPr>
        <p:spPr>
          <a:xfrm>
            <a:off x="2287270" y="2286000"/>
            <a:ext cx="455930" cy="3199130"/>
          </a:xfrm>
          <a:custGeom>
            <a:avLst/>
            <a:gdLst/>
            <a:ahLst/>
            <a:cxnLst/>
            <a:rect l="l" t="t" r="r" b="b"/>
            <a:pathLst>
              <a:path w="455930" h="3199129">
                <a:moveTo>
                  <a:pt x="455930" y="0"/>
                </a:moveTo>
                <a:lnTo>
                  <a:pt x="0" y="0"/>
                </a:lnTo>
                <a:lnTo>
                  <a:pt x="0" y="3199130"/>
                </a:lnTo>
                <a:lnTo>
                  <a:pt x="455930" y="319913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p/>
        </p:txBody>
      </p:sp>
      <p:sp>
        <p:nvSpPr>
          <p:cNvPr id="45" name="object 31"/>
          <p:cNvSpPr/>
          <p:nvPr/>
        </p:nvSpPr>
        <p:spPr>
          <a:xfrm>
            <a:off x="2287270" y="2286000"/>
            <a:ext cx="455930" cy="3199130"/>
          </a:xfrm>
          <a:custGeom>
            <a:avLst/>
            <a:gdLst/>
            <a:ahLst/>
            <a:cxnLst/>
            <a:rect l="l" t="t" r="r" b="b"/>
            <a:pathLst>
              <a:path w="455930" h="3199129">
                <a:moveTo>
                  <a:pt x="227330" y="3199130"/>
                </a:moveTo>
                <a:lnTo>
                  <a:pt x="0" y="3199130"/>
                </a:lnTo>
                <a:lnTo>
                  <a:pt x="0" y="0"/>
                </a:lnTo>
                <a:lnTo>
                  <a:pt x="455930" y="0"/>
                </a:lnTo>
                <a:lnTo>
                  <a:pt x="455930" y="3199130"/>
                </a:lnTo>
                <a:lnTo>
                  <a:pt x="227330" y="31991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7" name="object 32"/>
          <p:cNvSpPr/>
          <p:nvPr/>
        </p:nvSpPr>
        <p:spPr>
          <a:xfrm>
            <a:off x="2743200" y="2743200"/>
            <a:ext cx="457200" cy="2286000"/>
          </a:xfrm>
          <a:custGeom>
            <a:avLst/>
            <a:gdLst/>
            <a:ahLst/>
            <a:cxnLst/>
            <a:rect l="l" t="t" r="r" b="b"/>
            <a:pathLst>
              <a:path w="457200" h="2286000">
                <a:moveTo>
                  <a:pt x="457200" y="0"/>
                </a:moveTo>
                <a:lnTo>
                  <a:pt x="0" y="0"/>
                </a:lnTo>
                <a:lnTo>
                  <a:pt x="0" y="2286000"/>
                </a:lnTo>
                <a:lnTo>
                  <a:pt x="457200" y="228600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50" name="object 33"/>
          <p:cNvSpPr/>
          <p:nvPr/>
        </p:nvSpPr>
        <p:spPr>
          <a:xfrm>
            <a:off x="2743200" y="2743200"/>
            <a:ext cx="457200" cy="2286000"/>
          </a:xfrm>
          <a:custGeom>
            <a:avLst/>
            <a:gdLst/>
            <a:ahLst/>
            <a:cxnLst/>
            <a:rect l="l" t="t" r="r" b="b"/>
            <a:pathLst>
              <a:path w="457200" h="2286000">
                <a:moveTo>
                  <a:pt x="228600" y="2286000"/>
                </a:moveTo>
                <a:lnTo>
                  <a:pt x="0" y="2286000"/>
                </a:lnTo>
                <a:lnTo>
                  <a:pt x="0" y="0"/>
                </a:lnTo>
                <a:lnTo>
                  <a:pt x="457200" y="0"/>
                </a:lnTo>
                <a:lnTo>
                  <a:pt x="457200" y="2286000"/>
                </a:lnTo>
                <a:lnTo>
                  <a:pt x="228600" y="22860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53" name="object 34"/>
          <p:cNvSpPr/>
          <p:nvPr/>
        </p:nvSpPr>
        <p:spPr>
          <a:xfrm>
            <a:off x="3200400" y="2744470"/>
            <a:ext cx="457200" cy="3199765"/>
          </a:xfrm>
          <a:custGeom>
            <a:avLst/>
            <a:gdLst/>
            <a:ahLst/>
            <a:cxnLst/>
            <a:rect l="l" t="t" r="r" b="b"/>
            <a:pathLst>
              <a:path w="457200" h="3199129">
                <a:moveTo>
                  <a:pt x="457200" y="0"/>
                </a:moveTo>
                <a:lnTo>
                  <a:pt x="0" y="0"/>
                </a:lnTo>
                <a:lnTo>
                  <a:pt x="0" y="3199129"/>
                </a:lnTo>
                <a:lnTo>
                  <a:pt x="457200" y="319912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56" name="object 35"/>
          <p:cNvSpPr/>
          <p:nvPr/>
        </p:nvSpPr>
        <p:spPr>
          <a:xfrm>
            <a:off x="3200400" y="2744470"/>
            <a:ext cx="457200" cy="3199130"/>
          </a:xfrm>
          <a:custGeom>
            <a:avLst/>
            <a:gdLst/>
            <a:ahLst/>
            <a:cxnLst/>
            <a:rect l="l" t="t" r="r" b="b"/>
            <a:pathLst>
              <a:path w="457200" h="3199129">
                <a:moveTo>
                  <a:pt x="228600" y="3199129"/>
                </a:moveTo>
                <a:lnTo>
                  <a:pt x="0" y="3199129"/>
                </a:lnTo>
                <a:lnTo>
                  <a:pt x="0" y="0"/>
                </a:lnTo>
                <a:lnTo>
                  <a:pt x="457200" y="0"/>
                </a:lnTo>
                <a:lnTo>
                  <a:pt x="457200" y="3199129"/>
                </a:lnTo>
                <a:lnTo>
                  <a:pt x="228600" y="31991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59" name="object 36"/>
          <p:cNvSpPr/>
          <p:nvPr/>
        </p:nvSpPr>
        <p:spPr>
          <a:xfrm>
            <a:off x="3657600" y="3200400"/>
            <a:ext cx="457200" cy="2286000"/>
          </a:xfrm>
          <a:custGeom>
            <a:avLst/>
            <a:gdLst/>
            <a:ahLst/>
            <a:cxnLst/>
            <a:rect l="l" t="t" r="r" b="b"/>
            <a:pathLst>
              <a:path w="457200" h="2286000">
                <a:moveTo>
                  <a:pt x="457200" y="0"/>
                </a:moveTo>
                <a:lnTo>
                  <a:pt x="0" y="0"/>
                </a:lnTo>
                <a:lnTo>
                  <a:pt x="0" y="2286000"/>
                </a:lnTo>
                <a:lnTo>
                  <a:pt x="457200" y="228600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61" name="object 37"/>
          <p:cNvSpPr/>
          <p:nvPr/>
        </p:nvSpPr>
        <p:spPr>
          <a:xfrm>
            <a:off x="3657600" y="3200400"/>
            <a:ext cx="457200" cy="2286000"/>
          </a:xfrm>
          <a:custGeom>
            <a:avLst/>
            <a:gdLst/>
            <a:ahLst/>
            <a:cxnLst/>
            <a:rect l="l" t="t" r="r" b="b"/>
            <a:pathLst>
              <a:path w="457200" h="2286000">
                <a:moveTo>
                  <a:pt x="228600" y="2286000"/>
                </a:moveTo>
                <a:lnTo>
                  <a:pt x="0" y="2286000"/>
                </a:lnTo>
                <a:lnTo>
                  <a:pt x="0" y="0"/>
                </a:lnTo>
                <a:lnTo>
                  <a:pt x="457200" y="0"/>
                </a:lnTo>
                <a:lnTo>
                  <a:pt x="457200" y="2286000"/>
                </a:lnTo>
                <a:lnTo>
                  <a:pt x="228600" y="22860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cxnSp>
        <p:nvCxnSpPr>
          <p:cNvPr id="2" name="直接连接符 1"/>
          <p:cNvCxnSpPr/>
          <p:nvPr/>
        </p:nvCxnSpPr>
        <p:spPr>
          <a:xfrm>
            <a:off x="234950" y="3002280"/>
            <a:ext cx="410273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bject 39"/>
          <p:cNvSpPr txBox="1"/>
          <p:nvPr/>
        </p:nvSpPr>
        <p:spPr>
          <a:xfrm>
            <a:off x="9255125" y="1229995"/>
            <a:ext cx="2124075" cy="59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984250" marR="5080" indent="-971550" algn="ctr">
              <a:lnSpc>
                <a:spcPct val="135000"/>
              </a:lnSpc>
              <a:spcBef>
                <a:spcPts val="1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  <a:cs typeface="Purisa" panose="02000603000000000000"/>
              </a:rPr>
              <a:t>如何处理？</a:t>
            </a:r>
            <a:endParaRPr lang="zh-CN" altLang="en-US" sz="2800" b="1" dirty="0">
              <a:solidFill>
                <a:srgbClr val="FF0000"/>
              </a:solidFill>
              <a:latin typeface="楷体_GB2312" panose="02010609030101010101" charset="-122"/>
              <a:ea typeface="楷体_GB2312" panose="02010609030101010101" charset="-122"/>
              <a:cs typeface="Purisa" panose="0200060300000000000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73905" y="1868170"/>
            <a:ext cx="747141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选择策略？</a:t>
            </a:r>
            <a:endParaRPr lang="zh-CN" altLang="en-US" sz="24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>
              <a:lnSpc>
                <a:spcPct val="150000"/>
              </a:lnSpc>
            </a:pPr>
            <a:r>
              <a:rPr lang="zh-CN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根据变量的活跃区间来决定</a:t>
            </a:r>
            <a:endParaRPr lang="zh-CN" sz="24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    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溢出</a:t>
            </a:r>
            <a:r>
              <a:rPr lang="en-US" altLang="zh-CN" sz="24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最后结束的区间，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即</a:t>
            </a:r>
            <a:r>
              <a:rPr lang="en-US" altLang="zh-CN" sz="24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距离当前点最远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的区间</a:t>
            </a:r>
            <a:endParaRPr lang="zh-CN" altLang="en-US" sz="24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    </a:t>
            </a:r>
            <a:r>
              <a:rPr lang="zh-CN" altLang="en-US" sz="2400" b="1">
                <a:solidFill>
                  <a:schemeClr val="bg1">
                    <a:lumMod val="8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溢出</a:t>
            </a:r>
            <a:r>
              <a:rPr lang="en-US" altLang="zh-CN" sz="2400" b="1">
                <a:solidFill>
                  <a:schemeClr val="bg1">
                    <a:lumMod val="8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最</a:t>
            </a:r>
            <a:r>
              <a:rPr lang="zh-CN" altLang="en-US" sz="2400" b="1">
                <a:solidFill>
                  <a:schemeClr val="bg1">
                    <a:lumMod val="8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先</a:t>
            </a:r>
            <a:r>
              <a:rPr lang="en-US" altLang="zh-CN" sz="2400" b="1">
                <a:solidFill>
                  <a:schemeClr val="bg1">
                    <a:lumMod val="8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结束的区间，</a:t>
            </a:r>
            <a:r>
              <a:rPr lang="zh-CN" altLang="en-US" sz="2400" b="1">
                <a:solidFill>
                  <a:schemeClr val="bg1">
                    <a:lumMod val="8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即</a:t>
            </a:r>
            <a:r>
              <a:rPr lang="en-US" altLang="zh-CN" sz="2400" b="1">
                <a:solidFill>
                  <a:schemeClr val="bg1">
                    <a:lumMod val="8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距离当前点最</a:t>
            </a:r>
            <a:r>
              <a:rPr lang="zh-CN" altLang="en-US" sz="2400" b="1">
                <a:solidFill>
                  <a:schemeClr val="bg1">
                    <a:lumMod val="8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近的区间</a:t>
            </a:r>
            <a:endParaRPr lang="zh-CN" altLang="en-US" sz="2400" b="1">
              <a:solidFill>
                <a:schemeClr val="bg1">
                  <a:lumMod val="85000"/>
                </a:schemeClr>
              </a:solidFill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To spill or NOT to spill? That is a question!</a:t>
            </a:r>
            <a:endParaRPr lang="en-US" altLang="en-US" sz="2400" b="1">
              <a:solidFill>
                <a:srgbClr val="C00000"/>
              </a:solidFill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1" name="object 6"/>
          <p:cNvGraphicFramePr>
            <a:graphicFrameLocks noGrp="1"/>
          </p:cNvGraphicFramePr>
          <p:nvPr/>
        </p:nvGraphicFramePr>
        <p:xfrm>
          <a:off x="7683500" y="1363980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</a:tblGrid>
              <a:tr h="457200"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2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228600" y="3369310"/>
            <a:ext cx="410273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6"/>
          <p:cNvGraphicFramePr>
            <a:graphicFrameLocks noGrp="1"/>
          </p:cNvGraphicFramePr>
          <p:nvPr/>
        </p:nvGraphicFramePr>
        <p:xfrm>
          <a:off x="6770370" y="1363980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</a:tblGrid>
              <a:tr h="457200"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1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23" name="object 28"/>
          <p:cNvSpPr/>
          <p:nvPr/>
        </p:nvSpPr>
        <p:spPr>
          <a:xfrm>
            <a:off x="3202305" y="5029200"/>
            <a:ext cx="455930" cy="915035"/>
          </a:xfrm>
          <a:custGeom>
            <a:avLst/>
            <a:gdLst/>
            <a:ahLst/>
            <a:cxnLst/>
            <a:rect l="l" t="t" r="r" b="b"/>
            <a:pathLst>
              <a:path w="455930" h="914400">
                <a:moveTo>
                  <a:pt x="455930" y="0"/>
                </a:moveTo>
                <a:lnTo>
                  <a:pt x="0" y="0"/>
                </a:lnTo>
                <a:lnTo>
                  <a:pt x="0" y="914400"/>
                </a:lnTo>
                <a:lnTo>
                  <a:pt x="455930" y="9144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p/>
        </p:txBody>
      </p:sp>
      <p:cxnSp>
        <p:nvCxnSpPr>
          <p:cNvPr id="22" name="直接连接符 21"/>
          <p:cNvCxnSpPr/>
          <p:nvPr/>
        </p:nvCxnSpPr>
        <p:spPr>
          <a:xfrm>
            <a:off x="234950" y="5164455"/>
            <a:ext cx="410273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线性扫描算法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82905" y="1291590"/>
            <a:ext cx="1167384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LinearScanRegisterAllocation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active ←{}</a:t>
            </a:r>
            <a:endParaRPr lang="zh-CN" altLang="en-US" sz="2400" b="1" i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foreach </a:t>
            </a:r>
            <a:r>
              <a:rPr lang="zh-CN" altLang="en-US" sz="24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live interval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 i, in order of increasing start point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ExpireOldIntervals(i)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if length(active) = R then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SpillAtInterval(i)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en-US" sz="2400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register[i]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 ← a register removed from pool of free registers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add i to </a:t>
            </a:r>
            <a:r>
              <a:rPr lang="zh-CN" altLang="en-US" sz="2400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active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, sorted by increasing end point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63620" y="519430"/>
            <a:ext cx="6426835" cy="36830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r>
              <a:rPr lang="zh-CN" altLang="en-US"/>
              <a:t>http://web.cs.ucla.edu/~palsberg/course/cs132/linearscan.pdf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线性扫描算法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82905" y="1291590"/>
            <a:ext cx="116738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ExpireOldIntervals(i)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foreach interval j in </a:t>
            </a:r>
            <a:r>
              <a:rPr lang="zh-CN" altLang="en-US" sz="2400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active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, in order of increasing end point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lang="zh-CN" altLang="en-US" sz="2400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endpoint[j]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 ≥ </a:t>
            </a:r>
            <a:r>
              <a:rPr lang="zh-CN" altLang="en-US" sz="2400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startpoint[i]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 then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return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remove j from </a:t>
            </a:r>
            <a:r>
              <a:rPr lang="zh-CN" altLang="en-US" sz="2400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active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add </a:t>
            </a:r>
            <a:r>
              <a:rPr lang="zh-CN" altLang="en-US" sz="2400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register[j]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 to pool of free registers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线性扫描算法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82905" y="1291590"/>
            <a:ext cx="1167384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SpillAtInterval(i)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spill ← last interval in </a:t>
            </a:r>
            <a:r>
              <a:rPr lang="zh-CN" altLang="en-US" sz="2400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active</a:t>
            </a:r>
            <a:r>
              <a:rPr lang="en-US" altLang="zh-CN" sz="2400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 </a:t>
            </a:r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</a:t>
            </a:r>
            <a:r>
              <a:rPr lang="x-none" altLang="zh-CN" sz="2400" b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 point</a:t>
            </a:r>
            <a:r>
              <a:rPr lang="zh-CN" altLang="x-none" sz="2400" b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最大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lang="zh-CN" altLang="en-US" sz="2400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endpoint[spill]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 &gt; </a:t>
            </a:r>
            <a:r>
              <a:rPr lang="zh-CN" altLang="en-US" sz="2400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endpoint[i]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 then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400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register[i]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 ← </a:t>
            </a:r>
            <a:r>
              <a:rPr lang="zh-CN" altLang="en-US" sz="2400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register[spill]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400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location[spill]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 ← new stack location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remove spill from </a:t>
            </a:r>
            <a:r>
              <a:rPr lang="zh-CN" altLang="en-US" sz="2400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active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add i to </a:t>
            </a:r>
            <a:r>
              <a:rPr lang="zh-CN" altLang="en-US" sz="2400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active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, sorted by increasing end point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</a:t>
            </a:r>
            <a:r>
              <a:rPr lang="zh-CN" altLang="en-US" sz="2400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location[i]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 ← new stack location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寄存器分配示例</a:t>
            </a:r>
            <a:r>
              <a:rPr lang="en-US" altLang="zh-CN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2</a:t>
            </a:r>
            <a:endParaRPr lang="en-US" altLang="zh-CN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graphicFrame>
        <p:nvGraphicFramePr>
          <p:cNvPr id="15" name="object 6"/>
          <p:cNvGraphicFramePr>
            <a:graphicFrameLocks noGrp="1"/>
          </p:cNvGraphicFramePr>
          <p:nvPr/>
        </p:nvGraphicFramePr>
        <p:xfrm>
          <a:off x="5838825" y="474980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</a:tblGrid>
              <a:tr h="457200"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0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1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2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16" name="object 7"/>
          <p:cNvSpPr txBox="1"/>
          <p:nvPr/>
        </p:nvSpPr>
        <p:spPr>
          <a:xfrm>
            <a:off x="15240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8"/>
          <p:cNvSpPr/>
          <p:nvPr/>
        </p:nvSpPr>
        <p:spPr>
          <a:xfrm>
            <a:off x="1372869" y="1371600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455930" y="0"/>
                </a:moveTo>
                <a:lnTo>
                  <a:pt x="0" y="0"/>
                </a:lnTo>
                <a:lnTo>
                  <a:pt x="0" y="455929"/>
                </a:lnTo>
                <a:lnTo>
                  <a:pt x="45593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18" name="object 9"/>
          <p:cNvSpPr txBox="1"/>
          <p:nvPr/>
        </p:nvSpPr>
        <p:spPr>
          <a:xfrm>
            <a:off x="10668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0"/>
          <p:cNvSpPr/>
          <p:nvPr/>
        </p:nvSpPr>
        <p:spPr>
          <a:xfrm>
            <a:off x="915669" y="1372869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455930" y="0"/>
                </a:moveTo>
                <a:lnTo>
                  <a:pt x="0" y="0"/>
                </a:lnTo>
                <a:lnTo>
                  <a:pt x="0" y="455929"/>
                </a:lnTo>
                <a:lnTo>
                  <a:pt x="45593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0" name="object 11"/>
          <p:cNvSpPr txBox="1"/>
          <p:nvPr/>
        </p:nvSpPr>
        <p:spPr>
          <a:xfrm>
            <a:off x="38100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12"/>
          <p:cNvSpPr/>
          <p:nvPr/>
        </p:nvSpPr>
        <p:spPr>
          <a:xfrm>
            <a:off x="3657600" y="1371600"/>
            <a:ext cx="457200" cy="455930"/>
          </a:xfrm>
          <a:custGeom>
            <a:avLst/>
            <a:gdLst/>
            <a:ahLst/>
            <a:cxnLst/>
            <a:rect l="l" t="t" r="r" b="b"/>
            <a:pathLst>
              <a:path w="457200" h="455930">
                <a:moveTo>
                  <a:pt x="457200" y="0"/>
                </a:moveTo>
                <a:lnTo>
                  <a:pt x="0" y="0"/>
                </a:lnTo>
                <a:lnTo>
                  <a:pt x="0" y="455929"/>
                </a:lnTo>
                <a:lnTo>
                  <a:pt x="45720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5" name="object 13"/>
          <p:cNvSpPr txBox="1"/>
          <p:nvPr/>
        </p:nvSpPr>
        <p:spPr>
          <a:xfrm>
            <a:off x="28956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8" name="object 14"/>
          <p:cNvSpPr/>
          <p:nvPr/>
        </p:nvSpPr>
        <p:spPr>
          <a:xfrm>
            <a:off x="2744470" y="1371600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455930" y="0"/>
                </a:moveTo>
                <a:lnTo>
                  <a:pt x="0" y="0"/>
                </a:lnTo>
                <a:lnTo>
                  <a:pt x="0" y="455929"/>
                </a:lnTo>
                <a:lnTo>
                  <a:pt x="45593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9" name="object 15"/>
          <p:cNvSpPr txBox="1"/>
          <p:nvPr/>
        </p:nvSpPr>
        <p:spPr>
          <a:xfrm>
            <a:off x="33528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0" name="object 16"/>
          <p:cNvSpPr/>
          <p:nvPr/>
        </p:nvSpPr>
        <p:spPr>
          <a:xfrm>
            <a:off x="3200400" y="1371600"/>
            <a:ext cx="457200" cy="455930"/>
          </a:xfrm>
          <a:custGeom>
            <a:avLst/>
            <a:gdLst/>
            <a:ahLst/>
            <a:cxnLst/>
            <a:rect l="l" t="t" r="r" b="b"/>
            <a:pathLst>
              <a:path w="457200" h="455930">
                <a:moveTo>
                  <a:pt x="457200" y="0"/>
                </a:moveTo>
                <a:lnTo>
                  <a:pt x="0" y="0"/>
                </a:lnTo>
                <a:lnTo>
                  <a:pt x="0" y="455929"/>
                </a:lnTo>
                <a:lnTo>
                  <a:pt x="45720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31" name="object 17"/>
          <p:cNvSpPr txBox="1"/>
          <p:nvPr/>
        </p:nvSpPr>
        <p:spPr>
          <a:xfrm>
            <a:off x="2861310" y="1344929"/>
            <a:ext cx="11372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e f</a:t>
            </a:r>
            <a:r>
              <a:rPr sz="2600" b="1" spc="840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g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2" name="object 18"/>
          <p:cNvSpPr txBox="1"/>
          <p:nvPr/>
        </p:nvSpPr>
        <p:spPr>
          <a:xfrm>
            <a:off x="1032510" y="1346200"/>
            <a:ext cx="11372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a b</a:t>
            </a:r>
            <a:r>
              <a:rPr sz="2600" b="1" spc="840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3" name="object 19"/>
          <p:cNvSpPr txBox="1"/>
          <p:nvPr/>
        </p:nvSpPr>
        <p:spPr>
          <a:xfrm>
            <a:off x="24384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4" name="object 20"/>
          <p:cNvSpPr/>
          <p:nvPr/>
        </p:nvSpPr>
        <p:spPr>
          <a:xfrm>
            <a:off x="2287270" y="1372869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455930" y="0"/>
                </a:moveTo>
                <a:lnTo>
                  <a:pt x="0" y="0"/>
                </a:lnTo>
                <a:lnTo>
                  <a:pt x="0" y="455929"/>
                </a:lnTo>
                <a:lnTo>
                  <a:pt x="45593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35" name="object 21"/>
          <p:cNvSpPr txBox="1"/>
          <p:nvPr/>
        </p:nvSpPr>
        <p:spPr>
          <a:xfrm>
            <a:off x="2396489" y="1327150"/>
            <a:ext cx="239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d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8" name="object 24"/>
          <p:cNvSpPr/>
          <p:nvPr/>
        </p:nvSpPr>
        <p:spPr>
          <a:xfrm>
            <a:off x="914400" y="1830070"/>
            <a:ext cx="457200" cy="4113530"/>
          </a:xfrm>
          <a:custGeom>
            <a:avLst/>
            <a:gdLst/>
            <a:ahLst/>
            <a:cxnLst/>
            <a:rect l="l" t="t" r="r" b="b"/>
            <a:pathLst>
              <a:path w="457200" h="4113529">
                <a:moveTo>
                  <a:pt x="457200" y="0"/>
                </a:moveTo>
                <a:lnTo>
                  <a:pt x="0" y="0"/>
                </a:lnTo>
                <a:lnTo>
                  <a:pt x="0" y="4113529"/>
                </a:lnTo>
                <a:lnTo>
                  <a:pt x="457200" y="411352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39" name="object 25"/>
          <p:cNvSpPr/>
          <p:nvPr/>
        </p:nvSpPr>
        <p:spPr>
          <a:xfrm>
            <a:off x="914400" y="1830070"/>
            <a:ext cx="457200" cy="4113530"/>
          </a:xfrm>
          <a:custGeom>
            <a:avLst/>
            <a:gdLst/>
            <a:ahLst/>
            <a:cxnLst/>
            <a:rect l="l" t="t" r="r" b="b"/>
            <a:pathLst>
              <a:path w="457200" h="4113529">
                <a:moveTo>
                  <a:pt x="228600" y="4113529"/>
                </a:moveTo>
                <a:lnTo>
                  <a:pt x="0" y="4113529"/>
                </a:lnTo>
                <a:lnTo>
                  <a:pt x="0" y="0"/>
                </a:lnTo>
                <a:lnTo>
                  <a:pt x="457200" y="0"/>
                </a:lnTo>
                <a:lnTo>
                  <a:pt x="457200" y="4113529"/>
                </a:lnTo>
                <a:lnTo>
                  <a:pt x="228600" y="41135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0" name="object 26"/>
          <p:cNvSpPr/>
          <p:nvPr/>
        </p:nvSpPr>
        <p:spPr>
          <a:xfrm>
            <a:off x="1372870" y="1828800"/>
            <a:ext cx="455930" cy="1371600"/>
          </a:xfrm>
          <a:custGeom>
            <a:avLst/>
            <a:gdLst/>
            <a:ahLst/>
            <a:cxnLst/>
            <a:rect l="l" t="t" r="r" b="b"/>
            <a:pathLst>
              <a:path w="455930" h="1371600">
                <a:moveTo>
                  <a:pt x="455930" y="0"/>
                </a:moveTo>
                <a:lnTo>
                  <a:pt x="0" y="0"/>
                </a:lnTo>
                <a:lnTo>
                  <a:pt x="0" y="1371600"/>
                </a:lnTo>
                <a:lnTo>
                  <a:pt x="455930" y="137160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41" name="object 27"/>
          <p:cNvSpPr/>
          <p:nvPr/>
        </p:nvSpPr>
        <p:spPr>
          <a:xfrm>
            <a:off x="1372870" y="1828800"/>
            <a:ext cx="455930" cy="1371600"/>
          </a:xfrm>
          <a:custGeom>
            <a:avLst/>
            <a:gdLst/>
            <a:ahLst/>
            <a:cxnLst/>
            <a:rect l="l" t="t" r="r" b="b"/>
            <a:pathLst>
              <a:path w="455930" h="1371600">
                <a:moveTo>
                  <a:pt x="2286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455930" y="0"/>
                </a:lnTo>
                <a:lnTo>
                  <a:pt x="455930" y="1371600"/>
                </a:lnTo>
                <a:lnTo>
                  <a:pt x="228600" y="1371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2" name="object 28"/>
          <p:cNvSpPr/>
          <p:nvPr/>
        </p:nvSpPr>
        <p:spPr>
          <a:xfrm>
            <a:off x="1830070" y="1830070"/>
            <a:ext cx="455930" cy="914400"/>
          </a:xfrm>
          <a:custGeom>
            <a:avLst/>
            <a:gdLst/>
            <a:ahLst/>
            <a:cxnLst/>
            <a:rect l="l" t="t" r="r" b="b"/>
            <a:pathLst>
              <a:path w="455930" h="914400">
                <a:moveTo>
                  <a:pt x="455930" y="0"/>
                </a:moveTo>
                <a:lnTo>
                  <a:pt x="0" y="0"/>
                </a:lnTo>
                <a:lnTo>
                  <a:pt x="0" y="914400"/>
                </a:lnTo>
                <a:lnTo>
                  <a:pt x="455930" y="91440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43" name="object 29"/>
          <p:cNvSpPr/>
          <p:nvPr/>
        </p:nvSpPr>
        <p:spPr>
          <a:xfrm>
            <a:off x="1830070" y="1830070"/>
            <a:ext cx="455930" cy="914400"/>
          </a:xfrm>
          <a:custGeom>
            <a:avLst/>
            <a:gdLst/>
            <a:ahLst/>
            <a:cxnLst/>
            <a:rect l="l" t="t" r="r" b="b"/>
            <a:pathLst>
              <a:path w="455930" h="914400">
                <a:moveTo>
                  <a:pt x="2286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455930" y="0"/>
                </a:lnTo>
                <a:lnTo>
                  <a:pt x="455930" y="914400"/>
                </a:lnTo>
                <a:lnTo>
                  <a:pt x="228600" y="9144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4" name="object 30"/>
          <p:cNvSpPr/>
          <p:nvPr/>
        </p:nvSpPr>
        <p:spPr>
          <a:xfrm>
            <a:off x="2287270" y="2286000"/>
            <a:ext cx="455930" cy="3199130"/>
          </a:xfrm>
          <a:custGeom>
            <a:avLst/>
            <a:gdLst/>
            <a:ahLst/>
            <a:cxnLst/>
            <a:rect l="l" t="t" r="r" b="b"/>
            <a:pathLst>
              <a:path w="455930" h="3199129">
                <a:moveTo>
                  <a:pt x="455930" y="0"/>
                </a:moveTo>
                <a:lnTo>
                  <a:pt x="0" y="0"/>
                </a:lnTo>
                <a:lnTo>
                  <a:pt x="0" y="3199130"/>
                </a:lnTo>
                <a:lnTo>
                  <a:pt x="455930" y="319913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45" name="object 31"/>
          <p:cNvSpPr/>
          <p:nvPr/>
        </p:nvSpPr>
        <p:spPr>
          <a:xfrm>
            <a:off x="2287270" y="2286000"/>
            <a:ext cx="455930" cy="3199130"/>
          </a:xfrm>
          <a:custGeom>
            <a:avLst/>
            <a:gdLst/>
            <a:ahLst/>
            <a:cxnLst/>
            <a:rect l="l" t="t" r="r" b="b"/>
            <a:pathLst>
              <a:path w="455930" h="3199129">
                <a:moveTo>
                  <a:pt x="227330" y="3199130"/>
                </a:moveTo>
                <a:lnTo>
                  <a:pt x="0" y="3199130"/>
                </a:lnTo>
                <a:lnTo>
                  <a:pt x="0" y="0"/>
                </a:lnTo>
                <a:lnTo>
                  <a:pt x="455930" y="0"/>
                </a:lnTo>
                <a:lnTo>
                  <a:pt x="455930" y="3199130"/>
                </a:lnTo>
                <a:lnTo>
                  <a:pt x="227330" y="31991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7" name="object 32"/>
          <p:cNvSpPr/>
          <p:nvPr/>
        </p:nvSpPr>
        <p:spPr>
          <a:xfrm>
            <a:off x="2743200" y="2743200"/>
            <a:ext cx="457200" cy="2286000"/>
          </a:xfrm>
          <a:custGeom>
            <a:avLst/>
            <a:gdLst/>
            <a:ahLst/>
            <a:cxnLst/>
            <a:rect l="l" t="t" r="r" b="b"/>
            <a:pathLst>
              <a:path w="457200" h="2286000">
                <a:moveTo>
                  <a:pt x="457200" y="0"/>
                </a:moveTo>
                <a:lnTo>
                  <a:pt x="0" y="0"/>
                </a:lnTo>
                <a:lnTo>
                  <a:pt x="0" y="2286000"/>
                </a:lnTo>
                <a:lnTo>
                  <a:pt x="457200" y="228600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50" name="object 33"/>
          <p:cNvSpPr/>
          <p:nvPr/>
        </p:nvSpPr>
        <p:spPr>
          <a:xfrm>
            <a:off x="2743200" y="2743200"/>
            <a:ext cx="457200" cy="2286000"/>
          </a:xfrm>
          <a:custGeom>
            <a:avLst/>
            <a:gdLst/>
            <a:ahLst/>
            <a:cxnLst/>
            <a:rect l="l" t="t" r="r" b="b"/>
            <a:pathLst>
              <a:path w="457200" h="2286000">
                <a:moveTo>
                  <a:pt x="228600" y="2286000"/>
                </a:moveTo>
                <a:lnTo>
                  <a:pt x="0" y="2286000"/>
                </a:lnTo>
                <a:lnTo>
                  <a:pt x="0" y="0"/>
                </a:lnTo>
                <a:lnTo>
                  <a:pt x="457200" y="0"/>
                </a:lnTo>
                <a:lnTo>
                  <a:pt x="457200" y="2286000"/>
                </a:lnTo>
                <a:lnTo>
                  <a:pt x="228600" y="22860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53" name="object 34"/>
          <p:cNvSpPr/>
          <p:nvPr/>
        </p:nvSpPr>
        <p:spPr>
          <a:xfrm>
            <a:off x="3200400" y="2744470"/>
            <a:ext cx="457200" cy="3199130"/>
          </a:xfrm>
          <a:custGeom>
            <a:avLst/>
            <a:gdLst/>
            <a:ahLst/>
            <a:cxnLst/>
            <a:rect l="l" t="t" r="r" b="b"/>
            <a:pathLst>
              <a:path w="457200" h="3199129">
                <a:moveTo>
                  <a:pt x="457200" y="0"/>
                </a:moveTo>
                <a:lnTo>
                  <a:pt x="0" y="0"/>
                </a:lnTo>
                <a:lnTo>
                  <a:pt x="0" y="3199129"/>
                </a:lnTo>
                <a:lnTo>
                  <a:pt x="457200" y="319912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56" name="object 35"/>
          <p:cNvSpPr/>
          <p:nvPr/>
        </p:nvSpPr>
        <p:spPr>
          <a:xfrm>
            <a:off x="3200400" y="2744470"/>
            <a:ext cx="457200" cy="3199130"/>
          </a:xfrm>
          <a:custGeom>
            <a:avLst/>
            <a:gdLst/>
            <a:ahLst/>
            <a:cxnLst/>
            <a:rect l="l" t="t" r="r" b="b"/>
            <a:pathLst>
              <a:path w="457200" h="3199129">
                <a:moveTo>
                  <a:pt x="228600" y="3199129"/>
                </a:moveTo>
                <a:lnTo>
                  <a:pt x="0" y="3199129"/>
                </a:lnTo>
                <a:lnTo>
                  <a:pt x="0" y="0"/>
                </a:lnTo>
                <a:lnTo>
                  <a:pt x="457200" y="0"/>
                </a:lnTo>
                <a:lnTo>
                  <a:pt x="457200" y="3199129"/>
                </a:lnTo>
                <a:lnTo>
                  <a:pt x="228600" y="31991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59" name="object 36"/>
          <p:cNvSpPr/>
          <p:nvPr/>
        </p:nvSpPr>
        <p:spPr>
          <a:xfrm>
            <a:off x="3657600" y="3200400"/>
            <a:ext cx="457200" cy="2286000"/>
          </a:xfrm>
          <a:custGeom>
            <a:avLst/>
            <a:gdLst/>
            <a:ahLst/>
            <a:cxnLst/>
            <a:rect l="l" t="t" r="r" b="b"/>
            <a:pathLst>
              <a:path w="457200" h="2286000">
                <a:moveTo>
                  <a:pt x="457200" y="0"/>
                </a:moveTo>
                <a:lnTo>
                  <a:pt x="0" y="0"/>
                </a:lnTo>
                <a:lnTo>
                  <a:pt x="0" y="2286000"/>
                </a:lnTo>
                <a:lnTo>
                  <a:pt x="457200" y="228600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61" name="object 37"/>
          <p:cNvSpPr/>
          <p:nvPr/>
        </p:nvSpPr>
        <p:spPr>
          <a:xfrm>
            <a:off x="3657600" y="3200400"/>
            <a:ext cx="457200" cy="2286000"/>
          </a:xfrm>
          <a:custGeom>
            <a:avLst/>
            <a:gdLst/>
            <a:ahLst/>
            <a:cxnLst/>
            <a:rect l="l" t="t" r="r" b="b"/>
            <a:pathLst>
              <a:path w="457200" h="2286000">
                <a:moveTo>
                  <a:pt x="228600" y="2286000"/>
                </a:moveTo>
                <a:lnTo>
                  <a:pt x="0" y="2286000"/>
                </a:lnTo>
                <a:lnTo>
                  <a:pt x="0" y="0"/>
                </a:lnTo>
                <a:lnTo>
                  <a:pt x="457200" y="0"/>
                </a:lnTo>
                <a:lnTo>
                  <a:pt x="457200" y="2286000"/>
                </a:lnTo>
                <a:lnTo>
                  <a:pt x="228600" y="22860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cxnSp>
        <p:nvCxnSpPr>
          <p:cNvPr id="63" name="直接连接符 62"/>
          <p:cNvCxnSpPr/>
          <p:nvPr/>
        </p:nvCxnSpPr>
        <p:spPr>
          <a:xfrm>
            <a:off x="748030" y="2057400"/>
            <a:ext cx="410273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/>
          <p:nvPr/>
        </p:nvGraphicFramePr>
        <p:xfrm>
          <a:off x="5598795" y="1372870"/>
          <a:ext cx="6431915" cy="164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989"/>
                <a:gridCol w="803990"/>
                <a:gridCol w="803989"/>
                <a:gridCol w="803990"/>
                <a:gridCol w="803989"/>
                <a:gridCol w="803989"/>
                <a:gridCol w="803990"/>
                <a:gridCol w="803989"/>
              </a:tblGrid>
              <a:tr h="41021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368925" y="3244850"/>
            <a:ext cx="51523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active ←{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increasing start point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 a, b, c, d, e, f, g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35600" y="3890010"/>
            <a:ext cx="203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register[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R0</a:t>
            </a:r>
            <a:endParaRPr lang="en-US" altLang="zh-CN" b="1" i="1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89090" y="3218180"/>
            <a:ext cx="41402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en-US" b="1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a,</a:t>
            </a:r>
            <a:endParaRPr lang="en-US" altLang="en-US" b="1" i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5600" y="4258310"/>
            <a:ext cx="203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register[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R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36130" y="3211830"/>
            <a:ext cx="41402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en-US" b="1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b,</a:t>
            </a:r>
            <a:endParaRPr lang="en-US" altLang="en-US" b="1" i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33540" y="3200400"/>
            <a:ext cx="76073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en-US" b="1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b, a,</a:t>
            </a:r>
            <a:endParaRPr lang="en-US" altLang="en-US" b="1" i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35600" y="4660900"/>
            <a:ext cx="203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register[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R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18400" y="3194050"/>
            <a:ext cx="41402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en-US" b="1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c,</a:t>
            </a:r>
            <a:endParaRPr lang="en-US" altLang="en-US" b="1" i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27190" y="3194050"/>
            <a:ext cx="110744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en-US" b="1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c, b, a,</a:t>
            </a:r>
            <a:endParaRPr lang="en-US" altLang="en-US" b="1" i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0" grpId="0" bldLvl="0" animBg="1"/>
      <p:bldP spid="11" grpId="0"/>
      <p:bldP spid="12" grpId="0" bldLvl="0" animBg="1"/>
      <p:bldP spid="13" grpId="0" bldLvl="0" animBg="1"/>
      <p:bldP spid="22" grpId="0"/>
      <p:bldP spid="23" grpId="0" bldLvl="0" animBg="1"/>
      <p:bldP spid="26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寄存器分配示例</a:t>
            </a:r>
            <a:r>
              <a:rPr lang="en-US" altLang="zh-CN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2</a:t>
            </a:r>
            <a:endParaRPr lang="en-US" altLang="zh-CN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graphicFrame>
        <p:nvGraphicFramePr>
          <p:cNvPr id="15" name="object 6"/>
          <p:cNvGraphicFramePr>
            <a:graphicFrameLocks noGrp="1"/>
          </p:cNvGraphicFramePr>
          <p:nvPr/>
        </p:nvGraphicFramePr>
        <p:xfrm>
          <a:off x="5838825" y="474980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</a:tblGrid>
              <a:tr h="457200"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0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1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2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16" name="object 7"/>
          <p:cNvSpPr txBox="1"/>
          <p:nvPr/>
        </p:nvSpPr>
        <p:spPr>
          <a:xfrm>
            <a:off x="15240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8"/>
          <p:cNvSpPr/>
          <p:nvPr/>
        </p:nvSpPr>
        <p:spPr>
          <a:xfrm>
            <a:off x="1372869" y="1371600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455930" y="0"/>
                </a:moveTo>
                <a:lnTo>
                  <a:pt x="0" y="0"/>
                </a:lnTo>
                <a:lnTo>
                  <a:pt x="0" y="455929"/>
                </a:lnTo>
                <a:lnTo>
                  <a:pt x="45593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18" name="object 9"/>
          <p:cNvSpPr txBox="1"/>
          <p:nvPr/>
        </p:nvSpPr>
        <p:spPr>
          <a:xfrm>
            <a:off x="10668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0"/>
          <p:cNvSpPr/>
          <p:nvPr/>
        </p:nvSpPr>
        <p:spPr>
          <a:xfrm>
            <a:off x="915669" y="1372869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455930" y="0"/>
                </a:moveTo>
                <a:lnTo>
                  <a:pt x="0" y="0"/>
                </a:lnTo>
                <a:lnTo>
                  <a:pt x="0" y="455929"/>
                </a:lnTo>
                <a:lnTo>
                  <a:pt x="45593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0" name="object 11"/>
          <p:cNvSpPr txBox="1"/>
          <p:nvPr/>
        </p:nvSpPr>
        <p:spPr>
          <a:xfrm>
            <a:off x="38100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12"/>
          <p:cNvSpPr/>
          <p:nvPr/>
        </p:nvSpPr>
        <p:spPr>
          <a:xfrm>
            <a:off x="3657600" y="1371600"/>
            <a:ext cx="457200" cy="455930"/>
          </a:xfrm>
          <a:custGeom>
            <a:avLst/>
            <a:gdLst/>
            <a:ahLst/>
            <a:cxnLst/>
            <a:rect l="l" t="t" r="r" b="b"/>
            <a:pathLst>
              <a:path w="457200" h="455930">
                <a:moveTo>
                  <a:pt x="457200" y="0"/>
                </a:moveTo>
                <a:lnTo>
                  <a:pt x="0" y="0"/>
                </a:lnTo>
                <a:lnTo>
                  <a:pt x="0" y="455929"/>
                </a:lnTo>
                <a:lnTo>
                  <a:pt x="45720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5" name="object 13"/>
          <p:cNvSpPr txBox="1"/>
          <p:nvPr/>
        </p:nvSpPr>
        <p:spPr>
          <a:xfrm>
            <a:off x="28956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8" name="object 14"/>
          <p:cNvSpPr/>
          <p:nvPr/>
        </p:nvSpPr>
        <p:spPr>
          <a:xfrm>
            <a:off x="2744470" y="1371600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455930" y="0"/>
                </a:moveTo>
                <a:lnTo>
                  <a:pt x="0" y="0"/>
                </a:lnTo>
                <a:lnTo>
                  <a:pt x="0" y="455929"/>
                </a:lnTo>
                <a:lnTo>
                  <a:pt x="45593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9" name="object 15"/>
          <p:cNvSpPr txBox="1"/>
          <p:nvPr/>
        </p:nvSpPr>
        <p:spPr>
          <a:xfrm>
            <a:off x="33528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0" name="object 16"/>
          <p:cNvSpPr/>
          <p:nvPr/>
        </p:nvSpPr>
        <p:spPr>
          <a:xfrm>
            <a:off x="3200400" y="1371600"/>
            <a:ext cx="457200" cy="455930"/>
          </a:xfrm>
          <a:custGeom>
            <a:avLst/>
            <a:gdLst/>
            <a:ahLst/>
            <a:cxnLst/>
            <a:rect l="l" t="t" r="r" b="b"/>
            <a:pathLst>
              <a:path w="457200" h="455930">
                <a:moveTo>
                  <a:pt x="457200" y="0"/>
                </a:moveTo>
                <a:lnTo>
                  <a:pt x="0" y="0"/>
                </a:lnTo>
                <a:lnTo>
                  <a:pt x="0" y="455929"/>
                </a:lnTo>
                <a:lnTo>
                  <a:pt x="45720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31" name="object 17"/>
          <p:cNvSpPr txBox="1"/>
          <p:nvPr/>
        </p:nvSpPr>
        <p:spPr>
          <a:xfrm>
            <a:off x="2861310" y="1344929"/>
            <a:ext cx="11372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e f</a:t>
            </a:r>
            <a:r>
              <a:rPr sz="2600" b="1" spc="840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g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2" name="object 18"/>
          <p:cNvSpPr txBox="1"/>
          <p:nvPr/>
        </p:nvSpPr>
        <p:spPr>
          <a:xfrm>
            <a:off x="1032510" y="1346200"/>
            <a:ext cx="11372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a b</a:t>
            </a:r>
            <a:r>
              <a:rPr sz="2600" b="1" spc="840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3" name="object 19"/>
          <p:cNvSpPr txBox="1"/>
          <p:nvPr/>
        </p:nvSpPr>
        <p:spPr>
          <a:xfrm>
            <a:off x="24384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4" name="object 20"/>
          <p:cNvSpPr/>
          <p:nvPr/>
        </p:nvSpPr>
        <p:spPr>
          <a:xfrm>
            <a:off x="2287270" y="1372869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455930" y="0"/>
                </a:moveTo>
                <a:lnTo>
                  <a:pt x="0" y="0"/>
                </a:lnTo>
                <a:lnTo>
                  <a:pt x="0" y="455929"/>
                </a:lnTo>
                <a:lnTo>
                  <a:pt x="45593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35" name="object 21"/>
          <p:cNvSpPr txBox="1"/>
          <p:nvPr/>
        </p:nvSpPr>
        <p:spPr>
          <a:xfrm>
            <a:off x="2396489" y="1327150"/>
            <a:ext cx="239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d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8" name="object 24"/>
          <p:cNvSpPr/>
          <p:nvPr/>
        </p:nvSpPr>
        <p:spPr>
          <a:xfrm>
            <a:off x="914400" y="1830070"/>
            <a:ext cx="457200" cy="4113530"/>
          </a:xfrm>
          <a:custGeom>
            <a:avLst/>
            <a:gdLst/>
            <a:ahLst/>
            <a:cxnLst/>
            <a:rect l="l" t="t" r="r" b="b"/>
            <a:pathLst>
              <a:path w="457200" h="4113529">
                <a:moveTo>
                  <a:pt x="457200" y="0"/>
                </a:moveTo>
                <a:lnTo>
                  <a:pt x="0" y="0"/>
                </a:lnTo>
                <a:lnTo>
                  <a:pt x="0" y="4113529"/>
                </a:lnTo>
                <a:lnTo>
                  <a:pt x="457200" y="4113529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p/>
        </p:txBody>
      </p:sp>
      <p:sp>
        <p:nvSpPr>
          <p:cNvPr id="39" name="object 25"/>
          <p:cNvSpPr/>
          <p:nvPr/>
        </p:nvSpPr>
        <p:spPr>
          <a:xfrm>
            <a:off x="914400" y="1830070"/>
            <a:ext cx="457200" cy="4113530"/>
          </a:xfrm>
          <a:custGeom>
            <a:avLst/>
            <a:gdLst/>
            <a:ahLst/>
            <a:cxnLst/>
            <a:rect l="l" t="t" r="r" b="b"/>
            <a:pathLst>
              <a:path w="457200" h="4113529">
                <a:moveTo>
                  <a:pt x="228600" y="4113529"/>
                </a:moveTo>
                <a:lnTo>
                  <a:pt x="0" y="4113529"/>
                </a:lnTo>
                <a:lnTo>
                  <a:pt x="0" y="0"/>
                </a:lnTo>
                <a:lnTo>
                  <a:pt x="457200" y="0"/>
                </a:lnTo>
                <a:lnTo>
                  <a:pt x="457200" y="4113529"/>
                </a:lnTo>
                <a:lnTo>
                  <a:pt x="228600" y="41135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0" name="object 26"/>
          <p:cNvSpPr/>
          <p:nvPr/>
        </p:nvSpPr>
        <p:spPr>
          <a:xfrm>
            <a:off x="1372870" y="1828800"/>
            <a:ext cx="455930" cy="1371600"/>
          </a:xfrm>
          <a:custGeom>
            <a:avLst/>
            <a:gdLst/>
            <a:ahLst/>
            <a:cxnLst/>
            <a:rect l="l" t="t" r="r" b="b"/>
            <a:pathLst>
              <a:path w="455930" h="1371600">
                <a:moveTo>
                  <a:pt x="455930" y="0"/>
                </a:moveTo>
                <a:lnTo>
                  <a:pt x="0" y="0"/>
                </a:lnTo>
                <a:lnTo>
                  <a:pt x="0" y="1371600"/>
                </a:lnTo>
                <a:lnTo>
                  <a:pt x="455930" y="13716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p/>
        </p:txBody>
      </p:sp>
      <p:sp>
        <p:nvSpPr>
          <p:cNvPr id="41" name="object 27"/>
          <p:cNvSpPr/>
          <p:nvPr/>
        </p:nvSpPr>
        <p:spPr>
          <a:xfrm>
            <a:off x="1372870" y="1828800"/>
            <a:ext cx="455930" cy="1371600"/>
          </a:xfrm>
          <a:custGeom>
            <a:avLst/>
            <a:gdLst/>
            <a:ahLst/>
            <a:cxnLst/>
            <a:rect l="l" t="t" r="r" b="b"/>
            <a:pathLst>
              <a:path w="455930" h="1371600">
                <a:moveTo>
                  <a:pt x="2286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455930" y="0"/>
                </a:lnTo>
                <a:lnTo>
                  <a:pt x="455930" y="1371600"/>
                </a:lnTo>
                <a:lnTo>
                  <a:pt x="228600" y="1371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2" name="object 28"/>
          <p:cNvSpPr/>
          <p:nvPr/>
        </p:nvSpPr>
        <p:spPr>
          <a:xfrm>
            <a:off x="1830070" y="1830070"/>
            <a:ext cx="455930" cy="914400"/>
          </a:xfrm>
          <a:custGeom>
            <a:avLst/>
            <a:gdLst/>
            <a:ahLst/>
            <a:cxnLst/>
            <a:rect l="l" t="t" r="r" b="b"/>
            <a:pathLst>
              <a:path w="455930" h="914400">
                <a:moveTo>
                  <a:pt x="455930" y="0"/>
                </a:moveTo>
                <a:lnTo>
                  <a:pt x="0" y="0"/>
                </a:lnTo>
                <a:lnTo>
                  <a:pt x="0" y="914400"/>
                </a:lnTo>
                <a:lnTo>
                  <a:pt x="455930" y="9144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p/>
        </p:txBody>
      </p:sp>
      <p:sp>
        <p:nvSpPr>
          <p:cNvPr id="43" name="object 29"/>
          <p:cNvSpPr/>
          <p:nvPr/>
        </p:nvSpPr>
        <p:spPr>
          <a:xfrm>
            <a:off x="1830070" y="1830070"/>
            <a:ext cx="455930" cy="914400"/>
          </a:xfrm>
          <a:custGeom>
            <a:avLst/>
            <a:gdLst/>
            <a:ahLst/>
            <a:cxnLst/>
            <a:rect l="l" t="t" r="r" b="b"/>
            <a:pathLst>
              <a:path w="455930" h="914400">
                <a:moveTo>
                  <a:pt x="2286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455930" y="0"/>
                </a:lnTo>
                <a:lnTo>
                  <a:pt x="455930" y="914400"/>
                </a:lnTo>
                <a:lnTo>
                  <a:pt x="228600" y="9144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4" name="object 30"/>
          <p:cNvSpPr/>
          <p:nvPr/>
        </p:nvSpPr>
        <p:spPr>
          <a:xfrm>
            <a:off x="2287270" y="2286000"/>
            <a:ext cx="455930" cy="3199130"/>
          </a:xfrm>
          <a:custGeom>
            <a:avLst/>
            <a:gdLst/>
            <a:ahLst/>
            <a:cxnLst/>
            <a:rect l="l" t="t" r="r" b="b"/>
            <a:pathLst>
              <a:path w="455930" h="3199129">
                <a:moveTo>
                  <a:pt x="455930" y="0"/>
                </a:moveTo>
                <a:lnTo>
                  <a:pt x="0" y="0"/>
                </a:lnTo>
                <a:lnTo>
                  <a:pt x="0" y="3199130"/>
                </a:lnTo>
                <a:lnTo>
                  <a:pt x="455930" y="319913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45" name="object 31"/>
          <p:cNvSpPr/>
          <p:nvPr/>
        </p:nvSpPr>
        <p:spPr>
          <a:xfrm>
            <a:off x="2287270" y="2286000"/>
            <a:ext cx="455930" cy="3199130"/>
          </a:xfrm>
          <a:custGeom>
            <a:avLst/>
            <a:gdLst/>
            <a:ahLst/>
            <a:cxnLst/>
            <a:rect l="l" t="t" r="r" b="b"/>
            <a:pathLst>
              <a:path w="455930" h="3199129">
                <a:moveTo>
                  <a:pt x="227330" y="3199130"/>
                </a:moveTo>
                <a:lnTo>
                  <a:pt x="0" y="3199130"/>
                </a:lnTo>
                <a:lnTo>
                  <a:pt x="0" y="0"/>
                </a:lnTo>
                <a:lnTo>
                  <a:pt x="455930" y="0"/>
                </a:lnTo>
                <a:lnTo>
                  <a:pt x="455930" y="3199130"/>
                </a:lnTo>
                <a:lnTo>
                  <a:pt x="227330" y="31991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7" name="object 32"/>
          <p:cNvSpPr/>
          <p:nvPr/>
        </p:nvSpPr>
        <p:spPr>
          <a:xfrm>
            <a:off x="2743200" y="2743200"/>
            <a:ext cx="457200" cy="2286000"/>
          </a:xfrm>
          <a:custGeom>
            <a:avLst/>
            <a:gdLst/>
            <a:ahLst/>
            <a:cxnLst/>
            <a:rect l="l" t="t" r="r" b="b"/>
            <a:pathLst>
              <a:path w="457200" h="2286000">
                <a:moveTo>
                  <a:pt x="457200" y="0"/>
                </a:moveTo>
                <a:lnTo>
                  <a:pt x="0" y="0"/>
                </a:lnTo>
                <a:lnTo>
                  <a:pt x="0" y="2286000"/>
                </a:lnTo>
                <a:lnTo>
                  <a:pt x="457200" y="228600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50" name="object 33"/>
          <p:cNvSpPr/>
          <p:nvPr/>
        </p:nvSpPr>
        <p:spPr>
          <a:xfrm>
            <a:off x="2743200" y="2743200"/>
            <a:ext cx="457200" cy="2286000"/>
          </a:xfrm>
          <a:custGeom>
            <a:avLst/>
            <a:gdLst/>
            <a:ahLst/>
            <a:cxnLst/>
            <a:rect l="l" t="t" r="r" b="b"/>
            <a:pathLst>
              <a:path w="457200" h="2286000">
                <a:moveTo>
                  <a:pt x="228600" y="2286000"/>
                </a:moveTo>
                <a:lnTo>
                  <a:pt x="0" y="2286000"/>
                </a:lnTo>
                <a:lnTo>
                  <a:pt x="0" y="0"/>
                </a:lnTo>
                <a:lnTo>
                  <a:pt x="457200" y="0"/>
                </a:lnTo>
                <a:lnTo>
                  <a:pt x="457200" y="2286000"/>
                </a:lnTo>
                <a:lnTo>
                  <a:pt x="228600" y="22860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53" name="object 34"/>
          <p:cNvSpPr/>
          <p:nvPr/>
        </p:nvSpPr>
        <p:spPr>
          <a:xfrm>
            <a:off x="3200400" y="2744470"/>
            <a:ext cx="457200" cy="3199130"/>
          </a:xfrm>
          <a:custGeom>
            <a:avLst/>
            <a:gdLst/>
            <a:ahLst/>
            <a:cxnLst/>
            <a:rect l="l" t="t" r="r" b="b"/>
            <a:pathLst>
              <a:path w="457200" h="3199129">
                <a:moveTo>
                  <a:pt x="457200" y="0"/>
                </a:moveTo>
                <a:lnTo>
                  <a:pt x="0" y="0"/>
                </a:lnTo>
                <a:lnTo>
                  <a:pt x="0" y="3199129"/>
                </a:lnTo>
                <a:lnTo>
                  <a:pt x="457200" y="319912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56" name="object 35"/>
          <p:cNvSpPr/>
          <p:nvPr/>
        </p:nvSpPr>
        <p:spPr>
          <a:xfrm>
            <a:off x="3200400" y="2744470"/>
            <a:ext cx="457200" cy="3199130"/>
          </a:xfrm>
          <a:custGeom>
            <a:avLst/>
            <a:gdLst/>
            <a:ahLst/>
            <a:cxnLst/>
            <a:rect l="l" t="t" r="r" b="b"/>
            <a:pathLst>
              <a:path w="457200" h="3199129">
                <a:moveTo>
                  <a:pt x="228600" y="3199129"/>
                </a:moveTo>
                <a:lnTo>
                  <a:pt x="0" y="3199129"/>
                </a:lnTo>
                <a:lnTo>
                  <a:pt x="0" y="0"/>
                </a:lnTo>
                <a:lnTo>
                  <a:pt x="457200" y="0"/>
                </a:lnTo>
                <a:lnTo>
                  <a:pt x="457200" y="3199129"/>
                </a:lnTo>
                <a:lnTo>
                  <a:pt x="228600" y="31991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59" name="object 36"/>
          <p:cNvSpPr/>
          <p:nvPr/>
        </p:nvSpPr>
        <p:spPr>
          <a:xfrm>
            <a:off x="3657600" y="3200400"/>
            <a:ext cx="457200" cy="2286000"/>
          </a:xfrm>
          <a:custGeom>
            <a:avLst/>
            <a:gdLst/>
            <a:ahLst/>
            <a:cxnLst/>
            <a:rect l="l" t="t" r="r" b="b"/>
            <a:pathLst>
              <a:path w="457200" h="2286000">
                <a:moveTo>
                  <a:pt x="457200" y="0"/>
                </a:moveTo>
                <a:lnTo>
                  <a:pt x="0" y="0"/>
                </a:lnTo>
                <a:lnTo>
                  <a:pt x="0" y="2286000"/>
                </a:lnTo>
                <a:lnTo>
                  <a:pt x="457200" y="228600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61" name="object 37"/>
          <p:cNvSpPr/>
          <p:nvPr/>
        </p:nvSpPr>
        <p:spPr>
          <a:xfrm>
            <a:off x="3657600" y="3200400"/>
            <a:ext cx="457200" cy="2286000"/>
          </a:xfrm>
          <a:custGeom>
            <a:avLst/>
            <a:gdLst/>
            <a:ahLst/>
            <a:cxnLst/>
            <a:rect l="l" t="t" r="r" b="b"/>
            <a:pathLst>
              <a:path w="457200" h="2286000">
                <a:moveTo>
                  <a:pt x="228600" y="2286000"/>
                </a:moveTo>
                <a:lnTo>
                  <a:pt x="0" y="2286000"/>
                </a:lnTo>
                <a:lnTo>
                  <a:pt x="0" y="0"/>
                </a:lnTo>
                <a:lnTo>
                  <a:pt x="457200" y="0"/>
                </a:lnTo>
                <a:lnTo>
                  <a:pt x="457200" y="2286000"/>
                </a:lnTo>
                <a:lnTo>
                  <a:pt x="228600" y="22860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cxnSp>
        <p:nvCxnSpPr>
          <p:cNvPr id="63" name="直接连接符 62"/>
          <p:cNvCxnSpPr/>
          <p:nvPr/>
        </p:nvCxnSpPr>
        <p:spPr>
          <a:xfrm>
            <a:off x="748030" y="2528570"/>
            <a:ext cx="410273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/>
          <p:nvPr/>
        </p:nvGraphicFramePr>
        <p:xfrm>
          <a:off x="5598795" y="1372870"/>
          <a:ext cx="6431915" cy="164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989"/>
                <a:gridCol w="803990"/>
                <a:gridCol w="803989"/>
                <a:gridCol w="803990"/>
                <a:gridCol w="803989"/>
                <a:gridCol w="803989"/>
                <a:gridCol w="803990"/>
                <a:gridCol w="803989"/>
              </a:tblGrid>
              <a:tr h="41021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368925" y="3244850"/>
            <a:ext cx="51523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active ←{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increasing start point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 a, b, c, d, e, f, g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35600" y="3890010"/>
            <a:ext cx="203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register[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R0</a:t>
            </a:r>
            <a:endParaRPr lang="en-US" altLang="zh-CN" b="1" i="1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89090" y="3218180"/>
            <a:ext cx="41402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en-US" b="1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a,</a:t>
            </a:r>
            <a:endParaRPr lang="en-US" altLang="en-US" b="1" i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35600" y="4258310"/>
            <a:ext cx="203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register[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R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36130" y="3211830"/>
            <a:ext cx="41402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en-US" b="1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b,</a:t>
            </a:r>
            <a:endParaRPr lang="en-US" altLang="en-US" b="1" i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33540" y="3200400"/>
            <a:ext cx="76073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en-US" b="1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b, a,</a:t>
            </a:r>
            <a:endParaRPr lang="en-US" altLang="en-US" b="1" i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35600" y="4660900"/>
            <a:ext cx="203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register[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R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18400" y="3194050"/>
            <a:ext cx="41402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en-US" b="1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c,</a:t>
            </a:r>
            <a:endParaRPr lang="en-US" altLang="en-US" b="1" i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27190" y="3194050"/>
            <a:ext cx="110744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en-US" b="1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c, b, a,</a:t>
            </a:r>
            <a:endParaRPr lang="en-US" altLang="en-US" b="1" i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14690" y="3917950"/>
            <a:ext cx="22631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SpillAtInterval(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14690" y="4275455"/>
            <a:ext cx="12230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spill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 a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14690" y="4632960"/>
            <a:ext cx="30721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endpoint[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&gt; 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endpoint[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8314690" y="4990465"/>
            <a:ext cx="37642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register[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← 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register[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(R0)</a:t>
            </a:r>
            <a:endParaRPr lang="en-US" altLang="zh-CN" b="1" i="1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314690" y="5486400"/>
            <a:ext cx="28409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location[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new stack</a:t>
            </a:r>
            <a:endParaRPr lang="en-US" altLang="zh-CN" b="1" i="1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91960" y="3178810"/>
            <a:ext cx="110744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en-US" b="1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c, b, d,</a:t>
            </a:r>
            <a:endParaRPr lang="en-US" altLang="en-US" b="1" i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86400" y="3890010"/>
            <a:ext cx="203200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register[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R0</a:t>
            </a:r>
            <a:endParaRPr lang="en-US" altLang="zh-CN" b="1" i="1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6" grpId="0"/>
      <p:bldP spid="14" grpId="0"/>
      <p:bldP spid="6" grpId="0"/>
      <p:bldP spid="3" grpId="0"/>
      <p:bldP spid="37" grpId="0" bldLvl="0" animBg="1"/>
      <p:bldP spid="46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寄存器分配示例</a:t>
            </a:r>
            <a:r>
              <a:rPr lang="en-US" altLang="zh-CN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2</a:t>
            </a:r>
            <a:endParaRPr lang="en-US" altLang="zh-CN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graphicFrame>
        <p:nvGraphicFramePr>
          <p:cNvPr id="15" name="object 6"/>
          <p:cNvGraphicFramePr>
            <a:graphicFrameLocks noGrp="1"/>
          </p:cNvGraphicFramePr>
          <p:nvPr/>
        </p:nvGraphicFramePr>
        <p:xfrm>
          <a:off x="914400" y="6022975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</a:tblGrid>
              <a:tr h="457200"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0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1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2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16" name="object 7"/>
          <p:cNvSpPr txBox="1"/>
          <p:nvPr/>
        </p:nvSpPr>
        <p:spPr>
          <a:xfrm>
            <a:off x="15240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8"/>
          <p:cNvSpPr/>
          <p:nvPr/>
        </p:nvSpPr>
        <p:spPr>
          <a:xfrm>
            <a:off x="1372869" y="1371600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455930" y="0"/>
                </a:moveTo>
                <a:lnTo>
                  <a:pt x="0" y="0"/>
                </a:lnTo>
                <a:lnTo>
                  <a:pt x="0" y="455929"/>
                </a:lnTo>
                <a:lnTo>
                  <a:pt x="45593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18" name="object 9"/>
          <p:cNvSpPr txBox="1"/>
          <p:nvPr/>
        </p:nvSpPr>
        <p:spPr>
          <a:xfrm>
            <a:off x="10668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0"/>
          <p:cNvSpPr/>
          <p:nvPr/>
        </p:nvSpPr>
        <p:spPr>
          <a:xfrm>
            <a:off x="915669" y="1372869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455930" y="0"/>
                </a:moveTo>
                <a:lnTo>
                  <a:pt x="0" y="0"/>
                </a:lnTo>
                <a:lnTo>
                  <a:pt x="0" y="455929"/>
                </a:lnTo>
                <a:lnTo>
                  <a:pt x="45593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0" name="object 11"/>
          <p:cNvSpPr txBox="1"/>
          <p:nvPr/>
        </p:nvSpPr>
        <p:spPr>
          <a:xfrm>
            <a:off x="38100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12"/>
          <p:cNvSpPr/>
          <p:nvPr/>
        </p:nvSpPr>
        <p:spPr>
          <a:xfrm>
            <a:off x="3657600" y="1371600"/>
            <a:ext cx="457200" cy="455930"/>
          </a:xfrm>
          <a:custGeom>
            <a:avLst/>
            <a:gdLst/>
            <a:ahLst/>
            <a:cxnLst/>
            <a:rect l="l" t="t" r="r" b="b"/>
            <a:pathLst>
              <a:path w="457200" h="455930">
                <a:moveTo>
                  <a:pt x="457200" y="0"/>
                </a:moveTo>
                <a:lnTo>
                  <a:pt x="0" y="0"/>
                </a:lnTo>
                <a:lnTo>
                  <a:pt x="0" y="455929"/>
                </a:lnTo>
                <a:lnTo>
                  <a:pt x="45720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5" name="object 13"/>
          <p:cNvSpPr txBox="1"/>
          <p:nvPr/>
        </p:nvSpPr>
        <p:spPr>
          <a:xfrm>
            <a:off x="28956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8" name="object 14"/>
          <p:cNvSpPr/>
          <p:nvPr/>
        </p:nvSpPr>
        <p:spPr>
          <a:xfrm>
            <a:off x="2744470" y="1371600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455930" y="0"/>
                </a:moveTo>
                <a:lnTo>
                  <a:pt x="0" y="0"/>
                </a:lnTo>
                <a:lnTo>
                  <a:pt x="0" y="455929"/>
                </a:lnTo>
                <a:lnTo>
                  <a:pt x="45593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9" name="object 15"/>
          <p:cNvSpPr txBox="1"/>
          <p:nvPr/>
        </p:nvSpPr>
        <p:spPr>
          <a:xfrm>
            <a:off x="33528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0" name="object 16"/>
          <p:cNvSpPr/>
          <p:nvPr/>
        </p:nvSpPr>
        <p:spPr>
          <a:xfrm>
            <a:off x="3200400" y="1371600"/>
            <a:ext cx="457200" cy="455930"/>
          </a:xfrm>
          <a:custGeom>
            <a:avLst/>
            <a:gdLst/>
            <a:ahLst/>
            <a:cxnLst/>
            <a:rect l="l" t="t" r="r" b="b"/>
            <a:pathLst>
              <a:path w="457200" h="455930">
                <a:moveTo>
                  <a:pt x="457200" y="0"/>
                </a:moveTo>
                <a:lnTo>
                  <a:pt x="0" y="0"/>
                </a:lnTo>
                <a:lnTo>
                  <a:pt x="0" y="455929"/>
                </a:lnTo>
                <a:lnTo>
                  <a:pt x="45720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31" name="object 17"/>
          <p:cNvSpPr txBox="1"/>
          <p:nvPr/>
        </p:nvSpPr>
        <p:spPr>
          <a:xfrm>
            <a:off x="2861310" y="1344929"/>
            <a:ext cx="11372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e f</a:t>
            </a:r>
            <a:r>
              <a:rPr sz="2600" b="1" spc="840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g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2" name="object 18"/>
          <p:cNvSpPr txBox="1"/>
          <p:nvPr/>
        </p:nvSpPr>
        <p:spPr>
          <a:xfrm>
            <a:off x="1032510" y="1346200"/>
            <a:ext cx="11372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a b</a:t>
            </a:r>
            <a:r>
              <a:rPr sz="2600" b="1" spc="840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3" name="object 19"/>
          <p:cNvSpPr txBox="1"/>
          <p:nvPr/>
        </p:nvSpPr>
        <p:spPr>
          <a:xfrm>
            <a:off x="24384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4" name="object 20"/>
          <p:cNvSpPr/>
          <p:nvPr/>
        </p:nvSpPr>
        <p:spPr>
          <a:xfrm>
            <a:off x="2287270" y="1372869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455930" y="0"/>
                </a:moveTo>
                <a:lnTo>
                  <a:pt x="0" y="0"/>
                </a:lnTo>
                <a:lnTo>
                  <a:pt x="0" y="455929"/>
                </a:lnTo>
                <a:lnTo>
                  <a:pt x="45593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35" name="object 21"/>
          <p:cNvSpPr txBox="1"/>
          <p:nvPr/>
        </p:nvSpPr>
        <p:spPr>
          <a:xfrm>
            <a:off x="2396489" y="1327150"/>
            <a:ext cx="239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d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8" name="object 24"/>
          <p:cNvSpPr/>
          <p:nvPr/>
        </p:nvSpPr>
        <p:spPr>
          <a:xfrm>
            <a:off x="914400" y="1830070"/>
            <a:ext cx="457200" cy="4113530"/>
          </a:xfrm>
          <a:custGeom>
            <a:avLst/>
            <a:gdLst/>
            <a:ahLst/>
            <a:cxnLst/>
            <a:rect l="l" t="t" r="r" b="b"/>
            <a:pathLst>
              <a:path w="457200" h="4113529">
                <a:moveTo>
                  <a:pt x="457200" y="0"/>
                </a:moveTo>
                <a:lnTo>
                  <a:pt x="0" y="0"/>
                </a:lnTo>
                <a:lnTo>
                  <a:pt x="0" y="4113529"/>
                </a:lnTo>
                <a:lnTo>
                  <a:pt x="457200" y="411352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39" name="object 25"/>
          <p:cNvSpPr/>
          <p:nvPr/>
        </p:nvSpPr>
        <p:spPr>
          <a:xfrm>
            <a:off x="914400" y="1830070"/>
            <a:ext cx="457200" cy="4113530"/>
          </a:xfrm>
          <a:custGeom>
            <a:avLst/>
            <a:gdLst/>
            <a:ahLst/>
            <a:cxnLst/>
            <a:rect l="l" t="t" r="r" b="b"/>
            <a:pathLst>
              <a:path w="457200" h="4113529">
                <a:moveTo>
                  <a:pt x="228600" y="4113529"/>
                </a:moveTo>
                <a:lnTo>
                  <a:pt x="0" y="4113529"/>
                </a:lnTo>
                <a:lnTo>
                  <a:pt x="0" y="0"/>
                </a:lnTo>
                <a:lnTo>
                  <a:pt x="457200" y="0"/>
                </a:lnTo>
                <a:lnTo>
                  <a:pt x="457200" y="4113529"/>
                </a:lnTo>
                <a:lnTo>
                  <a:pt x="228600" y="41135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0" name="object 26"/>
          <p:cNvSpPr/>
          <p:nvPr/>
        </p:nvSpPr>
        <p:spPr>
          <a:xfrm>
            <a:off x="1372870" y="1828800"/>
            <a:ext cx="455930" cy="1371600"/>
          </a:xfrm>
          <a:custGeom>
            <a:avLst/>
            <a:gdLst/>
            <a:ahLst/>
            <a:cxnLst/>
            <a:rect l="l" t="t" r="r" b="b"/>
            <a:pathLst>
              <a:path w="455930" h="1371600">
                <a:moveTo>
                  <a:pt x="455930" y="0"/>
                </a:moveTo>
                <a:lnTo>
                  <a:pt x="0" y="0"/>
                </a:lnTo>
                <a:lnTo>
                  <a:pt x="0" y="1371600"/>
                </a:lnTo>
                <a:lnTo>
                  <a:pt x="455930" y="13716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p/>
        </p:txBody>
      </p:sp>
      <p:sp>
        <p:nvSpPr>
          <p:cNvPr id="41" name="object 27"/>
          <p:cNvSpPr/>
          <p:nvPr/>
        </p:nvSpPr>
        <p:spPr>
          <a:xfrm>
            <a:off x="1372870" y="1828800"/>
            <a:ext cx="455930" cy="1371600"/>
          </a:xfrm>
          <a:custGeom>
            <a:avLst/>
            <a:gdLst/>
            <a:ahLst/>
            <a:cxnLst/>
            <a:rect l="l" t="t" r="r" b="b"/>
            <a:pathLst>
              <a:path w="455930" h="1371600">
                <a:moveTo>
                  <a:pt x="2286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455930" y="0"/>
                </a:lnTo>
                <a:lnTo>
                  <a:pt x="455930" y="1371600"/>
                </a:lnTo>
                <a:lnTo>
                  <a:pt x="228600" y="1371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2" name="object 28"/>
          <p:cNvSpPr/>
          <p:nvPr/>
        </p:nvSpPr>
        <p:spPr>
          <a:xfrm>
            <a:off x="1830070" y="1830070"/>
            <a:ext cx="455930" cy="914400"/>
          </a:xfrm>
          <a:custGeom>
            <a:avLst/>
            <a:gdLst/>
            <a:ahLst/>
            <a:cxnLst/>
            <a:rect l="l" t="t" r="r" b="b"/>
            <a:pathLst>
              <a:path w="455930" h="914400">
                <a:moveTo>
                  <a:pt x="455930" y="0"/>
                </a:moveTo>
                <a:lnTo>
                  <a:pt x="0" y="0"/>
                </a:lnTo>
                <a:lnTo>
                  <a:pt x="0" y="914400"/>
                </a:lnTo>
                <a:lnTo>
                  <a:pt x="455930" y="9144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p/>
        </p:txBody>
      </p:sp>
      <p:sp>
        <p:nvSpPr>
          <p:cNvPr id="43" name="object 29"/>
          <p:cNvSpPr/>
          <p:nvPr/>
        </p:nvSpPr>
        <p:spPr>
          <a:xfrm>
            <a:off x="1830070" y="1830070"/>
            <a:ext cx="455930" cy="914400"/>
          </a:xfrm>
          <a:custGeom>
            <a:avLst/>
            <a:gdLst/>
            <a:ahLst/>
            <a:cxnLst/>
            <a:rect l="l" t="t" r="r" b="b"/>
            <a:pathLst>
              <a:path w="455930" h="914400">
                <a:moveTo>
                  <a:pt x="2286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455930" y="0"/>
                </a:lnTo>
                <a:lnTo>
                  <a:pt x="455930" y="914400"/>
                </a:lnTo>
                <a:lnTo>
                  <a:pt x="228600" y="9144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4" name="object 30"/>
          <p:cNvSpPr/>
          <p:nvPr/>
        </p:nvSpPr>
        <p:spPr>
          <a:xfrm>
            <a:off x="2287270" y="2286000"/>
            <a:ext cx="455930" cy="3199130"/>
          </a:xfrm>
          <a:custGeom>
            <a:avLst/>
            <a:gdLst/>
            <a:ahLst/>
            <a:cxnLst/>
            <a:rect l="l" t="t" r="r" b="b"/>
            <a:pathLst>
              <a:path w="455930" h="3199129">
                <a:moveTo>
                  <a:pt x="455930" y="0"/>
                </a:moveTo>
                <a:lnTo>
                  <a:pt x="0" y="0"/>
                </a:lnTo>
                <a:lnTo>
                  <a:pt x="0" y="3199130"/>
                </a:lnTo>
                <a:lnTo>
                  <a:pt x="455930" y="319913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p/>
        </p:txBody>
      </p:sp>
      <p:sp>
        <p:nvSpPr>
          <p:cNvPr id="45" name="object 31"/>
          <p:cNvSpPr/>
          <p:nvPr/>
        </p:nvSpPr>
        <p:spPr>
          <a:xfrm>
            <a:off x="2287270" y="2286000"/>
            <a:ext cx="455930" cy="3199130"/>
          </a:xfrm>
          <a:custGeom>
            <a:avLst/>
            <a:gdLst/>
            <a:ahLst/>
            <a:cxnLst/>
            <a:rect l="l" t="t" r="r" b="b"/>
            <a:pathLst>
              <a:path w="455930" h="3199129">
                <a:moveTo>
                  <a:pt x="227330" y="3199130"/>
                </a:moveTo>
                <a:lnTo>
                  <a:pt x="0" y="3199130"/>
                </a:lnTo>
                <a:lnTo>
                  <a:pt x="0" y="0"/>
                </a:lnTo>
                <a:lnTo>
                  <a:pt x="455930" y="0"/>
                </a:lnTo>
                <a:lnTo>
                  <a:pt x="455930" y="3199130"/>
                </a:lnTo>
                <a:lnTo>
                  <a:pt x="227330" y="31991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7" name="object 32"/>
          <p:cNvSpPr/>
          <p:nvPr/>
        </p:nvSpPr>
        <p:spPr>
          <a:xfrm>
            <a:off x="2743200" y="2743200"/>
            <a:ext cx="457200" cy="2286000"/>
          </a:xfrm>
          <a:custGeom>
            <a:avLst/>
            <a:gdLst/>
            <a:ahLst/>
            <a:cxnLst/>
            <a:rect l="l" t="t" r="r" b="b"/>
            <a:pathLst>
              <a:path w="457200" h="2286000">
                <a:moveTo>
                  <a:pt x="457200" y="0"/>
                </a:moveTo>
                <a:lnTo>
                  <a:pt x="0" y="0"/>
                </a:lnTo>
                <a:lnTo>
                  <a:pt x="0" y="2286000"/>
                </a:lnTo>
                <a:lnTo>
                  <a:pt x="457200" y="228600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50" name="object 33"/>
          <p:cNvSpPr/>
          <p:nvPr/>
        </p:nvSpPr>
        <p:spPr>
          <a:xfrm>
            <a:off x="2743200" y="2743200"/>
            <a:ext cx="457200" cy="2286000"/>
          </a:xfrm>
          <a:custGeom>
            <a:avLst/>
            <a:gdLst/>
            <a:ahLst/>
            <a:cxnLst/>
            <a:rect l="l" t="t" r="r" b="b"/>
            <a:pathLst>
              <a:path w="457200" h="2286000">
                <a:moveTo>
                  <a:pt x="228600" y="2286000"/>
                </a:moveTo>
                <a:lnTo>
                  <a:pt x="0" y="2286000"/>
                </a:lnTo>
                <a:lnTo>
                  <a:pt x="0" y="0"/>
                </a:lnTo>
                <a:lnTo>
                  <a:pt x="457200" y="0"/>
                </a:lnTo>
                <a:lnTo>
                  <a:pt x="457200" y="2286000"/>
                </a:lnTo>
                <a:lnTo>
                  <a:pt x="228600" y="22860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53" name="object 34"/>
          <p:cNvSpPr/>
          <p:nvPr/>
        </p:nvSpPr>
        <p:spPr>
          <a:xfrm>
            <a:off x="3200400" y="2744470"/>
            <a:ext cx="457200" cy="3199130"/>
          </a:xfrm>
          <a:custGeom>
            <a:avLst/>
            <a:gdLst/>
            <a:ahLst/>
            <a:cxnLst/>
            <a:rect l="l" t="t" r="r" b="b"/>
            <a:pathLst>
              <a:path w="457200" h="3199129">
                <a:moveTo>
                  <a:pt x="457200" y="0"/>
                </a:moveTo>
                <a:lnTo>
                  <a:pt x="0" y="0"/>
                </a:lnTo>
                <a:lnTo>
                  <a:pt x="0" y="3199129"/>
                </a:lnTo>
                <a:lnTo>
                  <a:pt x="457200" y="319912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56" name="object 35"/>
          <p:cNvSpPr/>
          <p:nvPr/>
        </p:nvSpPr>
        <p:spPr>
          <a:xfrm>
            <a:off x="3200400" y="2744470"/>
            <a:ext cx="457200" cy="3199130"/>
          </a:xfrm>
          <a:custGeom>
            <a:avLst/>
            <a:gdLst/>
            <a:ahLst/>
            <a:cxnLst/>
            <a:rect l="l" t="t" r="r" b="b"/>
            <a:pathLst>
              <a:path w="457200" h="3199129">
                <a:moveTo>
                  <a:pt x="228600" y="3199129"/>
                </a:moveTo>
                <a:lnTo>
                  <a:pt x="0" y="3199129"/>
                </a:lnTo>
                <a:lnTo>
                  <a:pt x="0" y="0"/>
                </a:lnTo>
                <a:lnTo>
                  <a:pt x="457200" y="0"/>
                </a:lnTo>
                <a:lnTo>
                  <a:pt x="457200" y="3199129"/>
                </a:lnTo>
                <a:lnTo>
                  <a:pt x="228600" y="31991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59" name="object 36"/>
          <p:cNvSpPr/>
          <p:nvPr/>
        </p:nvSpPr>
        <p:spPr>
          <a:xfrm>
            <a:off x="3657600" y="3200400"/>
            <a:ext cx="457200" cy="2286000"/>
          </a:xfrm>
          <a:custGeom>
            <a:avLst/>
            <a:gdLst/>
            <a:ahLst/>
            <a:cxnLst/>
            <a:rect l="l" t="t" r="r" b="b"/>
            <a:pathLst>
              <a:path w="457200" h="2286000">
                <a:moveTo>
                  <a:pt x="457200" y="0"/>
                </a:moveTo>
                <a:lnTo>
                  <a:pt x="0" y="0"/>
                </a:lnTo>
                <a:lnTo>
                  <a:pt x="0" y="2286000"/>
                </a:lnTo>
                <a:lnTo>
                  <a:pt x="457200" y="228600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61" name="object 37"/>
          <p:cNvSpPr/>
          <p:nvPr/>
        </p:nvSpPr>
        <p:spPr>
          <a:xfrm>
            <a:off x="3657600" y="3200400"/>
            <a:ext cx="457200" cy="2286000"/>
          </a:xfrm>
          <a:custGeom>
            <a:avLst/>
            <a:gdLst/>
            <a:ahLst/>
            <a:cxnLst/>
            <a:rect l="l" t="t" r="r" b="b"/>
            <a:pathLst>
              <a:path w="457200" h="2286000">
                <a:moveTo>
                  <a:pt x="228600" y="2286000"/>
                </a:moveTo>
                <a:lnTo>
                  <a:pt x="0" y="2286000"/>
                </a:lnTo>
                <a:lnTo>
                  <a:pt x="0" y="0"/>
                </a:lnTo>
                <a:lnTo>
                  <a:pt x="457200" y="0"/>
                </a:lnTo>
                <a:lnTo>
                  <a:pt x="457200" y="2286000"/>
                </a:lnTo>
                <a:lnTo>
                  <a:pt x="228600" y="22860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cxnSp>
        <p:nvCxnSpPr>
          <p:cNvPr id="63" name="直接连接符 62"/>
          <p:cNvCxnSpPr/>
          <p:nvPr/>
        </p:nvCxnSpPr>
        <p:spPr>
          <a:xfrm>
            <a:off x="748030" y="2990850"/>
            <a:ext cx="410273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/>
          <p:nvPr/>
        </p:nvGraphicFramePr>
        <p:xfrm>
          <a:off x="5709920" y="125730"/>
          <a:ext cx="6431915" cy="164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989"/>
                <a:gridCol w="803990"/>
                <a:gridCol w="803989"/>
                <a:gridCol w="803990"/>
                <a:gridCol w="803989"/>
                <a:gridCol w="803989"/>
                <a:gridCol w="803990"/>
                <a:gridCol w="803989"/>
              </a:tblGrid>
              <a:tr h="41021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377815" y="1831340"/>
            <a:ext cx="51523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active ←{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increasing start point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 a, b, c, d, e, f, g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44490" y="2476500"/>
            <a:ext cx="203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register[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R0</a:t>
            </a:r>
            <a:endParaRPr lang="en-US" altLang="zh-CN" b="1" i="1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97980" y="1804670"/>
            <a:ext cx="41402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en-US" b="1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a,</a:t>
            </a:r>
            <a:endParaRPr lang="en-US" altLang="en-US" b="1" i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44490" y="2844800"/>
            <a:ext cx="203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register[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R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45020" y="1798320"/>
            <a:ext cx="41402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en-US" b="1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b,</a:t>
            </a:r>
            <a:endParaRPr lang="en-US" altLang="en-US" b="1" i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742430" y="1786890"/>
            <a:ext cx="76073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en-US" b="1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b, a,</a:t>
            </a:r>
            <a:endParaRPr lang="en-US" altLang="en-US" b="1" i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44490" y="3247390"/>
            <a:ext cx="203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register[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R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27290" y="1780540"/>
            <a:ext cx="41402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en-US" b="1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c,</a:t>
            </a:r>
            <a:endParaRPr lang="en-US" altLang="en-US" b="1" i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736080" y="1780540"/>
            <a:ext cx="110744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en-US" b="1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c, b, a,</a:t>
            </a:r>
            <a:endParaRPr lang="en-US" altLang="en-US" b="1" i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800850" y="1765300"/>
            <a:ext cx="110744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en-US" b="1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c, b, d,</a:t>
            </a:r>
            <a:endParaRPr lang="en-US" altLang="en-US" b="1" i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95290" y="2476500"/>
            <a:ext cx="203200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register[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R0</a:t>
            </a:r>
            <a:endParaRPr lang="en-US" altLang="zh-CN" b="1" i="1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545830" y="2729230"/>
            <a:ext cx="26098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ExpireOldIntervals(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6794500" y="1794510"/>
            <a:ext cx="110744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en-US" b="1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b,   d,</a:t>
            </a:r>
            <a:endParaRPr lang="en-US" altLang="en-US" b="1" i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435600" y="3239135"/>
            <a:ext cx="203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register[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R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743065" y="1784350"/>
            <a:ext cx="122301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en-US" b="1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b, e, d,</a:t>
            </a:r>
            <a:endParaRPr lang="en-US" altLang="en-US" b="1" i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545830" y="3224530"/>
            <a:ext cx="22631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SpillAtInterval(</a:t>
            </a:r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8545830" y="3582035"/>
            <a:ext cx="12230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spill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 </a:t>
            </a:r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</a:t>
            </a:r>
            <a:endParaRPr lang="en-US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8545830" y="3939540"/>
            <a:ext cx="30721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endpoint[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endpoint[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9932670" y="3939540"/>
            <a:ext cx="298450" cy="368300"/>
          </a:xfrm>
          <a:prstGeom prst="rect">
            <a:avLst/>
          </a:prstGeom>
          <a:solidFill>
            <a:srgbClr val="FFFF00"/>
          </a:solidFill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&lt;</a:t>
            </a:r>
            <a:endParaRPr lang="en-US" altLang="zh-CN" b="1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545830" y="4350385"/>
            <a:ext cx="28409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location[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new stack</a:t>
            </a:r>
            <a:endParaRPr lang="en-US" altLang="zh-CN" b="1" i="1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377815" y="3665855"/>
            <a:ext cx="28409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location[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new stack</a:t>
            </a:r>
            <a:endParaRPr lang="en-US" altLang="zh-CN" b="1" i="1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ldLvl="0" animBg="1"/>
      <p:bldP spid="48" grpId="0"/>
      <p:bldP spid="22" grpId="0"/>
      <p:bldP spid="54" grpId="0" bldLvl="0" animBg="1"/>
      <p:bldP spid="52" grpId="1"/>
      <p:bldP spid="60" grpId="0"/>
      <p:bldP spid="58" grpId="0"/>
      <p:bldP spid="57" grpId="0"/>
      <p:bldP spid="62" grpId="0" bldLvl="0" animBg="1"/>
      <p:bldP spid="6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寄存器分配示例</a:t>
            </a:r>
            <a:r>
              <a:rPr lang="en-US" altLang="zh-CN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2</a:t>
            </a:r>
            <a:endParaRPr lang="en-US" altLang="zh-CN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graphicFrame>
        <p:nvGraphicFramePr>
          <p:cNvPr id="15" name="object 6"/>
          <p:cNvGraphicFramePr>
            <a:graphicFrameLocks noGrp="1"/>
          </p:cNvGraphicFramePr>
          <p:nvPr/>
        </p:nvGraphicFramePr>
        <p:xfrm>
          <a:off x="914400" y="6022975"/>
          <a:ext cx="27432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</a:tblGrid>
              <a:tr h="457200"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0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1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2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sp>
        <p:nvSpPr>
          <p:cNvPr id="16" name="object 7"/>
          <p:cNvSpPr txBox="1"/>
          <p:nvPr/>
        </p:nvSpPr>
        <p:spPr>
          <a:xfrm>
            <a:off x="15240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8"/>
          <p:cNvSpPr/>
          <p:nvPr/>
        </p:nvSpPr>
        <p:spPr>
          <a:xfrm>
            <a:off x="1372869" y="1371600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455930" y="0"/>
                </a:moveTo>
                <a:lnTo>
                  <a:pt x="0" y="0"/>
                </a:lnTo>
                <a:lnTo>
                  <a:pt x="0" y="455929"/>
                </a:lnTo>
                <a:lnTo>
                  <a:pt x="45593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18" name="object 9"/>
          <p:cNvSpPr txBox="1"/>
          <p:nvPr/>
        </p:nvSpPr>
        <p:spPr>
          <a:xfrm>
            <a:off x="10668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0"/>
          <p:cNvSpPr/>
          <p:nvPr/>
        </p:nvSpPr>
        <p:spPr>
          <a:xfrm>
            <a:off x="915669" y="1372869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455930" y="0"/>
                </a:moveTo>
                <a:lnTo>
                  <a:pt x="0" y="0"/>
                </a:lnTo>
                <a:lnTo>
                  <a:pt x="0" y="455929"/>
                </a:lnTo>
                <a:lnTo>
                  <a:pt x="45593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0" name="object 11"/>
          <p:cNvSpPr txBox="1"/>
          <p:nvPr/>
        </p:nvSpPr>
        <p:spPr>
          <a:xfrm>
            <a:off x="38100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12"/>
          <p:cNvSpPr/>
          <p:nvPr/>
        </p:nvSpPr>
        <p:spPr>
          <a:xfrm>
            <a:off x="3657600" y="1371600"/>
            <a:ext cx="457200" cy="455930"/>
          </a:xfrm>
          <a:custGeom>
            <a:avLst/>
            <a:gdLst/>
            <a:ahLst/>
            <a:cxnLst/>
            <a:rect l="l" t="t" r="r" b="b"/>
            <a:pathLst>
              <a:path w="457200" h="455930">
                <a:moveTo>
                  <a:pt x="457200" y="0"/>
                </a:moveTo>
                <a:lnTo>
                  <a:pt x="0" y="0"/>
                </a:lnTo>
                <a:lnTo>
                  <a:pt x="0" y="455929"/>
                </a:lnTo>
                <a:lnTo>
                  <a:pt x="45720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5" name="object 13"/>
          <p:cNvSpPr txBox="1"/>
          <p:nvPr/>
        </p:nvSpPr>
        <p:spPr>
          <a:xfrm>
            <a:off x="28956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8" name="object 14"/>
          <p:cNvSpPr/>
          <p:nvPr/>
        </p:nvSpPr>
        <p:spPr>
          <a:xfrm>
            <a:off x="2744470" y="1371600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455930" y="0"/>
                </a:moveTo>
                <a:lnTo>
                  <a:pt x="0" y="0"/>
                </a:lnTo>
                <a:lnTo>
                  <a:pt x="0" y="455929"/>
                </a:lnTo>
                <a:lnTo>
                  <a:pt x="45593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29" name="object 15"/>
          <p:cNvSpPr txBox="1"/>
          <p:nvPr/>
        </p:nvSpPr>
        <p:spPr>
          <a:xfrm>
            <a:off x="33528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0" name="object 16"/>
          <p:cNvSpPr/>
          <p:nvPr/>
        </p:nvSpPr>
        <p:spPr>
          <a:xfrm>
            <a:off x="3200400" y="1371600"/>
            <a:ext cx="457200" cy="455930"/>
          </a:xfrm>
          <a:custGeom>
            <a:avLst/>
            <a:gdLst/>
            <a:ahLst/>
            <a:cxnLst/>
            <a:rect l="l" t="t" r="r" b="b"/>
            <a:pathLst>
              <a:path w="457200" h="455930">
                <a:moveTo>
                  <a:pt x="457200" y="0"/>
                </a:moveTo>
                <a:lnTo>
                  <a:pt x="0" y="0"/>
                </a:lnTo>
                <a:lnTo>
                  <a:pt x="0" y="455929"/>
                </a:lnTo>
                <a:lnTo>
                  <a:pt x="45720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31" name="object 17"/>
          <p:cNvSpPr txBox="1"/>
          <p:nvPr/>
        </p:nvSpPr>
        <p:spPr>
          <a:xfrm>
            <a:off x="2861310" y="1344929"/>
            <a:ext cx="11372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e f</a:t>
            </a:r>
            <a:r>
              <a:rPr sz="2600" b="1" spc="840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g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2" name="object 18"/>
          <p:cNvSpPr txBox="1"/>
          <p:nvPr/>
        </p:nvSpPr>
        <p:spPr>
          <a:xfrm>
            <a:off x="1032510" y="1346200"/>
            <a:ext cx="11372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a b</a:t>
            </a:r>
            <a:r>
              <a:rPr sz="2600" b="1" spc="840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3" name="object 19"/>
          <p:cNvSpPr txBox="1"/>
          <p:nvPr/>
        </p:nvSpPr>
        <p:spPr>
          <a:xfrm>
            <a:off x="2438400" y="1456050"/>
            <a:ext cx="153035" cy="288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20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4" name="object 20"/>
          <p:cNvSpPr/>
          <p:nvPr/>
        </p:nvSpPr>
        <p:spPr>
          <a:xfrm>
            <a:off x="2287270" y="1372869"/>
            <a:ext cx="455930" cy="455930"/>
          </a:xfrm>
          <a:custGeom>
            <a:avLst/>
            <a:gdLst/>
            <a:ahLst/>
            <a:cxnLst/>
            <a:rect l="l" t="t" r="r" b="b"/>
            <a:pathLst>
              <a:path w="455930" h="455930">
                <a:moveTo>
                  <a:pt x="455930" y="0"/>
                </a:moveTo>
                <a:lnTo>
                  <a:pt x="0" y="0"/>
                </a:lnTo>
                <a:lnTo>
                  <a:pt x="0" y="455929"/>
                </a:lnTo>
                <a:lnTo>
                  <a:pt x="455930" y="455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35" name="object 21"/>
          <p:cNvSpPr txBox="1"/>
          <p:nvPr/>
        </p:nvSpPr>
        <p:spPr>
          <a:xfrm>
            <a:off x="2396489" y="1327150"/>
            <a:ext cx="239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d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8" name="object 24"/>
          <p:cNvSpPr/>
          <p:nvPr/>
        </p:nvSpPr>
        <p:spPr>
          <a:xfrm>
            <a:off x="914400" y="1830070"/>
            <a:ext cx="457200" cy="4113530"/>
          </a:xfrm>
          <a:custGeom>
            <a:avLst/>
            <a:gdLst/>
            <a:ahLst/>
            <a:cxnLst/>
            <a:rect l="l" t="t" r="r" b="b"/>
            <a:pathLst>
              <a:path w="457200" h="4113529">
                <a:moveTo>
                  <a:pt x="457200" y="0"/>
                </a:moveTo>
                <a:lnTo>
                  <a:pt x="0" y="0"/>
                </a:lnTo>
                <a:lnTo>
                  <a:pt x="0" y="4113529"/>
                </a:lnTo>
                <a:lnTo>
                  <a:pt x="457200" y="411352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39" name="object 25"/>
          <p:cNvSpPr/>
          <p:nvPr/>
        </p:nvSpPr>
        <p:spPr>
          <a:xfrm>
            <a:off x="914400" y="1830070"/>
            <a:ext cx="457200" cy="4113530"/>
          </a:xfrm>
          <a:custGeom>
            <a:avLst/>
            <a:gdLst/>
            <a:ahLst/>
            <a:cxnLst/>
            <a:rect l="l" t="t" r="r" b="b"/>
            <a:pathLst>
              <a:path w="457200" h="4113529">
                <a:moveTo>
                  <a:pt x="228600" y="4113529"/>
                </a:moveTo>
                <a:lnTo>
                  <a:pt x="0" y="4113529"/>
                </a:lnTo>
                <a:lnTo>
                  <a:pt x="0" y="0"/>
                </a:lnTo>
                <a:lnTo>
                  <a:pt x="457200" y="0"/>
                </a:lnTo>
                <a:lnTo>
                  <a:pt x="457200" y="4113529"/>
                </a:lnTo>
                <a:lnTo>
                  <a:pt x="228600" y="41135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0" name="object 26"/>
          <p:cNvSpPr/>
          <p:nvPr/>
        </p:nvSpPr>
        <p:spPr>
          <a:xfrm>
            <a:off x="1372870" y="1828800"/>
            <a:ext cx="455930" cy="1371600"/>
          </a:xfrm>
          <a:custGeom>
            <a:avLst/>
            <a:gdLst/>
            <a:ahLst/>
            <a:cxnLst/>
            <a:rect l="l" t="t" r="r" b="b"/>
            <a:pathLst>
              <a:path w="455930" h="1371600">
                <a:moveTo>
                  <a:pt x="455930" y="0"/>
                </a:moveTo>
                <a:lnTo>
                  <a:pt x="0" y="0"/>
                </a:lnTo>
                <a:lnTo>
                  <a:pt x="0" y="1371600"/>
                </a:lnTo>
                <a:lnTo>
                  <a:pt x="455930" y="137160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p/>
        </p:txBody>
      </p:sp>
      <p:sp>
        <p:nvSpPr>
          <p:cNvPr id="41" name="object 27"/>
          <p:cNvSpPr/>
          <p:nvPr/>
        </p:nvSpPr>
        <p:spPr>
          <a:xfrm>
            <a:off x="1372870" y="1828800"/>
            <a:ext cx="455930" cy="1371600"/>
          </a:xfrm>
          <a:custGeom>
            <a:avLst/>
            <a:gdLst/>
            <a:ahLst/>
            <a:cxnLst/>
            <a:rect l="l" t="t" r="r" b="b"/>
            <a:pathLst>
              <a:path w="455930" h="1371600">
                <a:moveTo>
                  <a:pt x="2286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455930" y="0"/>
                </a:lnTo>
                <a:lnTo>
                  <a:pt x="455930" y="1371600"/>
                </a:lnTo>
                <a:lnTo>
                  <a:pt x="228600" y="13716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2" name="object 28"/>
          <p:cNvSpPr/>
          <p:nvPr/>
        </p:nvSpPr>
        <p:spPr>
          <a:xfrm>
            <a:off x="1830070" y="1830070"/>
            <a:ext cx="455930" cy="914400"/>
          </a:xfrm>
          <a:custGeom>
            <a:avLst/>
            <a:gdLst/>
            <a:ahLst/>
            <a:cxnLst/>
            <a:rect l="l" t="t" r="r" b="b"/>
            <a:pathLst>
              <a:path w="455930" h="914400">
                <a:moveTo>
                  <a:pt x="455930" y="0"/>
                </a:moveTo>
                <a:lnTo>
                  <a:pt x="0" y="0"/>
                </a:lnTo>
                <a:lnTo>
                  <a:pt x="0" y="914400"/>
                </a:lnTo>
                <a:lnTo>
                  <a:pt x="455930" y="914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0" rIns="0" bIns="0" rtlCol="0"/>
          <a:p/>
        </p:txBody>
      </p:sp>
      <p:sp>
        <p:nvSpPr>
          <p:cNvPr id="43" name="object 29"/>
          <p:cNvSpPr/>
          <p:nvPr/>
        </p:nvSpPr>
        <p:spPr>
          <a:xfrm>
            <a:off x="1830070" y="1830070"/>
            <a:ext cx="455930" cy="914400"/>
          </a:xfrm>
          <a:custGeom>
            <a:avLst/>
            <a:gdLst/>
            <a:ahLst/>
            <a:cxnLst/>
            <a:rect l="l" t="t" r="r" b="b"/>
            <a:pathLst>
              <a:path w="455930" h="914400">
                <a:moveTo>
                  <a:pt x="2286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455930" y="0"/>
                </a:lnTo>
                <a:lnTo>
                  <a:pt x="455930" y="914400"/>
                </a:lnTo>
                <a:lnTo>
                  <a:pt x="228600" y="9144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4" name="object 30"/>
          <p:cNvSpPr/>
          <p:nvPr/>
        </p:nvSpPr>
        <p:spPr>
          <a:xfrm>
            <a:off x="2287270" y="2286000"/>
            <a:ext cx="455930" cy="3199130"/>
          </a:xfrm>
          <a:custGeom>
            <a:avLst/>
            <a:gdLst/>
            <a:ahLst/>
            <a:cxnLst/>
            <a:rect l="l" t="t" r="r" b="b"/>
            <a:pathLst>
              <a:path w="455930" h="3199129">
                <a:moveTo>
                  <a:pt x="455930" y="0"/>
                </a:moveTo>
                <a:lnTo>
                  <a:pt x="0" y="0"/>
                </a:lnTo>
                <a:lnTo>
                  <a:pt x="0" y="3199130"/>
                </a:lnTo>
                <a:lnTo>
                  <a:pt x="455930" y="319913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p/>
        </p:txBody>
      </p:sp>
      <p:sp>
        <p:nvSpPr>
          <p:cNvPr id="45" name="object 31"/>
          <p:cNvSpPr/>
          <p:nvPr/>
        </p:nvSpPr>
        <p:spPr>
          <a:xfrm>
            <a:off x="2287270" y="2286000"/>
            <a:ext cx="455930" cy="3199130"/>
          </a:xfrm>
          <a:custGeom>
            <a:avLst/>
            <a:gdLst/>
            <a:ahLst/>
            <a:cxnLst/>
            <a:rect l="l" t="t" r="r" b="b"/>
            <a:pathLst>
              <a:path w="455930" h="3199129">
                <a:moveTo>
                  <a:pt x="227330" y="3199130"/>
                </a:moveTo>
                <a:lnTo>
                  <a:pt x="0" y="3199130"/>
                </a:lnTo>
                <a:lnTo>
                  <a:pt x="0" y="0"/>
                </a:lnTo>
                <a:lnTo>
                  <a:pt x="455930" y="0"/>
                </a:lnTo>
                <a:lnTo>
                  <a:pt x="455930" y="3199130"/>
                </a:lnTo>
                <a:lnTo>
                  <a:pt x="227330" y="319913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47" name="object 32"/>
          <p:cNvSpPr/>
          <p:nvPr/>
        </p:nvSpPr>
        <p:spPr>
          <a:xfrm>
            <a:off x="2743200" y="2743200"/>
            <a:ext cx="457200" cy="2286000"/>
          </a:xfrm>
          <a:custGeom>
            <a:avLst/>
            <a:gdLst/>
            <a:ahLst/>
            <a:cxnLst/>
            <a:rect l="l" t="t" r="r" b="b"/>
            <a:pathLst>
              <a:path w="457200" h="2286000">
                <a:moveTo>
                  <a:pt x="457200" y="0"/>
                </a:moveTo>
                <a:lnTo>
                  <a:pt x="0" y="0"/>
                </a:lnTo>
                <a:lnTo>
                  <a:pt x="0" y="2286000"/>
                </a:lnTo>
                <a:lnTo>
                  <a:pt x="457200" y="228600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p/>
        </p:txBody>
      </p:sp>
      <p:sp>
        <p:nvSpPr>
          <p:cNvPr id="50" name="object 33"/>
          <p:cNvSpPr/>
          <p:nvPr/>
        </p:nvSpPr>
        <p:spPr>
          <a:xfrm>
            <a:off x="2743200" y="2743200"/>
            <a:ext cx="457200" cy="2286000"/>
          </a:xfrm>
          <a:custGeom>
            <a:avLst/>
            <a:gdLst/>
            <a:ahLst/>
            <a:cxnLst/>
            <a:rect l="l" t="t" r="r" b="b"/>
            <a:pathLst>
              <a:path w="457200" h="2286000">
                <a:moveTo>
                  <a:pt x="228600" y="2286000"/>
                </a:moveTo>
                <a:lnTo>
                  <a:pt x="0" y="2286000"/>
                </a:lnTo>
                <a:lnTo>
                  <a:pt x="0" y="0"/>
                </a:lnTo>
                <a:lnTo>
                  <a:pt x="457200" y="0"/>
                </a:lnTo>
                <a:lnTo>
                  <a:pt x="457200" y="2286000"/>
                </a:lnTo>
                <a:lnTo>
                  <a:pt x="228600" y="22860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53" name="object 34"/>
          <p:cNvSpPr/>
          <p:nvPr/>
        </p:nvSpPr>
        <p:spPr>
          <a:xfrm>
            <a:off x="3200400" y="2744470"/>
            <a:ext cx="457200" cy="3199130"/>
          </a:xfrm>
          <a:custGeom>
            <a:avLst/>
            <a:gdLst/>
            <a:ahLst/>
            <a:cxnLst/>
            <a:rect l="l" t="t" r="r" b="b"/>
            <a:pathLst>
              <a:path w="457200" h="3199129">
                <a:moveTo>
                  <a:pt x="457200" y="0"/>
                </a:moveTo>
                <a:lnTo>
                  <a:pt x="0" y="0"/>
                </a:lnTo>
                <a:lnTo>
                  <a:pt x="0" y="3199129"/>
                </a:lnTo>
                <a:lnTo>
                  <a:pt x="457200" y="3199129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56" name="object 35"/>
          <p:cNvSpPr/>
          <p:nvPr/>
        </p:nvSpPr>
        <p:spPr>
          <a:xfrm>
            <a:off x="3200400" y="2744470"/>
            <a:ext cx="457200" cy="3199130"/>
          </a:xfrm>
          <a:custGeom>
            <a:avLst/>
            <a:gdLst/>
            <a:ahLst/>
            <a:cxnLst/>
            <a:rect l="l" t="t" r="r" b="b"/>
            <a:pathLst>
              <a:path w="457200" h="3199129">
                <a:moveTo>
                  <a:pt x="228600" y="3199129"/>
                </a:moveTo>
                <a:lnTo>
                  <a:pt x="0" y="3199129"/>
                </a:lnTo>
                <a:lnTo>
                  <a:pt x="0" y="0"/>
                </a:lnTo>
                <a:lnTo>
                  <a:pt x="457200" y="0"/>
                </a:lnTo>
                <a:lnTo>
                  <a:pt x="457200" y="3199129"/>
                </a:lnTo>
                <a:lnTo>
                  <a:pt x="228600" y="319912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59" name="object 36"/>
          <p:cNvSpPr/>
          <p:nvPr/>
        </p:nvSpPr>
        <p:spPr>
          <a:xfrm>
            <a:off x="3657600" y="3200400"/>
            <a:ext cx="457200" cy="2286000"/>
          </a:xfrm>
          <a:custGeom>
            <a:avLst/>
            <a:gdLst/>
            <a:ahLst/>
            <a:cxnLst/>
            <a:rect l="l" t="t" r="r" b="b"/>
            <a:pathLst>
              <a:path w="457200" h="2286000">
                <a:moveTo>
                  <a:pt x="457200" y="0"/>
                </a:moveTo>
                <a:lnTo>
                  <a:pt x="0" y="0"/>
                </a:lnTo>
                <a:lnTo>
                  <a:pt x="0" y="2286000"/>
                </a:lnTo>
                <a:lnTo>
                  <a:pt x="457200" y="228600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p/>
        </p:txBody>
      </p:sp>
      <p:sp>
        <p:nvSpPr>
          <p:cNvPr id="61" name="object 37"/>
          <p:cNvSpPr/>
          <p:nvPr/>
        </p:nvSpPr>
        <p:spPr>
          <a:xfrm>
            <a:off x="3657600" y="3200400"/>
            <a:ext cx="457200" cy="2286000"/>
          </a:xfrm>
          <a:custGeom>
            <a:avLst/>
            <a:gdLst/>
            <a:ahLst/>
            <a:cxnLst/>
            <a:rect l="l" t="t" r="r" b="b"/>
            <a:pathLst>
              <a:path w="457200" h="2286000">
                <a:moveTo>
                  <a:pt x="228600" y="2286000"/>
                </a:moveTo>
                <a:lnTo>
                  <a:pt x="0" y="2286000"/>
                </a:lnTo>
                <a:lnTo>
                  <a:pt x="0" y="0"/>
                </a:lnTo>
                <a:lnTo>
                  <a:pt x="457200" y="0"/>
                </a:lnTo>
                <a:lnTo>
                  <a:pt x="457200" y="2286000"/>
                </a:lnTo>
                <a:lnTo>
                  <a:pt x="228600" y="22860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cxnSp>
        <p:nvCxnSpPr>
          <p:cNvPr id="63" name="直接连接符 62"/>
          <p:cNvCxnSpPr/>
          <p:nvPr/>
        </p:nvCxnSpPr>
        <p:spPr>
          <a:xfrm>
            <a:off x="748030" y="3444240"/>
            <a:ext cx="410273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/>
          <p:nvPr/>
        </p:nvGraphicFramePr>
        <p:xfrm>
          <a:off x="5709920" y="125730"/>
          <a:ext cx="6431915" cy="164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989"/>
                <a:gridCol w="803990"/>
                <a:gridCol w="803989"/>
                <a:gridCol w="803990"/>
                <a:gridCol w="803989"/>
                <a:gridCol w="803989"/>
                <a:gridCol w="803990"/>
                <a:gridCol w="803989"/>
              </a:tblGrid>
              <a:tr h="41021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02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377815" y="1831340"/>
            <a:ext cx="51523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active ←{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   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}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increasing start point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 a, b, c, d, e, f, g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44490" y="2476500"/>
            <a:ext cx="203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register[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R0</a:t>
            </a:r>
            <a:endParaRPr lang="en-US" altLang="zh-CN" b="1" i="1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44490" y="2844800"/>
            <a:ext cx="203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register[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R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495290" y="2476500"/>
            <a:ext cx="203200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register[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R0</a:t>
            </a:r>
            <a:endParaRPr lang="en-US" altLang="zh-CN" b="1" i="1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435600" y="3176905"/>
            <a:ext cx="203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register[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R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723380" y="1779270"/>
            <a:ext cx="122301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en-US" b="1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b, e, d,</a:t>
            </a:r>
            <a:endParaRPr lang="en-US" altLang="en-US" b="1" i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37600" y="2662555"/>
            <a:ext cx="26098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ExpireOldIntervals(</a:t>
            </a:r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52590" y="1774190"/>
            <a:ext cx="110744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en-US" b="1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e,  d,</a:t>
            </a:r>
            <a:endParaRPr lang="en-US" altLang="en-US" b="1" i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33060" y="3977005"/>
            <a:ext cx="28409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location[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new stack</a:t>
            </a:r>
            <a:endParaRPr lang="en-US" altLang="zh-CN" b="1" i="1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377815" y="3594735"/>
            <a:ext cx="28409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location[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new stack</a:t>
            </a:r>
            <a:endParaRPr lang="en-US" altLang="zh-CN" b="1" i="1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450840" y="2835910"/>
            <a:ext cx="20320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register[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</a:t>
            </a:r>
            <a:r>
              <a:rPr lang="zh-CN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]</a:t>
            </a:r>
            <a:r>
              <a:rPr lang="en-US" altLang="zh-CN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R</a:t>
            </a:r>
            <a:r>
              <a:rPr lang="en-US" altLang="en-US" b="1" i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endParaRPr lang="en-US" altLang="en-US" b="1" i="1">
              <a:solidFill>
                <a:schemeClr val="accent2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701790" y="1776730"/>
            <a:ext cx="122301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en-US" b="1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e,  d, g</a:t>
            </a:r>
            <a:endParaRPr lang="en-US" altLang="en-US" b="1" i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6" grpId="0" bldLvl="0" animBg="1"/>
      <p:bldP spid="51" grpId="0" bldLvl="0" animBg="1"/>
      <p:bldP spid="36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寄存器分配示例</a:t>
            </a:r>
            <a:r>
              <a:rPr lang="x-none" altLang="zh-CN" b="1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3</a:t>
            </a:r>
            <a:endParaRPr lang="x-none" altLang="zh-CN" b="1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13" name="object 7"/>
          <p:cNvSpPr txBox="1"/>
          <p:nvPr/>
        </p:nvSpPr>
        <p:spPr>
          <a:xfrm>
            <a:off x="7561580" y="3001010"/>
            <a:ext cx="2894330" cy="1141730"/>
          </a:xfrm>
          <a:prstGeom prst="rect">
            <a:avLst/>
          </a:prstGeom>
          <a:solidFill>
            <a:schemeClr val="bg1"/>
          </a:solidFill>
          <a:ln w="17903">
            <a:solidFill>
              <a:srgbClr val="000000"/>
            </a:solidFill>
          </a:ln>
        </p:spPr>
        <p:txBody>
          <a:bodyPr vert="horz" wrap="square" lIns="0" tIns="26669" rIns="0" bIns="0" rtlCol="0">
            <a:spAutoFit/>
          </a:bodyPr>
          <a:p>
            <a:pPr marL="62230" marR="716280">
              <a:lnSpc>
                <a:spcPct val="101000"/>
              </a:lnSpc>
              <a:spcBef>
                <a:spcPts val="210"/>
              </a:spcBef>
            </a:pP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d = d +</a:t>
            </a:r>
            <a:r>
              <a:rPr sz="2400" b="1" spc="-80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b   e = e -</a:t>
            </a:r>
            <a:r>
              <a:rPr sz="2400" b="1" spc="-80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1</a:t>
            </a:r>
            <a:endParaRPr sz="2400" b="1">
              <a:latin typeface="Courier New" panose="02070309020205020404" charset="0"/>
              <a:cs typeface="Courier New" panose="02070309020205020404" charset="0"/>
            </a:endParaRPr>
          </a:p>
          <a:p>
            <a:pPr marL="62230">
              <a:lnSpc>
                <a:spcPct val="100000"/>
              </a:lnSpc>
              <a:spcBef>
                <a:spcPts val="10"/>
              </a:spcBef>
            </a:pP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(e &gt; 0)?goto</a:t>
            </a:r>
            <a:r>
              <a:rPr sz="2400" b="1" spc="-65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spc="10" dirty="0">
                <a:latin typeface="Courier New" panose="02070309020205020404" charset="0"/>
                <a:cs typeface="Courier New" panose="02070309020205020404" charset="0"/>
              </a:rPr>
              <a:t>L</a:t>
            </a:r>
            <a:r>
              <a:rPr sz="2400" b="1" spc="15" baseline="-23000" dirty="0">
                <a:latin typeface="Courier New" panose="02070309020205020404" charset="0"/>
                <a:cs typeface="Courier New" panose="02070309020205020404" charset="0"/>
              </a:rPr>
              <a:t>6</a:t>
            </a:r>
            <a:endParaRPr sz="2400" b="1" baseline="-230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2" name="object 8"/>
          <p:cNvSpPr txBox="1"/>
          <p:nvPr/>
        </p:nvSpPr>
        <p:spPr>
          <a:xfrm>
            <a:off x="6781800" y="3030855"/>
            <a:ext cx="746760" cy="382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400" b="1" spc="10" dirty="0">
                <a:latin typeface="Courier New" panose="02070309020205020404"/>
                <a:cs typeface="Courier New" panose="02070309020205020404"/>
              </a:rPr>
              <a:t>L</a:t>
            </a:r>
            <a:r>
              <a:rPr sz="2400" b="1" spc="15" baseline="-23000" dirty="0">
                <a:latin typeface="Courier New" panose="02070309020205020404"/>
                <a:cs typeface="Courier New" panose="02070309020205020404"/>
              </a:rPr>
              <a:t>6</a:t>
            </a:r>
            <a:r>
              <a:rPr sz="2400" b="1" spc="10" dirty="0">
                <a:latin typeface="Courier New" panose="02070309020205020404"/>
                <a:cs typeface="Courier New" panose="02070309020205020404"/>
              </a:rPr>
              <a:t>:</a:t>
            </a:r>
            <a:endParaRPr sz="2400" b="1" spc="1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3" name="object 9"/>
          <p:cNvSpPr txBox="1"/>
          <p:nvPr/>
        </p:nvSpPr>
        <p:spPr>
          <a:xfrm>
            <a:off x="7561580" y="4907915"/>
            <a:ext cx="2894965" cy="1129030"/>
          </a:xfrm>
          <a:prstGeom prst="rect">
            <a:avLst/>
          </a:prstGeom>
          <a:solidFill>
            <a:schemeClr val="bg1"/>
          </a:solidFill>
          <a:ln w="17895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p>
            <a:pPr marL="62230" marR="109220" algn="just">
              <a:lnSpc>
                <a:spcPct val="100000"/>
              </a:lnSpc>
              <a:spcBef>
                <a:spcPts val="55"/>
              </a:spcBef>
            </a:pPr>
            <a:r>
              <a:rPr sz="2400" b="1" dirty="0">
                <a:latin typeface="Courier New" panose="02070309020205020404"/>
                <a:cs typeface="Courier New" panose="02070309020205020404"/>
              </a:rPr>
              <a:t>r1 =</a:t>
            </a:r>
            <a:r>
              <a:rPr sz="2400" b="1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d</a:t>
            </a:r>
            <a:endParaRPr sz="2400" b="1" dirty="0">
              <a:latin typeface="Courier New" panose="02070309020205020404"/>
              <a:cs typeface="Courier New" panose="02070309020205020404"/>
            </a:endParaRPr>
          </a:p>
          <a:p>
            <a:pPr marL="62230" marR="109220" algn="just">
              <a:lnSpc>
                <a:spcPct val="100000"/>
              </a:lnSpc>
              <a:spcBef>
                <a:spcPts val="55"/>
              </a:spcBef>
            </a:pPr>
            <a:r>
              <a:rPr lang="x-none" sz="2400" b="1" dirty="0">
                <a:latin typeface="Courier New" panose="02070309020205020404"/>
                <a:cs typeface="Courier New" panose="02070309020205020404"/>
              </a:rPr>
              <a:t>r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3 =</a:t>
            </a:r>
            <a:r>
              <a:rPr sz="2400" b="1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c </a:t>
            </a:r>
            <a:endParaRPr sz="2400" b="1" dirty="0">
              <a:latin typeface="Courier New" panose="02070309020205020404"/>
              <a:cs typeface="Courier New" panose="02070309020205020404"/>
            </a:endParaRPr>
          </a:p>
          <a:p>
            <a:pPr marL="62230" marR="109220" algn="just">
              <a:lnSpc>
                <a:spcPct val="100000"/>
              </a:lnSpc>
              <a:spcBef>
                <a:spcPts val="55"/>
              </a:spcBef>
            </a:pPr>
            <a:r>
              <a:rPr sz="2400" b="1" spc="-5" dirty="0">
                <a:latin typeface="Courier New" panose="02070309020205020404"/>
                <a:cs typeface="Courier New" panose="02070309020205020404"/>
              </a:rPr>
              <a:t>return</a:t>
            </a:r>
            <a:endParaRPr sz="2400" b="1" spc="-5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object 10"/>
          <p:cNvSpPr txBox="1"/>
          <p:nvPr/>
        </p:nvSpPr>
        <p:spPr>
          <a:xfrm>
            <a:off x="6815455" y="4907915"/>
            <a:ext cx="746760" cy="382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400" b="1" spc="10" dirty="0">
                <a:latin typeface="Courier New" panose="02070309020205020404"/>
                <a:cs typeface="Courier New" panose="02070309020205020404"/>
              </a:rPr>
              <a:t>L</a:t>
            </a:r>
            <a:r>
              <a:rPr sz="2400" b="1" spc="15" baseline="-23000" dirty="0">
                <a:latin typeface="Courier New" panose="02070309020205020404"/>
                <a:cs typeface="Courier New" panose="02070309020205020404"/>
              </a:rPr>
              <a:t>9</a:t>
            </a:r>
            <a:r>
              <a:rPr sz="2400" b="1" spc="10" dirty="0">
                <a:latin typeface="Courier New" panose="02070309020205020404"/>
                <a:cs typeface="Courier New" panose="02070309020205020404"/>
              </a:rPr>
              <a:t>:</a:t>
            </a:r>
            <a:endParaRPr sz="2400" b="1" spc="1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0" name="object 7"/>
          <p:cNvSpPr txBox="1"/>
          <p:nvPr/>
        </p:nvSpPr>
        <p:spPr>
          <a:xfrm>
            <a:off x="7562215" y="299085"/>
            <a:ext cx="2893695" cy="1996440"/>
          </a:xfrm>
          <a:prstGeom prst="rect">
            <a:avLst/>
          </a:prstGeom>
          <a:solidFill>
            <a:schemeClr val="bg1"/>
          </a:solidFill>
          <a:ln w="17903">
            <a:solidFill>
              <a:srgbClr val="000000"/>
            </a:solidFill>
          </a:ln>
        </p:spPr>
        <p:txBody>
          <a:bodyPr vert="horz" wrap="square" lIns="0" tIns="26669" rIns="0" bIns="0" rtlCol="0">
            <a:spAutoFit/>
          </a:bodyPr>
          <a:p>
            <a:pPr marL="62230" marR="716280">
              <a:lnSpc>
                <a:spcPct val="101000"/>
              </a:lnSpc>
              <a:spcBef>
                <a:spcPts val="210"/>
              </a:spcBef>
            </a:pP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L1: c</a:t>
            </a: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=</a:t>
            </a: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r3</a:t>
            </a:r>
            <a:endParaRPr sz="2400" b="1" dirty="0">
              <a:latin typeface="Courier New" panose="02070309020205020404" charset="0"/>
              <a:cs typeface="Courier New" panose="02070309020205020404" charset="0"/>
            </a:endParaRPr>
          </a:p>
          <a:p>
            <a:pPr marL="62230" marR="716280">
              <a:lnSpc>
                <a:spcPct val="101000"/>
              </a:lnSpc>
              <a:spcBef>
                <a:spcPts val="210"/>
              </a:spcBef>
            </a:pP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a</a:t>
            </a: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=</a:t>
            </a: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r1</a:t>
            </a:r>
            <a:endParaRPr sz="2400" b="1" dirty="0">
              <a:latin typeface="Courier New" panose="02070309020205020404" charset="0"/>
              <a:cs typeface="Courier New" panose="02070309020205020404" charset="0"/>
            </a:endParaRPr>
          </a:p>
          <a:p>
            <a:pPr marL="62230" marR="716280">
              <a:lnSpc>
                <a:spcPct val="101000"/>
              </a:lnSpc>
              <a:spcBef>
                <a:spcPts val="210"/>
              </a:spcBef>
            </a:pP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b</a:t>
            </a: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=</a:t>
            </a: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r2</a:t>
            </a:r>
            <a:endParaRPr sz="2400" b="1" dirty="0">
              <a:latin typeface="Courier New" panose="02070309020205020404" charset="0"/>
              <a:cs typeface="Courier New" panose="02070309020205020404" charset="0"/>
            </a:endParaRPr>
          </a:p>
          <a:p>
            <a:pPr marL="62230" marR="716280">
              <a:lnSpc>
                <a:spcPct val="101000"/>
              </a:lnSpc>
              <a:spcBef>
                <a:spcPts val="210"/>
              </a:spcBef>
            </a:pP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d</a:t>
            </a: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=</a:t>
            </a: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0</a:t>
            </a:r>
            <a:endParaRPr sz="2400" b="1" dirty="0">
              <a:latin typeface="Courier New" panose="02070309020205020404" charset="0"/>
              <a:cs typeface="Courier New" panose="02070309020205020404" charset="0"/>
            </a:endParaRPr>
          </a:p>
          <a:p>
            <a:pPr marL="62230" marR="716280">
              <a:lnSpc>
                <a:spcPct val="101000"/>
              </a:lnSpc>
              <a:spcBef>
                <a:spcPts val="210"/>
              </a:spcBef>
            </a:pP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e</a:t>
            </a: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=</a:t>
            </a: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a</a:t>
            </a:r>
            <a:endParaRPr sz="2400" b="1" dirty="0">
              <a:latin typeface="Courier New" panose="02070309020205020404" charset="0"/>
              <a:cs typeface="Courier New" panose="02070309020205020404" charset="0"/>
            </a:endParaRPr>
          </a:p>
        </p:txBody>
      </p:sp>
      <p:grpSp>
        <p:nvGrpSpPr>
          <p:cNvPr id="64" name="object 12"/>
          <p:cNvGrpSpPr/>
          <p:nvPr/>
        </p:nvGrpSpPr>
        <p:grpSpPr>
          <a:xfrm>
            <a:off x="8697595" y="2365375"/>
            <a:ext cx="107950" cy="635635"/>
            <a:chOff x="7146290" y="3200400"/>
            <a:chExt cx="107950" cy="457200"/>
          </a:xfrm>
        </p:grpSpPr>
        <p:sp>
          <p:nvSpPr>
            <p:cNvPr id="66" name="object 13"/>
            <p:cNvSpPr/>
            <p:nvPr/>
          </p:nvSpPr>
          <p:spPr>
            <a:xfrm>
              <a:off x="7200900" y="3200400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0"/>
                  </a:moveTo>
                  <a:lnTo>
                    <a:pt x="0" y="3022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67" name="object 14"/>
            <p:cNvSpPr/>
            <p:nvPr/>
          </p:nvSpPr>
          <p:spPr>
            <a:xfrm>
              <a:off x="71462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grpSp>
        <p:nvGrpSpPr>
          <p:cNvPr id="68" name="object 12"/>
          <p:cNvGrpSpPr/>
          <p:nvPr/>
        </p:nvGrpSpPr>
        <p:grpSpPr>
          <a:xfrm>
            <a:off x="8752205" y="4239895"/>
            <a:ext cx="107950" cy="635635"/>
            <a:chOff x="7146290" y="3200400"/>
            <a:chExt cx="107950" cy="457200"/>
          </a:xfrm>
        </p:grpSpPr>
        <p:sp>
          <p:nvSpPr>
            <p:cNvPr id="69" name="object 13"/>
            <p:cNvSpPr/>
            <p:nvPr/>
          </p:nvSpPr>
          <p:spPr>
            <a:xfrm>
              <a:off x="7200900" y="3200400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0"/>
                  </a:moveTo>
                  <a:lnTo>
                    <a:pt x="0" y="3022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70" name="object 14"/>
            <p:cNvSpPr/>
            <p:nvPr/>
          </p:nvSpPr>
          <p:spPr>
            <a:xfrm>
              <a:off x="7146290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09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71" name="object 7"/>
          <p:cNvSpPr txBox="1"/>
          <p:nvPr/>
        </p:nvSpPr>
        <p:spPr>
          <a:xfrm>
            <a:off x="945515" y="1577340"/>
            <a:ext cx="2893695" cy="1996440"/>
          </a:xfrm>
          <a:prstGeom prst="rect">
            <a:avLst/>
          </a:prstGeom>
          <a:solidFill>
            <a:schemeClr val="bg1"/>
          </a:solidFill>
          <a:ln w="17903">
            <a:solidFill>
              <a:srgbClr val="000000"/>
            </a:solidFill>
          </a:ln>
        </p:spPr>
        <p:txBody>
          <a:bodyPr vert="horz" wrap="square" lIns="0" tIns="26669" rIns="0" bIns="0" rtlCol="0">
            <a:spAutoFit/>
          </a:bodyPr>
          <a:p>
            <a:pPr marL="62230" marR="716280">
              <a:lnSpc>
                <a:spcPct val="101000"/>
              </a:lnSpc>
              <a:spcBef>
                <a:spcPts val="210"/>
              </a:spcBef>
            </a:pP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L1: c</a:t>
            </a: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=</a:t>
            </a: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r3</a:t>
            </a:r>
            <a:endParaRPr sz="2400" b="1" dirty="0">
              <a:latin typeface="Courier New" panose="02070309020205020404" charset="0"/>
              <a:cs typeface="Courier New" panose="02070309020205020404" charset="0"/>
            </a:endParaRPr>
          </a:p>
          <a:p>
            <a:pPr marL="62230" marR="716280">
              <a:lnSpc>
                <a:spcPct val="101000"/>
              </a:lnSpc>
              <a:spcBef>
                <a:spcPts val="210"/>
              </a:spcBef>
            </a:pP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a</a:t>
            </a: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=</a:t>
            </a: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r1</a:t>
            </a:r>
            <a:endParaRPr sz="2400" b="1" dirty="0">
              <a:latin typeface="Courier New" panose="02070309020205020404" charset="0"/>
              <a:cs typeface="Courier New" panose="02070309020205020404" charset="0"/>
            </a:endParaRPr>
          </a:p>
          <a:p>
            <a:pPr marL="62230" marR="716280">
              <a:lnSpc>
                <a:spcPct val="101000"/>
              </a:lnSpc>
              <a:spcBef>
                <a:spcPts val="210"/>
              </a:spcBef>
            </a:pP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b</a:t>
            </a: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=</a:t>
            </a: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r2</a:t>
            </a:r>
            <a:endParaRPr sz="2400" b="1" dirty="0">
              <a:latin typeface="Courier New" panose="02070309020205020404" charset="0"/>
              <a:cs typeface="Courier New" panose="02070309020205020404" charset="0"/>
            </a:endParaRPr>
          </a:p>
          <a:p>
            <a:pPr marL="62230" marR="716280">
              <a:lnSpc>
                <a:spcPct val="101000"/>
              </a:lnSpc>
              <a:spcBef>
                <a:spcPts val="210"/>
              </a:spcBef>
            </a:pP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d</a:t>
            </a: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=</a:t>
            </a: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0</a:t>
            </a:r>
            <a:endParaRPr sz="2400" b="1" dirty="0">
              <a:latin typeface="Courier New" panose="02070309020205020404" charset="0"/>
              <a:cs typeface="Courier New" panose="02070309020205020404" charset="0"/>
            </a:endParaRPr>
          </a:p>
          <a:p>
            <a:pPr marL="62230" marR="716280">
              <a:lnSpc>
                <a:spcPct val="101000"/>
              </a:lnSpc>
              <a:spcBef>
                <a:spcPts val="210"/>
              </a:spcBef>
            </a:pP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e</a:t>
            </a: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=</a:t>
            </a: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a</a:t>
            </a:r>
            <a:endParaRPr sz="2400" b="1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2" name="object 7"/>
          <p:cNvSpPr txBox="1"/>
          <p:nvPr/>
        </p:nvSpPr>
        <p:spPr>
          <a:xfrm>
            <a:off x="944880" y="3573780"/>
            <a:ext cx="2894330" cy="1141730"/>
          </a:xfrm>
          <a:prstGeom prst="rect">
            <a:avLst/>
          </a:prstGeom>
          <a:solidFill>
            <a:schemeClr val="bg1"/>
          </a:solidFill>
          <a:ln w="17903">
            <a:solidFill>
              <a:srgbClr val="000000"/>
            </a:solidFill>
          </a:ln>
        </p:spPr>
        <p:txBody>
          <a:bodyPr vert="horz" wrap="square" lIns="0" tIns="26669" rIns="0" bIns="0" rtlCol="0">
            <a:spAutoFit/>
          </a:bodyPr>
          <a:p>
            <a:pPr marL="62230" marR="716280">
              <a:lnSpc>
                <a:spcPct val="101000"/>
              </a:lnSpc>
              <a:spcBef>
                <a:spcPts val="210"/>
              </a:spcBef>
            </a:pP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d = d +</a:t>
            </a:r>
            <a:r>
              <a:rPr sz="2400" b="1" spc="-80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b   e = e -</a:t>
            </a:r>
            <a:r>
              <a:rPr sz="2400" b="1" spc="-80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1</a:t>
            </a:r>
            <a:endParaRPr sz="2400" b="1">
              <a:latin typeface="Courier New" panose="02070309020205020404" charset="0"/>
              <a:cs typeface="Courier New" panose="02070309020205020404" charset="0"/>
            </a:endParaRPr>
          </a:p>
          <a:p>
            <a:pPr marL="62230">
              <a:lnSpc>
                <a:spcPct val="100000"/>
              </a:lnSpc>
              <a:spcBef>
                <a:spcPts val="10"/>
              </a:spcBef>
            </a:pP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(e &gt; 0)?goto</a:t>
            </a:r>
            <a:r>
              <a:rPr sz="2400" b="1" spc="-65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spc="10" dirty="0">
                <a:latin typeface="Courier New" panose="02070309020205020404" charset="0"/>
                <a:cs typeface="Courier New" panose="02070309020205020404" charset="0"/>
              </a:rPr>
              <a:t>L</a:t>
            </a:r>
            <a:r>
              <a:rPr sz="2400" b="1" spc="15" baseline="-23000" dirty="0">
                <a:latin typeface="Courier New" panose="02070309020205020404" charset="0"/>
                <a:cs typeface="Courier New" panose="02070309020205020404" charset="0"/>
              </a:rPr>
              <a:t>6</a:t>
            </a:r>
            <a:endParaRPr sz="2400" b="1" baseline="-230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3" name="object 9"/>
          <p:cNvSpPr txBox="1"/>
          <p:nvPr/>
        </p:nvSpPr>
        <p:spPr>
          <a:xfrm>
            <a:off x="944245" y="4715510"/>
            <a:ext cx="2894965" cy="1129030"/>
          </a:xfrm>
          <a:prstGeom prst="rect">
            <a:avLst/>
          </a:prstGeom>
          <a:solidFill>
            <a:schemeClr val="bg1"/>
          </a:solidFill>
          <a:ln w="17895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p>
            <a:pPr marL="62230" marR="109220" algn="just">
              <a:lnSpc>
                <a:spcPct val="100000"/>
              </a:lnSpc>
              <a:spcBef>
                <a:spcPts val="55"/>
              </a:spcBef>
            </a:pPr>
            <a:r>
              <a:rPr sz="2400" b="1" dirty="0">
                <a:latin typeface="Courier New" panose="02070309020205020404"/>
                <a:cs typeface="Courier New" panose="02070309020205020404"/>
              </a:rPr>
              <a:t>r1 =</a:t>
            </a:r>
            <a:r>
              <a:rPr sz="2400" b="1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d</a:t>
            </a:r>
            <a:endParaRPr sz="2400" b="1" dirty="0">
              <a:latin typeface="Courier New" panose="02070309020205020404"/>
              <a:cs typeface="Courier New" panose="02070309020205020404"/>
            </a:endParaRPr>
          </a:p>
          <a:p>
            <a:pPr marL="62230" marR="109220" algn="just">
              <a:lnSpc>
                <a:spcPct val="100000"/>
              </a:lnSpc>
              <a:spcBef>
                <a:spcPts val="55"/>
              </a:spcBef>
            </a:pPr>
            <a:r>
              <a:rPr lang="x-none" sz="2400" b="1" dirty="0">
                <a:latin typeface="Courier New" panose="02070309020205020404"/>
                <a:cs typeface="Courier New" panose="02070309020205020404"/>
              </a:rPr>
              <a:t>r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3 =</a:t>
            </a:r>
            <a:r>
              <a:rPr sz="2400" b="1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c </a:t>
            </a:r>
            <a:endParaRPr sz="2400" b="1" dirty="0">
              <a:latin typeface="Courier New" panose="02070309020205020404"/>
              <a:cs typeface="Courier New" panose="02070309020205020404"/>
            </a:endParaRPr>
          </a:p>
          <a:p>
            <a:pPr marL="62230" marR="109220" algn="just">
              <a:lnSpc>
                <a:spcPct val="100000"/>
              </a:lnSpc>
              <a:spcBef>
                <a:spcPts val="55"/>
              </a:spcBef>
            </a:pPr>
            <a:r>
              <a:rPr sz="2400" b="1" spc="-5" dirty="0">
                <a:latin typeface="Courier New" panose="02070309020205020404"/>
                <a:cs typeface="Courier New" panose="02070309020205020404"/>
              </a:rPr>
              <a:t>return</a:t>
            </a:r>
            <a:endParaRPr sz="2400" b="1" spc="-5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71170" y="3573780"/>
            <a:ext cx="4743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62230">
              <a:lnSpc>
                <a:spcPct val="100000"/>
              </a:lnSpc>
              <a:spcBef>
                <a:spcPts val="10"/>
              </a:spcBef>
            </a:pPr>
            <a:r>
              <a:rPr b="1" spc="1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L</a:t>
            </a:r>
            <a:r>
              <a:rPr b="1" spc="15" baseline="-23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6</a:t>
            </a:r>
            <a:endParaRPr lang="zh-CN" altLang="en-US"/>
          </a:p>
        </p:txBody>
      </p:sp>
      <p:sp>
        <p:nvSpPr>
          <p:cNvPr id="75" name="文本框 74"/>
          <p:cNvSpPr txBox="1"/>
          <p:nvPr/>
        </p:nvSpPr>
        <p:spPr>
          <a:xfrm>
            <a:off x="7528560" y="4566920"/>
            <a:ext cx="868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{d</a:t>
            </a:r>
            <a:r>
              <a:rPr lang="x-none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,c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7399020" y="2662555"/>
            <a:ext cx="14173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</a:t>
            </a:r>
            <a:r>
              <a:rPr lang="x-none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e</a:t>
            </a:r>
            <a:r>
              <a:rPr lang="x-none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,c,d,b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cxnSp>
        <p:nvCxnSpPr>
          <p:cNvPr id="77" name="肘形连接符 76"/>
          <p:cNvCxnSpPr>
            <a:stCxn id="79" idx="2"/>
            <a:endCxn id="78" idx="3"/>
          </p:cNvCxnSpPr>
          <p:nvPr/>
        </p:nvCxnSpPr>
        <p:spPr>
          <a:xfrm rot="5400000" flipH="1">
            <a:off x="8219440" y="3082290"/>
            <a:ext cx="1588770" cy="523240"/>
          </a:xfrm>
          <a:prstGeom prst="bentConnector4">
            <a:avLst>
              <a:gd name="adj1" fmla="val -26978"/>
              <a:gd name="adj2" fmla="val -353883"/>
            </a:avLst>
          </a:prstGeom>
          <a:ln w="25400">
            <a:solidFill>
              <a:srgbClr val="32323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8442325" y="236537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   </a:t>
            </a:r>
            <a:endParaRPr lang="x-none" altLang="zh-CN"/>
          </a:p>
        </p:txBody>
      </p:sp>
      <p:sp>
        <p:nvSpPr>
          <p:cNvPr id="79" name="文本框 78"/>
          <p:cNvSpPr txBox="1"/>
          <p:nvPr/>
        </p:nvSpPr>
        <p:spPr>
          <a:xfrm>
            <a:off x="9120505" y="3769995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zh-CN"/>
              <a:t>    </a:t>
            </a:r>
            <a:endParaRPr lang="x-none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9248775" y="4247515"/>
            <a:ext cx="14173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</a:t>
            </a:r>
            <a:r>
              <a:rPr lang="x-none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e</a:t>
            </a:r>
            <a:r>
              <a:rPr lang="x-none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,c,d,b</a:t>
            </a:r>
            <a:r>
              <a:rPr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4035425" y="1284605"/>
            <a:ext cx="30067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假设 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开始时</a:t>
            </a:r>
            <a:r>
              <a:rPr lang="en-US" altLang="zh-CN" b="1"/>
              <a:t> </a:t>
            </a:r>
            <a:r>
              <a:rPr lang="zh-CN" altLang="en-US" b="1"/>
              <a:t>r1, r2</a:t>
            </a:r>
            <a:r>
              <a:rPr lang="x-none" altLang="zh-CN" b="1"/>
              <a:t>,</a:t>
            </a:r>
            <a:r>
              <a:rPr lang="zh-CN" altLang="en-US" b="1"/>
              <a:t> r3</a:t>
            </a:r>
            <a:r>
              <a:rPr lang="en-US" altLang="zh-CN" b="1"/>
              <a:t> </a:t>
            </a:r>
            <a:r>
              <a:rPr lang="zh-CN" altLang="en-US" b="1"/>
              <a:t>为参数</a:t>
            </a:r>
            <a:endParaRPr lang="zh-CN" altLang="en-US" b="1"/>
          </a:p>
          <a:p>
            <a:r>
              <a:rPr lang="zh-CN" altLang="en-US" b="1"/>
              <a:t>结束时 r1</a:t>
            </a:r>
            <a:r>
              <a:rPr lang="x-none" altLang="zh-CN" b="1"/>
              <a:t>,</a:t>
            </a:r>
            <a:r>
              <a:rPr lang="zh-CN" altLang="en-US" b="1"/>
              <a:t> r3</a:t>
            </a:r>
            <a:r>
              <a:rPr lang="x-none" altLang="zh-CN" b="1"/>
              <a:t> </a:t>
            </a:r>
            <a:r>
              <a:rPr lang="zh-CN" altLang="x-none" b="1"/>
              <a:t>传递结果</a:t>
            </a:r>
            <a:endParaRPr lang="zh-CN" altLang="x-none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5" grpId="0"/>
      <p:bldP spid="76" grpId="0"/>
      <p:bldP spid="80" grpId="0"/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活跃变量分析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</p:spPr>
        <p:txBody>
          <a:bodyPr>
            <a:normAutofit lnSpcReduction="10000"/>
          </a:bodyPr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2800" b="1" dirty="0">
                <a:sym typeface="+mn-ea"/>
              </a:rPr>
              <a:t>活跃变量的逻辑表达</a:t>
            </a:r>
            <a:r>
              <a:rPr lang="en-US" altLang="zh-CN" sz="2800" b="1" dirty="0">
                <a:sym typeface="+mn-ea"/>
              </a:rPr>
              <a:t>    </a:t>
            </a:r>
            <a:endParaRPr lang="en-US" altLang="zh-CN" sz="2800" b="1" dirty="0"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x-none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</a:t>
            </a:r>
            <a:r>
              <a:rPr lang="zh-CN" altLang="x-none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指令的编号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行号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谓词逻辑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live</a:t>
            </a:r>
            <a:r>
              <a:rPr lang="x-none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x-none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l, </a:t>
            </a:r>
            <a:r>
              <a:rPr lang="en-US" altLang="x-none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x-none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</a:t>
            </a:r>
            <a:r>
              <a:rPr lang="zh-CN" altLang="x-none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为真</a:t>
            </a:r>
            <a:endParaRPr lang="zh-CN" altLang="x-none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当前仅当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x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在第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行是活跃的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2840" y="1494790"/>
            <a:ext cx="2498725" cy="14852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395" y="1388110"/>
            <a:ext cx="2473960" cy="18745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339965" y="708025"/>
            <a:ext cx="2178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前提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premises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7" name="直接箭头连接符 26"/>
          <p:cNvCxnSpPr>
            <a:stCxn id="11" idx="2"/>
          </p:cNvCxnSpPr>
          <p:nvPr/>
        </p:nvCxnSpPr>
        <p:spPr>
          <a:xfrm flipH="1">
            <a:off x="6921500" y="1168400"/>
            <a:ext cx="1507490" cy="462915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422005" y="1168400"/>
            <a:ext cx="1162685" cy="389890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689090" y="3825240"/>
            <a:ext cx="26390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结论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conclusions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>
            <a:stCxn id="13" idx="0"/>
          </p:cNvCxnSpPr>
          <p:nvPr/>
        </p:nvCxnSpPr>
        <p:spPr>
          <a:xfrm flipH="1" flipV="1">
            <a:off x="6484620" y="2646680"/>
            <a:ext cx="1524000" cy="1178560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3" idx="0"/>
          </p:cNvCxnSpPr>
          <p:nvPr/>
        </p:nvCxnSpPr>
        <p:spPr>
          <a:xfrm flipV="1">
            <a:off x="8008620" y="3058160"/>
            <a:ext cx="981710" cy="767080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840" y="4607560"/>
            <a:ext cx="5296535" cy="1725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27635" y="127000"/>
            <a:ext cx="11498580" cy="1134110"/>
          </a:xfrm>
        </p:spPr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寄存器分配示例</a:t>
            </a:r>
            <a:r>
              <a:rPr lang="x-none" altLang="zh-CN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3</a:t>
            </a:r>
            <a:endParaRPr lang="x-none" altLang="zh-CN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71" name="object 7"/>
          <p:cNvSpPr txBox="1"/>
          <p:nvPr/>
        </p:nvSpPr>
        <p:spPr>
          <a:xfrm>
            <a:off x="945515" y="1577340"/>
            <a:ext cx="2893695" cy="1996440"/>
          </a:xfrm>
          <a:prstGeom prst="rect">
            <a:avLst/>
          </a:prstGeom>
          <a:solidFill>
            <a:schemeClr val="bg1"/>
          </a:solidFill>
          <a:ln w="17903">
            <a:solidFill>
              <a:srgbClr val="000000"/>
            </a:solidFill>
          </a:ln>
        </p:spPr>
        <p:txBody>
          <a:bodyPr vert="horz" wrap="square" lIns="0" tIns="26669" rIns="0" bIns="0" rtlCol="0">
            <a:spAutoFit/>
          </a:bodyPr>
          <a:p>
            <a:pPr marL="62230" marR="716280" algn="r">
              <a:lnSpc>
                <a:spcPct val="101000"/>
              </a:lnSpc>
              <a:spcBef>
                <a:spcPts val="210"/>
              </a:spcBef>
            </a:pP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L</a:t>
            </a:r>
            <a:r>
              <a:rPr sz="2400" b="1" baseline="-25000" dirty="0">
                <a:latin typeface="Courier New" panose="02070309020205020404" charset="0"/>
                <a:cs typeface="Courier New" panose="02070309020205020404" charset="0"/>
              </a:rPr>
              <a:t>1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: c</a:t>
            </a: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=</a:t>
            </a: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r3</a:t>
            </a:r>
            <a:endParaRPr sz="2400" b="1" dirty="0">
              <a:latin typeface="Courier New" panose="02070309020205020404" charset="0"/>
              <a:cs typeface="Courier New" panose="02070309020205020404" charset="0"/>
            </a:endParaRPr>
          </a:p>
          <a:p>
            <a:pPr marL="62230" marR="716280" algn="r">
              <a:lnSpc>
                <a:spcPct val="101000"/>
              </a:lnSpc>
              <a:spcBef>
                <a:spcPts val="210"/>
              </a:spcBef>
            </a:pP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a</a:t>
            </a: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=</a:t>
            </a: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r1</a:t>
            </a:r>
            <a:endParaRPr sz="2400" b="1" dirty="0">
              <a:latin typeface="Courier New" panose="02070309020205020404" charset="0"/>
              <a:cs typeface="Courier New" panose="02070309020205020404" charset="0"/>
            </a:endParaRPr>
          </a:p>
          <a:p>
            <a:pPr marL="62230" marR="716280" algn="r">
              <a:lnSpc>
                <a:spcPct val="101000"/>
              </a:lnSpc>
              <a:spcBef>
                <a:spcPts val="210"/>
              </a:spcBef>
            </a:pP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b</a:t>
            </a: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=</a:t>
            </a: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r2</a:t>
            </a:r>
            <a:endParaRPr sz="2400" b="1" dirty="0">
              <a:latin typeface="Courier New" panose="02070309020205020404" charset="0"/>
              <a:cs typeface="Courier New" panose="02070309020205020404" charset="0"/>
            </a:endParaRPr>
          </a:p>
          <a:p>
            <a:pPr marL="62230" marR="716280" algn="r">
              <a:lnSpc>
                <a:spcPct val="101000"/>
              </a:lnSpc>
              <a:spcBef>
                <a:spcPts val="210"/>
              </a:spcBef>
            </a:pP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d</a:t>
            </a: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=</a:t>
            </a: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0</a:t>
            </a:r>
            <a:endParaRPr sz="2400" b="1" dirty="0">
              <a:latin typeface="Courier New" panose="02070309020205020404" charset="0"/>
              <a:cs typeface="Courier New" panose="02070309020205020404" charset="0"/>
            </a:endParaRPr>
          </a:p>
          <a:p>
            <a:pPr marL="62230" marR="716280" algn="r">
              <a:lnSpc>
                <a:spcPct val="101000"/>
              </a:lnSpc>
              <a:spcBef>
                <a:spcPts val="210"/>
              </a:spcBef>
            </a:pP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  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e</a:t>
            </a: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=</a:t>
            </a:r>
            <a:r>
              <a:rPr lang="x-none" sz="2400" b="1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a</a:t>
            </a:r>
            <a:endParaRPr sz="2400" b="1" dirty="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2" name="object 7"/>
          <p:cNvSpPr txBox="1"/>
          <p:nvPr/>
        </p:nvSpPr>
        <p:spPr>
          <a:xfrm>
            <a:off x="944880" y="3649980"/>
            <a:ext cx="2894330" cy="1141730"/>
          </a:xfrm>
          <a:prstGeom prst="rect">
            <a:avLst/>
          </a:prstGeom>
          <a:solidFill>
            <a:schemeClr val="bg1"/>
          </a:solidFill>
          <a:ln w="17903">
            <a:solidFill>
              <a:srgbClr val="000000"/>
            </a:solidFill>
          </a:ln>
        </p:spPr>
        <p:txBody>
          <a:bodyPr vert="horz" wrap="square" lIns="0" tIns="26669" rIns="0" bIns="0" rtlCol="0">
            <a:spAutoFit/>
          </a:bodyPr>
          <a:p>
            <a:pPr marL="62230" marR="716280" algn="r">
              <a:lnSpc>
                <a:spcPct val="101000"/>
              </a:lnSpc>
              <a:spcBef>
                <a:spcPts val="210"/>
              </a:spcBef>
            </a:pP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d = d +</a:t>
            </a:r>
            <a:r>
              <a:rPr sz="2400" b="1" spc="-80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b   e = e -</a:t>
            </a:r>
            <a:r>
              <a:rPr sz="2400" b="1" spc="-80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1</a:t>
            </a:r>
            <a:endParaRPr sz="2400" b="1">
              <a:latin typeface="Courier New" panose="02070309020205020404" charset="0"/>
              <a:cs typeface="Courier New" panose="02070309020205020404" charset="0"/>
            </a:endParaRPr>
          </a:p>
          <a:p>
            <a:pPr marL="62230" algn="r">
              <a:lnSpc>
                <a:spcPct val="100000"/>
              </a:lnSpc>
              <a:spcBef>
                <a:spcPts val="10"/>
              </a:spcBef>
            </a:pP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(e &gt; 0)?goto</a:t>
            </a:r>
            <a:r>
              <a:rPr sz="2400" b="1" spc="-65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spc="10" dirty="0">
                <a:latin typeface="Courier New" panose="02070309020205020404" charset="0"/>
                <a:cs typeface="Courier New" panose="02070309020205020404" charset="0"/>
              </a:rPr>
              <a:t>L</a:t>
            </a:r>
            <a:r>
              <a:rPr sz="2400" b="1" spc="15" baseline="-23000" dirty="0">
                <a:latin typeface="Courier New" panose="02070309020205020404" charset="0"/>
                <a:cs typeface="Courier New" panose="02070309020205020404" charset="0"/>
              </a:rPr>
              <a:t>6</a:t>
            </a:r>
            <a:endParaRPr sz="2400" b="1" baseline="-230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73" name="object 9"/>
          <p:cNvSpPr txBox="1"/>
          <p:nvPr/>
        </p:nvSpPr>
        <p:spPr>
          <a:xfrm>
            <a:off x="944245" y="5039360"/>
            <a:ext cx="2894965" cy="1129030"/>
          </a:xfrm>
          <a:prstGeom prst="rect">
            <a:avLst/>
          </a:prstGeom>
          <a:solidFill>
            <a:schemeClr val="bg1"/>
          </a:solidFill>
          <a:ln w="17895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p>
            <a:pPr marL="62230" marR="109220" algn="r">
              <a:lnSpc>
                <a:spcPct val="100000"/>
              </a:lnSpc>
              <a:spcBef>
                <a:spcPts val="55"/>
              </a:spcBef>
            </a:pPr>
            <a:r>
              <a:rPr sz="2400" b="1" dirty="0">
                <a:latin typeface="Courier New" panose="02070309020205020404"/>
                <a:cs typeface="Courier New" panose="02070309020205020404"/>
              </a:rPr>
              <a:t>r1 =</a:t>
            </a:r>
            <a:r>
              <a:rPr sz="2400" b="1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d</a:t>
            </a:r>
            <a:endParaRPr sz="2400" b="1" dirty="0">
              <a:latin typeface="Courier New" panose="02070309020205020404"/>
              <a:cs typeface="Courier New" panose="02070309020205020404"/>
            </a:endParaRPr>
          </a:p>
          <a:p>
            <a:pPr marL="62230" marR="109220" algn="r">
              <a:lnSpc>
                <a:spcPct val="100000"/>
              </a:lnSpc>
              <a:spcBef>
                <a:spcPts val="55"/>
              </a:spcBef>
            </a:pPr>
            <a:r>
              <a:rPr lang="x-none" sz="2400" b="1" dirty="0">
                <a:latin typeface="Courier New" panose="02070309020205020404"/>
                <a:cs typeface="Courier New" panose="02070309020205020404"/>
              </a:rPr>
              <a:t>r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3 =</a:t>
            </a:r>
            <a:r>
              <a:rPr sz="2400" b="1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c </a:t>
            </a:r>
            <a:endParaRPr sz="2400" b="1" dirty="0">
              <a:latin typeface="Courier New" panose="02070309020205020404"/>
              <a:cs typeface="Courier New" panose="02070309020205020404"/>
            </a:endParaRPr>
          </a:p>
          <a:p>
            <a:pPr marL="62230" marR="109220" algn="r">
              <a:lnSpc>
                <a:spcPct val="100000"/>
              </a:lnSpc>
              <a:spcBef>
                <a:spcPts val="55"/>
              </a:spcBef>
            </a:pPr>
            <a:r>
              <a:rPr sz="2400" b="1" spc="-5" dirty="0">
                <a:latin typeface="Courier New" panose="02070309020205020404"/>
                <a:cs typeface="Courier New" panose="02070309020205020404"/>
              </a:rPr>
              <a:t>return</a:t>
            </a:r>
            <a:endParaRPr sz="2400" b="1" spc="-5" dirty="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87" name="表格 86"/>
          <p:cNvGraphicFramePr/>
          <p:nvPr/>
        </p:nvGraphicFramePr>
        <p:xfrm>
          <a:off x="4038600" y="1041400"/>
          <a:ext cx="5308600" cy="5173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3575"/>
                <a:gridCol w="663575"/>
                <a:gridCol w="663575"/>
                <a:gridCol w="663575"/>
                <a:gridCol w="663575"/>
                <a:gridCol w="663575"/>
                <a:gridCol w="663575"/>
                <a:gridCol w="663575"/>
              </a:tblGrid>
              <a:tr h="4311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b="1">
                          <a:latin typeface="Courier New" panose="02070309020205020404" charset="0"/>
                          <a:cs typeface="Courier New" panose="02070309020205020404" charset="0"/>
                        </a:rPr>
                        <a:t>a</a:t>
                      </a:r>
                      <a:endParaRPr lang="x-none" altLang="zh-CN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b="1">
                          <a:latin typeface="Courier New" panose="02070309020205020404" charset="0"/>
                          <a:cs typeface="Courier New" panose="02070309020205020404" charset="0"/>
                        </a:rPr>
                        <a:t>b</a:t>
                      </a:r>
                      <a:endParaRPr lang="x-none" altLang="zh-CN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b="1">
                          <a:latin typeface="Courier New" panose="02070309020205020404" charset="0"/>
                          <a:cs typeface="Courier New" panose="02070309020205020404" charset="0"/>
                        </a:rPr>
                        <a:t>c</a:t>
                      </a:r>
                      <a:endParaRPr lang="x-none" altLang="zh-CN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b="1">
                          <a:latin typeface="Courier New" panose="02070309020205020404" charset="0"/>
                          <a:cs typeface="Courier New" panose="02070309020205020404" charset="0"/>
                        </a:rPr>
                        <a:t>d</a:t>
                      </a:r>
                      <a:endParaRPr lang="x-none" altLang="zh-CN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b="1">
                          <a:latin typeface="Courier New" panose="02070309020205020404" charset="0"/>
                          <a:cs typeface="Courier New" panose="02070309020205020404" charset="0"/>
                        </a:rPr>
                        <a:t>e</a:t>
                      </a:r>
                      <a:endParaRPr lang="x-none" altLang="zh-CN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b="1">
                          <a:latin typeface="Courier New" panose="02070309020205020404" charset="0"/>
                          <a:cs typeface="Courier New" panose="02070309020205020404" charset="0"/>
                        </a:rPr>
                        <a:t>r1</a:t>
                      </a:r>
                      <a:endParaRPr lang="x-none" altLang="zh-CN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b="1">
                          <a:latin typeface="Courier New" panose="02070309020205020404" charset="0"/>
                          <a:cs typeface="Courier New" panose="02070309020205020404" charset="0"/>
                        </a:rPr>
                        <a:t>r2</a:t>
                      </a:r>
                      <a:endParaRPr lang="x-none" altLang="zh-CN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b="1">
                          <a:latin typeface="Courier New" panose="02070309020205020404" charset="0"/>
                          <a:cs typeface="Courier New" panose="02070309020205020404" charset="0"/>
                        </a:rPr>
                        <a:t>r3</a:t>
                      </a:r>
                      <a:endParaRPr lang="x-none" altLang="zh-CN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3116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16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3116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3116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3116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3116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3116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3116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3116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3116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116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8" name="文本框 87"/>
          <p:cNvSpPr txBox="1"/>
          <p:nvPr/>
        </p:nvSpPr>
        <p:spPr>
          <a:xfrm>
            <a:off x="450850" y="3564255"/>
            <a:ext cx="5499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62230">
              <a:lnSpc>
                <a:spcPct val="100000"/>
              </a:lnSpc>
              <a:spcBef>
                <a:spcPts val="10"/>
              </a:spcBef>
            </a:pPr>
            <a:r>
              <a:rPr sz="2400" b="1" spc="1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L</a:t>
            </a:r>
            <a:r>
              <a:rPr sz="2400" b="1" spc="15" baseline="-23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6</a:t>
            </a:r>
            <a:endParaRPr lang="zh-CN" altLang="en-US" sz="2400" b="1" spc="15" baseline="-23000" dirty="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寄存器分配示例</a:t>
            </a:r>
            <a:r>
              <a:rPr lang="x-none" altLang="zh-CN" b="1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3</a:t>
            </a:r>
            <a:endParaRPr lang="x-none" altLang="zh-CN" b="1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graphicFrame>
        <p:nvGraphicFramePr>
          <p:cNvPr id="93" name="表格 92"/>
          <p:cNvGraphicFramePr/>
          <p:nvPr/>
        </p:nvGraphicFramePr>
        <p:xfrm>
          <a:off x="352425" y="1532255"/>
          <a:ext cx="3901440" cy="4686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  <a:gridCol w="487680"/>
              </a:tblGrid>
              <a:tr h="390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b="1">
                          <a:latin typeface="Courier New" panose="02070309020205020404" charset="0"/>
                          <a:cs typeface="Courier New" panose="02070309020205020404" charset="0"/>
                        </a:rPr>
                        <a:t>a</a:t>
                      </a:r>
                      <a:endParaRPr lang="x-none" altLang="zh-CN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b="1">
                          <a:latin typeface="Courier New" panose="02070309020205020404" charset="0"/>
                          <a:cs typeface="Courier New" panose="02070309020205020404" charset="0"/>
                        </a:rPr>
                        <a:t>b</a:t>
                      </a:r>
                      <a:endParaRPr lang="x-none" altLang="zh-CN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b="1">
                          <a:latin typeface="Courier New" panose="02070309020205020404" charset="0"/>
                          <a:cs typeface="Courier New" panose="02070309020205020404" charset="0"/>
                        </a:rPr>
                        <a:t>c</a:t>
                      </a:r>
                      <a:endParaRPr lang="x-none" altLang="zh-CN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b="1">
                          <a:latin typeface="Courier New" panose="02070309020205020404" charset="0"/>
                          <a:cs typeface="Courier New" panose="02070309020205020404" charset="0"/>
                        </a:rPr>
                        <a:t>d</a:t>
                      </a:r>
                      <a:endParaRPr lang="x-none" altLang="zh-CN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b="1">
                          <a:latin typeface="Courier New" panose="02070309020205020404" charset="0"/>
                          <a:cs typeface="Courier New" panose="02070309020205020404" charset="0"/>
                        </a:rPr>
                        <a:t>e</a:t>
                      </a:r>
                      <a:endParaRPr lang="x-none" altLang="zh-CN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b="1">
                          <a:latin typeface="Courier New" panose="02070309020205020404" charset="0"/>
                          <a:cs typeface="Courier New" panose="02070309020205020404" charset="0"/>
                        </a:rPr>
                        <a:t>r1</a:t>
                      </a:r>
                      <a:endParaRPr lang="x-none" altLang="zh-CN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b="1">
                          <a:latin typeface="Courier New" panose="02070309020205020404" charset="0"/>
                          <a:cs typeface="Courier New" panose="02070309020205020404" charset="0"/>
                        </a:rPr>
                        <a:t>r2</a:t>
                      </a:r>
                      <a:endParaRPr lang="x-none" altLang="zh-CN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b="1">
                          <a:latin typeface="Courier New" panose="02070309020205020404" charset="0"/>
                          <a:cs typeface="Courier New" panose="02070309020205020404" charset="0"/>
                        </a:rPr>
                        <a:t>r3</a:t>
                      </a:r>
                      <a:endParaRPr lang="x-none" altLang="zh-CN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90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0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90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90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90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90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90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90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90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90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052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4" name="直接连接符 93"/>
          <p:cNvCxnSpPr/>
          <p:nvPr/>
        </p:nvCxnSpPr>
        <p:spPr>
          <a:xfrm>
            <a:off x="108585" y="2129790"/>
            <a:ext cx="495363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5334000" y="1868170"/>
            <a:ext cx="6711315" cy="4961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x-none" altLang="zh-CN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</a:rPr>
              <a:t>r3</a:t>
            </a:r>
            <a:r>
              <a:rPr lang="en-US" altLang="x-none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</a:rPr>
              <a:t> </a:t>
            </a:r>
            <a:r>
              <a:rPr lang="zh-CN" altLang="x-none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结束使用，</a:t>
            </a:r>
            <a:r>
              <a:rPr lang="en-US" altLang="zh-CN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</a:rPr>
              <a:t>c</a:t>
            </a:r>
            <a:r>
              <a:rPr lang="en-US" altLang="zh-CN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 </a:t>
            </a:r>
            <a:r>
              <a:rPr lang="zh-CN" altLang="en-US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开始，将</a:t>
            </a:r>
            <a:r>
              <a:rPr lang="en-US" altLang="zh-CN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 </a:t>
            </a:r>
            <a:r>
              <a:rPr lang="en-US" altLang="zh-CN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</a:rPr>
              <a:t>r3</a:t>
            </a:r>
            <a:r>
              <a:rPr lang="en-US" altLang="zh-CN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 </a:t>
            </a:r>
            <a:r>
              <a:rPr lang="zh-CN" altLang="en-US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分配给</a:t>
            </a:r>
            <a:r>
              <a:rPr lang="en-US" altLang="zh-CN" sz="2400" b="1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 </a:t>
            </a:r>
            <a:r>
              <a:rPr lang="en-US" altLang="zh-CN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</a:rPr>
              <a:t>c</a:t>
            </a:r>
            <a:endParaRPr lang="en-US" altLang="zh-CN" sz="2400" b="1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</a:endParaRPr>
          </a:p>
          <a:p>
            <a:pPr>
              <a:lnSpc>
                <a:spcPct val="110000"/>
              </a:lnSpc>
            </a:pPr>
            <a:r>
              <a:rPr lang="x-none" altLang="zh-CN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r1 </a:t>
            </a:r>
            <a:r>
              <a:rPr lang="zh-CN" altLang="x-none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可用，分配给</a:t>
            </a:r>
            <a:r>
              <a:rPr lang="en-US" altLang="zh-CN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a</a:t>
            </a:r>
            <a:endParaRPr lang="en-US" altLang="zh-CN" sz="2400" b="1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x-none" altLang="en-US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r2 </a:t>
            </a:r>
            <a:r>
              <a:rPr lang="zh-CN" altLang="x-none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可用，分配给</a:t>
            </a:r>
            <a:r>
              <a:rPr lang="en-US" altLang="zh-CN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</a:t>
            </a:r>
            <a:r>
              <a:rPr lang="x-none" altLang="en-US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b</a:t>
            </a:r>
            <a:endParaRPr lang="en-US" altLang="zh-CN" sz="2400" b="1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没有可用寄存器，选</a:t>
            </a:r>
            <a:r>
              <a:rPr lang="en-US" altLang="zh-CN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c</a:t>
            </a:r>
            <a:r>
              <a:rPr lang="zh-CN" altLang="en-US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（</a:t>
            </a:r>
            <a:r>
              <a:rPr lang="en-US" altLang="zh-CN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end</a:t>
            </a:r>
            <a:r>
              <a:rPr lang="zh-CN" altLang="en-US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最大的）溢出</a:t>
            </a:r>
            <a:endParaRPr lang="zh-CN" altLang="en-US" sz="2400" b="1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x-none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a </a:t>
            </a:r>
            <a:r>
              <a:rPr lang="zh-CN" altLang="en-US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结束，</a:t>
            </a:r>
            <a:r>
              <a:rPr lang="x-none" altLang="en-US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r</a:t>
            </a:r>
            <a:r>
              <a:rPr lang="en-US" altLang="x-none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1</a:t>
            </a:r>
            <a:r>
              <a:rPr lang="x-none" altLang="en-US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</a:t>
            </a:r>
            <a:r>
              <a:rPr lang="zh-CN" altLang="x-none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可用，分配给</a:t>
            </a:r>
            <a:r>
              <a:rPr lang="en-US" altLang="zh-CN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</a:t>
            </a:r>
            <a:r>
              <a:rPr lang="en-US" altLang="x-none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e</a:t>
            </a:r>
            <a:endParaRPr lang="en-US" altLang="x-none" sz="2400" b="1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 altLang="x-none" sz="2400" b="1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>
              <a:lnSpc>
                <a:spcPct val="110000"/>
              </a:lnSpc>
            </a:pPr>
            <a:endParaRPr lang="en-US" altLang="x-none" sz="2400" b="1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x-none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b </a:t>
            </a:r>
            <a:r>
              <a:rPr lang="zh-CN" altLang="en-US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结束，</a:t>
            </a:r>
            <a:r>
              <a:rPr lang="x-none" altLang="en-US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r</a:t>
            </a:r>
            <a:r>
              <a:rPr lang="en-US" altLang="x-none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2 </a:t>
            </a:r>
            <a:r>
              <a:rPr lang="zh-CN" altLang="x-none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可用</a:t>
            </a:r>
            <a:endParaRPr lang="zh-CN" altLang="x-none" sz="2400" b="1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e </a:t>
            </a:r>
            <a:r>
              <a:rPr lang="zh-CN" altLang="en-US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结束，</a:t>
            </a:r>
            <a:r>
              <a:rPr lang="en-US" altLang="x-none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r1</a:t>
            </a:r>
            <a:r>
              <a:rPr lang="x-none" altLang="en-US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</a:t>
            </a:r>
            <a:r>
              <a:rPr lang="zh-CN" altLang="x-none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可用</a:t>
            </a:r>
            <a:endParaRPr lang="zh-CN" altLang="x-none" sz="2400" b="1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d</a:t>
            </a:r>
            <a:r>
              <a:rPr lang="en-US" altLang="zh-CN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</a:t>
            </a:r>
            <a:r>
              <a:rPr lang="zh-CN" altLang="en-US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结束，</a:t>
            </a:r>
            <a:r>
              <a:rPr lang="x-none" altLang="en-US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r</a:t>
            </a:r>
            <a:r>
              <a:rPr lang="en-US" altLang="x-none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3</a:t>
            </a:r>
            <a:r>
              <a:rPr lang="x-none" altLang="en-US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</a:t>
            </a:r>
            <a:r>
              <a:rPr lang="zh-CN" altLang="x-none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可用，</a:t>
            </a:r>
            <a:r>
              <a:rPr lang="en-US" altLang="zh-CN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r1 </a:t>
            </a:r>
            <a:r>
              <a:rPr lang="zh-CN" altLang="en-US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要作为返回值使用</a:t>
            </a:r>
            <a:endParaRPr lang="zh-CN" altLang="en-US" sz="2400" b="1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c </a:t>
            </a:r>
            <a:r>
              <a:rPr lang="zh-CN" altLang="en-US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结束，</a:t>
            </a:r>
            <a:r>
              <a:rPr lang="en-US" altLang="zh-CN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r3 </a:t>
            </a:r>
            <a:r>
              <a:rPr lang="zh-CN" altLang="en-US" sz="2400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要作为返回值使用</a:t>
            </a:r>
            <a:endParaRPr lang="zh-CN" altLang="en-US" sz="24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>
              <a:lnSpc>
                <a:spcPct val="110000"/>
              </a:lnSpc>
            </a:pPr>
            <a:endParaRPr lang="zh-CN" altLang="en-US" sz="2400" b="1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1333500" y="1936115"/>
            <a:ext cx="45720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 anchor="t">
            <a:spAutoFit/>
          </a:bodyPr>
          <a:p>
            <a:r>
              <a:rPr lang="en-US" altLang="zh-CN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r3</a:t>
            </a:r>
            <a:endParaRPr lang="zh-CN" altLang="en-US"/>
          </a:p>
        </p:txBody>
      </p:sp>
      <p:cxnSp>
        <p:nvCxnSpPr>
          <p:cNvPr id="99" name="直接连接符 98"/>
          <p:cNvCxnSpPr/>
          <p:nvPr/>
        </p:nvCxnSpPr>
        <p:spPr>
          <a:xfrm>
            <a:off x="102235" y="2523490"/>
            <a:ext cx="495363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365125" y="2320290"/>
            <a:ext cx="45720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 anchor="t">
            <a:spAutoFit/>
          </a:bodyPr>
          <a:p>
            <a:r>
              <a:rPr lang="en-US" altLang="zh-CN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r1</a:t>
            </a:r>
            <a:endParaRPr lang="zh-CN" altLang="en-US"/>
          </a:p>
        </p:txBody>
      </p:sp>
      <p:cxnSp>
        <p:nvCxnSpPr>
          <p:cNvPr id="102" name="直接连接符 101"/>
          <p:cNvCxnSpPr/>
          <p:nvPr/>
        </p:nvCxnSpPr>
        <p:spPr>
          <a:xfrm>
            <a:off x="127635" y="2898140"/>
            <a:ext cx="495363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854075" y="2704465"/>
            <a:ext cx="45720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 anchor="t">
            <a:spAutoFit/>
          </a:bodyPr>
          <a:p>
            <a:r>
              <a:rPr lang="en-US" altLang="zh-CN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r</a:t>
            </a:r>
            <a:r>
              <a:rPr lang="x-none" altLang="en-US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2</a:t>
            </a:r>
            <a:endParaRPr lang="x-none" altLang="en-US" b="1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</p:txBody>
      </p:sp>
      <p:cxnSp>
        <p:nvCxnSpPr>
          <p:cNvPr id="104" name="直接连接符 103"/>
          <p:cNvCxnSpPr/>
          <p:nvPr/>
        </p:nvCxnSpPr>
        <p:spPr>
          <a:xfrm>
            <a:off x="130810" y="3301365"/>
            <a:ext cx="495363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1819275" y="3098165"/>
            <a:ext cx="45720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 anchor="t">
            <a:spAutoFit/>
          </a:bodyPr>
          <a:p>
            <a:r>
              <a:rPr lang="en-US" altLang="zh-CN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r3</a:t>
            </a:r>
            <a:endParaRPr lang="zh-CN" altLang="en-US"/>
          </a:p>
        </p:txBody>
      </p:sp>
      <p:sp>
        <p:nvSpPr>
          <p:cNvPr id="106" name="文本框 105"/>
          <p:cNvSpPr txBox="1"/>
          <p:nvPr/>
        </p:nvSpPr>
        <p:spPr>
          <a:xfrm>
            <a:off x="1400175" y="3088640"/>
            <a:ext cx="32004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 anchor="t">
            <a:spAutoFit/>
          </a:bodyPr>
          <a:p>
            <a:r>
              <a:rPr lang="en-US" altLang="zh-CN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M</a:t>
            </a:r>
            <a:endParaRPr lang="zh-CN" altLang="en-US"/>
          </a:p>
        </p:txBody>
      </p:sp>
      <p:cxnSp>
        <p:nvCxnSpPr>
          <p:cNvPr id="107" name="直接连接符 106"/>
          <p:cNvCxnSpPr/>
          <p:nvPr/>
        </p:nvCxnSpPr>
        <p:spPr>
          <a:xfrm>
            <a:off x="133985" y="3685540"/>
            <a:ext cx="495363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>
            <a:off x="2305050" y="3491865"/>
            <a:ext cx="45720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 anchor="t">
            <a:spAutoFit/>
          </a:bodyPr>
          <a:p>
            <a:r>
              <a:rPr lang="en-US" altLang="zh-CN" b="1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r1</a:t>
            </a:r>
            <a:endParaRPr lang="zh-CN" altLang="en-US"/>
          </a:p>
        </p:txBody>
      </p:sp>
      <p:cxnSp>
        <p:nvCxnSpPr>
          <p:cNvPr id="109" name="直接连接符 108"/>
          <p:cNvCxnSpPr/>
          <p:nvPr/>
        </p:nvCxnSpPr>
        <p:spPr>
          <a:xfrm>
            <a:off x="146685" y="4879340"/>
            <a:ext cx="495363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159385" y="5273040"/>
            <a:ext cx="495363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172085" y="5647690"/>
            <a:ext cx="495363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59385" y="4466590"/>
            <a:ext cx="495363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01" grpId="0" bldLvl="0" animBg="1"/>
      <p:bldP spid="103" grpId="0" bldLvl="0" animBg="1"/>
      <p:bldP spid="105" grpId="0" bldLvl="0" animBg="1"/>
      <p:bldP spid="106" grpId="0" bldLvl="0" animBg="1"/>
      <p:bldP spid="108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线性扫描算法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</p:spPr>
        <p:txBody>
          <a:bodyPr>
            <a:normAutofit/>
          </a:bodyPr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z="3200" b="1" dirty="0">
                <a:sym typeface="+mn-ea"/>
              </a:rPr>
              <a:t>优势</a:t>
            </a:r>
            <a:endParaRPr sz="3200" b="1" dirty="0">
              <a:sym typeface="+mn-ea"/>
            </a:endParaRPr>
          </a:p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b="1" dirty="0">
                <a:sym typeface="+mn-ea"/>
              </a:rPr>
              <a:t>    </a:t>
            </a:r>
            <a:r>
              <a:rPr sz="3200" b="1" dirty="0">
                <a:sym typeface="+mn-ea"/>
              </a:rPr>
              <a:t>非常高效（计算有效区间后，线性运行时间）</a:t>
            </a:r>
            <a:endParaRPr sz="3200" b="1" dirty="0">
              <a:sym typeface="+mn-ea"/>
            </a:endParaRPr>
          </a:p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b="1" dirty="0">
                <a:sym typeface="+mn-ea"/>
              </a:rPr>
              <a:t>    </a:t>
            </a:r>
            <a:r>
              <a:rPr sz="3200" b="1" dirty="0">
                <a:sym typeface="+mn-ea"/>
              </a:rPr>
              <a:t>在许多情况下生成良好的代码</a:t>
            </a:r>
            <a:endParaRPr sz="3200" b="1" dirty="0">
              <a:sym typeface="+mn-ea"/>
            </a:endParaRPr>
          </a:p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b="1" dirty="0">
                <a:sym typeface="+mn-ea"/>
              </a:rPr>
              <a:t>    </a:t>
            </a:r>
            <a:r>
              <a:rPr sz="3200" b="1" dirty="0">
                <a:sym typeface="+mn-ea"/>
              </a:rPr>
              <a:t>分配步骤一次完成</a:t>
            </a:r>
            <a:endParaRPr sz="3200" b="1" dirty="0">
              <a:sym typeface="+mn-ea"/>
            </a:endParaRPr>
          </a:p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b="1" dirty="0">
                <a:sym typeface="+mn-ea"/>
              </a:rPr>
              <a:t>    </a:t>
            </a:r>
            <a:r>
              <a:rPr sz="3200" b="1" dirty="0">
                <a:sym typeface="+mn-ea"/>
              </a:rPr>
              <a:t>可以在运行期间生成代码迭代</a:t>
            </a:r>
            <a:endParaRPr sz="3200" b="1" dirty="0">
              <a:sym typeface="+mn-ea"/>
            </a:endParaRPr>
          </a:p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z="3200" b="1" dirty="0">
                <a:sym typeface="+mn-ea"/>
              </a:rPr>
              <a:t>缺点</a:t>
            </a:r>
            <a:endParaRPr sz="3200" b="1" dirty="0">
              <a:sym typeface="+mn-ea"/>
            </a:endParaRPr>
          </a:p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b="1" dirty="0">
                <a:sym typeface="+mn-ea"/>
              </a:rPr>
              <a:t>    </a:t>
            </a:r>
            <a:r>
              <a:rPr sz="3200" b="1" dirty="0">
                <a:sym typeface="+mn-ea"/>
              </a:rPr>
              <a:t>由于使用活动区间而不是活动范围，因此不精确。</a:t>
            </a:r>
            <a:endParaRPr sz="3200" b="1" dirty="0">
              <a:sym typeface="+mn-ea"/>
            </a:endParaRPr>
          </a:p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b="1" dirty="0">
                <a:sym typeface="+mn-ea"/>
              </a:rPr>
              <a:t>    </a:t>
            </a:r>
            <a:r>
              <a:rPr sz="3200" b="1" dirty="0">
                <a:sym typeface="+mn-ea"/>
              </a:rPr>
              <a:t>在许多情况下，效果不如其他方法 </a:t>
            </a:r>
            <a:endParaRPr sz="3200" b="1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线性扫描算法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46" name="object 46"/>
          <p:cNvSpPr txBox="1"/>
          <p:nvPr/>
        </p:nvSpPr>
        <p:spPr>
          <a:xfrm>
            <a:off x="7921373" y="1684713"/>
            <a:ext cx="808990" cy="256540"/>
          </a:xfrm>
          <a:prstGeom prst="rect">
            <a:avLst/>
          </a:prstGeom>
          <a:ln w="21283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p>
            <a:pPr marL="76200">
              <a:lnSpc>
                <a:spcPct val="100000"/>
              </a:lnSpc>
              <a:spcBef>
                <a:spcPts val="25"/>
              </a:spcBef>
            </a:pPr>
            <a:r>
              <a:rPr sz="1650" b="1" spc="15" dirty="0">
                <a:latin typeface="Courier New" panose="02070309020205020404"/>
                <a:cs typeface="Courier New" panose="02070309020205020404"/>
              </a:rPr>
              <a:t>b =</a:t>
            </a:r>
            <a:r>
              <a:rPr sz="1650" b="1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50" b="1" spc="-30" dirty="0">
                <a:latin typeface="Trebuchet MS" panose="020B0603020202020204"/>
                <a:cs typeface="Trebuchet MS" panose="020B0603020202020204"/>
              </a:rPr>
              <a:t>●</a:t>
            </a:r>
            <a:endParaRPr sz="1650" b="1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702868" y="3839710"/>
            <a:ext cx="1341120" cy="245745"/>
          </a:xfrm>
          <a:prstGeom prst="rect">
            <a:avLst/>
          </a:prstGeom>
          <a:ln w="2128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 marL="74295">
              <a:lnSpc>
                <a:spcPts val="1920"/>
              </a:lnSpc>
            </a:pPr>
            <a:r>
              <a:rPr sz="1650" b="1" spc="15" dirty="0">
                <a:latin typeface="Courier New" panose="02070309020205020404"/>
                <a:cs typeface="Courier New" panose="02070309020205020404"/>
              </a:rPr>
              <a:t>x = a +</a:t>
            </a:r>
            <a:r>
              <a:rPr sz="1650" b="1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50" b="1" spc="15" dirty="0">
                <a:latin typeface="Courier New" panose="02070309020205020404"/>
                <a:cs typeface="Courier New" panose="02070309020205020404"/>
              </a:rPr>
              <a:t>b</a:t>
            </a:r>
            <a:endParaRPr sz="1650" b="1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001532" y="3387427"/>
            <a:ext cx="1341120" cy="245745"/>
          </a:xfrm>
          <a:prstGeom prst="rect">
            <a:avLst/>
          </a:prstGeom>
          <a:ln w="2128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 marL="74295">
              <a:lnSpc>
                <a:spcPts val="1920"/>
              </a:lnSpc>
            </a:pPr>
            <a:r>
              <a:rPr sz="1650" b="1" spc="15" dirty="0">
                <a:latin typeface="Courier New" panose="02070309020205020404"/>
                <a:cs typeface="Courier New" panose="02070309020205020404"/>
              </a:rPr>
              <a:t>x = a -</a:t>
            </a:r>
            <a:r>
              <a:rPr sz="1650" b="1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50" b="1" spc="15" dirty="0">
                <a:latin typeface="Courier New" panose="02070309020205020404"/>
                <a:cs typeface="Courier New" panose="02070309020205020404"/>
              </a:rPr>
              <a:t>1</a:t>
            </a:r>
            <a:endParaRPr sz="1650" b="1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26694" y="5132709"/>
            <a:ext cx="808990" cy="256540"/>
          </a:xfrm>
          <a:prstGeom prst="rect">
            <a:avLst/>
          </a:prstGeom>
          <a:ln w="21283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p>
            <a:pPr marL="74295">
              <a:lnSpc>
                <a:spcPct val="100000"/>
              </a:lnSpc>
              <a:spcBef>
                <a:spcPts val="25"/>
              </a:spcBef>
              <a:tabLst>
                <a:tab pos="325120" algn="l"/>
              </a:tabLst>
            </a:pPr>
            <a:r>
              <a:rPr sz="1650" b="1" spc="-30" dirty="0">
                <a:latin typeface="Trebuchet MS" panose="020B0603020202020204"/>
                <a:cs typeface="Trebuchet MS" panose="020B0603020202020204"/>
              </a:rPr>
              <a:t>●	</a:t>
            </a:r>
            <a:r>
              <a:rPr sz="1650" b="1" spc="15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1650" b="1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50" b="1" spc="15" dirty="0">
                <a:latin typeface="Courier New" panose="02070309020205020404"/>
                <a:cs typeface="Courier New" panose="02070309020205020404"/>
              </a:rPr>
              <a:t>x</a:t>
            </a:r>
            <a:endParaRPr sz="1650" b="1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487180" y="2800055"/>
            <a:ext cx="749300" cy="1009650"/>
            <a:chOff x="6839480" y="3523955"/>
            <a:chExt cx="749300" cy="1009650"/>
          </a:xfrm>
        </p:grpSpPr>
        <p:sp>
          <p:nvSpPr>
            <p:cNvPr id="51" name="object 51"/>
            <p:cNvSpPr/>
            <p:nvPr/>
          </p:nvSpPr>
          <p:spPr>
            <a:xfrm>
              <a:off x="6900608" y="3534597"/>
              <a:ext cx="677545" cy="919480"/>
            </a:xfrm>
            <a:custGeom>
              <a:avLst/>
              <a:gdLst/>
              <a:ahLst/>
              <a:cxnLst/>
              <a:rect l="l" t="t" r="r" b="b"/>
              <a:pathLst>
                <a:path w="677545" h="919479">
                  <a:moveTo>
                    <a:pt x="677084" y="0"/>
                  </a:moveTo>
                  <a:lnTo>
                    <a:pt x="0" y="919338"/>
                  </a:lnTo>
                </a:path>
              </a:pathLst>
            </a:custGeom>
            <a:ln w="21283">
              <a:solidFill>
                <a:srgbClr val="000000"/>
              </a:solidFill>
            </a:ln>
          </p:spPr>
          <p:txBody>
            <a:bodyPr wrap="square" lIns="0" tIns="0" rIns="0" bIns="0" rtlCol="0"/>
            <a:p>
              <a:endParaRPr b="1"/>
            </a:p>
          </p:txBody>
        </p:sp>
        <p:sp>
          <p:nvSpPr>
            <p:cNvPr id="52" name="object 52"/>
            <p:cNvSpPr/>
            <p:nvPr/>
          </p:nvSpPr>
          <p:spPr>
            <a:xfrm>
              <a:off x="6850122" y="4435013"/>
              <a:ext cx="76200" cy="87630"/>
            </a:xfrm>
            <a:custGeom>
              <a:avLst/>
              <a:gdLst/>
              <a:ahLst/>
              <a:cxnLst/>
              <a:rect l="l" t="t" r="r" b="b"/>
              <a:pathLst>
                <a:path w="76200" h="87629">
                  <a:moveTo>
                    <a:pt x="0" y="87476"/>
                  </a:moveTo>
                  <a:lnTo>
                    <a:pt x="50485" y="18921"/>
                  </a:lnTo>
                </a:path>
                <a:path w="76200" h="87629">
                  <a:moveTo>
                    <a:pt x="76196" y="37864"/>
                  </a:moveTo>
                  <a:lnTo>
                    <a:pt x="0" y="87476"/>
                  </a:lnTo>
                  <a:lnTo>
                    <a:pt x="24774" y="0"/>
                  </a:lnTo>
                </a:path>
              </a:pathLst>
            </a:custGeom>
            <a:ln w="21283">
              <a:solidFill>
                <a:srgbClr val="000000"/>
              </a:solidFill>
            </a:ln>
          </p:spPr>
          <p:txBody>
            <a:bodyPr wrap="square" lIns="0" tIns="0" rIns="0" bIns="0" rtlCol="0"/>
            <a:p>
              <a:endParaRPr b="1"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8528710" y="2797118"/>
            <a:ext cx="906780" cy="574040"/>
            <a:chOff x="7881010" y="3521018"/>
            <a:chExt cx="906780" cy="574040"/>
          </a:xfrm>
        </p:grpSpPr>
        <p:sp>
          <p:nvSpPr>
            <p:cNvPr id="54" name="object 54"/>
            <p:cNvSpPr/>
            <p:nvPr/>
          </p:nvSpPr>
          <p:spPr>
            <a:xfrm>
              <a:off x="7891652" y="3531659"/>
              <a:ext cx="813435" cy="508000"/>
            </a:xfrm>
            <a:custGeom>
              <a:avLst/>
              <a:gdLst/>
              <a:ahLst/>
              <a:cxnLst/>
              <a:rect l="l" t="t" r="r" b="b"/>
              <a:pathLst>
                <a:path w="813434" h="508000">
                  <a:moveTo>
                    <a:pt x="0" y="0"/>
                  </a:moveTo>
                  <a:lnTo>
                    <a:pt x="812960" y="507515"/>
                  </a:lnTo>
                </a:path>
              </a:pathLst>
            </a:custGeom>
            <a:ln w="21283">
              <a:solidFill>
                <a:srgbClr val="000000"/>
              </a:solidFill>
            </a:ln>
          </p:spPr>
          <p:txBody>
            <a:bodyPr wrap="square" lIns="0" tIns="0" rIns="0" bIns="0" rtlCol="0"/>
            <a:p>
              <a:endParaRPr b="1"/>
            </a:p>
          </p:txBody>
        </p:sp>
        <p:sp>
          <p:nvSpPr>
            <p:cNvPr id="55" name="object 55"/>
            <p:cNvSpPr/>
            <p:nvPr/>
          </p:nvSpPr>
          <p:spPr>
            <a:xfrm>
              <a:off x="8687692" y="4012102"/>
              <a:ext cx="89535" cy="72390"/>
            </a:xfrm>
            <a:custGeom>
              <a:avLst/>
              <a:gdLst/>
              <a:ahLst/>
              <a:cxnLst/>
              <a:rect l="l" t="t" r="r" b="b"/>
              <a:pathLst>
                <a:path w="89534" h="72389">
                  <a:moveTo>
                    <a:pt x="89137" y="72173"/>
                  </a:moveTo>
                  <a:lnTo>
                    <a:pt x="16920" y="27073"/>
                  </a:lnTo>
                </a:path>
                <a:path w="89534" h="72389">
                  <a:moveTo>
                    <a:pt x="33820" y="0"/>
                  </a:moveTo>
                  <a:lnTo>
                    <a:pt x="89137" y="72173"/>
                  </a:lnTo>
                  <a:lnTo>
                    <a:pt x="0" y="54167"/>
                  </a:lnTo>
                </a:path>
              </a:pathLst>
            </a:custGeom>
            <a:ln w="21283">
              <a:solidFill>
                <a:srgbClr val="000000"/>
              </a:solidFill>
            </a:ln>
          </p:spPr>
          <p:txBody>
            <a:bodyPr wrap="square" lIns="0" tIns="0" rIns="0" bIns="0" rtlCol="0"/>
            <a:p>
              <a:endParaRPr b="1"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7462811" y="4093053"/>
            <a:ext cx="747395" cy="1009650"/>
            <a:chOff x="6815111" y="4816953"/>
            <a:chExt cx="747395" cy="1009650"/>
          </a:xfrm>
        </p:grpSpPr>
        <p:sp>
          <p:nvSpPr>
            <p:cNvPr id="57" name="object 57"/>
            <p:cNvSpPr/>
            <p:nvPr/>
          </p:nvSpPr>
          <p:spPr>
            <a:xfrm>
              <a:off x="6825753" y="4827595"/>
              <a:ext cx="675640" cy="919480"/>
            </a:xfrm>
            <a:custGeom>
              <a:avLst/>
              <a:gdLst/>
              <a:ahLst/>
              <a:cxnLst/>
              <a:rect l="l" t="t" r="r" b="b"/>
              <a:pathLst>
                <a:path w="675640" h="919479">
                  <a:moveTo>
                    <a:pt x="0" y="0"/>
                  </a:moveTo>
                  <a:lnTo>
                    <a:pt x="675488" y="919231"/>
                  </a:lnTo>
                </a:path>
              </a:pathLst>
            </a:custGeom>
            <a:ln w="21283">
              <a:solidFill>
                <a:srgbClr val="000000"/>
              </a:solidFill>
            </a:ln>
          </p:spPr>
          <p:txBody>
            <a:bodyPr wrap="square" lIns="0" tIns="0" rIns="0" bIns="0" rtlCol="0"/>
            <a:p>
              <a:endParaRPr b="1"/>
            </a:p>
          </p:txBody>
        </p:sp>
        <p:sp>
          <p:nvSpPr>
            <p:cNvPr id="58" name="object 58"/>
            <p:cNvSpPr/>
            <p:nvPr/>
          </p:nvSpPr>
          <p:spPr>
            <a:xfrm>
              <a:off x="7475508" y="5727927"/>
              <a:ext cx="76200" cy="87630"/>
            </a:xfrm>
            <a:custGeom>
              <a:avLst/>
              <a:gdLst/>
              <a:ahLst/>
              <a:cxnLst/>
              <a:rect l="l" t="t" r="r" b="b"/>
              <a:pathLst>
                <a:path w="76200" h="87629">
                  <a:moveTo>
                    <a:pt x="76153" y="87519"/>
                  </a:moveTo>
                  <a:lnTo>
                    <a:pt x="25732" y="18900"/>
                  </a:lnTo>
                </a:path>
                <a:path w="76200" h="87629">
                  <a:moveTo>
                    <a:pt x="51464" y="0"/>
                  </a:moveTo>
                  <a:lnTo>
                    <a:pt x="76153" y="87519"/>
                  </a:lnTo>
                  <a:lnTo>
                    <a:pt x="0" y="37821"/>
                  </a:lnTo>
                </a:path>
              </a:pathLst>
            </a:custGeom>
            <a:ln w="21283">
              <a:solidFill>
                <a:srgbClr val="000000"/>
              </a:solidFill>
            </a:ln>
          </p:spPr>
          <p:txBody>
            <a:bodyPr wrap="square" lIns="0" tIns="0" rIns="0" bIns="0" rtlCol="0"/>
            <a:p>
              <a:endParaRPr b="1"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9629792" y="3642834"/>
            <a:ext cx="85725" cy="545465"/>
            <a:chOff x="8982092" y="4366734"/>
            <a:chExt cx="85725" cy="545465"/>
          </a:xfrm>
        </p:grpSpPr>
        <p:sp>
          <p:nvSpPr>
            <p:cNvPr id="60" name="object 60"/>
            <p:cNvSpPr/>
            <p:nvPr/>
          </p:nvSpPr>
          <p:spPr>
            <a:xfrm>
              <a:off x="9024361" y="4377376"/>
              <a:ext cx="635" cy="438784"/>
            </a:xfrm>
            <a:custGeom>
              <a:avLst/>
              <a:gdLst/>
              <a:ahLst/>
              <a:cxnLst/>
              <a:rect l="l" t="t" r="r" b="b"/>
              <a:pathLst>
                <a:path w="634" h="438785">
                  <a:moveTo>
                    <a:pt x="0" y="0"/>
                  </a:moveTo>
                  <a:lnTo>
                    <a:pt x="297" y="438448"/>
                  </a:lnTo>
                </a:path>
              </a:pathLst>
            </a:custGeom>
            <a:ln w="21283">
              <a:solidFill>
                <a:srgbClr val="000000"/>
              </a:solidFill>
            </a:ln>
          </p:spPr>
          <p:txBody>
            <a:bodyPr wrap="square" lIns="0" tIns="0" rIns="0" bIns="0" rtlCol="0"/>
            <a:p>
              <a:endParaRPr b="1"/>
            </a:p>
          </p:txBody>
        </p:sp>
        <p:sp>
          <p:nvSpPr>
            <p:cNvPr id="61" name="object 61"/>
            <p:cNvSpPr/>
            <p:nvPr/>
          </p:nvSpPr>
          <p:spPr>
            <a:xfrm>
              <a:off x="8992734" y="4815804"/>
              <a:ext cx="64135" cy="85725"/>
            </a:xfrm>
            <a:custGeom>
              <a:avLst/>
              <a:gdLst/>
              <a:ahLst/>
              <a:cxnLst/>
              <a:rect l="l" t="t" r="r" b="b"/>
              <a:pathLst>
                <a:path w="64134" h="85725">
                  <a:moveTo>
                    <a:pt x="31989" y="85157"/>
                  </a:moveTo>
                  <a:lnTo>
                    <a:pt x="31925" y="21"/>
                  </a:lnTo>
                </a:path>
                <a:path w="64134" h="85725">
                  <a:moveTo>
                    <a:pt x="63851" y="0"/>
                  </a:moveTo>
                  <a:lnTo>
                    <a:pt x="31989" y="85157"/>
                  </a:lnTo>
                  <a:lnTo>
                    <a:pt x="0" y="42"/>
                  </a:lnTo>
                </a:path>
              </a:pathLst>
            </a:custGeom>
            <a:ln w="21283">
              <a:solidFill>
                <a:srgbClr val="000000"/>
              </a:solidFill>
            </a:ln>
          </p:spPr>
          <p:txBody>
            <a:bodyPr wrap="square" lIns="0" tIns="0" rIns="0" bIns="0" rtlCol="0"/>
            <a:p>
              <a:endParaRPr b="1"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7921373" y="822714"/>
            <a:ext cx="808990" cy="256540"/>
          </a:xfrm>
          <a:prstGeom prst="rect">
            <a:avLst/>
          </a:prstGeom>
          <a:ln w="21283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p>
            <a:pPr marL="74295">
              <a:lnSpc>
                <a:spcPct val="100000"/>
              </a:lnSpc>
              <a:spcBef>
                <a:spcPts val="25"/>
              </a:spcBef>
            </a:pPr>
            <a:r>
              <a:rPr sz="1650" b="1" spc="15" dirty="0">
                <a:latin typeface="Courier New" panose="02070309020205020404"/>
                <a:cs typeface="Courier New" panose="02070309020205020404"/>
              </a:rPr>
              <a:t>a =</a:t>
            </a:r>
            <a:r>
              <a:rPr sz="1650" b="1" spc="-5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50" b="1" spc="-30" dirty="0">
                <a:latin typeface="Trebuchet MS" panose="020B0603020202020204"/>
                <a:cs typeface="Trebuchet MS" panose="020B0603020202020204"/>
              </a:rPr>
              <a:t>●</a:t>
            </a:r>
            <a:endParaRPr sz="1650" b="1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719176" y="2546712"/>
            <a:ext cx="1213485" cy="245745"/>
          </a:xfrm>
          <a:prstGeom prst="rect">
            <a:avLst/>
          </a:prstGeom>
          <a:ln w="2128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 marL="84455">
              <a:lnSpc>
                <a:spcPts val="1920"/>
              </a:lnSpc>
            </a:pPr>
            <a:r>
              <a:rPr sz="1650" b="1" spc="10" dirty="0">
                <a:latin typeface="Courier New" panose="02070309020205020404"/>
                <a:cs typeface="Courier New" panose="02070309020205020404"/>
              </a:rPr>
              <a:t>(a </a:t>
            </a:r>
            <a:r>
              <a:rPr sz="1650" b="1" spc="15" dirty="0">
                <a:latin typeface="Courier New" panose="02070309020205020404"/>
                <a:cs typeface="Courier New" panose="02070309020205020404"/>
              </a:rPr>
              <a:t>&gt;</a:t>
            </a:r>
            <a:r>
              <a:rPr sz="1650" b="1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50" b="1" spc="15" dirty="0">
                <a:latin typeface="Courier New" panose="02070309020205020404"/>
                <a:cs typeface="Courier New" panose="02070309020205020404"/>
              </a:rPr>
              <a:t>b)?</a:t>
            </a:r>
            <a:endParaRPr sz="1650" b="1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150519" y="4228142"/>
            <a:ext cx="1043305" cy="245745"/>
          </a:xfrm>
          <a:prstGeom prst="rect">
            <a:avLst/>
          </a:prstGeom>
          <a:ln w="2128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 marL="74295">
              <a:lnSpc>
                <a:spcPts val="1920"/>
              </a:lnSpc>
            </a:pPr>
            <a:r>
              <a:rPr sz="1650" b="1" spc="10" dirty="0">
                <a:latin typeface="Courier New" panose="02070309020205020404"/>
                <a:cs typeface="Courier New" panose="02070309020205020404"/>
              </a:rPr>
              <a:t>goto</a:t>
            </a:r>
            <a:r>
              <a:rPr sz="1650" b="1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50" b="1" spc="10" dirty="0">
                <a:latin typeface="Courier New" panose="02070309020205020404"/>
                <a:cs typeface="Courier New" panose="02070309020205020404"/>
              </a:rPr>
              <a:t>L</a:t>
            </a:r>
            <a:r>
              <a:rPr sz="1725" b="1" spc="15" baseline="-24000" dirty="0">
                <a:latin typeface="Courier New" panose="02070309020205020404"/>
                <a:cs typeface="Courier New" panose="02070309020205020404"/>
              </a:rPr>
              <a:t>7</a:t>
            </a:r>
            <a:endParaRPr sz="1725" b="1" baseline="-24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8573576" y="4542613"/>
            <a:ext cx="858519" cy="572770"/>
            <a:chOff x="7925876" y="5266513"/>
            <a:chExt cx="858519" cy="572770"/>
          </a:xfrm>
        </p:grpSpPr>
        <p:sp>
          <p:nvSpPr>
            <p:cNvPr id="66" name="object 66"/>
            <p:cNvSpPr/>
            <p:nvPr/>
          </p:nvSpPr>
          <p:spPr>
            <a:xfrm>
              <a:off x="8007606" y="5277154"/>
              <a:ext cx="765810" cy="504825"/>
            </a:xfrm>
            <a:custGeom>
              <a:avLst/>
              <a:gdLst/>
              <a:ahLst/>
              <a:cxnLst/>
              <a:rect l="l" t="t" r="r" b="b"/>
              <a:pathLst>
                <a:path w="765809" h="504825">
                  <a:moveTo>
                    <a:pt x="765561" y="0"/>
                  </a:moveTo>
                  <a:lnTo>
                    <a:pt x="0" y="504514"/>
                  </a:lnTo>
                </a:path>
              </a:pathLst>
            </a:custGeom>
            <a:ln w="21283">
              <a:solidFill>
                <a:srgbClr val="000000"/>
              </a:solidFill>
            </a:ln>
          </p:spPr>
          <p:txBody>
            <a:bodyPr wrap="square" lIns="0" tIns="0" rIns="0" bIns="0" rtlCol="0"/>
            <a:p>
              <a:endParaRPr b="1"/>
            </a:p>
          </p:txBody>
        </p:sp>
        <p:sp>
          <p:nvSpPr>
            <p:cNvPr id="67" name="object 67"/>
            <p:cNvSpPr/>
            <p:nvPr/>
          </p:nvSpPr>
          <p:spPr>
            <a:xfrm>
              <a:off x="7936518" y="5755000"/>
              <a:ext cx="88900" cy="73660"/>
            </a:xfrm>
            <a:custGeom>
              <a:avLst/>
              <a:gdLst/>
              <a:ahLst/>
              <a:cxnLst/>
              <a:rect l="l" t="t" r="r" b="b"/>
              <a:pathLst>
                <a:path w="88900" h="73660">
                  <a:moveTo>
                    <a:pt x="0" y="73514"/>
                  </a:moveTo>
                  <a:lnTo>
                    <a:pt x="71088" y="26668"/>
                  </a:lnTo>
                </a:path>
                <a:path w="88900" h="73660">
                  <a:moveTo>
                    <a:pt x="88668" y="53316"/>
                  </a:moveTo>
                  <a:lnTo>
                    <a:pt x="0" y="73514"/>
                  </a:lnTo>
                  <a:lnTo>
                    <a:pt x="53529" y="0"/>
                  </a:lnTo>
                </a:path>
              </a:pathLst>
            </a:custGeom>
            <a:ln w="21283">
              <a:solidFill>
                <a:srgbClr val="000000"/>
              </a:solidFill>
            </a:ln>
          </p:spPr>
          <p:txBody>
            <a:bodyPr wrap="square" lIns="0" tIns="0" rIns="0" bIns="0" rtlCol="0"/>
            <a:p>
              <a:endParaRPr b="1"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8043755" y="5994709"/>
            <a:ext cx="574675" cy="245745"/>
          </a:xfrm>
          <a:prstGeom prst="rect">
            <a:avLst/>
          </a:prstGeom>
          <a:ln w="2128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 marL="74295">
              <a:lnSpc>
                <a:spcPts val="1920"/>
              </a:lnSpc>
            </a:pPr>
            <a:r>
              <a:rPr sz="1650" b="1" spc="15" dirty="0">
                <a:latin typeface="Courier New" panose="02070309020205020404"/>
                <a:cs typeface="Courier New" panose="02070309020205020404"/>
              </a:rPr>
              <a:t>ret</a:t>
            </a:r>
            <a:endParaRPr sz="1650" b="1" spc="15" dirty="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8283582" y="1099405"/>
            <a:ext cx="85725" cy="545465"/>
            <a:chOff x="7635882" y="1823305"/>
            <a:chExt cx="85725" cy="545465"/>
          </a:xfrm>
        </p:grpSpPr>
        <p:sp>
          <p:nvSpPr>
            <p:cNvPr id="70" name="object 70"/>
            <p:cNvSpPr/>
            <p:nvPr/>
          </p:nvSpPr>
          <p:spPr>
            <a:xfrm>
              <a:off x="7678152" y="1833947"/>
              <a:ext cx="635" cy="438784"/>
            </a:xfrm>
            <a:custGeom>
              <a:avLst/>
              <a:gdLst/>
              <a:ahLst/>
              <a:cxnLst/>
              <a:rect l="l" t="t" r="r" b="b"/>
              <a:pathLst>
                <a:path w="634" h="438785">
                  <a:moveTo>
                    <a:pt x="0" y="0"/>
                  </a:moveTo>
                  <a:lnTo>
                    <a:pt x="297" y="438448"/>
                  </a:lnTo>
                </a:path>
              </a:pathLst>
            </a:custGeom>
            <a:ln w="21283">
              <a:solidFill>
                <a:srgbClr val="000000"/>
              </a:solidFill>
            </a:ln>
          </p:spPr>
          <p:txBody>
            <a:bodyPr wrap="square" lIns="0" tIns="0" rIns="0" bIns="0" rtlCol="0"/>
            <a:p>
              <a:endParaRPr b="1"/>
            </a:p>
          </p:txBody>
        </p:sp>
        <p:sp>
          <p:nvSpPr>
            <p:cNvPr id="71" name="object 71"/>
            <p:cNvSpPr/>
            <p:nvPr/>
          </p:nvSpPr>
          <p:spPr>
            <a:xfrm>
              <a:off x="7646524" y="2272374"/>
              <a:ext cx="64135" cy="85725"/>
            </a:xfrm>
            <a:custGeom>
              <a:avLst/>
              <a:gdLst/>
              <a:ahLst/>
              <a:cxnLst/>
              <a:rect l="l" t="t" r="r" b="b"/>
              <a:pathLst>
                <a:path w="64134" h="85725">
                  <a:moveTo>
                    <a:pt x="31968" y="85157"/>
                  </a:moveTo>
                  <a:lnTo>
                    <a:pt x="31925" y="21"/>
                  </a:lnTo>
                </a:path>
                <a:path w="64134" h="85725">
                  <a:moveTo>
                    <a:pt x="63851" y="0"/>
                  </a:moveTo>
                  <a:lnTo>
                    <a:pt x="31968" y="85157"/>
                  </a:lnTo>
                  <a:lnTo>
                    <a:pt x="0" y="42"/>
                  </a:lnTo>
                </a:path>
              </a:pathLst>
            </a:custGeom>
            <a:ln w="21283">
              <a:solidFill>
                <a:srgbClr val="000000"/>
              </a:solidFill>
            </a:ln>
          </p:spPr>
          <p:txBody>
            <a:bodyPr wrap="square" lIns="0" tIns="0" rIns="0" bIns="0" rtlCol="0"/>
            <a:p>
              <a:endParaRPr b="1"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8283561" y="1961404"/>
            <a:ext cx="85725" cy="545465"/>
            <a:chOff x="7635861" y="2685304"/>
            <a:chExt cx="85725" cy="545465"/>
          </a:xfrm>
        </p:grpSpPr>
        <p:sp>
          <p:nvSpPr>
            <p:cNvPr id="73" name="object 73"/>
            <p:cNvSpPr/>
            <p:nvPr/>
          </p:nvSpPr>
          <p:spPr>
            <a:xfrm>
              <a:off x="7678152" y="2695946"/>
              <a:ext cx="635" cy="438784"/>
            </a:xfrm>
            <a:custGeom>
              <a:avLst/>
              <a:gdLst/>
              <a:ahLst/>
              <a:cxnLst/>
              <a:rect l="l" t="t" r="r" b="b"/>
              <a:pathLst>
                <a:path w="634" h="438785">
                  <a:moveTo>
                    <a:pt x="0" y="0"/>
                  </a:moveTo>
                  <a:lnTo>
                    <a:pt x="276" y="438448"/>
                  </a:lnTo>
                </a:path>
              </a:pathLst>
            </a:custGeom>
            <a:ln w="21283">
              <a:solidFill>
                <a:srgbClr val="000000"/>
              </a:solidFill>
            </a:ln>
          </p:spPr>
          <p:txBody>
            <a:bodyPr wrap="square" lIns="0" tIns="0" rIns="0" bIns="0" rtlCol="0"/>
            <a:p>
              <a:endParaRPr b="1"/>
            </a:p>
          </p:txBody>
        </p:sp>
        <p:sp>
          <p:nvSpPr>
            <p:cNvPr id="74" name="object 74"/>
            <p:cNvSpPr/>
            <p:nvPr/>
          </p:nvSpPr>
          <p:spPr>
            <a:xfrm>
              <a:off x="7646503" y="3134376"/>
              <a:ext cx="64135" cy="85725"/>
            </a:xfrm>
            <a:custGeom>
              <a:avLst/>
              <a:gdLst/>
              <a:ahLst/>
              <a:cxnLst/>
              <a:rect l="l" t="t" r="r" b="b"/>
              <a:pathLst>
                <a:path w="64134" h="85725">
                  <a:moveTo>
                    <a:pt x="31968" y="85154"/>
                  </a:moveTo>
                  <a:lnTo>
                    <a:pt x="31925" y="19"/>
                  </a:lnTo>
                </a:path>
                <a:path w="64134" h="85725">
                  <a:moveTo>
                    <a:pt x="63851" y="0"/>
                  </a:moveTo>
                  <a:lnTo>
                    <a:pt x="31968" y="85154"/>
                  </a:lnTo>
                  <a:lnTo>
                    <a:pt x="0" y="38"/>
                  </a:lnTo>
                </a:path>
              </a:pathLst>
            </a:custGeom>
            <a:ln w="21283">
              <a:solidFill>
                <a:srgbClr val="000000"/>
              </a:solidFill>
            </a:ln>
          </p:spPr>
          <p:txBody>
            <a:bodyPr wrap="square" lIns="0" tIns="0" rIns="0" bIns="0" rtlCol="0"/>
            <a:p>
              <a:endParaRPr b="1"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8288882" y="5409400"/>
            <a:ext cx="85725" cy="545465"/>
            <a:chOff x="7641182" y="6133300"/>
            <a:chExt cx="85725" cy="545465"/>
          </a:xfrm>
        </p:grpSpPr>
        <p:sp>
          <p:nvSpPr>
            <p:cNvPr id="76" name="object 76"/>
            <p:cNvSpPr/>
            <p:nvPr/>
          </p:nvSpPr>
          <p:spPr>
            <a:xfrm>
              <a:off x="7683473" y="6143942"/>
              <a:ext cx="635" cy="438784"/>
            </a:xfrm>
            <a:custGeom>
              <a:avLst/>
              <a:gdLst/>
              <a:ahLst/>
              <a:cxnLst/>
              <a:rect l="l" t="t" r="r" b="b"/>
              <a:pathLst>
                <a:path w="634" h="438784">
                  <a:moveTo>
                    <a:pt x="0" y="0"/>
                  </a:moveTo>
                  <a:lnTo>
                    <a:pt x="276" y="438448"/>
                  </a:lnTo>
                </a:path>
              </a:pathLst>
            </a:custGeom>
            <a:ln w="21283">
              <a:solidFill>
                <a:srgbClr val="000000"/>
              </a:solidFill>
            </a:ln>
          </p:spPr>
          <p:txBody>
            <a:bodyPr wrap="square" lIns="0" tIns="0" rIns="0" bIns="0" rtlCol="0"/>
            <a:p>
              <a:endParaRPr b="1"/>
            </a:p>
          </p:txBody>
        </p:sp>
        <p:sp>
          <p:nvSpPr>
            <p:cNvPr id="77" name="object 77"/>
            <p:cNvSpPr/>
            <p:nvPr/>
          </p:nvSpPr>
          <p:spPr>
            <a:xfrm>
              <a:off x="7651824" y="6582370"/>
              <a:ext cx="64135" cy="85725"/>
            </a:xfrm>
            <a:custGeom>
              <a:avLst/>
              <a:gdLst/>
              <a:ahLst/>
              <a:cxnLst/>
              <a:rect l="l" t="t" r="r" b="b"/>
              <a:pathLst>
                <a:path w="64134" h="85725">
                  <a:moveTo>
                    <a:pt x="31968" y="85157"/>
                  </a:moveTo>
                  <a:lnTo>
                    <a:pt x="31925" y="21"/>
                  </a:lnTo>
                </a:path>
                <a:path w="64134" h="85725">
                  <a:moveTo>
                    <a:pt x="63851" y="0"/>
                  </a:moveTo>
                  <a:lnTo>
                    <a:pt x="31968" y="85157"/>
                  </a:lnTo>
                  <a:lnTo>
                    <a:pt x="0" y="42"/>
                  </a:lnTo>
                </a:path>
              </a:pathLst>
            </a:custGeom>
            <a:ln w="21283">
              <a:solidFill>
                <a:srgbClr val="000000"/>
              </a:solidFill>
            </a:ln>
          </p:spPr>
          <p:txBody>
            <a:bodyPr wrap="square" lIns="0" tIns="0" rIns="0" bIns="0" rtlCol="0"/>
            <a:p>
              <a:endParaRPr b="1"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8403510" y="1214407"/>
            <a:ext cx="324485" cy="2692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0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sz="1650" b="1" spc="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50" b="1" spc="10" dirty="0">
                <a:latin typeface="Times New Roman" panose="02020603050405020304"/>
                <a:cs typeface="Times New Roman" panose="02020603050405020304"/>
              </a:rPr>
              <a:t>}</a:t>
            </a:r>
            <a:endParaRPr sz="1650" b="1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382231" y="2108335"/>
            <a:ext cx="537210" cy="2692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5" dirty="0">
                <a:latin typeface="Times New Roman" panose="02020603050405020304"/>
                <a:cs typeface="Times New Roman" panose="02020603050405020304"/>
              </a:rPr>
              <a:t>{a,</a:t>
            </a:r>
            <a:r>
              <a:rPr sz="165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b="1" spc="10" dirty="0">
                <a:latin typeface="Times New Roman" panose="02020603050405020304"/>
                <a:cs typeface="Times New Roman" panose="02020603050405020304"/>
              </a:rPr>
              <a:t>b}</a:t>
            </a:r>
            <a:endParaRPr sz="1650" b="1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009766" y="2885194"/>
            <a:ext cx="1431290" cy="4953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p>
            <a:pPr marL="1118870">
              <a:lnSpc>
                <a:spcPts val="1870"/>
              </a:lnSpc>
              <a:spcBef>
                <a:spcPts val="125"/>
              </a:spcBef>
            </a:pPr>
            <a:r>
              <a:rPr sz="1650" b="1" spc="10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sz="1650" b="1" spc="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50" b="1" spc="10" dirty="0">
                <a:latin typeface="Times New Roman" panose="02020603050405020304"/>
                <a:cs typeface="Times New Roman" panose="02020603050405020304"/>
              </a:rPr>
              <a:t>}</a:t>
            </a:r>
            <a:endParaRPr sz="1650" b="1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1870"/>
              </a:lnSpc>
            </a:pPr>
            <a:r>
              <a:rPr sz="1650" b="1" spc="5" dirty="0">
                <a:latin typeface="Times New Roman" panose="02020603050405020304"/>
                <a:cs typeface="Times New Roman" panose="02020603050405020304"/>
              </a:rPr>
              <a:t>{a,</a:t>
            </a:r>
            <a:r>
              <a:rPr sz="165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b="1" spc="10" dirty="0">
                <a:latin typeface="Times New Roman" panose="02020603050405020304"/>
                <a:cs typeface="Times New Roman" panose="02020603050405020304"/>
              </a:rPr>
              <a:t>b}</a:t>
            </a:r>
            <a:endParaRPr sz="1650" b="1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723116" y="3821692"/>
            <a:ext cx="336550" cy="2692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0" dirty="0">
                <a:latin typeface="Times New Roman" panose="02020603050405020304"/>
                <a:cs typeface="Times New Roman" panose="02020603050405020304"/>
              </a:rPr>
              <a:t>{x}</a:t>
            </a:r>
            <a:endParaRPr sz="1650" b="1" spc="1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116526" y="4758177"/>
            <a:ext cx="336550" cy="2692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0" dirty="0">
                <a:latin typeface="Times New Roman" panose="02020603050405020304"/>
                <a:cs typeface="Times New Roman" panose="02020603050405020304"/>
              </a:rPr>
              <a:t>{x}</a:t>
            </a:r>
            <a:endParaRPr sz="1650" b="1" spc="1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913989" y="4449567"/>
            <a:ext cx="336550" cy="2692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0" dirty="0">
                <a:latin typeface="Times New Roman" panose="02020603050405020304"/>
                <a:cs typeface="Times New Roman" panose="02020603050405020304"/>
              </a:rPr>
              <a:t>{x}</a:t>
            </a:r>
            <a:endParaRPr sz="1650" b="1" spc="1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350310" y="5545682"/>
            <a:ext cx="336550" cy="2692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b="1" spc="10" dirty="0">
                <a:latin typeface="Times New Roman" panose="02020603050405020304"/>
                <a:cs typeface="Times New Roman" panose="02020603050405020304"/>
              </a:rPr>
              <a:t>{x}</a:t>
            </a:r>
            <a:endParaRPr sz="1650" b="1" spc="1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5455" y="2108200"/>
            <a:ext cx="2153285" cy="1112520"/>
          </a:xfrm>
          <a:prstGeom prst="rect">
            <a:avLst/>
          </a:prstGeom>
          <a:ln w="21744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p>
            <a:pPr marL="646430" algn="r">
              <a:lnSpc>
                <a:spcPct val="100000"/>
              </a:lnSpc>
              <a:spcBef>
                <a:spcPts val="10"/>
              </a:spcBef>
            </a:pPr>
            <a:r>
              <a:rPr sz="2400" b="1" spc="5" dirty="0">
                <a:latin typeface="Courier New" panose="02070309020205020404"/>
                <a:cs typeface="Courier New" panose="02070309020205020404"/>
              </a:rPr>
              <a:t>a =</a:t>
            </a:r>
            <a:r>
              <a:rPr sz="2400" b="1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365" dirty="0">
                <a:latin typeface="Trebuchet MS" panose="020B0603020202020204"/>
                <a:cs typeface="Trebuchet MS" panose="020B0603020202020204"/>
              </a:rPr>
              <a:t>!</a:t>
            </a:r>
            <a:endParaRPr sz="2400" b="1">
              <a:latin typeface="Trebuchet MS" panose="020B0603020202020204"/>
              <a:cs typeface="Trebuchet MS" panose="020B0603020202020204"/>
            </a:endParaRPr>
          </a:p>
          <a:p>
            <a:pPr marL="646430" algn="r">
              <a:lnSpc>
                <a:spcPct val="100000"/>
              </a:lnSpc>
              <a:spcBef>
                <a:spcPts val="15"/>
              </a:spcBef>
            </a:pPr>
            <a:r>
              <a:rPr sz="2400" b="1" spc="5" dirty="0">
                <a:latin typeface="Courier New" panose="02070309020205020404"/>
                <a:cs typeface="Courier New" panose="02070309020205020404"/>
              </a:rPr>
              <a:t>b =</a:t>
            </a:r>
            <a:r>
              <a:rPr sz="2400" b="1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365" dirty="0">
                <a:latin typeface="Trebuchet MS" panose="020B0603020202020204"/>
                <a:cs typeface="Trebuchet MS" panose="020B0603020202020204"/>
              </a:rPr>
              <a:t>!</a:t>
            </a:r>
            <a:endParaRPr sz="2400" b="1">
              <a:latin typeface="Trebuchet MS" panose="020B0603020202020204"/>
              <a:cs typeface="Trebuchet MS" panose="020B0603020202020204"/>
            </a:endParaRPr>
          </a:p>
          <a:p>
            <a:pPr marL="249555" algn="r">
              <a:lnSpc>
                <a:spcPct val="100000"/>
              </a:lnSpc>
              <a:spcBef>
                <a:spcPts val="15"/>
              </a:spcBef>
            </a:pPr>
            <a:r>
              <a:rPr sz="2400" b="1" spc="5" dirty="0">
                <a:latin typeface="Courier New" panose="02070309020205020404"/>
                <a:cs typeface="Courier New" panose="02070309020205020404"/>
              </a:rPr>
              <a:t>(a &gt;</a:t>
            </a:r>
            <a:r>
              <a:rPr sz="2400" b="1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b)?</a:t>
            </a:r>
            <a:endParaRPr sz="2400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455" y="3932555"/>
            <a:ext cx="2153285" cy="370205"/>
          </a:xfrm>
          <a:prstGeom prst="rect">
            <a:avLst/>
          </a:prstGeom>
          <a:ln w="21741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p>
            <a:pPr marL="75565" algn="r">
              <a:lnSpc>
                <a:spcPct val="100000"/>
              </a:lnSpc>
              <a:spcBef>
                <a:spcPts val="10"/>
              </a:spcBef>
            </a:pPr>
            <a:r>
              <a:rPr sz="2400" b="1" spc="5" dirty="0">
                <a:latin typeface="Courier New" panose="02070309020205020404"/>
                <a:cs typeface="Courier New" panose="02070309020205020404"/>
              </a:rPr>
              <a:t>x = a +</a:t>
            </a:r>
            <a:r>
              <a:rPr sz="2400" b="1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5" dirty="0">
                <a:latin typeface="Courier New" panose="02070309020205020404"/>
                <a:cs typeface="Courier New" panose="02070309020205020404"/>
              </a:rPr>
              <a:t>b</a:t>
            </a:r>
            <a:endParaRPr sz="2400" b="1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465455" y="3230880"/>
            <a:ext cx="2153285" cy="703580"/>
          </a:xfrm>
          <a:prstGeom prst="rect">
            <a:avLst/>
          </a:prstGeom>
          <a:ln w="21743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p>
            <a:pPr marL="419735" marR="90170" indent="-300355" algn="r">
              <a:lnSpc>
                <a:spcPct val="91000"/>
              </a:lnSpc>
              <a:spcBef>
                <a:spcPts val="255"/>
              </a:spcBef>
            </a:pPr>
            <a:r>
              <a:rPr sz="2400" b="1" spc="5" dirty="0">
                <a:latin typeface="Courier New" panose="02070309020205020404"/>
                <a:cs typeface="Courier New" panose="02070309020205020404"/>
              </a:rPr>
              <a:t>x = a -</a:t>
            </a:r>
            <a:r>
              <a:rPr sz="2400" b="1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5" dirty="0">
                <a:latin typeface="Courier New" panose="02070309020205020404"/>
                <a:cs typeface="Courier New" panose="02070309020205020404"/>
              </a:rPr>
              <a:t>1 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goto</a:t>
            </a:r>
            <a:r>
              <a:rPr sz="2400" b="1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L</a:t>
            </a:r>
            <a:r>
              <a:rPr sz="2400" b="1" baseline="-23000" dirty="0">
                <a:latin typeface="Courier New" panose="02070309020205020404"/>
                <a:cs typeface="Courier New" panose="02070309020205020404"/>
              </a:rPr>
              <a:t>7</a:t>
            </a:r>
            <a:endParaRPr sz="2400" b="1" baseline="-2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465455" y="4315460"/>
            <a:ext cx="2153285" cy="747395"/>
          </a:xfrm>
          <a:prstGeom prst="rect">
            <a:avLst/>
          </a:prstGeom>
          <a:ln w="21742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p>
            <a:pPr marL="902335" marR="90170" indent="-256540" algn="r">
              <a:lnSpc>
                <a:spcPct val="100000"/>
              </a:lnSpc>
              <a:spcBef>
                <a:spcPts val="70"/>
              </a:spcBef>
              <a:tabLst>
                <a:tab pos="902335" algn="l"/>
              </a:tabLst>
            </a:pPr>
            <a:r>
              <a:rPr sz="2400" b="1" spc="365" dirty="0">
                <a:latin typeface="Courier New" panose="02070309020205020404" charset="0"/>
                <a:cs typeface="Courier New" panose="02070309020205020404" charset="0"/>
              </a:rPr>
              <a:t>!	</a:t>
            </a:r>
            <a:r>
              <a:rPr sz="2400" b="1" spc="5" dirty="0">
                <a:latin typeface="Courier New" panose="02070309020205020404" charset="0"/>
                <a:cs typeface="Courier New" panose="02070309020205020404" charset="0"/>
              </a:rPr>
              <a:t>=</a:t>
            </a:r>
            <a:r>
              <a:rPr sz="2400" b="1" spc="-90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spc="5" dirty="0">
                <a:latin typeface="Courier New" panose="02070309020205020404" charset="0"/>
                <a:cs typeface="Courier New" panose="02070309020205020404" charset="0"/>
              </a:rPr>
              <a:t>x 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ret</a:t>
            </a:r>
            <a:endParaRPr sz="2400" b="1" dirty="0">
              <a:latin typeface="Courier New" panose="02070309020205020404" charset="0"/>
              <a:cs typeface="Courier New" panose="02070309020205020404" charset="0"/>
            </a:endParaRPr>
          </a:p>
        </p:txBody>
      </p:sp>
      <p:graphicFrame>
        <p:nvGraphicFramePr>
          <p:cNvPr id="87" name="表格 86"/>
          <p:cNvGraphicFramePr/>
          <p:nvPr/>
        </p:nvGraphicFramePr>
        <p:xfrm>
          <a:off x="2733675" y="1757680"/>
          <a:ext cx="201549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/>
                <a:gridCol w="671830"/>
                <a:gridCol w="67183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b="1">
                          <a:latin typeface="Courier New" panose="02070309020205020404" charset="0"/>
                          <a:cs typeface="Courier New" panose="02070309020205020404" charset="0"/>
                        </a:rPr>
                        <a:t>a</a:t>
                      </a:r>
                      <a:endParaRPr lang="x-none" altLang="zh-CN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b="1">
                          <a:latin typeface="Courier New" panose="02070309020205020404" charset="0"/>
                          <a:cs typeface="Courier New" panose="02070309020205020404" charset="0"/>
                        </a:rPr>
                        <a:t>b</a:t>
                      </a:r>
                      <a:endParaRPr lang="x-none" altLang="zh-CN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b="1">
                          <a:latin typeface="Courier New" panose="02070309020205020404" charset="0"/>
                          <a:cs typeface="Courier New" panose="02070309020205020404" charset="0"/>
                        </a:rPr>
                        <a:t>x</a:t>
                      </a:r>
                      <a:endParaRPr lang="en-US" altLang="x-none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65455" y="5455285"/>
            <a:ext cx="44970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x </a:t>
            </a:r>
            <a:r>
              <a:rPr lang="zh-CN" altLang="en-US" sz="2400" b="1">
                <a:solidFill>
                  <a:srgbClr val="FF0000"/>
                </a:solidFill>
              </a:rPr>
              <a:t>可以与</a:t>
            </a:r>
            <a:r>
              <a:rPr lang="en-US" altLang="zh-CN" sz="2400" b="1">
                <a:solidFill>
                  <a:srgbClr val="FF0000"/>
                </a:solidFill>
              </a:rPr>
              <a:t> a </a:t>
            </a:r>
            <a:r>
              <a:rPr lang="zh-CN" altLang="en-US" sz="2400" b="1">
                <a:solidFill>
                  <a:srgbClr val="FF0000"/>
                </a:solidFill>
              </a:rPr>
              <a:t>或</a:t>
            </a:r>
            <a:r>
              <a:rPr lang="en-US" altLang="zh-CN" sz="2400" b="1">
                <a:solidFill>
                  <a:srgbClr val="FF0000"/>
                </a:solidFill>
              </a:rPr>
              <a:t> b </a:t>
            </a:r>
            <a:r>
              <a:rPr lang="zh-CN" altLang="en-US" sz="2400" b="1">
                <a:solidFill>
                  <a:srgbClr val="FF0000"/>
                </a:solidFill>
              </a:rPr>
              <a:t>共享寄存器吗？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515" y="4302760"/>
            <a:ext cx="4089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latin typeface="Courier New" panose="02070309020205020404"/>
                <a:cs typeface="Courier New" panose="02070309020205020404"/>
                <a:sym typeface="+mn-ea"/>
              </a:rPr>
              <a:t>L</a:t>
            </a:r>
            <a:r>
              <a:rPr b="1" baseline="-23000" dirty="0">
                <a:latin typeface="Courier New" panose="02070309020205020404"/>
                <a:cs typeface="Courier New" panose="02070309020205020404"/>
                <a:sym typeface="+mn-ea"/>
              </a:rPr>
              <a:t>7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线性扫描算法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335135" y="6480175"/>
            <a:ext cx="2743200" cy="36512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3" name="object 3"/>
          <p:cNvSpPr txBox="1"/>
          <p:nvPr/>
        </p:nvSpPr>
        <p:spPr>
          <a:xfrm>
            <a:off x="465455" y="2108200"/>
            <a:ext cx="2153285" cy="1112520"/>
          </a:xfrm>
          <a:prstGeom prst="rect">
            <a:avLst/>
          </a:prstGeom>
          <a:ln w="21744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p>
            <a:pPr marL="646430" algn="r">
              <a:lnSpc>
                <a:spcPct val="100000"/>
              </a:lnSpc>
              <a:spcBef>
                <a:spcPts val="10"/>
              </a:spcBef>
            </a:pPr>
            <a:r>
              <a:rPr sz="2400" b="1" spc="5" dirty="0">
                <a:latin typeface="Courier New" panose="02070309020205020404"/>
                <a:cs typeface="Courier New" panose="02070309020205020404"/>
              </a:rPr>
              <a:t>a =</a:t>
            </a:r>
            <a:r>
              <a:rPr sz="2400" b="1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365" dirty="0">
                <a:latin typeface="Trebuchet MS" panose="020B0603020202020204"/>
                <a:cs typeface="Trebuchet MS" panose="020B0603020202020204"/>
              </a:rPr>
              <a:t>!</a:t>
            </a:r>
            <a:endParaRPr sz="2400" b="1">
              <a:latin typeface="Trebuchet MS" panose="020B0603020202020204"/>
              <a:cs typeface="Trebuchet MS" panose="020B0603020202020204"/>
            </a:endParaRPr>
          </a:p>
          <a:p>
            <a:pPr marL="646430" algn="r">
              <a:lnSpc>
                <a:spcPct val="100000"/>
              </a:lnSpc>
              <a:spcBef>
                <a:spcPts val="15"/>
              </a:spcBef>
            </a:pPr>
            <a:r>
              <a:rPr sz="2400" b="1" spc="5" dirty="0">
                <a:latin typeface="Courier New" panose="02070309020205020404"/>
                <a:cs typeface="Courier New" panose="02070309020205020404"/>
              </a:rPr>
              <a:t>b =</a:t>
            </a:r>
            <a:r>
              <a:rPr sz="2400" b="1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365" dirty="0">
                <a:latin typeface="Trebuchet MS" panose="020B0603020202020204"/>
                <a:cs typeface="Trebuchet MS" panose="020B0603020202020204"/>
              </a:rPr>
              <a:t>!</a:t>
            </a:r>
            <a:endParaRPr sz="2400" b="1">
              <a:latin typeface="Trebuchet MS" panose="020B0603020202020204"/>
              <a:cs typeface="Trebuchet MS" panose="020B0603020202020204"/>
            </a:endParaRPr>
          </a:p>
          <a:p>
            <a:pPr marL="249555" algn="r">
              <a:lnSpc>
                <a:spcPct val="100000"/>
              </a:lnSpc>
              <a:spcBef>
                <a:spcPts val="15"/>
              </a:spcBef>
            </a:pPr>
            <a:r>
              <a:rPr sz="2400" b="1" spc="5" dirty="0">
                <a:latin typeface="Courier New" panose="02070309020205020404"/>
                <a:cs typeface="Courier New" panose="02070309020205020404"/>
              </a:rPr>
              <a:t>(a &gt;</a:t>
            </a:r>
            <a:r>
              <a:rPr sz="2400" b="1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b)?</a:t>
            </a:r>
            <a:endParaRPr sz="2400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455" y="3932555"/>
            <a:ext cx="2153285" cy="370205"/>
          </a:xfrm>
          <a:prstGeom prst="rect">
            <a:avLst/>
          </a:prstGeom>
          <a:ln w="21741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p>
            <a:pPr marL="75565" algn="r">
              <a:lnSpc>
                <a:spcPct val="100000"/>
              </a:lnSpc>
              <a:spcBef>
                <a:spcPts val="10"/>
              </a:spcBef>
            </a:pPr>
            <a:r>
              <a:rPr sz="2400" b="1" spc="5" dirty="0">
                <a:latin typeface="Courier New" panose="02070309020205020404"/>
                <a:cs typeface="Courier New" panose="02070309020205020404"/>
              </a:rPr>
              <a:t>x = a +</a:t>
            </a:r>
            <a:r>
              <a:rPr sz="2400" b="1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5" dirty="0">
                <a:latin typeface="Courier New" panose="02070309020205020404"/>
                <a:cs typeface="Courier New" panose="02070309020205020404"/>
              </a:rPr>
              <a:t>b</a:t>
            </a:r>
            <a:endParaRPr sz="2400" b="1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465455" y="3230880"/>
            <a:ext cx="2153285" cy="703580"/>
          </a:xfrm>
          <a:prstGeom prst="rect">
            <a:avLst/>
          </a:prstGeom>
          <a:ln w="21743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p>
            <a:pPr marL="419735" marR="90170" indent="-300355" algn="r">
              <a:lnSpc>
                <a:spcPct val="91000"/>
              </a:lnSpc>
              <a:spcBef>
                <a:spcPts val="255"/>
              </a:spcBef>
            </a:pPr>
            <a:r>
              <a:rPr sz="2400" b="1" spc="5" dirty="0">
                <a:latin typeface="Courier New" panose="02070309020205020404"/>
                <a:cs typeface="Courier New" panose="02070309020205020404"/>
              </a:rPr>
              <a:t>x = a -</a:t>
            </a:r>
            <a:r>
              <a:rPr sz="2400" b="1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5" dirty="0">
                <a:latin typeface="Courier New" panose="02070309020205020404"/>
                <a:cs typeface="Courier New" panose="02070309020205020404"/>
              </a:rPr>
              <a:t>1 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goto</a:t>
            </a:r>
            <a:r>
              <a:rPr sz="2400" b="1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L</a:t>
            </a:r>
            <a:r>
              <a:rPr sz="2400" b="1" baseline="-23000" dirty="0">
                <a:latin typeface="Courier New" panose="02070309020205020404"/>
                <a:cs typeface="Courier New" panose="02070309020205020404"/>
              </a:rPr>
              <a:t>7</a:t>
            </a:r>
            <a:endParaRPr sz="2400" b="1" baseline="-2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465455" y="4315460"/>
            <a:ext cx="2153285" cy="747395"/>
          </a:xfrm>
          <a:prstGeom prst="rect">
            <a:avLst/>
          </a:prstGeom>
          <a:ln w="21742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p>
            <a:pPr marL="902335" marR="90170" indent="-256540" algn="r">
              <a:lnSpc>
                <a:spcPct val="100000"/>
              </a:lnSpc>
              <a:spcBef>
                <a:spcPts val="70"/>
              </a:spcBef>
              <a:tabLst>
                <a:tab pos="902335" algn="l"/>
              </a:tabLst>
            </a:pPr>
            <a:r>
              <a:rPr sz="2400" b="1" spc="365" dirty="0">
                <a:latin typeface="Courier New" panose="02070309020205020404" charset="0"/>
                <a:cs typeface="Courier New" panose="02070309020205020404" charset="0"/>
              </a:rPr>
              <a:t>!	</a:t>
            </a:r>
            <a:r>
              <a:rPr sz="2400" b="1" spc="5" dirty="0">
                <a:latin typeface="Courier New" panose="02070309020205020404" charset="0"/>
                <a:cs typeface="Courier New" panose="02070309020205020404" charset="0"/>
              </a:rPr>
              <a:t>=</a:t>
            </a:r>
            <a:r>
              <a:rPr sz="2400" b="1" spc="-90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spc="5" dirty="0">
                <a:latin typeface="Courier New" panose="02070309020205020404" charset="0"/>
                <a:cs typeface="Courier New" panose="02070309020205020404" charset="0"/>
              </a:rPr>
              <a:t>x 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ret</a:t>
            </a:r>
            <a:endParaRPr sz="2400" b="1" dirty="0">
              <a:latin typeface="Courier New" panose="02070309020205020404" charset="0"/>
              <a:cs typeface="Courier New" panose="02070309020205020404" charset="0"/>
            </a:endParaRPr>
          </a:p>
        </p:txBody>
      </p:sp>
      <p:graphicFrame>
        <p:nvGraphicFramePr>
          <p:cNvPr id="87" name="表格 86"/>
          <p:cNvGraphicFramePr/>
          <p:nvPr/>
        </p:nvGraphicFramePr>
        <p:xfrm>
          <a:off x="2733675" y="1757680"/>
          <a:ext cx="201549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/>
                <a:gridCol w="671830"/>
                <a:gridCol w="67183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b="1">
                          <a:latin typeface="Courier New" panose="02070309020205020404" charset="0"/>
                          <a:cs typeface="Courier New" panose="02070309020205020404" charset="0"/>
                        </a:rPr>
                        <a:t>a</a:t>
                      </a:r>
                      <a:endParaRPr lang="x-none" altLang="zh-CN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b="1">
                          <a:latin typeface="Courier New" panose="02070309020205020404" charset="0"/>
                          <a:cs typeface="Courier New" panose="02070309020205020404" charset="0"/>
                        </a:rPr>
                        <a:t>b</a:t>
                      </a:r>
                      <a:endParaRPr lang="x-none" altLang="zh-CN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b="1">
                          <a:latin typeface="Courier New" panose="02070309020205020404" charset="0"/>
                          <a:cs typeface="Courier New" panose="02070309020205020404" charset="0"/>
                        </a:rPr>
                        <a:t>x</a:t>
                      </a:r>
                      <a:endParaRPr lang="en-US" altLang="x-none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65455" y="5455285"/>
            <a:ext cx="43294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sz="2400" b="1">
                <a:solidFill>
                  <a:srgbClr val="FF0000"/>
                </a:solidFill>
              </a:rPr>
              <a:t>IR  </a:t>
            </a:r>
            <a:r>
              <a:rPr lang="zh-CN" altLang="x-none" sz="2400" b="1">
                <a:solidFill>
                  <a:srgbClr val="FF0000"/>
                </a:solidFill>
              </a:rPr>
              <a:t>的顺序对</a:t>
            </a:r>
            <a:r>
              <a:rPr lang="zh-CN" altLang="en-US" sz="2400" b="1">
                <a:solidFill>
                  <a:srgbClr val="FF0000"/>
                </a:solidFill>
              </a:rPr>
              <a:t>寄存器有影响吗？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2" name="object 3"/>
          <p:cNvSpPr txBox="1"/>
          <p:nvPr/>
        </p:nvSpPr>
        <p:spPr>
          <a:xfrm>
            <a:off x="6583680" y="2225675"/>
            <a:ext cx="2153285" cy="1112520"/>
          </a:xfrm>
          <a:prstGeom prst="rect">
            <a:avLst/>
          </a:prstGeom>
          <a:ln w="21744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p>
            <a:pPr marL="646430" algn="r">
              <a:lnSpc>
                <a:spcPct val="100000"/>
              </a:lnSpc>
              <a:spcBef>
                <a:spcPts val="10"/>
              </a:spcBef>
            </a:pPr>
            <a:r>
              <a:rPr sz="2400" b="1" spc="5" dirty="0">
                <a:latin typeface="Courier New" panose="02070309020205020404"/>
                <a:cs typeface="Courier New" panose="02070309020205020404"/>
              </a:rPr>
              <a:t>a =</a:t>
            </a:r>
            <a:r>
              <a:rPr sz="2400" b="1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365" dirty="0">
                <a:latin typeface="Trebuchet MS" panose="020B0603020202020204"/>
                <a:cs typeface="Trebuchet MS" panose="020B0603020202020204"/>
              </a:rPr>
              <a:t>!</a:t>
            </a:r>
            <a:endParaRPr sz="2400" b="1">
              <a:latin typeface="Trebuchet MS" panose="020B0603020202020204"/>
              <a:cs typeface="Trebuchet MS" panose="020B0603020202020204"/>
            </a:endParaRPr>
          </a:p>
          <a:p>
            <a:pPr marL="646430" algn="r">
              <a:lnSpc>
                <a:spcPct val="100000"/>
              </a:lnSpc>
              <a:spcBef>
                <a:spcPts val="15"/>
              </a:spcBef>
            </a:pPr>
            <a:r>
              <a:rPr sz="2400" b="1" spc="5" dirty="0">
                <a:latin typeface="Courier New" panose="02070309020205020404"/>
                <a:cs typeface="Courier New" panose="02070309020205020404"/>
              </a:rPr>
              <a:t>b =</a:t>
            </a:r>
            <a:r>
              <a:rPr sz="2400" b="1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365" dirty="0">
                <a:latin typeface="Trebuchet MS" panose="020B0603020202020204"/>
                <a:cs typeface="Trebuchet MS" panose="020B0603020202020204"/>
              </a:rPr>
              <a:t>!</a:t>
            </a:r>
            <a:endParaRPr sz="2400" b="1">
              <a:latin typeface="Trebuchet MS" panose="020B0603020202020204"/>
              <a:cs typeface="Trebuchet MS" panose="020B0603020202020204"/>
            </a:endParaRPr>
          </a:p>
          <a:p>
            <a:pPr marL="249555" algn="r">
              <a:lnSpc>
                <a:spcPct val="100000"/>
              </a:lnSpc>
              <a:spcBef>
                <a:spcPts val="15"/>
              </a:spcBef>
            </a:pPr>
            <a:r>
              <a:rPr sz="2400" b="1" spc="5" dirty="0">
                <a:latin typeface="Courier New" panose="02070309020205020404"/>
                <a:cs typeface="Courier New" panose="02070309020205020404"/>
              </a:rPr>
              <a:t>(a </a:t>
            </a:r>
            <a:r>
              <a:rPr lang="x-none" sz="2400" b="1" spc="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&lt;=</a:t>
            </a:r>
            <a:r>
              <a:rPr sz="2400" b="1" spc="-8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b)?</a:t>
            </a:r>
            <a:endParaRPr sz="2400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6583680" y="4050030"/>
            <a:ext cx="2153285" cy="370205"/>
          </a:xfrm>
          <a:prstGeom prst="rect">
            <a:avLst/>
          </a:prstGeom>
          <a:ln w="21741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p>
            <a:pPr marL="75565" algn="r">
              <a:lnSpc>
                <a:spcPct val="100000"/>
              </a:lnSpc>
              <a:spcBef>
                <a:spcPts val="10"/>
              </a:spcBef>
            </a:pPr>
            <a:r>
              <a:rPr sz="2400" b="1" spc="5" dirty="0">
                <a:latin typeface="Courier New" panose="02070309020205020404"/>
                <a:cs typeface="Courier New" panose="02070309020205020404"/>
              </a:rPr>
              <a:t>x = a </a:t>
            </a:r>
            <a:r>
              <a:rPr lang="x-none" sz="2400" b="1" spc="5" dirty="0">
                <a:latin typeface="Courier New" panose="02070309020205020404"/>
                <a:cs typeface="Courier New" panose="02070309020205020404"/>
              </a:rPr>
              <a:t>-</a:t>
            </a:r>
            <a:r>
              <a:rPr sz="2400" b="1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x-none" sz="2400" b="1" spc="5" dirty="0">
                <a:latin typeface="Courier New" panose="02070309020205020404"/>
                <a:cs typeface="Courier New" panose="02070309020205020404"/>
              </a:rPr>
              <a:t>1</a:t>
            </a:r>
            <a:endParaRPr lang="x-none" sz="2400" b="1" spc="5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6583680" y="3348355"/>
            <a:ext cx="2153285" cy="703580"/>
          </a:xfrm>
          <a:prstGeom prst="rect">
            <a:avLst/>
          </a:prstGeom>
          <a:ln w="21743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p>
            <a:pPr marL="419735" marR="90170" indent="-300355" algn="r">
              <a:lnSpc>
                <a:spcPct val="91000"/>
              </a:lnSpc>
              <a:spcBef>
                <a:spcPts val="255"/>
              </a:spcBef>
            </a:pPr>
            <a:r>
              <a:rPr sz="2400" b="1" spc="5" dirty="0">
                <a:latin typeface="Courier New" panose="02070309020205020404"/>
                <a:cs typeface="Courier New" panose="02070309020205020404"/>
              </a:rPr>
              <a:t>x = a </a:t>
            </a:r>
            <a:r>
              <a:rPr lang="x-none" sz="2400" b="1" spc="5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2400" b="1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x-none" sz="2400" b="1" spc="5" dirty="0">
                <a:latin typeface="Courier New" panose="02070309020205020404"/>
                <a:cs typeface="Courier New" panose="02070309020205020404"/>
              </a:rPr>
              <a:t>b</a:t>
            </a:r>
            <a:r>
              <a:rPr sz="2400" b="1" spc="5" dirty="0">
                <a:latin typeface="Courier New" panose="02070309020205020404"/>
                <a:cs typeface="Courier New" panose="02070309020205020404"/>
              </a:rPr>
              <a:t> 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goto</a:t>
            </a:r>
            <a:r>
              <a:rPr sz="2400" b="1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L</a:t>
            </a:r>
            <a:r>
              <a:rPr sz="2400" b="1" baseline="-23000" dirty="0">
                <a:latin typeface="Courier New" panose="02070309020205020404"/>
                <a:cs typeface="Courier New" panose="02070309020205020404"/>
              </a:rPr>
              <a:t>7</a:t>
            </a:r>
            <a:endParaRPr sz="2400" b="1" baseline="-23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6583680" y="4432935"/>
            <a:ext cx="2153285" cy="747395"/>
          </a:xfrm>
          <a:prstGeom prst="rect">
            <a:avLst/>
          </a:prstGeom>
          <a:ln w="21742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p>
            <a:pPr marL="902335" marR="90170" indent="-256540" algn="r">
              <a:lnSpc>
                <a:spcPct val="100000"/>
              </a:lnSpc>
              <a:spcBef>
                <a:spcPts val="70"/>
              </a:spcBef>
              <a:tabLst>
                <a:tab pos="902335" algn="l"/>
              </a:tabLst>
            </a:pPr>
            <a:r>
              <a:rPr sz="2400" b="1" spc="365" dirty="0">
                <a:latin typeface="Courier New" panose="02070309020205020404" charset="0"/>
                <a:cs typeface="Courier New" panose="02070309020205020404" charset="0"/>
              </a:rPr>
              <a:t>!	</a:t>
            </a:r>
            <a:r>
              <a:rPr sz="2400" b="1" spc="5" dirty="0">
                <a:latin typeface="Courier New" panose="02070309020205020404" charset="0"/>
                <a:cs typeface="Courier New" panose="02070309020205020404" charset="0"/>
              </a:rPr>
              <a:t>=</a:t>
            </a:r>
            <a:r>
              <a:rPr sz="2400" b="1" spc="-90" dirty="0">
                <a:latin typeface="Courier New" panose="02070309020205020404" charset="0"/>
                <a:cs typeface="Courier New" panose="02070309020205020404" charset="0"/>
              </a:rPr>
              <a:t> </a:t>
            </a:r>
            <a:r>
              <a:rPr sz="2400" b="1" spc="5" dirty="0">
                <a:latin typeface="Courier New" panose="02070309020205020404" charset="0"/>
                <a:cs typeface="Courier New" panose="02070309020205020404" charset="0"/>
              </a:rPr>
              <a:t>x  </a:t>
            </a:r>
            <a:r>
              <a:rPr sz="2400" b="1" dirty="0">
                <a:latin typeface="Courier New" panose="02070309020205020404" charset="0"/>
                <a:cs typeface="Courier New" panose="02070309020205020404" charset="0"/>
              </a:rPr>
              <a:t>ret</a:t>
            </a:r>
            <a:endParaRPr sz="2400" b="1" dirty="0">
              <a:latin typeface="Courier New" panose="02070309020205020404" charset="0"/>
              <a:cs typeface="Courier New" panose="02070309020205020404" charset="0"/>
            </a:endParaRPr>
          </a:p>
        </p:txBody>
      </p:sp>
      <p:graphicFrame>
        <p:nvGraphicFramePr>
          <p:cNvPr id="15" name="表格 14"/>
          <p:cNvGraphicFramePr/>
          <p:nvPr/>
        </p:nvGraphicFramePr>
        <p:xfrm>
          <a:off x="8851900" y="1875155"/>
          <a:ext cx="2015490" cy="438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830"/>
                <a:gridCol w="671830"/>
                <a:gridCol w="67183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b="1">
                          <a:latin typeface="Courier New" panose="02070309020205020404" charset="0"/>
                          <a:cs typeface="Courier New" panose="02070309020205020404" charset="0"/>
                        </a:rPr>
                        <a:t>a</a:t>
                      </a:r>
                      <a:endParaRPr lang="x-none" altLang="zh-CN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altLang="zh-CN" b="1">
                          <a:latin typeface="Courier New" panose="02070309020205020404" charset="0"/>
                          <a:cs typeface="Courier New" panose="02070309020205020404" charset="0"/>
                        </a:rPr>
                        <a:t>b</a:t>
                      </a:r>
                      <a:endParaRPr lang="x-none" altLang="zh-CN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x-none" b="1">
                          <a:latin typeface="Courier New" panose="02070309020205020404" charset="0"/>
                          <a:cs typeface="Courier New" panose="02070309020205020404" charset="0"/>
                        </a:rPr>
                        <a:t>x</a:t>
                      </a:r>
                      <a:endParaRPr lang="en-US" altLang="x-none" b="1">
                        <a:latin typeface="Courier New" panose="02070309020205020404" charset="0"/>
                        <a:cs typeface="Courier New" panose="02070309020205020404" charset="0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6515" y="4302760"/>
            <a:ext cx="4089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latin typeface="Courier New" panose="02070309020205020404"/>
                <a:cs typeface="Courier New" panose="02070309020205020404"/>
                <a:sym typeface="+mn-ea"/>
              </a:rPr>
              <a:t>L</a:t>
            </a:r>
            <a:r>
              <a:rPr b="1" baseline="-23000" dirty="0">
                <a:latin typeface="Courier New" panose="02070309020205020404"/>
                <a:cs typeface="Courier New" panose="02070309020205020404"/>
                <a:sym typeface="+mn-ea"/>
              </a:rPr>
              <a:t>7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174740" y="4420235"/>
            <a:ext cx="4089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b="1" dirty="0">
                <a:latin typeface="Courier New" panose="02070309020205020404"/>
                <a:cs typeface="Courier New" panose="02070309020205020404"/>
                <a:sym typeface="+mn-ea"/>
              </a:rPr>
              <a:t>L</a:t>
            </a:r>
            <a:r>
              <a:rPr b="1" baseline="-23000" dirty="0">
                <a:latin typeface="Courier New" panose="02070309020205020404"/>
                <a:cs typeface="Courier New" panose="02070309020205020404"/>
                <a:sym typeface="+mn-ea"/>
              </a:rPr>
              <a:t>7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3" grpId="0" animBg="1"/>
      <p:bldP spid="14" grpId="0" animBg="1"/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图着色算法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45745" y="1388110"/>
            <a:ext cx="6900545" cy="1321435"/>
          </a:xfrm>
        </p:spPr>
        <p:txBody>
          <a:bodyPr>
            <a:normAutofit/>
          </a:bodyPr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3200" b="1" dirty="0">
                <a:sym typeface="+mn-ea"/>
              </a:rPr>
              <a:t>线性扫描使用的信息为“活跃区间”</a:t>
            </a:r>
            <a:endParaRPr sz="3200" b="1" dirty="0">
              <a:sym typeface="+mn-ea"/>
            </a:endParaRPr>
          </a:p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3200" b="1" dirty="0">
                <a:sym typeface="+mn-ea"/>
              </a:rPr>
              <a:t>能否直接使用活跃信息？</a:t>
            </a:r>
            <a:endParaRPr sz="3200" b="1" dirty="0">
              <a:sym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07655" y="121285"/>
            <a:ext cx="2514600" cy="914400"/>
          </a:xfrm>
          <a:custGeom>
            <a:avLst/>
            <a:gdLst/>
            <a:ahLst/>
            <a:cxnLst/>
            <a:rect l="l" t="t" r="r" b="b"/>
            <a:pathLst>
              <a:path w="2514600" h="914400">
                <a:moveTo>
                  <a:pt x="2514600" y="0"/>
                </a:moveTo>
                <a:lnTo>
                  <a:pt x="0" y="0"/>
                </a:lnTo>
                <a:lnTo>
                  <a:pt x="0" y="914400"/>
                </a:lnTo>
                <a:lnTo>
                  <a:pt x="2514600" y="91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4" name="object 4"/>
          <p:cNvSpPr txBox="1"/>
          <p:nvPr/>
        </p:nvSpPr>
        <p:spPr>
          <a:xfrm>
            <a:off x="7919085" y="168275"/>
            <a:ext cx="2514600" cy="914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p>
            <a:pPr marL="190500" marR="182880" algn="ctr">
              <a:lnSpc>
                <a:spcPts val="2260"/>
              </a:lnSpc>
              <a:spcBef>
                <a:spcPts val="60"/>
              </a:spcBef>
            </a:pP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a, b, c, </a:t>
            </a: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b="1" spc="-9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 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e = d +</a:t>
            </a:r>
            <a:r>
              <a:rPr sz="2000" b="1" spc="-85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ts val="2220"/>
              </a:lnSpc>
            </a:pP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b, c, </a:t>
            </a: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000" b="1" spc="-6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" name="object 5"/>
          <p:cNvSpPr txBox="1"/>
          <p:nvPr/>
        </p:nvSpPr>
        <p:spPr>
          <a:xfrm>
            <a:off x="7907655" y="1492885"/>
            <a:ext cx="2514600" cy="914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p>
            <a:pPr marL="571500" marR="411480" indent="-152400">
              <a:lnSpc>
                <a:spcPts val="2260"/>
              </a:lnSpc>
              <a:spcBef>
                <a:spcPts val="60"/>
              </a:spcBef>
            </a:pP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b, c, </a:t>
            </a: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000" b="1" spc="-1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 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f = b +</a:t>
            </a:r>
            <a:r>
              <a:rPr sz="2000" b="1" spc="-100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95300">
              <a:lnSpc>
                <a:spcPts val="2220"/>
              </a:lnSpc>
            </a:pP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b, e,</a:t>
            </a:r>
            <a:r>
              <a:rPr sz="2000" b="1" spc="-5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7907655" y="2864485"/>
            <a:ext cx="2514600" cy="914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p>
            <a:pPr marL="419100" marR="411480" algn="ctr">
              <a:lnSpc>
                <a:spcPts val="2260"/>
              </a:lnSpc>
              <a:spcBef>
                <a:spcPts val="60"/>
              </a:spcBef>
            </a:pP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b, e, </a:t>
            </a: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b="1" spc="-1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 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f = f +</a:t>
            </a:r>
            <a:r>
              <a:rPr sz="2000" b="1" spc="-100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ts val="2220"/>
              </a:lnSpc>
            </a:pP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e, </a:t>
            </a: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b="1" spc="-5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6993255" y="4236085"/>
            <a:ext cx="1600200" cy="914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p>
            <a:pPr marL="114300" marR="106680" algn="ctr">
              <a:lnSpc>
                <a:spcPts val="2260"/>
              </a:lnSpc>
              <a:spcBef>
                <a:spcPts val="60"/>
              </a:spcBef>
            </a:pP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e, </a:t>
            </a: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 } 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d = e +</a:t>
            </a:r>
            <a:r>
              <a:rPr sz="2000" b="1" spc="-120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f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ts val="2220"/>
              </a:lnSpc>
            </a:pP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 d</a:t>
            </a:r>
            <a:r>
              <a:rPr sz="2000" b="1" spc="-5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9736455" y="4236085"/>
            <a:ext cx="1600200" cy="914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p>
            <a:pPr marL="114300" marR="106680" algn="ctr">
              <a:lnSpc>
                <a:spcPts val="2260"/>
              </a:lnSpc>
              <a:spcBef>
                <a:spcPts val="60"/>
              </a:spcBef>
            </a:pP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e, </a:t>
            </a: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 } 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d = e –</a:t>
            </a:r>
            <a:r>
              <a:rPr sz="2000" b="1" spc="-120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f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ts val="2220"/>
              </a:lnSpc>
            </a:pP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 d</a:t>
            </a:r>
            <a:r>
              <a:rPr sz="2000" b="1" spc="-5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3" name="object 9"/>
          <p:cNvGrpSpPr/>
          <p:nvPr/>
        </p:nvGrpSpPr>
        <p:grpSpPr>
          <a:xfrm>
            <a:off x="9110344" y="1035049"/>
            <a:ext cx="107950" cy="457834"/>
            <a:chOff x="2574289" y="1828164"/>
            <a:chExt cx="107950" cy="457834"/>
          </a:xfrm>
        </p:grpSpPr>
        <p:sp>
          <p:nvSpPr>
            <p:cNvPr id="14" name="object 10"/>
            <p:cNvSpPr/>
            <p:nvPr/>
          </p:nvSpPr>
          <p:spPr>
            <a:xfrm>
              <a:off x="2628899" y="1828799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0"/>
                  </a:moveTo>
                  <a:lnTo>
                    <a:pt x="0" y="3022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5" name="object 11"/>
            <p:cNvSpPr/>
            <p:nvPr/>
          </p:nvSpPr>
          <p:spPr>
            <a:xfrm>
              <a:off x="2574289" y="21234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grpSp>
        <p:nvGrpSpPr>
          <p:cNvPr id="16" name="object 12"/>
          <p:cNvGrpSpPr/>
          <p:nvPr/>
        </p:nvGrpSpPr>
        <p:grpSpPr>
          <a:xfrm>
            <a:off x="9110344" y="2407285"/>
            <a:ext cx="107950" cy="457200"/>
            <a:chOff x="2574289" y="3200400"/>
            <a:chExt cx="107950" cy="457200"/>
          </a:xfrm>
        </p:grpSpPr>
        <p:sp>
          <p:nvSpPr>
            <p:cNvPr id="17" name="object 13"/>
            <p:cNvSpPr/>
            <p:nvPr/>
          </p:nvSpPr>
          <p:spPr>
            <a:xfrm>
              <a:off x="2628899" y="3200400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0"/>
                  </a:moveTo>
                  <a:lnTo>
                    <a:pt x="0" y="3022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8" name="object 14"/>
            <p:cNvSpPr/>
            <p:nvPr/>
          </p:nvSpPr>
          <p:spPr>
            <a:xfrm>
              <a:off x="2574289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grpSp>
        <p:nvGrpSpPr>
          <p:cNvPr id="19" name="object 15"/>
          <p:cNvGrpSpPr/>
          <p:nvPr/>
        </p:nvGrpSpPr>
        <p:grpSpPr>
          <a:xfrm>
            <a:off x="7793355" y="3778250"/>
            <a:ext cx="2743200" cy="457834"/>
            <a:chOff x="1257300" y="4571365"/>
            <a:chExt cx="2743200" cy="457834"/>
          </a:xfrm>
        </p:grpSpPr>
        <p:sp>
          <p:nvSpPr>
            <p:cNvPr id="20" name="object 16"/>
            <p:cNvSpPr/>
            <p:nvPr/>
          </p:nvSpPr>
          <p:spPr>
            <a:xfrm>
              <a:off x="1404620" y="4572000"/>
              <a:ext cx="1224280" cy="407670"/>
            </a:xfrm>
            <a:custGeom>
              <a:avLst/>
              <a:gdLst/>
              <a:ahLst/>
              <a:cxnLst/>
              <a:rect l="l" t="t" r="r" b="b"/>
              <a:pathLst>
                <a:path w="1224280" h="407670">
                  <a:moveTo>
                    <a:pt x="1224280" y="0"/>
                  </a:moveTo>
                  <a:lnTo>
                    <a:pt x="0" y="4076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1" name="object 17"/>
            <p:cNvSpPr/>
            <p:nvPr/>
          </p:nvSpPr>
          <p:spPr>
            <a:xfrm>
              <a:off x="1257300" y="4926330"/>
              <a:ext cx="170180" cy="102870"/>
            </a:xfrm>
            <a:custGeom>
              <a:avLst/>
              <a:gdLst/>
              <a:ahLst/>
              <a:cxnLst/>
              <a:rect l="l" t="t" r="r" b="b"/>
              <a:pathLst>
                <a:path w="170180" h="102870">
                  <a:moveTo>
                    <a:pt x="135890" y="0"/>
                  </a:moveTo>
                  <a:lnTo>
                    <a:pt x="0" y="102870"/>
                  </a:lnTo>
                  <a:lnTo>
                    <a:pt x="170180" y="102870"/>
                  </a:lnTo>
                  <a:lnTo>
                    <a:pt x="135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22" name="object 18"/>
            <p:cNvSpPr/>
            <p:nvPr/>
          </p:nvSpPr>
          <p:spPr>
            <a:xfrm>
              <a:off x="2628900" y="4572000"/>
              <a:ext cx="1224280" cy="407670"/>
            </a:xfrm>
            <a:custGeom>
              <a:avLst/>
              <a:gdLst/>
              <a:ahLst/>
              <a:cxnLst/>
              <a:rect l="l" t="t" r="r" b="b"/>
              <a:pathLst>
                <a:path w="1224279" h="407670">
                  <a:moveTo>
                    <a:pt x="0" y="0"/>
                  </a:moveTo>
                  <a:lnTo>
                    <a:pt x="1224279" y="4076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3" name="object 19"/>
            <p:cNvSpPr/>
            <p:nvPr/>
          </p:nvSpPr>
          <p:spPr>
            <a:xfrm>
              <a:off x="3829050" y="4926330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70">
                  <a:moveTo>
                    <a:pt x="34289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grpSp>
        <p:nvGrpSpPr>
          <p:cNvPr id="24" name="object 20"/>
          <p:cNvGrpSpPr/>
          <p:nvPr/>
        </p:nvGrpSpPr>
        <p:grpSpPr>
          <a:xfrm>
            <a:off x="7792719" y="5149850"/>
            <a:ext cx="2744470" cy="1372235"/>
            <a:chOff x="1256664" y="5942965"/>
            <a:chExt cx="2744470" cy="1372235"/>
          </a:xfrm>
        </p:grpSpPr>
        <p:sp>
          <p:nvSpPr>
            <p:cNvPr id="25" name="object 21"/>
            <p:cNvSpPr/>
            <p:nvPr/>
          </p:nvSpPr>
          <p:spPr>
            <a:xfrm>
              <a:off x="1828799" y="6400800"/>
              <a:ext cx="1600200" cy="914400"/>
            </a:xfrm>
            <a:custGeom>
              <a:avLst/>
              <a:gdLst/>
              <a:ahLst/>
              <a:cxnLst/>
              <a:rect l="l" t="t" r="r" b="b"/>
              <a:pathLst>
                <a:path w="1600200" h="914400">
                  <a:moveTo>
                    <a:pt x="8001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914400"/>
                  </a:lnTo>
                  <a:lnTo>
                    <a:pt x="800100" y="914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6" name="object 22"/>
            <p:cNvSpPr/>
            <p:nvPr/>
          </p:nvSpPr>
          <p:spPr>
            <a:xfrm>
              <a:off x="1257299" y="5943600"/>
              <a:ext cx="1224280" cy="407670"/>
            </a:xfrm>
            <a:custGeom>
              <a:avLst/>
              <a:gdLst/>
              <a:ahLst/>
              <a:cxnLst/>
              <a:rect l="l" t="t" r="r" b="b"/>
              <a:pathLst>
                <a:path w="1224280" h="407670">
                  <a:moveTo>
                    <a:pt x="0" y="0"/>
                  </a:moveTo>
                  <a:lnTo>
                    <a:pt x="1224280" y="4076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7" name="object 23"/>
            <p:cNvSpPr/>
            <p:nvPr/>
          </p:nvSpPr>
          <p:spPr>
            <a:xfrm>
              <a:off x="2457450" y="6297930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70">
                  <a:moveTo>
                    <a:pt x="34289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28" name="object 24"/>
            <p:cNvSpPr/>
            <p:nvPr/>
          </p:nvSpPr>
          <p:spPr>
            <a:xfrm>
              <a:off x="2776219" y="5943600"/>
              <a:ext cx="1224280" cy="407670"/>
            </a:xfrm>
            <a:custGeom>
              <a:avLst/>
              <a:gdLst/>
              <a:ahLst/>
              <a:cxnLst/>
              <a:rect l="l" t="t" r="r" b="b"/>
              <a:pathLst>
                <a:path w="1224279" h="407670">
                  <a:moveTo>
                    <a:pt x="1224280" y="0"/>
                  </a:moveTo>
                  <a:lnTo>
                    <a:pt x="0" y="4076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9" name="object 25"/>
            <p:cNvSpPr/>
            <p:nvPr/>
          </p:nvSpPr>
          <p:spPr>
            <a:xfrm>
              <a:off x="2628900" y="6297930"/>
              <a:ext cx="170180" cy="102870"/>
            </a:xfrm>
            <a:custGeom>
              <a:avLst/>
              <a:gdLst/>
              <a:ahLst/>
              <a:cxnLst/>
              <a:rect l="l" t="t" r="r" b="b"/>
              <a:pathLst>
                <a:path w="170180" h="102870">
                  <a:moveTo>
                    <a:pt x="135889" y="0"/>
                  </a:moveTo>
                  <a:lnTo>
                    <a:pt x="0" y="102870"/>
                  </a:lnTo>
                  <a:lnTo>
                    <a:pt x="170180" y="102870"/>
                  </a:lnTo>
                  <a:lnTo>
                    <a:pt x="1358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8771255" y="5621015"/>
            <a:ext cx="78740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ts val="2095"/>
              </a:lnSpc>
            </a:pP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 d</a:t>
            </a:r>
            <a:r>
              <a:rPr sz="2000"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2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g =</a:t>
            </a:r>
            <a:r>
              <a:rPr sz="2000" b="1" spc="-110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335"/>
              </a:lnSpc>
            </a:pP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 g</a:t>
            </a:r>
            <a:r>
              <a:rPr sz="2000"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216025" y="2656205"/>
            <a:ext cx="3657600" cy="3225800"/>
            <a:chOff x="1915" y="4701"/>
            <a:chExt cx="5760" cy="5080"/>
          </a:xfrm>
        </p:grpSpPr>
        <p:sp>
          <p:nvSpPr>
            <p:cNvPr id="31" name="object 25"/>
            <p:cNvSpPr/>
            <p:nvPr/>
          </p:nvSpPr>
          <p:spPr>
            <a:xfrm>
              <a:off x="1915" y="6181"/>
              <a:ext cx="720" cy="72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32" name="object 26"/>
            <p:cNvSpPr txBox="1"/>
            <p:nvPr/>
          </p:nvSpPr>
          <p:spPr>
            <a:xfrm>
              <a:off x="2099" y="6141"/>
              <a:ext cx="353" cy="66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600" b="1" dirty="0">
                  <a:solidFill>
                    <a:srgbClr val="191919"/>
                  </a:solidFill>
                  <a:latin typeface="Courier New" panose="02070309020205020404"/>
                  <a:cs typeface="Courier New" panose="02070309020205020404"/>
                </a:rPr>
                <a:t>a</a:t>
              </a:r>
              <a:endParaRPr sz="260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33" name="object 27"/>
            <p:cNvSpPr/>
            <p:nvPr/>
          </p:nvSpPr>
          <p:spPr>
            <a:xfrm>
              <a:off x="3355" y="4741"/>
              <a:ext cx="720" cy="72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34" name="object 28"/>
            <p:cNvSpPr txBox="1"/>
            <p:nvPr/>
          </p:nvSpPr>
          <p:spPr>
            <a:xfrm>
              <a:off x="3539" y="4701"/>
              <a:ext cx="353" cy="66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600" b="1" dirty="0">
                  <a:solidFill>
                    <a:srgbClr val="191919"/>
                  </a:solidFill>
                  <a:latin typeface="Courier New" panose="02070309020205020404"/>
                  <a:cs typeface="Courier New" panose="02070309020205020404"/>
                </a:rPr>
                <a:t>b</a:t>
              </a:r>
              <a:endParaRPr sz="260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35" name="object 29"/>
            <p:cNvSpPr/>
            <p:nvPr/>
          </p:nvSpPr>
          <p:spPr>
            <a:xfrm>
              <a:off x="5515" y="4741"/>
              <a:ext cx="720" cy="72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36" name="object 30"/>
            <p:cNvSpPr txBox="1"/>
            <p:nvPr/>
          </p:nvSpPr>
          <p:spPr>
            <a:xfrm>
              <a:off x="5699" y="4701"/>
              <a:ext cx="353" cy="66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600" b="1" dirty="0">
                  <a:solidFill>
                    <a:srgbClr val="191919"/>
                  </a:solidFill>
                  <a:latin typeface="Courier New" panose="02070309020205020404"/>
                  <a:cs typeface="Courier New" panose="02070309020205020404"/>
                </a:rPr>
                <a:t>c</a:t>
              </a:r>
              <a:endParaRPr sz="260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37" name="object 31"/>
            <p:cNvSpPr/>
            <p:nvPr/>
          </p:nvSpPr>
          <p:spPr>
            <a:xfrm>
              <a:off x="6955" y="6181"/>
              <a:ext cx="720" cy="72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38" name="object 32"/>
            <p:cNvSpPr txBox="1"/>
            <p:nvPr/>
          </p:nvSpPr>
          <p:spPr>
            <a:xfrm>
              <a:off x="7139" y="6141"/>
              <a:ext cx="353" cy="66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600" b="1" dirty="0">
                  <a:solidFill>
                    <a:srgbClr val="191919"/>
                  </a:solidFill>
                  <a:latin typeface="Courier New" panose="02070309020205020404"/>
                  <a:cs typeface="Courier New" panose="02070309020205020404"/>
                </a:rPr>
                <a:t>d</a:t>
              </a:r>
              <a:endParaRPr sz="260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39" name="object 33"/>
            <p:cNvSpPr/>
            <p:nvPr/>
          </p:nvSpPr>
          <p:spPr>
            <a:xfrm>
              <a:off x="6235" y="7981"/>
              <a:ext cx="720" cy="72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0" name="object 34"/>
            <p:cNvSpPr txBox="1"/>
            <p:nvPr/>
          </p:nvSpPr>
          <p:spPr>
            <a:xfrm>
              <a:off x="6419" y="7941"/>
              <a:ext cx="353" cy="66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600" b="1" dirty="0">
                  <a:solidFill>
                    <a:srgbClr val="191919"/>
                  </a:solidFill>
                  <a:latin typeface="Courier New" panose="02070309020205020404"/>
                  <a:cs typeface="Courier New" panose="02070309020205020404"/>
                </a:rPr>
                <a:t>e</a:t>
              </a:r>
              <a:endParaRPr sz="260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41" name="object 35"/>
            <p:cNvSpPr/>
            <p:nvPr/>
          </p:nvSpPr>
          <p:spPr>
            <a:xfrm>
              <a:off x="4435" y="9061"/>
              <a:ext cx="720" cy="72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2" name="object 36"/>
            <p:cNvSpPr txBox="1"/>
            <p:nvPr/>
          </p:nvSpPr>
          <p:spPr>
            <a:xfrm>
              <a:off x="4619" y="9021"/>
              <a:ext cx="353" cy="66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600" b="1" dirty="0">
                  <a:solidFill>
                    <a:srgbClr val="191919"/>
                  </a:solidFill>
                  <a:latin typeface="Courier New" panose="02070309020205020404"/>
                  <a:cs typeface="Courier New" panose="02070309020205020404"/>
                </a:rPr>
                <a:t>f</a:t>
              </a:r>
              <a:endParaRPr sz="260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43" name="object 37"/>
            <p:cNvSpPr/>
            <p:nvPr/>
          </p:nvSpPr>
          <p:spPr>
            <a:xfrm>
              <a:off x="2635" y="7981"/>
              <a:ext cx="720" cy="72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4" name="object 38"/>
            <p:cNvSpPr txBox="1"/>
            <p:nvPr/>
          </p:nvSpPr>
          <p:spPr>
            <a:xfrm>
              <a:off x="2819" y="7941"/>
              <a:ext cx="353" cy="66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600" b="1" dirty="0">
                  <a:solidFill>
                    <a:srgbClr val="191919"/>
                  </a:solidFill>
                  <a:latin typeface="Courier New" panose="02070309020205020404"/>
                  <a:cs typeface="Courier New" panose="02070309020205020404"/>
                </a:rPr>
                <a:t>g</a:t>
              </a:r>
              <a:endParaRPr sz="2600">
                <a:latin typeface="Courier New" panose="02070309020205020404"/>
                <a:cs typeface="Courier New" panose="02070309020205020404"/>
              </a:endParaRPr>
            </a:p>
          </p:txBody>
        </p:sp>
      </p:grpSp>
      <p:sp>
        <p:nvSpPr>
          <p:cNvPr id="45" name="object 39"/>
          <p:cNvSpPr/>
          <p:nvPr/>
        </p:nvSpPr>
        <p:spPr>
          <a:xfrm>
            <a:off x="1606550" y="2943225"/>
            <a:ext cx="2877820" cy="914400"/>
          </a:xfrm>
          <a:custGeom>
            <a:avLst/>
            <a:gdLst/>
            <a:ahLst/>
            <a:cxnLst/>
            <a:rect l="l" t="t" r="r" b="b"/>
            <a:pathLst>
              <a:path w="2877820" h="914400">
                <a:moveTo>
                  <a:pt x="0" y="753110"/>
                </a:moveTo>
                <a:lnTo>
                  <a:pt x="591820" y="161289"/>
                </a:lnTo>
              </a:path>
              <a:path w="2877820" h="914400">
                <a:moveTo>
                  <a:pt x="981710" y="0"/>
                </a:moveTo>
                <a:lnTo>
                  <a:pt x="1896110" y="0"/>
                </a:lnTo>
              </a:path>
              <a:path w="2877820" h="914400">
                <a:moveTo>
                  <a:pt x="2286000" y="161289"/>
                </a:moveTo>
                <a:lnTo>
                  <a:pt x="2877819" y="753110"/>
                </a:lnTo>
              </a:path>
              <a:path w="2877820" h="914400">
                <a:moveTo>
                  <a:pt x="67310" y="914400"/>
                </a:moveTo>
                <a:lnTo>
                  <a:pt x="2810510" y="914400"/>
                </a:lnTo>
              </a:path>
              <a:path w="2877820" h="914400">
                <a:moveTo>
                  <a:pt x="1963419" y="161289"/>
                </a:moveTo>
                <a:lnTo>
                  <a:pt x="67310" y="914400"/>
                </a:lnTo>
              </a:path>
              <a:path w="2877820" h="914400">
                <a:moveTo>
                  <a:pt x="914400" y="161289"/>
                </a:moveTo>
                <a:lnTo>
                  <a:pt x="2810510" y="9144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cxnSp>
        <p:nvCxnSpPr>
          <p:cNvPr id="47" name="直接连接符 46"/>
          <p:cNvCxnSpPr/>
          <p:nvPr/>
        </p:nvCxnSpPr>
        <p:spPr>
          <a:xfrm>
            <a:off x="2406650" y="3139440"/>
            <a:ext cx="1623695" cy="1668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741420" y="3148965"/>
            <a:ext cx="369570" cy="1595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298700" y="3148965"/>
            <a:ext cx="746760" cy="2250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3290570" y="5168900"/>
            <a:ext cx="739775" cy="405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1216025" y="6022975"/>
          <a:ext cx="3657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457200"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0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1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2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3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图着色算法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45745" y="1388110"/>
            <a:ext cx="6900545" cy="1321435"/>
          </a:xfrm>
        </p:spPr>
        <p:txBody>
          <a:bodyPr>
            <a:normAutofit/>
          </a:bodyPr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3200" b="1" dirty="0">
                <a:sym typeface="+mn-ea"/>
              </a:rPr>
              <a:t>线性扫描使用的信息为“活跃区间”</a:t>
            </a:r>
            <a:endParaRPr sz="3200" b="1" dirty="0">
              <a:sym typeface="+mn-ea"/>
            </a:endParaRPr>
          </a:p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3200" b="1" dirty="0">
                <a:sym typeface="+mn-ea"/>
              </a:rPr>
              <a:t>能否直接使用活跃信息？</a:t>
            </a:r>
            <a:endParaRPr sz="3200" b="1" dirty="0">
              <a:sym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07655" y="121285"/>
            <a:ext cx="2514600" cy="914400"/>
          </a:xfrm>
          <a:custGeom>
            <a:avLst/>
            <a:gdLst/>
            <a:ahLst/>
            <a:cxnLst/>
            <a:rect l="l" t="t" r="r" b="b"/>
            <a:pathLst>
              <a:path w="2514600" h="914400">
                <a:moveTo>
                  <a:pt x="2514600" y="0"/>
                </a:moveTo>
                <a:lnTo>
                  <a:pt x="0" y="0"/>
                </a:lnTo>
                <a:lnTo>
                  <a:pt x="0" y="914400"/>
                </a:lnTo>
                <a:lnTo>
                  <a:pt x="2514600" y="914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p/>
        </p:txBody>
      </p:sp>
      <p:sp>
        <p:nvSpPr>
          <p:cNvPr id="4" name="object 4"/>
          <p:cNvSpPr txBox="1"/>
          <p:nvPr/>
        </p:nvSpPr>
        <p:spPr>
          <a:xfrm>
            <a:off x="7919085" y="168275"/>
            <a:ext cx="2514600" cy="914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p>
            <a:pPr marL="190500" marR="182880" algn="ctr">
              <a:lnSpc>
                <a:spcPts val="2260"/>
              </a:lnSpc>
              <a:spcBef>
                <a:spcPts val="60"/>
              </a:spcBef>
            </a:pP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a, b, c, </a:t>
            </a: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sz="2000" b="1" spc="-9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 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e = d +</a:t>
            </a:r>
            <a:r>
              <a:rPr sz="2000" b="1" spc="-85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a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ts val="2220"/>
              </a:lnSpc>
            </a:pP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b, c, </a:t>
            </a: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000" b="1" spc="-6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" name="object 5"/>
          <p:cNvSpPr txBox="1"/>
          <p:nvPr/>
        </p:nvSpPr>
        <p:spPr>
          <a:xfrm>
            <a:off x="7907655" y="1492885"/>
            <a:ext cx="2514600" cy="914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p>
            <a:pPr marL="571500" marR="411480" indent="-152400">
              <a:lnSpc>
                <a:spcPts val="2260"/>
              </a:lnSpc>
              <a:spcBef>
                <a:spcPts val="60"/>
              </a:spcBef>
            </a:pP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b, c, </a:t>
            </a: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e</a:t>
            </a:r>
            <a:r>
              <a:rPr sz="2000" b="1" spc="-1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 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f = b +</a:t>
            </a:r>
            <a:r>
              <a:rPr sz="2000" b="1" spc="-100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495300">
              <a:lnSpc>
                <a:spcPts val="2220"/>
              </a:lnSpc>
            </a:pP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b, e,</a:t>
            </a:r>
            <a:r>
              <a:rPr sz="2000" b="1" spc="-5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6"/>
          <p:cNvSpPr txBox="1"/>
          <p:nvPr/>
        </p:nvSpPr>
        <p:spPr>
          <a:xfrm>
            <a:off x="7907655" y="2864485"/>
            <a:ext cx="2514600" cy="914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p>
            <a:pPr marL="419100" marR="411480" algn="ctr">
              <a:lnSpc>
                <a:spcPts val="2260"/>
              </a:lnSpc>
              <a:spcBef>
                <a:spcPts val="60"/>
              </a:spcBef>
            </a:pP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b, e, </a:t>
            </a: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b="1" spc="-1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 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f = f +</a:t>
            </a:r>
            <a:r>
              <a:rPr sz="2000" b="1" spc="-100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ts val="2220"/>
              </a:lnSpc>
            </a:pP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e, </a:t>
            </a: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b="1" spc="-5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6993255" y="4236085"/>
            <a:ext cx="1600200" cy="914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p>
            <a:pPr marL="114300" marR="106680" algn="ctr">
              <a:lnSpc>
                <a:spcPts val="2260"/>
              </a:lnSpc>
              <a:spcBef>
                <a:spcPts val="60"/>
              </a:spcBef>
            </a:pP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e, </a:t>
            </a: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 } 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d = e +</a:t>
            </a:r>
            <a:r>
              <a:rPr sz="2000" b="1" spc="-120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f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ts val="2220"/>
              </a:lnSpc>
            </a:pP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 d</a:t>
            </a:r>
            <a:r>
              <a:rPr sz="2000" b="1" spc="-5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9736455" y="4236085"/>
            <a:ext cx="1600200" cy="914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p>
            <a:pPr marL="114300" marR="106680" algn="ctr">
              <a:lnSpc>
                <a:spcPts val="2260"/>
              </a:lnSpc>
              <a:spcBef>
                <a:spcPts val="60"/>
              </a:spcBef>
            </a:pP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e, </a:t>
            </a: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 } 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d = e –</a:t>
            </a:r>
            <a:r>
              <a:rPr sz="2000" b="1" spc="-120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f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algn="ctr">
              <a:lnSpc>
                <a:spcPts val="2220"/>
              </a:lnSpc>
            </a:pP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 d</a:t>
            </a:r>
            <a:r>
              <a:rPr sz="2000" b="1" spc="-5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3" name="object 9"/>
          <p:cNvGrpSpPr/>
          <p:nvPr/>
        </p:nvGrpSpPr>
        <p:grpSpPr>
          <a:xfrm>
            <a:off x="9110344" y="1035049"/>
            <a:ext cx="107950" cy="457834"/>
            <a:chOff x="2574289" y="1828164"/>
            <a:chExt cx="107950" cy="457834"/>
          </a:xfrm>
        </p:grpSpPr>
        <p:sp>
          <p:nvSpPr>
            <p:cNvPr id="14" name="object 10"/>
            <p:cNvSpPr/>
            <p:nvPr/>
          </p:nvSpPr>
          <p:spPr>
            <a:xfrm>
              <a:off x="2628899" y="1828799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0"/>
                  </a:moveTo>
                  <a:lnTo>
                    <a:pt x="0" y="3022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5" name="object 11"/>
            <p:cNvSpPr/>
            <p:nvPr/>
          </p:nvSpPr>
          <p:spPr>
            <a:xfrm>
              <a:off x="2574289" y="2123439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grpSp>
        <p:nvGrpSpPr>
          <p:cNvPr id="16" name="object 12"/>
          <p:cNvGrpSpPr/>
          <p:nvPr/>
        </p:nvGrpSpPr>
        <p:grpSpPr>
          <a:xfrm>
            <a:off x="9110344" y="2407285"/>
            <a:ext cx="107950" cy="457200"/>
            <a:chOff x="2574289" y="3200400"/>
            <a:chExt cx="107950" cy="457200"/>
          </a:xfrm>
        </p:grpSpPr>
        <p:sp>
          <p:nvSpPr>
            <p:cNvPr id="17" name="object 13"/>
            <p:cNvSpPr/>
            <p:nvPr/>
          </p:nvSpPr>
          <p:spPr>
            <a:xfrm>
              <a:off x="2628899" y="3200400"/>
              <a:ext cx="0" cy="302260"/>
            </a:xfrm>
            <a:custGeom>
              <a:avLst/>
              <a:gdLst/>
              <a:ahLst/>
              <a:cxnLst/>
              <a:rect l="l" t="t" r="r" b="b"/>
              <a:pathLst>
                <a:path h="302260">
                  <a:moveTo>
                    <a:pt x="0" y="0"/>
                  </a:moveTo>
                  <a:lnTo>
                    <a:pt x="0" y="3022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8" name="object 14"/>
            <p:cNvSpPr/>
            <p:nvPr/>
          </p:nvSpPr>
          <p:spPr>
            <a:xfrm>
              <a:off x="2574289" y="3495040"/>
              <a:ext cx="107950" cy="162560"/>
            </a:xfrm>
            <a:custGeom>
              <a:avLst/>
              <a:gdLst/>
              <a:ahLst/>
              <a:cxnLst/>
              <a:rect l="l" t="t" r="r" b="b"/>
              <a:pathLst>
                <a:path w="107950" h="162560">
                  <a:moveTo>
                    <a:pt x="107950" y="0"/>
                  </a:moveTo>
                  <a:lnTo>
                    <a:pt x="0" y="0"/>
                  </a:lnTo>
                  <a:lnTo>
                    <a:pt x="54610" y="162560"/>
                  </a:lnTo>
                  <a:lnTo>
                    <a:pt x="10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grpSp>
        <p:nvGrpSpPr>
          <p:cNvPr id="19" name="object 15"/>
          <p:cNvGrpSpPr/>
          <p:nvPr/>
        </p:nvGrpSpPr>
        <p:grpSpPr>
          <a:xfrm>
            <a:off x="7793355" y="3778250"/>
            <a:ext cx="2743200" cy="457834"/>
            <a:chOff x="1257300" y="4571365"/>
            <a:chExt cx="2743200" cy="457834"/>
          </a:xfrm>
        </p:grpSpPr>
        <p:sp>
          <p:nvSpPr>
            <p:cNvPr id="20" name="object 16"/>
            <p:cNvSpPr/>
            <p:nvPr/>
          </p:nvSpPr>
          <p:spPr>
            <a:xfrm>
              <a:off x="1404620" y="4572000"/>
              <a:ext cx="1224280" cy="407670"/>
            </a:xfrm>
            <a:custGeom>
              <a:avLst/>
              <a:gdLst/>
              <a:ahLst/>
              <a:cxnLst/>
              <a:rect l="l" t="t" r="r" b="b"/>
              <a:pathLst>
                <a:path w="1224280" h="407670">
                  <a:moveTo>
                    <a:pt x="1224280" y="0"/>
                  </a:moveTo>
                  <a:lnTo>
                    <a:pt x="0" y="4076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1" name="object 17"/>
            <p:cNvSpPr/>
            <p:nvPr/>
          </p:nvSpPr>
          <p:spPr>
            <a:xfrm>
              <a:off x="1257300" y="4926330"/>
              <a:ext cx="170180" cy="102870"/>
            </a:xfrm>
            <a:custGeom>
              <a:avLst/>
              <a:gdLst/>
              <a:ahLst/>
              <a:cxnLst/>
              <a:rect l="l" t="t" r="r" b="b"/>
              <a:pathLst>
                <a:path w="170180" h="102870">
                  <a:moveTo>
                    <a:pt x="135890" y="0"/>
                  </a:moveTo>
                  <a:lnTo>
                    <a:pt x="0" y="102870"/>
                  </a:lnTo>
                  <a:lnTo>
                    <a:pt x="170180" y="102870"/>
                  </a:lnTo>
                  <a:lnTo>
                    <a:pt x="1358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22" name="object 18"/>
            <p:cNvSpPr/>
            <p:nvPr/>
          </p:nvSpPr>
          <p:spPr>
            <a:xfrm>
              <a:off x="2628900" y="4572000"/>
              <a:ext cx="1224280" cy="407670"/>
            </a:xfrm>
            <a:custGeom>
              <a:avLst/>
              <a:gdLst/>
              <a:ahLst/>
              <a:cxnLst/>
              <a:rect l="l" t="t" r="r" b="b"/>
              <a:pathLst>
                <a:path w="1224279" h="407670">
                  <a:moveTo>
                    <a:pt x="0" y="0"/>
                  </a:moveTo>
                  <a:lnTo>
                    <a:pt x="1224279" y="4076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3" name="object 19"/>
            <p:cNvSpPr/>
            <p:nvPr/>
          </p:nvSpPr>
          <p:spPr>
            <a:xfrm>
              <a:off x="3829050" y="4926330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70">
                  <a:moveTo>
                    <a:pt x="34289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grpSp>
        <p:nvGrpSpPr>
          <p:cNvPr id="24" name="object 20"/>
          <p:cNvGrpSpPr/>
          <p:nvPr/>
        </p:nvGrpSpPr>
        <p:grpSpPr>
          <a:xfrm>
            <a:off x="7792719" y="5149850"/>
            <a:ext cx="2744470" cy="1372235"/>
            <a:chOff x="1256664" y="5942965"/>
            <a:chExt cx="2744470" cy="1372235"/>
          </a:xfrm>
        </p:grpSpPr>
        <p:sp>
          <p:nvSpPr>
            <p:cNvPr id="25" name="object 21"/>
            <p:cNvSpPr/>
            <p:nvPr/>
          </p:nvSpPr>
          <p:spPr>
            <a:xfrm>
              <a:off x="1828799" y="6400800"/>
              <a:ext cx="1600200" cy="914400"/>
            </a:xfrm>
            <a:custGeom>
              <a:avLst/>
              <a:gdLst/>
              <a:ahLst/>
              <a:cxnLst/>
              <a:rect l="l" t="t" r="r" b="b"/>
              <a:pathLst>
                <a:path w="1600200" h="914400">
                  <a:moveTo>
                    <a:pt x="8001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1600200" y="0"/>
                  </a:lnTo>
                  <a:lnTo>
                    <a:pt x="1600200" y="914400"/>
                  </a:lnTo>
                  <a:lnTo>
                    <a:pt x="800100" y="914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6" name="object 22"/>
            <p:cNvSpPr/>
            <p:nvPr/>
          </p:nvSpPr>
          <p:spPr>
            <a:xfrm>
              <a:off x="1257299" y="5943600"/>
              <a:ext cx="1224280" cy="407670"/>
            </a:xfrm>
            <a:custGeom>
              <a:avLst/>
              <a:gdLst/>
              <a:ahLst/>
              <a:cxnLst/>
              <a:rect l="l" t="t" r="r" b="b"/>
              <a:pathLst>
                <a:path w="1224280" h="407670">
                  <a:moveTo>
                    <a:pt x="0" y="0"/>
                  </a:moveTo>
                  <a:lnTo>
                    <a:pt x="1224280" y="4076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7" name="object 23"/>
            <p:cNvSpPr/>
            <p:nvPr/>
          </p:nvSpPr>
          <p:spPr>
            <a:xfrm>
              <a:off x="2457450" y="6297930"/>
              <a:ext cx="171450" cy="102870"/>
            </a:xfrm>
            <a:custGeom>
              <a:avLst/>
              <a:gdLst/>
              <a:ahLst/>
              <a:cxnLst/>
              <a:rect l="l" t="t" r="r" b="b"/>
              <a:pathLst>
                <a:path w="171450" h="102870">
                  <a:moveTo>
                    <a:pt x="34289" y="0"/>
                  </a:moveTo>
                  <a:lnTo>
                    <a:pt x="0" y="102870"/>
                  </a:lnTo>
                  <a:lnTo>
                    <a:pt x="171450" y="102870"/>
                  </a:lnTo>
                  <a:lnTo>
                    <a:pt x="34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28" name="object 24"/>
            <p:cNvSpPr/>
            <p:nvPr/>
          </p:nvSpPr>
          <p:spPr>
            <a:xfrm>
              <a:off x="2776219" y="5943600"/>
              <a:ext cx="1224280" cy="407670"/>
            </a:xfrm>
            <a:custGeom>
              <a:avLst/>
              <a:gdLst/>
              <a:ahLst/>
              <a:cxnLst/>
              <a:rect l="l" t="t" r="r" b="b"/>
              <a:pathLst>
                <a:path w="1224279" h="407670">
                  <a:moveTo>
                    <a:pt x="1224280" y="0"/>
                  </a:moveTo>
                  <a:lnTo>
                    <a:pt x="0" y="4076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29" name="object 25"/>
            <p:cNvSpPr/>
            <p:nvPr/>
          </p:nvSpPr>
          <p:spPr>
            <a:xfrm>
              <a:off x="2628900" y="6297930"/>
              <a:ext cx="170180" cy="102870"/>
            </a:xfrm>
            <a:custGeom>
              <a:avLst/>
              <a:gdLst/>
              <a:ahLst/>
              <a:cxnLst/>
              <a:rect l="l" t="t" r="r" b="b"/>
              <a:pathLst>
                <a:path w="170180" h="102870">
                  <a:moveTo>
                    <a:pt x="135889" y="0"/>
                  </a:moveTo>
                  <a:lnTo>
                    <a:pt x="0" y="102870"/>
                  </a:lnTo>
                  <a:lnTo>
                    <a:pt x="170180" y="102870"/>
                  </a:lnTo>
                  <a:lnTo>
                    <a:pt x="1358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8771255" y="5621015"/>
            <a:ext cx="787400" cy="88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 marL="12700">
              <a:lnSpc>
                <a:spcPts val="2095"/>
              </a:lnSpc>
            </a:pP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 d</a:t>
            </a:r>
            <a:r>
              <a:rPr sz="2000"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265"/>
              </a:lnSpc>
            </a:pP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g =</a:t>
            </a:r>
            <a:r>
              <a:rPr sz="2000" b="1" spc="-110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2335"/>
              </a:lnSpc>
            </a:pP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{ g</a:t>
            </a:r>
            <a:r>
              <a:rPr sz="2000"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216025" y="2656205"/>
            <a:ext cx="3657600" cy="3225800"/>
            <a:chOff x="1915" y="4701"/>
            <a:chExt cx="5760" cy="5080"/>
          </a:xfrm>
        </p:grpSpPr>
        <p:sp>
          <p:nvSpPr>
            <p:cNvPr id="31" name="object 25"/>
            <p:cNvSpPr/>
            <p:nvPr/>
          </p:nvSpPr>
          <p:spPr>
            <a:xfrm>
              <a:off x="1915" y="6181"/>
              <a:ext cx="720" cy="72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solidFill>
              <a:srgbClr val="FFFF00"/>
            </a:solidFill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32" name="object 26"/>
            <p:cNvSpPr txBox="1"/>
            <p:nvPr/>
          </p:nvSpPr>
          <p:spPr>
            <a:xfrm>
              <a:off x="2099" y="6141"/>
              <a:ext cx="353" cy="66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600" b="1" dirty="0">
                  <a:solidFill>
                    <a:srgbClr val="191919"/>
                  </a:solidFill>
                  <a:latin typeface="Courier New" panose="02070309020205020404"/>
                  <a:cs typeface="Courier New" panose="02070309020205020404"/>
                </a:rPr>
                <a:t>a</a:t>
              </a:r>
              <a:endParaRPr sz="260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33" name="object 27"/>
            <p:cNvSpPr/>
            <p:nvPr/>
          </p:nvSpPr>
          <p:spPr>
            <a:xfrm>
              <a:off x="3355" y="4741"/>
              <a:ext cx="720" cy="72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solidFill>
              <a:srgbClr val="00FFFF"/>
            </a:solidFill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34" name="object 28"/>
            <p:cNvSpPr txBox="1"/>
            <p:nvPr/>
          </p:nvSpPr>
          <p:spPr>
            <a:xfrm>
              <a:off x="3539" y="4701"/>
              <a:ext cx="353" cy="66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600" b="1" dirty="0">
                  <a:solidFill>
                    <a:srgbClr val="191919"/>
                  </a:solidFill>
                  <a:latin typeface="Courier New" panose="02070309020205020404"/>
                  <a:cs typeface="Courier New" panose="02070309020205020404"/>
                </a:rPr>
                <a:t>b</a:t>
              </a:r>
              <a:endParaRPr sz="260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35" name="object 29"/>
            <p:cNvSpPr/>
            <p:nvPr/>
          </p:nvSpPr>
          <p:spPr>
            <a:xfrm>
              <a:off x="5515" y="4741"/>
              <a:ext cx="720" cy="72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solidFill>
              <a:srgbClr val="FF00FF"/>
            </a:solidFill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36" name="object 30"/>
            <p:cNvSpPr txBox="1"/>
            <p:nvPr/>
          </p:nvSpPr>
          <p:spPr>
            <a:xfrm>
              <a:off x="5699" y="4701"/>
              <a:ext cx="353" cy="66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600" b="1" dirty="0">
                  <a:solidFill>
                    <a:srgbClr val="191919"/>
                  </a:solidFill>
                  <a:latin typeface="Courier New" panose="02070309020205020404"/>
                  <a:cs typeface="Courier New" panose="02070309020205020404"/>
                </a:rPr>
                <a:t>c</a:t>
              </a:r>
              <a:endParaRPr sz="260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37" name="object 31"/>
            <p:cNvSpPr/>
            <p:nvPr/>
          </p:nvSpPr>
          <p:spPr>
            <a:xfrm>
              <a:off x="6955" y="6181"/>
              <a:ext cx="720" cy="72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38" name="object 32"/>
            <p:cNvSpPr txBox="1"/>
            <p:nvPr/>
          </p:nvSpPr>
          <p:spPr>
            <a:xfrm>
              <a:off x="7139" y="6141"/>
              <a:ext cx="353" cy="66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600" b="1" dirty="0">
                  <a:solidFill>
                    <a:srgbClr val="191919"/>
                  </a:solidFill>
                  <a:latin typeface="Courier New" panose="02070309020205020404"/>
                  <a:cs typeface="Courier New" panose="02070309020205020404"/>
                </a:rPr>
                <a:t>d</a:t>
              </a:r>
              <a:endParaRPr sz="260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39" name="object 33"/>
            <p:cNvSpPr/>
            <p:nvPr/>
          </p:nvSpPr>
          <p:spPr>
            <a:xfrm>
              <a:off x="6235" y="7981"/>
              <a:ext cx="720" cy="72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solidFill>
              <a:srgbClr val="FFFF00"/>
            </a:solidFill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0" name="object 34"/>
            <p:cNvSpPr txBox="1"/>
            <p:nvPr/>
          </p:nvSpPr>
          <p:spPr>
            <a:xfrm>
              <a:off x="6419" y="7941"/>
              <a:ext cx="353" cy="66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600" b="1" dirty="0">
                  <a:solidFill>
                    <a:srgbClr val="191919"/>
                  </a:solidFill>
                  <a:latin typeface="Courier New" panose="02070309020205020404"/>
                  <a:cs typeface="Courier New" panose="02070309020205020404"/>
                </a:rPr>
                <a:t>e</a:t>
              </a:r>
              <a:endParaRPr sz="260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41" name="object 35"/>
            <p:cNvSpPr/>
            <p:nvPr/>
          </p:nvSpPr>
          <p:spPr>
            <a:xfrm>
              <a:off x="4435" y="9061"/>
              <a:ext cx="720" cy="72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2" name="object 36"/>
            <p:cNvSpPr txBox="1"/>
            <p:nvPr/>
          </p:nvSpPr>
          <p:spPr>
            <a:xfrm>
              <a:off x="4619" y="9021"/>
              <a:ext cx="353" cy="66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600" b="1" dirty="0">
                  <a:solidFill>
                    <a:srgbClr val="191919"/>
                  </a:solidFill>
                  <a:latin typeface="Courier New" panose="02070309020205020404"/>
                  <a:cs typeface="Courier New" panose="02070309020205020404"/>
                </a:rPr>
                <a:t>f</a:t>
              </a:r>
              <a:endParaRPr sz="260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43" name="object 37"/>
            <p:cNvSpPr/>
            <p:nvPr/>
          </p:nvSpPr>
          <p:spPr>
            <a:xfrm>
              <a:off x="2635" y="7981"/>
              <a:ext cx="720" cy="72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solidFill>
              <a:srgbClr val="FFFF00"/>
            </a:solidFill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44" name="object 38"/>
            <p:cNvSpPr txBox="1"/>
            <p:nvPr/>
          </p:nvSpPr>
          <p:spPr>
            <a:xfrm>
              <a:off x="2819" y="7941"/>
              <a:ext cx="353" cy="66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600" b="1" dirty="0">
                  <a:solidFill>
                    <a:srgbClr val="191919"/>
                  </a:solidFill>
                  <a:latin typeface="Courier New" panose="02070309020205020404"/>
                  <a:cs typeface="Courier New" panose="02070309020205020404"/>
                </a:rPr>
                <a:t>g</a:t>
              </a:r>
              <a:endParaRPr sz="2600">
                <a:latin typeface="Courier New" panose="02070309020205020404"/>
                <a:cs typeface="Courier New" panose="02070309020205020404"/>
              </a:endParaRPr>
            </a:p>
          </p:txBody>
        </p:sp>
      </p:grpSp>
      <p:sp>
        <p:nvSpPr>
          <p:cNvPr id="45" name="object 39"/>
          <p:cNvSpPr/>
          <p:nvPr/>
        </p:nvSpPr>
        <p:spPr>
          <a:xfrm>
            <a:off x="1606550" y="2943225"/>
            <a:ext cx="2877820" cy="914400"/>
          </a:xfrm>
          <a:custGeom>
            <a:avLst/>
            <a:gdLst/>
            <a:ahLst/>
            <a:cxnLst/>
            <a:rect l="l" t="t" r="r" b="b"/>
            <a:pathLst>
              <a:path w="2877820" h="914400">
                <a:moveTo>
                  <a:pt x="0" y="753110"/>
                </a:moveTo>
                <a:lnTo>
                  <a:pt x="591820" y="161289"/>
                </a:lnTo>
              </a:path>
              <a:path w="2877820" h="914400">
                <a:moveTo>
                  <a:pt x="981710" y="0"/>
                </a:moveTo>
                <a:lnTo>
                  <a:pt x="1896110" y="0"/>
                </a:lnTo>
              </a:path>
              <a:path w="2877820" h="914400">
                <a:moveTo>
                  <a:pt x="2286000" y="161289"/>
                </a:moveTo>
                <a:lnTo>
                  <a:pt x="2877819" y="753110"/>
                </a:lnTo>
              </a:path>
              <a:path w="2877820" h="914400">
                <a:moveTo>
                  <a:pt x="67310" y="914400"/>
                </a:moveTo>
                <a:lnTo>
                  <a:pt x="2810510" y="914400"/>
                </a:lnTo>
              </a:path>
              <a:path w="2877820" h="914400">
                <a:moveTo>
                  <a:pt x="1963419" y="161289"/>
                </a:moveTo>
                <a:lnTo>
                  <a:pt x="67310" y="914400"/>
                </a:lnTo>
              </a:path>
              <a:path w="2877820" h="914400">
                <a:moveTo>
                  <a:pt x="914400" y="161289"/>
                </a:moveTo>
                <a:lnTo>
                  <a:pt x="2810510" y="9144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cxnSp>
        <p:nvCxnSpPr>
          <p:cNvPr id="47" name="直接连接符 46"/>
          <p:cNvCxnSpPr/>
          <p:nvPr/>
        </p:nvCxnSpPr>
        <p:spPr>
          <a:xfrm>
            <a:off x="2406650" y="3139440"/>
            <a:ext cx="1623695" cy="1668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741420" y="3148965"/>
            <a:ext cx="369570" cy="1595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298700" y="3148965"/>
            <a:ext cx="746760" cy="2250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3290570" y="5168900"/>
            <a:ext cx="739775" cy="405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1216025" y="6022975"/>
          <a:ext cx="3657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457200"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0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1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2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3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图着色算法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</p:spPr>
        <p:txBody>
          <a:bodyPr>
            <a:normAutofit/>
          </a:bodyPr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3200" b="1" dirty="0">
                <a:sym typeface="+mn-ea"/>
              </a:rPr>
              <a:t>寄存器干涉图</a:t>
            </a:r>
            <a:r>
              <a:rPr sz="3200" b="1" spc="-15" dirty="0">
                <a:solidFill>
                  <a:srgbClr val="0000FF"/>
                </a:solidFill>
                <a:latin typeface="DejaVu Serif" panose="02060603050605020204"/>
                <a:cs typeface="DejaVu Serif" panose="02060603050605020204"/>
                <a:sym typeface="+mn-ea"/>
              </a:rPr>
              <a:t> </a:t>
            </a:r>
            <a:r>
              <a:rPr sz="3200" spc="-1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  <a:sym typeface="+mn-ea"/>
              </a:rPr>
              <a:t>(</a:t>
            </a:r>
            <a:r>
              <a:rPr sz="3200" b="1" spc="-15" dirty="0">
                <a:solidFill>
                  <a:srgbClr val="0000FF"/>
                </a:solidFill>
                <a:latin typeface="DejaVu Serif" panose="02060603050605020204"/>
                <a:cs typeface="DejaVu Serif" panose="02060603050605020204"/>
                <a:sym typeface="+mn-ea"/>
              </a:rPr>
              <a:t>register interference graph</a:t>
            </a:r>
            <a:r>
              <a:rPr lang="zh-CN" sz="3200" b="1" spc="-15" dirty="0">
                <a:solidFill>
                  <a:srgbClr val="0000FF"/>
                </a:solidFill>
                <a:latin typeface="DejaVu Serif" panose="02060603050605020204"/>
                <a:cs typeface="DejaVu Serif" panose="02060603050605020204"/>
                <a:sym typeface="+mn-ea"/>
              </a:rPr>
              <a:t>，</a:t>
            </a:r>
            <a:r>
              <a:rPr sz="3200" spc="-1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  <a:sym typeface="+mn-ea"/>
              </a:rPr>
              <a:t>RIG)</a:t>
            </a:r>
            <a:endParaRPr sz="3200" b="1" dirty="0">
              <a:sym typeface="+mn-ea"/>
            </a:endParaRPr>
          </a:p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b="1" dirty="0">
                <a:sym typeface="+mn-ea"/>
              </a:rPr>
              <a:t>    </a:t>
            </a:r>
            <a:r>
              <a:rPr sz="3200" b="1" dirty="0">
                <a:sym typeface="+mn-ea"/>
              </a:rPr>
              <a:t>节点</a:t>
            </a:r>
            <a:r>
              <a:rPr lang="zh-CN" sz="3200" b="1" dirty="0">
                <a:sym typeface="+mn-ea"/>
              </a:rPr>
              <a:t>为</a:t>
            </a:r>
            <a:r>
              <a:rPr sz="3200" b="1" dirty="0">
                <a:sym typeface="+mn-ea"/>
              </a:rPr>
              <a:t>一个变量</a:t>
            </a:r>
            <a:endParaRPr sz="3200" b="1" dirty="0">
              <a:sym typeface="+mn-ea"/>
            </a:endParaRPr>
          </a:p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z="3200" b="1" dirty="0">
                <a:sym typeface="+mn-ea"/>
              </a:rPr>
              <a:t> </a:t>
            </a:r>
            <a:r>
              <a:rPr lang="en-US" sz="3200" b="1" dirty="0">
                <a:sym typeface="+mn-ea"/>
              </a:rPr>
              <a:t>   </a:t>
            </a:r>
            <a:r>
              <a:rPr sz="3200" b="1" dirty="0">
                <a:sym typeface="+mn-ea"/>
              </a:rPr>
              <a:t>在同一程序点上</a:t>
            </a:r>
            <a:r>
              <a:rPr lang="zh-CN" sz="3200" b="1" dirty="0">
                <a:sym typeface="+mn-ea"/>
              </a:rPr>
              <a:t>活跃</a:t>
            </a:r>
            <a:r>
              <a:rPr sz="3200" b="1" dirty="0">
                <a:sym typeface="+mn-ea"/>
              </a:rPr>
              <a:t>的两个变量间有一条边</a:t>
            </a:r>
            <a:endParaRPr sz="3200" b="1" dirty="0">
              <a:sym typeface="+mn-ea"/>
            </a:endParaRPr>
          </a:p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3200" b="1" dirty="0">
                <a:sym typeface="+mn-ea"/>
              </a:rPr>
              <a:t>问题转换</a:t>
            </a:r>
            <a:endParaRPr lang="zh-CN" sz="3200" b="1" dirty="0">
              <a:sym typeface="+mn-ea"/>
            </a:endParaRPr>
          </a:p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3200" b="1" dirty="0">
                <a:sym typeface="+mn-ea"/>
              </a:rPr>
              <a:t> </a:t>
            </a:r>
            <a:r>
              <a:rPr lang="en-US" altLang="zh-CN" sz="3200" b="1" dirty="0">
                <a:sym typeface="+mn-ea"/>
              </a:rPr>
              <a:t>   </a:t>
            </a:r>
            <a:r>
              <a:rPr sz="3200" b="1" dirty="0">
                <a:sym typeface="+mn-ea"/>
              </a:rPr>
              <a:t>为每个变量分配一个与其所有相邻变量不同的寄存器</a:t>
            </a:r>
            <a:endParaRPr sz="3200" b="1" dirty="0">
              <a:sym typeface="+mn-ea"/>
            </a:endParaRPr>
          </a:p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200" b="1" dirty="0">
                <a:sym typeface="+mn-ea"/>
              </a:rPr>
              <a:t>    </a:t>
            </a:r>
            <a:r>
              <a:rPr lang="zh-CN" sz="3200" b="1" dirty="0">
                <a:sym typeface="+mn-ea"/>
              </a:rPr>
              <a:t>该</a:t>
            </a:r>
            <a:r>
              <a:rPr sz="3200" b="1" dirty="0">
                <a:sym typeface="+mn-ea"/>
              </a:rPr>
              <a:t>问题等价于图着色，如果至少有三个寄存器，</a:t>
            </a:r>
            <a:r>
              <a:rPr lang="zh-CN" sz="3200" b="1" dirty="0">
                <a:sym typeface="+mn-ea"/>
              </a:rPr>
              <a:t>便</a:t>
            </a:r>
            <a:r>
              <a:rPr sz="3200" b="1" dirty="0">
                <a:sym typeface="+mn-ea"/>
              </a:rPr>
              <a:t>是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NP</a:t>
            </a:r>
            <a:r>
              <a:rPr sz="3200" b="1" dirty="0">
                <a:sym typeface="+mn-ea"/>
              </a:rPr>
              <a:t>难题</a:t>
            </a:r>
            <a:endParaRPr sz="3200" b="1" dirty="0">
              <a:sym typeface="+mn-ea"/>
            </a:endParaRPr>
          </a:p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b="1" dirty="0">
                <a:sym typeface="+mn-ea"/>
              </a:rPr>
              <a:t>    </a:t>
            </a:r>
            <a:r>
              <a:rPr sz="3200" b="1" dirty="0">
                <a:sym typeface="+mn-ea"/>
              </a:rPr>
              <a:t>没有好的多项式时间算法（甚至是好的近似算法！）</a:t>
            </a:r>
            <a:endParaRPr sz="3200" b="1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图着色算法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</p:spPr>
        <p:txBody>
          <a:bodyPr>
            <a:normAutofit/>
          </a:bodyPr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3200" b="1" dirty="0">
                <a:sym typeface="+mn-ea"/>
              </a:rPr>
              <a:t>启发式算法</a:t>
            </a:r>
            <a:r>
              <a:rPr lang="en-US" sz="3200" b="1" dirty="0">
                <a:sym typeface="+mn-ea"/>
              </a:rPr>
              <a:t>    </a:t>
            </a:r>
            <a:endParaRPr sz="3200" b="1" dirty="0">
              <a:sym typeface="+mn-ea"/>
            </a:endParaRPr>
          </a:p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b="1" dirty="0">
                <a:sym typeface="+mn-ea"/>
              </a:rPr>
              <a:t>    假设对一个图进行 k 着色，</a:t>
            </a:r>
            <a:r>
              <a:rPr lang="zh-CN" altLang="en-US" sz="3200" b="1" dirty="0">
                <a:sym typeface="+mn-ea"/>
              </a:rPr>
              <a:t>先</a:t>
            </a:r>
            <a:r>
              <a:rPr lang="en-US" sz="3200" b="1" dirty="0">
                <a:sym typeface="+mn-ea"/>
              </a:rPr>
              <a:t>找到一个少于 k 个边的节点</a:t>
            </a:r>
            <a:endParaRPr lang="en-US" sz="3200" b="1" dirty="0">
              <a:sym typeface="+mn-ea"/>
            </a:endParaRPr>
          </a:p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b="1" dirty="0">
                <a:sym typeface="+mn-ea"/>
              </a:rPr>
              <a:t>    如果从图中删除该节点并对剩下的部分着色</a:t>
            </a:r>
            <a:endParaRPr lang="en-US" sz="3200" b="1" dirty="0">
              <a:sym typeface="+mn-ea"/>
            </a:endParaRPr>
          </a:p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b="1" dirty="0">
                <a:sym typeface="+mn-ea"/>
              </a:rPr>
              <a:t>        </a:t>
            </a:r>
            <a:r>
              <a:rPr lang="zh-CN" altLang="en-US" sz="3200" b="1" dirty="0">
                <a:sym typeface="+mn-ea"/>
              </a:rPr>
              <a:t>之后再</a:t>
            </a:r>
            <a:r>
              <a:rPr lang="en-US" sz="3200" b="1" dirty="0">
                <a:sym typeface="+mn-ea"/>
              </a:rPr>
              <a:t>重新添加它，</a:t>
            </a:r>
            <a:r>
              <a:rPr lang="zh-CN" altLang="en-US" sz="3200" b="1" dirty="0">
                <a:sym typeface="+mn-ea"/>
              </a:rPr>
              <a:t>便</a:t>
            </a:r>
            <a:r>
              <a:rPr lang="en-US" sz="3200" b="1" dirty="0">
                <a:sym typeface="+mn-ea"/>
              </a:rPr>
              <a:t>可以找到这个节点的颜色</a:t>
            </a:r>
            <a:endParaRPr lang="en-US" sz="3200" b="1" dirty="0">
              <a:sym typeface="+mn-ea"/>
            </a:endParaRPr>
          </a:p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b="1" dirty="0">
                <a:sym typeface="+mn-ea"/>
              </a:rPr>
              <a:t>    原因：少于 k 个邻居，一定有颜色剩余  </a:t>
            </a:r>
            <a:endParaRPr lang="en-US" sz="3200" b="1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图着色算法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</p:spPr>
        <p:txBody>
          <a:bodyPr>
            <a:normAutofit/>
          </a:bodyPr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3200" b="1" dirty="0">
                <a:sym typeface="+mn-ea"/>
              </a:rPr>
              <a:t>启发式算法</a:t>
            </a:r>
            <a:r>
              <a:rPr lang="en-US" sz="3200" b="1" dirty="0">
                <a:sym typeface="+mn-ea"/>
              </a:rPr>
              <a:t>    </a:t>
            </a:r>
            <a:endParaRPr sz="3200" b="1" dirty="0">
              <a:sym typeface="+mn-ea"/>
            </a:endParaRPr>
          </a:p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b="1" dirty="0">
                <a:sym typeface="+mn-ea"/>
              </a:rPr>
              <a:t>    从图中找到一个边少于 k 的节点</a:t>
            </a:r>
            <a:r>
              <a:rPr lang="zh-CN" altLang="en-US" sz="3200" b="1" dirty="0">
                <a:sym typeface="+mn-ea"/>
              </a:rPr>
              <a:t>，</a:t>
            </a:r>
            <a:r>
              <a:rPr lang="en-US" sz="3200" b="1" dirty="0">
                <a:sym typeface="+mn-ea"/>
              </a:rPr>
              <a:t>删除它</a:t>
            </a:r>
            <a:endParaRPr lang="en-US" sz="3200" b="1" dirty="0">
              <a:sym typeface="+mn-ea"/>
            </a:endParaRPr>
          </a:p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b="1" dirty="0">
                <a:sym typeface="+mn-ea"/>
              </a:rPr>
              <a:t>    递归地为图形的其余部分着色</a:t>
            </a:r>
            <a:endParaRPr lang="en-US" sz="3200" b="1" dirty="0">
              <a:sym typeface="+mn-ea"/>
            </a:endParaRPr>
          </a:p>
          <a:p>
            <a:pPr marL="431800" indent="-323850" defTabSz="449580" eaLnBrk="1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b="1" dirty="0">
                <a:sym typeface="+mn-ea"/>
              </a:rPr>
              <a:t>    重新添加</a:t>
            </a:r>
            <a:r>
              <a:rPr lang="zh-CN" altLang="en-US" sz="3200" b="1" dirty="0">
                <a:sym typeface="+mn-ea"/>
              </a:rPr>
              <a:t>被删除</a:t>
            </a:r>
            <a:r>
              <a:rPr lang="en-US" sz="3200" b="1" dirty="0">
                <a:sym typeface="+mn-ea"/>
              </a:rPr>
              <a:t>节点</a:t>
            </a:r>
            <a:r>
              <a:rPr lang="zh-CN" altLang="en-US" sz="3200" b="1" dirty="0">
                <a:sym typeface="+mn-ea"/>
              </a:rPr>
              <a:t>，</a:t>
            </a:r>
            <a:r>
              <a:rPr lang="en-US" sz="3200" b="1" dirty="0">
                <a:sym typeface="+mn-ea"/>
              </a:rPr>
              <a:t>为其指定有效颜色   </a:t>
            </a:r>
            <a:endParaRPr lang="en-US" sz="3200" b="1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活跃变量分析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</p:spPr>
        <p:txBody>
          <a:bodyPr>
            <a:normAutofit lnSpcReduction="10000"/>
          </a:bodyPr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2800" b="1" dirty="0">
                <a:sym typeface="+mn-ea"/>
              </a:rPr>
              <a:t>选择语句</a:t>
            </a:r>
            <a:r>
              <a:rPr lang="en-US" altLang="zh-CN" sz="2800" b="1" dirty="0">
                <a:sym typeface="+mn-ea"/>
              </a:rPr>
              <a:t> </a:t>
            </a:r>
            <a:r>
              <a:rPr lang="zh-CN" altLang="en-US" sz="2800" b="1" dirty="0">
                <a:sym typeface="+mn-ea"/>
              </a:rPr>
              <a:t>与</a:t>
            </a:r>
            <a:r>
              <a:rPr lang="en-US" altLang="zh-CN" sz="2800" b="1" dirty="0">
                <a:sym typeface="+mn-ea"/>
              </a:rPr>
              <a:t> </a:t>
            </a:r>
            <a:r>
              <a:rPr lang="zh-CN" altLang="en-US" sz="2800" b="1" dirty="0">
                <a:sym typeface="+mn-ea"/>
              </a:rPr>
              <a:t>循环语句</a:t>
            </a:r>
            <a:endParaRPr lang="zh-CN" altLang="en-US" sz="2800" b="1" dirty="0"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无条件跳转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goto 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’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如果变量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u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在第 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’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行是活跃的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	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u 在第 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行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goto 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’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也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是活跃的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有条件跳转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 (x ? c) goto 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’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要么执行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l+1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行的指令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要么执行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’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行的指令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9995" y="1556385"/>
            <a:ext cx="2272030" cy="16186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32160"/>
          <a:stretch>
            <a:fillRect/>
          </a:stretch>
        </p:blipFill>
        <p:spPr>
          <a:xfrm>
            <a:off x="4167505" y="4866005"/>
            <a:ext cx="7956550" cy="161353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260" y="3114040"/>
            <a:ext cx="3409950" cy="1365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5" name="object 5"/>
          <p:cNvGrpSpPr/>
          <p:nvPr/>
        </p:nvGrpSpPr>
        <p:grpSpPr>
          <a:xfrm>
            <a:off x="3530600" y="2653665"/>
            <a:ext cx="457200" cy="457200"/>
            <a:chOff x="3429000" y="2286000"/>
            <a:chExt cx="457200" cy="457200"/>
          </a:xfrm>
        </p:grpSpPr>
        <p:sp>
          <p:nvSpPr>
            <p:cNvPr id="96" name="object 6"/>
            <p:cNvSpPr/>
            <p:nvPr/>
          </p:nvSpPr>
          <p:spPr>
            <a:xfrm>
              <a:off x="3429000" y="2286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p/>
          </p:txBody>
        </p:sp>
        <p:sp>
          <p:nvSpPr>
            <p:cNvPr id="97" name="object 7"/>
            <p:cNvSpPr/>
            <p:nvPr/>
          </p:nvSpPr>
          <p:spPr>
            <a:xfrm>
              <a:off x="3429000" y="2286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90" name="object 5"/>
          <p:cNvGrpSpPr/>
          <p:nvPr/>
        </p:nvGrpSpPr>
        <p:grpSpPr>
          <a:xfrm>
            <a:off x="2843530" y="1514475"/>
            <a:ext cx="457200" cy="457200"/>
            <a:chOff x="3429000" y="2286000"/>
            <a:chExt cx="457200" cy="457200"/>
          </a:xfrm>
        </p:grpSpPr>
        <p:sp>
          <p:nvSpPr>
            <p:cNvPr id="91" name="object 6"/>
            <p:cNvSpPr/>
            <p:nvPr/>
          </p:nvSpPr>
          <p:spPr>
            <a:xfrm>
              <a:off x="3429000" y="2286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p/>
          </p:txBody>
        </p:sp>
        <p:sp>
          <p:nvSpPr>
            <p:cNvPr id="92" name="object 7"/>
            <p:cNvSpPr/>
            <p:nvPr/>
          </p:nvSpPr>
          <p:spPr>
            <a:xfrm>
              <a:off x="3429000" y="2286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85" name="object 7"/>
          <p:cNvGrpSpPr/>
          <p:nvPr/>
        </p:nvGrpSpPr>
        <p:grpSpPr>
          <a:xfrm>
            <a:off x="4214495" y="1514475"/>
            <a:ext cx="457200" cy="457200"/>
            <a:chOff x="4800600" y="2286000"/>
            <a:chExt cx="457200" cy="457200"/>
          </a:xfrm>
        </p:grpSpPr>
        <p:sp>
          <p:nvSpPr>
            <p:cNvPr id="86" name="object 8"/>
            <p:cNvSpPr/>
            <p:nvPr/>
          </p:nvSpPr>
          <p:spPr>
            <a:xfrm>
              <a:off x="4800600" y="2286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p/>
          </p:txBody>
        </p:sp>
        <p:sp>
          <p:nvSpPr>
            <p:cNvPr id="87" name="object 9"/>
            <p:cNvSpPr/>
            <p:nvPr/>
          </p:nvSpPr>
          <p:spPr>
            <a:xfrm>
              <a:off x="4800600" y="2286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图着色算法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1928495" y="4679315"/>
          <a:ext cx="3657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457200"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0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1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2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3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56" name="object 3"/>
          <p:cNvSpPr/>
          <p:nvPr/>
        </p:nvSpPr>
        <p:spPr>
          <a:xfrm>
            <a:off x="1928495" y="26536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4"/>
          <p:cNvSpPr txBox="1"/>
          <p:nvPr/>
        </p:nvSpPr>
        <p:spPr>
          <a:xfrm>
            <a:off x="2052955" y="264604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a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9" name="object 5"/>
          <p:cNvSpPr/>
          <p:nvPr/>
        </p:nvSpPr>
        <p:spPr>
          <a:xfrm>
            <a:off x="2842895" y="15106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"/>
          <p:cNvSpPr txBox="1"/>
          <p:nvPr/>
        </p:nvSpPr>
        <p:spPr>
          <a:xfrm>
            <a:off x="2967354" y="150304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1" name="object 7"/>
          <p:cNvSpPr/>
          <p:nvPr/>
        </p:nvSpPr>
        <p:spPr>
          <a:xfrm>
            <a:off x="4213225" y="15233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8"/>
          <p:cNvSpPr txBox="1"/>
          <p:nvPr/>
        </p:nvSpPr>
        <p:spPr>
          <a:xfrm>
            <a:off x="4338954" y="150304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3" name="object 9"/>
          <p:cNvSpPr/>
          <p:nvPr/>
        </p:nvSpPr>
        <p:spPr>
          <a:xfrm>
            <a:off x="3528695" y="26536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10"/>
          <p:cNvSpPr txBox="1"/>
          <p:nvPr/>
        </p:nvSpPr>
        <p:spPr>
          <a:xfrm>
            <a:off x="3653154" y="264604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d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5" name="object 11"/>
          <p:cNvSpPr/>
          <p:nvPr/>
        </p:nvSpPr>
        <p:spPr>
          <a:xfrm>
            <a:off x="5128895" y="26536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12"/>
          <p:cNvSpPr txBox="1"/>
          <p:nvPr/>
        </p:nvSpPr>
        <p:spPr>
          <a:xfrm>
            <a:off x="5253354" y="264604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7" name="object 13"/>
          <p:cNvSpPr/>
          <p:nvPr/>
        </p:nvSpPr>
        <p:spPr>
          <a:xfrm>
            <a:off x="2842895" y="37966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14"/>
          <p:cNvSpPr txBox="1"/>
          <p:nvPr/>
        </p:nvSpPr>
        <p:spPr>
          <a:xfrm>
            <a:off x="2967354" y="378904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g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9" name="object 15"/>
          <p:cNvSpPr/>
          <p:nvPr/>
        </p:nvSpPr>
        <p:spPr>
          <a:xfrm>
            <a:off x="4214495" y="37966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16"/>
          <p:cNvSpPr txBox="1"/>
          <p:nvPr/>
        </p:nvSpPr>
        <p:spPr>
          <a:xfrm>
            <a:off x="4338954" y="378904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f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2262505" y="3126105"/>
            <a:ext cx="631190" cy="694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endCxn id="58" idx="0"/>
          </p:cNvCxnSpPr>
          <p:nvPr/>
        </p:nvCxnSpPr>
        <p:spPr>
          <a:xfrm flipH="1">
            <a:off x="2157730" y="1890395"/>
            <a:ext cx="709295" cy="755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3354070" y="1710055"/>
            <a:ext cx="829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endCxn id="66" idx="0"/>
          </p:cNvCxnSpPr>
          <p:nvPr/>
        </p:nvCxnSpPr>
        <p:spPr>
          <a:xfrm>
            <a:off x="4670425" y="1881505"/>
            <a:ext cx="687070" cy="764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3912870" y="1980565"/>
            <a:ext cx="495935" cy="658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3146425" y="1962785"/>
            <a:ext cx="433070" cy="685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3281680" y="1881505"/>
            <a:ext cx="1839595" cy="838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0" idx="0"/>
          </p:cNvCxnSpPr>
          <p:nvPr/>
        </p:nvCxnSpPr>
        <p:spPr>
          <a:xfrm>
            <a:off x="3921760" y="3062605"/>
            <a:ext cx="521335" cy="726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68" idx="0"/>
          </p:cNvCxnSpPr>
          <p:nvPr/>
        </p:nvCxnSpPr>
        <p:spPr>
          <a:xfrm flipH="1">
            <a:off x="3071495" y="3081020"/>
            <a:ext cx="534670" cy="708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2416175" y="2846705"/>
            <a:ext cx="1073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 flipV="1">
            <a:off x="2361565" y="3017520"/>
            <a:ext cx="1794510" cy="866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4643120" y="3126105"/>
            <a:ext cx="658495" cy="721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3290570" y="2900680"/>
            <a:ext cx="1812925" cy="964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bject 23"/>
          <p:cNvSpPr/>
          <p:nvPr/>
        </p:nvSpPr>
        <p:spPr>
          <a:xfrm>
            <a:off x="7543800" y="4572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89" name="object 24"/>
          <p:cNvSpPr txBox="1"/>
          <p:nvPr/>
        </p:nvSpPr>
        <p:spPr>
          <a:xfrm>
            <a:off x="7660640" y="4546600"/>
            <a:ext cx="22415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3" name="object 23"/>
          <p:cNvSpPr/>
          <p:nvPr/>
        </p:nvSpPr>
        <p:spPr>
          <a:xfrm>
            <a:off x="7555230" y="410337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94" name="object 24"/>
          <p:cNvSpPr txBox="1"/>
          <p:nvPr/>
        </p:nvSpPr>
        <p:spPr>
          <a:xfrm>
            <a:off x="7672070" y="4077970"/>
            <a:ext cx="224154" cy="41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lang="en-US" sz="26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8" name="object 23"/>
          <p:cNvSpPr/>
          <p:nvPr/>
        </p:nvSpPr>
        <p:spPr>
          <a:xfrm>
            <a:off x="7543165" y="36353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99" name="object 24"/>
          <p:cNvSpPr txBox="1"/>
          <p:nvPr/>
        </p:nvSpPr>
        <p:spPr>
          <a:xfrm>
            <a:off x="7660005" y="3609975"/>
            <a:ext cx="224154" cy="41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d</a:t>
            </a:r>
            <a:endParaRPr lang="en-US" sz="26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ldLvl="0" animBg="1"/>
      <p:bldP spid="89" grpId="0"/>
      <p:bldP spid="62" grpId="0"/>
      <p:bldP spid="93" grpId="0" bldLvl="0" animBg="1"/>
      <p:bldP spid="94" grpId="0"/>
      <p:bldP spid="98" grpId="0" bldLvl="0" animBg="1"/>
      <p:bldP spid="99" grpId="0"/>
      <p:bldP spid="6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" name="object 15"/>
          <p:cNvGrpSpPr/>
          <p:nvPr/>
        </p:nvGrpSpPr>
        <p:grpSpPr>
          <a:xfrm>
            <a:off x="5129530" y="2646045"/>
            <a:ext cx="457200" cy="457200"/>
            <a:chOff x="5715000" y="3429000"/>
            <a:chExt cx="457200" cy="457200"/>
          </a:xfrm>
        </p:grpSpPr>
        <p:sp>
          <p:nvSpPr>
            <p:cNvPr id="28" name="object 16"/>
            <p:cNvSpPr/>
            <p:nvPr/>
          </p:nvSpPr>
          <p:spPr>
            <a:xfrm>
              <a:off x="57150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p/>
          </p:txBody>
        </p:sp>
        <p:sp>
          <p:nvSpPr>
            <p:cNvPr id="29" name="object 17"/>
            <p:cNvSpPr/>
            <p:nvPr/>
          </p:nvSpPr>
          <p:spPr>
            <a:xfrm>
              <a:off x="57150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4215130" y="3789045"/>
            <a:ext cx="457200" cy="457200"/>
            <a:chOff x="4800600" y="4572000"/>
            <a:chExt cx="457200" cy="457200"/>
          </a:xfrm>
        </p:grpSpPr>
        <p:sp>
          <p:nvSpPr>
            <p:cNvPr id="20" name="object 20"/>
            <p:cNvSpPr/>
            <p:nvPr/>
          </p:nvSpPr>
          <p:spPr>
            <a:xfrm>
              <a:off x="4800600" y="4572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p/>
          </p:txBody>
        </p:sp>
        <p:sp>
          <p:nvSpPr>
            <p:cNvPr id="21" name="object 21"/>
            <p:cNvSpPr/>
            <p:nvPr/>
          </p:nvSpPr>
          <p:spPr>
            <a:xfrm>
              <a:off x="4800600" y="4572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2843530" y="3789045"/>
            <a:ext cx="457200" cy="457200"/>
            <a:chOff x="3429000" y="4572000"/>
            <a:chExt cx="457200" cy="457200"/>
          </a:xfrm>
        </p:grpSpPr>
        <p:sp>
          <p:nvSpPr>
            <p:cNvPr id="16" name="object 16"/>
            <p:cNvSpPr/>
            <p:nvPr/>
          </p:nvSpPr>
          <p:spPr>
            <a:xfrm>
              <a:off x="3429000" y="4572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p/>
          </p:txBody>
        </p:sp>
        <p:sp>
          <p:nvSpPr>
            <p:cNvPr id="17" name="object 17"/>
            <p:cNvSpPr/>
            <p:nvPr/>
          </p:nvSpPr>
          <p:spPr>
            <a:xfrm>
              <a:off x="3429000" y="4572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3" name="object 3"/>
          <p:cNvGrpSpPr/>
          <p:nvPr/>
        </p:nvGrpSpPr>
        <p:grpSpPr>
          <a:xfrm>
            <a:off x="1928495" y="2653665"/>
            <a:ext cx="457200" cy="457200"/>
            <a:chOff x="2514600" y="3429000"/>
            <a:chExt cx="457200" cy="457200"/>
          </a:xfrm>
        </p:grpSpPr>
        <p:sp>
          <p:nvSpPr>
            <p:cNvPr id="4" name="object 4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p/>
          </p:txBody>
        </p:sp>
        <p:sp>
          <p:nvSpPr>
            <p:cNvPr id="2" name="object 5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图着色算法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1928495" y="4679315"/>
          <a:ext cx="3657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457200"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0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1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2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3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56" name="object 3"/>
          <p:cNvSpPr/>
          <p:nvPr/>
        </p:nvSpPr>
        <p:spPr>
          <a:xfrm>
            <a:off x="1928495" y="26536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4"/>
          <p:cNvSpPr txBox="1"/>
          <p:nvPr/>
        </p:nvSpPr>
        <p:spPr>
          <a:xfrm>
            <a:off x="2052955" y="264604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a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9" name="object 5"/>
          <p:cNvSpPr/>
          <p:nvPr/>
        </p:nvSpPr>
        <p:spPr>
          <a:xfrm>
            <a:off x="2824480" y="14700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object 6"/>
          <p:cNvSpPr txBox="1"/>
          <p:nvPr/>
        </p:nvSpPr>
        <p:spPr>
          <a:xfrm>
            <a:off x="2967354" y="1503044"/>
            <a:ext cx="208915" cy="39116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bg1">
                    <a:lumMod val="75000"/>
                  </a:schemeClr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400" b="1" dirty="0">
              <a:solidFill>
                <a:schemeClr val="bg1">
                  <a:lumMod val="75000"/>
                </a:schemeClr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1" name="object 7"/>
          <p:cNvSpPr/>
          <p:nvPr/>
        </p:nvSpPr>
        <p:spPr>
          <a:xfrm>
            <a:off x="4215130" y="15055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object 8"/>
          <p:cNvSpPr txBox="1"/>
          <p:nvPr/>
        </p:nvSpPr>
        <p:spPr>
          <a:xfrm>
            <a:off x="4338954" y="1503044"/>
            <a:ext cx="208915" cy="39116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bg1">
                    <a:lumMod val="75000"/>
                  </a:schemeClr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2400" b="1" dirty="0">
              <a:solidFill>
                <a:schemeClr val="bg1">
                  <a:lumMod val="75000"/>
                </a:schemeClr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3" name="object 9"/>
          <p:cNvSpPr/>
          <p:nvPr/>
        </p:nvSpPr>
        <p:spPr>
          <a:xfrm>
            <a:off x="3528695" y="260540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10"/>
          <p:cNvSpPr txBox="1"/>
          <p:nvPr/>
        </p:nvSpPr>
        <p:spPr>
          <a:xfrm>
            <a:off x="3653154" y="2646044"/>
            <a:ext cx="208915" cy="39116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bg1">
                    <a:lumMod val="75000"/>
                  </a:schemeClr>
                </a:solidFill>
                <a:latin typeface="Courier New" panose="02070309020205020404"/>
                <a:cs typeface="Courier New" panose="02070309020205020404"/>
              </a:rPr>
              <a:t>d</a:t>
            </a:r>
            <a:endParaRPr sz="2400" b="1" dirty="0">
              <a:solidFill>
                <a:schemeClr val="bg1">
                  <a:lumMod val="75000"/>
                </a:schemeClr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5" name="object 11"/>
          <p:cNvSpPr/>
          <p:nvPr/>
        </p:nvSpPr>
        <p:spPr>
          <a:xfrm>
            <a:off x="5128895" y="26536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12"/>
          <p:cNvSpPr txBox="1"/>
          <p:nvPr/>
        </p:nvSpPr>
        <p:spPr>
          <a:xfrm>
            <a:off x="5253354" y="264604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7" name="object 13"/>
          <p:cNvSpPr/>
          <p:nvPr/>
        </p:nvSpPr>
        <p:spPr>
          <a:xfrm>
            <a:off x="2842895" y="37966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14"/>
          <p:cNvSpPr txBox="1"/>
          <p:nvPr/>
        </p:nvSpPr>
        <p:spPr>
          <a:xfrm>
            <a:off x="2967354" y="378904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g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9" name="object 15"/>
          <p:cNvSpPr/>
          <p:nvPr/>
        </p:nvSpPr>
        <p:spPr>
          <a:xfrm>
            <a:off x="4214495" y="37966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16"/>
          <p:cNvSpPr txBox="1"/>
          <p:nvPr/>
        </p:nvSpPr>
        <p:spPr>
          <a:xfrm>
            <a:off x="4338954" y="378904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f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2262505" y="3126105"/>
            <a:ext cx="631190" cy="694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endCxn id="58" idx="0"/>
          </p:cNvCxnSpPr>
          <p:nvPr/>
        </p:nvCxnSpPr>
        <p:spPr>
          <a:xfrm flipH="1">
            <a:off x="2157730" y="1890395"/>
            <a:ext cx="709295" cy="7556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3354070" y="1710055"/>
            <a:ext cx="82931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endCxn id="66" idx="0"/>
          </p:cNvCxnSpPr>
          <p:nvPr/>
        </p:nvCxnSpPr>
        <p:spPr>
          <a:xfrm>
            <a:off x="4670425" y="1881505"/>
            <a:ext cx="687070" cy="764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3912870" y="1980565"/>
            <a:ext cx="495935" cy="6584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3146425" y="1962785"/>
            <a:ext cx="433070" cy="6851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3281680" y="1881505"/>
            <a:ext cx="1839595" cy="8388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0" idx="0"/>
          </p:cNvCxnSpPr>
          <p:nvPr/>
        </p:nvCxnSpPr>
        <p:spPr>
          <a:xfrm>
            <a:off x="3921760" y="3062605"/>
            <a:ext cx="521335" cy="7264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68" idx="0"/>
          </p:cNvCxnSpPr>
          <p:nvPr/>
        </p:nvCxnSpPr>
        <p:spPr>
          <a:xfrm flipH="1">
            <a:off x="3071495" y="3081020"/>
            <a:ext cx="534670" cy="7080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2416175" y="2846705"/>
            <a:ext cx="10731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 flipV="1">
            <a:off x="2361565" y="3017520"/>
            <a:ext cx="1794510" cy="866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4643120" y="3126105"/>
            <a:ext cx="658495" cy="721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3290570" y="2900680"/>
            <a:ext cx="1812925" cy="964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bject 23"/>
          <p:cNvSpPr/>
          <p:nvPr/>
        </p:nvSpPr>
        <p:spPr>
          <a:xfrm>
            <a:off x="7543800" y="4572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89" name="object 24"/>
          <p:cNvSpPr txBox="1"/>
          <p:nvPr/>
        </p:nvSpPr>
        <p:spPr>
          <a:xfrm>
            <a:off x="7660640" y="4546600"/>
            <a:ext cx="22415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3" name="object 23"/>
          <p:cNvSpPr/>
          <p:nvPr/>
        </p:nvSpPr>
        <p:spPr>
          <a:xfrm>
            <a:off x="7555230" y="410337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94" name="object 24"/>
          <p:cNvSpPr txBox="1"/>
          <p:nvPr/>
        </p:nvSpPr>
        <p:spPr>
          <a:xfrm>
            <a:off x="7672070" y="4077970"/>
            <a:ext cx="224154" cy="41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lang="en-US" sz="26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8" name="object 23"/>
          <p:cNvSpPr/>
          <p:nvPr/>
        </p:nvSpPr>
        <p:spPr>
          <a:xfrm>
            <a:off x="7543165" y="36353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99" name="object 24"/>
          <p:cNvSpPr txBox="1"/>
          <p:nvPr/>
        </p:nvSpPr>
        <p:spPr>
          <a:xfrm>
            <a:off x="7660005" y="3609975"/>
            <a:ext cx="224154" cy="41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d</a:t>
            </a:r>
            <a:endParaRPr lang="en-US" sz="26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" name="object 11"/>
          <p:cNvGrpSpPr/>
          <p:nvPr/>
        </p:nvGrpSpPr>
        <p:grpSpPr>
          <a:xfrm>
            <a:off x="3530600" y="2613025"/>
            <a:ext cx="457200" cy="457200"/>
            <a:chOff x="4114800" y="3429000"/>
            <a:chExt cx="457200" cy="457200"/>
          </a:xfrm>
        </p:grpSpPr>
        <p:sp>
          <p:nvSpPr>
            <p:cNvPr id="31" name="object 12"/>
            <p:cNvSpPr/>
            <p:nvPr/>
          </p:nvSpPr>
          <p:spPr>
            <a:xfrm>
              <a:off x="41148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p/>
          </p:txBody>
        </p:sp>
        <p:sp>
          <p:nvSpPr>
            <p:cNvPr id="32" name="object 13"/>
            <p:cNvSpPr/>
            <p:nvPr/>
          </p:nvSpPr>
          <p:spPr>
            <a:xfrm>
              <a:off x="41148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27" name="object 15"/>
          <p:cNvGrpSpPr/>
          <p:nvPr/>
        </p:nvGrpSpPr>
        <p:grpSpPr>
          <a:xfrm>
            <a:off x="5129530" y="2646045"/>
            <a:ext cx="457200" cy="457200"/>
            <a:chOff x="5715000" y="3429000"/>
            <a:chExt cx="457200" cy="457200"/>
          </a:xfrm>
        </p:grpSpPr>
        <p:sp>
          <p:nvSpPr>
            <p:cNvPr id="28" name="object 16"/>
            <p:cNvSpPr/>
            <p:nvPr/>
          </p:nvSpPr>
          <p:spPr>
            <a:xfrm>
              <a:off x="57150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p/>
          </p:txBody>
        </p:sp>
        <p:sp>
          <p:nvSpPr>
            <p:cNvPr id="29" name="object 17"/>
            <p:cNvSpPr/>
            <p:nvPr/>
          </p:nvSpPr>
          <p:spPr>
            <a:xfrm>
              <a:off x="57150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4215130" y="3789045"/>
            <a:ext cx="457200" cy="457200"/>
            <a:chOff x="4800600" y="4572000"/>
            <a:chExt cx="457200" cy="457200"/>
          </a:xfrm>
        </p:grpSpPr>
        <p:sp>
          <p:nvSpPr>
            <p:cNvPr id="20" name="object 20"/>
            <p:cNvSpPr/>
            <p:nvPr/>
          </p:nvSpPr>
          <p:spPr>
            <a:xfrm>
              <a:off x="4800600" y="4572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p/>
          </p:txBody>
        </p:sp>
        <p:sp>
          <p:nvSpPr>
            <p:cNvPr id="21" name="object 21"/>
            <p:cNvSpPr/>
            <p:nvPr/>
          </p:nvSpPr>
          <p:spPr>
            <a:xfrm>
              <a:off x="4800600" y="4572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2843530" y="3789045"/>
            <a:ext cx="457200" cy="457200"/>
            <a:chOff x="3429000" y="4572000"/>
            <a:chExt cx="457200" cy="457200"/>
          </a:xfrm>
        </p:grpSpPr>
        <p:sp>
          <p:nvSpPr>
            <p:cNvPr id="16" name="object 16"/>
            <p:cNvSpPr/>
            <p:nvPr/>
          </p:nvSpPr>
          <p:spPr>
            <a:xfrm>
              <a:off x="3429000" y="4572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p/>
          </p:txBody>
        </p:sp>
        <p:sp>
          <p:nvSpPr>
            <p:cNvPr id="17" name="object 17"/>
            <p:cNvSpPr/>
            <p:nvPr/>
          </p:nvSpPr>
          <p:spPr>
            <a:xfrm>
              <a:off x="3429000" y="4572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3" name="object 3"/>
          <p:cNvGrpSpPr/>
          <p:nvPr/>
        </p:nvGrpSpPr>
        <p:grpSpPr>
          <a:xfrm>
            <a:off x="1928495" y="2653665"/>
            <a:ext cx="457200" cy="457200"/>
            <a:chOff x="2514600" y="3429000"/>
            <a:chExt cx="457200" cy="457200"/>
          </a:xfrm>
        </p:grpSpPr>
        <p:sp>
          <p:nvSpPr>
            <p:cNvPr id="4" name="object 4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p/>
          </p:txBody>
        </p:sp>
        <p:sp>
          <p:nvSpPr>
            <p:cNvPr id="2" name="object 5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图着色算法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1928495" y="4679315"/>
          <a:ext cx="3657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457200"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0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1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2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3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56" name="object 3"/>
          <p:cNvSpPr/>
          <p:nvPr/>
        </p:nvSpPr>
        <p:spPr>
          <a:xfrm>
            <a:off x="1928495" y="26536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4"/>
          <p:cNvSpPr txBox="1"/>
          <p:nvPr/>
        </p:nvSpPr>
        <p:spPr>
          <a:xfrm>
            <a:off x="2052955" y="264604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a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9" name="object 5"/>
          <p:cNvSpPr/>
          <p:nvPr/>
        </p:nvSpPr>
        <p:spPr>
          <a:xfrm>
            <a:off x="2824480" y="14700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object 6"/>
          <p:cNvSpPr txBox="1"/>
          <p:nvPr/>
        </p:nvSpPr>
        <p:spPr>
          <a:xfrm>
            <a:off x="2967354" y="1503044"/>
            <a:ext cx="208915" cy="39116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bg1">
                    <a:lumMod val="75000"/>
                  </a:schemeClr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400" b="1" dirty="0">
              <a:solidFill>
                <a:schemeClr val="bg1">
                  <a:lumMod val="75000"/>
                </a:schemeClr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1" name="object 7"/>
          <p:cNvSpPr/>
          <p:nvPr/>
        </p:nvSpPr>
        <p:spPr>
          <a:xfrm>
            <a:off x="4215130" y="15055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object 8"/>
          <p:cNvSpPr txBox="1"/>
          <p:nvPr/>
        </p:nvSpPr>
        <p:spPr>
          <a:xfrm>
            <a:off x="4338954" y="1503044"/>
            <a:ext cx="208915" cy="39116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bg1">
                    <a:lumMod val="75000"/>
                  </a:schemeClr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2400" b="1" dirty="0">
              <a:solidFill>
                <a:schemeClr val="bg1">
                  <a:lumMod val="75000"/>
                </a:schemeClr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3" name="object 9"/>
          <p:cNvSpPr/>
          <p:nvPr/>
        </p:nvSpPr>
        <p:spPr>
          <a:xfrm>
            <a:off x="3528695" y="260540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64" name="object 10"/>
          <p:cNvSpPr txBox="1"/>
          <p:nvPr/>
        </p:nvSpPr>
        <p:spPr>
          <a:xfrm>
            <a:off x="3653154" y="2646044"/>
            <a:ext cx="208915" cy="39116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rPr>
              <a:t>d</a:t>
            </a:r>
            <a:endParaRPr sz="2400" b="1" dirty="0">
              <a:solidFill>
                <a:schemeClr val="tx1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5" name="object 11"/>
          <p:cNvSpPr/>
          <p:nvPr/>
        </p:nvSpPr>
        <p:spPr>
          <a:xfrm>
            <a:off x="5128895" y="26536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12"/>
          <p:cNvSpPr txBox="1"/>
          <p:nvPr/>
        </p:nvSpPr>
        <p:spPr>
          <a:xfrm>
            <a:off x="5253354" y="264604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7" name="object 13"/>
          <p:cNvSpPr/>
          <p:nvPr/>
        </p:nvSpPr>
        <p:spPr>
          <a:xfrm>
            <a:off x="2842895" y="37966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14"/>
          <p:cNvSpPr txBox="1"/>
          <p:nvPr/>
        </p:nvSpPr>
        <p:spPr>
          <a:xfrm>
            <a:off x="2967354" y="378904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g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9" name="object 15"/>
          <p:cNvSpPr/>
          <p:nvPr/>
        </p:nvSpPr>
        <p:spPr>
          <a:xfrm>
            <a:off x="4214495" y="37966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16"/>
          <p:cNvSpPr txBox="1"/>
          <p:nvPr/>
        </p:nvSpPr>
        <p:spPr>
          <a:xfrm>
            <a:off x="4338954" y="378904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f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2262505" y="3126105"/>
            <a:ext cx="631190" cy="694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endCxn id="58" idx="0"/>
          </p:cNvCxnSpPr>
          <p:nvPr/>
        </p:nvCxnSpPr>
        <p:spPr>
          <a:xfrm flipH="1">
            <a:off x="2157730" y="1890395"/>
            <a:ext cx="709295" cy="75565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3354070" y="1710055"/>
            <a:ext cx="82931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endCxn id="66" idx="0"/>
          </p:cNvCxnSpPr>
          <p:nvPr/>
        </p:nvCxnSpPr>
        <p:spPr>
          <a:xfrm>
            <a:off x="4670425" y="1881505"/>
            <a:ext cx="687070" cy="764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3912870" y="1980565"/>
            <a:ext cx="495935" cy="6584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3146425" y="1962785"/>
            <a:ext cx="433070" cy="68516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3281680" y="1881505"/>
            <a:ext cx="1839595" cy="8388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0" idx="0"/>
          </p:cNvCxnSpPr>
          <p:nvPr/>
        </p:nvCxnSpPr>
        <p:spPr>
          <a:xfrm>
            <a:off x="3921760" y="3062605"/>
            <a:ext cx="521335" cy="726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68" idx="0"/>
          </p:cNvCxnSpPr>
          <p:nvPr/>
        </p:nvCxnSpPr>
        <p:spPr>
          <a:xfrm flipH="1">
            <a:off x="3071495" y="3081020"/>
            <a:ext cx="534670" cy="708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2416175" y="2846705"/>
            <a:ext cx="1073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 flipV="1">
            <a:off x="2361565" y="3017520"/>
            <a:ext cx="1794510" cy="866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4643120" y="3126105"/>
            <a:ext cx="658495" cy="721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3290570" y="2900680"/>
            <a:ext cx="1812925" cy="964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bject 23"/>
          <p:cNvSpPr/>
          <p:nvPr/>
        </p:nvSpPr>
        <p:spPr>
          <a:xfrm>
            <a:off x="7543800" y="4572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89" name="object 24"/>
          <p:cNvSpPr txBox="1"/>
          <p:nvPr/>
        </p:nvSpPr>
        <p:spPr>
          <a:xfrm>
            <a:off x="7660640" y="4546600"/>
            <a:ext cx="22415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3" name="object 23"/>
          <p:cNvSpPr/>
          <p:nvPr/>
        </p:nvSpPr>
        <p:spPr>
          <a:xfrm>
            <a:off x="7555230" y="410337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94" name="object 24"/>
          <p:cNvSpPr txBox="1"/>
          <p:nvPr/>
        </p:nvSpPr>
        <p:spPr>
          <a:xfrm>
            <a:off x="7672070" y="4077970"/>
            <a:ext cx="224154" cy="41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lang="en-US" sz="26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object 19"/>
          <p:cNvGrpSpPr/>
          <p:nvPr/>
        </p:nvGrpSpPr>
        <p:grpSpPr>
          <a:xfrm>
            <a:off x="2824480" y="1470025"/>
            <a:ext cx="457200" cy="457200"/>
            <a:chOff x="4800600" y="4572000"/>
            <a:chExt cx="457200" cy="457200"/>
          </a:xfrm>
        </p:grpSpPr>
        <p:sp>
          <p:nvSpPr>
            <p:cNvPr id="25" name="object 20"/>
            <p:cNvSpPr/>
            <p:nvPr/>
          </p:nvSpPr>
          <p:spPr>
            <a:xfrm>
              <a:off x="4800600" y="4572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p/>
          </p:txBody>
        </p:sp>
        <p:sp>
          <p:nvSpPr>
            <p:cNvPr id="26" name="object 21"/>
            <p:cNvSpPr/>
            <p:nvPr/>
          </p:nvSpPr>
          <p:spPr>
            <a:xfrm>
              <a:off x="4800600" y="4572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30" name="object 11"/>
          <p:cNvGrpSpPr/>
          <p:nvPr/>
        </p:nvGrpSpPr>
        <p:grpSpPr>
          <a:xfrm>
            <a:off x="3530600" y="2613025"/>
            <a:ext cx="457200" cy="457200"/>
            <a:chOff x="4114800" y="3429000"/>
            <a:chExt cx="457200" cy="457200"/>
          </a:xfrm>
        </p:grpSpPr>
        <p:sp>
          <p:nvSpPr>
            <p:cNvPr id="31" name="object 12"/>
            <p:cNvSpPr/>
            <p:nvPr/>
          </p:nvSpPr>
          <p:spPr>
            <a:xfrm>
              <a:off x="41148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p/>
          </p:txBody>
        </p:sp>
        <p:sp>
          <p:nvSpPr>
            <p:cNvPr id="32" name="object 13"/>
            <p:cNvSpPr/>
            <p:nvPr/>
          </p:nvSpPr>
          <p:spPr>
            <a:xfrm>
              <a:off x="41148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27" name="object 15"/>
          <p:cNvGrpSpPr/>
          <p:nvPr/>
        </p:nvGrpSpPr>
        <p:grpSpPr>
          <a:xfrm>
            <a:off x="5129530" y="2646045"/>
            <a:ext cx="457200" cy="457200"/>
            <a:chOff x="5715000" y="3429000"/>
            <a:chExt cx="457200" cy="457200"/>
          </a:xfrm>
        </p:grpSpPr>
        <p:sp>
          <p:nvSpPr>
            <p:cNvPr id="28" name="object 16"/>
            <p:cNvSpPr/>
            <p:nvPr/>
          </p:nvSpPr>
          <p:spPr>
            <a:xfrm>
              <a:off x="57150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p/>
          </p:txBody>
        </p:sp>
        <p:sp>
          <p:nvSpPr>
            <p:cNvPr id="29" name="object 17"/>
            <p:cNvSpPr/>
            <p:nvPr/>
          </p:nvSpPr>
          <p:spPr>
            <a:xfrm>
              <a:off x="57150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4215130" y="3789045"/>
            <a:ext cx="457200" cy="457200"/>
            <a:chOff x="4800600" y="4572000"/>
            <a:chExt cx="457200" cy="457200"/>
          </a:xfrm>
        </p:grpSpPr>
        <p:sp>
          <p:nvSpPr>
            <p:cNvPr id="20" name="object 20"/>
            <p:cNvSpPr/>
            <p:nvPr/>
          </p:nvSpPr>
          <p:spPr>
            <a:xfrm>
              <a:off x="4800600" y="4572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p/>
          </p:txBody>
        </p:sp>
        <p:sp>
          <p:nvSpPr>
            <p:cNvPr id="21" name="object 21"/>
            <p:cNvSpPr/>
            <p:nvPr/>
          </p:nvSpPr>
          <p:spPr>
            <a:xfrm>
              <a:off x="4800600" y="4572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2843530" y="3789045"/>
            <a:ext cx="457200" cy="457200"/>
            <a:chOff x="3429000" y="4572000"/>
            <a:chExt cx="457200" cy="457200"/>
          </a:xfrm>
        </p:grpSpPr>
        <p:sp>
          <p:nvSpPr>
            <p:cNvPr id="16" name="object 16"/>
            <p:cNvSpPr/>
            <p:nvPr/>
          </p:nvSpPr>
          <p:spPr>
            <a:xfrm>
              <a:off x="3429000" y="4572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p/>
          </p:txBody>
        </p:sp>
        <p:sp>
          <p:nvSpPr>
            <p:cNvPr id="17" name="object 17"/>
            <p:cNvSpPr/>
            <p:nvPr/>
          </p:nvSpPr>
          <p:spPr>
            <a:xfrm>
              <a:off x="3429000" y="4572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3" name="object 3"/>
          <p:cNvGrpSpPr/>
          <p:nvPr/>
        </p:nvGrpSpPr>
        <p:grpSpPr>
          <a:xfrm>
            <a:off x="1928495" y="2653665"/>
            <a:ext cx="457200" cy="457200"/>
            <a:chOff x="2514600" y="3429000"/>
            <a:chExt cx="457200" cy="457200"/>
          </a:xfrm>
        </p:grpSpPr>
        <p:sp>
          <p:nvSpPr>
            <p:cNvPr id="4" name="object 4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p/>
          </p:txBody>
        </p:sp>
        <p:sp>
          <p:nvSpPr>
            <p:cNvPr id="2" name="object 5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图着色算法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1928495" y="4679315"/>
          <a:ext cx="3657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457200"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0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1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2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3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56" name="object 3"/>
          <p:cNvSpPr/>
          <p:nvPr/>
        </p:nvSpPr>
        <p:spPr>
          <a:xfrm>
            <a:off x="1928495" y="26536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4"/>
          <p:cNvSpPr txBox="1"/>
          <p:nvPr/>
        </p:nvSpPr>
        <p:spPr>
          <a:xfrm>
            <a:off x="2052955" y="264604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a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9" name="object 5"/>
          <p:cNvSpPr/>
          <p:nvPr/>
        </p:nvSpPr>
        <p:spPr>
          <a:xfrm>
            <a:off x="2824480" y="14700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object 6"/>
          <p:cNvSpPr txBox="1"/>
          <p:nvPr/>
        </p:nvSpPr>
        <p:spPr>
          <a:xfrm>
            <a:off x="2967354" y="1503044"/>
            <a:ext cx="208915" cy="39116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400" b="1" dirty="0">
              <a:solidFill>
                <a:schemeClr val="tx1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1" name="object 7"/>
          <p:cNvSpPr/>
          <p:nvPr/>
        </p:nvSpPr>
        <p:spPr>
          <a:xfrm>
            <a:off x="4215130" y="15055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object 8"/>
          <p:cNvSpPr txBox="1"/>
          <p:nvPr/>
        </p:nvSpPr>
        <p:spPr>
          <a:xfrm>
            <a:off x="4338954" y="1503044"/>
            <a:ext cx="208915" cy="39116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bg1">
                    <a:lumMod val="75000"/>
                  </a:schemeClr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2400" b="1" dirty="0">
              <a:solidFill>
                <a:schemeClr val="bg1">
                  <a:lumMod val="75000"/>
                </a:schemeClr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3" name="object 9"/>
          <p:cNvSpPr/>
          <p:nvPr/>
        </p:nvSpPr>
        <p:spPr>
          <a:xfrm>
            <a:off x="3528695" y="260540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64" name="object 10"/>
          <p:cNvSpPr txBox="1"/>
          <p:nvPr/>
        </p:nvSpPr>
        <p:spPr>
          <a:xfrm>
            <a:off x="3653154" y="2646044"/>
            <a:ext cx="208915" cy="39116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rPr>
              <a:t>d</a:t>
            </a:r>
            <a:endParaRPr sz="2400" b="1" dirty="0">
              <a:solidFill>
                <a:schemeClr val="tx1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5" name="object 11"/>
          <p:cNvSpPr/>
          <p:nvPr/>
        </p:nvSpPr>
        <p:spPr>
          <a:xfrm>
            <a:off x="5128895" y="26536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12"/>
          <p:cNvSpPr txBox="1"/>
          <p:nvPr/>
        </p:nvSpPr>
        <p:spPr>
          <a:xfrm>
            <a:off x="5253354" y="264604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7" name="object 13"/>
          <p:cNvSpPr/>
          <p:nvPr/>
        </p:nvSpPr>
        <p:spPr>
          <a:xfrm>
            <a:off x="2842895" y="37966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14"/>
          <p:cNvSpPr txBox="1"/>
          <p:nvPr/>
        </p:nvSpPr>
        <p:spPr>
          <a:xfrm>
            <a:off x="2967354" y="378904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g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9" name="object 15"/>
          <p:cNvSpPr/>
          <p:nvPr/>
        </p:nvSpPr>
        <p:spPr>
          <a:xfrm>
            <a:off x="4214495" y="37966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16"/>
          <p:cNvSpPr txBox="1"/>
          <p:nvPr/>
        </p:nvSpPr>
        <p:spPr>
          <a:xfrm>
            <a:off x="4338954" y="378904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f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2262505" y="3126105"/>
            <a:ext cx="631190" cy="694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endCxn id="58" idx="0"/>
          </p:cNvCxnSpPr>
          <p:nvPr/>
        </p:nvCxnSpPr>
        <p:spPr>
          <a:xfrm flipH="1">
            <a:off x="2157730" y="1890395"/>
            <a:ext cx="709295" cy="755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3354070" y="1710055"/>
            <a:ext cx="82931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endCxn id="66" idx="0"/>
          </p:cNvCxnSpPr>
          <p:nvPr/>
        </p:nvCxnSpPr>
        <p:spPr>
          <a:xfrm>
            <a:off x="4670425" y="1881505"/>
            <a:ext cx="687070" cy="764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3912870" y="1980565"/>
            <a:ext cx="495935" cy="6584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3146425" y="1962785"/>
            <a:ext cx="433070" cy="685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3281680" y="1881505"/>
            <a:ext cx="1839595" cy="838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0" idx="0"/>
          </p:cNvCxnSpPr>
          <p:nvPr/>
        </p:nvCxnSpPr>
        <p:spPr>
          <a:xfrm>
            <a:off x="3921760" y="3062605"/>
            <a:ext cx="521335" cy="726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68" idx="0"/>
          </p:cNvCxnSpPr>
          <p:nvPr/>
        </p:nvCxnSpPr>
        <p:spPr>
          <a:xfrm flipH="1">
            <a:off x="3071495" y="3081020"/>
            <a:ext cx="534670" cy="708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2416175" y="2846705"/>
            <a:ext cx="1073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 flipV="1">
            <a:off x="2361565" y="3017520"/>
            <a:ext cx="1794510" cy="866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4643120" y="3126105"/>
            <a:ext cx="658495" cy="721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3290570" y="2900680"/>
            <a:ext cx="1812925" cy="964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bject 23"/>
          <p:cNvSpPr/>
          <p:nvPr/>
        </p:nvSpPr>
        <p:spPr>
          <a:xfrm>
            <a:off x="7543800" y="4572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p/>
        </p:txBody>
      </p:sp>
      <p:sp>
        <p:nvSpPr>
          <p:cNvPr id="89" name="object 24"/>
          <p:cNvSpPr txBox="1"/>
          <p:nvPr/>
        </p:nvSpPr>
        <p:spPr>
          <a:xfrm>
            <a:off x="7660640" y="4546600"/>
            <a:ext cx="22415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" name="object 15"/>
          <p:cNvGrpSpPr/>
          <p:nvPr/>
        </p:nvGrpSpPr>
        <p:grpSpPr>
          <a:xfrm>
            <a:off x="4213225" y="1503045"/>
            <a:ext cx="457200" cy="457200"/>
            <a:chOff x="3429000" y="4572000"/>
            <a:chExt cx="457200" cy="457200"/>
          </a:xfrm>
        </p:grpSpPr>
        <p:sp>
          <p:nvSpPr>
            <p:cNvPr id="22" name="object 16"/>
            <p:cNvSpPr/>
            <p:nvPr/>
          </p:nvSpPr>
          <p:spPr>
            <a:xfrm>
              <a:off x="3429000" y="4572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3" name="object 17"/>
            <p:cNvSpPr/>
            <p:nvPr/>
          </p:nvSpPr>
          <p:spPr>
            <a:xfrm>
              <a:off x="3429000" y="4572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24" name="object 19"/>
          <p:cNvGrpSpPr/>
          <p:nvPr/>
        </p:nvGrpSpPr>
        <p:grpSpPr>
          <a:xfrm>
            <a:off x="2824480" y="1470025"/>
            <a:ext cx="457200" cy="457200"/>
            <a:chOff x="4800600" y="4572000"/>
            <a:chExt cx="457200" cy="457200"/>
          </a:xfrm>
        </p:grpSpPr>
        <p:sp>
          <p:nvSpPr>
            <p:cNvPr id="25" name="object 20"/>
            <p:cNvSpPr/>
            <p:nvPr/>
          </p:nvSpPr>
          <p:spPr>
            <a:xfrm>
              <a:off x="4800600" y="4572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p/>
          </p:txBody>
        </p:sp>
        <p:sp>
          <p:nvSpPr>
            <p:cNvPr id="26" name="object 21"/>
            <p:cNvSpPr/>
            <p:nvPr/>
          </p:nvSpPr>
          <p:spPr>
            <a:xfrm>
              <a:off x="4800600" y="4572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30" name="object 11"/>
          <p:cNvGrpSpPr/>
          <p:nvPr/>
        </p:nvGrpSpPr>
        <p:grpSpPr>
          <a:xfrm>
            <a:off x="3530600" y="2613025"/>
            <a:ext cx="457200" cy="457200"/>
            <a:chOff x="4114800" y="3429000"/>
            <a:chExt cx="457200" cy="457200"/>
          </a:xfrm>
        </p:grpSpPr>
        <p:sp>
          <p:nvSpPr>
            <p:cNvPr id="31" name="object 12"/>
            <p:cNvSpPr/>
            <p:nvPr/>
          </p:nvSpPr>
          <p:spPr>
            <a:xfrm>
              <a:off x="41148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p/>
          </p:txBody>
        </p:sp>
        <p:sp>
          <p:nvSpPr>
            <p:cNvPr id="32" name="object 13"/>
            <p:cNvSpPr/>
            <p:nvPr/>
          </p:nvSpPr>
          <p:spPr>
            <a:xfrm>
              <a:off x="41148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27" name="object 15"/>
          <p:cNvGrpSpPr/>
          <p:nvPr/>
        </p:nvGrpSpPr>
        <p:grpSpPr>
          <a:xfrm>
            <a:off x="5129530" y="2646045"/>
            <a:ext cx="457200" cy="457200"/>
            <a:chOff x="5715000" y="3429000"/>
            <a:chExt cx="457200" cy="457200"/>
          </a:xfrm>
        </p:grpSpPr>
        <p:sp>
          <p:nvSpPr>
            <p:cNvPr id="28" name="object 16"/>
            <p:cNvSpPr/>
            <p:nvPr/>
          </p:nvSpPr>
          <p:spPr>
            <a:xfrm>
              <a:off x="57150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p/>
          </p:txBody>
        </p:sp>
        <p:sp>
          <p:nvSpPr>
            <p:cNvPr id="29" name="object 17"/>
            <p:cNvSpPr/>
            <p:nvPr/>
          </p:nvSpPr>
          <p:spPr>
            <a:xfrm>
              <a:off x="57150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4215130" y="3789045"/>
            <a:ext cx="457200" cy="457200"/>
            <a:chOff x="4800600" y="4572000"/>
            <a:chExt cx="457200" cy="457200"/>
          </a:xfrm>
        </p:grpSpPr>
        <p:sp>
          <p:nvSpPr>
            <p:cNvPr id="20" name="object 20"/>
            <p:cNvSpPr/>
            <p:nvPr/>
          </p:nvSpPr>
          <p:spPr>
            <a:xfrm>
              <a:off x="4800600" y="4572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p/>
          </p:txBody>
        </p:sp>
        <p:sp>
          <p:nvSpPr>
            <p:cNvPr id="21" name="object 21"/>
            <p:cNvSpPr/>
            <p:nvPr/>
          </p:nvSpPr>
          <p:spPr>
            <a:xfrm>
              <a:off x="4800600" y="4572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2843530" y="3789045"/>
            <a:ext cx="457200" cy="457200"/>
            <a:chOff x="3429000" y="4572000"/>
            <a:chExt cx="457200" cy="457200"/>
          </a:xfrm>
        </p:grpSpPr>
        <p:sp>
          <p:nvSpPr>
            <p:cNvPr id="16" name="object 16"/>
            <p:cNvSpPr/>
            <p:nvPr/>
          </p:nvSpPr>
          <p:spPr>
            <a:xfrm>
              <a:off x="3429000" y="4572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p/>
          </p:txBody>
        </p:sp>
        <p:sp>
          <p:nvSpPr>
            <p:cNvPr id="17" name="object 17"/>
            <p:cNvSpPr/>
            <p:nvPr/>
          </p:nvSpPr>
          <p:spPr>
            <a:xfrm>
              <a:off x="3429000" y="4572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3" name="object 3"/>
          <p:cNvGrpSpPr/>
          <p:nvPr/>
        </p:nvGrpSpPr>
        <p:grpSpPr>
          <a:xfrm>
            <a:off x="1928495" y="2653665"/>
            <a:ext cx="457200" cy="457200"/>
            <a:chOff x="2514600" y="3429000"/>
            <a:chExt cx="457200" cy="457200"/>
          </a:xfrm>
        </p:grpSpPr>
        <p:sp>
          <p:nvSpPr>
            <p:cNvPr id="4" name="object 4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p/>
          </p:txBody>
        </p:sp>
        <p:sp>
          <p:nvSpPr>
            <p:cNvPr id="2" name="object 5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图着色算法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1928495" y="4679315"/>
          <a:ext cx="3657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</a:tblGrid>
              <a:tr h="457200"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0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1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2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3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</a:tr>
            </a:tbl>
          </a:graphicData>
        </a:graphic>
      </p:graphicFrame>
      <p:sp>
        <p:nvSpPr>
          <p:cNvPr id="56" name="object 3"/>
          <p:cNvSpPr/>
          <p:nvPr/>
        </p:nvSpPr>
        <p:spPr>
          <a:xfrm>
            <a:off x="1928495" y="26536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4"/>
          <p:cNvSpPr txBox="1"/>
          <p:nvPr/>
        </p:nvSpPr>
        <p:spPr>
          <a:xfrm>
            <a:off x="2052955" y="264604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a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9" name="object 5"/>
          <p:cNvSpPr/>
          <p:nvPr/>
        </p:nvSpPr>
        <p:spPr>
          <a:xfrm>
            <a:off x="2824480" y="14700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object 6"/>
          <p:cNvSpPr txBox="1"/>
          <p:nvPr/>
        </p:nvSpPr>
        <p:spPr>
          <a:xfrm>
            <a:off x="2967354" y="1503044"/>
            <a:ext cx="208915" cy="39116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400" b="1" dirty="0">
              <a:solidFill>
                <a:schemeClr val="tx1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1" name="object 7"/>
          <p:cNvSpPr/>
          <p:nvPr/>
        </p:nvSpPr>
        <p:spPr>
          <a:xfrm>
            <a:off x="4215130" y="15055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object 8"/>
          <p:cNvSpPr txBox="1"/>
          <p:nvPr/>
        </p:nvSpPr>
        <p:spPr>
          <a:xfrm>
            <a:off x="4338954" y="1503044"/>
            <a:ext cx="208915" cy="39116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2400" b="1" dirty="0">
              <a:solidFill>
                <a:schemeClr val="tx1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3" name="object 9"/>
          <p:cNvSpPr/>
          <p:nvPr/>
        </p:nvSpPr>
        <p:spPr>
          <a:xfrm>
            <a:off x="3528695" y="260540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64" name="object 10"/>
          <p:cNvSpPr txBox="1"/>
          <p:nvPr/>
        </p:nvSpPr>
        <p:spPr>
          <a:xfrm>
            <a:off x="3653154" y="2646044"/>
            <a:ext cx="208915" cy="39116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rPr>
              <a:t>d</a:t>
            </a:r>
            <a:endParaRPr sz="2400" b="1" dirty="0">
              <a:solidFill>
                <a:schemeClr val="tx1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5" name="object 11"/>
          <p:cNvSpPr/>
          <p:nvPr/>
        </p:nvSpPr>
        <p:spPr>
          <a:xfrm>
            <a:off x="5128895" y="26536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12"/>
          <p:cNvSpPr txBox="1"/>
          <p:nvPr/>
        </p:nvSpPr>
        <p:spPr>
          <a:xfrm>
            <a:off x="5253354" y="264604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7" name="object 13"/>
          <p:cNvSpPr/>
          <p:nvPr/>
        </p:nvSpPr>
        <p:spPr>
          <a:xfrm>
            <a:off x="2842895" y="37966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14"/>
          <p:cNvSpPr txBox="1"/>
          <p:nvPr/>
        </p:nvSpPr>
        <p:spPr>
          <a:xfrm>
            <a:off x="2967354" y="378904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g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9" name="object 15"/>
          <p:cNvSpPr/>
          <p:nvPr/>
        </p:nvSpPr>
        <p:spPr>
          <a:xfrm>
            <a:off x="4214495" y="37966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16"/>
          <p:cNvSpPr txBox="1"/>
          <p:nvPr/>
        </p:nvSpPr>
        <p:spPr>
          <a:xfrm>
            <a:off x="4338954" y="3789044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f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cxnSp>
        <p:nvCxnSpPr>
          <p:cNvPr id="72" name="直接连接符 71"/>
          <p:cNvCxnSpPr/>
          <p:nvPr/>
        </p:nvCxnSpPr>
        <p:spPr>
          <a:xfrm>
            <a:off x="2262505" y="3126105"/>
            <a:ext cx="631190" cy="694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endCxn id="58" idx="0"/>
          </p:cNvCxnSpPr>
          <p:nvPr/>
        </p:nvCxnSpPr>
        <p:spPr>
          <a:xfrm flipH="1">
            <a:off x="2157730" y="1890395"/>
            <a:ext cx="709295" cy="755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H="1">
            <a:off x="3354070" y="1710055"/>
            <a:ext cx="8293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endCxn id="66" idx="0"/>
          </p:cNvCxnSpPr>
          <p:nvPr/>
        </p:nvCxnSpPr>
        <p:spPr>
          <a:xfrm>
            <a:off x="4670425" y="1881505"/>
            <a:ext cx="687070" cy="764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H="1">
            <a:off x="3912870" y="1980565"/>
            <a:ext cx="495935" cy="658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3146425" y="1962785"/>
            <a:ext cx="433070" cy="685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3281680" y="1881505"/>
            <a:ext cx="1839595" cy="838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0" idx="0"/>
          </p:cNvCxnSpPr>
          <p:nvPr/>
        </p:nvCxnSpPr>
        <p:spPr>
          <a:xfrm>
            <a:off x="3921760" y="3062605"/>
            <a:ext cx="521335" cy="726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68" idx="0"/>
          </p:cNvCxnSpPr>
          <p:nvPr/>
        </p:nvCxnSpPr>
        <p:spPr>
          <a:xfrm flipH="1">
            <a:off x="3071495" y="3081020"/>
            <a:ext cx="534670" cy="708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 flipH="1">
            <a:off x="2416175" y="2846705"/>
            <a:ext cx="10731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 flipH="1" flipV="1">
            <a:off x="2361565" y="3017520"/>
            <a:ext cx="1794510" cy="866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4643120" y="3126105"/>
            <a:ext cx="658495" cy="721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>
            <a:off x="3290570" y="2900680"/>
            <a:ext cx="1812925" cy="964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图着色算法示例</a:t>
            </a:r>
            <a:r>
              <a:rPr lang="en-US" altLang="zh-CN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2</a:t>
            </a:r>
            <a:endParaRPr lang="en-US" altLang="zh-CN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" name="object 25"/>
          <p:cNvSpPr/>
          <p:nvPr/>
        </p:nvSpPr>
        <p:spPr>
          <a:xfrm>
            <a:off x="1074420" y="2699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10" name="object 26"/>
          <p:cNvSpPr txBox="1"/>
          <p:nvPr/>
        </p:nvSpPr>
        <p:spPr>
          <a:xfrm>
            <a:off x="1191260" y="2673985"/>
            <a:ext cx="224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a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3" name="object 27"/>
          <p:cNvSpPr/>
          <p:nvPr/>
        </p:nvSpPr>
        <p:spPr>
          <a:xfrm>
            <a:off x="1988820" y="17849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34" name="object 28"/>
          <p:cNvSpPr txBox="1"/>
          <p:nvPr/>
        </p:nvSpPr>
        <p:spPr>
          <a:xfrm>
            <a:off x="2105660" y="1759585"/>
            <a:ext cx="224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5" name="object 29"/>
          <p:cNvSpPr/>
          <p:nvPr/>
        </p:nvSpPr>
        <p:spPr>
          <a:xfrm>
            <a:off x="3360420" y="17849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36" name="object 30"/>
          <p:cNvSpPr txBox="1"/>
          <p:nvPr/>
        </p:nvSpPr>
        <p:spPr>
          <a:xfrm>
            <a:off x="3477260" y="1759585"/>
            <a:ext cx="224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7" name="object 31"/>
          <p:cNvSpPr/>
          <p:nvPr/>
        </p:nvSpPr>
        <p:spPr>
          <a:xfrm>
            <a:off x="4274820" y="2699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38" name="object 32"/>
          <p:cNvSpPr txBox="1"/>
          <p:nvPr/>
        </p:nvSpPr>
        <p:spPr>
          <a:xfrm>
            <a:off x="4391660" y="2673985"/>
            <a:ext cx="224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d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9" name="object 33"/>
          <p:cNvSpPr/>
          <p:nvPr/>
        </p:nvSpPr>
        <p:spPr>
          <a:xfrm>
            <a:off x="3817620" y="3842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40" name="object 34"/>
          <p:cNvSpPr txBox="1"/>
          <p:nvPr/>
        </p:nvSpPr>
        <p:spPr>
          <a:xfrm>
            <a:off x="3934460" y="3816985"/>
            <a:ext cx="224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e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1" name="object 35"/>
          <p:cNvSpPr/>
          <p:nvPr/>
        </p:nvSpPr>
        <p:spPr>
          <a:xfrm>
            <a:off x="2674620" y="45281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42" name="object 36"/>
          <p:cNvSpPr txBox="1"/>
          <p:nvPr/>
        </p:nvSpPr>
        <p:spPr>
          <a:xfrm>
            <a:off x="2791460" y="4502785"/>
            <a:ext cx="224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f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3" name="object 37"/>
          <p:cNvSpPr/>
          <p:nvPr/>
        </p:nvSpPr>
        <p:spPr>
          <a:xfrm>
            <a:off x="1531620" y="3842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44" name="object 38"/>
          <p:cNvSpPr txBox="1"/>
          <p:nvPr/>
        </p:nvSpPr>
        <p:spPr>
          <a:xfrm>
            <a:off x="1648460" y="3816985"/>
            <a:ext cx="224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g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2265045" y="2242820"/>
            <a:ext cx="1623695" cy="1668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599815" y="2252345"/>
            <a:ext cx="369570" cy="1595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157095" y="2252345"/>
            <a:ext cx="746760" cy="2250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3148965" y="4272280"/>
            <a:ext cx="739775" cy="405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57"/>
          <p:cNvGraphicFramePr>
            <a:graphicFrameLocks noGrp="1"/>
          </p:cNvGraphicFramePr>
          <p:nvPr/>
        </p:nvGraphicFramePr>
        <p:xfrm>
          <a:off x="1447800" y="5366385"/>
          <a:ext cx="3657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</a:tblGrid>
              <a:tr h="457200"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0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1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2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cxnSp>
        <p:nvCxnSpPr>
          <p:cNvPr id="12" name="直接连接符 11"/>
          <p:cNvCxnSpPr/>
          <p:nvPr/>
        </p:nvCxnSpPr>
        <p:spPr>
          <a:xfrm flipH="1">
            <a:off x="1417955" y="2148840"/>
            <a:ext cx="594995" cy="577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544955" y="2851785"/>
            <a:ext cx="2704465" cy="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3771900" y="2184400"/>
            <a:ext cx="577215" cy="523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2463800" y="1968500"/>
            <a:ext cx="875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1499235" y="2184400"/>
            <a:ext cx="1929765" cy="62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 flipV="1">
            <a:off x="2428240" y="2130425"/>
            <a:ext cx="1902460" cy="667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bject 37"/>
          <p:cNvSpPr/>
          <p:nvPr/>
        </p:nvSpPr>
        <p:spPr>
          <a:xfrm>
            <a:off x="7498398" y="45891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55" name="object 38"/>
          <p:cNvSpPr txBox="1"/>
          <p:nvPr/>
        </p:nvSpPr>
        <p:spPr>
          <a:xfrm>
            <a:off x="7614920" y="4563745"/>
            <a:ext cx="224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g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1" name="object 35"/>
          <p:cNvSpPr/>
          <p:nvPr/>
        </p:nvSpPr>
        <p:spPr>
          <a:xfrm>
            <a:off x="7498398" y="41319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85" name="object 36"/>
          <p:cNvSpPr txBox="1"/>
          <p:nvPr/>
        </p:nvSpPr>
        <p:spPr>
          <a:xfrm>
            <a:off x="7614920" y="4106545"/>
            <a:ext cx="224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f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1" name="object 35"/>
          <p:cNvSpPr/>
          <p:nvPr/>
        </p:nvSpPr>
        <p:spPr>
          <a:xfrm>
            <a:off x="7498398" y="367220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92" name="object 36"/>
          <p:cNvSpPr txBox="1"/>
          <p:nvPr/>
        </p:nvSpPr>
        <p:spPr>
          <a:xfrm>
            <a:off x="7614920" y="3646805"/>
            <a:ext cx="224155" cy="41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e</a:t>
            </a:r>
            <a:endParaRPr lang="en-US" sz="26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3" name="object 35"/>
          <p:cNvSpPr/>
          <p:nvPr/>
        </p:nvSpPr>
        <p:spPr>
          <a:xfrm>
            <a:off x="7498398" y="32124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94" name="object 36"/>
          <p:cNvSpPr txBox="1"/>
          <p:nvPr/>
        </p:nvSpPr>
        <p:spPr>
          <a:xfrm>
            <a:off x="7614920" y="3187065"/>
            <a:ext cx="224155" cy="41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d</a:t>
            </a:r>
            <a:endParaRPr lang="en-US" sz="26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ldLvl="0" animBg="1"/>
      <p:bldP spid="55" grpId="0"/>
      <p:bldP spid="71" grpId="0" bldLvl="0" animBg="1"/>
      <p:bldP spid="85" grpId="0"/>
      <p:bldP spid="91" grpId="0" bldLvl="0" animBg="1"/>
      <p:bldP spid="92" grpId="0"/>
      <p:bldP spid="40" grpId="0"/>
      <p:bldP spid="93" grpId="0" bldLvl="0" animBg="1"/>
      <p:bldP spid="9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" name="object 3"/>
          <p:cNvGrpSpPr/>
          <p:nvPr/>
        </p:nvGrpSpPr>
        <p:grpSpPr>
          <a:xfrm>
            <a:off x="1074420" y="2707640"/>
            <a:ext cx="457200" cy="457200"/>
            <a:chOff x="2514600" y="3429000"/>
            <a:chExt cx="457200" cy="457200"/>
          </a:xfrm>
          <a:solidFill>
            <a:srgbClr val="FFFF00"/>
          </a:solidFill>
        </p:grpSpPr>
        <p:sp>
          <p:nvSpPr>
            <p:cNvPr id="28" name="object 4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p/>
          </p:txBody>
        </p:sp>
        <p:sp>
          <p:nvSpPr>
            <p:cNvPr id="29" name="object 5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24" name="object 3"/>
          <p:cNvGrpSpPr/>
          <p:nvPr/>
        </p:nvGrpSpPr>
        <p:grpSpPr>
          <a:xfrm>
            <a:off x="1988820" y="1795145"/>
            <a:ext cx="457200" cy="457200"/>
            <a:chOff x="2514600" y="3429000"/>
            <a:chExt cx="457200" cy="457200"/>
          </a:xfrm>
          <a:solidFill>
            <a:srgbClr val="00FFFF"/>
          </a:solidFill>
        </p:grpSpPr>
        <p:sp>
          <p:nvSpPr>
            <p:cNvPr id="25" name="object 4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p/>
          </p:txBody>
        </p:sp>
        <p:sp>
          <p:nvSpPr>
            <p:cNvPr id="26" name="object 5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21" name="object 3"/>
          <p:cNvGrpSpPr/>
          <p:nvPr/>
        </p:nvGrpSpPr>
        <p:grpSpPr>
          <a:xfrm>
            <a:off x="3361055" y="1795145"/>
            <a:ext cx="457200" cy="457200"/>
            <a:chOff x="2514600" y="3429000"/>
            <a:chExt cx="457200" cy="457200"/>
          </a:xfrm>
        </p:grpSpPr>
        <p:sp>
          <p:nvSpPr>
            <p:cNvPr id="22" name="object 4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p/>
          </p:txBody>
        </p:sp>
        <p:sp>
          <p:nvSpPr>
            <p:cNvPr id="23" name="object 5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图着色算法示例</a:t>
            </a:r>
            <a:r>
              <a:rPr lang="en-US" altLang="zh-CN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2</a:t>
            </a:r>
            <a:endParaRPr lang="en-US" altLang="zh-CN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" name="object 25"/>
          <p:cNvSpPr/>
          <p:nvPr/>
        </p:nvSpPr>
        <p:spPr>
          <a:xfrm>
            <a:off x="1074420" y="2699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10" name="object 26"/>
          <p:cNvSpPr txBox="1"/>
          <p:nvPr/>
        </p:nvSpPr>
        <p:spPr>
          <a:xfrm>
            <a:off x="1191260" y="2673985"/>
            <a:ext cx="224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a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3" name="object 27"/>
          <p:cNvSpPr/>
          <p:nvPr/>
        </p:nvSpPr>
        <p:spPr>
          <a:xfrm>
            <a:off x="1988820" y="17849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34" name="object 28"/>
          <p:cNvSpPr txBox="1"/>
          <p:nvPr/>
        </p:nvSpPr>
        <p:spPr>
          <a:xfrm>
            <a:off x="2105660" y="1759585"/>
            <a:ext cx="224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5" name="object 29"/>
          <p:cNvSpPr/>
          <p:nvPr/>
        </p:nvSpPr>
        <p:spPr>
          <a:xfrm>
            <a:off x="3360420" y="17849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36" name="object 30"/>
          <p:cNvSpPr txBox="1"/>
          <p:nvPr/>
        </p:nvSpPr>
        <p:spPr>
          <a:xfrm>
            <a:off x="3477260" y="1759585"/>
            <a:ext cx="224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7" name="object 31"/>
          <p:cNvSpPr/>
          <p:nvPr/>
        </p:nvSpPr>
        <p:spPr>
          <a:xfrm>
            <a:off x="4274820" y="2699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38" name="object 32"/>
          <p:cNvSpPr txBox="1"/>
          <p:nvPr/>
        </p:nvSpPr>
        <p:spPr>
          <a:xfrm>
            <a:off x="4391660" y="2673985"/>
            <a:ext cx="224155" cy="42164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chemeClr val="bg1">
                    <a:lumMod val="65000"/>
                  </a:schemeClr>
                </a:solidFill>
                <a:latin typeface="Courier New" panose="02070309020205020404"/>
                <a:cs typeface="Courier New" panose="02070309020205020404"/>
              </a:rPr>
              <a:t>d</a:t>
            </a:r>
            <a:endParaRPr sz="2600" b="1" dirty="0">
              <a:solidFill>
                <a:schemeClr val="bg1">
                  <a:lumMod val="65000"/>
                </a:schemeClr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9" name="object 33"/>
          <p:cNvSpPr/>
          <p:nvPr/>
        </p:nvSpPr>
        <p:spPr>
          <a:xfrm>
            <a:off x="3817620" y="3842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40" name="object 34"/>
          <p:cNvSpPr txBox="1"/>
          <p:nvPr/>
        </p:nvSpPr>
        <p:spPr>
          <a:xfrm>
            <a:off x="3934460" y="3816985"/>
            <a:ext cx="224155" cy="42164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chemeClr val="bg1">
                    <a:lumMod val="65000"/>
                  </a:schemeClr>
                </a:solidFill>
                <a:latin typeface="Courier New" panose="02070309020205020404"/>
                <a:cs typeface="Courier New" panose="02070309020205020404"/>
              </a:rPr>
              <a:t>e</a:t>
            </a:r>
            <a:endParaRPr sz="2600" b="1" dirty="0">
              <a:solidFill>
                <a:schemeClr val="bg1">
                  <a:lumMod val="65000"/>
                </a:schemeClr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1" name="object 35"/>
          <p:cNvSpPr/>
          <p:nvPr/>
        </p:nvSpPr>
        <p:spPr>
          <a:xfrm>
            <a:off x="2674620" y="45281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42" name="object 36"/>
          <p:cNvSpPr txBox="1"/>
          <p:nvPr/>
        </p:nvSpPr>
        <p:spPr>
          <a:xfrm>
            <a:off x="2791460" y="4502785"/>
            <a:ext cx="224155" cy="42164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chemeClr val="bg1">
                    <a:lumMod val="65000"/>
                  </a:schemeClr>
                </a:solidFill>
                <a:latin typeface="Courier New" panose="02070309020205020404"/>
                <a:cs typeface="Courier New" panose="02070309020205020404"/>
              </a:rPr>
              <a:t>f</a:t>
            </a:r>
            <a:endParaRPr sz="2600" b="1" dirty="0">
              <a:solidFill>
                <a:schemeClr val="bg1">
                  <a:lumMod val="65000"/>
                </a:schemeClr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3" name="object 37"/>
          <p:cNvSpPr/>
          <p:nvPr/>
        </p:nvSpPr>
        <p:spPr>
          <a:xfrm>
            <a:off x="1531620" y="3842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44" name="object 38"/>
          <p:cNvSpPr txBox="1"/>
          <p:nvPr/>
        </p:nvSpPr>
        <p:spPr>
          <a:xfrm>
            <a:off x="1648460" y="3816985"/>
            <a:ext cx="224155" cy="42164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chemeClr val="bg1">
                    <a:lumMod val="65000"/>
                  </a:schemeClr>
                </a:solidFill>
                <a:latin typeface="Courier New" panose="02070309020205020404"/>
                <a:cs typeface="Courier New" panose="02070309020205020404"/>
              </a:rPr>
              <a:t>g</a:t>
            </a:r>
            <a:endParaRPr sz="2600" b="1" dirty="0">
              <a:solidFill>
                <a:schemeClr val="bg1">
                  <a:lumMod val="65000"/>
                </a:schemeClr>
              </a:solidFill>
              <a:latin typeface="Courier New" panose="02070309020205020404"/>
              <a:cs typeface="Courier New" panose="02070309020205020404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2265045" y="2242820"/>
            <a:ext cx="1623695" cy="16687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599815" y="2252345"/>
            <a:ext cx="369570" cy="1595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157095" y="2252345"/>
            <a:ext cx="746760" cy="22504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3148965" y="4272280"/>
            <a:ext cx="739775" cy="4057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57"/>
          <p:cNvGraphicFramePr>
            <a:graphicFrameLocks noGrp="1"/>
          </p:cNvGraphicFramePr>
          <p:nvPr/>
        </p:nvGraphicFramePr>
        <p:xfrm>
          <a:off x="1447800" y="5366385"/>
          <a:ext cx="3657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</a:tblGrid>
              <a:tr h="457200"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0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1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2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cxnSp>
        <p:nvCxnSpPr>
          <p:cNvPr id="12" name="直接连接符 11"/>
          <p:cNvCxnSpPr/>
          <p:nvPr/>
        </p:nvCxnSpPr>
        <p:spPr>
          <a:xfrm flipH="1">
            <a:off x="1417955" y="2148840"/>
            <a:ext cx="594995" cy="577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544955" y="2851785"/>
            <a:ext cx="2704465" cy="12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3771900" y="2184400"/>
            <a:ext cx="577215" cy="5232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2463800" y="1968500"/>
            <a:ext cx="875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1499235" y="2184400"/>
            <a:ext cx="1929765" cy="62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 flipV="1">
            <a:off x="2428240" y="2130425"/>
            <a:ext cx="1902460" cy="6673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bject 37"/>
          <p:cNvSpPr/>
          <p:nvPr/>
        </p:nvSpPr>
        <p:spPr>
          <a:xfrm>
            <a:off x="7498398" y="45891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55" name="object 38"/>
          <p:cNvSpPr txBox="1"/>
          <p:nvPr/>
        </p:nvSpPr>
        <p:spPr>
          <a:xfrm>
            <a:off x="7614920" y="4563745"/>
            <a:ext cx="224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g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1" name="object 35"/>
          <p:cNvSpPr/>
          <p:nvPr/>
        </p:nvSpPr>
        <p:spPr>
          <a:xfrm>
            <a:off x="7498398" y="41319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85" name="object 36"/>
          <p:cNvSpPr txBox="1"/>
          <p:nvPr/>
        </p:nvSpPr>
        <p:spPr>
          <a:xfrm>
            <a:off x="7614920" y="4106545"/>
            <a:ext cx="224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f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1" name="object 35"/>
          <p:cNvSpPr/>
          <p:nvPr/>
        </p:nvSpPr>
        <p:spPr>
          <a:xfrm>
            <a:off x="7498398" y="367220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92" name="object 36"/>
          <p:cNvSpPr txBox="1"/>
          <p:nvPr/>
        </p:nvSpPr>
        <p:spPr>
          <a:xfrm>
            <a:off x="7614920" y="3646805"/>
            <a:ext cx="224155" cy="41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e</a:t>
            </a:r>
            <a:endParaRPr lang="en-US" sz="26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3" name="object 35"/>
          <p:cNvSpPr/>
          <p:nvPr/>
        </p:nvSpPr>
        <p:spPr>
          <a:xfrm>
            <a:off x="7498398" y="321246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94" name="object 36"/>
          <p:cNvSpPr txBox="1"/>
          <p:nvPr/>
        </p:nvSpPr>
        <p:spPr>
          <a:xfrm>
            <a:off x="7614920" y="3187065"/>
            <a:ext cx="224155" cy="41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d</a:t>
            </a:r>
            <a:endParaRPr lang="en-US" sz="26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7" name="object 3"/>
          <p:cNvGrpSpPr/>
          <p:nvPr/>
        </p:nvGrpSpPr>
        <p:grpSpPr>
          <a:xfrm>
            <a:off x="4275455" y="2707640"/>
            <a:ext cx="457200" cy="457200"/>
            <a:chOff x="2514600" y="3429000"/>
            <a:chExt cx="457200" cy="457200"/>
          </a:xfrm>
          <a:solidFill>
            <a:srgbClr val="C00000"/>
          </a:solidFill>
        </p:grpSpPr>
        <p:sp>
          <p:nvSpPr>
            <p:cNvPr id="58" name="object 4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p/>
          </p:txBody>
        </p:sp>
        <p:sp>
          <p:nvSpPr>
            <p:cNvPr id="59" name="object 5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27" name="object 3"/>
          <p:cNvGrpSpPr/>
          <p:nvPr/>
        </p:nvGrpSpPr>
        <p:grpSpPr>
          <a:xfrm>
            <a:off x="1074420" y="2707640"/>
            <a:ext cx="457200" cy="457200"/>
            <a:chOff x="2514600" y="3429000"/>
            <a:chExt cx="457200" cy="457200"/>
          </a:xfrm>
          <a:solidFill>
            <a:srgbClr val="FFFF00"/>
          </a:solidFill>
        </p:grpSpPr>
        <p:sp>
          <p:nvSpPr>
            <p:cNvPr id="28" name="object 4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p/>
          </p:txBody>
        </p:sp>
        <p:sp>
          <p:nvSpPr>
            <p:cNvPr id="29" name="object 5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24" name="object 3"/>
          <p:cNvGrpSpPr/>
          <p:nvPr/>
        </p:nvGrpSpPr>
        <p:grpSpPr>
          <a:xfrm>
            <a:off x="1988820" y="1795145"/>
            <a:ext cx="457200" cy="457200"/>
            <a:chOff x="2514600" y="3429000"/>
            <a:chExt cx="457200" cy="457200"/>
          </a:xfrm>
          <a:solidFill>
            <a:srgbClr val="00FFFF"/>
          </a:solidFill>
        </p:grpSpPr>
        <p:sp>
          <p:nvSpPr>
            <p:cNvPr id="25" name="object 4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p/>
          </p:txBody>
        </p:sp>
        <p:sp>
          <p:nvSpPr>
            <p:cNvPr id="26" name="object 5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21" name="object 3"/>
          <p:cNvGrpSpPr/>
          <p:nvPr/>
        </p:nvGrpSpPr>
        <p:grpSpPr>
          <a:xfrm>
            <a:off x="3361055" y="1795145"/>
            <a:ext cx="457200" cy="457200"/>
            <a:chOff x="2514600" y="3429000"/>
            <a:chExt cx="457200" cy="457200"/>
          </a:xfrm>
        </p:grpSpPr>
        <p:sp>
          <p:nvSpPr>
            <p:cNvPr id="22" name="object 4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p/>
          </p:txBody>
        </p:sp>
        <p:sp>
          <p:nvSpPr>
            <p:cNvPr id="23" name="object 5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图着色算法示例</a:t>
            </a:r>
            <a:r>
              <a:rPr lang="en-US" altLang="zh-CN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2</a:t>
            </a:r>
            <a:endParaRPr lang="en-US" altLang="zh-CN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" name="object 25"/>
          <p:cNvSpPr/>
          <p:nvPr/>
        </p:nvSpPr>
        <p:spPr>
          <a:xfrm>
            <a:off x="1074420" y="2699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10" name="object 26"/>
          <p:cNvSpPr txBox="1"/>
          <p:nvPr/>
        </p:nvSpPr>
        <p:spPr>
          <a:xfrm>
            <a:off x="1191260" y="2673985"/>
            <a:ext cx="224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a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3" name="object 27"/>
          <p:cNvSpPr/>
          <p:nvPr/>
        </p:nvSpPr>
        <p:spPr>
          <a:xfrm>
            <a:off x="1988820" y="17849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34" name="object 28"/>
          <p:cNvSpPr txBox="1"/>
          <p:nvPr/>
        </p:nvSpPr>
        <p:spPr>
          <a:xfrm>
            <a:off x="2105660" y="1759585"/>
            <a:ext cx="224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5" name="object 29"/>
          <p:cNvSpPr/>
          <p:nvPr/>
        </p:nvSpPr>
        <p:spPr>
          <a:xfrm>
            <a:off x="3360420" y="17849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36" name="object 30"/>
          <p:cNvSpPr txBox="1"/>
          <p:nvPr/>
        </p:nvSpPr>
        <p:spPr>
          <a:xfrm>
            <a:off x="3477260" y="1759585"/>
            <a:ext cx="224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7" name="object 31"/>
          <p:cNvSpPr/>
          <p:nvPr/>
        </p:nvSpPr>
        <p:spPr>
          <a:xfrm>
            <a:off x="4274820" y="270573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38" name="object 32"/>
          <p:cNvSpPr txBox="1"/>
          <p:nvPr/>
        </p:nvSpPr>
        <p:spPr>
          <a:xfrm>
            <a:off x="4391660" y="2673985"/>
            <a:ext cx="224155" cy="42164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rPr>
              <a:t>d</a:t>
            </a:r>
            <a:endParaRPr sz="2600" b="1" dirty="0">
              <a:solidFill>
                <a:schemeClr val="tx1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9" name="object 33"/>
          <p:cNvSpPr/>
          <p:nvPr/>
        </p:nvSpPr>
        <p:spPr>
          <a:xfrm>
            <a:off x="3817620" y="3842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40" name="object 34"/>
          <p:cNvSpPr txBox="1"/>
          <p:nvPr/>
        </p:nvSpPr>
        <p:spPr>
          <a:xfrm>
            <a:off x="3934460" y="3816985"/>
            <a:ext cx="224155" cy="42164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chemeClr val="bg1">
                    <a:lumMod val="65000"/>
                  </a:schemeClr>
                </a:solidFill>
                <a:latin typeface="Courier New" panose="02070309020205020404"/>
                <a:cs typeface="Courier New" panose="02070309020205020404"/>
              </a:rPr>
              <a:t>e</a:t>
            </a:r>
            <a:endParaRPr sz="2600" b="1" dirty="0">
              <a:solidFill>
                <a:schemeClr val="bg1">
                  <a:lumMod val="65000"/>
                </a:schemeClr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1" name="object 35"/>
          <p:cNvSpPr/>
          <p:nvPr/>
        </p:nvSpPr>
        <p:spPr>
          <a:xfrm>
            <a:off x="2674620" y="45281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42" name="object 36"/>
          <p:cNvSpPr txBox="1"/>
          <p:nvPr/>
        </p:nvSpPr>
        <p:spPr>
          <a:xfrm>
            <a:off x="2791460" y="4502785"/>
            <a:ext cx="224155" cy="42164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chemeClr val="bg1">
                    <a:lumMod val="65000"/>
                  </a:schemeClr>
                </a:solidFill>
                <a:latin typeface="Courier New" panose="02070309020205020404"/>
                <a:cs typeface="Courier New" panose="02070309020205020404"/>
              </a:rPr>
              <a:t>f</a:t>
            </a:r>
            <a:endParaRPr sz="2600" b="1" dirty="0">
              <a:solidFill>
                <a:schemeClr val="bg1">
                  <a:lumMod val="65000"/>
                </a:schemeClr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3" name="object 37"/>
          <p:cNvSpPr/>
          <p:nvPr/>
        </p:nvSpPr>
        <p:spPr>
          <a:xfrm>
            <a:off x="1531620" y="3842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44" name="object 38"/>
          <p:cNvSpPr txBox="1"/>
          <p:nvPr/>
        </p:nvSpPr>
        <p:spPr>
          <a:xfrm>
            <a:off x="1648460" y="3816985"/>
            <a:ext cx="224155" cy="42164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chemeClr val="bg1">
                    <a:lumMod val="65000"/>
                  </a:schemeClr>
                </a:solidFill>
                <a:latin typeface="Courier New" panose="02070309020205020404"/>
                <a:cs typeface="Courier New" panose="02070309020205020404"/>
              </a:rPr>
              <a:t>g</a:t>
            </a:r>
            <a:endParaRPr sz="2600" b="1" dirty="0">
              <a:solidFill>
                <a:schemeClr val="bg1">
                  <a:lumMod val="65000"/>
                </a:schemeClr>
              </a:solidFill>
              <a:latin typeface="Courier New" panose="02070309020205020404"/>
              <a:cs typeface="Courier New" panose="02070309020205020404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2265045" y="2242820"/>
            <a:ext cx="1623695" cy="16687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599815" y="2252345"/>
            <a:ext cx="369570" cy="1595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157095" y="2252345"/>
            <a:ext cx="746760" cy="22504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3148965" y="4272280"/>
            <a:ext cx="739775" cy="4057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57"/>
          <p:cNvGraphicFramePr>
            <a:graphicFrameLocks noGrp="1"/>
          </p:cNvGraphicFramePr>
          <p:nvPr/>
        </p:nvGraphicFramePr>
        <p:xfrm>
          <a:off x="1447800" y="5366385"/>
          <a:ext cx="3657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</a:tblGrid>
              <a:tr h="457200"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0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1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2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cxnSp>
        <p:nvCxnSpPr>
          <p:cNvPr id="12" name="直接连接符 11"/>
          <p:cNvCxnSpPr/>
          <p:nvPr/>
        </p:nvCxnSpPr>
        <p:spPr>
          <a:xfrm flipH="1">
            <a:off x="1417955" y="2148840"/>
            <a:ext cx="594995" cy="577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544955" y="2851785"/>
            <a:ext cx="2704465" cy="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3771900" y="2184400"/>
            <a:ext cx="577215" cy="523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2463800" y="1968500"/>
            <a:ext cx="875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1499235" y="2184400"/>
            <a:ext cx="1929765" cy="62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 flipV="1">
            <a:off x="2428240" y="2130425"/>
            <a:ext cx="1902460" cy="667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bject 37"/>
          <p:cNvSpPr/>
          <p:nvPr/>
        </p:nvSpPr>
        <p:spPr>
          <a:xfrm>
            <a:off x="7498398" y="45891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55" name="object 38"/>
          <p:cNvSpPr txBox="1"/>
          <p:nvPr/>
        </p:nvSpPr>
        <p:spPr>
          <a:xfrm>
            <a:off x="7614920" y="4563745"/>
            <a:ext cx="224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g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1" name="object 35"/>
          <p:cNvSpPr/>
          <p:nvPr/>
        </p:nvSpPr>
        <p:spPr>
          <a:xfrm>
            <a:off x="7498398" y="41319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85" name="object 36"/>
          <p:cNvSpPr txBox="1"/>
          <p:nvPr/>
        </p:nvSpPr>
        <p:spPr>
          <a:xfrm>
            <a:off x="7614920" y="4106545"/>
            <a:ext cx="224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f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1" name="object 35"/>
          <p:cNvSpPr/>
          <p:nvPr/>
        </p:nvSpPr>
        <p:spPr>
          <a:xfrm>
            <a:off x="7498398" y="367220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92" name="object 36"/>
          <p:cNvSpPr txBox="1"/>
          <p:nvPr/>
        </p:nvSpPr>
        <p:spPr>
          <a:xfrm>
            <a:off x="7614920" y="3646805"/>
            <a:ext cx="224155" cy="41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e</a:t>
            </a:r>
            <a:endParaRPr lang="en-US" sz="26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6" name="object 33"/>
          <p:cNvSpPr txBox="1"/>
          <p:nvPr/>
        </p:nvSpPr>
        <p:spPr>
          <a:xfrm>
            <a:off x="4883785" y="2762885"/>
            <a:ext cx="1054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(</a:t>
            </a:r>
            <a:r>
              <a:rPr sz="2000" i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spilled</a:t>
            </a:r>
            <a:r>
              <a:rPr sz="1800" i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)</a:t>
            </a:r>
            <a:endParaRPr sz="1800">
              <a:latin typeface="DejaVu Serif" panose="02060603050605020204"/>
              <a:cs typeface="DejaVu Serif" panose="02060603050605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0" name="object 3"/>
          <p:cNvGrpSpPr/>
          <p:nvPr/>
        </p:nvGrpSpPr>
        <p:grpSpPr>
          <a:xfrm>
            <a:off x="3818890" y="3848100"/>
            <a:ext cx="457200" cy="457200"/>
            <a:chOff x="2514600" y="3429000"/>
            <a:chExt cx="457200" cy="457200"/>
          </a:xfrm>
          <a:solidFill>
            <a:srgbClr val="FFFF00"/>
          </a:solidFill>
        </p:grpSpPr>
        <p:sp>
          <p:nvSpPr>
            <p:cNvPr id="61" name="object 4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p/>
          </p:txBody>
        </p:sp>
        <p:sp>
          <p:nvSpPr>
            <p:cNvPr id="62" name="object 5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57" name="object 3"/>
          <p:cNvGrpSpPr/>
          <p:nvPr/>
        </p:nvGrpSpPr>
        <p:grpSpPr>
          <a:xfrm>
            <a:off x="4275455" y="2707640"/>
            <a:ext cx="457200" cy="457200"/>
            <a:chOff x="2514600" y="3429000"/>
            <a:chExt cx="457200" cy="457200"/>
          </a:xfrm>
          <a:solidFill>
            <a:srgbClr val="C00000"/>
          </a:solidFill>
        </p:grpSpPr>
        <p:sp>
          <p:nvSpPr>
            <p:cNvPr id="58" name="object 4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p/>
          </p:txBody>
        </p:sp>
        <p:sp>
          <p:nvSpPr>
            <p:cNvPr id="59" name="object 5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27" name="object 3"/>
          <p:cNvGrpSpPr/>
          <p:nvPr/>
        </p:nvGrpSpPr>
        <p:grpSpPr>
          <a:xfrm>
            <a:off x="1074420" y="2707640"/>
            <a:ext cx="457200" cy="457200"/>
            <a:chOff x="2514600" y="3429000"/>
            <a:chExt cx="457200" cy="457200"/>
          </a:xfrm>
          <a:solidFill>
            <a:srgbClr val="FFFF00"/>
          </a:solidFill>
        </p:grpSpPr>
        <p:sp>
          <p:nvSpPr>
            <p:cNvPr id="28" name="object 4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p/>
          </p:txBody>
        </p:sp>
        <p:sp>
          <p:nvSpPr>
            <p:cNvPr id="29" name="object 5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24" name="object 3"/>
          <p:cNvGrpSpPr/>
          <p:nvPr/>
        </p:nvGrpSpPr>
        <p:grpSpPr>
          <a:xfrm>
            <a:off x="1988820" y="1795145"/>
            <a:ext cx="457200" cy="457200"/>
            <a:chOff x="2514600" y="3429000"/>
            <a:chExt cx="457200" cy="457200"/>
          </a:xfrm>
          <a:solidFill>
            <a:srgbClr val="00FFFF"/>
          </a:solidFill>
        </p:grpSpPr>
        <p:sp>
          <p:nvSpPr>
            <p:cNvPr id="25" name="object 4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p/>
          </p:txBody>
        </p:sp>
        <p:sp>
          <p:nvSpPr>
            <p:cNvPr id="26" name="object 5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21" name="object 3"/>
          <p:cNvGrpSpPr/>
          <p:nvPr/>
        </p:nvGrpSpPr>
        <p:grpSpPr>
          <a:xfrm>
            <a:off x="3361055" y="1795145"/>
            <a:ext cx="457200" cy="457200"/>
            <a:chOff x="2514600" y="3429000"/>
            <a:chExt cx="457200" cy="457200"/>
          </a:xfrm>
        </p:grpSpPr>
        <p:sp>
          <p:nvSpPr>
            <p:cNvPr id="22" name="object 4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p/>
          </p:txBody>
        </p:sp>
        <p:sp>
          <p:nvSpPr>
            <p:cNvPr id="23" name="object 5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图着色算法示例</a:t>
            </a:r>
            <a:r>
              <a:rPr lang="en-US" altLang="zh-CN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2</a:t>
            </a:r>
            <a:endParaRPr lang="en-US" altLang="zh-CN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" name="object 25"/>
          <p:cNvSpPr/>
          <p:nvPr/>
        </p:nvSpPr>
        <p:spPr>
          <a:xfrm>
            <a:off x="1074420" y="2699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10" name="object 26"/>
          <p:cNvSpPr txBox="1"/>
          <p:nvPr/>
        </p:nvSpPr>
        <p:spPr>
          <a:xfrm>
            <a:off x="1191260" y="2673985"/>
            <a:ext cx="224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a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3" name="object 27"/>
          <p:cNvSpPr/>
          <p:nvPr/>
        </p:nvSpPr>
        <p:spPr>
          <a:xfrm>
            <a:off x="1988820" y="17849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34" name="object 28"/>
          <p:cNvSpPr txBox="1"/>
          <p:nvPr/>
        </p:nvSpPr>
        <p:spPr>
          <a:xfrm>
            <a:off x="2105660" y="1759585"/>
            <a:ext cx="224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5" name="object 29"/>
          <p:cNvSpPr/>
          <p:nvPr/>
        </p:nvSpPr>
        <p:spPr>
          <a:xfrm>
            <a:off x="3360420" y="17849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36" name="object 30"/>
          <p:cNvSpPr txBox="1"/>
          <p:nvPr/>
        </p:nvSpPr>
        <p:spPr>
          <a:xfrm>
            <a:off x="3477260" y="1759585"/>
            <a:ext cx="224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7" name="object 31"/>
          <p:cNvSpPr/>
          <p:nvPr/>
        </p:nvSpPr>
        <p:spPr>
          <a:xfrm>
            <a:off x="4274820" y="270573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38" name="object 32"/>
          <p:cNvSpPr txBox="1"/>
          <p:nvPr/>
        </p:nvSpPr>
        <p:spPr>
          <a:xfrm>
            <a:off x="4391660" y="2673985"/>
            <a:ext cx="224155" cy="42164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rPr>
              <a:t>d</a:t>
            </a:r>
            <a:endParaRPr sz="2600" b="1" dirty="0">
              <a:solidFill>
                <a:schemeClr val="tx1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9" name="object 33"/>
          <p:cNvSpPr/>
          <p:nvPr/>
        </p:nvSpPr>
        <p:spPr>
          <a:xfrm>
            <a:off x="3817620" y="3842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40" name="object 34"/>
          <p:cNvSpPr txBox="1"/>
          <p:nvPr/>
        </p:nvSpPr>
        <p:spPr>
          <a:xfrm>
            <a:off x="3934460" y="3816985"/>
            <a:ext cx="224155" cy="42164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rPr>
              <a:t>e</a:t>
            </a:r>
            <a:endParaRPr sz="2600" b="1" dirty="0">
              <a:solidFill>
                <a:schemeClr val="tx1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1" name="object 35"/>
          <p:cNvSpPr/>
          <p:nvPr/>
        </p:nvSpPr>
        <p:spPr>
          <a:xfrm>
            <a:off x="2674620" y="45281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42" name="object 36"/>
          <p:cNvSpPr txBox="1"/>
          <p:nvPr/>
        </p:nvSpPr>
        <p:spPr>
          <a:xfrm>
            <a:off x="2791460" y="4502785"/>
            <a:ext cx="224155" cy="42164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chemeClr val="bg1">
                    <a:lumMod val="65000"/>
                  </a:schemeClr>
                </a:solidFill>
                <a:latin typeface="Courier New" panose="02070309020205020404"/>
                <a:cs typeface="Courier New" panose="02070309020205020404"/>
              </a:rPr>
              <a:t>f</a:t>
            </a:r>
            <a:endParaRPr sz="2600" b="1" dirty="0">
              <a:solidFill>
                <a:schemeClr val="bg1">
                  <a:lumMod val="65000"/>
                </a:schemeClr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3" name="object 37"/>
          <p:cNvSpPr/>
          <p:nvPr/>
        </p:nvSpPr>
        <p:spPr>
          <a:xfrm>
            <a:off x="1531620" y="3842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44" name="object 38"/>
          <p:cNvSpPr txBox="1"/>
          <p:nvPr/>
        </p:nvSpPr>
        <p:spPr>
          <a:xfrm>
            <a:off x="1648460" y="3816985"/>
            <a:ext cx="224155" cy="42164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chemeClr val="bg1">
                    <a:lumMod val="65000"/>
                  </a:schemeClr>
                </a:solidFill>
                <a:latin typeface="Courier New" panose="02070309020205020404"/>
                <a:cs typeface="Courier New" panose="02070309020205020404"/>
              </a:rPr>
              <a:t>g</a:t>
            </a:r>
            <a:endParaRPr sz="2600" b="1" dirty="0">
              <a:solidFill>
                <a:schemeClr val="bg1">
                  <a:lumMod val="65000"/>
                </a:schemeClr>
              </a:solidFill>
              <a:latin typeface="Courier New" panose="02070309020205020404"/>
              <a:cs typeface="Courier New" panose="02070309020205020404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2265045" y="2242820"/>
            <a:ext cx="1623695" cy="1668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599815" y="2252345"/>
            <a:ext cx="369570" cy="1595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157095" y="2252345"/>
            <a:ext cx="746760" cy="22504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3148965" y="4272280"/>
            <a:ext cx="739775" cy="4057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57"/>
          <p:cNvGraphicFramePr>
            <a:graphicFrameLocks noGrp="1"/>
          </p:cNvGraphicFramePr>
          <p:nvPr/>
        </p:nvGraphicFramePr>
        <p:xfrm>
          <a:off x="1447800" y="5366385"/>
          <a:ext cx="3657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</a:tblGrid>
              <a:tr h="457200"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0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1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2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cxnSp>
        <p:nvCxnSpPr>
          <p:cNvPr id="12" name="直接连接符 11"/>
          <p:cNvCxnSpPr/>
          <p:nvPr/>
        </p:nvCxnSpPr>
        <p:spPr>
          <a:xfrm flipH="1">
            <a:off x="1417955" y="2148840"/>
            <a:ext cx="594995" cy="577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544955" y="2851785"/>
            <a:ext cx="2704465" cy="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3771900" y="2184400"/>
            <a:ext cx="577215" cy="523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2463800" y="1968500"/>
            <a:ext cx="875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1499235" y="2184400"/>
            <a:ext cx="1929765" cy="62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 flipV="1">
            <a:off x="2428240" y="2130425"/>
            <a:ext cx="1902460" cy="667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bject 37"/>
          <p:cNvSpPr/>
          <p:nvPr/>
        </p:nvSpPr>
        <p:spPr>
          <a:xfrm>
            <a:off x="7498398" y="45891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55" name="object 38"/>
          <p:cNvSpPr txBox="1"/>
          <p:nvPr/>
        </p:nvSpPr>
        <p:spPr>
          <a:xfrm>
            <a:off x="7614920" y="4563745"/>
            <a:ext cx="224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g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1" name="object 35"/>
          <p:cNvSpPr/>
          <p:nvPr/>
        </p:nvSpPr>
        <p:spPr>
          <a:xfrm>
            <a:off x="7498398" y="41319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85" name="object 36"/>
          <p:cNvSpPr txBox="1"/>
          <p:nvPr/>
        </p:nvSpPr>
        <p:spPr>
          <a:xfrm>
            <a:off x="7614920" y="4106545"/>
            <a:ext cx="224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f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6" name="object 33"/>
          <p:cNvSpPr txBox="1"/>
          <p:nvPr/>
        </p:nvSpPr>
        <p:spPr>
          <a:xfrm>
            <a:off x="4883785" y="2762885"/>
            <a:ext cx="1054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(</a:t>
            </a:r>
            <a:r>
              <a:rPr sz="2000" i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spilled</a:t>
            </a:r>
            <a:r>
              <a:rPr sz="1800" i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)</a:t>
            </a:r>
            <a:endParaRPr sz="1800">
              <a:latin typeface="DejaVu Serif" panose="02060603050605020204"/>
              <a:cs typeface="DejaVu Serif" panose="02060603050605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object 3"/>
          <p:cNvGrpSpPr/>
          <p:nvPr/>
        </p:nvGrpSpPr>
        <p:grpSpPr>
          <a:xfrm>
            <a:off x="2675255" y="4528185"/>
            <a:ext cx="457200" cy="457200"/>
            <a:chOff x="2514600" y="3429000"/>
            <a:chExt cx="457200" cy="457200"/>
          </a:xfrm>
        </p:grpSpPr>
        <p:sp>
          <p:nvSpPr>
            <p:cNvPr id="4" name="object 4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p/>
          </p:txBody>
        </p:sp>
        <p:sp>
          <p:nvSpPr>
            <p:cNvPr id="2" name="object 5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60" name="object 3"/>
          <p:cNvGrpSpPr/>
          <p:nvPr/>
        </p:nvGrpSpPr>
        <p:grpSpPr>
          <a:xfrm>
            <a:off x="3818890" y="3848100"/>
            <a:ext cx="457200" cy="457200"/>
            <a:chOff x="2514600" y="3429000"/>
            <a:chExt cx="457200" cy="457200"/>
          </a:xfrm>
          <a:solidFill>
            <a:srgbClr val="FFFF00"/>
          </a:solidFill>
        </p:grpSpPr>
        <p:sp>
          <p:nvSpPr>
            <p:cNvPr id="61" name="object 4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p/>
          </p:txBody>
        </p:sp>
        <p:sp>
          <p:nvSpPr>
            <p:cNvPr id="62" name="object 5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57" name="object 3"/>
          <p:cNvGrpSpPr/>
          <p:nvPr/>
        </p:nvGrpSpPr>
        <p:grpSpPr>
          <a:xfrm>
            <a:off x="4275455" y="2707640"/>
            <a:ext cx="457200" cy="457200"/>
            <a:chOff x="2514600" y="3429000"/>
            <a:chExt cx="457200" cy="457200"/>
          </a:xfrm>
          <a:solidFill>
            <a:srgbClr val="C00000"/>
          </a:solidFill>
        </p:grpSpPr>
        <p:sp>
          <p:nvSpPr>
            <p:cNvPr id="58" name="object 4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p/>
          </p:txBody>
        </p:sp>
        <p:sp>
          <p:nvSpPr>
            <p:cNvPr id="59" name="object 5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27" name="object 3"/>
          <p:cNvGrpSpPr/>
          <p:nvPr/>
        </p:nvGrpSpPr>
        <p:grpSpPr>
          <a:xfrm>
            <a:off x="1074420" y="2707640"/>
            <a:ext cx="457200" cy="457200"/>
            <a:chOff x="2514600" y="3429000"/>
            <a:chExt cx="457200" cy="457200"/>
          </a:xfrm>
          <a:solidFill>
            <a:srgbClr val="FFFF00"/>
          </a:solidFill>
        </p:grpSpPr>
        <p:sp>
          <p:nvSpPr>
            <p:cNvPr id="28" name="object 4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p/>
          </p:txBody>
        </p:sp>
        <p:sp>
          <p:nvSpPr>
            <p:cNvPr id="29" name="object 5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24" name="object 3"/>
          <p:cNvGrpSpPr/>
          <p:nvPr/>
        </p:nvGrpSpPr>
        <p:grpSpPr>
          <a:xfrm>
            <a:off x="1988820" y="1795145"/>
            <a:ext cx="457200" cy="457200"/>
            <a:chOff x="2514600" y="3429000"/>
            <a:chExt cx="457200" cy="457200"/>
          </a:xfrm>
          <a:solidFill>
            <a:srgbClr val="00FFFF"/>
          </a:solidFill>
        </p:grpSpPr>
        <p:sp>
          <p:nvSpPr>
            <p:cNvPr id="25" name="object 4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p/>
          </p:txBody>
        </p:sp>
        <p:sp>
          <p:nvSpPr>
            <p:cNvPr id="26" name="object 5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21" name="object 3"/>
          <p:cNvGrpSpPr/>
          <p:nvPr/>
        </p:nvGrpSpPr>
        <p:grpSpPr>
          <a:xfrm>
            <a:off x="3361055" y="1795145"/>
            <a:ext cx="457200" cy="457200"/>
            <a:chOff x="2514600" y="3429000"/>
            <a:chExt cx="457200" cy="457200"/>
          </a:xfrm>
        </p:grpSpPr>
        <p:sp>
          <p:nvSpPr>
            <p:cNvPr id="22" name="object 4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p/>
          </p:txBody>
        </p:sp>
        <p:sp>
          <p:nvSpPr>
            <p:cNvPr id="23" name="object 5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图着色算法示例</a:t>
            </a:r>
            <a:r>
              <a:rPr lang="en-US" altLang="zh-CN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2</a:t>
            </a:r>
            <a:endParaRPr lang="en-US" altLang="zh-CN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" name="object 25"/>
          <p:cNvSpPr/>
          <p:nvPr/>
        </p:nvSpPr>
        <p:spPr>
          <a:xfrm>
            <a:off x="1074420" y="2699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10" name="object 26"/>
          <p:cNvSpPr txBox="1"/>
          <p:nvPr/>
        </p:nvSpPr>
        <p:spPr>
          <a:xfrm>
            <a:off x="1191260" y="2673985"/>
            <a:ext cx="224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a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3" name="object 27"/>
          <p:cNvSpPr/>
          <p:nvPr/>
        </p:nvSpPr>
        <p:spPr>
          <a:xfrm>
            <a:off x="1988820" y="17849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34" name="object 28"/>
          <p:cNvSpPr txBox="1"/>
          <p:nvPr/>
        </p:nvSpPr>
        <p:spPr>
          <a:xfrm>
            <a:off x="2105660" y="1759585"/>
            <a:ext cx="224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5" name="object 29"/>
          <p:cNvSpPr/>
          <p:nvPr/>
        </p:nvSpPr>
        <p:spPr>
          <a:xfrm>
            <a:off x="3360420" y="17849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36" name="object 30"/>
          <p:cNvSpPr txBox="1"/>
          <p:nvPr/>
        </p:nvSpPr>
        <p:spPr>
          <a:xfrm>
            <a:off x="3477260" y="1759585"/>
            <a:ext cx="224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7" name="object 31"/>
          <p:cNvSpPr/>
          <p:nvPr/>
        </p:nvSpPr>
        <p:spPr>
          <a:xfrm>
            <a:off x="4274820" y="270573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38" name="object 32"/>
          <p:cNvSpPr txBox="1"/>
          <p:nvPr/>
        </p:nvSpPr>
        <p:spPr>
          <a:xfrm>
            <a:off x="4391660" y="2673985"/>
            <a:ext cx="224155" cy="42164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rPr>
              <a:t>d</a:t>
            </a:r>
            <a:endParaRPr sz="2600" b="1" dirty="0">
              <a:solidFill>
                <a:schemeClr val="tx1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9" name="object 33"/>
          <p:cNvSpPr/>
          <p:nvPr/>
        </p:nvSpPr>
        <p:spPr>
          <a:xfrm>
            <a:off x="3817620" y="3842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40" name="object 34"/>
          <p:cNvSpPr txBox="1"/>
          <p:nvPr/>
        </p:nvSpPr>
        <p:spPr>
          <a:xfrm>
            <a:off x="3934460" y="3816985"/>
            <a:ext cx="224155" cy="42164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rPr>
              <a:t>e</a:t>
            </a:r>
            <a:endParaRPr sz="2600" b="1" dirty="0">
              <a:solidFill>
                <a:schemeClr val="tx1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1" name="object 35"/>
          <p:cNvSpPr/>
          <p:nvPr/>
        </p:nvSpPr>
        <p:spPr>
          <a:xfrm>
            <a:off x="2674620" y="45281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42" name="object 36"/>
          <p:cNvSpPr txBox="1"/>
          <p:nvPr/>
        </p:nvSpPr>
        <p:spPr>
          <a:xfrm>
            <a:off x="2791460" y="4502785"/>
            <a:ext cx="224155" cy="42164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rPr>
              <a:t>f</a:t>
            </a:r>
            <a:endParaRPr sz="2600" b="1" dirty="0">
              <a:solidFill>
                <a:schemeClr val="tx1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3" name="object 37"/>
          <p:cNvSpPr/>
          <p:nvPr/>
        </p:nvSpPr>
        <p:spPr>
          <a:xfrm>
            <a:off x="1531620" y="3842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44" name="object 38"/>
          <p:cNvSpPr txBox="1"/>
          <p:nvPr/>
        </p:nvSpPr>
        <p:spPr>
          <a:xfrm>
            <a:off x="1648460" y="3816985"/>
            <a:ext cx="224155" cy="42164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chemeClr val="bg1">
                    <a:lumMod val="65000"/>
                  </a:schemeClr>
                </a:solidFill>
                <a:latin typeface="Courier New" panose="02070309020205020404"/>
                <a:cs typeface="Courier New" panose="02070309020205020404"/>
              </a:rPr>
              <a:t>g</a:t>
            </a:r>
            <a:endParaRPr sz="2600" b="1" dirty="0">
              <a:solidFill>
                <a:schemeClr val="bg1">
                  <a:lumMod val="65000"/>
                </a:schemeClr>
              </a:solidFill>
              <a:latin typeface="Courier New" panose="02070309020205020404"/>
              <a:cs typeface="Courier New" panose="02070309020205020404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2265045" y="2242820"/>
            <a:ext cx="1623695" cy="1668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599815" y="2252345"/>
            <a:ext cx="369570" cy="1595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157095" y="2252345"/>
            <a:ext cx="746760" cy="2250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3148965" y="4272280"/>
            <a:ext cx="739775" cy="405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57"/>
          <p:cNvGraphicFramePr>
            <a:graphicFrameLocks noGrp="1"/>
          </p:cNvGraphicFramePr>
          <p:nvPr/>
        </p:nvGraphicFramePr>
        <p:xfrm>
          <a:off x="1447800" y="5366385"/>
          <a:ext cx="3657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</a:tblGrid>
              <a:tr h="457200"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0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1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2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cxnSp>
        <p:nvCxnSpPr>
          <p:cNvPr id="12" name="直接连接符 11"/>
          <p:cNvCxnSpPr/>
          <p:nvPr/>
        </p:nvCxnSpPr>
        <p:spPr>
          <a:xfrm flipH="1">
            <a:off x="1417955" y="2148840"/>
            <a:ext cx="594995" cy="577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544955" y="2851785"/>
            <a:ext cx="2704465" cy="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3771900" y="2184400"/>
            <a:ext cx="577215" cy="523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2463800" y="1968500"/>
            <a:ext cx="875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1499235" y="2184400"/>
            <a:ext cx="1929765" cy="62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 flipV="1">
            <a:off x="2428240" y="2130425"/>
            <a:ext cx="1902460" cy="667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bject 37"/>
          <p:cNvSpPr/>
          <p:nvPr/>
        </p:nvSpPr>
        <p:spPr>
          <a:xfrm>
            <a:off x="7498398" y="458914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55" name="object 38"/>
          <p:cNvSpPr txBox="1"/>
          <p:nvPr/>
        </p:nvSpPr>
        <p:spPr>
          <a:xfrm>
            <a:off x="7614920" y="4563745"/>
            <a:ext cx="224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g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6" name="object 33"/>
          <p:cNvSpPr txBox="1"/>
          <p:nvPr/>
        </p:nvSpPr>
        <p:spPr>
          <a:xfrm>
            <a:off x="4883785" y="2762885"/>
            <a:ext cx="1054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(</a:t>
            </a:r>
            <a:r>
              <a:rPr sz="2000" i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spilled</a:t>
            </a:r>
            <a:r>
              <a:rPr sz="1800" i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)</a:t>
            </a:r>
            <a:endParaRPr sz="1800">
              <a:latin typeface="DejaVu Serif" panose="02060603050605020204"/>
              <a:cs typeface="DejaVu Serif" panose="02060603050605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活跃变量</a:t>
            </a:r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分析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</p:spPr>
        <p:txBody>
          <a:bodyPr>
            <a:normAutofit lnSpcReduction="10000"/>
          </a:bodyPr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2800" b="1" dirty="0">
                <a:sym typeface="+mn-ea"/>
              </a:rPr>
              <a:t>规则有点多，能否简化？</a:t>
            </a:r>
            <a:endParaRPr lang="zh-CN" sz="2800" b="1" dirty="0"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2800" b="1" dirty="0">
                <a:sym typeface="+mn-ea"/>
              </a:rPr>
              <a:t>定义新的谓词逻辑</a:t>
            </a:r>
            <a:endParaRPr lang="zh-CN" sz="2800" b="1" dirty="0"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2800" b="1" dirty="0">
                <a:sym typeface="+mn-ea"/>
              </a:rPr>
              <a:t> </a:t>
            </a:r>
            <a:r>
              <a:rPr lang="en-US" altLang="zh-CN" sz="2800" b="1" dirty="0">
                <a:sym typeface="+mn-ea"/>
              </a:rPr>
              <a:t>    </a:t>
            </a:r>
            <a:r>
              <a:rPr lang="x-none" altLang="zh-CN" sz="2800" b="1" dirty="0">
                <a:sym typeface="+mn-ea"/>
              </a:rPr>
              <a:t>(</a:t>
            </a:r>
            <a:r>
              <a:rPr lang="zh-CN" sz="2800" b="1" dirty="0">
                <a:sym typeface="+mn-ea"/>
              </a:rPr>
              <a:t>知识蒸馏</a:t>
            </a:r>
            <a:r>
              <a:rPr lang="en-US" altLang="zh-CN" sz="2800" b="1" dirty="0">
                <a:sym typeface="+mn-ea"/>
              </a:rPr>
              <a:t>/</a:t>
            </a:r>
            <a:r>
              <a:rPr lang="x-none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distill</a:t>
            </a:r>
            <a:r>
              <a:rPr lang="x-none" altLang="zh-CN" sz="2800" b="1" dirty="0">
                <a:sym typeface="+mn-ea"/>
              </a:rPr>
              <a:t>)</a:t>
            </a:r>
            <a:endParaRPr lang="zh-CN" sz="2800" b="1" dirty="0"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use(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x)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def(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x)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succ(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x-none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’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x-none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x-none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执行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x-none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x-none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x-none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后可能执行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l’</a:t>
            </a:r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996680" y="1388110"/>
            <a:ext cx="2338070" cy="50158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：if (x2 = 0) goto 8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：q ← x1 /</a:t>
            </a:r>
            <a:r>
              <a:rPr lang="x-none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：t ← q ∗ </a:t>
            </a:r>
            <a:r>
              <a:rPr lang="x-none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：r ← x1 − t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：x1 ← x2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：x2 ← r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：goto 1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：return x1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54925" y="1441450"/>
            <a:ext cx="1350010" cy="50158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algn="r"/>
            <a:r>
              <a:rPr lang="x-none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{x1, x2}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x-none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{x1, x2}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x1</a:t>
            </a:r>
            <a:r>
              <a:rPr lang="x-none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q,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x-none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, t,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x-none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x-none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r>
              <a:rPr lang="x-none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{}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{x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90640" y="1441450"/>
            <a:ext cx="1350010" cy="501586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 algn="r"/>
            <a:r>
              <a:rPr lang="x-none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{x1, x2}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x-none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{x1, x2}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x1</a:t>
            </a:r>
            <a:r>
              <a:rPr lang="x-none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q,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x1</a:t>
            </a:r>
            <a:r>
              <a:rPr lang="x-none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, t,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x-none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x-none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</a:t>
            </a:r>
            <a:r>
              <a:rPr lang="x-none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{}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{x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005705" y="5086350"/>
            <a:ext cx="2722880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pPr algn="r"/>
            <a:r>
              <a:rPr lang="zh-CN" altLang="x-none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由第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行得</a:t>
            </a:r>
            <a:r>
              <a:rPr lang="x-none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{x1, x2} </a:t>
            </a: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528945" y="4470400"/>
            <a:ext cx="2186305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pPr algn="r"/>
            <a:r>
              <a:rPr lang="x-none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{x1, </a:t>
            </a:r>
            <a:r>
              <a:rPr lang="en-US" altLang="x-none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x-none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} </a:t>
            </a: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" y="4470400"/>
            <a:ext cx="6216015" cy="2278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ldLvl="0" animBg="1"/>
      <p:bldP spid="14" grpId="0" bldLvl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object 3"/>
          <p:cNvGrpSpPr/>
          <p:nvPr/>
        </p:nvGrpSpPr>
        <p:grpSpPr>
          <a:xfrm>
            <a:off x="1531620" y="3848100"/>
            <a:ext cx="457200" cy="457200"/>
            <a:chOff x="2514600" y="3429000"/>
            <a:chExt cx="457200" cy="457200"/>
          </a:xfrm>
          <a:solidFill>
            <a:srgbClr val="00FFFF"/>
          </a:solidFill>
        </p:grpSpPr>
        <p:sp>
          <p:nvSpPr>
            <p:cNvPr id="16" name="object 4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p/>
          </p:txBody>
        </p:sp>
        <p:sp>
          <p:nvSpPr>
            <p:cNvPr id="17" name="object 5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3" name="object 3"/>
          <p:cNvGrpSpPr/>
          <p:nvPr/>
        </p:nvGrpSpPr>
        <p:grpSpPr>
          <a:xfrm>
            <a:off x="2675255" y="4528185"/>
            <a:ext cx="457200" cy="457200"/>
            <a:chOff x="2514600" y="3429000"/>
            <a:chExt cx="457200" cy="457200"/>
          </a:xfrm>
        </p:grpSpPr>
        <p:sp>
          <p:nvSpPr>
            <p:cNvPr id="4" name="object 4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p/>
          </p:txBody>
        </p:sp>
        <p:sp>
          <p:nvSpPr>
            <p:cNvPr id="2" name="object 5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60" name="object 3"/>
          <p:cNvGrpSpPr/>
          <p:nvPr/>
        </p:nvGrpSpPr>
        <p:grpSpPr>
          <a:xfrm>
            <a:off x="3818890" y="3848100"/>
            <a:ext cx="457200" cy="457200"/>
            <a:chOff x="2514600" y="3429000"/>
            <a:chExt cx="457200" cy="457200"/>
          </a:xfrm>
          <a:solidFill>
            <a:srgbClr val="FFFF00"/>
          </a:solidFill>
        </p:grpSpPr>
        <p:sp>
          <p:nvSpPr>
            <p:cNvPr id="61" name="object 4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p/>
          </p:txBody>
        </p:sp>
        <p:sp>
          <p:nvSpPr>
            <p:cNvPr id="62" name="object 5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57" name="object 3"/>
          <p:cNvGrpSpPr/>
          <p:nvPr/>
        </p:nvGrpSpPr>
        <p:grpSpPr>
          <a:xfrm>
            <a:off x="4275455" y="2707640"/>
            <a:ext cx="457200" cy="457200"/>
            <a:chOff x="2514600" y="3429000"/>
            <a:chExt cx="457200" cy="457200"/>
          </a:xfrm>
          <a:solidFill>
            <a:srgbClr val="C00000"/>
          </a:solidFill>
        </p:grpSpPr>
        <p:sp>
          <p:nvSpPr>
            <p:cNvPr id="58" name="object 4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p/>
          </p:txBody>
        </p:sp>
        <p:sp>
          <p:nvSpPr>
            <p:cNvPr id="59" name="object 5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27" name="object 3"/>
          <p:cNvGrpSpPr/>
          <p:nvPr/>
        </p:nvGrpSpPr>
        <p:grpSpPr>
          <a:xfrm>
            <a:off x="1074420" y="2707640"/>
            <a:ext cx="457200" cy="457200"/>
            <a:chOff x="2514600" y="3429000"/>
            <a:chExt cx="457200" cy="457200"/>
          </a:xfrm>
          <a:solidFill>
            <a:srgbClr val="FFFF00"/>
          </a:solidFill>
        </p:grpSpPr>
        <p:sp>
          <p:nvSpPr>
            <p:cNvPr id="28" name="object 4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p/>
          </p:txBody>
        </p:sp>
        <p:sp>
          <p:nvSpPr>
            <p:cNvPr id="29" name="object 5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24" name="object 3"/>
          <p:cNvGrpSpPr/>
          <p:nvPr/>
        </p:nvGrpSpPr>
        <p:grpSpPr>
          <a:xfrm>
            <a:off x="1988820" y="1795145"/>
            <a:ext cx="457200" cy="457200"/>
            <a:chOff x="2514600" y="3429000"/>
            <a:chExt cx="457200" cy="457200"/>
          </a:xfrm>
          <a:solidFill>
            <a:srgbClr val="00FFFF"/>
          </a:solidFill>
        </p:grpSpPr>
        <p:sp>
          <p:nvSpPr>
            <p:cNvPr id="25" name="object 4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p/>
          </p:txBody>
        </p:sp>
        <p:sp>
          <p:nvSpPr>
            <p:cNvPr id="26" name="object 5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grpFill/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grpSp>
        <p:nvGrpSpPr>
          <p:cNvPr id="21" name="object 3"/>
          <p:cNvGrpSpPr/>
          <p:nvPr/>
        </p:nvGrpSpPr>
        <p:grpSpPr>
          <a:xfrm>
            <a:off x="3361055" y="1795145"/>
            <a:ext cx="457200" cy="457200"/>
            <a:chOff x="2514600" y="3429000"/>
            <a:chExt cx="457200" cy="457200"/>
          </a:xfrm>
        </p:grpSpPr>
        <p:sp>
          <p:nvSpPr>
            <p:cNvPr id="22" name="object 4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1585" y="4509"/>
                  </a:lnTo>
                  <a:lnTo>
                    <a:pt x="138231" y="17502"/>
                  </a:lnTo>
                  <a:lnTo>
                    <a:pt x="99342" y="38174"/>
                  </a:lnTo>
                  <a:lnTo>
                    <a:pt x="65722" y="65722"/>
                  </a:lnTo>
                  <a:lnTo>
                    <a:pt x="38174" y="99342"/>
                  </a:lnTo>
                  <a:lnTo>
                    <a:pt x="17502" y="138231"/>
                  </a:lnTo>
                  <a:lnTo>
                    <a:pt x="4509" y="181585"/>
                  </a:lnTo>
                  <a:lnTo>
                    <a:pt x="0" y="228600"/>
                  </a:lnTo>
                  <a:lnTo>
                    <a:pt x="4509" y="275614"/>
                  </a:lnTo>
                  <a:lnTo>
                    <a:pt x="17502" y="318968"/>
                  </a:lnTo>
                  <a:lnTo>
                    <a:pt x="38174" y="357857"/>
                  </a:lnTo>
                  <a:lnTo>
                    <a:pt x="65722" y="391477"/>
                  </a:lnTo>
                  <a:lnTo>
                    <a:pt x="99342" y="419025"/>
                  </a:lnTo>
                  <a:lnTo>
                    <a:pt x="138231" y="439697"/>
                  </a:lnTo>
                  <a:lnTo>
                    <a:pt x="181585" y="452690"/>
                  </a:lnTo>
                  <a:lnTo>
                    <a:pt x="228600" y="457200"/>
                  </a:lnTo>
                  <a:lnTo>
                    <a:pt x="275614" y="452690"/>
                  </a:lnTo>
                  <a:lnTo>
                    <a:pt x="318968" y="439697"/>
                  </a:lnTo>
                  <a:lnTo>
                    <a:pt x="357857" y="419025"/>
                  </a:lnTo>
                  <a:lnTo>
                    <a:pt x="391477" y="391477"/>
                  </a:lnTo>
                  <a:lnTo>
                    <a:pt x="419025" y="357857"/>
                  </a:lnTo>
                  <a:lnTo>
                    <a:pt x="439697" y="318968"/>
                  </a:lnTo>
                  <a:lnTo>
                    <a:pt x="452690" y="275614"/>
                  </a:lnTo>
                  <a:lnTo>
                    <a:pt x="457200" y="228600"/>
                  </a:lnTo>
                  <a:lnTo>
                    <a:pt x="452690" y="181585"/>
                  </a:lnTo>
                  <a:lnTo>
                    <a:pt x="439697" y="138231"/>
                  </a:lnTo>
                  <a:lnTo>
                    <a:pt x="419025" y="99342"/>
                  </a:lnTo>
                  <a:lnTo>
                    <a:pt x="391477" y="65722"/>
                  </a:lnTo>
                  <a:lnTo>
                    <a:pt x="357857" y="38174"/>
                  </a:lnTo>
                  <a:lnTo>
                    <a:pt x="318968" y="17502"/>
                  </a:lnTo>
                  <a:lnTo>
                    <a:pt x="275614" y="450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p/>
          </p:txBody>
        </p:sp>
        <p:sp>
          <p:nvSpPr>
            <p:cNvPr id="23" name="object 5"/>
            <p:cNvSpPr/>
            <p:nvPr/>
          </p:nvSpPr>
          <p:spPr>
            <a:xfrm>
              <a:off x="2514600" y="3429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275614" y="4509"/>
                  </a:lnTo>
                  <a:lnTo>
                    <a:pt x="318968" y="17502"/>
                  </a:lnTo>
                  <a:lnTo>
                    <a:pt x="357857" y="38174"/>
                  </a:lnTo>
                  <a:lnTo>
                    <a:pt x="391477" y="65722"/>
                  </a:lnTo>
                  <a:lnTo>
                    <a:pt x="419025" y="99342"/>
                  </a:lnTo>
                  <a:lnTo>
                    <a:pt x="439697" y="138231"/>
                  </a:lnTo>
                  <a:lnTo>
                    <a:pt x="452690" y="181585"/>
                  </a:lnTo>
                  <a:lnTo>
                    <a:pt x="457200" y="228600"/>
                  </a:lnTo>
                  <a:lnTo>
                    <a:pt x="452690" y="275614"/>
                  </a:lnTo>
                  <a:lnTo>
                    <a:pt x="439697" y="318968"/>
                  </a:lnTo>
                  <a:lnTo>
                    <a:pt x="419025" y="357857"/>
                  </a:lnTo>
                  <a:lnTo>
                    <a:pt x="391477" y="391477"/>
                  </a:lnTo>
                  <a:lnTo>
                    <a:pt x="357857" y="419025"/>
                  </a:lnTo>
                  <a:lnTo>
                    <a:pt x="318968" y="439697"/>
                  </a:lnTo>
                  <a:lnTo>
                    <a:pt x="275614" y="452690"/>
                  </a:lnTo>
                  <a:lnTo>
                    <a:pt x="228600" y="457200"/>
                  </a:lnTo>
                  <a:lnTo>
                    <a:pt x="181585" y="452690"/>
                  </a:lnTo>
                  <a:lnTo>
                    <a:pt x="138231" y="439697"/>
                  </a:lnTo>
                  <a:lnTo>
                    <a:pt x="99342" y="419025"/>
                  </a:lnTo>
                  <a:lnTo>
                    <a:pt x="65722" y="391477"/>
                  </a:lnTo>
                  <a:lnTo>
                    <a:pt x="38174" y="357857"/>
                  </a:lnTo>
                  <a:lnTo>
                    <a:pt x="17502" y="318968"/>
                  </a:lnTo>
                  <a:lnTo>
                    <a:pt x="4509" y="275614"/>
                  </a:lnTo>
                  <a:lnTo>
                    <a:pt x="0" y="228600"/>
                  </a:lnTo>
                  <a:lnTo>
                    <a:pt x="4509" y="181585"/>
                  </a:lnTo>
                  <a:lnTo>
                    <a:pt x="17502" y="138231"/>
                  </a:lnTo>
                  <a:lnTo>
                    <a:pt x="38174" y="99342"/>
                  </a:lnTo>
                  <a:lnTo>
                    <a:pt x="65722" y="65722"/>
                  </a:lnTo>
                  <a:lnTo>
                    <a:pt x="99342" y="38174"/>
                  </a:lnTo>
                  <a:lnTo>
                    <a:pt x="138231" y="17502"/>
                  </a:lnTo>
                  <a:lnTo>
                    <a:pt x="181585" y="4509"/>
                  </a:lnTo>
                  <a:lnTo>
                    <a:pt x="228600" y="0"/>
                  </a:lnTo>
                  <a:close/>
                </a:path>
                <a:path w="457200" h="457200">
                  <a:moveTo>
                    <a:pt x="0" y="0"/>
                  </a:moveTo>
                  <a:lnTo>
                    <a:pt x="0" y="0"/>
                  </a:lnTo>
                </a:path>
                <a:path w="457200" h="457200">
                  <a:moveTo>
                    <a:pt x="457200" y="457200"/>
                  </a:moveTo>
                  <a:lnTo>
                    <a:pt x="457200" y="4572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p/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图着色算法示例</a:t>
            </a:r>
            <a:r>
              <a:rPr lang="en-US" altLang="zh-CN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2</a:t>
            </a:r>
            <a:endParaRPr lang="en-US" altLang="zh-CN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" name="object 25"/>
          <p:cNvSpPr/>
          <p:nvPr/>
        </p:nvSpPr>
        <p:spPr>
          <a:xfrm>
            <a:off x="1074420" y="2699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10" name="object 26"/>
          <p:cNvSpPr txBox="1"/>
          <p:nvPr/>
        </p:nvSpPr>
        <p:spPr>
          <a:xfrm>
            <a:off x="1191260" y="2673985"/>
            <a:ext cx="224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a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3" name="object 27"/>
          <p:cNvSpPr/>
          <p:nvPr/>
        </p:nvSpPr>
        <p:spPr>
          <a:xfrm>
            <a:off x="1988820" y="17849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34" name="object 28"/>
          <p:cNvSpPr txBox="1"/>
          <p:nvPr/>
        </p:nvSpPr>
        <p:spPr>
          <a:xfrm>
            <a:off x="2105660" y="1759585"/>
            <a:ext cx="224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5" name="object 29"/>
          <p:cNvSpPr/>
          <p:nvPr/>
        </p:nvSpPr>
        <p:spPr>
          <a:xfrm>
            <a:off x="3360420" y="17849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36" name="object 30"/>
          <p:cNvSpPr txBox="1"/>
          <p:nvPr/>
        </p:nvSpPr>
        <p:spPr>
          <a:xfrm>
            <a:off x="3477260" y="1759585"/>
            <a:ext cx="2241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2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7" name="object 31"/>
          <p:cNvSpPr/>
          <p:nvPr/>
        </p:nvSpPr>
        <p:spPr>
          <a:xfrm>
            <a:off x="4274820" y="270573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38" name="object 32"/>
          <p:cNvSpPr txBox="1"/>
          <p:nvPr/>
        </p:nvSpPr>
        <p:spPr>
          <a:xfrm>
            <a:off x="4391660" y="2673985"/>
            <a:ext cx="224155" cy="42164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rPr>
              <a:t>d</a:t>
            </a:r>
            <a:endParaRPr sz="2600" b="1" dirty="0">
              <a:solidFill>
                <a:schemeClr val="tx1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9" name="object 33"/>
          <p:cNvSpPr/>
          <p:nvPr/>
        </p:nvSpPr>
        <p:spPr>
          <a:xfrm>
            <a:off x="3817620" y="3842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40" name="object 34"/>
          <p:cNvSpPr txBox="1"/>
          <p:nvPr/>
        </p:nvSpPr>
        <p:spPr>
          <a:xfrm>
            <a:off x="3934460" y="3816985"/>
            <a:ext cx="224155" cy="42164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rPr>
              <a:t>e</a:t>
            </a:r>
            <a:endParaRPr sz="2600" b="1" dirty="0">
              <a:solidFill>
                <a:schemeClr val="tx1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1" name="object 35"/>
          <p:cNvSpPr/>
          <p:nvPr/>
        </p:nvSpPr>
        <p:spPr>
          <a:xfrm>
            <a:off x="2674620" y="45281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85000"/>
                  </a:schemeClr>
                </a:solidFill>
              </a14:hiddenFill>
            </a:ext>
          </a:extLst>
        </p:spPr>
        <p:txBody>
          <a:bodyPr wrap="square" lIns="0" tIns="0" rIns="0" bIns="0" rtlCol="0"/>
          <a:p/>
        </p:txBody>
      </p:sp>
      <p:sp>
        <p:nvSpPr>
          <p:cNvPr id="42" name="object 36"/>
          <p:cNvSpPr txBox="1"/>
          <p:nvPr/>
        </p:nvSpPr>
        <p:spPr>
          <a:xfrm>
            <a:off x="2791460" y="4502785"/>
            <a:ext cx="224155" cy="42164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rPr>
              <a:t>f</a:t>
            </a:r>
            <a:endParaRPr sz="2600" b="1" dirty="0">
              <a:solidFill>
                <a:schemeClr val="tx1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3" name="object 37"/>
          <p:cNvSpPr/>
          <p:nvPr/>
        </p:nvSpPr>
        <p:spPr>
          <a:xfrm>
            <a:off x="1531620" y="384238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wrap="square" lIns="0" tIns="0" rIns="0" bIns="0" rtlCol="0"/>
          <a:p>
            <a:endParaRPr>
              <a:solidFill>
                <a:schemeClr val="tx1"/>
              </a:solidFill>
            </a:endParaRPr>
          </a:p>
        </p:txBody>
      </p:sp>
      <p:sp>
        <p:nvSpPr>
          <p:cNvPr id="44" name="object 38"/>
          <p:cNvSpPr txBox="1"/>
          <p:nvPr/>
        </p:nvSpPr>
        <p:spPr>
          <a:xfrm>
            <a:off x="1648460" y="3816985"/>
            <a:ext cx="224155" cy="421640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rPr>
              <a:t>g</a:t>
            </a:r>
            <a:endParaRPr sz="2600" b="1" dirty="0">
              <a:solidFill>
                <a:schemeClr val="tx1"/>
              </a:solidFill>
              <a:latin typeface="Courier New" panose="02070309020205020404"/>
              <a:cs typeface="Courier New" panose="02070309020205020404"/>
            </a:endParaRPr>
          </a:p>
        </p:txBody>
      </p:sp>
      <p:cxnSp>
        <p:nvCxnSpPr>
          <p:cNvPr id="47" name="直接连接符 46"/>
          <p:cNvCxnSpPr/>
          <p:nvPr/>
        </p:nvCxnSpPr>
        <p:spPr>
          <a:xfrm>
            <a:off x="2265045" y="2242820"/>
            <a:ext cx="1623695" cy="16687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599815" y="2252345"/>
            <a:ext cx="369570" cy="15957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157095" y="2252345"/>
            <a:ext cx="746760" cy="2250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3148965" y="4272280"/>
            <a:ext cx="739775" cy="4057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57"/>
          <p:cNvGraphicFramePr>
            <a:graphicFrameLocks noGrp="1"/>
          </p:cNvGraphicFramePr>
          <p:nvPr/>
        </p:nvGraphicFramePr>
        <p:xfrm>
          <a:off x="1447800" y="5366385"/>
          <a:ext cx="36576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</a:tblGrid>
              <a:tr h="457200"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0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1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p>
                      <a:pPr marL="254000">
                        <a:lnSpc>
                          <a:spcPts val="2940"/>
                        </a:lnSpc>
                      </a:pPr>
                      <a:r>
                        <a:rPr sz="2600" b="1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R</a:t>
                      </a:r>
                      <a:r>
                        <a:rPr sz="2250" b="1" baseline="-31000" dirty="0">
                          <a:solidFill>
                            <a:srgbClr val="191919"/>
                          </a:solidFill>
                          <a:latin typeface="DejaVu Serif" panose="02060603050605020204"/>
                          <a:cs typeface="DejaVu Serif" panose="02060603050605020204"/>
                        </a:rPr>
                        <a:t>2</a:t>
                      </a:r>
                      <a:endParaRPr sz="2250" baseline="-31000">
                        <a:latin typeface="DejaVu Serif" panose="02060603050605020204"/>
                        <a:cs typeface="DejaVu Serif" panose="02060603050605020204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</a:tr>
            </a:tbl>
          </a:graphicData>
        </a:graphic>
      </p:graphicFrame>
      <p:cxnSp>
        <p:nvCxnSpPr>
          <p:cNvPr id="12" name="直接连接符 11"/>
          <p:cNvCxnSpPr/>
          <p:nvPr/>
        </p:nvCxnSpPr>
        <p:spPr>
          <a:xfrm flipH="1">
            <a:off x="1417955" y="2148840"/>
            <a:ext cx="594995" cy="5772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544955" y="2851785"/>
            <a:ext cx="2704465" cy="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 flipV="1">
            <a:off x="3771900" y="2184400"/>
            <a:ext cx="577215" cy="523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2463800" y="1968500"/>
            <a:ext cx="8750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1499235" y="2184400"/>
            <a:ext cx="1929765" cy="62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 flipV="1">
            <a:off x="2428240" y="2130425"/>
            <a:ext cx="1902460" cy="667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bject 33"/>
          <p:cNvSpPr txBox="1"/>
          <p:nvPr/>
        </p:nvSpPr>
        <p:spPr>
          <a:xfrm>
            <a:off x="4883785" y="2762885"/>
            <a:ext cx="10547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(</a:t>
            </a:r>
            <a:r>
              <a:rPr sz="2000" i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spilled</a:t>
            </a:r>
            <a:r>
              <a:rPr sz="1800" i="1" spc="-5" dirty="0">
                <a:solidFill>
                  <a:srgbClr val="191919"/>
                </a:solidFill>
                <a:latin typeface="DejaVu Serif" panose="02060603050605020204"/>
                <a:cs typeface="DejaVu Serif" panose="02060603050605020204"/>
              </a:rPr>
              <a:t>)</a:t>
            </a:r>
            <a:endParaRPr sz="1800">
              <a:latin typeface="DejaVu Serif" panose="02060603050605020204"/>
              <a:cs typeface="DejaVu Serif" panose="02060603050605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12800" y="32385"/>
            <a:ext cx="4698365" cy="65544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while(b){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  a = b+c;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  d = d-b;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  e = a+f;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  if(e){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    b = d+f;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    e = a-c;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    if(b) goto L0;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  }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  else{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	f = a-d;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  }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  b = d+c;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print b,c,d,e,f    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209540" y="2525395"/>
            <a:ext cx="534352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31800" indent="-323850" algn="ctr" defTabSz="449580" eaLnBrk="1">
              <a:lnSpc>
                <a:spcPct val="15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3200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分别用</a:t>
            </a:r>
            <a:r>
              <a:rPr lang="zh-CN" sz="3200" b="1" dirty="0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线性扫描</a:t>
            </a:r>
            <a:r>
              <a:rPr lang="zh-CN" sz="3200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及</a:t>
            </a:r>
            <a:r>
              <a:rPr lang="zh-CN" sz="3200" b="1" dirty="0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图着色</a:t>
            </a:r>
            <a:endParaRPr lang="zh-CN" sz="3200" b="1" dirty="0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  <a:p>
            <a:pPr marL="431800" indent="-323850" algn="ctr" defTabSz="449580" eaLnBrk="1">
              <a:lnSpc>
                <a:spcPct val="15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3200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算法为代码分配寄存器</a:t>
            </a:r>
            <a:endParaRPr lang="zh-CN" sz="3200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76580" y="5187950"/>
            <a:ext cx="6438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L0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60400" y="1492885"/>
            <a:ext cx="469836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   p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&amp;A;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   i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0;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w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hile(i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N) {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 sum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sum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*p;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if (i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3)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0;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else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p++;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i++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3200" b="1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3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5410" y="277495"/>
            <a:ext cx="106508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31800" indent="-323850" algn="l" defTabSz="449580" eaLnBrk="1">
              <a:lnSpc>
                <a:spcPct val="15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600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能否用所学的知识分析出代码存在的</a:t>
            </a:r>
            <a:r>
              <a:rPr lang="en-US" altLang="zh-CN" sz="3600" b="1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bug</a:t>
            </a:r>
            <a:endParaRPr lang="en-US" altLang="zh-CN" sz="3600" b="1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相关概念与定义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5695950" cy="5091430"/>
          </a:xfrm>
        </p:spPr>
        <p:txBody>
          <a:bodyPr>
            <a:normAutofit lnSpcReduction="10000"/>
          </a:bodyPr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x-none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关注变量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x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的值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：13, y-z, or 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8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也可能是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a+b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x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的每个值都有自己的名字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优化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分析将更简单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需要合并多个分支里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x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的值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新的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x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的在合并时产生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89775" y="541020"/>
            <a:ext cx="146367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x←1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84825" y="1473835"/>
            <a:ext cx="132397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x←a+b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29563" y="2204720"/>
            <a:ext cx="1247140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x←y-z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48295" y="3458210"/>
            <a:ext cx="120967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x←13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95715" y="4879340"/>
            <a:ext cx="1375410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z←x*q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59625" y="6340475"/>
            <a:ext cx="132397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s←w-x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269730" y="147383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  ...  </a:t>
            </a:r>
            <a:endParaRPr lang="x-none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933123" y="4752340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  ...  </a:t>
            </a:r>
            <a:endParaRPr lang="x-none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10384790" y="2213610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  ...  </a:t>
            </a:r>
            <a:endParaRPr lang="x-none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0384790" y="355028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  ...  </a:t>
            </a:r>
            <a:endParaRPr lang="x-none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9269730" y="292163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  ...  </a:t>
            </a:r>
            <a:endParaRPr lang="x-none" altLang="zh-CN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8571865" y="2665095"/>
            <a:ext cx="996315" cy="256540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7" idx="2"/>
            <a:endCxn id="11" idx="0"/>
          </p:cNvCxnSpPr>
          <p:nvPr/>
        </p:nvCxnSpPr>
        <p:spPr>
          <a:xfrm flipH="1">
            <a:off x="8553450" y="1842135"/>
            <a:ext cx="1029970" cy="362585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7" idx="2"/>
            <a:endCxn id="22" idx="0"/>
          </p:cNvCxnSpPr>
          <p:nvPr/>
        </p:nvCxnSpPr>
        <p:spPr>
          <a:xfrm>
            <a:off x="9583420" y="1842135"/>
            <a:ext cx="1115060" cy="371475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2"/>
            <a:endCxn id="24" idx="0"/>
          </p:cNvCxnSpPr>
          <p:nvPr/>
        </p:nvCxnSpPr>
        <p:spPr>
          <a:xfrm flipH="1">
            <a:off x="9583420" y="2581910"/>
            <a:ext cx="1115060" cy="339725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2"/>
            <a:endCxn id="12" idx="0"/>
          </p:cNvCxnSpPr>
          <p:nvPr/>
        </p:nvCxnSpPr>
        <p:spPr>
          <a:xfrm flipH="1">
            <a:off x="8553450" y="3289935"/>
            <a:ext cx="1029970" cy="168275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2"/>
            <a:endCxn id="23" idx="0"/>
          </p:cNvCxnSpPr>
          <p:nvPr/>
        </p:nvCxnSpPr>
        <p:spPr>
          <a:xfrm>
            <a:off x="9583420" y="3289935"/>
            <a:ext cx="1115060" cy="260350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2"/>
            <a:endCxn id="34" idx="0"/>
          </p:cNvCxnSpPr>
          <p:nvPr/>
        </p:nvCxnSpPr>
        <p:spPr>
          <a:xfrm>
            <a:off x="8553450" y="3918585"/>
            <a:ext cx="1029970" cy="297180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269730" y="421576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  ...  </a:t>
            </a:r>
            <a:endParaRPr lang="x-none" altLang="zh-CN"/>
          </a:p>
        </p:txBody>
      </p:sp>
      <p:cxnSp>
        <p:nvCxnSpPr>
          <p:cNvPr id="35" name="直接箭头连接符 34"/>
          <p:cNvCxnSpPr>
            <a:stCxn id="23" idx="2"/>
            <a:endCxn id="34" idx="0"/>
          </p:cNvCxnSpPr>
          <p:nvPr/>
        </p:nvCxnSpPr>
        <p:spPr>
          <a:xfrm flipH="1">
            <a:off x="9583420" y="3918585"/>
            <a:ext cx="1115060" cy="297180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4" idx="2"/>
          </p:cNvCxnSpPr>
          <p:nvPr/>
        </p:nvCxnSpPr>
        <p:spPr>
          <a:xfrm flipH="1">
            <a:off x="6220460" y="1001395"/>
            <a:ext cx="1601470" cy="472440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" idx="2"/>
            <a:endCxn id="17" idx="0"/>
          </p:cNvCxnSpPr>
          <p:nvPr/>
        </p:nvCxnSpPr>
        <p:spPr>
          <a:xfrm>
            <a:off x="7821930" y="1001395"/>
            <a:ext cx="1761490" cy="472440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507923" y="565848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  ...  </a:t>
            </a:r>
            <a:endParaRPr lang="x-none" altLang="zh-CN"/>
          </a:p>
        </p:txBody>
      </p:sp>
      <p:cxnSp>
        <p:nvCxnSpPr>
          <p:cNvPr id="39" name="直接箭头连接符 38"/>
          <p:cNvCxnSpPr>
            <a:stCxn id="34" idx="2"/>
            <a:endCxn id="13" idx="0"/>
          </p:cNvCxnSpPr>
          <p:nvPr/>
        </p:nvCxnSpPr>
        <p:spPr>
          <a:xfrm>
            <a:off x="9583420" y="4584065"/>
            <a:ext cx="0" cy="295275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3" idx="2"/>
            <a:endCxn id="38" idx="0"/>
          </p:cNvCxnSpPr>
          <p:nvPr/>
        </p:nvCxnSpPr>
        <p:spPr>
          <a:xfrm flipH="1">
            <a:off x="7821930" y="5339715"/>
            <a:ext cx="1761490" cy="318770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0" idx="2"/>
            <a:endCxn id="21" idx="0"/>
          </p:cNvCxnSpPr>
          <p:nvPr/>
        </p:nvCxnSpPr>
        <p:spPr>
          <a:xfrm>
            <a:off x="6247130" y="1934210"/>
            <a:ext cx="0" cy="2818130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1" idx="2"/>
            <a:endCxn id="38" idx="0"/>
          </p:cNvCxnSpPr>
          <p:nvPr/>
        </p:nvCxnSpPr>
        <p:spPr>
          <a:xfrm>
            <a:off x="6247130" y="5120640"/>
            <a:ext cx="1574800" cy="537845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2"/>
            <a:endCxn id="14" idx="0"/>
          </p:cNvCxnSpPr>
          <p:nvPr/>
        </p:nvCxnSpPr>
        <p:spPr>
          <a:xfrm>
            <a:off x="7821930" y="6026785"/>
            <a:ext cx="0" cy="313690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8907145" y="4890770"/>
            <a:ext cx="1375410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z←x*q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171055" y="6334125"/>
            <a:ext cx="1323975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s←w-x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4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相关概念与定义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5695950" cy="5091430"/>
          </a:xfrm>
        </p:spPr>
        <p:txBody>
          <a:bodyPr>
            <a:normAutofit lnSpcReduction="10000"/>
          </a:bodyPr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x-none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关注变量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x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的值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89775" y="541020"/>
            <a:ext cx="146367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x←1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84825" y="1473835"/>
            <a:ext cx="132397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x←a+b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29563" y="2204720"/>
            <a:ext cx="1247140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x←y-z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948295" y="3458210"/>
            <a:ext cx="120967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x←13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95715" y="4879340"/>
            <a:ext cx="1375410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pPr algn="ctr"/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z←x*q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59625" y="6340475"/>
            <a:ext cx="1323975" cy="460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s←w-x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269730" y="147383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  ...  </a:t>
            </a:r>
            <a:endParaRPr lang="x-none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933123" y="4752340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  ...  </a:t>
            </a:r>
            <a:endParaRPr lang="x-none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10384790" y="2213610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  ...  </a:t>
            </a:r>
            <a:endParaRPr lang="x-none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0384790" y="355028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  ...  </a:t>
            </a:r>
            <a:endParaRPr lang="x-none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9269730" y="292163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  ...  </a:t>
            </a:r>
            <a:endParaRPr lang="x-none" altLang="zh-CN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8571865" y="2665095"/>
            <a:ext cx="996315" cy="256540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7" idx="2"/>
            <a:endCxn id="11" idx="0"/>
          </p:cNvCxnSpPr>
          <p:nvPr/>
        </p:nvCxnSpPr>
        <p:spPr>
          <a:xfrm flipH="1">
            <a:off x="8553450" y="1842135"/>
            <a:ext cx="1029970" cy="362585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7" idx="2"/>
            <a:endCxn id="22" idx="0"/>
          </p:cNvCxnSpPr>
          <p:nvPr/>
        </p:nvCxnSpPr>
        <p:spPr>
          <a:xfrm>
            <a:off x="9583420" y="1842135"/>
            <a:ext cx="1115060" cy="371475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2"/>
            <a:endCxn id="24" idx="0"/>
          </p:cNvCxnSpPr>
          <p:nvPr/>
        </p:nvCxnSpPr>
        <p:spPr>
          <a:xfrm flipH="1">
            <a:off x="9583420" y="2581910"/>
            <a:ext cx="1115060" cy="339725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4" idx="2"/>
            <a:endCxn id="12" idx="0"/>
          </p:cNvCxnSpPr>
          <p:nvPr/>
        </p:nvCxnSpPr>
        <p:spPr>
          <a:xfrm flipH="1">
            <a:off x="8553450" y="3289935"/>
            <a:ext cx="1029970" cy="168275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4" idx="2"/>
            <a:endCxn id="23" idx="0"/>
          </p:cNvCxnSpPr>
          <p:nvPr/>
        </p:nvCxnSpPr>
        <p:spPr>
          <a:xfrm>
            <a:off x="9583420" y="3289935"/>
            <a:ext cx="1115060" cy="260350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2" idx="2"/>
            <a:endCxn id="34" idx="0"/>
          </p:cNvCxnSpPr>
          <p:nvPr/>
        </p:nvCxnSpPr>
        <p:spPr>
          <a:xfrm>
            <a:off x="8553450" y="3918585"/>
            <a:ext cx="1029970" cy="297180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9269730" y="421576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  ...  </a:t>
            </a:r>
            <a:endParaRPr lang="x-none" altLang="zh-CN"/>
          </a:p>
        </p:txBody>
      </p:sp>
      <p:cxnSp>
        <p:nvCxnSpPr>
          <p:cNvPr id="35" name="直接箭头连接符 34"/>
          <p:cNvCxnSpPr>
            <a:stCxn id="23" idx="2"/>
            <a:endCxn id="34" idx="0"/>
          </p:cNvCxnSpPr>
          <p:nvPr/>
        </p:nvCxnSpPr>
        <p:spPr>
          <a:xfrm flipH="1">
            <a:off x="9583420" y="3918585"/>
            <a:ext cx="1115060" cy="297180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4" idx="2"/>
          </p:cNvCxnSpPr>
          <p:nvPr/>
        </p:nvCxnSpPr>
        <p:spPr>
          <a:xfrm flipH="1">
            <a:off x="6220460" y="1001395"/>
            <a:ext cx="1601470" cy="472440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4" idx="2"/>
            <a:endCxn id="17" idx="0"/>
          </p:cNvCxnSpPr>
          <p:nvPr/>
        </p:nvCxnSpPr>
        <p:spPr>
          <a:xfrm>
            <a:off x="7821930" y="1001395"/>
            <a:ext cx="1761490" cy="472440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507923" y="5658485"/>
            <a:ext cx="62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x-none" altLang="zh-CN"/>
              <a:t>  ...  </a:t>
            </a:r>
            <a:endParaRPr lang="x-none" altLang="zh-CN"/>
          </a:p>
        </p:txBody>
      </p:sp>
      <p:cxnSp>
        <p:nvCxnSpPr>
          <p:cNvPr id="39" name="直接箭头连接符 38"/>
          <p:cNvCxnSpPr>
            <a:stCxn id="34" idx="2"/>
            <a:endCxn id="13" idx="0"/>
          </p:cNvCxnSpPr>
          <p:nvPr/>
        </p:nvCxnSpPr>
        <p:spPr>
          <a:xfrm>
            <a:off x="9583420" y="4584065"/>
            <a:ext cx="0" cy="295275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3" idx="2"/>
            <a:endCxn id="38" idx="0"/>
          </p:cNvCxnSpPr>
          <p:nvPr/>
        </p:nvCxnSpPr>
        <p:spPr>
          <a:xfrm flipH="1">
            <a:off x="7821930" y="5339715"/>
            <a:ext cx="1761490" cy="318770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0" idx="2"/>
            <a:endCxn id="21" idx="0"/>
          </p:cNvCxnSpPr>
          <p:nvPr/>
        </p:nvCxnSpPr>
        <p:spPr>
          <a:xfrm>
            <a:off x="6247130" y="1934210"/>
            <a:ext cx="0" cy="2818130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21" idx="2"/>
            <a:endCxn id="38" idx="0"/>
          </p:cNvCxnSpPr>
          <p:nvPr/>
        </p:nvCxnSpPr>
        <p:spPr>
          <a:xfrm>
            <a:off x="6247130" y="5120640"/>
            <a:ext cx="1574800" cy="537845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8" idx="2"/>
            <a:endCxn id="14" idx="0"/>
          </p:cNvCxnSpPr>
          <p:nvPr/>
        </p:nvCxnSpPr>
        <p:spPr>
          <a:xfrm>
            <a:off x="7821930" y="6026785"/>
            <a:ext cx="0" cy="313690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40055" y="2829560"/>
            <a:ext cx="4549140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pPr algn="r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的新值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y-z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85445" y="4123690"/>
            <a:ext cx="4549140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pPr algn="r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x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的新值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13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或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18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或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y-z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0055" y="5566410"/>
            <a:ext cx="4549140" cy="46037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pPr algn="r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x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的新值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x-none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a+b</a:t>
            </a:r>
            <a:r>
              <a:rPr lang="zh-CN" altLang="x-none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或</a:t>
            </a:r>
            <a:r>
              <a:rPr lang="x-none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13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或</a:t>
            </a:r>
            <a:r>
              <a:rPr lang="x-none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18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或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y-z</a:t>
            </a:r>
            <a:r>
              <a:rPr lang="x-none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lang="x-none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x-none" altLang="zh-CN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3" name="直接箭头连接符 2"/>
          <p:cNvCxnSpPr>
            <a:stCxn id="46" idx="3"/>
            <a:endCxn id="24" idx="1"/>
          </p:cNvCxnSpPr>
          <p:nvPr/>
        </p:nvCxnSpPr>
        <p:spPr>
          <a:xfrm>
            <a:off x="4989195" y="3060065"/>
            <a:ext cx="4280535" cy="4572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7" idx="3"/>
            <a:endCxn id="34" idx="1"/>
          </p:cNvCxnSpPr>
          <p:nvPr/>
        </p:nvCxnSpPr>
        <p:spPr>
          <a:xfrm>
            <a:off x="4934585" y="4354195"/>
            <a:ext cx="4335145" cy="4572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2" idx="3"/>
            <a:endCxn id="38" idx="1"/>
          </p:cNvCxnSpPr>
          <p:nvPr/>
        </p:nvCxnSpPr>
        <p:spPr>
          <a:xfrm>
            <a:off x="4989195" y="5796915"/>
            <a:ext cx="2519045" cy="4572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85445" y="2033905"/>
            <a:ext cx="5547995" cy="39693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x-none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这些点的特征是什么？</a:t>
            </a:r>
            <a:endParaRPr lang="zh-CN" altLang="x-none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x-none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不同变量，产生新值的点一样吗？</a:t>
            </a:r>
            <a:endParaRPr lang="zh-CN" altLang="x-none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新值产生的点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都是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x-none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交汇点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？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x-none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交汇点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都是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新值产生的点？</a:t>
            </a:r>
            <a:endParaRPr lang="zh-CN" altLang="x-none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x-none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x-none" sz="28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47" grpId="0" bldLvl="0" animBg="1"/>
      <p:bldP spid="2" grpId="0" bldLvl="0" animBg="1"/>
      <p:bldP spid="18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静态单一赋值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</p:spPr>
        <p:txBody>
          <a:bodyPr>
            <a:normAutofit lnSpcReduction="10000"/>
          </a:bodyPr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USE-DEF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有多少对</a:t>
            </a:r>
            <a:r>
              <a:rPr 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？</a:t>
            </a:r>
            <a:endParaRPr lang="zh-CN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计算变量的“定义”和“使用”信息的代价较大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sym typeface="+mn-ea"/>
              </a:rPr>
              <a:t>如何改进？</a:t>
            </a:r>
            <a:r>
              <a:rPr lang="en-US" altLang="zh-CN" sz="2800" b="1" dirty="0">
                <a:sym typeface="+mn-ea"/>
              </a:rPr>
              <a:t> </a:t>
            </a:r>
            <a:endParaRPr lang="en-US" altLang="zh-CN" sz="2800" b="1" dirty="0"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sym typeface="+mn-ea"/>
              </a:rPr>
              <a:t>限制变量的“定义”</a:t>
            </a:r>
            <a:endParaRPr lang="zh-CN" altLang="en-US" sz="2800" b="1" dirty="0"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sym typeface="+mn-ea"/>
              </a:rPr>
              <a:t> </a:t>
            </a:r>
            <a:r>
              <a:rPr lang="en-US" altLang="zh-CN" sz="2800" b="1" dirty="0">
                <a:sym typeface="+mn-ea"/>
              </a:rPr>
              <a:t>   </a:t>
            </a:r>
            <a:r>
              <a:rPr lang="zh-CN" altLang="en-US" sz="2800" b="1" dirty="0">
                <a:sym typeface="+mn-ea"/>
              </a:rPr>
              <a:t>一个变量只定义一次</a:t>
            </a:r>
            <a:r>
              <a:rPr lang="en-US" altLang="zh-CN" sz="2800" b="1" dirty="0">
                <a:sym typeface="+mn-ea"/>
              </a:rPr>
              <a:t>   </a:t>
            </a:r>
            <a:endParaRPr lang="en-US" altLang="zh-CN" sz="2800" b="1" dirty="0"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Static Single Assignment (S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一种IR，每个变量最多被赋值一次  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使各优化过程更简单、高效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53400" y="1402715"/>
            <a:ext cx="3664585" cy="53543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foo(int i, int j) {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   …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   switch (i) { 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   case 0: x=3;break;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   case 1: x=1; break;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   case 2: x=6; break;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   case 3: x=7; break;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   case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: x=7; break;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   default: x = 11;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   switch (j) {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   case 0: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y=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7; break;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   case 1: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y=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4; break; 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   case 2: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y=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2; break;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   case 3: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y=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1; break;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   default: y=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9;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01885" y="4693920"/>
            <a:ext cx="43751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x</a:t>
            </a:r>
            <a:r>
              <a:rPr lang="en-US" altLang="zh-CN" b="1" baseline="-25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endParaRPr lang="en-US" altLang="zh-CN" b="1" baseline="-25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x</a:t>
            </a:r>
            <a:r>
              <a:rPr lang="en-US" altLang="zh-CN" b="1" baseline="-25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endParaRPr lang="en-US" altLang="zh-CN" b="1" baseline="-25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x</a:t>
            </a:r>
            <a:r>
              <a:rPr lang="en-US" altLang="zh-CN" b="1" baseline="-25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endParaRPr lang="en-US" altLang="zh-CN" b="1" baseline="-25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x</a:t>
            </a:r>
            <a:r>
              <a:rPr lang="en-US" altLang="zh-CN" b="1" baseline="-25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endParaRPr lang="en-US" altLang="zh-CN" b="1" baseline="-25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b="1" baseline="-25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 b="1" baseline="-25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26805" y="4142740"/>
            <a:ext cx="2746375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x</a:t>
            </a:r>
            <a:r>
              <a:rPr lang="en-US" altLang="zh-CN" b="1" baseline="-25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 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为上面某一个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x</a:t>
            </a:r>
            <a:endParaRPr lang="en-US" altLang="zh-CN" b="1" baseline="-25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" grpId="0" bldLvl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静态单一赋值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12" name="object 7"/>
          <p:cNvSpPr txBox="1"/>
          <p:nvPr/>
        </p:nvSpPr>
        <p:spPr>
          <a:xfrm>
            <a:off x="1831339" y="2484374"/>
            <a:ext cx="1787525" cy="222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400" b="1" spc="-5" dirty="0">
                <a:latin typeface="Courier New" panose="02070309020205020404"/>
                <a:cs typeface="Courier New" panose="02070309020205020404"/>
              </a:rPr>
              <a:t>a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x + y 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b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a + x 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a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b + 2 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c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y + 1 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a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c +</a:t>
            </a:r>
            <a:r>
              <a:rPr sz="2400" b="1" spc="-4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a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5577840" y="2484374"/>
            <a:ext cx="2306320" cy="222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75565" marR="93980">
              <a:lnSpc>
                <a:spcPct val="120000"/>
              </a:lnSpc>
              <a:spcBef>
                <a:spcPts val="100"/>
              </a:spcBef>
              <a:tabLst>
                <a:tab pos="1046480" algn="l"/>
              </a:tabLst>
            </a:pPr>
            <a:r>
              <a:rPr sz="2400" b="1" dirty="0">
                <a:latin typeface="Courier New" panose="02070309020205020404"/>
                <a:cs typeface="Courier New" panose="02070309020205020404"/>
              </a:rPr>
              <a:t>a</a:t>
            </a:r>
            <a:r>
              <a:rPr sz="2400" b="1" baseline="-21000" dirty="0">
                <a:latin typeface="Courier New" panose="02070309020205020404"/>
                <a:cs typeface="Courier New" panose="02070309020205020404"/>
              </a:rPr>
              <a:t>1</a:t>
            </a:r>
            <a:r>
              <a:rPr sz="2400" b="1" spc="705" baseline="-2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x + y 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b</a:t>
            </a:r>
            <a:r>
              <a:rPr sz="2400" b="1" baseline="-21000" dirty="0">
                <a:latin typeface="Courier New" panose="02070309020205020404"/>
                <a:cs typeface="Courier New" panose="02070309020205020404"/>
              </a:rPr>
              <a:t>1</a:t>
            </a:r>
            <a:r>
              <a:rPr sz="2400" b="1" spc="705" baseline="-2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a</a:t>
            </a:r>
            <a:r>
              <a:rPr sz="2400" b="1" baseline="-21000" dirty="0">
                <a:latin typeface="Courier New" panose="02070309020205020404"/>
                <a:cs typeface="Courier New" panose="02070309020205020404"/>
              </a:rPr>
              <a:t>1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+ x 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a</a:t>
            </a:r>
            <a:r>
              <a:rPr sz="2400" b="1" baseline="-21000" dirty="0">
                <a:latin typeface="Courier New" panose="02070309020205020404"/>
                <a:cs typeface="Courier New" panose="02070309020205020404"/>
              </a:rPr>
              <a:t>2</a:t>
            </a:r>
            <a:r>
              <a:rPr sz="2400" b="1" spc="705" baseline="-2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b</a:t>
            </a:r>
            <a:r>
              <a:rPr sz="2400" b="1" baseline="-21000" dirty="0">
                <a:latin typeface="Courier New" panose="02070309020205020404"/>
                <a:cs typeface="Courier New" panose="02070309020205020404"/>
              </a:rPr>
              <a:t>1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+ 2 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c</a:t>
            </a:r>
            <a:r>
              <a:rPr sz="2400" b="1" baseline="-21000" dirty="0">
                <a:latin typeface="Courier New" panose="02070309020205020404"/>
                <a:cs typeface="Courier New" panose="02070309020205020404"/>
              </a:rPr>
              <a:t>1</a:t>
            </a:r>
            <a:r>
              <a:rPr sz="2400" b="1" spc="705" baseline="-2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y + 1 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a</a:t>
            </a:r>
            <a:r>
              <a:rPr sz="2400" b="1" baseline="-21000" dirty="0">
                <a:latin typeface="Courier New" panose="02070309020205020404"/>
                <a:cs typeface="Courier New" panose="02070309020205020404"/>
              </a:rPr>
              <a:t>3</a:t>
            </a:r>
            <a:r>
              <a:rPr sz="2400" b="1" spc="705" baseline="-2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c</a:t>
            </a:r>
            <a:r>
              <a:rPr sz="2400" b="1" baseline="-21000" dirty="0">
                <a:latin typeface="Courier New" panose="02070309020205020404"/>
                <a:cs typeface="Courier New" panose="02070309020205020404"/>
              </a:rPr>
              <a:t>1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2400" b="1" spc="-5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a</a:t>
            </a:r>
            <a:r>
              <a:rPr sz="2400" b="1" baseline="-21000" dirty="0">
                <a:latin typeface="Courier New" panose="02070309020205020404"/>
                <a:cs typeface="Courier New" panose="02070309020205020404"/>
              </a:rPr>
              <a:t>2</a:t>
            </a:r>
            <a:endParaRPr sz="2400" baseline="-210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静态单一赋值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12" name="object 7"/>
          <p:cNvSpPr txBox="1"/>
          <p:nvPr/>
        </p:nvSpPr>
        <p:spPr>
          <a:xfrm>
            <a:off x="1831340" y="1734820"/>
            <a:ext cx="3056890" cy="410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 = 12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</a:rPr>
              <a:t>if (i) {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 = x + y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</a:rPr>
              <a:t>b = a + x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</a:rPr>
              <a:t>} else {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 = b + 2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 = y + 1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 = c + a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55028" y="1938527"/>
            <a:ext cx="1610360" cy="924560"/>
          </a:xfrm>
          <a:custGeom>
            <a:avLst/>
            <a:gdLst/>
            <a:ahLst/>
            <a:cxnLst/>
            <a:rect l="l" t="t" r="r" b="b"/>
            <a:pathLst>
              <a:path w="1610359" h="924560">
                <a:moveTo>
                  <a:pt x="1610106" y="0"/>
                </a:moveTo>
                <a:lnTo>
                  <a:pt x="1600200" y="0"/>
                </a:lnTo>
                <a:lnTo>
                  <a:pt x="1600200" y="9906"/>
                </a:lnTo>
                <a:lnTo>
                  <a:pt x="1600200" y="477012"/>
                </a:lnTo>
                <a:lnTo>
                  <a:pt x="1600200" y="914400"/>
                </a:lnTo>
                <a:lnTo>
                  <a:pt x="9906" y="914400"/>
                </a:lnTo>
                <a:lnTo>
                  <a:pt x="9906" y="477012"/>
                </a:lnTo>
                <a:lnTo>
                  <a:pt x="9906" y="9906"/>
                </a:lnTo>
                <a:lnTo>
                  <a:pt x="1600200" y="9906"/>
                </a:lnTo>
                <a:lnTo>
                  <a:pt x="1600200" y="0"/>
                </a:lnTo>
                <a:lnTo>
                  <a:pt x="0" y="0"/>
                </a:lnTo>
                <a:lnTo>
                  <a:pt x="0" y="477012"/>
                </a:lnTo>
                <a:lnTo>
                  <a:pt x="0" y="924306"/>
                </a:lnTo>
                <a:lnTo>
                  <a:pt x="1610106" y="924306"/>
                </a:lnTo>
                <a:lnTo>
                  <a:pt x="1610106" y="477012"/>
                </a:lnTo>
                <a:lnTo>
                  <a:pt x="1610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2" name="object 5"/>
          <p:cNvSpPr txBox="1"/>
          <p:nvPr/>
        </p:nvSpPr>
        <p:spPr>
          <a:xfrm>
            <a:off x="7012940" y="1905254"/>
            <a:ext cx="1076960" cy="66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8100" marR="30480">
              <a:lnSpc>
                <a:spcPct val="118000"/>
              </a:lnSpc>
              <a:spcBef>
                <a:spcPts val="100"/>
              </a:spcBef>
              <a:tabLst>
                <a:tab pos="763905" algn="l"/>
              </a:tabLst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c</a:t>
            </a:r>
            <a:r>
              <a:rPr sz="1800" b="1" spc="-7" baseline="-21000" dirty="0">
                <a:latin typeface="Courier New" panose="02070309020205020404"/>
                <a:cs typeface="Courier New" panose="02070309020205020404"/>
              </a:rPr>
              <a:t>1</a:t>
            </a:r>
            <a:r>
              <a:rPr sz="1800" b="1" spc="517" baseline="-2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12  if</a:t>
            </a:r>
            <a:r>
              <a:rPr sz="1800" b="1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(i)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54828" y="2844545"/>
            <a:ext cx="3872229" cy="1504315"/>
          </a:xfrm>
          <a:custGeom>
            <a:avLst/>
            <a:gdLst/>
            <a:ahLst/>
            <a:cxnLst/>
            <a:rect l="l" t="t" r="r" b="b"/>
            <a:pathLst>
              <a:path w="3872229" h="1504314">
                <a:moveTo>
                  <a:pt x="2295906" y="579882"/>
                </a:moveTo>
                <a:lnTo>
                  <a:pt x="2286000" y="579882"/>
                </a:lnTo>
                <a:lnTo>
                  <a:pt x="2286000" y="589788"/>
                </a:lnTo>
                <a:lnTo>
                  <a:pt x="2286000" y="1494282"/>
                </a:lnTo>
                <a:lnTo>
                  <a:pt x="9906" y="1494282"/>
                </a:lnTo>
                <a:lnTo>
                  <a:pt x="9906" y="589788"/>
                </a:lnTo>
                <a:lnTo>
                  <a:pt x="2286000" y="589788"/>
                </a:lnTo>
                <a:lnTo>
                  <a:pt x="2286000" y="579882"/>
                </a:lnTo>
                <a:lnTo>
                  <a:pt x="0" y="579882"/>
                </a:lnTo>
                <a:lnTo>
                  <a:pt x="0" y="1504188"/>
                </a:lnTo>
                <a:lnTo>
                  <a:pt x="4572" y="1504188"/>
                </a:lnTo>
                <a:lnTo>
                  <a:pt x="9893" y="1504188"/>
                </a:lnTo>
                <a:lnTo>
                  <a:pt x="2286000" y="1504188"/>
                </a:lnTo>
                <a:lnTo>
                  <a:pt x="2290572" y="1504188"/>
                </a:lnTo>
                <a:lnTo>
                  <a:pt x="2295906" y="1504188"/>
                </a:lnTo>
                <a:lnTo>
                  <a:pt x="2295906" y="579882"/>
                </a:lnTo>
                <a:close/>
              </a:path>
              <a:path w="3872229" h="1504314">
                <a:moveTo>
                  <a:pt x="3872039" y="550164"/>
                </a:moveTo>
                <a:lnTo>
                  <a:pt x="3838956" y="514350"/>
                </a:lnTo>
                <a:lnTo>
                  <a:pt x="3828694" y="541286"/>
                </a:lnTo>
                <a:lnTo>
                  <a:pt x="2410206" y="0"/>
                </a:lnTo>
                <a:lnTo>
                  <a:pt x="2405253" y="13335"/>
                </a:lnTo>
                <a:lnTo>
                  <a:pt x="2399538" y="0"/>
                </a:lnTo>
                <a:lnTo>
                  <a:pt x="1220241" y="536524"/>
                </a:lnTo>
                <a:lnTo>
                  <a:pt x="1208532" y="510540"/>
                </a:lnTo>
                <a:lnTo>
                  <a:pt x="1175842" y="550176"/>
                </a:lnTo>
                <a:lnTo>
                  <a:pt x="1207008" y="550176"/>
                </a:lnTo>
                <a:lnTo>
                  <a:pt x="1210589" y="550176"/>
                </a:lnTo>
                <a:lnTo>
                  <a:pt x="1226400" y="550176"/>
                </a:lnTo>
                <a:lnTo>
                  <a:pt x="1259420" y="550176"/>
                </a:lnTo>
                <a:lnTo>
                  <a:pt x="2406091" y="28892"/>
                </a:lnTo>
                <a:lnTo>
                  <a:pt x="3772179" y="550164"/>
                </a:lnTo>
                <a:lnTo>
                  <a:pt x="3825303" y="550164"/>
                </a:lnTo>
                <a:lnTo>
                  <a:pt x="3840581" y="550164"/>
                </a:lnTo>
                <a:lnTo>
                  <a:pt x="3842004" y="550164"/>
                </a:lnTo>
                <a:lnTo>
                  <a:pt x="3872039" y="550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3" name="object 12"/>
          <p:cNvSpPr txBox="1"/>
          <p:nvPr/>
        </p:nvSpPr>
        <p:spPr>
          <a:xfrm>
            <a:off x="5412740" y="3440684"/>
            <a:ext cx="148590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63905" algn="l"/>
              </a:tabLst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a</a:t>
            </a:r>
            <a:r>
              <a:rPr sz="1800" b="1" spc="-7" baseline="-21000" dirty="0">
                <a:latin typeface="Courier New" panose="02070309020205020404"/>
                <a:cs typeface="Courier New" panose="02070309020205020404"/>
              </a:rPr>
              <a:t>1</a:t>
            </a:r>
            <a:r>
              <a:rPr sz="1800" b="1" spc="525" baseline="-2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x +</a:t>
            </a:r>
            <a:r>
              <a:rPr sz="1800" b="1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y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13"/>
          <p:cNvSpPr txBox="1"/>
          <p:nvPr/>
        </p:nvSpPr>
        <p:spPr>
          <a:xfrm>
            <a:off x="5412724" y="3769867"/>
            <a:ext cx="157861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63905" algn="l"/>
              </a:tabLst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b</a:t>
            </a:r>
            <a:r>
              <a:rPr sz="1800" b="1" spc="-7" baseline="-21000" dirty="0">
                <a:latin typeface="Courier New" panose="02070309020205020404"/>
                <a:cs typeface="Courier New" panose="02070309020205020404"/>
              </a:rPr>
              <a:t>1</a:t>
            </a:r>
            <a:r>
              <a:rPr sz="1800" b="1" spc="525" baseline="-2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a</a:t>
            </a:r>
            <a:r>
              <a:rPr sz="1800" b="1" spc="-7" baseline="-21000" dirty="0">
                <a:latin typeface="Courier New" panose="02070309020205020404"/>
                <a:cs typeface="Courier New" panose="02070309020205020404"/>
              </a:rPr>
              <a:t>1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1800" b="1" spc="-4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x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40828" y="3424428"/>
            <a:ext cx="2296160" cy="924560"/>
          </a:xfrm>
          <a:custGeom>
            <a:avLst/>
            <a:gdLst/>
            <a:ahLst/>
            <a:cxnLst/>
            <a:rect l="l" t="t" r="r" b="b"/>
            <a:pathLst>
              <a:path w="2296159" h="924560">
                <a:moveTo>
                  <a:pt x="2295905" y="924306"/>
                </a:moveTo>
                <a:lnTo>
                  <a:pt x="2295905" y="0"/>
                </a:lnTo>
                <a:lnTo>
                  <a:pt x="0" y="0"/>
                </a:lnTo>
                <a:lnTo>
                  <a:pt x="0" y="924306"/>
                </a:lnTo>
                <a:lnTo>
                  <a:pt x="4572" y="9243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2286000" y="9906"/>
                </a:lnTo>
                <a:lnTo>
                  <a:pt x="2286000" y="4572"/>
                </a:lnTo>
                <a:lnTo>
                  <a:pt x="2290572" y="9906"/>
                </a:lnTo>
                <a:lnTo>
                  <a:pt x="2290572" y="924306"/>
                </a:lnTo>
                <a:lnTo>
                  <a:pt x="2295905" y="924306"/>
                </a:lnTo>
                <a:close/>
              </a:path>
              <a:path w="2296159" h="9245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2296159" h="924560">
                <a:moveTo>
                  <a:pt x="9905" y="9144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914400"/>
                </a:lnTo>
                <a:lnTo>
                  <a:pt x="9905" y="914400"/>
                </a:lnTo>
                <a:close/>
              </a:path>
              <a:path w="2296159" h="924560">
                <a:moveTo>
                  <a:pt x="2290572" y="914400"/>
                </a:moveTo>
                <a:lnTo>
                  <a:pt x="4572" y="914400"/>
                </a:lnTo>
                <a:lnTo>
                  <a:pt x="9905" y="918972"/>
                </a:lnTo>
                <a:lnTo>
                  <a:pt x="9905" y="924306"/>
                </a:lnTo>
                <a:lnTo>
                  <a:pt x="2286000" y="924306"/>
                </a:lnTo>
                <a:lnTo>
                  <a:pt x="2286000" y="918972"/>
                </a:lnTo>
                <a:lnTo>
                  <a:pt x="2290572" y="914400"/>
                </a:lnTo>
                <a:close/>
              </a:path>
              <a:path w="2296159" h="924560">
                <a:moveTo>
                  <a:pt x="9905" y="924306"/>
                </a:moveTo>
                <a:lnTo>
                  <a:pt x="9905" y="918972"/>
                </a:lnTo>
                <a:lnTo>
                  <a:pt x="4572" y="914400"/>
                </a:lnTo>
                <a:lnTo>
                  <a:pt x="4572" y="924306"/>
                </a:lnTo>
                <a:lnTo>
                  <a:pt x="9905" y="924306"/>
                </a:lnTo>
                <a:close/>
              </a:path>
              <a:path w="2296159" h="924560">
                <a:moveTo>
                  <a:pt x="2290572" y="9906"/>
                </a:moveTo>
                <a:lnTo>
                  <a:pt x="2286000" y="4572"/>
                </a:lnTo>
                <a:lnTo>
                  <a:pt x="2286000" y="9906"/>
                </a:lnTo>
                <a:lnTo>
                  <a:pt x="2290572" y="9906"/>
                </a:lnTo>
                <a:close/>
              </a:path>
              <a:path w="2296159" h="924560">
                <a:moveTo>
                  <a:pt x="2290572" y="914400"/>
                </a:moveTo>
                <a:lnTo>
                  <a:pt x="2290572" y="9906"/>
                </a:lnTo>
                <a:lnTo>
                  <a:pt x="2286000" y="9906"/>
                </a:lnTo>
                <a:lnTo>
                  <a:pt x="2286000" y="914400"/>
                </a:lnTo>
                <a:lnTo>
                  <a:pt x="2290572" y="914400"/>
                </a:lnTo>
                <a:close/>
              </a:path>
              <a:path w="2296159" h="924560">
                <a:moveTo>
                  <a:pt x="2290572" y="924306"/>
                </a:moveTo>
                <a:lnTo>
                  <a:pt x="2290572" y="914400"/>
                </a:lnTo>
                <a:lnTo>
                  <a:pt x="2286000" y="918972"/>
                </a:lnTo>
                <a:lnTo>
                  <a:pt x="2286000" y="924306"/>
                </a:lnTo>
                <a:lnTo>
                  <a:pt x="2290572" y="924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15" name="object 15"/>
          <p:cNvSpPr txBox="1"/>
          <p:nvPr/>
        </p:nvSpPr>
        <p:spPr>
          <a:xfrm>
            <a:off x="7861300" y="3902455"/>
            <a:ext cx="1168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ourier New" panose="02070309020205020404"/>
                <a:cs typeface="Courier New" panose="02070309020205020404"/>
              </a:rPr>
              <a:t>2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73340" y="3385820"/>
            <a:ext cx="1524000" cy="67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62865" marR="43180">
              <a:lnSpc>
                <a:spcPct val="120000"/>
              </a:lnSpc>
              <a:spcBef>
                <a:spcPts val="100"/>
              </a:spcBef>
              <a:tabLst>
                <a:tab pos="427355" algn="l"/>
                <a:tab pos="789305" algn="l"/>
              </a:tabLst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a</a:t>
            </a:r>
            <a:r>
              <a:rPr sz="1800" b="1" spc="-7" baseline="-21000" dirty="0">
                <a:latin typeface="Courier New" panose="02070309020205020404"/>
                <a:cs typeface="Courier New" panose="02070309020205020404"/>
              </a:rPr>
              <a:t>2</a:t>
            </a:r>
            <a:r>
              <a:rPr sz="1800" b="1" spc="532" baseline="-2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b +</a:t>
            </a:r>
            <a:r>
              <a:rPr sz="1800" b="1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2 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c	</a:t>
            </a:r>
            <a:r>
              <a:rPr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y +</a:t>
            </a:r>
            <a:r>
              <a:rPr sz="1800" b="1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1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97066" y="3394709"/>
            <a:ext cx="2982595" cy="1958339"/>
          </a:xfrm>
          <a:custGeom>
            <a:avLst/>
            <a:gdLst/>
            <a:ahLst/>
            <a:cxnLst/>
            <a:rect l="l" t="t" r="r" b="b"/>
            <a:pathLst>
              <a:path w="2982595" h="1958339">
                <a:moveTo>
                  <a:pt x="117182" y="12"/>
                </a:moveTo>
                <a:lnTo>
                  <a:pt x="84162" y="12"/>
                </a:lnTo>
                <a:lnTo>
                  <a:pt x="68351" y="12"/>
                </a:lnTo>
                <a:lnTo>
                  <a:pt x="33604" y="12"/>
                </a:lnTo>
                <a:lnTo>
                  <a:pt x="5334" y="34290"/>
                </a:lnTo>
                <a:lnTo>
                  <a:pt x="101346" y="38100"/>
                </a:lnTo>
                <a:lnTo>
                  <a:pt x="89776" y="12471"/>
                </a:lnTo>
                <a:lnTo>
                  <a:pt x="117182" y="12"/>
                </a:lnTo>
                <a:close/>
              </a:path>
              <a:path w="2982595" h="1958339">
                <a:moveTo>
                  <a:pt x="118706" y="979170"/>
                </a:moveTo>
                <a:lnTo>
                  <a:pt x="11430" y="935736"/>
                </a:lnTo>
                <a:lnTo>
                  <a:pt x="0" y="962406"/>
                </a:lnTo>
                <a:lnTo>
                  <a:pt x="41414" y="979170"/>
                </a:lnTo>
                <a:lnTo>
                  <a:pt x="118706" y="979170"/>
                </a:lnTo>
                <a:close/>
              </a:path>
              <a:path w="2982595" h="1958339">
                <a:moveTo>
                  <a:pt x="2761488" y="34290"/>
                </a:moveTo>
                <a:lnTo>
                  <a:pt x="2729801" y="0"/>
                </a:lnTo>
                <a:lnTo>
                  <a:pt x="2698343" y="0"/>
                </a:lnTo>
                <a:lnTo>
                  <a:pt x="2683065" y="0"/>
                </a:lnTo>
                <a:lnTo>
                  <a:pt x="2629941" y="0"/>
                </a:lnTo>
                <a:lnTo>
                  <a:pt x="2676321" y="17703"/>
                </a:lnTo>
                <a:lnTo>
                  <a:pt x="2666238" y="44196"/>
                </a:lnTo>
                <a:lnTo>
                  <a:pt x="2761488" y="34290"/>
                </a:lnTo>
                <a:close/>
              </a:path>
              <a:path w="2982595" h="1958339">
                <a:moveTo>
                  <a:pt x="2768346" y="961644"/>
                </a:moveTo>
                <a:lnTo>
                  <a:pt x="2754630" y="936498"/>
                </a:lnTo>
                <a:lnTo>
                  <a:pt x="2678455" y="979182"/>
                </a:lnTo>
                <a:lnTo>
                  <a:pt x="2737053" y="979182"/>
                </a:lnTo>
                <a:lnTo>
                  <a:pt x="2768346" y="961644"/>
                </a:lnTo>
                <a:close/>
              </a:path>
              <a:path w="2982595" h="1958339">
                <a:moveTo>
                  <a:pt x="2982468" y="1591818"/>
                </a:moveTo>
                <a:lnTo>
                  <a:pt x="229362" y="1591818"/>
                </a:lnTo>
                <a:lnTo>
                  <a:pt x="229362" y="1958340"/>
                </a:lnTo>
                <a:lnTo>
                  <a:pt x="233934" y="1958340"/>
                </a:lnTo>
                <a:lnTo>
                  <a:pt x="239268" y="1958340"/>
                </a:lnTo>
                <a:lnTo>
                  <a:pt x="239268" y="1601724"/>
                </a:lnTo>
                <a:lnTo>
                  <a:pt x="2972562" y="1601724"/>
                </a:lnTo>
                <a:lnTo>
                  <a:pt x="2972562" y="1958340"/>
                </a:lnTo>
                <a:lnTo>
                  <a:pt x="2977134" y="1958340"/>
                </a:lnTo>
                <a:lnTo>
                  <a:pt x="2982468" y="1958340"/>
                </a:lnTo>
                <a:lnTo>
                  <a:pt x="2982468" y="1591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18" name="object 18"/>
          <p:cNvSpPr txBox="1"/>
          <p:nvPr/>
        </p:nvSpPr>
        <p:spPr>
          <a:xfrm>
            <a:off x="6771640" y="5002783"/>
            <a:ext cx="16954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76605" algn="l"/>
              </a:tabLst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a</a:t>
            </a:r>
            <a:r>
              <a:rPr sz="1800" b="1" spc="-7" baseline="-21000" dirty="0">
                <a:latin typeface="Courier New" panose="02070309020205020404"/>
                <a:cs typeface="Courier New" panose="02070309020205020404"/>
              </a:rPr>
              <a:t>4</a:t>
            </a:r>
            <a:r>
              <a:rPr sz="1800" b="1" spc="525" baseline="-2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c</a:t>
            </a:r>
            <a:r>
              <a:rPr sz="1800" b="1" spc="-7" baseline="-21000" dirty="0">
                <a:solidFill>
                  <a:srgbClr val="FF339A"/>
                </a:solidFill>
                <a:latin typeface="Courier New" panose="02070309020205020404"/>
                <a:cs typeface="Courier New" panose="02070309020205020404"/>
              </a:rPr>
              <a:t>?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1800" b="1" spc="-43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a</a:t>
            </a:r>
            <a:r>
              <a:rPr sz="1800" b="1" spc="-7" baseline="-21000" dirty="0">
                <a:solidFill>
                  <a:srgbClr val="FF339A"/>
                </a:solidFill>
                <a:latin typeface="Courier New" panose="02070309020205020404"/>
                <a:cs typeface="Courier New" panose="02070309020205020404"/>
              </a:rPr>
              <a:t>?</a:t>
            </a:r>
            <a:endParaRPr sz="1800" baseline="-2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38481" y="4373879"/>
            <a:ext cx="2941320" cy="1194435"/>
          </a:xfrm>
          <a:custGeom>
            <a:avLst/>
            <a:gdLst/>
            <a:ahLst/>
            <a:cxnLst/>
            <a:rect l="l" t="t" r="r" b="b"/>
            <a:pathLst>
              <a:path w="2941320" h="1194435">
                <a:moveTo>
                  <a:pt x="1564119" y="617220"/>
                </a:moveTo>
                <a:lnTo>
                  <a:pt x="1500873" y="545592"/>
                </a:lnTo>
                <a:lnTo>
                  <a:pt x="1490192" y="572046"/>
                </a:lnTo>
                <a:lnTo>
                  <a:pt x="77292" y="0"/>
                </a:lnTo>
                <a:lnTo>
                  <a:pt x="0" y="0"/>
                </a:lnTo>
                <a:lnTo>
                  <a:pt x="1479435" y="598678"/>
                </a:lnTo>
                <a:lnTo>
                  <a:pt x="1468869" y="624840"/>
                </a:lnTo>
                <a:lnTo>
                  <a:pt x="1503921" y="622046"/>
                </a:lnTo>
                <a:lnTo>
                  <a:pt x="1564119" y="617220"/>
                </a:lnTo>
                <a:close/>
              </a:path>
              <a:path w="2941320" h="1194435">
                <a:moveTo>
                  <a:pt x="2695638" y="12"/>
                </a:moveTo>
                <a:lnTo>
                  <a:pt x="2637040" y="12"/>
                </a:lnTo>
                <a:lnTo>
                  <a:pt x="1632140" y="563041"/>
                </a:lnTo>
                <a:lnTo>
                  <a:pt x="1618221" y="537972"/>
                </a:lnTo>
                <a:lnTo>
                  <a:pt x="1564119" y="617220"/>
                </a:lnTo>
                <a:lnTo>
                  <a:pt x="1619745" y="615022"/>
                </a:lnTo>
                <a:lnTo>
                  <a:pt x="1660131" y="613410"/>
                </a:lnTo>
                <a:lnTo>
                  <a:pt x="1646047" y="588073"/>
                </a:lnTo>
                <a:lnTo>
                  <a:pt x="2695638" y="12"/>
                </a:lnTo>
                <a:close/>
              </a:path>
              <a:path w="2941320" h="1194435">
                <a:moveTo>
                  <a:pt x="2941053" y="979170"/>
                </a:moveTo>
                <a:lnTo>
                  <a:pt x="2931147" y="979170"/>
                </a:lnTo>
                <a:lnTo>
                  <a:pt x="2931147" y="1184148"/>
                </a:lnTo>
                <a:lnTo>
                  <a:pt x="197853" y="1184148"/>
                </a:lnTo>
                <a:lnTo>
                  <a:pt x="197853" y="979170"/>
                </a:lnTo>
                <a:lnTo>
                  <a:pt x="187947" y="979170"/>
                </a:lnTo>
                <a:lnTo>
                  <a:pt x="187947" y="1194054"/>
                </a:lnTo>
                <a:lnTo>
                  <a:pt x="192519" y="1194054"/>
                </a:lnTo>
                <a:lnTo>
                  <a:pt x="197853" y="1194054"/>
                </a:lnTo>
                <a:lnTo>
                  <a:pt x="2931147" y="1194054"/>
                </a:lnTo>
                <a:lnTo>
                  <a:pt x="2935719" y="1194054"/>
                </a:lnTo>
                <a:lnTo>
                  <a:pt x="2941053" y="1194054"/>
                </a:lnTo>
                <a:lnTo>
                  <a:pt x="2941053" y="9791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静态单一赋值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12" name="object 7"/>
          <p:cNvSpPr txBox="1"/>
          <p:nvPr/>
        </p:nvSpPr>
        <p:spPr>
          <a:xfrm>
            <a:off x="1831340" y="1734820"/>
            <a:ext cx="3056890" cy="410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 = 12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</a:rPr>
              <a:t>if (i) {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 = x + y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</a:rPr>
              <a:t>b = a + x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</a:rPr>
              <a:t>} else {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 = b + 2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 = y + 1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 = c + a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55028" y="1938527"/>
            <a:ext cx="1610360" cy="924560"/>
          </a:xfrm>
          <a:custGeom>
            <a:avLst/>
            <a:gdLst/>
            <a:ahLst/>
            <a:cxnLst/>
            <a:rect l="l" t="t" r="r" b="b"/>
            <a:pathLst>
              <a:path w="1610359" h="924560">
                <a:moveTo>
                  <a:pt x="1610106" y="0"/>
                </a:moveTo>
                <a:lnTo>
                  <a:pt x="1600200" y="0"/>
                </a:lnTo>
                <a:lnTo>
                  <a:pt x="1600200" y="9906"/>
                </a:lnTo>
                <a:lnTo>
                  <a:pt x="1600200" y="477012"/>
                </a:lnTo>
                <a:lnTo>
                  <a:pt x="1600200" y="914400"/>
                </a:lnTo>
                <a:lnTo>
                  <a:pt x="9906" y="914400"/>
                </a:lnTo>
                <a:lnTo>
                  <a:pt x="9906" y="477012"/>
                </a:lnTo>
                <a:lnTo>
                  <a:pt x="9906" y="9906"/>
                </a:lnTo>
                <a:lnTo>
                  <a:pt x="1600200" y="9906"/>
                </a:lnTo>
                <a:lnTo>
                  <a:pt x="1600200" y="0"/>
                </a:lnTo>
                <a:lnTo>
                  <a:pt x="0" y="0"/>
                </a:lnTo>
                <a:lnTo>
                  <a:pt x="0" y="477012"/>
                </a:lnTo>
                <a:lnTo>
                  <a:pt x="0" y="924306"/>
                </a:lnTo>
                <a:lnTo>
                  <a:pt x="1610106" y="924306"/>
                </a:lnTo>
                <a:lnTo>
                  <a:pt x="1610106" y="477012"/>
                </a:lnTo>
                <a:lnTo>
                  <a:pt x="1610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2" name="object 5"/>
          <p:cNvSpPr txBox="1"/>
          <p:nvPr/>
        </p:nvSpPr>
        <p:spPr>
          <a:xfrm>
            <a:off x="7012940" y="1905254"/>
            <a:ext cx="1076960" cy="66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8100" marR="30480">
              <a:lnSpc>
                <a:spcPct val="118000"/>
              </a:lnSpc>
              <a:spcBef>
                <a:spcPts val="100"/>
              </a:spcBef>
              <a:tabLst>
                <a:tab pos="763905" algn="l"/>
              </a:tabLst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c</a:t>
            </a:r>
            <a:r>
              <a:rPr sz="1800" b="1" spc="-7" baseline="-21000" dirty="0">
                <a:latin typeface="Courier New" panose="02070309020205020404"/>
                <a:cs typeface="Courier New" panose="02070309020205020404"/>
              </a:rPr>
              <a:t>1</a:t>
            </a:r>
            <a:r>
              <a:rPr sz="1800" b="1" spc="517" baseline="-2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12  if</a:t>
            </a:r>
            <a:r>
              <a:rPr sz="1800" b="1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(i)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54828" y="2844545"/>
            <a:ext cx="3872229" cy="1504315"/>
          </a:xfrm>
          <a:custGeom>
            <a:avLst/>
            <a:gdLst/>
            <a:ahLst/>
            <a:cxnLst/>
            <a:rect l="l" t="t" r="r" b="b"/>
            <a:pathLst>
              <a:path w="3872229" h="1504314">
                <a:moveTo>
                  <a:pt x="2295906" y="579882"/>
                </a:moveTo>
                <a:lnTo>
                  <a:pt x="2286000" y="579882"/>
                </a:lnTo>
                <a:lnTo>
                  <a:pt x="2286000" y="589788"/>
                </a:lnTo>
                <a:lnTo>
                  <a:pt x="2286000" y="1494282"/>
                </a:lnTo>
                <a:lnTo>
                  <a:pt x="9906" y="1494282"/>
                </a:lnTo>
                <a:lnTo>
                  <a:pt x="9906" y="589788"/>
                </a:lnTo>
                <a:lnTo>
                  <a:pt x="2286000" y="589788"/>
                </a:lnTo>
                <a:lnTo>
                  <a:pt x="2286000" y="579882"/>
                </a:lnTo>
                <a:lnTo>
                  <a:pt x="0" y="579882"/>
                </a:lnTo>
                <a:lnTo>
                  <a:pt x="0" y="1504188"/>
                </a:lnTo>
                <a:lnTo>
                  <a:pt x="4572" y="1504188"/>
                </a:lnTo>
                <a:lnTo>
                  <a:pt x="9893" y="1504188"/>
                </a:lnTo>
                <a:lnTo>
                  <a:pt x="2286000" y="1504188"/>
                </a:lnTo>
                <a:lnTo>
                  <a:pt x="2290572" y="1504188"/>
                </a:lnTo>
                <a:lnTo>
                  <a:pt x="2295906" y="1504188"/>
                </a:lnTo>
                <a:lnTo>
                  <a:pt x="2295906" y="579882"/>
                </a:lnTo>
                <a:close/>
              </a:path>
              <a:path w="3872229" h="1504314">
                <a:moveTo>
                  <a:pt x="3872039" y="550164"/>
                </a:moveTo>
                <a:lnTo>
                  <a:pt x="3838956" y="514350"/>
                </a:lnTo>
                <a:lnTo>
                  <a:pt x="3828694" y="541286"/>
                </a:lnTo>
                <a:lnTo>
                  <a:pt x="2410206" y="0"/>
                </a:lnTo>
                <a:lnTo>
                  <a:pt x="2405253" y="13335"/>
                </a:lnTo>
                <a:lnTo>
                  <a:pt x="2399538" y="0"/>
                </a:lnTo>
                <a:lnTo>
                  <a:pt x="1220241" y="536524"/>
                </a:lnTo>
                <a:lnTo>
                  <a:pt x="1208532" y="510540"/>
                </a:lnTo>
                <a:lnTo>
                  <a:pt x="1175842" y="550176"/>
                </a:lnTo>
                <a:lnTo>
                  <a:pt x="1207008" y="550176"/>
                </a:lnTo>
                <a:lnTo>
                  <a:pt x="1210589" y="550176"/>
                </a:lnTo>
                <a:lnTo>
                  <a:pt x="1226400" y="550176"/>
                </a:lnTo>
                <a:lnTo>
                  <a:pt x="1259420" y="550176"/>
                </a:lnTo>
                <a:lnTo>
                  <a:pt x="2406091" y="28892"/>
                </a:lnTo>
                <a:lnTo>
                  <a:pt x="3772179" y="550164"/>
                </a:lnTo>
                <a:lnTo>
                  <a:pt x="3825303" y="550164"/>
                </a:lnTo>
                <a:lnTo>
                  <a:pt x="3840581" y="550164"/>
                </a:lnTo>
                <a:lnTo>
                  <a:pt x="3842004" y="550164"/>
                </a:lnTo>
                <a:lnTo>
                  <a:pt x="3872039" y="550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3" name="object 12"/>
          <p:cNvSpPr txBox="1"/>
          <p:nvPr/>
        </p:nvSpPr>
        <p:spPr>
          <a:xfrm>
            <a:off x="5412740" y="3440684"/>
            <a:ext cx="148590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63905" algn="l"/>
              </a:tabLst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a</a:t>
            </a:r>
            <a:r>
              <a:rPr sz="1800" b="1" spc="-7" baseline="-21000" dirty="0">
                <a:latin typeface="Courier New" panose="02070309020205020404"/>
                <a:cs typeface="Courier New" panose="02070309020205020404"/>
              </a:rPr>
              <a:t>1</a:t>
            </a:r>
            <a:r>
              <a:rPr sz="1800" b="1" spc="525" baseline="-2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x +</a:t>
            </a:r>
            <a:r>
              <a:rPr sz="1800" b="1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y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13"/>
          <p:cNvSpPr txBox="1"/>
          <p:nvPr/>
        </p:nvSpPr>
        <p:spPr>
          <a:xfrm>
            <a:off x="5412724" y="3769867"/>
            <a:ext cx="157861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63905" algn="l"/>
              </a:tabLst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b</a:t>
            </a:r>
            <a:r>
              <a:rPr sz="1800" b="1" spc="-7" baseline="-21000" dirty="0">
                <a:latin typeface="Courier New" panose="02070309020205020404"/>
                <a:cs typeface="Courier New" panose="02070309020205020404"/>
              </a:rPr>
              <a:t>1</a:t>
            </a:r>
            <a:r>
              <a:rPr sz="1800" b="1" spc="525" baseline="-2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a</a:t>
            </a:r>
            <a:r>
              <a:rPr sz="1800" b="1" spc="-7" baseline="-21000" dirty="0">
                <a:latin typeface="Courier New" panose="02070309020205020404"/>
                <a:cs typeface="Courier New" panose="02070309020205020404"/>
              </a:rPr>
              <a:t>1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1800" b="1" spc="-4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x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40828" y="3424428"/>
            <a:ext cx="2296160" cy="924560"/>
          </a:xfrm>
          <a:custGeom>
            <a:avLst/>
            <a:gdLst/>
            <a:ahLst/>
            <a:cxnLst/>
            <a:rect l="l" t="t" r="r" b="b"/>
            <a:pathLst>
              <a:path w="2296159" h="924560">
                <a:moveTo>
                  <a:pt x="2295905" y="924306"/>
                </a:moveTo>
                <a:lnTo>
                  <a:pt x="2295905" y="0"/>
                </a:lnTo>
                <a:lnTo>
                  <a:pt x="0" y="0"/>
                </a:lnTo>
                <a:lnTo>
                  <a:pt x="0" y="924306"/>
                </a:lnTo>
                <a:lnTo>
                  <a:pt x="4572" y="9243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2286000" y="9906"/>
                </a:lnTo>
                <a:lnTo>
                  <a:pt x="2286000" y="4572"/>
                </a:lnTo>
                <a:lnTo>
                  <a:pt x="2290572" y="9906"/>
                </a:lnTo>
                <a:lnTo>
                  <a:pt x="2290572" y="924306"/>
                </a:lnTo>
                <a:lnTo>
                  <a:pt x="2295905" y="924306"/>
                </a:lnTo>
                <a:close/>
              </a:path>
              <a:path w="2296159" h="9245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2296159" h="924560">
                <a:moveTo>
                  <a:pt x="9905" y="9144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914400"/>
                </a:lnTo>
                <a:lnTo>
                  <a:pt x="9905" y="914400"/>
                </a:lnTo>
                <a:close/>
              </a:path>
              <a:path w="2296159" h="924560">
                <a:moveTo>
                  <a:pt x="2290572" y="914400"/>
                </a:moveTo>
                <a:lnTo>
                  <a:pt x="4572" y="914400"/>
                </a:lnTo>
                <a:lnTo>
                  <a:pt x="9905" y="918972"/>
                </a:lnTo>
                <a:lnTo>
                  <a:pt x="9905" y="924306"/>
                </a:lnTo>
                <a:lnTo>
                  <a:pt x="2286000" y="924306"/>
                </a:lnTo>
                <a:lnTo>
                  <a:pt x="2286000" y="918972"/>
                </a:lnTo>
                <a:lnTo>
                  <a:pt x="2290572" y="914400"/>
                </a:lnTo>
                <a:close/>
              </a:path>
              <a:path w="2296159" h="924560">
                <a:moveTo>
                  <a:pt x="9905" y="924306"/>
                </a:moveTo>
                <a:lnTo>
                  <a:pt x="9905" y="918972"/>
                </a:lnTo>
                <a:lnTo>
                  <a:pt x="4572" y="914400"/>
                </a:lnTo>
                <a:lnTo>
                  <a:pt x="4572" y="924306"/>
                </a:lnTo>
                <a:lnTo>
                  <a:pt x="9905" y="924306"/>
                </a:lnTo>
                <a:close/>
              </a:path>
              <a:path w="2296159" h="924560">
                <a:moveTo>
                  <a:pt x="2290572" y="9906"/>
                </a:moveTo>
                <a:lnTo>
                  <a:pt x="2286000" y="4572"/>
                </a:lnTo>
                <a:lnTo>
                  <a:pt x="2286000" y="9906"/>
                </a:lnTo>
                <a:lnTo>
                  <a:pt x="2290572" y="9906"/>
                </a:lnTo>
                <a:close/>
              </a:path>
              <a:path w="2296159" h="924560">
                <a:moveTo>
                  <a:pt x="2290572" y="914400"/>
                </a:moveTo>
                <a:lnTo>
                  <a:pt x="2290572" y="9906"/>
                </a:lnTo>
                <a:lnTo>
                  <a:pt x="2286000" y="9906"/>
                </a:lnTo>
                <a:lnTo>
                  <a:pt x="2286000" y="914400"/>
                </a:lnTo>
                <a:lnTo>
                  <a:pt x="2290572" y="914400"/>
                </a:lnTo>
                <a:close/>
              </a:path>
              <a:path w="2296159" h="924560">
                <a:moveTo>
                  <a:pt x="2290572" y="924306"/>
                </a:moveTo>
                <a:lnTo>
                  <a:pt x="2290572" y="914400"/>
                </a:lnTo>
                <a:lnTo>
                  <a:pt x="2286000" y="918972"/>
                </a:lnTo>
                <a:lnTo>
                  <a:pt x="2286000" y="924306"/>
                </a:lnTo>
                <a:lnTo>
                  <a:pt x="2290572" y="924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15" name="object 15"/>
          <p:cNvSpPr txBox="1"/>
          <p:nvPr/>
        </p:nvSpPr>
        <p:spPr>
          <a:xfrm>
            <a:off x="7861300" y="3902455"/>
            <a:ext cx="1168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Courier New" panose="02070309020205020404"/>
                <a:cs typeface="Courier New" panose="02070309020205020404"/>
              </a:rPr>
              <a:t>2</a:t>
            </a:r>
            <a:endParaRPr sz="1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73340" y="3385820"/>
            <a:ext cx="1524000" cy="67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62865" marR="43180">
              <a:lnSpc>
                <a:spcPct val="120000"/>
              </a:lnSpc>
              <a:spcBef>
                <a:spcPts val="100"/>
              </a:spcBef>
              <a:tabLst>
                <a:tab pos="427355" algn="l"/>
                <a:tab pos="789305" algn="l"/>
              </a:tabLst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a</a:t>
            </a:r>
            <a:r>
              <a:rPr sz="1800" b="1" spc="-7" baseline="-21000" dirty="0">
                <a:latin typeface="Courier New" panose="02070309020205020404"/>
                <a:cs typeface="Courier New" panose="02070309020205020404"/>
              </a:rPr>
              <a:t>2</a:t>
            </a:r>
            <a:r>
              <a:rPr sz="1800" b="1" spc="532" baseline="-2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b +</a:t>
            </a:r>
            <a:r>
              <a:rPr sz="1800" b="1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2 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c	</a:t>
            </a:r>
            <a:r>
              <a:rPr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y +</a:t>
            </a:r>
            <a:r>
              <a:rPr sz="1800" b="1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1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97066" y="3394709"/>
            <a:ext cx="2982595" cy="1958339"/>
          </a:xfrm>
          <a:custGeom>
            <a:avLst/>
            <a:gdLst/>
            <a:ahLst/>
            <a:cxnLst/>
            <a:rect l="l" t="t" r="r" b="b"/>
            <a:pathLst>
              <a:path w="2982595" h="1958339">
                <a:moveTo>
                  <a:pt x="117182" y="12"/>
                </a:moveTo>
                <a:lnTo>
                  <a:pt x="84162" y="12"/>
                </a:lnTo>
                <a:lnTo>
                  <a:pt x="68351" y="12"/>
                </a:lnTo>
                <a:lnTo>
                  <a:pt x="33604" y="12"/>
                </a:lnTo>
                <a:lnTo>
                  <a:pt x="5334" y="34290"/>
                </a:lnTo>
                <a:lnTo>
                  <a:pt x="101346" y="38100"/>
                </a:lnTo>
                <a:lnTo>
                  <a:pt x="89776" y="12471"/>
                </a:lnTo>
                <a:lnTo>
                  <a:pt x="117182" y="12"/>
                </a:lnTo>
                <a:close/>
              </a:path>
              <a:path w="2982595" h="1958339">
                <a:moveTo>
                  <a:pt x="118706" y="979170"/>
                </a:moveTo>
                <a:lnTo>
                  <a:pt x="11430" y="935736"/>
                </a:lnTo>
                <a:lnTo>
                  <a:pt x="0" y="962406"/>
                </a:lnTo>
                <a:lnTo>
                  <a:pt x="41414" y="979170"/>
                </a:lnTo>
                <a:lnTo>
                  <a:pt x="118706" y="979170"/>
                </a:lnTo>
                <a:close/>
              </a:path>
              <a:path w="2982595" h="1958339">
                <a:moveTo>
                  <a:pt x="2761488" y="34290"/>
                </a:moveTo>
                <a:lnTo>
                  <a:pt x="2729801" y="0"/>
                </a:lnTo>
                <a:lnTo>
                  <a:pt x="2698343" y="0"/>
                </a:lnTo>
                <a:lnTo>
                  <a:pt x="2683065" y="0"/>
                </a:lnTo>
                <a:lnTo>
                  <a:pt x="2629941" y="0"/>
                </a:lnTo>
                <a:lnTo>
                  <a:pt x="2676321" y="17703"/>
                </a:lnTo>
                <a:lnTo>
                  <a:pt x="2666238" y="44196"/>
                </a:lnTo>
                <a:lnTo>
                  <a:pt x="2761488" y="34290"/>
                </a:lnTo>
                <a:close/>
              </a:path>
              <a:path w="2982595" h="1958339">
                <a:moveTo>
                  <a:pt x="2768346" y="961644"/>
                </a:moveTo>
                <a:lnTo>
                  <a:pt x="2754630" y="936498"/>
                </a:lnTo>
                <a:lnTo>
                  <a:pt x="2678455" y="979182"/>
                </a:lnTo>
                <a:lnTo>
                  <a:pt x="2737053" y="979182"/>
                </a:lnTo>
                <a:lnTo>
                  <a:pt x="2768346" y="961644"/>
                </a:lnTo>
                <a:close/>
              </a:path>
              <a:path w="2982595" h="1958339">
                <a:moveTo>
                  <a:pt x="2982468" y="1591818"/>
                </a:moveTo>
                <a:lnTo>
                  <a:pt x="229362" y="1591818"/>
                </a:lnTo>
                <a:lnTo>
                  <a:pt x="229362" y="1958340"/>
                </a:lnTo>
                <a:lnTo>
                  <a:pt x="233934" y="1958340"/>
                </a:lnTo>
                <a:lnTo>
                  <a:pt x="239268" y="1958340"/>
                </a:lnTo>
                <a:lnTo>
                  <a:pt x="239268" y="1601724"/>
                </a:lnTo>
                <a:lnTo>
                  <a:pt x="2972562" y="1601724"/>
                </a:lnTo>
                <a:lnTo>
                  <a:pt x="2972562" y="1958340"/>
                </a:lnTo>
                <a:lnTo>
                  <a:pt x="2977134" y="1958340"/>
                </a:lnTo>
                <a:lnTo>
                  <a:pt x="2982468" y="1958340"/>
                </a:lnTo>
                <a:lnTo>
                  <a:pt x="2982468" y="1591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18" name="object 18"/>
          <p:cNvSpPr txBox="1"/>
          <p:nvPr/>
        </p:nvSpPr>
        <p:spPr>
          <a:xfrm>
            <a:off x="6771640" y="5002783"/>
            <a:ext cx="16954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76605" algn="l"/>
              </a:tabLst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a</a:t>
            </a:r>
            <a:r>
              <a:rPr sz="1800" b="1" spc="-7" baseline="-21000" dirty="0">
                <a:latin typeface="Courier New" panose="02070309020205020404"/>
                <a:cs typeface="Courier New" panose="02070309020205020404"/>
              </a:rPr>
              <a:t>4</a:t>
            </a:r>
            <a:r>
              <a:rPr sz="1800" b="1" spc="525" baseline="-2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c</a:t>
            </a:r>
            <a:r>
              <a:rPr sz="1800" b="1" spc="-7" baseline="-21000" dirty="0">
                <a:solidFill>
                  <a:srgbClr val="FF339A"/>
                </a:solidFill>
                <a:latin typeface="Courier New" panose="02070309020205020404"/>
                <a:cs typeface="Courier New" panose="02070309020205020404"/>
              </a:rPr>
              <a:t>?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1800" b="1" spc="-43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a</a:t>
            </a:r>
            <a:r>
              <a:rPr sz="1800" b="1" spc="-7" baseline="-21000" dirty="0">
                <a:solidFill>
                  <a:srgbClr val="FF339A"/>
                </a:solidFill>
                <a:latin typeface="Courier New" panose="02070309020205020404"/>
                <a:cs typeface="Courier New" panose="02070309020205020404"/>
              </a:rPr>
              <a:t>?</a:t>
            </a:r>
            <a:endParaRPr sz="1800" baseline="-2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38481" y="4373879"/>
            <a:ext cx="2941320" cy="1194435"/>
          </a:xfrm>
          <a:custGeom>
            <a:avLst/>
            <a:gdLst/>
            <a:ahLst/>
            <a:cxnLst/>
            <a:rect l="l" t="t" r="r" b="b"/>
            <a:pathLst>
              <a:path w="2941320" h="1194435">
                <a:moveTo>
                  <a:pt x="1564119" y="617220"/>
                </a:moveTo>
                <a:lnTo>
                  <a:pt x="1500873" y="545592"/>
                </a:lnTo>
                <a:lnTo>
                  <a:pt x="1490192" y="572046"/>
                </a:lnTo>
                <a:lnTo>
                  <a:pt x="77292" y="0"/>
                </a:lnTo>
                <a:lnTo>
                  <a:pt x="0" y="0"/>
                </a:lnTo>
                <a:lnTo>
                  <a:pt x="1479435" y="598678"/>
                </a:lnTo>
                <a:lnTo>
                  <a:pt x="1468869" y="624840"/>
                </a:lnTo>
                <a:lnTo>
                  <a:pt x="1503921" y="622046"/>
                </a:lnTo>
                <a:lnTo>
                  <a:pt x="1564119" y="617220"/>
                </a:lnTo>
                <a:close/>
              </a:path>
              <a:path w="2941320" h="1194435">
                <a:moveTo>
                  <a:pt x="2695638" y="12"/>
                </a:moveTo>
                <a:lnTo>
                  <a:pt x="2637040" y="12"/>
                </a:lnTo>
                <a:lnTo>
                  <a:pt x="1632140" y="563041"/>
                </a:lnTo>
                <a:lnTo>
                  <a:pt x="1618221" y="537972"/>
                </a:lnTo>
                <a:lnTo>
                  <a:pt x="1564119" y="617220"/>
                </a:lnTo>
                <a:lnTo>
                  <a:pt x="1619745" y="615022"/>
                </a:lnTo>
                <a:lnTo>
                  <a:pt x="1660131" y="613410"/>
                </a:lnTo>
                <a:lnTo>
                  <a:pt x="1646047" y="588073"/>
                </a:lnTo>
                <a:lnTo>
                  <a:pt x="2695638" y="12"/>
                </a:lnTo>
                <a:close/>
              </a:path>
              <a:path w="2941320" h="1194435">
                <a:moveTo>
                  <a:pt x="2941053" y="979170"/>
                </a:moveTo>
                <a:lnTo>
                  <a:pt x="2931147" y="979170"/>
                </a:lnTo>
                <a:lnTo>
                  <a:pt x="2931147" y="1184148"/>
                </a:lnTo>
                <a:lnTo>
                  <a:pt x="197853" y="1184148"/>
                </a:lnTo>
                <a:lnTo>
                  <a:pt x="197853" y="979170"/>
                </a:lnTo>
                <a:lnTo>
                  <a:pt x="187947" y="979170"/>
                </a:lnTo>
                <a:lnTo>
                  <a:pt x="187947" y="1194054"/>
                </a:lnTo>
                <a:lnTo>
                  <a:pt x="192519" y="1194054"/>
                </a:lnTo>
                <a:lnTo>
                  <a:pt x="197853" y="1194054"/>
                </a:lnTo>
                <a:lnTo>
                  <a:pt x="2931147" y="1194054"/>
                </a:lnTo>
                <a:lnTo>
                  <a:pt x="2935719" y="1194054"/>
                </a:lnTo>
                <a:lnTo>
                  <a:pt x="2941053" y="1194054"/>
                </a:lnTo>
                <a:lnTo>
                  <a:pt x="2941053" y="9791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10" name="文本框 9"/>
          <p:cNvSpPr txBox="1"/>
          <p:nvPr/>
        </p:nvSpPr>
        <p:spPr>
          <a:xfrm>
            <a:off x="5793740" y="5930900"/>
            <a:ext cx="4038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0" algn="l">
              <a:lnSpc>
                <a:spcPct val="100000"/>
              </a:lnSpc>
              <a:spcBef>
                <a:spcPts val="445"/>
              </a:spcBef>
              <a:buFont typeface="Arial" panose="020B0604020202020204"/>
              <a:buNone/>
              <a:tabLst>
                <a:tab pos="755015" algn="l"/>
                <a:tab pos="755650" algn="l"/>
              </a:tabLst>
            </a:pPr>
            <a:r>
              <a:rPr lang="zh-CN" altLang="en-US" b="1"/>
              <a:t>使用一个虚构的函数：</a:t>
            </a:r>
            <a:r>
              <a:rPr b="1" spc="-5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Φ</a:t>
            </a:r>
            <a:r>
              <a:rPr b="1" spc="-5" dirty="0">
                <a:solidFill>
                  <a:srgbClr val="FF339A"/>
                </a:solidFill>
                <a:latin typeface="Comic Sans MS" panose="030F0702030302020204"/>
                <a:cs typeface="Comic Sans MS" panose="030F0702030302020204"/>
                <a:sym typeface="+mn-ea"/>
              </a:rPr>
              <a:t>function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静态单一赋值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12" name="object 7"/>
          <p:cNvSpPr txBox="1"/>
          <p:nvPr/>
        </p:nvSpPr>
        <p:spPr>
          <a:xfrm>
            <a:off x="1831340" y="1734820"/>
            <a:ext cx="3056890" cy="410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 = 12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</a:rPr>
              <a:t>if (i) {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 = x + y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</a:rPr>
              <a:t>b = a + x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</a:rPr>
              <a:t>} else {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 = b + 2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</a:rPr>
              <a:t>c = y + 1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700" marR="5080" algn="just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 = c + a</a:t>
            </a:r>
            <a:endParaRPr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55028" y="1938527"/>
            <a:ext cx="1610360" cy="924560"/>
          </a:xfrm>
          <a:custGeom>
            <a:avLst/>
            <a:gdLst/>
            <a:ahLst/>
            <a:cxnLst/>
            <a:rect l="l" t="t" r="r" b="b"/>
            <a:pathLst>
              <a:path w="1610359" h="924560">
                <a:moveTo>
                  <a:pt x="1610106" y="0"/>
                </a:moveTo>
                <a:lnTo>
                  <a:pt x="1600200" y="0"/>
                </a:lnTo>
                <a:lnTo>
                  <a:pt x="1600200" y="9906"/>
                </a:lnTo>
                <a:lnTo>
                  <a:pt x="1600200" y="477012"/>
                </a:lnTo>
                <a:lnTo>
                  <a:pt x="1600200" y="914400"/>
                </a:lnTo>
                <a:lnTo>
                  <a:pt x="9906" y="914400"/>
                </a:lnTo>
                <a:lnTo>
                  <a:pt x="9906" y="477012"/>
                </a:lnTo>
                <a:lnTo>
                  <a:pt x="9906" y="9906"/>
                </a:lnTo>
                <a:lnTo>
                  <a:pt x="1600200" y="9906"/>
                </a:lnTo>
                <a:lnTo>
                  <a:pt x="1600200" y="0"/>
                </a:lnTo>
                <a:lnTo>
                  <a:pt x="0" y="0"/>
                </a:lnTo>
                <a:lnTo>
                  <a:pt x="0" y="477012"/>
                </a:lnTo>
                <a:lnTo>
                  <a:pt x="0" y="924306"/>
                </a:lnTo>
                <a:lnTo>
                  <a:pt x="1610106" y="924306"/>
                </a:lnTo>
                <a:lnTo>
                  <a:pt x="1610106" y="477012"/>
                </a:lnTo>
                <a:lnTo>
                  <a:pt x="16101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2" name="object 5"/>
          <p:cNvSpPr txBox="1"/>
          <p:nvPr/>
        </p:nvSpPr>
        <p:spPr>
          <a:xfrm>
            <a:off x="7221855" y="2064639"/>
            <a:ext cx="1076960" cy="66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8100" marR="30480">
              <a:lnSpc>
                <a:spcPct val="118000"/>
              </a:lnSpc>
              <a:spcBef>
                <a:spcPts val="100"/>
              </a:spcBef>
              <a:tabLst>
                <a:tab pos="763905" algn="l"/>
              </a:tabLst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c</a:t>
            </a:r>
            <a:r>
              <a:rPr sz="1800" b="1" spc="-7" baseline="-21000" dirty="0">
                <a:latin typeface="Courier New" panose="02070309020205020404"/>
                <a:cs typeface="Courier New" panose="02070309020205020404"/>
              </a:rPr>
              <a:t>1</a:t>
            </a:r>
            <a:r>
              <a:rPr sz="1800" b="1" spc="517" baseline="-2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x-none"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12  if</a:t>
            </a:r>
            <a:r>
              <a:rPr sz="1800" b="1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5" dirty="0">
                <a:latin typeface="Courier New" panose="02070309020205020404"/>
                <a:cs typeface="Courier New" panose="02070309020205020404"/>
              </a:rPr>
              <a:t>(i)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12"/>
          <p:cNvSpPr txBox="1"/>
          <p:nvPr/>
        </p:nvSpPr>
        <p:spPr>
          <a:xfrm>
            <a:off x="5755640" y="3565779"/>
            <a:ext cx="1485900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63905" algn="l"/>
              </a:tabLst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a</a:t>
            </a:r>
            <a:r>
              <a:rPr sz="1800" b="1" spc="-7" baseline="-21000" dirty="0">
                <a:latin typeface="Courier New" panose="02070309020205020404"/>
                <a:cs typeface="Courier New" panose="02070309020205020404"/>
              </a:rPr>
              <a:t>1</a:t>
            </a:r>
            <a:r>
              <a:rPr sz="1800" b="1" spc="525" baseline="-2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x-none"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x +</a:t>
            </a:r>
            <a:r>
              <a:rPr sz="1800" b="1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y</a:t>
            </a:r>
            <a:endParaRPr sz="1800" b="1" spc="-5" dirty="0">
              <a:latin typeface="Courier New" panose="02070309020205020404"/>
              <a:cs typeface="Courier New" panose="02070309020205020404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63905" algn="l"/>
              </a:tabLst>
            </a:pPr>
            <a:r>
              <a:rPr b="1" spc="-5" dirty="0">
                <a:latin typeface="Courier New" panose="02070309020205020404"/>
                <a:cs typeface="Courier New" panose="02070309020205020404"/>
                <a:sym typeface="+mn-ea"/>
              </a:rPr>
              <a:t>b</a:t>
            </a:r>
            <a:r>
              <a:rPr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1</a:t>
            </a:r>
            <a:r>
              <a:rPr b="1" spc="525" baseline="-2100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lang="x-none" b="1" spc="-5" dirty="0">
                <a:latin typeface="Symbol" panose="05050102010706020507"/>
                <a:cs typeface="Symbol" panose="05050102010706020507"/>
                <a:sym typeface="+mn-ea"/>
              </a:rPr>
              <a:t>=</a:t>
            </a:r>
            <a:r>
              <a:rPr spc="-5" dirty="0">
                <a:latin typeface="Times New Roman" panose="02020603050405020304"/>
                <a:cs typeface="Times New Roman" panose="02020603050405020304"/>
                <a:sym typeface="+mn-ea"/>
              </a:rPr>
              <a:t>	</a:t>
            </a:r>
            <a:r>
              <a:rPr b="1" spc="-5" dirty="0">
                <a:latin typeface="Courier New" panose="02070309020205020404"/>
                <a:cs typeface="Courier New" panose="02070309020205020404"/>
                <a:sym typeface="+mn-ea"/>
              </a:rPr>
              <a:t>a</a:t>
            </a:r>
            <a:r>
              <a:rPr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1 </a:t>
            </a:r>
            <a:r>
              <a:rPr b="1" spc="-5" dirty="0">
                <a:latin typeface="Courier New" panose="02070309020205020404"/>
                <a:cs typeface="Courier New" panose="02070309020205020404"/>
                <a:sym typeface="+mn-ea"/>
              </a:rPr>
              <a:t>+</a:t>
            </a:r>
            <a:r>
              <a:rPr b="1" spc="-44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spc="-5" dirty="0">
                <a:latin typeface="Courier New" panose="02070309020205020404"/>
                <a:cs typeface="Courier New" panose="02070309020205020404"/>
                <a:sym typeface="+mn-ea"/>
              </a:rPr>
              <a:t>x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55153" y="3424428"/>
            <a:ext cx="2296160" cy="924560"/>
          </a:xfrm>
          <a:custGeom>
            <a:avLst/>
            <a:gdLst/>
            <a:ahLst/>
            <a:cxnLst/>
            <a:rect l="l" t="t" r="r" b="b"/>
            <a:pathLst>
              <a:path w="2296159" h="924560">
                <a:moveTo>
                  <a:pt x="2295905" y="924306"/>
                </a:moveTo>
                <a:lnTo>
                  <a:pt x="2295905" y="0"/>
                </a:lnTo>
                <a:lnTo>
                  <a:pt x="0" y="0"/>
                </a:lnTo>
                <a:lnTo>
                  <a:pt x="0" y="924306"/>
                </a:lnTo>
                <a:lnTo>
                  <a:pt x="4572" y="9243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2286000" y="9906"/>
                </a:lnTo>
                <a:lnTo>
                  <a:pt x="2286000" y="4572"/>
                </a:lnTo>
                <a:lnTo>
                  <a:pt x="2290572" y="9906"/>
                </a:lnTo>
                <a:lnTo>
                  <a:pt x="2290572" y="924306"/>
                </a:lnTo>
                <a:lnTo>
                  <a:pt x="2295905" y="924306"/>
                </a:lnTo>
                <a:close/>
              </a:path>
              <a:path w="2296159" h="9245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2296159" h="924560">
                <a:moveTo>
                  <a:pt x="9905" y="9144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914400"/>
                </a:lnTo>
                <a:lnTo>
                  <a:pt x="9905" y="914400"/>
                </a:lnTo>
                <a:close/>
              </a:path>
              <a:path w="2296159" h="924560">
                <a:moveTo>
                  <a:pt x="2290572" y="914400"/>
                </a:moveTo>
                <a:lnTo>
                  <a:pt x="4572" y="914400"/>
                </a:lnTo>
                <a:lnTo>
                  <a:pt x="9905" y="918972"/>
                </a:lnTo>
                <a:lnTo>
                  <a:pt x="9905" y="924306"/>
                </a:lnTo>
                <a:lnTo>
                  <a:pt x="2286000" y="924306"/>
                </a:lnTo>
                <a:lnTo>
                  <a:pt x="2286000" y="918972"/>
                </a:lnTo>
                <a:lnTo>
                  <a:pt x="2290572" y="914400"/>
                </a:lnTo>
                <a:close/>
              </a:path>
              <a:path w="2296159" h="924560">
                <a:moveTo>
                  <a:pt x="9905" y="924306"/>
                </a:moveTo>
                <a:lnTo>
                  <a:pt x="9905" y="918972"/>
                </a:lnTo>
                <a:lnTo>
                  <a:pt x="4572" y="914400"/>
                </a:lnTo>
                <a:lnTo>
                  <a:pt x="4572" y="924306"/>
                </a:lnTo>
                <a:lnTo>
                  <a:pt x="9905" y="924306"/>
                </a:lnTo>
                <a:close/>
              </a:path>
              <a:path w="2296159" h="924560">
                <a:moveTo>
                  <a:pt x="2290572" y="9906"/>
                </a:moveTo>
                <a:lnTo>
                  <a:pt x="2286000" y="4572"/>
                </a:lnTo>
                <a:lnTo>
                  <a:pt x="2286000" y="9906"/>
                </a:lnTo>
                <a:lnTo>
                  <a:pt x="2290572" y="9906"/>
                </a:lnTo>
                <a:close/>
              </a:path>
              <a:path w="2296159" h="924560">
                <a:moveTo>
                  <a:pt x="2290572" y="914400"/>
                </a:moveTo>
                <a:lnTo>
                  <a:pt x="2290572" y="9906"/>
                </a:lnTo>
                <a:lnTo>
                  <a:pt x="2286000" y="9906"/>
                </a:lnTo>
                <a:lnTo>
                  <a:pt x="2286000" y="914400"/>
                </a:lnTo>
                <a:lnTo>
                  <a:pt x="2290572" y="914400"/>
                </a:lnTo>
                <a:close/>
              </a:path>
              <a:path w="2296159" h="924560">
                <a:moveTo>
                  <a:pt x="2290572" y="924306"/>
                </a:moveTo>
                <a:lnTo>
                  <a:pt x="2290572" y="914400"/>
                </a:lnTo>
                <a:lnTo>
                  <a:pt x="2286000" y="918972"/>
                </a:lnTo>
                <a:lnTo>
                  <a:pt x="2286000" y="924306"/>
                </a:lnTo>
                <a:lnTo>
                  <a:pt x="2290572" y="924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16" name="object 16"/>
          <p:cNvSpPr txBox="1"/>
          <p:nvPr/>
        </p:nvSpPr>
        <p:spPr>
          <a:xfrm>
            <a:off x="8274685" y="3525520"/>
            <a:ext cx="1524000" cy="67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62865" marR="43180">
              <a:lnSpc>
                <a:spcPct val="120000"/>
              </a:lnSpc>
              <a:spcBef>
                <a:spcPts val="100"/>
              </a:spcBef>
              <a:tabLst>
                <a:tab pos="427355" algn="l"/>
                <a:tab pos="789305" algn="l"/>
              </a:tabLst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a</a:t>
            </a:r>
            <a:r>
              <a:rPr sz="1800" b="1" spc="-7" baseline="-21000" dirty="0">
                <a:latin typeface="Courier New" panose="02070309020205020404"/>
                <a:cs typeface="Courier New" panose="02070309020205020404"/>
              </a:rPr>
              <a:t>2</a:t>
            </a:r>
            <a:r>
              <a:rPr sz="1800" b="1" spc="532" baseline="-2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x-none"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b +</a:t>
            </a:r>
            <a:r>
              <a:rPr sz="1800" b="1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2 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c</a:t>
            </a:r>
            <a:r>
              <a:rPr lang="en-US" sz="1800" b="1" spc="-5" baseline="-25000" dirty="0">
                <a:latin typeface="Courier New" panose="02070309020205020404"/>
                <a:cs typeface="Courier New" panose="02070309020205020404"/>
              </a:rPr>
              <a:t>2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	</a:t>
            </a:r>
            <a:r>
              <a:rPr lang="x-none"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y +</a:t>
            </a:r>
            <a:r>
              <a:rPr sz="1800" b="1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1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65340" y="5392038"/>
            <a:ext cx="16954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776605" algn="l"/>
              </a:tabLst>
            </a:pPr>
            <a:r>
              <a:rPr sz="1800" b="1" spc="-5" dirty="0">
                <a:latin typeface="Courier New" panose="02070309020205020404"/>
                <a:cs typeface="Courier New" panose="02070309020205020404"/>
              </a:rPr>
              <a:t>a</a:t>
            </a:r>
            <a:r>
              <a:rPr b="1" spc="-7" baseline="-21000" dirty="0">
                <a:solidFill>
                  <a:srgbClr val="FF339A"/>
                </a:solidFill>
                <a:latin typeface="Courier New" panose="02070309020205020404"/>
                <a:cs typeface="Courier New" panose="02070309020205020404"/>
                <a:sym typeface="+mn-ea"/>
              </a:rPr>
              <a:t>?</a:t>
            </a:r>
            <a:r>
              <a:rPr sz="1800" b="1" spc="525" baseline="-21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c</a:t>
            </a:r>
            <a:r>
              <a:rPr sz="1800" b="1" spc="-7" baseline="-21000" dirty="0">
                <a:solidFill>
                  <a:srgbClr val="FF339A"/>
                </a:solidFill>
                <a:latin typeface="Courier New" panose="02070309020205020404"/>
                <a:cs typeface="Courier New" panose="02070309020205020404"/>
              </a:rPr>
              <a:t>?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1800" b="1" spc="-434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a</a:t>
            </a:r>
            <a:r>
              <a:rPr sz="1800" b="1" spc="-7" baseline="-21000" dirty="0">
                <a:solidFill>
                  <a:srgbClr val="FF339A"/>
                </a:solidFill>
                <a:latin typeface="Courier New" panose="02070309020205020404"/>
                <a:cs typeface="Courier New" panose="02070309020205020404"/>
              </a:rPr>
              <a:t>?</a:t>
            </a:r>
            <a:endParaRPr sz="1800" baseline="-2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98515" y="1463675"/>
            <a:ext cx="4038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0" algn="l">
              <a:lnSpc>
                <a:spcPct val="100000"/>
              </a:lnSpc>
              <a:spcBef>
                <a:spcPts val="445"/>
              </a:spcBef>
              <a:buFont typeface="Arial" panose="020B0604020202020204"/>
              <a:buNone/>
              <a:tabLst>
                <a:tab pos="755015" algn="l"/>
                <a:tab pos="755650" algn="l"/>
              </a:tabLst>
            </a:pPr>
            <a:r>
              <a:rPr lang="zh-CN" altLang="en-US" b="1"/>
              <a:t>使用一个虚构的函数：</a:t>
            </a:r>
            <a:r>
              <a:rPr b="1" spc="-5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Φ</a:t>
            </a:r>
            <a:r>
              <a:rPr b="1" spc="-5" dirty="0">
                <a:solidFill>
                  <a:srgbClr val="FF339A"/>
                </a:solidFill>
                <a:latin typeface="Comic Sans MS" panose="030F0702030302020204"/>
                <a:cs typeface="Comic Sans MS" panose="030F0702030302020204"/>
                <a:sym typeface="+mn-ea"/>
              </a:rPr>
              <a:t>function</a:t>
            </a:r>
            <a:endParaRPr lang="zh-CN" altLang="en-US" b="1"/>
          </a:p>
        </p:txBody>
      </p:sp>
      <p:sp>
        <p:nvSpPr>
          <p:cNvPr id="13" name="object 12"/>
          <p:cNvSpPr txBox="1"/>
          <p:nvPr/>
        </p:nvSpPr>
        <p:spPr>
          <a:xfrm>
            <a:off x="6945630" y="4958715"/>
            <a:ext cx="1915160" cy="100901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0" rIns="0" bIns="0" rtlCol="0">
            <a:spAutoFit/>
          </a:bodyPr>
          <a:p>
            <a:pPr marL="50800" marR="43180" algn="just">
              <a:lnSpc>
                <a:spcPct val="120000"/>
              </a:lnSpc>
              <a:spcBef>
                <a:spcPts val="100"/>
              </a:spcBef>
            </a:pPr>
            <a:r>
              <a:rPr b="1" spc="-5" dirty="0">
                <a:latin typeface="Courier New" panose="02070309020205020404"/>
                <a:cs typeface="Courier New" panose="02070309020205020404"/>
                <a:sym typeface="+mn-ea"/>
              </a:rPr>
              <a:t>a</a:t>
            </a:r>
            <a:r>
              <a:rPr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3 </a:t>
            </a:r>
            <a:r>
              <a:rPr lang="x-none" b="1" spc="-5" dirty="0">
                <a:latin typeface="Symbol" panose="05050102010706020507"/>
                <a:cs typeface="Symbol" panose="05050102010706020507"/>
                <a:sym typeface="+mn-ea"/>
              </a:rPr>
              <a:t>=</a:t>
            </a:r>
            <a:r>
              <a:rPr b="1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-5" dirty="0">
                <a:sym typeface="+mn-ea"/>
              </a:rPr>
              <a:t>Φ</a:t>
            </a:r>
            <a:r>
              <a:rPr b="1" spc="-5" dirty="0">
                <a:latin typeface="Courier New" panose="02070309020205020404"/>
                <a:cs typeface="Courier New" panose="02070309020205020404"/>
                <a:sym typeface="+mn-ea"/>
              </a:rPr>
              <a:t>(a</a:t>
            </a:r>
            <a:r>
              <a:rPr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1</a:t>
            </a:r>
            <a:r>
              <a:rPr b="1" spc="-5" dirty="0">
                <a:latin typeface="Courier New" panose="02070309020205020404"/>
                <a:cs typeface="Courier New" panose="02070309020205020404"/>
                <a:sym typeface="+mn-ea"/>
              </a:rPr>
              <a:t>,a</a:t>
            </a:r>
            <a:r>
              <a:rPr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2</a:t>
            </a:r>
            <a:r>
              <a:rPr b="1" spc="-5" dirty="0">
                <a:latin typeface="Courier New" panose="02070309020205020404"/>
                <a:cs typeface="Courier New" panose="02070309020205020404"/>
                <a:sym typeface="+mn-ea"/>
              </a:rPr>
              <a:t>)  c</a:t>
            </a:r>
            <a:r>
              <a:rPr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3 </a:t>
            </a:r>
            <a:r>
              <a:rPr lang="x-none"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lang="x-none" b="1" spc="-5" dirty="0">
                <a:latin typeface="Symbol" panose="05050102010706020507"/>
                <a:cs typeface="Symbol" panose="05050102010706020507"/>
                <a:sym typeface="+mn-ea"/>
              </a:rPr>
              <a:t>= </a:t>
            </a:r>
            <a:r>
              <a:rPr lang="x-none" b="1" spc="-5" dirty="0">
                <a:latin typeface="Symbol" panose="05050102010706020507"/>
                <a:cs typeface="Symbol" panose="05050102010706020507"/>
                <a:sym typeface="+mn-ea"/>
              </a:rPr>
              <a:t> </a:t>
            </a:r>
            <a:r>
              <a:rPr b="1" spc="-5" dirty="0">
                <a:sym typeface="+mn-ea"/>
              </a:rPr>
              <a:t>Φ</a:t>
            </a:r>
            <a:r>
              <a:rPr b="1" spc="-5" dirty="0">
                <a:latin typeface="Courier New" panose="02070309020205020404"/>
                <a:cs typeface="Courier New" panose="02070309020205020404"/>
                <a:sym typeface="+mn-ea"/>
              </a:rPr>
              <a:t>(c</a:t>
            </a:r>
            <a:r>
              <a:rPr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1</a:t>
            </a:r>
            <a:r>
              <a:rPr b="1" spc="-5" dirty="0">
                <a:latin typeface="Courier New" panose="02070309020205020404"/>
                <a:cs typeface="Courier New" panose="02070309020205020404"/>
                <a:sym typeface="+mn-ea"/>
              </a:rPr>
              <a:t>,c</a:t>
            </a:r>
            <a:r>
              <a:rPr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2</a:t>
            </a:r>
            <a:r>
              <a:rPr b="1" spc="-5" dirty="0">
                <a:latin typeface="Courier New" panose="02070309020205020404"/>
                <a:cs typeface="Courier New" panose="02070309020205020404"/>
                <a:sym typeface="+mn-ea"/>
              </a:rPr>
              <a:t>)  </a:t>
            </a:r>
            <a:r>
              <a:rPr b="1" spc="-10" dirty="0">
                <a:latin typeface="Courier New" panose="02070309020205020404"/>
                <a:cs typeface="Courier New" panose="02070309020205020404"/>
                <a:sym typeface="+mn-ea"/>
              </a:rPr>
              <a:t>  </a:t>
            </a:r>
            <a:r>
              <a:rPr b="1" spc="-5" dirty="0">
                <a:latin typeface="Courier New" panose="02070309020205020404"/>
                <a:cs typeface="Courier New" panose="02070309020205020404"/>
                <a:sym typeface="+mn-ea"/>
              </a:rPr>
              <a:t>a</a:t>
            </a:r>
            <a:r>
              <a:rPr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4 </a:t>
            </a:r>
            <a:r>
              <a:rPr lang="x-none"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lang="x-none" b="1" spc="-5" dirty="0">
                <a:latin typeface="Symbol" panose="05050102010706020507"/>
                <a:cs typeface="Symbol" panose="05050102010706020507"/>
                <a:sym typeface="+mn-ea"/>
              </a:rPr>
              <a:t>=</a:t>
            </a:r>
            <a:r>
              <a:rPr lang="x-none" b="1" spc="-5" dirty="0">
                <a:latin typeface="Symbol" panose="05050102010706020507"/>
                <a:cs typeface="Symbol" panose="05050102010706020507"/>
                <a:sym typeface="+mn-ea"/>
              </a:rPr>
              <a:t> </a:t>
            </a:r>
            <a:r>
              <a:rPr b="1" spc="-5" dirty="0">
                <a:latin typeface="Courier New" panose="02070309020205020404"/>
                <a:cs typeface="Courier New" panose="02070309020205020404"/>
                <a:sym typeface="+mn-ea"/>
              </a:rPr>
              <a:t>c</a:t>
            </a:r>
            <a:r>
              <a:rPr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3 </a:t>
            </a:r>
            <a:r>
              <a:rPr b="1" spc="-5" dirty="0">
                <a:latin typeface="Courier New" panose="02070309020205020404"/>
                <a:cs typeface="Courier New" panose="02070309020205020404"/>
                <a:sym typeface="+mn-ea"/>
              </a:rPr>
              <a:t>+</a:t>
            </a:r>
            <a:r>
              <a:rPr b="1" spc="-60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spc="-5" dirty="0">
                <a:latin typeface="Courier New" panose="02070309020205020404"/>
                <a:cs typeface="Courier New" panose="02070309020205020404"/>
                <a:sym typeface="+mn-ea"/>
              </a:rPr>
              <a:t>a</a:t>
            </a:r>
            <a:r>
              <a:rPr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3</a:t>
            </a:r>
            <a:endParaRPr sz="1800" baseline="-2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0" name="object 15"/>
          <p:cNvSpPr/>
          <p:nvPr/>
        </p:nvSpPr>
        <p:spPr>
          <a:xfrm>
            <a:off x="6716903" y="6329680"/>
            <a:ext cx="2143760" cy="74295"/>
          </a:xfrm>
          <a:custGeom>
            <a:avLst/>
            <a:gdLst/>
            <a:ahLst/>
            <a:cxnLst/>
            <a:rect l="l" t="t" r="r" b="b"/>
            <a:pathLst>
              <a:path w="2143760" h="74295">
                <a:moveTo>
                  <a:pt x="9906" y="64007"/>
                </a:moveTo>
                <a:lnTo>
                  <a:pt x="9906" y="0"/>
                </a:lnTo>
                <a:lnTo>
                  <a:pt x="0" y="0"/>
                </a:lnTo>
                <a:lnTo>
                  <a:pt x="0" y="73913"/>
                </a:lnTo>
                <a:lnTo>
                  <a:pt x="4572" y="73913"/>
                </a:lnTo>
                <a:lnTo>
                  <a:pt x="4572" y="64007"/>
                </a:lnTo>
                <a:lnTo>
                  <a:pt x="9906" y="64007"/>
                </a:lnTo>
                <a:close/>
              </a:path>
              <a:path w="2143760" h="74295">
                <a:moveTo>
                  <a:pt x="2138172" y="64007"/>
                </a:moveTo>
                <a:lnTo>
                  <a:pt x="4572" y="64007"/>
                </a:lnTo>
                <a:lnTo>
                  <a:pt x="9906" y="68579"/>
                </a:lnTo>
                <a:lnTo>
                  <a:pt x="9906" y="73913"/>
                </a:lnTo>
                <a:lnTo>
                  <a:pt x="2133600" y="73913"/>
                </a:lnTo>
                <a:lnTo>
                  <a:pt x="2133600" y="68579"/>
                </a:lnTo>
                <a:lnTo>
                  <a:pt x="2138172" y="64007"/>
                </a:lnTo>
                <a:close/>
              </a:path>
              <a:path w="2143760" h="74295">
                <a:moveTo>
                  <a:pt x="9906" y="73913"/>
                </a:moveTo>
                <a:lnTo>
                  <a:pt x="9906" y="68579"/>
                </a:lnTo>
                <a:lnTo>
                  <a:pt x="4572" y="64007"/>
                </a:lnTo>
                <a:lnTo>
                  <a:pt x="4572" y="73913"/>
                </a:lnTo>
                <a:lnTo>
                  <a:pt x="9906" y="73913"/>
                </a:lnTo>
                <a:close/>
              </a:path>
              <a:path w="2143760" h="74295">
                <a:moveTo>
                  <a:pt x="2143505" y="73913"/>
                </a:moveTo>
                <a:lnTo>
                  <a:pt x="2143505" y="0"/>
                </a:lnTo>
                <a:lnTo>
                  <a:pt x="2133600" y="0"/>
                </a:lnTo>
                <a:lnTo>
                  <a:pt x="2133600" y="64007"/>
                </a:lnTo>
                <a:lnTo>
                  <a:pt x="2138172" y="64007"/>
                </a:lnTo>
                <a:lnTo>
                  <a:pt x="2138172" y="73913"/>
                </a:lnTo>
                <a:lnTo>
                  <a:pt x="2143505" y="73913"/>
                </a:lnTo>
                <a:close/>
              </a:path>
              <a:path w="2143760" h="74295">
                <a:moveTo>
                  <a:pt x="2138172" y="73913"/>
                </a:moveTo>
                <a:lnTo>
                  <a:pt x="2138172" y="64007"/>
                </a:lnTo>
                <a:lnTo>
                  <a:pt x="2133600" y="68579"/>
                </a:lnTo>
                <a:lnTo>
                  <a:pt x="2133600" y="73913"/>
                </a:lnTo>
                <a:lnTo>
                  <a:pt x="2138172" y="7391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p/>
        </p:txBody>
      </p:sp>
      <p:sp>
        <p:nvSpPr>
          <p:cNvPr id="22" name="object 14"/>
          <p:cNvSpPr/>
          <p:nvPr/>
        </p:nvSpPr>
        <p:spPr>
          <a:xfrm>
            <a:off x="5396738" y="3401568"/>
            <a:ext cx="2296160" cy="924560"/>
          </a:xfrm>
          <a:custGeom>
            <a:avLst/>
            <a:gdLst/>
            <a:ahLst/>
            <a:cxnLst/>
            <a:rect l="l" t="t" r="r" b="b"/>
            <a:pathLst>
              <a:path w="2296159" h="924560">
                <a:moveTo>
                  <a:pt x="2295905" y="924306"/>
                </a:moveTo>
                <a:lnTo>
                  <a:pt x="2295905" y="0"/>
                </a:lnTo>
                <a:lnTo>
                  <a:pt x="0" y="0"/>
                </a:lnTo>
                <a:lnTo>
                  <a:pt x="0" y="924306"/>
                </a:lnTo>
                <a:lnTo>
                  <a:pt x="4572" y="9243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2286000" y="9906"/>
                </a:lnTo>
                <a:lnTo>
                  <a:pt x="2286000" y="4572"/>
                </a:lnTo>
                <a:lnTo>
                  <a:pt x="2290572" y="9906"/>
                </a:lnTo>
                <a:lnTo>
                  <a:pt x="2290572" y="924306"/>
                </a:lnTo>
                <a:lnTo>
                  <a:pt x="2295905" y="924306"/>
                </a:lnTo>
                <a:close/>
              </a:path>
              <a:path w="2296159" h="9245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2296159" h="924560">
                <a:moveTo>
                  <a:pt x="9905" y="9144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914400"/>
                </a:lnTo>
                <a:lnTo>
                  <a:pt x="9905" y="914400"/>
                </a:lnTo>
                <a:close/>
              </a:path>
              <a:path w="2296159" h="924560">
                <a:moveTo>
                  <a:pt x="2290572" y="914400"/>
                </a:moveTo>
                <a:lnTo>
                  <a:pt x="4572" y="914400"/>
                </a:lnTo>
                <a:lnTo>
                  <a:pt x="9905" y="918972"/>
                </a:lnTo>
                <a:lnTo>
                  <a:pt x="9905" y="924306"/>
                </a:lnTo>
                <a:lnTo>
                  <a:pt x="2286000" y="924306"/>
                </a:lnTo>
                <a:lnTo>
                  <a:pt x="2286000" y="918972"/>
                </a:lnTo>
                <a:lnTo>
                  <a:pt x="2290572" y="914400"/>
                </a:lnTo>
                <a:close/>
              </a:path>
              <a:path w="2296159" h="924560">
                <a:moveTo>
                  <a:pt x="9905" y="924306"/>
                </a:moveTo>
                <a:lnTo>
                  <a:pt x="9905" y="918972"/>
                </a:lnTo>
                <a:lnTo>
                  <a:pt x="4572" y="914400"/>
                </a:lnTo>
                <a:lnTo>
                  <a:pt x="4572" y="924306"/>
                </a:lnTo>
                <a:lnTo>
                  <a:pt x="9905" y="924306"/>
                </a:lnTo>
                <a:close/>
              </a:path>
              <a:path w="2296159" h="924560">
                <a:moveTo>
                  <a:pt x="2290572" y="9906"/>
                </a:moveTo>
                <a:lnTo>
                  <a:pt x="2286000" y="4572"/>
                </a:lnTo>
                <a:lnTo>
                  <a:pt x="2286000" y="9906"/>
                </a:lnTo>
                <a:lnTo>
                  <a:pt x="2290572" y="9906"/>
                </a:lnTo>
                <a:close/>
              </a:path>
              <a:path w="2296159" h="924560">
                <a:moveTo>
                  <a:pt x="2290572" y="914400"/>
                </a:moveTo>
                <a:lnTo>
                  <a:pt x="2290572" y="9906"/>
                </a:lnTo>
                <a:lnTo>
                  <a:pt x="2286000" y="9906"/>
                </a:lnTo>
                <a:lnTo>
                  <a:pt x="2286000" y="914400"/>
                </a:lnTo>
                <a:lnTo>
                  <a:pt x="2290572" y="914400"/>
                </a:lnTo>
                <a:close/>
              </a:path>
              <a:path w="2296159" h="924560">
                <a:moveTo>
                  <a:pt x="2290572" y="924306"/>
                </a:moveTo>
                <a:lnTo>
                  <a:pt x="2290572" y="914400"/>
                </a:lnTo>
                <a:lnTo>
                  <a:pt x="2286000" y="918972"/>
                </a:lnTo>
                <a:lnTo>
                  <a:pt x="2286000" y="924306"/>
                </a:lnTo>
                <a:lnTo>
                  <a:pt x="2290572" y="924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cxnSp>
        <p:nvCxnSpPr>
          <p:cNvPr id="23" name="直接箭头连接符 22"/>
          <p:cNvCxnSpPr/>
          <p:nvPr/>
        </p:nvCxnSpPr>
        <p:spPr>
          <a:xfrm flipH="1">
            <a:off x="6195695" y="2880995"/>
            <a:ext cx="1495425" cy="52387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7710170" y="2861945"/>
            <a:ext cx="1581150" cy="56197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ject 14"/>
          <p:cNvSpPr/>
          <p:nvPr/>
        </p:nvSpPr>
        <p:spPr>
          <a:xfrm>
            <a:off x="6769735" y="4807585"/>
            <a:ext cx="2296160" cy="1311275"/>
          </a:xfrm>
          <a:custGeom>
            <a:avLst/>
            <a:gdLst/>
            <a:ahLst/>
            <a:cxnLst/>
            <a:rect l="l" t="t" r="r" b="b"/>
            <a:pathLst>
              <a:path w="2296159" h="924560">
                <a:moveTo>
                  <a:pt x="2295905" y="924306"/>
                </a:moveTo>
                <a:lnTo>
                  <a:pt x="2295905" y="0"/>
                </a:lnTo>
                <a:lnTo>
                  <a:pt x="0" y="0"/>
                </a:lnTo>
                <a:lnTo>
                  <a:pt x="0" y="924306"/>
                </a:lnTo>
                <a:lnTo>
                  <a:pt x="4572" y="9243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2286000" y="9906"/>
                </a:lnTo>
                <a:lnTo>
                  <a:pt x="2286000" y="4572"/>
                </a:lnTo>
                <a:lnTo>
                  <a:pt x="2290572" y="9906"/>
                </a:lnTo>
                <a:lnTo>
                  <a:pt x="2290572" y="924306"/>
                </a:lnTo>
                <a:lnTo>
                  <a:pt x="2295905" y="924306"/>
                </a:lnTo>
                <a:close/>
              </a:path>
              <a:path w="2296159" h="9245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2296159" h="924560">
                <a:moveTo>
                  <a:pt x="9905" y="9144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914400"/>
                </a:lnTo>
                <a:lnTo>
                  <a:pt x="9905" y="914400"/>
                </a:lnTo>
                <a:close/>
              </a:path>
              <a:path w="2296159" h="924560">
                <a:moveTo>
                  <a:pt x="2290572" y="914400"/>
                </a:moveTo>
                <a:lnTo>
                  <a:pt x="4572" y="914400"/>
                </a:lnTo>
                <a:lnTo>
                  <a:pt x="9905" y="918972"/>
                </a:lnTo>
                <a:lnTo>
                  <a:pt x="9905" y="924306"/>
                </a:lnTo>
                <a:lnTo>
                  <a:pt x="2286000" y="924306"/>
                </a:lnTo>
                <a:lnTo>
                  <a:pt x="2286000" y="918972"/>
                </a:lnTo>
                <a:lnTo>
                  <a:pt x="2290572" y="914400"/>
                </a:lnTo>
                <a:close/>
              </a:path>
              <a:path w="2296159" h="924560">
                <a:moveTo>
                  <a:pt x="9905" y="924306"/>
                </a:moveTo>
                <a:lnTo>
                  <a:pt x="9905" y="918972"/>
                </a:lnTo>
                <a:lnTo>
                  <a:pt x="4572" y="914400"/>
                </a:lnTo>
                <a:lnTo>
                  <a:pt x="4572" y="924306"/>
                </a:lnTo>
                <a:lnTo>
                  <a:pt x="9905" y="924306"/>
                </a:lnTo>
                <a:close/>
              </a:path>
              <a:path w="2296159" h="924560">
                <a:moveTo>
                  <a:pt x="2290572" y="9906"/>
                </a:moveTo>
                <a:lnTo>
                  <a:pt x="2286000" y="4572"/>
                </a:lnTo>
                <a:lnTo>
                  <a:pt x="2286000" y="9906"/>
                </a:lnTo>
                <a:lnTo>
                  <a:pt x="2290572" y="9906"/>
                </a:lnTo>
                <a:close/>
              </a:path>
              <a:path w="2296159" h="924560">
                <a:moveTo>
                  <a:pt x="2290572" y="914400"/>
                </a:moveTo>
                <a:lnTo>
                  <a:pt x="2290572" y="9906"/>
                </a:lnTo>
                <a:lnTo>
                  <a:pt x="2286000" y="9906"/>
                </a:lnTo>
                <a:lnTo>
                  <a:pt x="2286000" y="914400"/>
                </a:lnTo>
                <a:lnTo>
                  <a:pt x="2290572" y="914400"/>
                </a:lnTo>
                <a:close/>
              </a:path>
              <a:path w="2296159" h="924560">
                <a:moveTo>
                  <a:pt x="2290572" y="924306"/>
                </a:moveTo>
                <a:lnTo>
                  <a:pt x="2290572" y="914400"/>
                </a:lnTo>
                <a:lnTo>
                  <a:pt x="2286000" y="918972"/>
                </a:lnTo>
                <a:lnTo>
                  <a:pt x="2286000" y="924306"/>
                </a:lnTo>
                <a:lnTo>
                  <a:pt x="2290572" y="924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cxnSp>
        <p:nvCxnSpPr>
          <p:cNvPr id="26" name="直接箭头连接符 25"/>
          <p:cNvCxnSpPr/>
          <p:nvPr/>
        </p:nvCxnSpPr>
        <p:spPr>
          <a:xfrm>
            <a:off x="6186170" y="4328795"/>
            <a:ext cx="1657350" cy="44767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7929245" y="4338320"/>
            <a:ext cx="1724025" cy="43815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活跃变量分析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</p:spPr>
        <p:txBody>
          <a:bodyPr>
            <a:normAutofit lnSpcReduction="10000"/>
          </a:bodyPr>
          <a:p>
            <a:pPr marL="431800" indent="-323850" algn="l" defTabSz="449580">
              <a:lnSpc>
                <a:spcPct val="15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DEF-USE</a:t>
            </a:r>
            <a:endParaRPr lang="zh-CN" sz="2800" b="1" dirty="0">
              <a:sym typeface="+mn-ea"/>
            </a:endParaRPr>
          </a:p>
          <a:p>
            <a:pPr marL="431800" indent="-323850" algn="l" defTabSz="449580">
              <a:lnSpc>
                <a:spcPct val="15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sz="2800" b="1" dirty="0">
              <a:sym typeface="+mn-ea"/>
            </a:endParaRPr>
          </a:p>
          <a:p>
            <a:pPr marL="431800" indent="-323850" algn="l" defTabSz="449580">
              <a:lnSpc>
                <a:spcPct val="15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sz="2800" b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/>
        </p:nvGraphicFramePr>
        <p:xfrm>
          <a:off x="2929890" y="1900555"/>
          <a:ext cx="5842635" cy="3489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140"/>
                <a:gridCol w="2325370"/>
                <a:gridCol w="1543685"/>
                <a:gridCol w="1361440"/>
              </a:tblGrid>
              <a:tr h="4984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def[n] 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use[n]</a:t>
                      </a:r>
                      <a:endParaRPr lang="zh-CN" altLang="en-US" sz="2400"/>
                    </a:p>
                  </a:txBody>
                  <a:tcPr/>
                </a:tc>
              </a:tr>
              <a:tr h="4984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a ← 0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{a}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∅</a:t>
                      </a:r>
                      <a:endParaRPr lang="en-US" altLang="zh-CN" sz="2400"/>
                    </a:p>
                  </a:txBody>
                  <a:tcPr/>
                </a:tc>
              </a:tr>
              <a:tr h="4984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L1: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b ← a + 1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{</a:t>
                      </a:r>
                      <a:r>
                        <a:rPr lang="en-US" altLang="en-US" sz="2400"/>
                        <a:t>b</a:t>
                      </a:r>
                      <a:r>
                        <a:rPr lang="en-US" altLang="zh-CN" sz="2400"/>
                        <a:t>}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{</a:t>
                      </a:r>
                      <a:r>
                        <a:rPr lang="en-US" altLang="en-US" sz="2400"/>
                        <a:t>a</a:t>
                      </a:r>
                      <a:r>
                        <a:rPr lang="en-US" altLang="zh-CN" sz="2400"/>
                        <a:t>}</a:t>
                      </a:r>
                      <a:endParaRPr lang="en-US" altLang="zh-CN" sz="2400"/>
                    </a:p>
                  </a:txBody>
                  <a:tcPr/>
                </a:tc>
              </a:tr>
              <a:tr h="4984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c ← c + b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{</a:t>
                      </a:r>
                      <a:r>
                        <a:rPr lang="en-US" altLang="en-US" sz="2400"/>
                        <a:t>c</a:t>
                      </a:r>
                      <a:r>
                        <a:rPr lang="en-US" altLang="zh-CN" sz="2400"/>
                        <a:t>}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{</a:t>
                      </a:r>
                      <a:r>
                        <a:rPr lang="en-US" altLang="en-US" sz="2400"/>
                        <a:t>b,c</a:t>
                      </a:r>
                      <a:r>
                        <a:rPr lang="en-US" altLang="zh-CN" sz="2400"/>
                        <a:t>}</a:t>
                      </a:r>
                      <a:endParaRPr lang="en-US" altLang="zh-CN" sz="2400"/>
                    </a:p>
                  </a:txBody>
                  <a:tcPr/>
                </a:tc>
              </a:tr>
              <a:tr h="4984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a ← b × 2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{a}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{b}</a:t>
                      </a:r>
                      <a:endParaRPr lang="en-US" altLang="zh-CN" sz="2400"/>
                    </a:p>
                  </a:txBody>
                  <a:tcPr/>
                </a:tc>
              </a:tr>
              <a:tr h="4984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if a &lt; N goto L1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∅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{a}</a:t>
                      </a:r>
                      <a:endParaRPr lang="en-US" altLang="zh-CN" sz="2400"/>
                    </a:p>
                  </a:txBody>
                  <a:tcPr/>
                </a:tc>
              </a:tr>
              <a:tr h="498475">
                <a:tc>
                  <a:txBody>
                    <a:bodyPr/>
                    <a:p>
                      <a:pPr>
                        <a:buNone/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return c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∅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{</a:t>
                      </a:r>
                      <a:r>
                        <a:rPr lang="en-US" altLang="en-US" sz="2400"/>
                        <a:t>c</a:t>
                      </a:r>
                      <a:r>
                        <a:rPr lang="en-US" altLang="zh-CN" sz="2400"/>
                        <a:t>}</a:t>
                      </a:r>
                      <a:endParaRPr lang="en-US" altLang="zh-CN" sz="2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pc="-5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Φ</a:t>
            </a:r>
            <a:r>
              <a:rPr lang="en-US" b="1" spc="-5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 </a:t>
            </a:r>
            <a:r>
              <a:rPr lang="zh-CN" altLang="en-US" b="1" spc="-5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函数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</p:spPr>
        <p:txBody>
          <a:bodyPr>
            <a:normAutofit lnSpcReduction="10000"/>
          </a:bodyPr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z="2800" b="1" spc="-5" dirty="0">
                <a:sym typeface="+mn-ea"/>
              </a:rPr>
              <a:t>Φ</a:t>
            </a:r>
            <a:r>
              <a:rPr lang="en-US" sz="2800" b="1" spc="-5" dirty="0">
                <a:sym typeface="+mn-ea"/>
              </a:rPr>
              <a:t> </a:t>
            </a:r>
            <a:r>
              <a:rPr lang="zh-CN" altLang="en-US" sz="2800" b="1" spc="-5" dirty="0">
                <a:sym typeface="+mn-ea"/>
              </a:rPr>
              <a:t>函数的作用</a:t>
            </a:r>
            <a:endParaRPr lang="zh-CN" altLang="en-US" sz="2800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将多个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执行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路径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多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次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x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合并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为一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个定义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一种特殊的复制：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从参数中选一个复制给合并后的值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z="2800" b="1" spc="-5" dirty="0">
                <a:sym typeface="+mn-ea"/>
              </a:rPr>
              <a:t>Φ</a:t>
            </a:r>
            <a:r>
              <a:rPr lang="en-US" sz="2800" b="1" spc="-5" dirty="0">
                <a:sym typeface="+mn-ea"/>
              </a:rPr>
              <a:t> </a:t>
            </a:r>
            <a:r>
              <a:rPr lang="zh-CN" altLang="en-US" sz="2800" b="1" spc="-5" dirty="0">
                <a:sym typeface="+mn-ea"/>
              </a:rPr>
              <a:t>函数的实现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3" name="object 5"/>
          <p:cNvSpPr txBox="1"/>
          <p:nvPr/>
        </p:nvSpPr>
        <p:spPr>
          <a:xfrm>
            <a:off x="2965450" y="2654300"/>
            <a:ext cx="608901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99415" algn="l"/>
              </a:tabLst>
            </a:pPr>
            <a:r>
              <a:rPr sz="2400" spc="-7" dirty="0">
                <a:solidFill>
                  <a:srgbClr val="0000FF"/>
                </a:solidFill>
                <a:latin typeface="Comic Sans MS" panose="030F0702030302020204"/>
                <a:cs typeface="Comic Sans MS" panose="030F0702030302020204"/>
                <a:sym typeface="+mn-ea"/>
              </a:rPr>
              <a:t>x</a:t>
            </a:r>
            <a:r>
              <a:rPr sz="2400" spc="-5" baseline="-25000" dirty="0">
                <a:solidFill>
                  <a:srgbClr val="0000FF"/>
                </a:solidFill>
                <a:latin typeface="Comic Sans MS" panose="030F0702030302020204"/>
                <a:cs typeface="Comic Sans MS" panose="030F0702030302020204"/>
                <a:sym typeface="+mn-ea"/>
              </a:rPr>
              <a:t>new</a:t>
            </a:r>
            <a:r>
              <a:rPr lang="en-US" sz="2400" spc="-5" baseline="-25000" dirty="0">
                <a:solidFill>
                  <a:srgbClr val="0000FF"/>
                </a:solidFill>
                <a:latin typeface="Comic Sans MS" panose="030F0702030302020204"/>
                <a:cs typeface="Comic Sans MS" panose="030F0702030302020204"/>
                <a:sym typeface="+mn-ea"/>
              </a:rPr>
              <a:t>  </a:t>
            </a:r>
            <a:r>
              <a:rPr sz="24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lang="en-US"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FF339A"/>
                </a:solidFill>
                <a:latin typeface="Symbol" panose="05050102010706020507"/>
                <a:cs typeface="Symbol" panose="05050102010706020507"/>
              </a:rPr>
              <a:t>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b="1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b="1" spc="-7" baseline="-210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400" b="1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, x</a:t>
            </a:r>
            <a:r>
              <a:rPr lang="en-US" sz="2400" b="1" spc="-7" baseline="-210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2</a:t>
            </a:r>
            <a:r>
              <a:rPr sz="2400" b="1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, x</a:t>
            </a:r>
            <a:r>
              <a:rPr lang="en-US" sz="2400" b="1" spc="-7" baseline="-210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3</a:t>
            </a:r>
            <a:r>
              <a:rPr sz="2400" b="1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, … ,</a:t>
            </a:r>
            <a:r>
              <a:rPr sz="2400" b="1" spc="-8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b="1" spc="-7" baseline="-210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p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)</a:t>
            </a:r>
            <a:endParaRPr sz="2400" b="1" spc="-5" dirty="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654165" y="1557655"/>
            <a:ext cx="4854575" cy="4818380"/>
            <a:chOff x="10479" y="2453"/>
            <a:chExt cx="7645" cy="7588"/>
          </a:xfrm>
        </p:grpSpPr>
        <p:sp>
          <p:nvSpPr>
            <p:cNvPr id="11" name="object 4"/>
            <p:cNvSpPr/>
            <p:nvPr/>
          </p:nvSpPr>
          <p:spPr>
            <a:xfrm>
              <a:off x="12933" y="2453"/>
              <a:ext cx="2536" cy="1456"/>
            </a:xfrm>
            <a:custGeom>
              <a:avLst/>
              <a:gdLst/>
              <a:ahLst/>
              <a:cxnLst/>
              <a:rect l="l" t="t" r="r" b="b"/>
              <a:pathLst>
                <a:path w="1610359" h="924560">
                  <a:moveTo>
                    <a:pt x="1610106" y="0"/>
                  </a:moveTo>
                  <a:lnTo>
                    <a:pt x="1600200" y="0"/>
                  </a:lnTo>
                  <a:lnTo>
                    <a:pt x="1600200" y="9906"/>
                  </a:lnTo>
                  <a:lnTo>
                    <a:pt x="1600200" y="477012"/>
                  </a:lnTo>
                  <a:lnTo>
                    <a:pt x="1600200" y="914400"/>
                  </a:lnTo>
                  <a:lnTo>
                    <a:pt x="9906" y="914400"/>
                  </a:lnTo>
                  <a:lnTo>
                    <a:pt x="9906" y="477012"/>
                  </a:lnTo>
                  <a:lnTo>
                    <a:pt x="9906" y="9906"/>
                  </a:lnTo>
                  <a:lnTo>
                    <a:pt x="1600200" y="9906"/>
                  </a:lnTo>
                  <a:lnTo>
                    <a:pt x="1600200" y="0"/>
                  </a:lnTo>
                  <a:lnTo>
                    <a:pt x="0" y="0"/>
                  </a:lnTo>
                  <a:lnTo>
                    <a:pt x="0" y="477012"/>
                  </a:lnTo>
                  <a:lnTo>
                    <a:pt x="0" y="924306"/>
                  </a:lnTo>
                  <a:lnTo>
                    <a:pt x="1610106" y="924306"/>
                  </a:lnTo>
                  <a:lnTo>
                    <a:pt x="1610106" y="477012"/>
                  </a:lnTo>
                  <a:lnTo>
                    <a:pt x="16101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12" name="object 5"/>
            <p:cNvSpPr txBox="1"/>
            <p:nvPr/>
          </p:nvSpPr>
          <p:spPr>
            <a:xfrm>
              <a:off x="13353" y="2651"/>
              <a:ext cx="1696" cy="10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p>
              <a:pPr marL="38100" marR="30480">
                <a:lnSpc>
                  <a:spcPct val="118000"/>
                </a:lnSpc>
                <a:spcBef>
                  <a:spcPts val="100"/>
                </a:spcBef>
                <a:tabLst>
                  <a:tab pos="763905" algn="l"/>
                </a:tabLst>
              </a:pPr>
              <a:r>
                <a:rPr sz="1800" b="1" spc="-5" dirty="0">
                  <a:latin typeface="Courier New" panose="02070309020205020404"/>
                  <a:cs typeface="Courier New" panose="02070309020205020404"/>
                </a:rPr>
                <a:t>c</a:t>
              </a:r>
              <a:r>
                <a:rPr sz="1800" b="1" spc="-7" baseline="-21000" dirty="0">
                  <a:latin typeface="Courier New" panose="02070309020205020404"/>
                  <a:cs typeface="Courier New" panose="02070309020205020404"/>
                </a:rPr>
                <a:t>1</a:t>
              </a:r>
              <a:r>
                <a:rPr sz="1800" b="1" spc="517" baseline="-21000" dirty="0">
                  <a:latin typeface="Courier New" panose="02070309020205020404"/>
                  <a:cs typeface="Courier New" panose="02070309020205020404"/>
                </a:rPr>
                <a:t> </a:t>
              </a:r>
              <a:r>
                <a:rPr lang="en-US" sz="1800" b="1" spc="-5" dirty="0">
                  <a:latin typeface="Symbol" panose="05050102010706020507"/>
                  <a:cs typeface="Symbol" panose="05050102010706020507"/>
                </a:rPr>
                <a:t>=</a:t>
              </a:r>
              <a:r>
                <a:rPr sz="1800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1800" b="1" spc="-10" dirty="0">
                  <a:latin typeface="Courier New" panose="02070309020205020404"/>
                  <a:cs typeface="Courier New" panose="02070309020205020404"/>
                </a:rPr>
                <a:t>12  if</a:t>
              </a:r>
              <a:r>
                <a:rPr sz="1800" b="1" spc="-45" dirty="0">
                  <a:latin typeface="Courier New" panose="02070309020205020404"/>
                  <a:cs typeface="Courier New" panose="02070309020205020404"/>
                </a:rPr>
                <a:t> </a:t>
              </a:r>
              <a:r>
                <a:rPr sz="1800" b="1" spc="-15" dirty="0">
                  <a:latin typeface="Courier New" panose="02070309020205020404"/>
                  <a:cs typeface="Courier New" panose="02070309020205020404"/>
                </a:rPr>
                <a:t>(i)</a:t>
              </a:r>
              <a:endParaRPr sz="180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13" name="object 12"/>
            <p:cNvSpPr txBox="1"/>
            <p:nvPr/>
          </p:nvSpPr>
          <p:spPr>
            <a:xfrm>
              <a:off x="11013" y="5208"/>
              <a:ext cx="2340" cy="9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p>
              <a:pPr marL="38100">
                <a:lnSpc>
                  <a:spcPct val="100000"/>
                </a:lnSpc>
                <a:spcBef>
                  <a:spcPts val="100"/>
                </a:spcBef>
                <a:tabLst>
                  <a:tab pos="763905" algn="l"/>
                </a:tabLst>
              </a:pPr>
              <a:r>
                <a:rPr sz="1800" b="1" spc="-5" dirty="0">
                  <a:latin typeface="Courier New" panose="02070309020205020404"/>
                  <a:cs typeface="Courier New" panose="02070309020205020404"/>
                </a:rPr>
                <a:t>a</a:t>
              </a:r>
              <a:r>
                <a:rPr sz="1800" b="1" spc="-7" baseline="-21000" dirty="0">
                  <a:latin typeface="Courier New" panose="02070309020205020404"/>
                  <a:cs typeface="Courier New" panose="02070309020205020404"/>
                </a:rPr>
                <a:t>1</a:t>
              </a:r>
              <a:r>
                <a:rPr sz="1800" b="1" spc="525" baseline="-21000" dirty="0">
                  <a:latin typeface="Courier New" panose="02070309020205020404"/>
                  <a:cs typeface="Courier New" panose="02070309020205020404"/>
                </a:rPr>
                <a:t> </a:t>
              </a:r>
              <a:r>
                <a:rPr lang="en-US" sz="1800" b="1" spc="-5" dirty="0">
                  <a:latin typeface="Symbol" panose="05050102010706020507"/>
                  <a:cs typeface="Symbol" panose="05050102010706020507"/>
                </a:rPr>
                <a:t>=</a:t>
              </a:r>
              <a:r>
                <a:rPr sz="1800" spc="-5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1800" b="1" spc="-5" dirty="0">
                  <a:latin typeface="Courier New" panose="02070309020205020404"/>
                  <a:cs typeface="Courier New" panose="02070309020205020404"/>
                </a:rPr>
                <a:t>x +</a:t>
              </a:r>
              <a:r>
                <a:rPr sz="1800" b="1" spc="-90" dirty="0">
                  <a:latin typeface="Courier New" panose="02070309020205020404"/>
                  <a:cs typeface="Courier New" panose="02070309020205020404"/>
                </a:rPr>
                <a:t> </a:t>
              </a:r>
              <a:r>
                <a:rPr sz="1800" b="1" spc="-5" dirty="0">
                  <a:latin typeface="Courier New" panose="02070309020205020404"/>
                  <a:cs typeface="Courier New" panose="02070309020205020404"/>
                </a:rPr>
                <a:t>y</a:t>
              </a:r>
              <a:endParaRPr sz="1800" b="1" spc="-5" dirty="0">
                <a:latin typeface="Courier New" panose="02070309020205020404"/>
                <a:cs typeface="Courier New" panose="02070309020205020404"/>
              </a:endParaRPr>
            </a:p>
            <a:p>
              <a:pPr marL="38100">
                <a:lnSpc>
                  <a:spcPct val="100000"/>
                </a:lnSpc>
                <a:spcBef>
                  <a:spcPts val="100"/>
                </a:spcBef>
                <a:tabLst>
                  <a:tab pos="763905" algn="l"/>
                </a:tabLst>
              </a:pPr>
              <a:r>
                <a:rPr b="1" spc="-5" dirty="0">
                  <a:latin typeface="Courier New" panose="02070309020205020404"/>
                  <a:cs typeface="Courier New" panose="02070309020205020404"/>
                  <a:sym typeface="+mn-ea"/>
                </a:rPr>
                <a:t>b</a:t>
              </a:r>
              <a:r>
                <a:rPr b="1" spc="-7" baseline="-21000" dirty="0">
                  <a:latin typeface="Courier New" panose="02070309020205020404"/>
                  <a:cs typeface="Courier New" panose="02070309020205020404"/>
                  <a:sym typeface="+mn-ea"/>
                </a:rPr>
                <a:t>1</a:t>
              </a:r>
              <a:r>
                <a:rPr b="1" spc="525" baseline="-21000" dirty="0">
                  <a:latin typeface="Courier New" panose="02070309020205020404"/>
                  <a:cs typeface="Courier New" panose="02070309020205020404"/>
                  <a:sym typeface="+mn-ea"/>
                </a:rPr>
                <a:t> </a:t>
              </a:r>
              <a:r>
                <a:rPr lang="en-US" b="1" spc="-5" dirty="0">
                  <a:latin typeface="Symbol" panose="05050102010706020507"/>
                  <a:cs typeface="Symbol" panose="05050102010706020507"/>
                  <a:sym typeface="+mn-ea"/>
                </a:rPr>
                <a:t>=</a:t>
              </a:r>
              <a:r>
                <a:rPr spc="-5" dirty="0">
                  <a:latin typeface="Times New Roman" panose="02020603050405020304"/>
                  <a:cs typeface="Times New Roman" panose="02020603050405020304"/>
                  <a:sym typeface="+mn-ea"/>
                </a:rPr>
                <a:t>	</a:t>
              </a:r>
              <a:r>
                <a:rPr b="1" spc="-5" dirty="0">
                  <a:latin typeface="Courier New" panose="02070309020205020404"/>
                  <a:cs typeface="Courier New" panose="02070309020205020404"/>
                  <a:sym typeface="+mn-ea"/>
                </a:rPr>
                <a:t>a</a:t>
              </a:r>
              <a:r>
                <a:rPr b="1" spc="-7" baseline="-21000" dirty="0">
                  <a:latin typeface="Courier New" panose="02070309020205020404"/>
                  <a:cs typeface="Courier New" panose="02070309020205020404"/>
                  <a:sym typeface="+mn-ea"/>
                </a:rPr>
                <a:t>1 </a:t>
              </a:r>
              <a:r>
                <a:rPr b="1" spc="-5" dirty="0">
                  <a:latin typeface="Courier New" panose="02070309020205020404"/>
                  <a:cs typeface="Courier New" panose="02070309020205020404"/>
                  <a:sym typeface="+mn-ea"/>
                </a:rPr>
                <a:t>+</a:t>
              </a:r>
              <a:r>
                <a:rPr b="1" spc="-440" dirty="0">
                  <a:latin typeface="Courier New" panose="02070309020205020404"/>
                  <a:cs typeface="Courier New" panose="02070309020205020404"/>
                  <a:sym typeface="+mn-ea"/>
                </a:rPr>
                <a:t> </a:t>
              </a:r>
              <a:r>
                <a:rPr b="1" spc="-5" dirty="0">
                  <a:latin typeface="Courier New" panose="02070309020205020404"/>
                  <a:cs typeface="Courier New" panose="02070309020205020404"/>
                  <a:sym typeface="+mn-ea"/>
                </a:rPr>
                <a:t>x</a:t>
              </a:r>
              <a:endParaRPr sz="180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4508" y="5102"/>
              <a:ext cx="3616" cy="2152"/>
            </a:xfrm>
            <a:custGeom>
              <a:avLst/>
              <a:gdLst/>
              <a:ahLst/>
              <a:cxnLst/>
              <a:rect l="l" t="t" r="r" b="b"/>
              <a:pathLst>
                <a:path w="2296159" h="924560">
                  <a:moveTo>
                    <a:pt x="2295905" y="924306"/>
                  </a:moveTo>
                  <a:lnTo>
                    <a:pt x="2295905" y="0"/>
                  </a:lnTo>
                  <a:lnTo>
                    <a:pt x="0" y="0"/>
                  </a:lnTo>
                  <a:lnTo>
                    <a:pt x="0" y="924306"/>
                  </a:lnTo>
                  <a:lnTo>
                    <a:pt x="4572" y="924306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2286000" y="9906"/>
                  </a:lnTo>
                  <a:lnTo>
                    <a:pt x="2286000" y="4572"/>
                  </a:lnTo>
                  <a:lnTo>
                    <a:pt x="2290572" y="9906"/>
                  </a:lnTo>
                  <a:lnTo>
                    <a:pt x="2290572" y="924306"/>
                  </a:lnTo>
                  <a:lnTo>
                    <a:pt x="2295905" y="924306"/>
                  </a:lnTo>
                  <a:close/>
                </a:path>
                <a:path w="2296159" h="92456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2296159" h="924560">
                  <a:moveTo>
                    <a:pt x="9905" y="914400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914400"/>
                  </a:lnTo>
                  <a:lnTo>
                    <a:pt x="9905" y="914400"/>
                  </a:lnTo>
                  <a:close/>
                </a:path>
                <a:path w="2296159" h="924560">
                  <a:moveTo>
                    <a:pt x="2290572" y="914400"/>
                  </a:moveTo>
                  <a:lnTo>
                    <a:pt x="4572" y="914400"/>
                  </a:lnTo>
                  <a:lnTo>
                    <a:pt x="9905" y="918972"/>
                  </a:lnTo>
                  <a:lnTo>
                    <a:pt x="9905" y="924306"/>
                  </a:lnTo>
                  <a:lnTo>
                    <a:pt x="2286000" y="924306"/>
                  </a:lnTo>
                  <a:lnTo>
                    <a:pt x="2286000" y="918972"/>
                  </a:lnTo>
                  <a:lnTo>
                    <a:pt x="2290572" y="914400"/>
                  </a:lnTo>
                  <a:close/>
                </a:path>
                <a:path w="2296159" h="924560">
                  <a:moveTo>
                    <a:pt x="9905" y="924306"/>
                  </a:moveTo>
                  <a:lnTo>
                    <a:pt x="9905" y="918972"/>
                  </a:lnTo>
                  <a:lnTo>
                    <a:pt x="4572" y="914400"/>
                  </a:lnTo>
                  <a:lnTo>
                    <a:pt x="4572" y="924306"/>
                  </a:lnTo>
                  <a:lnTo>
                    <a:pt x="9905" y="924306"/>
                  </a:lnTo>
                  <a:close/>
                </a:path>
                <a:path w="2296159" h="924560">
                  <a:moveTo>
                    <a:pt x="2290572" y="9906"/>
                  </a:moveTo>
                  <a:lnTo>
                    <a:pt x="2286000" y="4572"/>
                  </a:lnTo>
                  <a:lnTo>
                    <a:pt x="2286000" y="9906"/>
                  </a:lnTo>
                  <a:lnTo>
                    <a:pt x="2290572" y="9906"/>
                  </a:lnTo>
                  <a:close/>
                </a:path>
                <a:path w="2296159" h="924560">
                  <a:moveTo>
                    <a:pt x="2290572" y="914400"/>
                  </a:moveTo>
                  <a:lnTo>
                    <a:pt x="2290572" y="9906"/>
                  </a:lnTo>
                  <a:lnTo>
                    <a:pt x="2286000" y="9906"/>
                  </a:lnTo>
                  <a:lnTo>
                    <a:pt x="2286000" y="914400"/>
                  </a:lnTo>
                  <a:lnTo>
                    <a:pt x="2290572" y="914400"/>
                  </a:lnTo>
                  <a:close/>
                </a:path>
                <a:path w="2296159" h="924560">
                  <a:moveTo>
                    <a:pt x="2290572" y="924306"/>
                  </a:moveTo>
                  <a:lnTo>
                    <a:pt x="2290572" y="914400"/>
                  </a:lnTo>
                  <a:lnTo>
                    <a:pt x="2286000" y="918972"/>
                  </a:lnTo>
                  <a:lnTo>
                    <a:pt x="2286000" y="924306"/>
                  </a:lnTo>
                  <a:lnTo>
                    <a:pt x="2290572" y="9243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16" name="object 16"/>
            <p:cNvSpPr txBox="1"/>
            <p:nvPr/>
          </p:nvSpPr>
          <p:spPr>
            <a:xfrm>
              <a:off x="15049" y="5131"/>
              <a:ext cx="2400" cy="106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p>
              <a:pPr marL="62865" marR="43180">
                <a:lnSpc>
                  <a:spcPct val="120000"/>
                </a:lnSpc>
                <a:spcBef>
                  <a:spcPts val="100"/>
                </a:spcBef>
                <a:tabLst>
                  <a:tab pos="427355" algn="l"/>
                  <a:tab pos="789305" algn="l"/>
                </a:tabLst>
              </a:pPr>
              <a:r>
                <a:rPr sz="1800" b="1" spc="-5" dirty="0">
                  <a:latin typeface="Courier New" panose="02070309020205020404"/>
                  <a:cs typeface="Courier New" panose="02070309020205020404"/>
                </a:rPr>
                <a:t>a</a:t>
              </a:r>
              <a:r>
                <a:rPr sz="1800" b="1" spc="-7" baseline="-21000" dirty="0">
                  <a:latin typeface="Courier New" panose="02070309020205020404"/>
                  <a:cs typeface="Courier New" panose="02070309020205020404"/>
                </a:rPr>
                <a:t>2</a:t>
              </a:r>
              <a:r>
                <a:rPr sz="1800" b="1" spc="532" baseline="-21000" dirty="0">
                  <a:latin typeface="Courier New" panose="02070309020205020404"/>
                  <a:cs typeface="Courier New" panose="02070309020205020404"/>
                </a:rPr>
                <a:t> </a:t>
              </a:r>
              <a:r>
                <a:rPr lang="en-US" sz="1800" b="1" spc="-5" dirty="0">
                  <a:latin typeface="Symbol" panose="05050102010706020507"/>
                  <a:cs typeface="Symbol" panose="05050102010706020507"/>
                </a:rPr>
                <a:t>=</a:t>
              </a:r>
              <a:r>
                <a:rPr sz="1800" spc="-5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1800" b="1" spc="-5" dirty="0">
                  <a:latin typeface="Courier New" panose="02070309020205020404"/>
                  <a:cs typeface="Courier New" panose="02070309020205020404"/>
                </a:rPr>
                <a:t>b +</a:t>
              </a:r>
              <a:r>
                <a:rPr sz="1800" b="1" spc="-100" dirty="0">
                  <a:latin typeface="Courier New" panose="02070309020205020404"/>
                  <a:cs typeface="Courier New" panose="02070309020205020404"/>
                </a:rPr>
                <a:t> </a:t>
              </a:r>
              <a:r>
                <a:rPr sz="1800" b="1" spc="-5" dirty="0">
                  <a:latin typeface="Courier New" panose="02070309020205020404"/>
                  <a:cs typeface="Courier New" panose="02070309020205020404"/>
                </a:rPr>
                <a:t>2  </a:t>
              </a:r>
              <a:r>
                <a:rPr sz="1800" b="1" dirty="0">
                  <a:latin typeface="Courier New" panose="02070309020205020404"/>
                  <a:cs typeface="Courier New" panose="02070309020205020404"/>
                </a:rPr>
                <a:t> </a:t>
              </a:r>
              <a:r>
                <a:rPr sz="1800" b="1" spc="-5" dirty="0">
                  <a:latin typeface="Courier New" panose="02070309020205020404"/>
                  <a:cs typeface="Courier New" panose="02070309020205020404"/>
                </a:rPr>
                <a:t>c</a:t>
              </a:r>
              <a:r>
                <a:rPr lang="en-US" sz="1800" b="1" spc="-5" baseline="-25000" dirty="0">
                  <a:latin typeface="Courier New" panose="02070309020205020404"/>
                  <a:cs typeface="Courier New" panose="02070309020205020404"/>
                </a:rPr>
                <a:t>2</a:t>
              </a:r>
              <a:r>
                <a:rPr sz="1800" b="1" spc="-5" dirty="0">
                  <a:latin typeface="Courier New" panose="02070309020205020404"/>
                  <a:cs typeface="Courier New" panose="02070309020205020404"/>
                </a:rPr>
                <a:t>	</a:t>
              </a:r>
              <a:r>
                <a:rPr lang="en-US" sz="1800" b="1" spc="-5" dirty="0">
                  <a:latin typeface="Symbol" panose="05050102010706020507"/>
                  <a:cs typeface="Symbol" panose="05050102010706020507"/>
                </a:rPr>
                <a:t>=</a:t>
              </a:r>
              <a:r>
                <a:rPr sz="1800" spc="-5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1800" b="1" spc="-5" dirty="0">
                  <a:latin typeface="Courier New" panose="02070309020205020404"/>
                  <a:cs typeface="Courier New" panose="02070309020205020404"/>
                </a:rPr>
                <a:t>y +</a:t>
              </a:r>
              <a:r>
                <a:rPr sz="1800" b="1" spc="-100" dirty="0">
                  <a:latin typeface="Courier New" panose="02070309020205020404"/>
                  <a:cs typeface="Courier New" panose="02070309020205020404"/>
                </a:rPr>
                <a:t> </a:t>
              </a:r>
              <a:r>
                <a:rPr sz="1800" b="1" spc="-5" dirty="0">
                  <a:latin typeface="Courier New" panose="02070309020205020404"/>
                  <a:cs typeface="Courier New" panose="02070309020205020404"/>
                </a:rPr>
                <a:t>1</a:t>
              </a:r>
              <a:endParaRPr sz="180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13264" y="8896"/>
              <a:ext cx="2670" cy="4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p>
              <a:pPr marL="50800">
                <a:lnSpc>
                  <a:spcPct val="100000"/>
                </a:lnSpc>
                <a:spcBef>
                  <a:spcPts val="100"/>
                </a:spcBef>
                <a:tabLst>
                  <a:tab pos="776605" algn="l"/>
                </a:tabLst>
              </a:pPr>
              <a:r>
                <a:rPr sz="1800" b="1" spc="-5" dirty="0">
                  <a:latin typeface="Courier New" panose="02070309020205020404"/>
                  <a:cs typeface="Courier New" panose="02070309020205020404"/>
                </a:rPr>
                <a:t>a</a:t>
              </a:r>
              <a:r>
                <a:rPr b="1" spc="-7" baseline="-21000" dirty="0">
                  <a:solidFill>
                    <a:srgbClr val="FF339A"/>
                  </a:solidFill>
                  <a:latin typeface="Courier New" panose="02070309020205020404"/>
                  <a:cs typeface="Courier New" panose="02070309020205020404"/>
                  <a:sym typeface="+mn-ea"/>
                </a:rPr>
                <a:t>?</a:t>
              </a:r>
              <a:r>
                <a:rPr sz="1800" b="1" spc="525" baseline="-21000" dirty="0">
                  <a:latin typeface="Courier New" panose="02070309020205020404"/>
                  <a:cs typeface="Courier New" panose="02070309020205020404"/>
                </a:rPr>
                <a:t> </a:t>
              </a:r>
              <a:r>
                <a:rPr sz="1800" b="1" spc="-5" dirty="0">
                  <a:latin typeface="Symbol" panose="05050102010706020507"/>
                  <a:cs typeface="Symbol" panose="05050102010706020507"/>
                </a:rPr>
                <a:t>=</a:t>
              </a:r>
              <a:r>
                <a:rPr sz="1800" spc="-5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1800" b="1" spc="-5" dirty="0">
                  <a:latin typeface="Courier New" panose="02070309020205020404"/>
                  <a:cs typeface="Courier New" panose="02070309020205020404"/>
                </a:rPr>
                <a:t>c</a:t>
              </a:r>
              <a:r>
                <a:rPr sz="1800" b="1" spc="-7" baseline="-21000" dirty="0">
                  <a:solidFill>
                    <a:srgbClr val="FF339A"/>
                  </a:solidFill>
                  <a:latin typeface="Courier New" panose="02070309020205020404"/>
                  <a:cs typeface="Courier New" panose="02070309020205020404"/>
                </a:rPr>
                <a:t>? </a:t>
              </a:r>
              <a:r>
                <a:rPr sz="1800" b="1" spc="-5" dirty="0">
                  <a:latin typeface="Courier New" panose="02070309020205020404"/>
                  <a:cs typeface="Courier New" panose="02070309020205020404"/>
                </a:rPr>
                <a:t>+</a:t>
              </a:r>
              <a:r>
                <a:rPr sz="1800" b="1" spc="-434" dirty="0">
                  <a:latin typeface="Courier New" panose="02070309020205020404"/>
                  <a:cs typeface="Courier New" panose="02070309020205020404"/>
                </a:rPr>
                <a:t> </a:t>
              </a:r>
              <a:r>
                <a:rPr sz="1800" b="1" spc="-5" dirty="0">
                  <a:latin typeface="Courier New" panose="02070309020205020404"/>
                  <a:cs typeface="Courier New" panose="02070309020205020404"/>
                </a:rPr>
                <a:t>a</a:t>
              </a:r>
              <a:r>
                <a:rPr sz="1800" b="1" spc="-7" baseline="-21000" dirty="0">
                  <a:solidFill>
                    <a:srgbClr val="FF339A"/>
                  </a:solidFill>
                  <a:latin typeface="Courier New" panose="02070309020205020404"/>
                  <a:cs typeface="Courier New" panose="02070309020205020404"/>
                </a:rPr>
                <a:t>?</a:t>
              </a:r>
              <a:endParaRPr sz="1800" baseline="-2100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22" name="object 14"/>
            <p:cNvSpPr/>
            <p:nvPr/>
          </p:nvSpPr>
          <p:spPr>
            <a:xfrm>
              <a:off x="10479" y="5103"/>
              <a:ext cx="3616" cy="2115"/>
            </a:xfrm>
            <a:custGeom>
              <a:avLst/>
              <a:gdLst/>
              <a:ahLst/>
              <a:cxnLst/>
              <a:rect l="l" t="t" r="r" b="b"/>
              <a:pathLst>
                <a:path w="2296159" h="924560">
                  <a:moveTo>
                    <a:pt x="2295905" y="924306"/>
                  </a:moveTo>
                  <a:lnTo>
                    <a:pt x="2295905" y="0"/>
                  </a:lnTo>
                  <a:lnTo>
                    <a:pt x="0" y="0"/>
                  </a:lnTo>
                  <a:lnTo>
                    <a:pt x="0" y="924306"/>
                  </a:lnTo>
                  <a:lnTo>
                    <a:pt x="4572" y="924306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2286000" y="9906"/>
                  </a:lnTo>
                  <a:lnTo>
                    <a:pt x="2286000" y="4572"/>
                  </a:lnTo>
                  <a:lnTo>
                    <a:pt x="2290572" y="9906"/>
                  </a:lnTo>
                  <a:lnTo>
                    <a:pt x="2290572" y="924306"/>
                  </a:lnTo>
                  <a:lnTo>
                    <a:pt x="2295905" y="924306"/>
                  </a:lnTo>
                  <a:close/>
                </a:path>
                <a:path w="2296159" h="92456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2296159" h="924560">
                  <a:moveTo>
                    <a:pt x="9905" y="914400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914400"/>
                  </a:lnTo>
                  <a:lnTo>
                    <a:pt x="9905" y="914400"/>
                  </a:lnTo>
                  <a:close/>
                </a:path>
                <a:path w="2296159" h="924560">
                  <a:moveTo>
                    <a:pt x="2290572" y="914400"/>
                  </a:moveTo>
                  <a:lnTo>
                    <a:pt x="4572" y="914400"/>
                  </a:lnTo>
                  <a:lnTo>
                    <a:pt x="9905" y="918972"/>
                  </a:lnTo>
                  <a:lnTo>
                    <a:pt x="9905" y="924306"/>
                  </a:lnTo>
                  <a:lnTo>
                    <a:pt x="2286000" y="924306"/>
                  </a:lnTo>
                  <a:lnTo>
                    <a:pt x="2286000" y="918972"/>
                  </a:lnTo>
                  <a:lnTo>
                    <a:pt x="2290572" y="914400"/>
                  </a:lnTo>
                  <a:close/>
                </a:path>
                <a:path w="2296159" h="924560">
                  <a:moveTo>
                    <a:pt x="9905" y="924306"/>
                  </a:moveTo>
                  <a:lnTo>
                    <a:pt x="9905" y="918972"/>
                  </a:lnTo>
                  <a:lnTo>
                    <a:pt x="4572" y="914400"/>
                  </a:lnTo>
                  <a:lnTo>
                    <a:pt x="4572" y="924306"/>
                  </a:lnTo>
                  <a:lnTo>
                    <a:pt x="9905" y="924306"/>
                  </a:lnTo>
                  <a:close/>
                </a:path>
                <a:path w="2296159" h="924560">
                  <a:moveTo>
                    <a:pt x="2290572" y="9906"/>
                  </a:moveTo>
                  <a:lnTo>
                    <a:pt x="2286000" y="4572"/>
                  </a:lnTo>
                  <a:lnTo>
                    <a:pt x="2286000" y="9906"/>
                  </a:lnTo>
                  <a:lnTo>
                    <a:pt x="2290572" y="9906"/>
                  </a:lnTo>
                  <a:close/>
                </a:path>
                <a:path w="2296159" h="924560">
                  <a:moveTo>
                    <a:pt x="2290572" y="914400"/>
                  </a:moveTo>
                  <a:lnTo>
                    <a:pt x="2290572" y="9906"/>
                  </a:lnTo>
                  <a:lnTo>
                    <a:pt x="2286000" y="9906"/>
                  </a:lnTo>
                  <a:lnTo>
                    <a:pt x="2286000" y="914400"/>
                  </a:lnTo>
                  <a:lnTo>
                    <a:pt x="2290572" y="914400"/>
                  </a:lnTo>
                  <a:close/>
                </a:path>
                <a:path w="2296159" h="924560">
                  <a:moveTo>
                    <a:pt x="2290572" y="924306"/>
                  </a:moveTo>
                  <a:lnTo>
                    <a:pt x="2290572" y="914400"/>
                  </a:lnTo>
                  <a:lnTo>
                    <a:pt x="2286000" y="918972"/>
                  </a:lnTo>
                  <a:lnTo>
                    <a:pt x="2286000" y="924306"/>
                  </a:lnTo>
                  <a:lnTo>
                    <a:pt x="2290572" y="9243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cxnSp>
          <p:nvCxnSpPr>
            <p:cNvPr id="23" name="直接箭头连接符 22"/>
            <p:cNvCxnSpPr/>
            <p:nvPr/>
          </p:nvCxnSpPr>
          <p:spPr>
            <a:xfrm flipH="1">
              <a:off x="12142" y="3907"/>
              <a:ext cx="2010" cy="1155"/>
            </a:xfrm>
            <a:prstGeom prst="straightConnector1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14182" y="3892"/>
              <a:ext cx="2130" cy="1185"/>
            </a:xfrm>
            <a:prstGeom prst="straightConnector1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bject 14"/>
            <p:cNvSpPr/>
            <p:nvPr/>
          </p:nvSpPr>
          <p:spPr>
            <a:xfrm>
              <a:off x="12641" y="7976"/>
              <a:ext cx="3616" cy="2065"/>
            </a:xfrm>
            <a:custGeom>
              <a:avLst/>
              <a:gdLst/>
              <a:ahLst/>
              <a:cxnLst/>
              <a:rect l="l" t="t" r="r" b="b"/>
              <a:pathLst>
                <a:path w="2296159" h="924560">
                  <a:moveTo>
                    <a:pt x="2295905" y="924306"/>
                  </a:moveTo>
                  <a:lnTo>
                    <a:pt x="2295905" y="0"/>
                  </a:lnTo>
                  <a:lnTo>
                    <a:pt x="0" y="0"/>
                  </a:lnTo>
                  <a:lnTo>
                    <a:pt x="0" y="924306"/>
                  </a:lnTo>
                  <a:lnTo>
                    <a:pt x="4572" y="924306"/>
                  </a:lnTo>
                  <a:lnTo>
                    <a:pt x="4572" y="9906"/>
                  </a:lnTo>
                  <a:lnTo>
                    <a:pt x="9905" y="4572"/>
                  </a:lnTo>
                  <a:lnTo>
                    <a:pt x="9905" y="9906"/>
                  </a:lnTo>
                  <a:lnTo>
                    <a:pt x="2286000" y="9906"/>
                  </a:lnTo>
                  <a:lnTo>
                    <a:pt x="2286000" y="4572"/>
                  </a:lnTo>
                  <a:lnTo>
                    <a:pt x="2290572" y="9906"/>
                  </a:lnTo>
                  <a:lnTo>
                    <a:pt x="2290572" y="924306"/>
                  </a:lnTo>
                  <a:lnTo>
                    <a:pt x="2295905" y="924306"/>
                  </a:lnTo>
                  <a:close/>
                </a:path>
                <a:path w="2296159" h="924560">
                  <a:moveTo>
                    <a:pt x="9905" y="9906"/>
                  </a:moveTo>
                  <a:lnTo>
                    <a:pt x="9905" y="4572"/>
                  </a:lnTo>
                  <a:lnTo>
                    <a:pt x="4572" y="9906"/>
                  </a:lnTo>
                  <a:lnTo>
                    <a:pt x="9905" y="9906"/>
                  </a:lnTo>
                  <a:close/>
                </a:path>
                <a:path w="2296159" h="924560">
                  <a:moveTo>
                    <a:pt x="9905" y="914400"/>
                  </a:moveTo>
                  <a:lnTo>
                    <a:pt x="9905" y="9906"/>
                  </a:lnTo>
                  <a:lnTo>
                    <a:pt x="4572" y="9906"/>
                  </a:lnTo>
                  <a:lnTo>
                    <a:pt x="4572" y="914400"/>
                  </a:lnTo>
                  <a:lnTo>
                    <a:pt x="9905" y="914400"/>
                  </a:lnTo>
                  <a:close/>
                </a:path>
                <a:path w="2296159" h="924560">
                  <a:moveTo>
                    <a:pt x="2290572" y="914400"/>
                  </a:moveTo>
                  <a:lnTo>
                    <a:pt x="4572" y="914400"/>
                  </a:lnTo>
                  <a:lnTo>
                    <a:pt x="9905" y="918972"/>
                  </a:lnTo>
                  <a:lnTo>
                    <a:pt x="9905" y="924306"/>
                  </a:lnTo>
                  <a:lnTo>
                    <a:pt x="2286000" y="924306"/>
                  </a:lnTo>
                  <a:lnTo>
                    <a:pt x="2286000" y="918972"/>
                  </a:lnTo>
                  <a:lnTo>
                    <a:pt x="2290572" y="914400"/>
                  </a:lnTo>
                  <a:close/>
                </a:path>
                <a:path w="2296159" h="924560">
                  <a:moveTo>
                    <a:pt x="9905" y="924306"/>
                  </a:moveTo>
                  <a:lnTo>
                    <a:pt x="9905" y="918972"/>
                  </a:lnTo>
                  <a:lnTo>
                    <a:pt x="4572" y="914400"/>
                  </a:lnTo>
                  <a:lnTo>
                    <a:pt x="4572" y="924306"/>
                  </a:lnTo>
                  <a:lnTo>
                    <a:pt x="9905" y="924306"/>
                  </a:lnTo>
                  <a:close/>
                </a:path>
                <a:path w="2296159" h="924560">
                  <a:moveTo>
                    <a:pt x="2290572" y="9906"/>
                  </a:moveTo>
                  <a:lnTo>
                    <a:pt x="2286000" y="4572"/>
                  </a:lnTo>
                  <a:lnTo>
                    <a:pt x="2286000" y="9906"/>
                  </a:lnTo>
                  <a:lnTo>
                    <a:pt x="2290572" y="9906"/>
                  </a:lnTo>
                  <a:close/>
                </a:path>
                <a:path w="2296159" h="924560">
                  <a:moveTo>
                    <a:pt x="2290572" y="914400"/>
                  </a:moveTo>
                  <a:lnTo>
                    <a:pt x="2290572" y="9906"/>
                  </a:lnTo>
                  <a:lnTo>
                    <a:pt x="2286000" y="9906"/>
                  </a:lnTo>
                  <a:lnTo>
                    <a:pt x="2286000" y="914400"/>
                  </a:lnTo>
                  <a:lnTo>
                    <a:pt x="2290572" y="914400"/>
                  </a:lnTo>
                  <a:close/>
                </a:path>
                <a:path w="2296159" h="924560">
                  <a:moveTo>
                    <a:pt x="2290572" y="924306"/>
                  </a:moveTo>
                  <a:lnTo>
                    <a:pt x="2290572" y="914400"/>
                  </a:lnTo>
                  <a:lnTo>
                    <a:pt x="2286000" y="918972"/>
                  </a:lnTo>
                  <a:lnTo>
                    <a:pt x="2286000" y="924306"/>
                  </a:lnTo>
                  <a:lnTo>
                    <a:pt x="2290572" y="9243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11722" y="7222"/>
              <a:ext cx="2610" cy="705"/>
            </a:xfrm>
            <a:prstGeom prst="straightConnector1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flipH="1">
              <a:off x="14467" y="7237"/>
              <a:ext cx="2715" cy="690"/>
            </a:xfrm>
            <a:prstGeom prst="straightConnector1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object 12"/>
          <p:cNvSpPr txBox="1"/>
          <p:nvPr/>
        </p:nvSpPr>
        <p:spPr>
          <a:xfrm>
            <a:off x="8217535" y="5177790"/>
            <a:ext cx="1915160" cy="100901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2700" rIns="0" bIns="0" rtlCol="0">
            <a:spAutoFit/>
          </a:bodyPr>
          <a:p>
            <a:pPr marL="50800" marR="43180" algn="l">
              <a:lnSpc>
                <a:spcPct val="120000"/>
              </a:lnSpc>
              <a:spcBef>
                <a:spcPts val="100"/>
              </a:spcBef>
            </a:pPr>
            <a:r>
              <a:rPr b="1" spc="-5" dirty="0">
                <a:latin typeface="Courier New" panose="02070309020205020404"/>
                <a:cs typeface="Courier New" panose="02070309020205020404"/>
                <a:sym typeface="+mn-ea"/>
              </a:rPr>
              <a:t>a</a:t>
            </a:r>
            <a:r>
              <a:rPr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3</a:t>
            </a:r>
            <a:r>
              <a:rPr lang="en-US"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lang="en-US" b="1" spc="-5" dirty="0">
                <a:latin typeface="Symbol" panose="05050102010706020507"/>
                <a:cs typeface="Symbol" panose="05050102010706020507"/>
                <a:sym typeface="+mn-ea"/>
              </a:rPr>
              <a:t>=</a:t>
            </a:r>
            <a:r>
              <a:rPr lang="en-US" b="1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-5" dirty="0">
                <a:sym typeface="+mn-ea"/>
              </a:rPr>
              <a:t>Φ</a:t>
            </a:r>
            <a:r>
              <a:rPr b="1" spc="-5" dirty="0">
                <a:latin typeface="Courier New" panose="02070309020205020404"/>
                <a:cs typeface="Courier New" panose="02070309020205020404"/>
                <a:sym typeface="+mn-ea"/>
              </a:rPr>
              <a:t>(a</a:t>
            </a:r>
            <a:r>
              <a:rPr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1</a:t>
            </a:r>
            <a:r>
              <a:rPr b="1" spc="-5" dirty="0">
                <a:latin typeface="Courier New" panose="02070309020205020404"/>
                <a:cs typeface="Courier New" panose="02070309020205020404"/>
                <a:sym typeface="+mn-ea"/>
              </a:rPr>
              <a:t>,a</a:t>
            </a:r>
            <a:r>
              <a:rPr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2</a:t>
            </a:r>
            <a:r>
              <a:rPr b="1" spc="-5" dirty="0">
                <a:latin typeface="Courier New" panose="02070309020205020404"/>
                <a:cs typeface="Courier New" panose="02070309020205020404"/>
                <a:sym typeface="+mn-ea"/>
              </a:rPr>
              <a:t>)  c</a:t>
            </a:r>
            <a:r>
              <a:rPr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3</a:t>
            </a:r>
            <a:r>
              <a:rPr lang="en-US"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lang="en-US" b="1" spc="-5" dirty="0">
                <a:latin typeface="Symbol" panose="05050102010706020507"/>
                <a:cs typeface="Symbol" panose="05050102010706020507"/>
                <a:sym typeface="+mn-ea"/>
              </a:rPr>
              <a:t>=</a:t>
            </a:r>
            <a:r>
              <a:rPr b="1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-5" dirty="0">
                <a:sym typeface="+mn-ea"/>
              </a:rPr>
              <a:t>Φ</a:t>
            </a:r>
            <a:r>
              <a:rPr b="1" spc="-5" dirty="0">
                <a:latin typeface="Courier New" panose="02070309020205020404"/>
                <a:cs typeface="Courier New" panose="02070309020205020404"/>
                <a:sym typeface="+mn-ea"/>
              </a:rPr>
              <a:t>(c</a:t>
            </a:r>
            <a:r>
              <a:rPr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1</a:t>
            </a:r>
            <a:r>
              <a:rPr b="1" spc="-5" dirty="0">
                <a:latin typeface="Courier New" panose="02070309020205020404"/>
                <a:cs typeface="Courier New" panose="02070309020205020404"/>
                <a:sym typeface="+mn-ea"/>
              </a:rPr>
              <a:t>,c</a:t>
            </a:r>
            <a:r>
              <a:rPr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2</a:t>
            </a:r>
            <a:r>
              <a:rPr b="1" spc="-5" dirty="0">
                <a:latin typeface="Courier New" panose="02070309020205020404"/>
                <a:cs typeface="Courier New" panose="02070309020205020404"/>
                <a:sym typeface="+mn-ea"/>
              </a:rPr>
              <a:t>)  </a:t>
            </a:r>
            <a:r>
              <a:rPr b="1" spc="-10" dirty="0">
                <a:latin typeface="Courier New" panose="02070309020205020404"/>
                <a:cs typeface="Courier New" panose="02070309020205020404"/>
                <a:sym typeface="+mn-ea"/>
              </a:rPr>
              <a:t>  </a:t>
            </a:r>
            <a:r>
              <a:rPr b="1" spc="-5" dirty="0">
                <a:latin typeface="Courier New" panose="02070309020205020404"/>
                <a:cs typeface="Courier New" panose="02070309020205020404"/>
                <a:sym typeface="+mn-ea"/>
              </a:rPr>
              <a:t>a</a:t>
            </a:r>
            <a:r>
              <a:rPr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4 </a:t>
            </a:r>
            <a:r>
              <a:rPr lang="en-US" b="1" spc="-5" dirty="0">
                <a:latin typeface="Symbol" panose="05050102010706020507"/>
                <a:cs typeface="Symbol" panose="05050102010706020507"/>
                <a:sym typeface="+mn-ea"/>
              </a:rPr>
              <a:t>=  </a:t>
            </a:r>
            <a:r>
              <a:rPr b="1" spc="-5" dirty="0">
                <a:latin typeface="Courier New" panose="02070309020205020404"/>
                <a:cs typeface="Courier New" panose="02070309020205020404"/>
                <a:sym typeface="+mn-ea"/>
              </a:rPr>
              <a:t>c</a:t>
            </a:r>
            <a:r>
              <a:rPr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3 </a:t>
            </a:r>
            <a:r>
              <a:rPr b="1" spc="-5" dirty="0">
                <a:latin typeface="Courier New" panose="02070309020205020404"/>
                <a:cs typeface="Courier New" panose="02070309020205020404"/>
                <a:sym typeface="+mn-ea"/>
              </a:rPr>
              <a:t>+</a:t>
            </a:r>
            <a:r>
              <a:rPr b="1" spc="-60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b="1" spc="-5" dirty="0">
                <a:latin typeface="Courier New" panose="02070309020205020404"/>
                <a:cs typeface="Courier New" panose="02070309020205020404"/>
                <a:sym typeface="+mn-ea"/>
              </a:rPr>
              <a:t>a</a:t>
            </a:r>
            <a:r>
              <a:rPr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3</a:t>
            </a:r>
            <a:endParaRPr sz="1800" baseline="-2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955155" y="3906520"/>
            <a:ext cx="982345" cy="645160"/>
          </a:xfrm>
          <a:prstGeom prst="rect">
            <a:avLst/>
          </a:prstGeom>
          <a:solidFill>
            <a:srgbClr val="FFFF00"/>
          </a:solidFill>
        </p:spPr>
        <p:txBody>
          <a:bodyPr wrap="none" rtlCol="0" anchor="t">
            <a:spAutoFit/>
          </a:bodyPr>
          <a:p>
            <a:pPr algn="l"/>
            <a:r>
              <a:rPr b="1" spc="-5" dirty="0">
                <a:latin typeface="Courier New" panose="02070309020205020404"/>
                <a:cs typeface="Courier New" panose="02070309020205020404"/>
                <a:sym typeface="+mn-ea"/>
              </a:rPr>
              <a:t>a</a:t>
            </a:r>
            <a:r>
              <a:rPr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3</a:t>
            </a:r>
            <a:r>
              <a:rPr lang="en-US"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lang="en-US" b="1" spc="-5" dirty="0">
                <a:latin typeface="Symbol" panose="05050102010706020507"/>
                <a:cs typeface="Symbol" panose="05050102010706020507"/>
                <a:sym typeface="+mn-ea"/>
              </a:rPr>
              <a:t>= </a:t>
            </a:r>
            <a:r>
              <a:rPr lang="en-US" b="1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-5" dirty="0">
                <a:latin typeface="Courier New" panose="02070309020205020404"/>
                <a:cs typeface="Courier New" panose="02070309020205020404"/>
                <a:sym typeface="+mn-ea"/>
              </a:rPr>
              <a:t>a</a:t>
            </a:r>
            <a:r>
              <a:rPr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1</a:t>
            </a:r>
            <a:endParaRPr b="1" spc="-7" baseline="-2100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algn="l"/>
            <a:r>
              <a:rPr lang="en-US" b="1" spc="-5" dirty="0">
                <a:latin typeface="Courier New" panose="02070309020205020404"/>
                <a:cs typeface="Courier New" panose="02070309020205020404"/>
                <a:sym typeface="+mn-ea"/>
              </a:rPr>
              <a:t>c</a:t>
            </a:r>
            <a:r>
              <a:rPr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3</a:t>
            </a:r>
            <a:r>
              <a:rPr lang="en-US"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lang="en-US" b="1" spc="-5" dirty="0">
                <a:latin typeface="Symbol" panose="05050102010706020507"/>
                <a:cs typeface="Symbol" panose="05050102010706020507"/>
                <a:sym typeface="+mn-ea"/>
              </a:rPr>
              <a:t>= </a:t>
            </a:r>
            <a:r>
              <a:rPr lang="en-US" b="1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b="1" spc="-5" dirty="0">
                <a:latin typeface="Courier New" panose="02070309020205020404"/>
                <a:cs typeface="Courier New" panose="02070309020205020404"/>
                <a:sym typeface="+mn-ea"/>
              </a:rPr>
              <a:t>c</a:t>
            </a:r>
            <a:r>
              <a:rPr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1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546590" y="3919220"/>
            <a:ext cx="925195" cy="645160"/>
          </a:xfrm>
          <a:prstGeom prst="rect">
            <a:avLst/>
          </a:prstGeom>
          <a:solidFill>
            <a:srgbClr val="FFFF00"/>
          </a:solidFill>
        </p:spPr>
        <p:txBody>
          <a:bodyPr wrap="none" rtlCol="0" anchor="t">
            <a:spAutoFit/>
          </a:bodyPr>
          <a:p>
            <a:pPr algn="l"/>
            <a:r>
              <a:rPr b="1" spc="-5" dirty="0">
                <a:latin typeface="Courier New" panose="02070309020205020404"/>
                <a:cs typeface="Courier New" panose="02070309020205020404"/>
                <a:sym typeface="+mn-ea"/>
              </a:rPr>
              <a:t>a</a:t>
            </a:r>
            <a:r>
              <a:rPr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3</a:t>
            </a:r>
            <a:r>
              <a:rPr lang="en-US"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lang="en-US" b="1" spc="-5" dirty="0">
                <a:latin typeface="Symbol" panose="05050102010706020507"/>
                <a:cs typeface="Symbol" panose="05050102010706020507"/>
                <a:sym typeface="+mn-ea"/>
              </a:rPr>
              <a:t>=</a:t>
            </a:r>
            <a:r>
              <a:rPr lang="en-US" b="1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-5" dirty="0">
                <a:latin typeface="Courier New" panose="02070309020205020404"/>
                <a:cs typeface="Courier New" panose="02070309020205020404"/>
                <a:sym typeface="+mn-ea"/>
              </a:rPr>
              <a:t>a</a:t>
            </a:r>
            <a:r>
              <a:rPr lang="en-US"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2</a:t>
            </a:r>
            <a:endParaRPr lang="en-US" b="1" spc="-7" baseline="-21000" dirty="0">
              <a:latin typeface="Courier New" panose="02070309020205020404"/>
              <a:cs typeface="Courier New" panose="02070309020205020404"/>
              <a:sym typeface="+mn-ea"/>
            </a:endParaRPr>
          </a:p>
          <a:p>
            <a:pPr algn="l"/>
            <a:r>
              <a:rPr lang="en-US" b="1" spc="-5" dirty="0">
                <a:latin typeface="Courier New" panose="02070309020205020404"/>
                <a:cs typeface="Courier New" panose="02070309020205020404"/>
                <a:sym typeface="+mn-ea"/>
              </a:rPr>
              <a:t>c</a:t>
            </a:r>
            <a:r>
              <a:rPr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3</a:t>
            </a:r>
            <a:r>
              <a:rPr lang="en-US"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lang="en-US" b="1" spc="-5" dirty="0">
                <a:latin typeface="Symbol" panose="05050102010706020507"/>
                <a:cs typeface="Symbol" panose="05050102010706020507"/>
                <a:sym typeface="+mn-ea"/>
              </a:rPr>
              <a:t>= </a:t>
            </a:r>
            <a:r>
              <a:rPr lang="en-US" b="1" spc="-5" dirty="0">
                <a:latin typeface="Courier New" panose="02070309020205020404"/>
                <a:cs typeface="Courier New" panose="02070309020205020404"/>
                <a:sym typeface="+mn-ea"/>
              </a:rPr>
              <a:t>c</a:t>
            </a:r>
            <a:r>
              <a:rPr b="1" spc="-7" baseline="-21000" dirty="0">
                <a:latin typeface="Courier New" panose="02070309020205020404"/>
                <a:cs typeface="Courier New" panose="02070309020205020404"/>
                <a:sym typeface="+mn-ea"/>
              </a:rPr>
              <a:t>1</a:t>
            </a:r>
            <a:endParaRPr lang="en-US" b="1" spc="-7" baseline="-21000" dirty="0"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sp>
        <p:nvSpPr>
          <p:cNvPr id="30" name="object 25"/>
          <p:cNvSpPr/>
          <p:nvPr/>
        </p:nvSpPr>
        <p:spPr>
          <a:xfrm>
            <a:off x="7443470" y="5064759"/>
            <a:ext cx="3207385" cy="389890"/>
          </a:xfrm>
          <a:custGeom>
            <a:avLst/>
            <a:gdLst/>
            <a:ahLst/>
            <a:cxnLst/>
            <a:rect l="l" t="t" r="r" b="b"/>
            <a:pathLst>
              <a:path w="3207384" h="389889">
                <a:moveTo>
                  <a:pt x="186550" y="0"/>
                </a:moveTo>
                <a:lnTo>
                  <a:pt x="158445" y="0"/>
                </a:lnTo>
                <a:lnTo>
                  <a:pt x="160782" y="7620"/>
                </a:lnTo>
                <a:lnTo>
                  <a:pt x="186550" y="0"/>
                </a:lnTo>
                <a:close/>
              </a:path>
              <a:path w="3207384" h="389889">
                <a:moveTo>
                  <a:pt x="3033128" y="0"/>
                </a:moveTo>
                <a:lnTo>
                  <a:pt x="2750261" y="0"/>
                </a:lnTo>
                <a:lnTo>
                  <a:pt x="2767609" y="1549"/>
                </a:lnTo>
                <a:lnTo>
                  <a:pt x="2818219" y="5067"/>
                </a:lnTo>
                <a:lnTo>
                  <a:pt x="2868752" y="7404"/>
                </a:lnTo>
                <a:lnTo>
                  <a:pt x="2919222" y="8382"/>
                </a:lnTo>
                <a:lnTo>
                  <a:pt x="2957322" y="6858"/>
                </a:lnTo>
                <a:lnTo>
                  <a:pt x="3006598" y="3098"/>
                </a:lnTo>
                <a:lnTo>
                  <a:pt x="3033128" y="0"/>
                </a:lnTo>
                <a:close/>
              </a:path>
              <a:path w="3207384" h="389889">
                <a:moveTo>
                  <a:pt x="3207258" y="313182"/>
                </a:moveTo>
                <a:lnTo>
                  <a:pt x="3201924" y="284988"/>
                </a:lnTo>
                <a:lnTo>
                  <a:pt x="3188208" y="288036"/>
                </a:lnTo>
                <a:lnTo>
                  <a:pt x="3179826" y="289560"/>
                </a:lnTo>
                <a:lnTo>
                  <a:pt x="3131299" y="302348"/>
                </a:lnTo>
                <a:lnTo>
                  <a:pt x="3082544" y="314540"/>
                </a:lnTo>
                <a:lnTo>
                  <a:pt x="3033572" y="325869"/>
                </a:lnTo>
                <a:lnTo>
                  <a:pt x="2984373" y="336042"/>
                </a:lnTo>
                <a:lnTo>
                  <a:pt x="2934919" y="344792"/>
                </a:lnTo>
                <a:lnTo>
                  <a:pt x="2885236" y="351828"/>
                </a:lnTo>
                <a:lnTo>
                  <a:pt x="2835300" y="356882"/>
                </a:lnTo>
                <a:lnTo>
                  <a:pt x="2785110" y="359664"/>
                </a:lnTo>
                <a:lnTo>
                  <a:pt x="2766060" y="360426"/>
                </a:lnTo>
                <a:lnTo>
                  <a:pt x="2747772" y="360426"/>
                </a:lnTo>
                <a:lnTo>
                  <a:pt x="2698813" y="358965"/>
                </a:lnTo>
                <a:lnTo>
                  <a:pt x="2649778" y="356311"/>
                </a:lnTo>
                <a:lnTo>
                  <a:pt x="2600668" y="352615"/>
                </a:lnTo>
                <a:lnTo>
                  <a:pt x="2551493" y="348043"/>
                </a:lnTo>
                <a:lnTo>
                  <a:pt x="2502255" y="342747"/>
                </a:lnTo>
                <a:lnTo>
                  <a:pt x="2452979" y="336905"/>
                </a:lnTo>
                <a:lnTo>
                  <a:pt x="2403665" y="330669"/>
                </a:lnTo>
                <a:lnTo>
                  <a:pt x="2304999" y="317652"/>
                </a:lnTo>
                <a:lnTo>
                  <a:pt x="2206333" y="304977"/>
                </a:lnTo>
                <a:lnTo>
                  <a:pt x="2157031" y="299161"/>
                </a:lnTo>
                <a:lnTo>
                  <a:pt x="2107768" y="293916"/>
                </a:lnTo>
                <a:lnTo>
                  <a:pt x="2058543" y="289394"/>
                </a:lnTo>
                <a:lnTo>
                  <a:pt x="2009394" y="285750"/>
                </a:lnTo>
                <a:lnTo>
                  <a:pt x="1895856" y="281178"/>
                </a:lnTo>
                <a:lnTo>
                  <a:pt x="1806702" y="281178"/>
                </a:lnTo>
                <a:lnTo>
                  <a:pt x="1755114" y="281508"/>
                </a:lnTo>
                <a:lnTo>
                  <a:pt x="1703425" y="282460"/>
                </a:lnTo>
                <a:lnTo>
                  <a:pt x="1547990" y="286613"/>
                </a:lnTo>
                <a:lnTo>
                  <a:pt x="1496174" y="287667"/>
                </a:lnTo>
                <a:lnTo>
                  <a:pt x="1444396" y="288150"/>
                </a:lnTo>
                <a:lnTo>
                  <a:pt x="1392694" y="287858"/>
                </a:lnTo>
                <a:lnTo>
                  <a:pt x="1341120" y="286512"/>
                </a:lnTo>
                <a:lnTo>
                  <a:pt x="1300734" y="284226"/>
                </a:lnTo>
                <a:lnTo>
                  <a:pt x="1280922" y="283464"/>
                </a:lnTo>
                <a:lnTo>
                  <a:pt x="1226362" y="277901"/>
                </a:lnTo>
                <a:lnTo>
                  <a:pt x="1172768" y="270217"/>
                </a:lnTo>
                <a:lnTo>
                  <a:pt x="1119746" y="260997"/>
                </a:lnTo>
                <a:lnTo>
                  <a:pt x="1066901" y="250850"/>
                </a:lnTo>
                <a:lnTo>
                  <a:pt x="1013815" y="240360"/>
                </a:lnTo>
                <a:lnTo>
                  <a:pt x="960120" y="230124"/>
                </a:lnTo>
                <a:lnTo>
                  <a:pt x="885444" y="217932"/>
                </a:lnTo>
                <a:lnTo>
                  <a:pt x="817943" y="210146"/>
                </a:lnTo>
                <a:lnTo>
                  <a:pt x="768769" y="207479"/>
                </a:lnTo>
                <a:lnTo>
                  <a:pt x="718997" y="207429"/>
                </a:lnTo>
                <a:lnTo>
                  <a:pt x="668807" y="209727"/>
                </a:lnTo>
                <a:lnTo>
                  <a:pt x="618337" y="214147"/>
                </a:lnTo>
                <a:lnTo>
                  <a:pt x="567728" y="220459"/>
                </a:lnTo>
                <a:lnTo>
                  <a:pt x="517131" y="228422"/>
                </a:lnTo>
                <a:lnTo>
                  <a:pt x="466699" y="237782"/>
                </a:lnTo>
                <a:lnTo>
                  <a:pt x="416598" y="248323"/>
                </a:lnTo>
                <a:lnTo>
                  <a:pt x="366941" y="259778"/>
                </a:lnTo>
                <a:lnTo>
                  <a:pt x="317919" y="271932"/>
                </a:lnTo>
                <a:lnTo>
                  <a:pt x="269646" y="284530"/>
                </a:lnTo>
                <a:lnTo>
                  <a:pt x="222300" y="297357"/>
                </a:lnTo>
                <a:lnTo>
                  <a:pt x="132588" y="322326"/>
                </a:lnTo>
                <a:lnTo>
                  <a:pt x="0" y="361188"/>
                </a:lnTo>
                <a:lnTo>
                  <a:pt x="8382" y="388620"/>
                </a:lnTo>
                <a:lnTo>
                  <a:pt x="140208" y="349758"/>
                </a:lnTo>
                <a:lnTo>
                  <a:pt x="232194" y="324358"/>
                </a:lnTo>
                <a:lnTo>
                  <a:pt x="280606" y="311238"/>
                </a:lnTo>
                <a:lnTo>
                  <a:pt x="329539" y="298462"/>
                </a:lnTo>
                <a:lnTo>
                  <a:pt x="378929" y="286245"/>
                </a:lnTo>
                <a:lnTo>
                  <a:pt x="428688" y="274828"/>
                </a:lnTo>
                <a:lnTo>
                  <a:pt x="478777" y="264439"/>
                </a:lnTo>
                <a:lnTo>
                  <a:pt x="529082" y="255320"/>
                </a:lnTo>
                <a:lnTo>
                  <a:pt x="579551" y="247688"/>
                </a:lnTo>
                <a:lnTo>
                  <a:pt x="630110" y="241769"/>
                </a:lnTo>
                <a:lnTo>
                  <a:pt x="680681" y="237807"/>
                </a:lnTo>
                <a:lnTo>
                  <a:pt x="731202" y="236042"/>
                </a:lnTo>
                <a:lnTo>
                  <a:pt x="781570" y="236677"/>
                </a:lnTo>
                <a:lnTo>
                  <a:pt x="831735" y="239966"/>
                </a:lnTo>
                <a:lnTo>
                  <a:pt x="881634" y="246126"/>
                </a:lnTo>
                <a:lnTo>
                  <a:pt x="955548" y="258318"/>
                </a:lnTo>
                <a:lnTo>
                  <a:pt x="1042987" y="275463"/>
                </a:lnTo>
                <a:lnTo>
                  <a:pt x="1093724" y="285394"/>
                </a:lnTo>
                <a:lnTo>
                  <a:pt x="1144473" y="294576"/>
                </a:lnTo>
                <a:lnTo>
                  <a:pt x="1195412" y="302539"/>
                </a:lnTo>
                <a:lnTo>
                  <a:pt x="1246682" y="308889"/>
                </a:lnTo>
                <a:lnTo>
                  <a:pt x="1298448" y="313182"/>
                </a:lnTo>
                <a:lnTo>
                  <a:pt x="1380744" y="316230"/>
                </a:lnTo>
                <a:lnTo>
                  <a:pt x="1433855" y="316852"/>
                </a:lnTo>
                <a:lnTo>
                  <a:pt x="1487043" y="316572"/>
                </a:lnTo>
                <a:lnTo>
                  <a:pt x="1540306" y="315620"/>
                </a:lnTo>
                <a:lnTo>
                  <a:pt x="1700212" y="311200"/>
                </a:lnTo>
                <a:lnTo>
                  <a:pt x="1753476" y="310019"/>
                </a:lnTo>
                <a:lnTo>
                  <a:pt x="1806702" y="309372"/>
                </a:lnTo>
                <a:lnTo>
                  <a:pt x="1850898" y="309372"/>
                </a:lnTo>
                <a:lnTo>
                  <a:pt x="1940052" y="310896"/>
                </a:lnTo>
                <a:lnTo>
                  <a:pt x="1985010" y="313182"/>
                </a:lnTo>
                <a:lnTo>
                  <a:pt x="2057565" y="318173"/>
                </a:lnTo>
                <a:lnTo>
                  <a:pt x="2108111" y="322643"/>
                </a:lnTo>
                <a:lnTo>
                  <a:pt x="2158720" y="327926"/>
                </a:lnTo>
                <a:lnTo>
                  <a:pt x="2209381" y="333857"/>
                </a:lnTo>
                <a:lnTo>
                  <a:pt x="2260092" y="340245"/>
                </a:lnTo>
                <a:lnTo>
                  <a:pt x="2412352" y="360349"/>
                </a:lnTo>
                <a:lnTo>
                  <a:pt x="2463101" y="366763"/>
                </a:lnTo>
                <a:lnTo>
                  <a:pt x="2513838" y="372719"/>
                </a:lnTo>
                <a:lnTo>
                  <a:pt x="2564549" y="378040"/>
                </a:lnTo>
                <a:lnTo>
                  <a:pt x="2615209" y="382549"/>
                </a:lnTo>
                <a:lnTo>
                  <a:pt x="2665819" y="386067"/>
                </a:lnTo>
                <a:lnTo>
                  <a:pt x="2716352" y="388404"/>
                </a:lnTo>
                <a:lnTo>
                  <a:pt x="2766822" y="389382"/>
                </a:lnTo>
                <a:lnTo>
                  <a:pt x="2804922" y="387858"/>
                </a:lnTo>
                <a:lnTo>
                  <a:pt x="2854198" y="384098"/>
                </a:lnTo>
                <a:lnTo>
                  <a:pt x="2902648" y="378447"/>
                </a:lnTo>
                <a:lnTo>
                  <a:pt x="2950451" y="371157"/>
                </a:lnTo>
                <a:lnTo>
                  <a:pt x="2997822" y="362432"/>
                </a:lnTo>
                <a:lnTo>
                  <a:pt x="3044926" y="352501"/>
                </a:lnTo>
                <a:lnTo>
                  <a:pt x="3091980" y="341591"/>
                </a:lnTo>
                <a:lnTo>
                  <a:pt x="3139160" y="329946"/>
                </a:lnTo>
                <a:lnTo>
                  <a:pt x="3186684" y="317754"/>
                </a:lnTo>
                <a:lnTo>
                  <a:pt x="3194304" y="315468"/>
                </a:lnTo>
                <a:lnTo>
                  <a:pt x="3201162" y="313944"/>
                </a:lnTo>
                <a:lnTo>
                  <a:pt x="3207258" y="313182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p/>
        </p:txBody>
      </p:sp>
      <p:sp>
        <p:nvSpPr>
          <p:cNvPr id="31" name="object 25"/>
          <p:cNvSpPr/>
          <p:nvPr/>
        </p:nvSpPr>
        <p:spPr>
          <a:xfrm>
            <a:off x="7571105" y="5382259"/>
            <a:ext cx="3207385" cy="389890"/>
          </a:xfrm>
          <a:custGeom>
            <a:avLst/>
            <a:gdLst/>
            <a:ahLst/>
            <a:cxnLst/>
            <a:rect l="l" t="t" r="r" b="b"/>
            <a:pathLst>
              <a:path w="3207384" h="389889">
                <a:moveTo>
                  <a:pt x="186550" y="0"/>
                </a:moveTo>
                <a:lnTo>
                  <a:pt x="158445" y="0"/>
                </a:lnTo>
                <a:lnTo>
                  <a:pt x="160782" y="7620"/>
                </a:lnTo>
                <a:lnTo>
                  <a:pt x="186550" y="0"/>
                </a:lnTo>
                <a:close/>
              </a:path>
              <a:path w="3207384" h="389889">
                <a:moveTo>
                  <a:pt x="3033128" y="0"/>
                </a:moveTo>
                <a:lnTo>
                  <a:pt x="2750261" y="0"/>
                </a:lnTo>
                <a:lnTo>
                  <a:pt x="2767609" y="1549"/>
                </a:lnTo>
                <a:lnTo>
                  <a:pt x="2818219" y="5067"/>
                </a:lnTo>
                <a:lnTo>
                  <a:pt x="2868752" y="7404"/>
                </a:lnTo>
                <a:lnTo>
                  <a:pt x="2919222" y="8382"/>
                </a:lnTo>
                <a:lnTo>
                  <a:pt x="2957322" y="6858"/>
                </a:lnTo>
                <a:lnTo>
                  <a:pt x="3006598" y="3098"/>
                </a:lnTo>
                <a:lnTo>
                  <a:pt x="3033128" y="0"/>
                </a:lnTo>
                <a:close/>
              </a:path>
              <a:path w="3207384" h="389889">
                <a:moveTo>
                  <a:pt x="3207258" y="313182"/>
                </a:moveTo>
                <a:lnTo>
                  <a:pt x="3201924" y="284988"/>
                </a:lnTo>
                <a:lnTo>
                  <a:pt x="3188208" y="288036"/>
                </a:lnTo>
                <a:lnTo>
                  <a:pt x="3179826" y="289560"/>
                </a:lnTo>
                <a:lnTo>
                  <a:pt x="3131299" y="302348"/>
                </a:lnTo>
                <a:lnTo>
                  <a:pt x="3082544" y="314540"/>
                </a:lnTo>
                <a:lnTo>
                  <a:pt x="3033572" y="325869"/>
                </a:lnTo>
                <a:lnTo>
                  <a:pt x="2984373" y="336042"/>
                </a:lnTo>
                <a:lnTo>
                  <a:pt x="2934919" y="344792"/>
                </a:lnTo>
                <a:lnTo>
                  <a:pt x="2885236" y="351828"/>
                </a:lnTo>
                <a:lnTo>
                  <a:pt x="2835300" y="356882"/>
                </a:lnTo>
                <a:lnTo>
                  <a:pt x="2785110" y="359664"/>
                </a:lnTo>
                <a:lnTo>
                  <a:pt x="2766060" y="360426"/>
                </a:lnTo>
                <a:lnTo>
                  <a:pt x="2747772" y="360426"/>
                </a:lnTo>
                <a:lnTo>
                  <a:pt x="2698813" y="358965"/>
                </a:lnTo>
                <a:lnTo>
                  <a:pt x="2649778" y="356311"/>
                </a:lnTo>
                <a:lnTo>
                  <a:pt x="2600668" y="352615"/>
                </a:lnTo>
                <a:lnTo>
                  <a:pt x="2551493" y="348043"/>
                </a:lnTo>
                <a:lnTo>
                  <a:pt x="2502255" y="342747"/>
                </a:lnTo>
                <a:lnTo>
                  <a:pt x="2452979" y="336905"/>
                </a:lnTo>
                <a:lnTo>
                  <a:pt x="2403665" y="330669"/>
                </a:lnTo>
                <a:lnTo>
                  <a:pt x="2304999" y="317652"/>
                </a:lnTo>
                <a:lnTo>
                  <a:pt x="2206333" y="304977"/>
                </a:lnTo>
                <a:lnTo>
                  <a:pt x="2157031" y="299161"/>
                </a:lnTo>
                <a:lnTo>
                  <a:pt x="2107768" y="293916"/>
                </a:lnTo>
                <a:lnTo>
                  <a:pt x="2058543" y="289394"/>
                </a:lnTo>
                <a:lnTo>
                  <a:pt x="2009394" y="285750"/>
                </a:lnTo>
                <a:lnTo>
                  <a:pt x="1895856" y="281178"/>
                </a:lnTo>
                <a:lnTo>
                  <a:pt x="1806702" y="281178"/>
                </a:lnTo>
                <a:lnTo>
                  <a:pt x="1755114" y="281508"/>
                </a:lnTo>
                <a:lnTo>
                  <a:pt x="1703425" y="282460"/>
                </a:lnTo>
                <a:lnTo>
                  <a:pt x="1547990" y="286613"/>
                </a:lnTo>
                <a:lnTo>
                  <a:pt x="1496174" y="287667"/>
                </a:lnTo>
                <a:lnTo>
                  <a:pt x="1444396" y="288150"/>
                </a:lnTo>
                <a:lnTo>
                  <a:pt x="1392694" y="287858"/>
                </a:lnTo>
                <a:lnTo>
                  <a:pt x="1341120" y="286512"/>
                </a:lnTo>
                <a:lnTo>
                  <a:pt x="1300734" y="284226"/>
                </a:lnTo>
                <a:lnTo>
                  <a:pt x="1280922" y="283464"/>
                </a:lnTo>
                <a:lnTo>
                  <a:pt x="1226362" y="277901"/>
                </a:lnTo>
                <a:lnTo>
                  <a:pt x="1172768" y="270217"/>
                </a:lnTo>
                <a:lnTo>
                  <a:pt x="1119746" y="260997"/>
                </a:lnTo>
                <a:lnTo>
                  <a:pt x="1066901" y="250850"/>
                </a:lnTo>
                <a:lnTo>
                  <a:pt x="1013815" y="240360"/>
                </a:lnTo>
                <a:lnTo>
                  <a:pt x="960120" y="230124"/>
                </a:lnTo>
                <a:lnTo>
                  <a:pt x="885444" y="217932"/>
                </a:lnTo>
                <a:lnTo>
                  <a:pt x="817943" y="210146"/>
                </a:lnTo>
                <a:lnTo>
                  <a:pt x="768769" y="207479"/>
                </a:lnTo>
                <a:lnTo>
                  <a:pt x="718997" y="207429"/>
                </a:lnTo>
                <a:lnTo>
                  <a:pt x="668807" y="209727"/>
                </a:lnTo>
                <a:lnTo>
                  <a:pt x="618337" y="214147"/>
                </a:lnTo>
                <a:lnTo>
                  <a:pt x="567728" y="220459"/>
                </a:lnTo>
                <a:lnTo>
                  <a:pt x="517131" y="228422"/>
                </a:lnTo>
                <a:lnTo>
                  <a:pt x="466699" y="237782"/>
                </a:lnTo>
                <a:lnTo>
                  <a:pt x="416598" y="248323"/>
                </a:lnTo>
                <a:lnTo>
                  <a:pt x="366941" y="259778"/>
                </a:lnTo>
                <a:lnTo>
                  <a:pt x="317919" y="271932"/>
                </a:lnTo>
                <a:lnTo>
                  <a:pt x="269646" y="284530"/>
                </a:lnTo>
                <a:lnTo>
                  <a:pt x="222300" y="297357"/>
                </a:lnTo>
                <a:lnTo>
                  <a:pt x="132588" y="322326"/>
                </a:lnTo>
                <a:lnTo>
                  <a:pt x="0" y="361188"/>
                </a:lnTo>
                <a:lnTo>
                  <a:pt x="8382" y="388620"/>
                </a:lnTo>
                <a:lnTo>
                  <a:pt x="140208" y="349758"/>
                </a:lnTo>
                <a:lnTo>
                  <a:pt x="232194" y="324358"/>
                </a:lnTo>
                <a:lnTo>
                  <a:pt x="280606" y="311238"/>
                </a:lnTo>
                <a:lnTo>
                  <a:pt x="329539" y="298462"/>
                </a:lnTo>
                <a:lnTo>
                  <a:pt x="378929" y="286245"/>
                </a:lnTo>
                <a:lnTo>
                  <a:pt x="428688" y="274828"/>
                </a:lnTo>
                <a:lnTo>
                  <a:pt x="478777" y="264439"/>
                </a:lnTo>
                <a:lnTo>
                  <a:pt x="529082" y="255320"/>
                </a:lnTo>
                <a:lnTo>
                  <a:pt x="579551" y="247688"/>
                </a:lnTo>
                <a:lnTo>
                  <a:pt x="630110" y="241769"/>
                </a:lnTo>
                <a:lnTo>
                  <a:pt x="680681" y="237807"/>
                </a:lnTo>
                <a:lnTo>
                  <a:pt x="731202" y="236042"/>
                </a:lnTo>
                <a:lnTo>
                  <a:pt x="781570" y="236677"/>
                </a:lnTo>
                <a:lnTo>
                  <a:pt x="831735" y="239966"/>
                </a:lnTo>
                <a:lnTo>
                  <a:pt x="881634" y="246126"/>
                </a:lnTo>
                <a:lnTo>
                  <a:pt x="955548" y="258318"/>
                </a:lnTo>
                <a:lnTo>
                  <a:pt x="1042987" y="275463"/>
                </a:lnTo>
                <a:lnTo>
                  <a:pt x="1093724" y="285394"/>
                </a:lnTo>
                <a:lnTo>
                  <a:pt x="1144473" y="294576"/>
                </a:lnTo>
                <a:lnTo>
                  <a:pt x="1195412" y="302539"/>
                </a:lnTo>
                <a:lnTo>
                  <a:pt x="1246682" y="308889"/>
                </a:lnTo>
                <a:lnTo>
                  <a:pt x="1298448" y="313182"/>
                </a:lnTo>
                <a:lnTo>
                  <a:pt x="1380744" y="316230"/>
                </a:lnTo>
                <a:lnTo>
                  <a:pt x="1433855" y="316852"/>
                </a:lnTo>
                <a:lnTo>
                  <a:pt x="1487043" y="316572"/>
                </a:lnTo>
                <a:lnTo>
                  <a:pt x="1540306" y="315620"/>
                </a:lnTo>
                <a:lnTo>
                  <a:pt x="1700212" y="311200"/>
                </a:lnTo>
                <a:lnTo>
                  <a:pt x="1753476" y="310019"/>
                </a:lnTo>
                <a:lnTo>
                  <a:pt x="1806702" y="309372"/>
                </a:lnTo>
                <a:lnTo>
                  <a:pt x="1850898" y="309372"/>
                </a:lnTo>
                <a:lnTo>
                  <a:pt x="1940052" y="310896"/>
                </a:lnTo>
                <a:lnTo>
                  <a:pt x="1985010" y="313182"/>
                </a:lnTo>
                <a:lnTo>
                  <a:pt x="2057565" y="318173"/>
                </a:lnTo>
                <a:lnTo>
                  <a:pt x="2108111" y="322643"/>
                </a:lnTo>
                <a:lnTo>
                  <a:pt x="2158720" y="327926"/>
                </a:lnTo>
                <a:lnTo>
                  <a:pt x="2209381" y="333857"/>
                </a:lnTo>
                <a:lnTo>
                  <a:pt x="2260092" y="340245"/>
                </a:lnTo>
                <a:lnTo>
                  <a:pt x="2412352" y="360349"/>
                </a:lnTo>
                <a:lnTo>
                  <a:pt x="2463101" y="366763"/>
                </a:lnTo>
                <a:lnTo>
                  <a:pt x="2513838" y="372719"/>
                </a:lnTo>
                <a:lnTo>
                  <a:pt x="2564549" y="378040"/>
                </a:lnTo>
                <a:lnTo>
                  <a:pt x="2615209" y="382549"/>
                </a:lnTo>
                <a:lnTo>
                  <a:pt x="2665819" y="386067"/>
                </a:lnTo>
                <a:lnTo>
                  <a:pt x="2716352" y="388404"/>
                </a:lnTo>
                <a:lnTo>
                  <a:pt x="2766822" y="389382"/>
                </a:lnTo>
                <a:lnTo>
                  <a:pt x="2804922" y="387858"/>
                </a:lnTo>
                <a:lnTo>
                  <a:pt x="2854198" y="384098"/>
                </a:lnTo>
                <a:lnTo>
                  <a:pt x="2902648" y="378447"/>
                </a:lnTo>
                <a:lnTo>
                  <a:pt x="2950451" y="371157"/>
                </a:lnTo>
                <a:lnTo>
                  <a:pt x="2997822" y="362432"/>
                </a:lnTo>
                <a:lnTo>
                  <a:pt x="3044926" y="352501"/>
                </a:lnTo>
                <a:lnTo>
                  <a:pt x="3091980" y="341591"/>
                </a:lnTo>
                <a:lnTo>
                  <a:pt x="3139160" y="329946"/>
                </a:lnTo>
                <a:lnTo>
                  <a:pt x="3186684" y="317754"/>
                </a:lnTo>
                <a:lnTo>
                  <a:pt x="3194304" y="315468"/>
                </a:lnTo>
                <a:lnTo>
                  <a:pt x="3201162" y="313944"/>
                </a:lnTo>
                <a:lnTo>
                  <a:pt x="3207258" y="313182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29" grpId="0" bldLvl="0" animBg="1"/>
      <p:bldP spid="31" grpId="0" animBg="1"/>
      <p:bldP spid="30" grpId="0" animBg="1"/>
      <p:bldP spid="2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b="1" spc="-5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冗余繁琐的</a:t>
            </a:r>
            <a:r>
              <a:rPr lang="en-US" altLang="zh-CN" b="1" spc="-5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 </a:t>
            </a:r>
            <a:r>
              <a:rPr lang="en-US" altLang="zh-CN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SSA</a:t>
            </a:r>
            <a:endParaRPr lang="en-US" altLang="zh-CN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</p:spPr>
        <p:txBody>
          <a:bodyPr>
            <a:normAutofit lnSpcReduction="10000"/>
          </a:bodyPr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z="2800" b="1" spc="-5" dirty="0">
                <a:sym typeface="+mn-ea"/>
              </a:rPr>
              <a:t>每个赋值</a:t>
            </a:r>
            <a:r>
              <a:rPr lang="zh-CN" sz="2800" b="1" spc="-5" dirty="0">
                <a:sym typeface="+mn-ea"/>
              </a:rPr>
              <a:t>都</a:t>
            </a:r>
            <a:r>
              <a:rPr sz="2800" b="1" spc="-5" dirty="0">
                <a:sym typeface="+mn-ea"/>
              </a:rPr>
              <a:t>生成一个新变量</a:t>
            </a:r>
            <a:endParaRPr sz="28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z="2800" b="1" spc="-5" dirty="0">
                <a:sym typeface="+mn-ea"/>
              </a:rPr>
              <a:t>在每个连接点</a:t>
            </a:r>
            <a:r>
              <a:rPr lang="zh-CN" sz="2800" b="1" spc="-5" dirty="0">
                <a:sym typeface="+mn-ea"/>
              </a:rPr>
              <a:t>为每个活跃</a:t>
            </a:r>
            <a:r>
              <a:rPr sz="2800" b="1" spc="-5" dirty="0">
                <a:sym typeface="+mn-ea"/>
              </a:rPr>
              <a:t>变量插入Φ函数</a:t>
            </a:r>
            <a:endParaRPr sz="2800" b="1" spc="-5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4" name="object 4"/>
          <p:cNvSpPr/>
          <p:nvPr/>
        </p:nvSpPr>
        <p:spPr>
          <a:xfrm>
            <a:off x="2471927" y="2657855"/>
            <a:ext cx="1103630" cy="624205"/>
          </a:xfrm>
          <a:custGeom>
            <a:avLst/>
            <a:gdLst/>
            <a:ahLst/>
            <a:cxnLst/>
            <a:rect l="l" t="t" r="r" b="b"/>
            <a:pathLst>
              <a:path w="1103629" h="624204">
                <a:moveTo>
                  <a:pt x="1103376" y="624078"/>
                </a:moveTo>
                <a:lnTo>
                  <a:pt x="1103376" y="0"/>
                </a:lnTo>
                <a:lnTo>
                  <a:pt x="0" y="0"/>
                </a:lnTo>
                <a:lnTo>
                  <a:pt x="0" y="624078"/>
                </a:lnTo>
                <a:lnTo>
                  <a:pt x="9906" y="624078"/>
                </a:lnTo>
                <a:lnTo>
                  <a:pt x="9906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1084326" y="19050"/>
                </a:lnTo>
                <a:lnTo>
                  <a:pt x="1084326" y="9143"/>
                </a:lnTo>
                <a:lnTo>
                  <a:pt x="1094232" y="19050"/>
                </a:lnTo>
                <a:lnTo>
                  <a:pt x="1094232" y="624078"/>
                </a:lnTo>
                <a:lnTo>
                  <a:pt x="1103376" y="624078"/>
                </a:lnTo>
                <a:close/>
              </a:path>
              <a:path w="1103629" h="624204">
                <a:moveTo>
                  <a:pt x="19050" y="19050"/>
                </a:moveTo>
                <a:lnTo>
                  <a:pt x="19050" y="9144"/>
                </a:lnTo>
                <a:lnTo>
                  <a:pt x="9906" y="19050"/>
                </a:lnTo>
                <a:lnTo>
                  <a:pt x="19050" y="19050"/>
                </a:lnTo>
                <a:close/>
              </a:path>
              <a:path w="1103629" h="624204">
                <a:moveTo>
                  <a:pt x="19050" y="605028"/>
                </a:moveTo>
                <a:lnTo>
                  <a:pt x="19050" y="19050"/>
                </a:lnTo>
                <a:lnTo>
                  <a:pt x="9906" y="19050"/>
                </a:lnTo>
                <a:lnTo>
                  <a:pt x="9906" y="605028"/>
                </a:lnTo>
                <a:lnTo>
                  <a:pt x="19050" y="605028"/>
                </a:lnTo>
                <a:close/>
              </a:path>
              <a:path w="1103629" h="624204">
                <a:moveTo>
                  <a:pt x="1094232" y="605028"/>
                </a:moveTo>
                <a:lnTo>
                  <a:pt x="9906" y="605028"/>
                </a:lnTo>
                <a:lnTo>
                  <a:pt x="19050" y="614172"/>
                </a:lnTo>
                <a:lnTo>
                  <a:pt x="19050" y="624078"/>
                </a:lnTo>
                <a:lnTo>
                  <a:pt x="1084326" y="624078"/>
                </a:lnTo>
                <a:lnTo>
                  <a:pt x="1084326" y="614172"/>
                </a:lnTo>
                <a:lnTo>
                  <a:pt x="1094232" y="605028"/>
                </a:lnTo>
                <a:close/>
              </a:path>
              <a:path w="1103629" h="624204">
                <a:moveTo>
                  <a:pt x="19050" y="624078"/>
                </a:moveTo>
                <a:lnTo>
                  <a:pt x="19050" y="614172"/>
                </a:lnTo>
                <a:lnTo>
                  <a:pt x="9906" y="605028"/>
                </a:lnTo>
                <a:lnTo>
                  <a:pt x="9906" y="624078"/>
                </a:lnTo>
                <a:lnTo>
                  <a:pt x="19050" y="624078"/>
                </a:lnTo>
                <a:close/>
              </a:path>
              <a:path w="1103629" h="624204">
                <a:moveTo>
                  <a:pt x="1094232" y="19050"/>
                </a:moveTo>
                <a:lnTo>
                  <a:pt x="1084326" y="9143"/>
                </a:lnTo>
                <a:lnTo>
                  <a:pt x="1084326" y="19050"/>
                </a:lnTo>
                <a:lnTo>
                  <a:pt x="1094232" y="19050"/>
                </a:lnTo>
                <a:close/>
              </a:path>
              <a:path w="1103629" h="624204">
                <a:moveTo>
                  <a:pt x="1094232" y="605028"/>
                </a:moveTo>
                <a:lnTo>
                  <a:pt x="1094232" y="19050"/>
                </a:lnTo>
                <a:lnTo>
                  <a:pt x="1084326" y="19050"/>
                </a:lnTo>
                <a:lnTo>
                  <a:pt x="1084326" y="605028"/>
                </a:lnTo>
                <a:lnTo>
                  <a:pt x="1094232" y="605028"/>
                </a:lnTo>
                <a:close/>
              </a:path>
              <a:path w="1103629" h="624204">
                <a:moveTo>
                  <a:pt x="1094232" y="624078"/>
                </a:moveTo>
                <a:lnTo>
                  <a:pt x="1094232" y="605028"/>
                </a:lnTo>
                <a:lnTo>
                  <a:pt x="1084326" y="614172"/>
                </a:lnTo>
                <a:lnTo>
                  <a:pt x="1084326" y="624078"/>
                </a:lnTo>
                <a:lnTo>
                  <a:pt x="1094232" y="6240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2" name="object 5"/>
          <p:cNvSpPr txBox="1"/>
          <p:nvPr/>
        </p:nvSpPr>
        <p:spPr>
          <a:xfrm>
            <a:off x="2559811" y="2774695"/>
            <a:ext cx="859790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4055" algn="l"/>
              </a:tabLst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x </a:t>
            </a:r>
            <a:r>
              <a:rPr lang="x-none"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2753817" y="2624327"/>
            <a:ext cx="5163820" cy="770890"/>
          </a:xfrm>
          <a:custGeom>
            <a:avLst/>
            <a:gdLst/>
            <a:ahLst/>
            <a:cxnLst/>
            <a:rect l="l" t="t" r="r" b="b"/>
            <a:pathLst>
              <a:path w="5163820" h="770889">
                <a:moveTo>
                  <a:pt x="453644" y="770382"/>
                </a:moveTo>
                <a:lnTo>
                  <a:pt x="275894" y="649224"/>
                </a:lnTo>
                <a:lnTo>
                  <a:pt x="270560" y="657225"/>
                </a:lnTo>
                <a:lnTo>
                  <a:pt x="266750" y="648462"/>
                </a:lnTo>
                <a:lnTo>
                  <a:pt x="0" y="770394"/>
                </a:lnTo>
                <a:lnTo>
                  <a:pt x="45580" y="770394"/>
                </a:lnTo>
                <a:lnTo>
                  <a:pt x="269557" y="668185"/>
                </a:lnTo>
                <a:lnTo>
                  <a:pt x="419493" y="770382"/>
                </a:lnTo>
                <a:lnTo>
                  <a:pt x="453644" y="770382"/>
                </a:lnTo>
                <a:close/>
              </a:path>
              <a:path w="5163820" h="770889">
                <a:moveTo>
                  <a:pt x="5163363" y="0"/>
                </a:moveTo>
                <a:lnTo>
                  <a:pt x="5144313" y="0"/>
                </a:lnTo>
                <a:lnTo>
                  <a:pt x="5144313" y="19050"/>
                </a:lnTo>
                <a:lnTo>
                  <a:pt x="5144313" y="605028"/>
                </a:lnTo>
                <a:lnTo>
                  <a:pt x="4079036" y="605028"/>
                </a:lnTo>
                <a:lnTo>
                  <a:pt x="4079036" y="19050"/>
                </a:lnTo>
                <a:lnTo>
                  <a:pt x="5144313" y="19050"/>
                </a:lnTo>
                <a:lnTo>
                  <a:pt x="5144313" y="0"/>
                </a:lnTo>
                <a:lnTo>
                  <a:pt x="4059986" y="0"/>
                </a:lnTo>
                <a:lnTo>
                  <a:pt x="4059986" y="624078"/>
                </a:lnTo>
                <a:lnTo>
                  <a:pt x="4069892" y="624078"/>
                </a:lnTo>
                <a:lnTo>
                  <a:pt x="4079036" y="624078"/>
                </a:lnTo>
                <a:lnTo>
                  <a:pt x="5144313" y="624078"/>
                </a:lnTo>
                <a:lnTo>
                  <a:pt x="5154219" y="624078"/>
                </a:lnTo>
                <a:lnTo>
                  <a:pt x="5163363" y="624078"/>
                </a:lnTo>
                <a:lnTo>
                  <a:pt x="5163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15" name="object 7"/>
          <p:cNvSpPr txBox="1"/>
          <p:nvPr/>
        </p:nvSpPr>
        <p:spPr>
          <a:xfrm>
            <a:off x="6876288" y="2741168"/>
            <a:ext cx="1012190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43230" algn="l"/>
                <a:tab pos="821055" algn="l"/>
              </a:tabLst>
            </a:pPr>
            <a:r>
              <a:rPr sz="2000" b="1" spc="5" dirty="0">
                <a:latin typeface="Courier New" panose="02070309020205020404"/>
                <a:cs typeface="Courier New" panose="02070309020205020404"/>
              </a:rPr>
              <a:t>x</a:t>
            </a:r>
            <a:r>
              <a:rPr sz="1950" b="1" spc="7" baseline="-21000" dirty="0">
                <a:latin typeface="Courier New" panose="02070309020205020404"/>
                <a:cs typeface="Courier New" panose="02070309020205020404"/>
              </a:rPr>
              <a:t>1	</a:t>
            </a:r>
            <a:r>
              <a:rPr lang="x-none"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8"/>
          <p:cNvSpPr/>
          <p:nvPr/>
        </p:nvSpPr>
        <p:spPr>
          <a:xfrm>
            <a:off x="1362456" y="3240023"/>
            <a:ext cx="6338570" cy="1134110"/>
          </a:xfrm>
          <a:custGeom>
            <a:avLst/>
            <a:gdLst/>
            <a:ahLst/>
            <a:cxnLst/>
            <a:rect l="l" t="t" r="r" b="b"/>
            <a:pathLst>
              <a:path w="6338570" h="1134110">
                <a:moveTo>
                  <a:pt x="1238250" y="518160"/>
                </a:moveTo>
                <a:lnTo>
                  <a:pt x="1219200" y="518160"/>
                </a:lnTo>
                <a:lnTo>
                  <a:pt x="1219200" y="537210"/>
                </a:lnTo>
                <a:lnTo>
                  <a:pt x="1219200" y="1124712"/>
                </a:lnTo>
                <a:lnTo>
                  <a:pt x="19050" y="1124712"/>
                </a:lnTo>
                <a:lnTo>
                  <a:pt x="19050" y="537210"/>
                </a:lnTo>
                <a:lnTo>
                  <a:pt x="1219200" y="537210"/>
                </a:lnTo>
                <a:lnTo>
                  <a:pt x="1219200" y="518160"/>
                </a:lnTo>
                <a:lnTo>
                  <a:pt x="0" y="518160"/>
                </a:lnTo>
                <a:lnTo>
                  <a:pt x="0" y="1133856"/>
                </a:lnTo>
                <a:lnTo>
                  <a:pt x="9144" y="1133856"/>
                </a:lnTo>
                <a:lnTo>
                  <a:pt x="19050" y="1133856"/>
                </a:lnTo>
                <a:lnTo>
                  <a:pt x="1219200" y="1133856"/>
                </a:lnTo>
                <a:lnTo>
                  <a:pt x="1228344" y="1133856"/>
                </a:lnTo>
                <a:lnTo>
                  <a:pt x="1238250" y="1133856"/>
                </a:lnTo>
                <a:lnTo>
                  <a:pt x="1238250" y="518160"/>
                </a:lnTo>
                <a:close/>
              </a:path>
              <a:path w="6338570" h="1134110">
                <a:moveTo>
                  <a:pt x="6337986" y="154698"/>
                </a:moveTo>
                <a:lnTo>
                  <a:pt x="6007608" y="0"/>
                </a:lnTo>
                <a:lnTo>
                  <a:pt x="6003798" y="8382"/>
                </a:lnTo>
                <a:lnTo>
                  <a:pt x="5999988" y="0"/>
                </a:lnTo>
                <a:lnTo>
                  <a:pt x="5661507" y="154686"/>
                </a:lnTo>
                <a:lnTo>
                  <a:pt x="5706326" y="154686"/>
                </a:lnTo>
                <a:lnTo>
                  <a:pt x="6003747" y="18542"/>
                </a:lnTo>
                <a:lnTo>
                  <a:pt x="6294056" y="154698"/>
                </a:lnTo>
                <a:lnTo>
                  <a:pt x="6337986" y="154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19" name="object 9"/>
          <p:cNvSpPr txBox="1"/>
          <p:nvPr/>
        </p:nvSpPr>
        <p:spPr>
          <a:xfrm>
            <a:off x="1450339" y="3875785"/>
            <a:ext cx="859790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4055" algn="l"/>
              </a:tabLst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y </a:t>
            </a:r>
            <a:r>
              <a:rPr lang="x-none"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x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2" name="object 10"/>
          <p:cNvSpPr/>
          <p:nvPr/>
        </p:nvSpPr>
        <p:spPr>
          <a:xfrm>
            <a:off x="3191255" y="3758184"/>
            <a:ext cx="1064260" cy="615950"/>
          </a:xfrm>
          <a:custGeom>
            <a:avLst/>
            <a:gdLst/>
            <a:ahLst/>
            <a:cxnLst/>
            <a:rect l="l" t="t" r="r" b="b"/>
            <a:pathLst>
              <a:path w="1064260" h="615950">
                <a:moveTo>
                  <a:pt x="1063752" y="615695"/>
                </a:moveTo>
                <a:lnTo>
                  <a:pt x="1063752" y="0"/>
                </a:lnTo>
                <a:lnTo>
                  <a:pt x="0" y="0"/>
                </a:lnTo>
                <a:lnTo>
                  <a:pt x="0" y="615695"/>
                </a:lnTo>
                <a:lnTo>
                  <a:pt x="9143" y="615695"/>
                </a:lnTo>
                <a:lnTo>
                  <a:pt x="9143" y="19050"/>
                </a:lnTo>
                <a:lnTo>
                  <a:pt x="19050" y="9143"/>
                </a:lnTo>
                <a:lnTo>
                  <a:pt x="19050" y="19050"/>
                </a:lnTo>
                <a:lnTo>
                  <a:pt x="1044701" y="19050"/>
                </a:lnTo>
                <a:lnTo>
                  <a:pt x="1044701" y="9143"/>
                </a:lnTo>
                <a:lnTo>
                  <a:pt x="1053845" y="19050"/>
                </a:lnTo>
                <a:lnTo>
                  <a:pt x="1053845" y="615695"/>
                </a:lnTo>
                <a:lnTo>
                  <a:pt x="1063752" y="615695"/>
                </a:lnTo>
                <a:close/>
              </a:path>
              <a:path w="1064260" h="615950">
                <a:moveTo>
                  <a:pt x="19050" y="19050"/>
                </a:moveTo>
                <a:lnTo>
                  <a:pt x="19050" y="9143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1064260" h="615950">
                <a:moveTo>
                  <a:pt x="19050" y="604265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3" y="604265"/>
                </a:lnTo>
                <a:lnTo>
                  <a:pt x="19050" y="604265"/>
                </a:lnTo>
                <a:close/>
              </a:path>
              <a:path w="1064260" h="615950">
                <a:moveTo>
                  <a:pt x="1053845" y="604265"/>
                </a:moveTo>
                <a:lnTo>
                  <a:pt x="9143" y="604265"/>
                </a:lnTo>
                <a:lnTo>
                  <a:pt x="19050" y="614171"/>
                </a:lnTo>
                <a:lnTo>
                  <a:pt x="19050" y="615695"/>
                </a:lnTo>
                <a:lnTo>
                  <a:pt x="1044701" y="615695"/>
                </a:lnTo>
                <a:lnTo>
                  <a:pt x="1044701" y="614171"/>
                </a:lnTo>
                <a:lnTo>
                  <a:pt x="1053845" y="604265"/>
                </a:lnTo>
                <a:close/>
              </a:path>
              <a:path w="1064260" h="615950">
                <a:moveTo>
                  <a:pt x="19050" y="615695"/>
                </a:moveTo>
                <a:lnTo>
                  <a:pt x="19050" y="614171"/>
                </a:lnTo>
                <a:lnTo>
                  <a:pt x="9143" y="604265"/>
                </a:lnTo>
                <a:lnTo>
                  <a:pt x="9143" y="615695"/>
                </a:lnTo>
                <a:lnTo>
                  <a:pt x="19050" y="615695"/>
                </a:lnTo>
                <a:close/>
              </a:path>
              <a:path w="1064260" h="615950">
                <a:moveTo>
                  <a:pt x="1053845" y="19050"/>
                </a:moveTo>
                <a:lnTo>
                  <a:pt x="1044701" y="9143"/>
                </a:lnTo>
                <a:lnTo>
                  <a:pt x="1044701" y="19050"/>
                </a:lnTo>
                <a:lnTo>
                  <a:pt x="1053845" y="19050"/>
                </a:lnTo>
                <a:close/>
              </a:path>
              <a:path w="1064260" h="615950">
                <a:moveTo>
                  <a:pt x="1053845" y="604265"/>
                </a:moveTo>
                <a:lnTo>
                  <a:pt x="1053845" y="19050"/>
                </a:lnTo>
                <a:lnTo>
                  <a:pt x="1044701" y="19050"/>
                </a:lnTo>
                <a:lnTo>
                  <a:pt x="1044701" y="604265"/>
                </a:lnTo>
                <a:lnTo>
                  <a:pt x="1053845" y="604265"/>
                </a:lnTo>
                <a:close/>
              </a:path>
              <a:path w="1064260" h="615950">
                <a:moveTo>
                  <a:pt x="1053845" y="615695"/>
                </a:moveTo>
                <a:lnTo>
                  <a:pt x="1053845" y="604265"/>
                </a:lnTo>
                <a:lnTo>
                  <a:pt x="1044701" y="614171"/>
                </a:lnTo>
                <a:lnTo>
                  <a:pt x="1044701" y="615695"/>
                </a:lnTo>
                <a:lnTo>
                  <a:pt x="1053845" y="615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33" name="object 11"/>
          <p:cNvSpPr txBox="1"/>
          <p:nvPr/>
        </p:nvSpPr>
        <p:spPr>
          <a:xfrm>
            <a:off x="3279140" y="3875023"/>
            <a:ext cx="859790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4055" algn="l"/>
              </a:tabLst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y </a:t>
            </a:r>
            <a:r>
              <a:rPr lang="x-none"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4" name="object 12"/>
          <p:cNvSpPr/>
          <p:nvPr/>
        </p:nvSpPr>
        <p:spPr>
          <a:xfrm>
            <a:off x="1981200" y="3394709"/>
            <a:ext cx="4963160" cy="955675"/>
          </a:xfrm>
          <a:custGeom>
            <a:avLst/>
            <a:gdLst/>
            <a:ahLst/>
            <a:cxnLst/>
            <a:rect l="l" t="t" r="r" b="b"/>
            <a:pathLst>
              <a:path w="4963159" h="955675">
                <a:moveTo>
                  <a:pt x="818197" y="12"/>
                </a:moveTo>
                <a:lnTo>
                  <a:pt x="772617" y="12"/>
                </a:lnTo>
                <a:lnTo>
                  <a:pt x="65773" y="323088"/>
                </a:lnTo>
                <a:lnTo>
                  <a:pt x="54102" y="297180"/>
                </a:lnTo>
                <a:lnTo>
                  <a:pt x="0" y="363474"/>
                </a:lnTo>
                <a:lnTo>
                  <a:pt x="54102" y="365417"/>
                </a:lnTo>
                <a:lnTo>
                  <a:pt x="85344" y="366522"/>
                </a:lnTo>
                <a:lnTo>
                  <a:pt x="73329" y="339890"/>
                </a:lnTo>
                <a:lnTo>
                  <a:pt x="818197" y="12"/>
                </a:lnTo>
                <a:close/>
              </a:path>
              <a:path w="4963159" h="955675">
                <a:moveTo>
                  <a:pt x="1741932" y="363474"/>
                </a:moveTo>
                <a:lnTo>
                  <a:pt x="1700022" y="288798"/>
                </a:lnTo>
                <a:lnTo>
                  <a:pt x="1684248" y="312178"/>
                </a:lnTo>
                <a:lnTo>
                  <a:pt x="1226261" y="0"/>
                </a:lnTo>
                <a:lnTo>
                  <a:pt x="1192110" y="0"/>
                </a:lnTo>
                <a:lnTo>
                  <a:pt x="1673491" y="328117"/>
                </a:lnTo>
                <a:lnTo>
                  <a:pt x="1657350" y="352044"/>
                </a:lnTo>
                <a:lnTo>
                  <a:pt x="1694688" y="357098"/>
                </a:lnTo>
                <a:lnTo>
                  <a:pt x="1741932" y="363474"/>
                </a:lnTo>
                <a:close/>
              </a:path>
              <a:path w="4963159" h="955675">
                <a:moveTo>
                  <a:pt x="4962906" y="329946"/>
                </a:moveTo>
                <a:lnTo>
                  <a:pt x="4943856" y="329958"/>
                </a:lnTo>
                <a:lnTo>
                  <a:pt x="4943856" y="348996"/>
                </a:lnTo>
                <a:lnTo>
                  <a:pt x="4943856" y="936498"/>
                </a:lnTo>
                <a:lnTo>
                  <a:pt x="3743706" y="936498"/>
                </a:lnTo>
                <a:lnTo>
                  <a:pt x="3743706" y="348996"/>
                </a:lnTo>
                <a:lnTo>
                  <a:pt x="4943856" y="348996"/>
                </a:lnTo>
                <a:lnTo>
                  <a:pt x="4943856" y="329958"/>
                </a:lnTo>
                <a:lnTo>
                  <a:pt x="3724656" y="329958"/>
                </a:lnTo>
                <a:lnTo>
                  <a:pt x="3724656" y="955548"/>
                </a:lnTo>
                <a:lnTo>
                  <a:pt x="3733800" y="955548"/>
                </a:lnTo>
                <a:lnTo>
                  <a:pt x="3743706" y="955548"/>
                </a:lnTo>
                <a:lnTo>
                  <a:pt x="4943856" y="955548"/>
                </a:lnTo>
                <a:lnTo>
                  <a:pt x="4953000" y="955548"/>
                </a:lnTo>
                <a:lnTo>
                  <a:pt x="4962906" y="955548"/>
                </a:lnTo>
                <a:lnTo>
                  <a:pt x="4962906" y="329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35" name="object 13"/>
          <p:cNvSpPr txBox="1"/>
          <p:nvPr/>
        </p:nvSpPr>
        <p:spPr>
          <a:xfrm>
            <a:off x="5768340" y="3842257"/>
            <a:ext cx="1113790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43230" algn="l"/>
                <a:tab pos="821055" algn="l"/>
              </a:tabLst>
            </a:pPr>
            <a:r>
              <a:rPr sz="2000" b="1" spc="5" dirty="0">
                <a:latin typeface="Courier New" panose="02070309020205020404"/>
                <a:cs typeface="Courier New" panose="02070309020205020404"/>
              </a:rPr>
              <a:t>y</a:t>
            </a:r>
            <a:r>
              <a:rPr sz="1950" b="1" spc="7" baseline="-21000" dirty="0">
                <a:latin typeface="Courier New" panose="02070309020205020404"/>
                <a:cs typeface="Courier New" panose="02070309020205020404"/>
              </a:rPr>
              <a:t>1	</a:t>
            </a:r>
            <a:r>
              <a:rPr lang="x-none"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5" dirty="0">
                <a:latin typeface="Courier New" panose="02070309020205020404"/>
                <a:cs typeface="Courier New" panose="02070309020205020404"/>
              </a:rPr>
              <a:t>x</a:t>
            </a:r>
            <a:r>
              <a:rPr sz="1950" b="1" spc="7" baseline="-21000" dirty="0">
                <a:latin typeface="Courier New" panose="02070309020205020404"/>
                <a:cs typeface="Courier New" panose="02070309020205020404"/>
              </a:rPr>
              <a:t>1</a:t>
            </a:r>
            <a:endParaRPr sz="1950" baseline="-2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6" name="object 14"/>
          <p:cNvSpPr/>
          <p:nvPr/>
        </p:nvSpPr>
        <p:spPr>
          <a:xfrm>
            <a:off x="7763256" y="3724655"/>
            <a:ext cx="1238250" cy="624205"/>
          </a:xfrm>
          <a:custGeom>
            <a:avLst/>
            <a:gdLst/>
            <a:ahLst/>
            <a:cxnLst/>
            <a:rect l="l" t="t" r="r" b="b"/>
            <a:pathLst>
              <a:path w="1238250" h="624204">
                <a:moveTo>
                  <a:pt x="1238250" y="624077"/>
                </a:moveTo>
                <a:lnTo>
                  <a:pt x="1238250" y="0"/>
                </a:lnTo>
                <a:lnTo>
                  <a:pt x="0" y="0"/>
                </a:lnTo>
                <a:lnTo>
                  <a:pt x="0" y="624077"/>
                </a:lnTo>
                <a:lnTo>
                  <a:pt x="9144" y="624077"/>
                </a:lnTo>
                <a:lnTo>
                  <a:pt x="9144" y="19049"/>
                </a:lnTo>
                <a:lnTo>
                  <a:pt x="19050" y="9143"/>
                </a:lnTo>
                <a:lnTo>
                  <a:pt x="19050" y="19049"/>
                </a:lnTo>
                <a:lnTo>
                  <a:pt x="1219200" y="19049"/>
                </a:lnTo>
                <a:lnTo>
                  <a:pt x="1219200" y="9143"/>
                </a:lnTo>
                <a:lnTo>
                  <a:pt x="1228344" y="19049"/>
                </a:lnTo>
                <a:lnTo>
                  <a:pt x="1228344" y="624077"/>
                </a:lnTo>
                <a:lnTo>
                  <a:pt x="1238250" y="624077"/>
                </a:lnTo>
                <a:close/>
              </a:path>
              <a:path w="1238250" h="624204">
                <a:moveTo>
                  <a:pt x="19050" y="19049"/>
                </a:moveTo>
                <a:lnTo>
                  <a:pt x="19050" y="9143"/>
                </a:lnTo>
                <a:lnTo>
                  <a:pt x="9144" y="19049"/>
                </a:lnTo>
                <a:lnTo>
                  <a:pt x="19050" y="19049"/>
                </a:lnTo>
                <a:close/>
              </a:path>
              <a:path w="1238250" h="624204">
                <a:moveTo>
                  <a:pt x="19050" y="605027"/>
                </a:moveTo>
                <a:lnTo>
                  <a:pt x="19050" y="19049"/>
                </a:lnTo>
                <a:lnTo>
                  <a:pt x="9144" y="19049"/>
                </a:lnTo>
                <a:lnTo>
                  <a:pt x="9144" y="605027"/>
                </a:lnTo>
                <a:lnTo>
                  <a:pt x="19050" y="605027"/>
                </a:lnTo>
                <a:close/>
              </a:path>
              <a:path w="1238250" h="624204">
                <a:moveTo>
                  <a:pt x="1228344" y="605027"/>
                </a:moveTo>
                <a:lnTo>
                  <a:pt x="9144" y="605027"/>
                </a:lnTo>
                <a:lnTo>
                  <a:pt x="19050" y="614171"/>
                </a:lnTo>
                <a:lnTo>
                  <a:pt x="19050" y="624077"/>
                </a:lnTo>
                <a:lnTo>
                  <a:pt x="1219200" y="624077"/>
                </a:lnTo>
                <a:lnTo>
                  <a:pt x="1219200" y="614171"/>
                </a:lnTo>
                <a:lnTo>
                  <a:pt x="1228344" y="605027"/>
                </a:lnTo>
                <a:close/>
              </a:path>
              <a:path w="1238250" h="624204">
                <a:moveTo>
                  <a:pt x="19050" y="624077"/>
                </a:moveTo>
                <a:lnTo>
                  <a:pt x="19050" y="614171"/>
                </a:lnTo>
                <a:lnTo>
                  <a:pt x="9144" y="605027"/>
                </a:lnTo>
                <a:lnTo>
                  <a:pt x="9144" y="624077"/>
                </a:lnTo>
                <a:lnTo>
                  <a:pt x="19050" y="624077"/>
                </a:lnTo>
                <a:close/>
              </a:path>
              <a:path w="1238250" h="624204">
                <a:moveTo>
                  <a:pt x="1228344" y="19049"/>
                </a:moveTo>
                <a:lnTo>
                  <a:pt x="1219200" y="9143"/>
                </a:lnTo>
                <a:lnTo>
                  <a:pt x="1219200" y="19049"/>
                </a:lnTo>
                <a:lnTo>
                  <a:pt x="1228344" y="19049"/>
                </a:lnTo>
                <a:close/>
              </a:path>
              <a:path w="1238250" h="624204">
                <a:moveTo>
                  <a:pt x="1228344" y="605027"/>
                </a:moveTo>
                <a:lnTo>
                  <a:pt x="1228344" y="19049"/>
                </a:lnTo>
                <a:lnTo>
                  <a:pt x="1219200" y="19049"/>
                </a:lnTo>
                <a:lnTo>
                  <a:pt x="1219200" y="605027"/>
                </a:lnTo>
                <a:lnTo>
                  <a:pt x="1228344" y="605027"/>
                </a:lnTo>
                <a:close/>
              </a:path>
              <a:path w="1238250" h="624204">
                <a:moveTo>
                  <a:pt x="1228344" y="624077"/>
                </a:moveTo>
                <a:lnTo>
                  <a:pt x="1228344" y="605027"/>
                </a:lnTo>
                <a:lnTo>
                  <a:pt x="1219200" y="614171"/>
                </a:lnTo>
                <a:lnTo>
                  <a:pt x="1219200" y="624077"/>
                </a:lnTo>
                <a:lnTo>
                  <a:pt x="1228344" y="6240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37" name="object 15"/>
          <p:cNvSpPr txBox="1"/>
          <p:nvPr/>
        </p:nvSpPr>
        <p:spPr>
          <a:xfrm>
            <a:off x="7825740" y="3841495"/>
            <a:ext cx="1012190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43230" algn="l"/>
                <a:tab pos="821055" algn="l"/>
              </a:tabLst>
            </a:pPr>
            <a:r>
              <a:rPr sz="2000" b="1" spc="5" dirty="0">
                <a:latin typeface="Courier New" panose="02070309020205020404"/>
                <a:cs typeface="Courier New" panose="02070309020205020404"/>
              </a:rPr>
              <a:t>y</a:t>
            </a:r>
            <a:r>
              <a:rPr sz="1950" b="1" spc="7" baseline="-21000" dirty="0">
                <a:latin typeface="Courier New" panose="02070309020205020404"/>
                <a:cs typeface="Courier New" panose="02070309020205020404"/>
              </a:rPr>
              <a:t>2	</a:t>
            </a:r>
            <a:r>
              <a:rPr lang="x-none"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8" name="object 16"/>
          <p:cNvGrpSpPr/>
          <p:nvPr/>
        </p:nvGrpSpPr>
        <p:grpSpPr>
          <a:xfrm>
            <a:off x="4562855" y="3541776"/>
            <a:ext cx="858519" cy="918210"/>
            <a:chOff x="4562855" y="3541776"/>
            <a:chExt cx="858519" cy="918210"/>
          </a:xfrm>
        </p:grpSpPr>
        <p:sp>
          <p:nvSpPr>
            <p:cNvPr id="39" name="object 17"/>
            <p:cNvSpPr/>
            <p:nvPr/>
          </p:nvSpPr>
          <p:spPr>
            <a:xfrm>
              <a:off x="4571999" y="3581400"/>
              <a:ext cx="838200" cy="792480"/>
            </a:xfrm>
            <a:custGeom>
              <a:avLst/>
              <a:gdLst/>
              <a:ahLst/>
              <a:cxnLst/>
              <a:rect l="l" t="t" r="r" b="b"/>
              <a:pathLst>
                <a:path w="838200" h="792479">
                  <a:moveTo>
                    <a:pt x="628650" y="628650"/>
                  </a:moveTo>
                  <a:lnTo>
                    <a:pt x="628650" y="209549"/>
                  </a:lnTo>
                  <a:lnTo>
                    <a:pt x="0" y="209550"/>
                  </a:lnTo>
                  <a:lnTo>
                    <a:pt x="0" y="628650"/>
                  </a:lnTo>
                  <a:lnTo>
                    <a:pt x="628650" y="628650"/>
                  </a:lnTo>
                  <a:close/>
                </a:path>
                <a:path w="838200" h="792479">
                  <a:moveTo>
                    <a:pt x="838200" y="419100"/>
                  </a:moveTo>
                  <a:lnTo>
                    <a:pt x="628650" y="0"/>
                  </a:lnTo>
                  <a:lnTo>
                    <a:pt x="628650" y="792479"/>
                  </a:lnTo>
                  <a:lnTo>
                    <a:pt x="651510" y="792479"/>
                  </a:lnTo>
                  <a:lnTo>
                    <a:pt x="838200" y="4191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p/>
          </p:txBody>
        </p:sp>
        <p:sp>
          <p:nvSpPr>
            <p:cNvPr id="40" name="object 18"/>
            <p:cNvSpPr/>
            <p:nvPr/>
          </p:nvSpPr>
          <p:spPr>
            <a:xfrm>
              <a:off x="4562855" y="3541776"/>
              <a:ext cx="858519" cy="832485"/>
            </a:xfrm>
            <a:custGeom>
              <a:avLst/>
              <a:gdLst/>
              <a:ahLst/>
              <a:cxnLst/>
              <a:rect l="l" t="t" r="r" b="b"/>
              <a:pathLst>
                <a:path w="858520" h="832485">
                  <a:moveTo>
                    <a:pt x="637794" y="240029"/>
                  </a:moveTo>
                  <a:lnTo>
                    <a:pt x="0" y="240029"/>
                  </a:lnTo>
                  <a:lnTo>
                    <a:pt x="0" y="678179"/>
                  </a:lnTo>
                  <a:lnTo>
                    <a:pt x="9144" y="678179"/>
                  </a:lnTo>
                  <a:lnTo>
                    <a:pt x="9144" y="259079"/>
                  </a:lnTo>
                  <a:lnTo>
                    <a:pt x="19050" y="249173"/>
                  </a:lnTo>
                  <a:lnTo>
                    <a:pt x="19050" y="259079"/>
                  </a:lnTo>
                  <a:lnTo>
                    <a:pt x="628650" y="259079"/>
                  </a:lnTo>
                  <a:lnTo>
                    <a:pt x="628650" y="249173"/>
                  </a:lnTo>
                  <a:lnTo>
                    <a:pt x="637794" y="240029"/>
                  </a:lnTo>
                  <a:close/>
                </a:path>
                <a:path w="858520" h="832485">
                  <a:moveTo>
                    <a:pt x="19050" y="259079"/>
                  </a:moveTo>
                  <a:lnTo>
                    <a:pt x="19050" y="249173"/>
                  </a:lnTo>
                  <a:lnTo>
                    <a:pt x="9144" y="259079"/>
                  </a:lnTo>
                  <a:lnTo>
                    <a:pt x="19050" y="259079"/>
                  </a:lnTo>
                  <a:close/>
                </a:path>
                <a:path w="858520" h="832485">
                  <a:moveTo>
                    <a:pt x="19050" y="659129"/>
                  </a:moveTo>
                  <a:lnTo>
                    <a:pt x="19050" y="259079"/>
                  </a:lnTo>
                  <a:lnTo>
                    <a:pt x="9144" y="259079"/>
                  </a:lnTo>
                  <a:lnTo>
                    <a:pt x="9144" y="659129"/>
                  </a:lnTo>
                  <a:lnTo>
                    <a:pt x="19050" y="659129"/>
                  </a:lnTo>
                  <a:close/>
                </a:path>
                <a:path w="858520" h="832485">
                  <a:moveTo>
                    <a:pt x="647700" y="832104"/>
                  </a:moveTo>
                  <a:lnTo>
                    <a:pt x="647700" y="659129"/>
                  </a:lnTo>
                  <a:lnTo>
                    <a:pt x="9144" y="659129"/>
                  </a:lnTo>
                  <a:lnTo>
                    <a:pt x="19050" y="668273"/>
                  </a:lnTo>
                  <a:lnTo>
                    <a:pt x="19050" y="678179"/>
                  </a:lnTo>
                  <a:lnTo>
                    <a:pt x="628650" y="678179"/>
                  </a:lnTo>
                  <a:lnTo>
                    <a:pt x="628650" y="668273"/>
                  </a:lnTo>
                  <a:lnTo>
                    <a:pt x="637794" y="678179"/>
                  </a:lnTo>
                  <a:lnTo>
                    <a:pt x="637794" y="832104"/>
                  </a:lnTo>
                  <a:lnTo>
                    <a:pt x="647700" y="832104"/>
                  </a:lnTo>
                  <a:close/>
                </a:path>
                <a:path w="858520" h="832485">
                  <a:moveTo>
                    <a:pt x="19050" y="678179"/>
                  </a:moveTo>
                  <a:lnTo>
                    <a:pt x="19050" y="668273"/>
                  </a:lnTo>
                  <a:lnTo>
                    <a:pt x="9144" y="659129"/>
                  </a:lnTo>
                  <a:lnTo>
                    <a:pt x="9144" y="678179"/>
                  </a:lnTo>
                  <a:lnTo>
                    <a:pt x="19050" y="678179"/>
                  </a:lnTo>
                  <a:close/>
                </a:path>
                <a:path w="858520" h="832485">
                  <a:moveTo>
                    <a:pt x="858012" y="458723"/>
                  </a:moveTo>
                  <a:lnTo>
                    <a:pt x="628650" y="0"/>
                  </a:lnTo>
                  <a:lnTo>
                    <a:pt x="628650" y="240029"/>
                  </a:lnTo>
                  <a:lnTo>
                    <a:pt x="629412" y="240029"/>
                  </a:lnTo>
                  <a:lnTo>
                    <a:pt x="629412" y="44195"/>
                  </a:lnTo>
                  <a:lnTo>
                    <a:pt x="647700" y="39623"/>
                  </a:lnTo>
                  <a:lnTo>
                    <a:pt x="647700" y="80771"/>
                  </a:lnTo>
                  <a:lnTo>
                    <a:pt x="836866" y="459104"/>
                  </a:lnTo>
                  <a:lnTo>
                    <a:pt x="838962" y="454913"/>
                  </a:lnTo>
                  <a:lnTo>
                    <a:pt x="838962" y="496887"/>
                  </a:lnTo>
                  <a:lnTo>
                    <a:pt x="858012" y="458723"/>
                  </a:lnTo>
                  <a:close/>
                </a:path>
                <a:path w="858520" h="832485">
                  <a:moveTo>
                    <a:pt x="637794" y="259079"/>
                  </a:moveTo>
                  <a:lnTo>
                    <a:pt x="637794" y="240029"/>
                  </a:lnTo>
                  <a:lnTo>
                    <a:pt x="628650" y="249173"/>
                  </a:lnTo>
                  <a:lnTo>
                    <a:pt x="628650" y="259079"/>
                  </a:lnTo>
                  <a:lnTo>
                    <a:pt x="637794" y="259079"/>
                  </a:lnTo>
                  <a:close/>
                </a:path>
                <a:path w="858520" h="832485">
                  <a:moveTo>
                    <a:pt x="637794" y="678179"/>
                  </a:moveTo>
                  <a:lnTo>
                    <a:pt x="628650" y="668273"/>
                  </a:lnTo>
                  <a:lnTo>
                    <a:pt x="628650" y="678179"/>
                  </a:lnTo>
                  <a:lnTo>
                    <a:pt x="637794" y="678179"/>
                  </a:lnTo>
                  <a:close/>
                </a:path>
                <a:path w="858520" h="832485">
                  <a:moveTo>
                    <a:pt x="637794" y="832104"/>
                  </a:moveTo>
                  <a:lnTo>
                    <a:pt x="637794" y="678179"/>
                  </a:lnTo>
                  <a:lnTo>
                    <a:pt x="628650" y="678179"/>
                  </a:lnTo>
                  <a:lnTo>
                    <a:pt x="628650" y="832104"/>
                  </a:lnTo>
                  <a:lnTo>
                    <a:pt x="637794" y="832104"/>
                  </a:lnTo>
                  <a:close/>
                </a:path>
                <a:path w="858520" h="832485">
                  <a:moveTo>
                    <a:pt x="647700" y="80771"/>
                  </a:moveTo>
                  <a:lnTo>
                    <a:pt x="647700" y="39623"/>
                  </a:lnTo>
                  <a:lnTo>
                    <a:pt x="629412" y="44195"/>
                  </a:lnTo>
                  <a:lnTo>
                    <a:pt x="647700" y="80771"/>
                  </a:lnTo>
                  <a:close/>
                </a:path>
                <a:path w="858520" h="832485">
                  <a:moveTo>
                    <a:pt x="647700" y="259079"/>
                  </a:moveTo>
                  <a:lnTo>
                    <a:pt x="647700" y="80771"/>
                  </a:lnTo>
                  <a:lnTo>
                    <a:pt x="629412" y="44195"/>
                  </a:lnTo>
                  <a:lnTo>
                    <a:pt x="629412" y="240029"/>
                  </a:lnTo>
                  <a:lnTo>
                    <a:pt x="637794" y="240029"/>
                  </a:lnTo>
                  <a:lnTo>
                    <a:pt x="637794" y="259079"/>
                  </a:lnTo>
                  <a:lnTo>
                    <a:pt x="647700" y="259079"/>
                  </a:lnTo>
                  <a:close/>
                </a:path>
                <a:path w="858520" h="832485">
                  <a:moveTo>
                    <a:pt x="838962" y="496887"/>
                  </a:moveTo>
                  <a:lnTo>
                    <a:pt x="838962" y="463295"/>
                  </a:lnTo>
                  <a:lnTo>
                    <a:pt x="836866" y="459105"/>
                  </a:lnTo>
                  <a:lnTo>
                    <a:pt x="650366" y="832104"/>
                  </a:lnTo>
                  <a:lnTo>
                    <a:pt x="671631" y="832104"/>
                  </a:lnTo>
                  <a:lnTo>
                    <a:pt x="838962" y="496887"/>
                  </a:lnTo>
                  <a:close/>
                </a:path>
                <a:path w="858520" h="832485">
                  <a:moveTo>
                    <a:pt x="838962" y="463295"/>
                  </a:moveTo>
                  <a:lnTo>
                    <a:pt x="838962" y="454913"/>
                  </a:lnTo>
                  <a:lnTo>
                    <a:pt x="836866" y="459105"/>
                  </a:lnTo>
                  <a:lnTo>
                    <a:pt x="838962" y="4632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41" name="object 19"/>
            <p:cNvSpPr/>
            <p:nvPr/>
          </p:nvSpPr>
          <p:spPr>
            <a:xfrm>
              <a:off x="5200650" y="4373880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20">
                  <a:moveTo>
                    <a:pt x="2286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p/>
          </p:txBody>
        </p:sp>
        <p:sp>
          <p:nvSpPr>
            <p:cNvPr id="42" name="object 20"/>
            <p:cNvSpPr/>
            <p:nvPr/>
          </p:nvSpPr>
          <p:spPr>
            <a:xfrm>
              <a:off x="5191505" y="4373880"/>
              <a:ext cx="43180" cy="86360"/>
            </a:xfrm>
            <a:custGeom>
              <a:avLst/>
              <a:gdLst/>
              <a:ahLst/>
              <a:cxnLst/>
              <a:rect l="l" t="t" r="r" b="b"/>
              <a:pathLst>
                <a:path w="43179" h="86360">
                  <a:moveTo>
                    <a:pt x="19050" y="5333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86105"/>
                  </a:lnTo>
                  <a:lnTo>
                    <a:pt x="762" y="84579"/>
                  </a:lnTo>
                  <a:lnTo>
                    <a:pt x="762" y="41909"/>
                  </a:lnTo>
                  <a:lnTo>
                    <a:pt x="19050" y="5333"/>
                  </a:lnTo>
                  <a:close/>
                </a:path>
                <a:path w="43179" h="86360">
                  <a:moveTo>
                    <a:pt x="42981" y="0"/>
                  </a:moveTo>
                  <a:lnTo>
                    <a:pt x="21716" y="0"/>
                  </a:lnTo>
                  <a:lnTo>
                    <a:pt x="762" y="41909"/>
                  </a:lnTo>
                  <a:lnTo>
                    <a:pt x="19050" y="45719"/>
                  </a:lnTo>
                  <a:lnTo>
                    <a:pt x="19050" y="47942"/>
                  </a:lnTo>
                  <a:lnTo>
                    <a:pt x="42981" y="0"/>
                  </a:lnTo>
                  <a:close/>
                </a:path>
                <a:path w="43179" h="86360">
                  <a:moveTo>
                    <a:pt x="19050" y="47942"/>
                  </a:moveTo>
                  <a:lnTo>
                    <a:pt x="19050" y="45719"/>
                  </a:lnTo>
                  <a:lnTo>
                    <a:pt x="762" y="41909"/>
                  </a:lnTo>
                  <a:lnTo>
                    <a:pt x="762" y="84579"/>
                  </a:lnTo>
                  <a:lnTo>
                    <a:pt x="19050" y="479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grpSp>
        <p:nvGrpSpPr>
          <p:cNvPr id="43" name="object 21"/>
          <p:cNvGrpSpPr/>
          <p:nvPr/>
        </p:nvGrpSpPr>
        <p:grpSpPr>
          <a:xfrm>
            <a:off x="457200" y="3394709"/>
            <a:ext cx="9144000" cy="2937510"/>
            <a:chOff x="457200" y="3394709"/>
            <a:chExt cx="9144000" cy="2937510"/>
          </a:xfrm>
        </p:grpSpPr>
        <p:sp>
          <p:nvSpPr>
            <p:cNvPr id="44" name="object 22"/>
            <p:cNvSpPr/>
            <p:nvPr/>
          </p:nvSpPr>
          <p:spPr>
            <a:xfrm>
              <a:off x="1362456" y="3394709"/>
              <a:ext cx="7410450" cy="1958339"/>
            </a:xfrm>
            <a:custGeom>
              <a:avLst/>
              <a:gdLst/>
              <a:ahLst/>
              <a:cxnLst/>
              <a:rect l="l" t="t" r="r" b="b"/>
              <a:pathLst>
                <a:path w="7410450" h="1958339">
                  <a:moveTo>
                    <a:pt x="1661922" y="1701546"/>
                  </a:moveTo>
                  <a:lnTo>
                    <a:pt x="1620774" y="1626870"/>
                  </a:lnTo>
                  <a:lnTo>
                    <a:pt x="1604225" y="1650961"/>
                  </a:lnTo>
                  <a:lnTo>
                    <a:pt x="637082" y="989076"/>
                  </a:lnTo>
                  <a:lnTo>
                    <a:pt x="1238250" y="989076"/>
                  </a:lnTo>
                  <a:lnTo>
                    <a:pt x="1238250" y="979170"/>
                  </a:lnTo>
                  <a:lnTo>
                    <a:pt x="0" y="979170"/>
                  </a:lnTo>
                  <a:lnTo>
                    <a:pt x="0" y="989076"/>
                  </a:lnTo>
                  <a:lnTo>
                    <a:pt x="618845" y="989076"/>
                  </a:lnTo>
                  <a:lnTo>
                    <a:pt x="613410" y="996696"/>
                  </a:lnTo>
                  <a:lnTo>
                    <a:pt x="1593684" y="1666316"/>
                  </a:lnTo>
                  <a:lnTo>
                    <a:pt x="1577340" y="1690116"/>
                  </a:lnTo>
                  <a:lnTo>
                    <a:pt x="1614678" y="1695170"/>
                  </a:lnTo>
                  <a:lnTo>
                    <a:pt x="1661922" y="1701546"/>
                  </a:lnTo>
                  <a:close/>
                </a:path>
                <a:path w="7410450" h="1958339">
                  <a:moveTo>
                    <a:pt x="2484120" y="1701558"/>
                  </a:moveTo>
                  <a:lnTo>
                    <a:pt x="838200" y="1701558"/>
                  </a:lnTo>
                  <a:lnTo>
                    <a:pt x="838200" y="1958340"/>
                  </a:lnTo>
                  <a:lnTo>
                    <a:pt x="847344" y="1958340"/>
                  </a:lnTo>
                  <a:lnTo>
                    <a:pt x="857250" y="1958340"/>
                  </a:lnTo>
                  <a:lnTo>
                    <a:pt x="857250" y="1720596"/>
                  </a:lnTo>
                  <a:lnTo>
                    <a:pt x="2465070" y="1720596"/>
                  </a:lnTo>
                  <a:lnTo>
                    <a:pt x="2465070" y="1958340"/>
                  </a:lnTo>
                  <a:lnTo>
                    <a:pt x="2474976" y="1958340"/>
                  </a:lnTo>
                  <a:lnTo>
                    <a:pt x="2484120" y="1958340"/>
                  </a:lnTo>
                  <a:lnTo>
                    <a:pt x="2484120" y="1701558"/>
                  </a:lnTo>
                  <a:close/>
                </a:path>
                <a:path w="7410450" h="1958339">
                  <a:moveTo>
                    <a:pt x="2892552" y="979170"/>
                  </a:moveTo>
                  <a:lnTo>
                    <a:pt x="1828800" y="979170"/>
                  </a:lnTo>
                  <a:lnTo>
                    <a:pt x="1828800" y="986790"/>
                  </a:lnTo>
                  <a:lnTo>
                    <a:pt x="2347849" y="986790"/>
                  </a:lnTo>
                  <a:lnTo>
                    <a:pt x="1708734" y="1640814"/>
                  </a:lnTo>
                  <a:lnTo>
                    <a:pt x="1687830" y="1620774"/>
                  </a:lnTo>
                  <a:lnTo>
                    <a:pt x="1661922" y="1701546"/>
                  </a:lnTo>
                  <a:lnTo>
                    <a:pt x="1700022" y="1688249"/>
                  </a:lnTo>
                  <a:lnTo>
                    <a:pt x="1742694" y="1673352"/>
                  </a:lnTo>
                  <a:lnTo>
                    <a:pt x="1721967" y="1653501"/>
                  </a:lnTo>
                  <a:lnTo>
                    <a:pt x="2367534" y="993648"/>
                  </a:lnTo>
                  <a:lnTo>
                    <a:pt x="2360269" y="986790"/>
                  </a:lnTo>
                  <a:lnTo>
                    <a:pt x="2892552" y="986790"/>
                  </a:lnTo>
                  <a:lnTo>
                    <a:pt x="2892552" y="979170"/>
                  </a:lnTo>
                  <a:close/>
                </a:path>
                <a:path w="7410450" h="1958339">
                  <a:moveTo>
                    <a:pt x="5706326" y="0"/>
                  </a:moveTo>
                  <a:lnTo>
                    <a:pt x="5661507" y="0"/>
                  </a:lnTo>
                  <a:lnTo>
                    <a:pt x="5027917" y="289560"/>
                  </a:lnTo>
                  <a:lnTo>
                    <a:pt x="5016246" y="263652"/>
                  </a:lnTo>
                  <a:lnTo>
                    <a:pt x="4962144" y="329946"/>
                  </a:lnTo>
                  <a:lnTo>
                    <a:pt x="5016246" y="331889"/>
                  </a:lnTo>
                  <a:lnTo>
                    <a:pt x="5047488" y="332994"/>
                  </a:lnTo>
                  <a:lnTo>
                    <a:pt x="5035753" y="306984"/>
                  </a:lnTo>
                  <a:lnTo>
                    <a:pt x="5706326" y="0"/>
                  </a:lnTo>
                  <a:close/>
                </a:path>
                <a:path w="7410450" h="1958339">
                  <a:moveTo>
                    <a:pt x="6295644" y="1668018"/>
                  </a:moveTo>
                  <a:lnTo>
                    <a:pt x="6246876" y="1598676"/>
                  </a:lnTo>
                  <a:lnTo>
                    <a:pt x="6233376" y="1623936"/>
                  </a:lnTo>
                  <a:lnTo>
                    <a:pt x="5026609" y="979170"/>
                  </a:lnTo>
                  <a:lnTo>
                    <a:pt x="4966716" y="947166"/>
                  </a:lnTo>
                  <a:lnTo>
                    <a:pt x="4958334" y="963930"/>
                  </a:lnTo>
                  <a:lnTo>
                    <a:pt x="4986833" y="979170"/>
                  </a:lnTo>
                  <a:lnTo>
                    <a:pt x="6224384" y="1640776"/>
                  </a:lnTo>
                  <a:lnTo>
                    <a:pt x="6211062" y="1665732"/>
                  </a:lnTo>
                  <a:lnTo>
                    <a:pt x="6244590" y="1666646"/>
                  </a:lnTo>
                  <a:lnTo>
                    <a:pt x="6295644" y="1668018"/>
                  </a:lnTo>
                  <a:close/>
                </a:path>
                <a:path w="7410450" h="1958339">
                  <a:moveTo>
                    <a:pt x="7019544" y="329946"/>
                  </a:moveTo>
                  <a:lnTo>
                    <a:pt x="6966966" y="262890"/>
                  </a:lnTo>
                  <a:lnTo>
                    <a:pt x="6954964" y="288874"/>
                  </a:lnTo>
                  <a:lnTo>
                    <a:pt x="6337986" y="12"/>
                  </a:lnTo>
                  <a:lnTo>
                    <a:pt x="6294056" y="12"/>
                  </a:lnTo>
                  <a:lnTo>
                    <a:pt x="6946963" y="306222"/>
                  </a:lnTo>
                  <a:lnTo>
                    <a:pt x="6934962" y="332232"/>
                  </a:lnTo>
                  <a:lnTo>
                    <a:pt x="6966204" y="331393"/>
                  </a:lnTo>
                  <a:lnTo>
                    <a:pt x="7019544" y="329946"/>
                  </a:lnTo>
                  <a:close/>
                </a:path>
                <a:path w="7410450" h="1958339">
                  <a:moveTo>
                    <a:pt x="7026402" y="960882"/>
                  </a:moveTo>
                  <a:lnTo>
                    <a:pt x="7013448" y="947166"/>
                  </a:lnTo>
                  <a:lnTo>
                    <a:pt x="6980999" y="979182"/>
                  </a:lnTo>
                  <a:lnTo>
                    <a:pt x="6343802" y="1607794"/>
                  </a:lnTo>
                  <a:lnTo>
                    <a:pt x="6323838" y="1587246"/>
                  </a:lnTo>
                  <a:lnTo>
                    <a:pt x="6295644" y="1668018"/>
                  </a:lnTo>
                  <a:lnTo>
                    <a:pt x="6334506" y="1655673"/>
                  </a:lnTo>
                  <a:lnTo>
                    <a:pt x="6377178" y="1642110"/>
                  </a:lnTo>
                  <a:lnTo>
                    <a:pt x="6357315" y="1621701"/>
                  </a:lnTo>
                  <a:lnTo>
                    <a:pt x="7007873" y="979182"/>
                  </a:lnTo>
                  <a:lnTo>
                    <a:pt x="7026402" y="960882"/>
                  </a:lnTo>
                  <a:close/>
                </a:path>
                <a:path w="7410450" h="1958339">
                  <a:moveTo>
                    <a:pt x="7410450" y="1668018"/>
                  </a:moveTo>
                  <a:lnTo>
                    <a:pt x="6295644" y="1668018"/>
                  </a:lnTo>
                  <a:lnTo>
                    <a:pt x="5180063" y="1668018"/>
                  </a:lnTo>
                  <a:lnTo>
                    <a:pt x="5180063" y="1958340"/>
                  </a:lnTo>
                  <a:lnTo>
                    <a:pt x="5189220" y="1958340"/>
                  </a:lnTo>
                  <a:lnTo>
                    <a:pt x="5199113" y="1958340"/>
                  </a:lnTo>
                  <a:lnTo>
                    <a:pt x="5199113" y="1687068"/>
                  </a:lnTo>
                  <a:lnTo>
                    <a:pt x="7391400" y="1687068"/>
                  </a:lnTo>
                  <a:lnTo>
                    <a:pt x="7391400" y="1958340"/>
                  </a:lnTo>
                  <a:lnTo>
                    <a:pt x="7400544" y="1958340"/>
                  </a:lnTo>
                  <a:lnTo>
                    <a:pt x="7410450" y="1958340"/>
                  </a:lnTo>
                  <a:lnTo>
                    <a:pt x="7410450" y="1668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45" name="object 23"/>
            <p:cNvSpPr/>
            <p:nvPr/>
          </p:nvSpPr>
          <p:spPr>
            <a:xfrm>
              <a:off x="457200" y="535228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6" name="object 24"/>
            <p:cNvSpPr/>
            <p:nvPr/>
          </p:nvSpPr>
          <p:spPr>
            <a:xfrm>
              <a:off x="2200655" y="5353049"/>
              <a:ext cx="1645920" cy="367665"/>
            </a:xfrm>
            <a:custGeom>
              <a:avLst/>
              <a:gdLst/>
              <a:ahLst/>
              <a:cxnLst/>
              <a:rect l="l" t="t" r="r" b="b"/>
              <a:pathLst>
                <a:path w="1645920" h="367664">
                  <a:moveTo>
                    <a:pt x="19050" y="348234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367284"/>
                  </a:lnTo>
                  <a:lnTo>
                    <a:pt x="9143" y="367284"/>
                  </a:lnTo>
                  <a:lnTo>
                    <a:pt x="9143" y="348234"/>
                  </a:lnTo>
                  <a:lnTo>
                    <a:pt x="19050" y="348234"/>
                  </a:lnTo>
                  <a:close/>
                </a:path>
                <a:path w="1645920" h="367664">
                  <a:moveTo>
                    <a:pt x="1636776" y="348234"/>
                  </a:moveTo>
                  <a:lnTo>
                    <a:pt x="9143" y="348234"/>
                  </a:lnTo>
                  <a:lnTo>
                    <a:pt x="19050" y="357377"/>
                  </a:lnTo>
                  <a:lnTo>
                    <a:pt x="19050" y="367284"/>
                  </a:lnTo>
                  <a:lnTo>
                    <a:pt x="1626869" y="367284"/>
                  </a:lnTo>
                  <a:lnTo>
                    <a:pt x="1626869" y="357377"/>
                  </a:lnTo>
                  <a:lnTo>
                    <a:pt x="1636776" y="348234"/>
                  </a:lnTo>
                  <a:close/>
                </a:path>
                <a:path w="1645920" h="367664">
                  <a:moveTo>
                    <a:pt x="19050" y="367284"/>
                  </a:moveTo>
                  <a:lnTo>
                    <a:pt x="19050" y="357377"/>
                  </a:lnTo>
                  <a:lnTo>
                    <a:pt x="9143" y="348234"/>
                  </a:lnTo>
                  <a:lnTo>
                    <a:pt x="9143" y="367284"/>
                  </a:lnTo>
                  <a:lnTo>
                    <a:pt x="19050" y="367284"/>
                  </a:lnTo>
                  <a:close/>
                </a:path>
                <a:path w="1645920" h="367664">
                  <a:moveTo>
                    <a:pt x="1645919" y="367284"/>
                  </a:moveTo>
                  <a:lnTo>
                    <a:pt x="1645919" y="0"/>
                  </a:lnTo>
                  <a:lnTo>
                    <a:pt x="1626869" y="0"/>
                  </a:lnTo>
                  <a:lnTo>
                    <a:pt x="1626869" y="348234"/>
                  </a:lnTo>
                  <a:lnTo>
                    <a:pt x="1636776" y="348234"/>
                  </a:lnTo>
                  <a:lnTo>
                    <a:pt x="1636776" y="367284"/>
                  </a:lnTo>
                  <a:lnTo>
                    <a:pt x="1645919" y="367284"/>
                  </a:lnTo>
                  <a:close/>
                </a:path>
                <a:path w="1645920" h="367664">
                  <a:moveTo>
                    <a:pt x="1636776" y="367284"/>
                  </a:moveTo>
                  <a:lnTo>
                    <a:pt x="1636776" y="348234"/>
                  </a:lnTo>
                  <a:lnTo>
                    <a:pt x="1626869" y="357377"/>
                  </a:lnTo>
                  <a:lnTo>
                    <a:pt x="1626869" y="367284"/>
                  </a:lnTo>
                  <a:lnTo>
                    <a:pt x="1636776" y="3672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47" name="object 25"/>
          <p:cNvSpPr txBox="1"/>
          <p:nvPr/>
        </p:nvSpPr>
        <p:spPr>
          <a:xfrm>
            <a:off x="2288539" y="5213096"/>
            <a:ext cx="1469390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4055" algn="l"/>
              </a:tabLst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z </a:t>
            </a:r>
            <a:r>
              <a:rPr lang="x-none"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y +</a:t>
            </a:r>
            <a:r>
              <a:rPr sz="2000" b="1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x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8" name="object 26"/>
          <p:cNvSpPr/>
          <p:nvPr/>
        </p:nvSpPr>
        <p:spPr>
          <a:xfrm>
            <a:off x="6542531" y="5353050"/>
            <a:ext cx="2230755" cy="829310"/>
          </a:xfrm>
          <a:custGeom>
            <a:avLst/>
            <a:gdLst/>
            <a:ahLst/>
            <a:cxnLst/>
            <a:rect l="l" t="t" r="r" b="b"/>
            <a:pathLst>
              <a:path w="2230754" h="829310">
                <a:moveTo>
                  <a:pt x="19050" y="810005"/>
                </a:moveTo>
                <a:lnTo>
                  <a:pt x="19050" y="0"/>
                </a:lnTo>
                <a:lnTo>
                  <a:pt x="0" y="0"/>
                </a:lnTo>
                <a:lnTo>
                  <a:pt x="0" y="829055"/>
                </a:lnTo>
                <a:lnTo>
                  <a:pt x="9144" y="829055"/>
                </a:lnTo>
                <a:lnTo>
                  <a:pt x="9144" y="810005"/>
                </a:lnTo>
                <a:lnTo>
                  <a:pt x="19050" y="810005"/>
                </a:lnTo>
                <a:close/>
              </a:path>
              <a:path w="2230754" h="829310">
                <a:moveTo>
                  <a:pt x="2220468" y="810005"/>
                </a:moveTo>
                <a:lnTo>
                  <a:pt x="9144" y="810005"/>
                </a:lnTo>
                <a:lnTo>
                  <a:pt x="19050" y="819150"/>
                </a:lnTo>
                <a:lnTo>
                  <a:pt x="19050" y="829055"/>
                </a:lnTo>
                <a:lnTo>
                  <a:pt x="2211324" y="829055"/>
                </a:lnTo>
                <a:lnTo>
                  <a:pt x="2211324" y="819150"/>
                </a:lnTo>
                <a:lnTo>
                  <a:pt x="2220468" y="810005"/>
                </a:lnTo>
                <a:close/>
              </a:path>
              <a:path w="2230754" h="829310">
                <a:moveTo>
                  <a:pt x="19050" y="829055"/>
                </a:moveTo>
                <a:lnTo>
                  <a:pt x="19050" y="819150"/>
                </a:lnTo>
                <a:lnTo>
                  <a:pt x="9144" y="810005"/>
                </a:lnTo>
                <a:lnTo>
                  <a:pt x="9144" y="829055"/>
                </a:lnTo>
                <a:lnTo>
                  <a:pt x="19050" y="829055"/>
                </a:lnTo>
                <a:close/>
              </a:path>
              <a:path w="2230754" h="829310">
                <a:moveTo>
                  <a:pt x="2230374" y="829055"/>
                </a:moveTo>
                <a:lnTo>
                  <a:pt x="2230374" y="0"/>
                </a:lnTo>
                <a:lnTo>
                  <a:pt x="2211324" y="0"/>
                </a:lnTo>
                <a:lnTo>
                  <a:pt x="2211324" y="810005"/>
                </a:lnTo>
                <a:lnTo>
                  <a:pt x="2220468" y="810005"/>
                </a:lnTo>
                <a:lnTo>
                  <a:pt x="2220468" y="829055"/>
                </a:lnTo>
                <a:lnTo>
                  <a:pt x="2230374" y="829055"/>
                </a:lnTo>
                <a:close/>
              </a:path>
              <a:path w="2230754" h="829310">
                <a:moveTo>
                  <a:pt x="2220468" y="829055"/>
                </a:moveTo>
                <a:lnTo>
                  <a:pt x="2220468" y="810005"/>
                </a:lnTo>
                <a:lnTo>
                  <a:pt x="2211324" y="819150"/>
                </a:lnTo>
                <a:lnTo>
                  <a:pt x="2211324" y="829055"/>
                </a:lnTo>
                <a:lnTo>
                  <a:pt x="2220468" y="829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49" name="object 27"/>
          <p:cNvSpPr txBox="1"/>
          <p:nvPr/>
        </p:nvSpPr>
        <p:spPr>
          <a:xfrm>
            <a:off x="6605270" y="5128260"/>
            <a:ext cx="2459990" cy="639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43230" algn="l"/>
                <a:tab pos="821055" algn="l"/>
                <a:tab pos="1574165" algn="l"/>
              </a:tabLst>
            </a:pPr>
            <a:r>
              <a:rPr sz="2000" b="1" spc="5" dirty="0">
                <a:latin typeface="Courier New" panose="02070309020205020404"/>
                <a:cs typeface="Courier New" panose="02070309020205020404"/>
              </a:rPr>
              <a:t>x</a:t>
            </a:r>
            <a:r>
              <a:rPr sz="1950" b="1" spc="7" baseline="-21000" dirty="0">
                <a:latin typeface="Courier New" panose="02070309020205020404"/>
                <a:cs typeface="Courier New" panose="02070309020205020404"/>
              </a:rPr>
              <a:t>2	</a:t>
            </a:r>
            <a:r>
              <a:rPr lang="x-none"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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(x</a:t>
            </a:r>
            <a:r>
              <a:rPr sz="1950" b="1" baseline="-21000" dirty="0">
                <a:latin typeface="Courier New" panose="02070309020205020404"/>
                <a:cs typeface="Courier New" panose="02070309020205020404"/>
              </a:rPr>
              <a:t>1	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x</a:t>
            </a:r>
            <a:r>
              <a:rPr sz="1950" b="1" baseline="-21000" dirty="0">
                <a:latin typeface="Courier New" panose="02070309020205020404"/>
                <a:cs typeface="Courier New" panose="02070309020205020404"/>
              </a:rPr>
              <a:t>1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)</a:t>
            </a:r>
            <a:endParaRPr sz="2000" b="1" dirty="0">
              <a:latin typeface="Courier New" panose="02070309020205020404"/>
              <a:cs typeface="Courier New" panose="02070309020205020404"/>
            </a:endParaRPr>
          </a:p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43230" algn="l"/>
                <a:tab pos="821055" algn="l"/>
                <a:tab pos="1574165" algn="l"/>
              </a:tabLst>
            </a:pPr>
            <a:r>
              <a:rPr sz="2000" b="1" spc="-5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  <a:sym typeface="+mn-ea"/>
              </a:rPr>
              <a:t>y</a:t>
            </a:r>
            <a:r>
              <a:rPr sz="2000" b="1" spc="22" baseline="-21000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  <a:sym typeface="+mn-ea"/>
              </a:rPr>
              <a:t>3	</a:t>
            </a:r>
            <a:r>
              <a:rPr lang="x-none" sz="2000" b="1" spc="-5" dirty="0">
                <a:latin typeface="Symbol" panose="05050102010706020507"/>
                <a:cs typeface="Symbol" panose="05050102010706020507"/>
                <a:sym typeface="+mn-ea"/>
              </a:rPr>
              <a:t>=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	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Φ</a:t>
            </a:r>
            <a:r>
              <a:rPr sz="2000" b="1" spc="-5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  <a:sym typeface="+mn-ea"/>
              </a:rPr>
              <a:t>(y</a:t>
            </a:r>
            <a:r>
              <a:rPr sz="2000" b="1" spc="15" baseline="-21000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  <a:sym typeface="+mn-ea"/>
              </a:rPr>
              <a:t>1</a:t>
            </a:r>
            <a:r>
              <a:rPr sz="2000" b="1" spc="-5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  <a:sym typeface="+mn-ea"/>
              </a:rPr>
              <a:t>,y</a:t>
            </a:r>
            <a:r>
              <a:rPr sz="2000" b="1" spc="15" baseline="-21000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  <a:sym typeface="+mn-ea"/>
              </a:rPr>
              <a:t>2</a:t>
            </a:r>
            <a:r>
              <a:rPr sz="2000" b="1" spc="-5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  <a:sym typeface="+mn-ea"/>
              </a:rPr>
              <a:t>)</a:t>
            </a:r>
            <a:endParaRPr sz="2000" b="1" spc="-5" dirty="0">
              <a:solidFill>
                <a:schemeClr val="tx1"/>
              </a:solidFill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sp>
        <p:nvSpPr>
          <p:cNvPr id="50" name="object 28"/>
          <p:cNvSpPr txBox="1"/>
          <p:nvPr/>
        </p:nvSpPr>
        <p:spPr>
          <a:xfrm>
            <a:off x="9065260" y="5377180"/>
            <a:ext cx="3021965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25400">
              <a:lnSpc>
                <a:spcPct val="100000"/>
              </a:lnSpc>
              <a:spcBef>
                <a:spcPts val="1915"/>
              </a:spcBef>
              <a:tabLst>
                <a:tab pos="5342255" algn="l"/>
                <a:tab pos="5747385" algn="l"/>
                <a:tab pos="6125845" algn="l"/>
                <a:tab pos="6532245" algn="l"/>
              </a:tabLst>
            </a:pPr>
            <a:r>
              <a:rPr lang="zh-CN" sz="2000" b="1" spc="-5" dirty="0">
                <a:solidFill>
                  <a:srgbClr val="C00000"/>
                </a:solidFill>
                <a:latin typeface="Comic Sans MS" panose="030F0702030302020204"/>
                <a:cs typeface="Comic Sans MS" panose="030F0702030302020204"/>
              </a:rPr>
              <a:t>生成太多的</a:t>
            </a:r>
            <a:r>
              <a:rPr sz="2000" b="1" spc="-5" dirty="0">
                <a:solidFill>
                  <a:srgbClr val="C0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</a:t>
            </a:r>
            <a:r>
              <a:rPr sz="2000" b="1" spc="1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sz="2000" b="1" spc="1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函数</a:t>
            </a:r>
            <a:endParaRPr lang="zh-CN" sz="2000" b="1" spc="150" baseline="62000" dirty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b="1" spc="-5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冗余繁琐的</a:t>
            </a:r>
            <a:r>
              <a:rPr lang="en-US" altLang="zh-CN" b="1" spc="-5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 </a:t>
            </a:r>
            <a:r>
              <a:rPr lang="en-US" altLang="zh-CN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SSA</a:t>
            </a:r>
            <a:endParaRPr lang="en-US" altLang="zh-CN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</p:spPr>
        <p:txBody>
          <a:bodyPr>
            <a:normAutofit lnSpcReduction="10000"/>
          </a:bodyPr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z="2800" b="1" spc="-5" dirty="0">
                <a:sym typeface="+mn-ea"/>
              </a:rPr>
              <a:t>在每个连接点</a:t>
            </a:r>
            <a:r>
              <a:rPr lang="zh-CN" sz="2800" b="1" spc="-5" dirty="0">
                <a:sym typeface="+mn-ea"/>
              </a:rPr>
              <a:t>为每个活跃</a:t>
            </a:r>
            <a:r>
              <a:rPr sz="2800" b="1" spc="-5" dirty="0">
                <a:sym typeface="+mn-ea"/>
              </a:rPr>
              <a:t>变量插入Φ函数</a:t>
            </a:r>
            <a:endParaRPr sz="28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Too many Φ-functions.      </a:t>
            </a: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precision</a:t>
            </a:r>
            <a:endParaRPr lang="en-US" sz="2800" b="1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Too many Φ-functions.      </a:t>
            </a: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space</a:t>
            </a:r>
            <a:endParaRPr lang="en-US" sz="2800" b="1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Too many Φ-functions.      </a:t>
            </a:r>
            <a:r>
              <a:rPr 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time</a:t>
            </a:r>
            <a:endParaRPr lang="en-US" sz="2800" b="1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b="1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需要一种更有效的方法</a:t>
            </a:r>
            <a:endParaRPr lang="en-US" sz="2800" b="1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b="1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800" b="1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3" name="线形标注 2 2"/>
          <p:cNvSpPr/>
          <p:nvPr/>
        </p:nvSpPr>
        <p:spPr>
          <a:xfrm>
            <a:off x="8681720" y="2176145"/>
            <a:ext cx="2294890" cy="971550"/>
          </a:xfrm>
          <a:prstGeom prst="borderCallout2">
            <a:avLst>
              <a:gd name="adj1" fmla="val 18750"/>
              <a:gd name="adj2" fmla="val -8333"/>
              <a:gd name="adj3" fmla="val 18136"/>
              <a:gd name="adj4" fmla="val -44007"/>
              <a:gd name="adj5" fmla="val -28627"/>
              <a:gd name="adj6" fmla="val -164250"/>
            </a:avLst>
          </a:prstGeom>
          <a:noFill/>
          <a:ln>
            <a:solidFill>
              <a:srgbClr val="32323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建立了最大的</a:t>
            </a:r>
            <a:r>
              <a:rPr lang="en-US" altLang="zh-CN" sz="2400" b="1">
                <a:solidFill>
                  <a:srgbClr val="FF0000"/>
                </a:solidFill>
              </a:rPr>
              <a:t>SSA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b="1" spc="-5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最小的</a:t>
            </a:r>
            <a:r>
              <a:rPr lang="en-US" altLang="zh-CN" b="1" spc="-5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 </a:t>
            </a:r>
            <a:r>
              <a:rPr lang="en-US" altLang="zh-CN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SSA</a:t>
            </a:r>
            <a:endParaRPr lang="en-US" altLang="zh-CN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</p:spPr>
        <p:txBody>
          <a:bodyPr>
            <a:normAutofit lnSpcReduction="10000"/>
          </a:bodyPr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z="2800" b="1" spc="-5" dirty="0">
                <a:sym typeface="+mn-ea"/>
              </a:rPr>
              <a:t>每个赋值</a:t>
            </a:r>
            <a:r>
              <a:rPr lang="zh-CN" sz="2800" b="1" spc="-5" dirty="0">
                <a:sym typeface="+mn-ea"/>
              </a:rPr>
              <a:t>都</a:t>
            </a:r>
            <a:r>
              <a:rPr sz="2800" b="1" spc="-5" dirty="0">
                <a:sym typeface="+mn-ea"/>
              </a:rPr>
              <a:t>生成一个新变量</a:t>
            </a:r>
            <a:endParaRPr sz="28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z="2800" b="1" spc="-5" dirty="0">
                <a:sym typeface="+mn-ea"/>
              </a:rPr>
              <a:t>在每个连接点</a:t>
            </a:r>
            <a:r>
              <a:rPr lang="zh-CN" sz="2800" b="1" spc="-5" dirty="0">
                <a:sym typeface="+mn-ea"/>
              </a:rPr>
              <a:t>为</a:t>
            </a:r>
            <a:r>
              <a:rPr lang="zh-CN" sz="2800" b="1" spc="-5" dirty="0">
                <a:solidFill>
                  <a:srgbClr val="C00000"/>
                </a:solidFill>
                <a:sym typeface="+mn-ea"/>
              </a:rPr>
              <a:t>在</a:t>
            </a:r>
            <a:r>
              <a:rPr lang="zh-CN" sz="2800" b="1" spc="-5" dirty="0">
                <a:solidFill>
                  <a:srgbClr val="C00000"/>
                </a:solidFill>
                <a:sym typeface="+mn-ea"/>
              </a:rPr>
              <a:t>不同路径都有赋值的</a:t>
            </a:r>
            <a:r>
              <a:rPr lang="zh-CN" sz="2800" b="1" spc="-5" dirty="0">
                <a:sym typeface="+mn-ea"/>
              </a:rPr>
              <a:t>活跃</a:t>
            </a:r>
            <a:r>
              <a:rPr sz="2800" b="1" spc="-5" dirty="0">
                <a:sym typeface="+mn-ea"/>
              </a:rPr>
              <a:t>变量插入Φ函数</a:t>
            </a:r>
            <a:endParaRPr sz="2800" b="1" spc="-5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4" name="object 4"/>
          <p:cNvSpPr/>
          <p:nvPr/>
        </p:nvSpPr>
        <p:spPr>
          <a:xfrm>
            <a:off x="2471927" y="2657855"/>
            <a:ext cx="1103630" cy="624205"/>
          </a:xfrm>
          <a:custGeom>
            <a:avLst/>
            <a:gdLst/>
            <a:ahLst/>
            <a:cxnLst/>
            <a:rect l="l" t="t" r="r" b="b"/>
            <a:pathLst>
              <a:path w="1103629" h="624204">
                <a:moveTo>
                  <a:pt x="1103376" y="624078"/>
                </a:moveTo>
                <a:lnTo>
                  <a:pt x="1103376" y="0"/>
                </a:lnTo>
                <a:lnTo>
                  <a:pt x="0" y="0"/>
                </a:lnTo>
                <a:lnTo>
                  <a:pt x="0" y="624078"/>
                </a:lnTo>
                <a:lnTo>
                  <a:pt x="9906" y="624078"/>
                </a:lnTo>
                <a:lnTo>
                  <a:pt x="9906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1084326" y="19050"/>
                </a:lnTo>
                <a:lnTo>
                  <a:pt x="1084326" y="9143"/>
                </a:lnTo>
                <a:lnTo>
                  <a:pt x="1094232" y="19050"/>
                </a:lnTo>
                <a:lnTo>
                  <a:pt x="1094232" y="624078"/>
                </a:lnTo>
                <a:lnTo>
                  <a:pt x="1103376" y="624078"/>
                </a:lnTo>
                <a:close/>
              </a:path>
              <a:path w="1103629" h="624204">
                <a:moveTo>
                  <a:pt x="19050" y="19050"/>
                </a:moveTo>
                <a:lnTo>
                  <a:pt x="19050" y="9144"/>
                </a:lnTo>
                <a:lnTo>
                  <a:pt x="9906" y="19050"/>
                </a:lnTo>
                <a:lnTo>
                  <a:pt x="19050" y="19050"/>
                </a:lnTo>
                <a:close/>
              </a:path>
              <a:path w="1103629" h="624204">
                <a:moveTo>
                  <a:pt x="19050" y="605028"/>
                </a:moveTo>
                <a:lnTo>
                  <a:pt x="19050" y="19050"/>
                </a:lnTo>
                <a:lnTo>
                  <a:pt x="9906" y="19050"/>
                </a:lnTo>
                <a:lnTo>
                  <a:pt x="9906" y="605028"/>
                </a:lnTo>
                <a:lnTo>
                  <a:pt x="19050" y="605028"/>
                </a:lnTo>
                <a:close/>
              </a:path>
              <a:path w="1103629" h="624204">
                <a:moveTo>
                  <a:pt x="1094232" y="605028"/>
                </a:moveTo>
                <a:lnTo>
                  <a:pt x="9906" y="605028"/>
                </a:lnTo>
                <a:lnTo>
                  <a:pt x="19050" y="614172"/>
                </a:lnTo>
                <a:lnTo>
                  <a:pt x="19050" y="624078"/>
                </a:lnTo>
                <a:lnTo>
                  <a:pt x="1084326" y="624078"/>
                </a:lnTo>
                <a:lnTo>
                  <a:pt x="1084326" y="614172"/>
                </a:lnTo>
                <a:lnTo>
                  <a:pt x="1094232" y="605028"/>
                </a:lnTo>
                <a:close/>
              </a:path>
              <a:path w="1103629" h="624204">
                <a:moveTo>
                  <a:pt x="19050" y="624078"/>
                </a:moveTo>
                <a:lnTo>
                  <a:pt x="19050" y="614172"/>
                </a:lnTo>
                <a:lnTo>
                  <a:pt x="9906" y="605028"/>
                </a:lnTo>
                <a:lnTo>
                  <a:pt x="9906" y="624078"/>
                </a:lnTo>
                <a:lnTo>
                  <a:pt x="19050" y="624078"/>
                </a:lnTo>
                <a:close/>
              </a:path>
              <a:path w="1103629" h="624204">
                <a:moveTo>
                  <a:pt x="1094232" y="19050"/>
                </a:moveTo>
                <a:lnTo>
                  <a:pt x="1084326" y="9143"/>
                </a:lnTo>
                <a:lnTo>
                  <a:pt x="1084326" y="19050"/>
                </a:lnTo>
                <a:lnTo>
                  <a:pt x="1094232" y="19050"/>
                </a:lnTo>
                <a:close/>
              </a:path>
              <a:path w="1103629" h="624204">
                <a:moveTo>
                  <a:pt x="1094232" y="605028"/>
                </a:moveTo>
                <a:lnTo>
                  <a:pt x="1094232" y="19050"/>
                </a:lnTo>
                <a:lnTo>
                  <a:pt x="1084326" y="19050"/>
                </a:lnTo>
                <a:lnTo>
                  <a:pt x="1084326" y="605028"/>
                </a:lnTo>
                <a:lnTo>
                  <a:pt x="1094232" y="605028"/>
                </a:lnTo>
                <a:close/>
              </a:path>
              <a:path w="1103629" h="624204">
                <a:moveTo>
                  <a:pt x="1094232" y="624078"/>
                </a:moveTo>
                <a:lnTo>
                  <a:pt x="1094232" y="605028"/>
                </a:lnTo>
                <a:lnTo>
                  <a:pt x="1084326" y="614172"/>
                </a:lnTo>
                <a:lnTo>
                  <a:pt x="1084326" y="624078"/>
                </a:lnTo>
                <a:lnTo>
                  <a:pt x="1094232" y="6240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2" name="object 5"/>
          <p:cNvSpPr txBox="1"/>
          <p:nvPr/>
        </p:nvSpPr>
        <p:spPr>
          <a:xfrm>
            <a:off x="2559811" y="2774695"/>
            <a:ext cx="859790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4055" algn="l"/>
              </a:tabLst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x </a:t>
            </a:r>
            <a:r>
              <a:rPr lang="en-US"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6"/>
          <p:cNvSpPr/>
          <p:nvPr/>
        </p:nvSpPr>
        <p:spPr>
          <a:xfrm>
            <a:off x="2753817" y="2624327"/>
            <a:ext cx="5163820" cy="770890"/>
          </a:xfrm>
          <a:custGeom>
            <a:avLst/>
            <a:gdLst/>
            <a:ahLst/>
            <a:cxnLst/>
            <a:rect l="l" t="t" r="r" b="b"/>
            <a:pathLst>
              <a:path w="5163820" h="770889">
                <a:moveTo>
                  <a:pt x="453644" y="770382"/>
                </a:moveTo>
                <a:lnTo>
                  <a:pt x="275894" y="649224"/>
                </a:lnTo>
                <a:lnTo>
                  <a:pt x="270560" y="657225"/>
                </a:lnTo>
                <a:lnTo>
                  <a:pt x="266750" y="648462"/>
                </a:lnTo>
                <a:lnTo>
                  <a:pt x="0" y="770394"/>
                </a:lnTo>
                <a:lnTo>
                  <a:pt x="45580" y="770394"/>
                </a:lnTo>
                <a:lnTo>
                  <a:pt x="269557" y="668185"/>
                </a:lnTo>
                <a:lnTo>
                  <a:pt x="419493" y="770382"/>
                </a:lnTo>
                <a:lnTo>
                  <a:pt x="453644" y="770382"/>
                </a:lnTo>
                <a:close/>
              </a:path>
              <a:path w="5163820" h="770889">
                <a:moveTo>
                  <a:pt x="5163363" y="0"/>
                </a:moveTo>
                <a:lnTo>
                  <a:pt x="5144313" y="0"/>
                </a:lnTo>
                <a:lnTo>
                  <a:pt x="5144313" y="19050"/>
                </a:lnTo>
                <a:lnTo>
                  <a:pt x="5144313" y="605028"/>
                </a:lnTo>
                <a:lnTo>
                  <a:pt x="4079036" y="605028"/>
                </a:lnTo>
                <a:lnTo>
                  <a:pt x="4079036" y="19050"/>
                </a:lnTo>
                <a:lnTo>
                  <a:pt x="5144313" y="19050"/>
                </a:lnTo>
                <a:lnTo>
                  <a:pt x="5144313" y="0"/>
                </a:lnTo>
                <a:lnTo>
                  <a:pt x="4059986" y="0"/>
                </a:lnTo>
                <a:lnTo>
                  <a:pt x="4059986" y="624078"/>
                </a:lnTo>
                <a:lnTo>
                  <a:pt x="4069892" y="624078"/>
                </a:lnTo>
                <a:lnTo>
                  <a:pt x="4079036" y="624078"/>
                </a:lnTo>
                <a:lnTo>
                  <a:pt x="5144313" y="624078"/>
                </a:lnTo>
                <a:lnTo>
                  <a:pt x="5154219" y="624078"/>
                </a:lnTo>
                <a:lnTo>
                  <a:pt x="5163363" y="624078"/>
                </a:lnTo>
                <a:lnTo>
                  <a:pt x="51633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15" name="object 7"/>
          <p:cNvSpPr txBox="1"/>
          <p:nvPr/>
        </p:nvSpPr>
        <p:spPr>
          <a:xfrm>
            <a:off x="6876288" y="2741168"/>
            <a:ext cx="1012190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43230" algn="l"/>
                <a:tab pos="821055" algn="l"/>
              </a:tabLst>
            </a:pPr>
            <a:r>
              <a:rPr sz="2000" b="1" spc="5" dirty="0">
                <a:latin typeface="Courier New" panose="02070309020205020404"/>
                <a:cs typeface="Courier New" panose="02070309020205020404"/>
              </a:rPr>
              <a:t>x</a:t>
            </a:r>
            <a:r>
              <a:rPr sz="1950" b="1" spc="7" baseline="-21000" dirty="0">
                <a:latin typeface="Courier New" panose="02070309020205020404"/>
                <a:cs typeface="Courier New" panose="02070309020205020404"/>
              </a:rPr>
              <a:t>1	</a:t>
            </a:r>
            <a:r>
              <a:rPr lang="en-US"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1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8"/>
          <p:cNvSpPr/>
          <p:nvPr/>
        </p:nvSpPr>
        <p:spPr>
          <a:xfrm>
            <a:off x="1362456" y="3240023"/>
            <a:ext cx="6338570" cy="1134110"/>
          </a:xfrm>
          <a:custGeom>
            <a:avLst/>
            <a:gdLst/>
            <a:ahLst/>
            <a:cxnLst/>
            <a:rect l="l" t="t" r="r" b="b"/>
            <a:pathLst>
              <a:path w="6338570" h="1134110">
                <a:moveTo>
                  <a:pt x="1238250" y="518160"/>
                </a:moveTo>
                <a:lnTo>
                  <a:pt x="1219200" y="518160"/>
                </a:lnTo>
                <a:lnTo>
                  <a:pt x="1219200" y="537210"/>
                </a:lnTo>
                <a:lnTo>
                  <a:pt x="1219200" y="1124712"/>
                </a:lnTo>
                <a:lnTo>
                  <a:pt x="19050" y="1124712"/>
                </a:lnTo>
                <a:lnTo>
                  <a:pt x="19050" y="537210"/>
                </a:lnTo>
                <a:lnTo>
                  <a:pt x="1219200" y="537210"/>
                </a:lnTo>
                <a:lnTo>
                  <a:pt x="1219200" y="518160"/>
                </a:lnTo>
                <a:lnTo>
                  <a:pt x="0" y="518160"/>
                </a:lnTo>
                <a:lnTo>
                  <a:pt x="0" y="1133856"/>
                </a:lnTo>
                <a:lnTo>
                  <a:pt x="9144" y="1133856"/>
                </a:lnTo>
                <a:lnTo>
                  <a:pt x="19050" y="1133856"/>
                </a:lnTo>
                <a:lnTo>
                  <a:pt x="1219200" y="1133856"/>
                </a:lnTo>
                <a:lnTo>
                  <a:pt x="1228344" y="1133856"/>
                </a:lnTo>
                <a:lnTo>
                  <a:pt x="1238250" y="1133856"/>
                </a:lnTo>
                <a:lnTo>
                  <a:pt x="1238250" y="518160"/>
                </a:lnTo>
                <a:close/>
              </a:path>
              <a:path w="6338570" h="1134110">
                <a:moveTo>
                  <a:pt x="6337986" y="154698"/>
                </a:moveTo>
                <a:lnTo>
                  <a:pt x="6007608" y="0"/>
                </a:lnTo>
                <a:lnTo>
                  <a:pt x="6003798" y="8382"/>
                </a:lnTo>
                <a:lnTo>
                  <a:pt x="5999988" y="0"/>
                </a:lnTo>
                <a:lnTo>
                  <a:pt x="5661507" y="154686"/>
                </a:lnTo>
                <a:lnTo>
                  <a:pt x="5706326" y="154686"/>
                </a:lnTo>
                <a:lnTo>
                  <a:pt x="6003747" y="18542"/>
                </a:lnTo>
                <a:lnTo>
                  <a:pt x="6294056" y="154698"/>
                </a:lnTo>
                <a:lnTo>
                  <a:pt x="6337986" y="1546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19" name="object 9"/>
          <p:cNvSpPr txBox="1"/>
          <p:nvPr/>
        </p:nvSpPr>
        <p:spPr>
          <a:xfrm>
            <a:off x="1450339" y="3875785"/>
            <a:ext cx="859790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4055" algn="l"/>
              </a:tabLst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y </a:t>
            </a:r>
            <a:r>
              <a:rPr lang="en-US"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x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2" name="object 10"/>
          <p:cNvSpPr/>
          <p:nvPr/>
        </p:nvSpPr>
        <p:spPr>
          <a:xfrm>
            <a:off x="3191255" y="3758184"/>
            <a:ext cx="1064260" cy="615950"/>
          </a:xfrm>
          <a:custGeom>
            <a:avLst/>
            <a:gdLst/>
            <a:ahLst/>
            <a:cxnLst/>
            <a:rect l="l" t="t" r="r" b="b"/>
            <a:pathLst>
              <a:path w="1064260" h="615950">
                <a:moveTo>
                  <a:pt x="1063752" y="615695"/>
                </a:moveTo>
                <a:lnTo>
                  <a:pt x="1063752" y="0"/>
                </a:lnTo>
                <a:lnTo>
                  <a:pt x="0" y="0"/>
                </a:lnTo>
                <a:lnTo>
                  <a:pt x="0" y="615695"/>
                </a:lnTo>
                <a:lnTo>
                  <a:pt x="9143" y="615695"/>
                </a:lnTo>
                <a:lnTo>
                  <a:pt x="9143" y="19050"/>
                </a:lnTo>
                <a:lnTo>
                  <a:pt x="19050" y="9143"/>
                </a:lnTo>
                <a:lnTo>
                  <a:pt x="19050" y="19050"/>
                </a:lnTo>
                <a:lnTo>
                  <a:pt x="1044701" y="19050"/>
                </a:lnTo>
                <a:lnTo>
                  <a:pt x="1044701" y="9143"/>
                </a:lnTo>
                <a:lnTo>
                  <a:pt x="1053845" y="19050"/>
                </a:lnTo>
                <a:lnTo>
                  <a:pt x="1053845" y="615695"/>
                </a:lnTo>
                <a:lnTo>
                  <a:pt x="1063752" y="615695"/>
                </a:lnTo>
                <a:close/>
              </a:path>
              <a:path w="1064260" h="615950">
                <a:moveTo>
                  <a:pt x="19050" y="19050"/>
                </a:moveTo>
                <a:lnTo>
                  <a:pt x="19050" y="9143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1064260" h="615950">
                <a:moveTo>
                  <a:pt x="19050" y="604265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3" y="604265"/>
                </a:lnTo>
                <a:lnTo>
                  <a:pt x="19050" y="604265"/>
                </a:lnTo>
                <a:close/>
              </a:path>
              <a:path w="1064260" h="615950">
                <a:moveTo>
                  <a:pt x="1053845" y="604265"/>
                </a:moveTo>
                <a:lnTo>
                  <a:pt x="9143" y="604265"/>
                </a:lnTo>
                <a:lnTo>
                  <a:pt x="19050" y="614171"/>
                </a:lnTo>
                <a:lnTo>
                  <a:pt x="19050" y="615695"/>
                </a:lnTo>
                <a:lnTo>
                  <a:pt x="1044701" y="615695"/>
                </a:lnTo>
                <a:lnTo>
                  <a:pt x="1044701" y="614171"/>
                </a:lnTo>
                <a:lnTo>
                  <a:pt x="1053845" y="604265"/>
                </a:lnTo>
                <a:close/>
              </a:path>
              <a:path w="1064260" h="615950">
                <a:moveTo>
                  <a:pt x="19050" y="615695"/>
                </a:moveTo>
                <a:lnTo>
                  <a:pt x="19050" y="614171"/>
                </a:lnTo>
                <a:lnTo>
                  <a:pt x="9143" y="604265"/>
                </a:lnTo>
                <a:lnTo>
                  <a:pt x="9143" y="615695"/>
                </a:lnTo>
                <a:lnTo>
                  <a:pt x="19050" y="615695"/>
                </a:lnTo>
                <a:close/>
              </a:path>
              <a:path w="1064260" h="615950">
                <a:moveTo>
                  <a:pt x="1053845" y="19050"/>
                </a:moveTo>
                <a:lnTo>
                  <a:pt x="1044701" y="9143"/>
                </a:lnTo>
                <a:lnTo>
                  <a:pt x="1044701" y="19050"/>
                </a:lnTo>
                <a:lnTo>
                  <a:pt x="1053845" y="19050"/>
                </a:lnTo>
                <a:close/>
              </a:path>
              <a:path w="1064260" h="615950">
                <a:moveTo>
                  <a:pt x="1053845" y="604265"/>
                </a:moveTo>
                <a:lnTo>
                  <a:pt x="1053845" y="19050"/>
                </a:lnTo>
                <a:lnTo>
                  <a:pt x="1044701" y="19050"/>
                </a:lnTo>
                <a:lnTo>
                  <a:pt x="1044701" y="604265"/>
                </a:lnTo>
                <a:lnTo>
                  <a:pt x="1053845" y="604265"/>
                </a:lnTo>
                <a:close/>
              </a:path>
              <a:path w="1064260" h="615950">
                <a:moveTo>
                  <a:pt x="1053845" y="615695"/>
                </a:moveTo>
                <a:lnTo>
                  <a:pt x="1053845" y="604265"/>
                </a:lnTo>
                <a:lnTo>
                  <a:pt x="1044701" y="614171"/>
                </a:lnTo>
                <a:lnTo>
                  <a:pt x="1044701" y="615695"/>
                </a:lnTo>
                <a:lnTo>
                  <a:pt x="1053845" y="615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33" name="object 11"/>
          <p:cNvSpPr txBox="1"/>
          <p:nvPr/>
        </p:nvSpPr>
        <p:spPr>
          <a:xfrm>
            <a:off x="3279140" y="3875023"/>
            <a:ext cx="859790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4055" algn="l"/>
              </a:tabLst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y </a:t>
            </a:r>
            <a:r>
              <a:rPr lang="en-US"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4" name="object 12"/>
          <p:cNvSpPr/>
          <p:nvPr/>
        </p:nvSpPr>
        <p:spPr>
          <a:xfrm>
            <a:off x="1981200" y="3394709"/>
            <a:ext cx="4963160" cy="955675"/>
          </a:xfrm>
          <a:custGeom>
            <a:avLst/>
            <a:gdLst/>
            <a:ahLst/>
            <a:cxnLst/>
            <a:rect l="l" t="t" r="r" b="b"/>
            <a:pathLst>
              <a:path w="4963159" h="955675">
                <a:moveTo>
                  <a:pt x="818197" y="12"/>
                </a:moveTo>
                <a:lnTo>
                  <a:pt x="772617" y="12"/>
                </a:lnTo>
                <a:lnTo>
                  <a:pt x="65773" y="323088"/>
                </a:lnTo>
                <a:lnTo>
                  <a:pt x="54102" y="297180"/>
                </a:lnTo>
                <a:lnTo>
                  <a:pt x="0" y="363474"/>
                </a:lnTo>
                <a:lnTo>
                  <a:pt x="54102" y="365417"/>
                </a:lnTo>
                <a:lnTo>
                  <a:pt x="85344" y="366522"/>
                </a:lnTo>
                <a:lnTo>
                  <a:pt x="73329" y="339890"/>
                </a:lnTo>
                <a:lnTo>
                  <a:pt x="818197" y="12"/>
                </a:lnTo>
                <a:close/>
              </a:path>
              <a:path w="4963159" h="955675">
                <a:moveTo>
                  <a:pt x="1741932" y="363474"/>
                </a:moveTo>
                <a:lnTo>
                  <a:pt x="1700022" y="288798"/>
                </a:lnTo>
                <a:lnTo>
                  <a:pt x="1684248" y="312178"/>
                </a:lnTo>
                <a:lnTo>
                  <a:pt x="1226261" y="0"/>
                </a:lnTo>
                <a:lnTo>
                  <a:pt x="1192110" y="0"/>
                </a:lnTo>
                <a:lnTo>
                  <a:pt x="1673491" y="328117"/>
                </a:lnTo>
                <a:lnTo>
                  <a:pt x="1657350" y="352044"/>
                </a:lnTo>
                <a:lnTo>
                  <a:pt x="1694688" y="357098"/>
                </a:lnTo>
                <a:lnTo>
                  <a:pt x="1741932" y="363474"/>
                </a:lnTo>
                <a:close/>
              </a:path>
              <a:path w="4963159" h="955675">
                <a:moveTo>
                  <a:pt x="4962906" y="329946"/>
                </a:moveTo>
                <a:lnTo>
                  <a:pt x="4943856" y="329958"/>
                </a:lnTo>
                <a:lnTo>
                  <a:pt x="4943856" y="348996"/>
                </a:lnTo>
                <a:lnTo>
                  <a:pt x="4943856" y="936498"/>
                </a:lnTo>
                <a:lnTo>
                  <a:pt x="3743706" y="936498"/>
                </a:lnTo>
                <a:lnTo>
                  <a:pt x="3743706" y="348996"/>
                </a:lnTo>
                <a:lnTo>
                  <a:pt x="4943856" y="348996"/>
                </a:lnTo>
                <a:lnTo>
                  <a:pt x="4943856" y="329958"/>
                </a:lnTo>
                <a:lnTo>
                  <a:pt x="3724656" y="329958"/>
                </a:lnTo>
                <a:lnTo>
                  <a:pt x="3724656" y="955548"/>
                </a:lnTo>
                <a:lnTo>
                  <a:pt x="3733800" y="955548"/>
                </a:lnTo>
                <a:lnTo>
                  <a:pt x="3743706" y="955548"/>
                </a:lnTo>
                <a:lnTo>
                  <a:pt x="4943856" y="955548"/>
                </a:lnTo>
                <a:lnTo>
                  <a:pt x="4953000" y="955548"/>
                </a:lnTo>
                <a:lnTo>
                  <a:pt x="4962906" y="955548"/>
                </a:lnTo>
                <a:lnTo>
                  <a:pt x="4962906" y="329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35" name="object 13"/>
          <p:cNvSpPr txBox="1"/>
          <p:nvPr/>
        </p:nvSpPr>
        <p:spPr>
          <a:xfrm>
            <a:off x="5768340" y="3842257"/>
            <a:ext cx="1113790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43230" algn="l"/>
                <a:tab pos="821055" algn="l"/>
              </a:tabLst>
            </a:pPr>
            <a:r>
              <a:rPr sz="2000" b="1" spc="5" dirty="0">
                <a:latin typeface="Courier New" panose="02070309020205020404"/>
                <a:cs typeface="Courier New" panose="02070309020205020404"/>
              </a:rPr>
              <a:t>y</a:t>
            </a:r>
            <a:r>
              <a:rPr sz="1950" b="1" spc="7" baseline="-21000" dirty="0">
                <a:latin typeface="Courier New" panose="02070309020205020404"/>
                <a:cs typeface="Courier New" panose="02070309020205020404"/>
              </a:rPr>
              <a:t>1	</a:t>
            </a:r>
            <a:r>
              <a:rPr lang="en-US"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5" dirty="0">
                <a:latin typeface="Courier New" panose="02070309020205020404"/>
                <a:cs typeface="Courier New" panose="02070309020205020404"/>
              </a:rPr>
              <a:t>x</a:t>
            </a:r>
            <a:r>
              <a:rPr sz="1950" b="1" spc="7" baseline="-21000" dirty="0">
                <a:latin typeface="Courier New" panose="02070309020205020404"/>
                <a:cs typeface="Courier New" panose="02070309020205020404"/>
              </a:rPr>
              <a:t>1</a:t>
            </a:r>
            <a:endParaRPr sz="1950" baseline="-2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6" name="object 14"/>
          <p:cNvSpPr/>
          <p:nvPr/>
        </p:nvSpPr>
        <p:spPr>
          <a:xfrm>
            <a:off x="7763256" y="3724655"/>
            <a:ext cx="1238250" cy="624205"/>
          </a:xfrm>
          <a:custGeom>
            <a:avLst/>
            <a:gdLst/>
            <a:ahLst/>
            <a:cxnLst/>
            <a:rect l="l" t="t" r="r" b="b"/>
            <a:pathLst>
              <a:path w="1238250" h="624204">
                <a:moveTo>
                  <a:pt x="1238250" y="624077"/>
                </a:moveTo>
                <a:lnTo>
                  <a:pt x="1238250" y="0"/>
                </a:lnTo>
                <a:lnTo>
                  <a:pt x="0" y="0"/>
                </a:lnTo>
                <a:lnTo>
                  <a:pt x="0" y="624077"/>
                </a:lnTo>
                <a:lnTo>
                  <a:pt x="9144" y="624077"/>
                </a:lnTo>
                <a:lnTo>
                  <a:pt x="9144" y="19049"/>
                </a:lnTo>
                <a:lnTo>
                  <a:pt x="19050" y="9143"/>
                </a:lnTo>
                <a:lnTo>
                  <a:pt x="19050" y="19049"/>
                </a:lnTo>
                <a:lnTo>
                  <a:pt x="1219200" y="19049"/>
                </a:lnTo>
                <a:lnTo>
                  <a:pt x="1219200" y="9143"/>
                </a:lnTo>
                <a:lnTo>
                  <a:pt x="1228344" y="19049"/>
                </a:lnTo>
                <a:lnTo>
                  <a:pt x="1228344" y="624077"/>
                </a:lnTo>
                <a:lnTo>
                  <a:pt x="1238250" y="624077"/>
                </a:lnTo>
                <a:close/>
              </a:path>
              <a:path w="1238250" h="624204">
                <a:moveTo>
                  <a:pt x="19050" y="19049"/>
                </a:moveTo>
                <a:lnTo>
                  <a:pt x="19050" y="9143"/>
                </a:lnTo>
                <a:lnTo>
                  <a:pt x="9144" y="19049"/>
                </a:lnTo>
                <a:lnTo>
                  <a:pt x="19050" y="19049"/>
                </a:lnTo>
                <a:close/>
              </a:path>
              <a:path w="1238250" h="624204">
                <a:moveTo>
                  <a:pt x="19050" y="605027"/>
                </a:moveTo>
                <a:lnTo>
                  <a:pt x="19050" y="19049"/>
                </a:lnTo>
                <a:lnTo>
                  <a:pt x="9144" y="19049"/>
                </a:lnTo>
                <a:lnTo>
                  <a:pt x="9144" y="605027"/>
                </a:lnTo>
                <a:lnTo>
                  <a:pt x="19050" y="605027"/>
                </a:lnTo>
                <a:close/>
              </a:path>
              <a:path w="1238250" h="624204">
                <a:moveTo>
                  <a:pt x="1228344" y="605027"/>
                </a:moveTo>
                <a:lnTo>
                  <a:pt x="9144" y="605027"/>
                </a:lnTo>
                <a:lnTo>
                  <a:pt x="19050" y="614171"/>
                </a:lnTo>
                <a:lnTo>
                  <a:pt x="19050" y="624077"/>
                </a:lnTo>
                <a:lnTo>
                  <a:pt x="1219200" y="624077"/>
                </a:lnTo>
                <a:lnTo>
                  <a:pt x="1219200" y="614171"/>
                </a:lnTo>
                <a:lnTo>
                  <a:pt x="1228344" y="605027"/>
                </a:lnTo>
                <a:close/>
              </a:path>
              <a:path w="1238250" h="624204">
                <a:moveTo>
                  <a:pt x="19050" y="624077"/>
                </a:moveTo>
                <a:lnTo>
                  <a:pt x="19050" y="614171"/>
                </a:lnTo>
                <a:lnTo>
                  <a:pt x="9144" y="605027"/>
                </a:lnTo>
                <a:lnTo>
                  <a:pt x="9144" y="624077"/>
                </a:lnTo>
                <a:lnTo>
                  <a:pt x="19050" y="624077"/>
                </a:lnTo>
                <a:close/>
              </a:path>
              <a:path w="1238250" h="624204">
                <a:moveTo>
                  <a:pt x="1228344" y="19049"/>
                </a:moveTo>
                <a:lnTo>
                  <a:pt x="1219200" y="9143"/>
                </a:lnTo>
                <a:lnTo>
                  <a:pt x="1219200" y="19049"/>
                </a:lnTo>
                <a:lnTo>
                  <a:pt x="1228344" y="19049"/>
                </a:lnTo>
                <a:close/>
              </a:path>
              <a:path w="1238250" h="624204">
                <a:moveTo>
                  <a:pt x="1228344" y="605027"/>
                </a:moveTo>
                <a:lnTo>
                  <a:pt x="1228344" y="19049"/>
                </a:lnTo>
                <a:lnTo>
                  <a:pt x="1219200" y="19049"/>
                </a:lnTo>
                <a:lnTo>
                  <a:pt x="1219200" y="605027"/>
                </a:lnTo>
                <a:lnTo>
                  <a:pt x="1228344" y="605027"/>
                </a:lnTo>
                <a:close/>
              </a:path>
              <a:path w="1238250" h="624204">
                <a:moveTo>
                  <a:pt x="1228344" y="624077"/>
                </a:moveTo>
                <a:lnTo>
                  <a:pt x="1228344" y="605027"/>
                </a:lnTo>
                <a:lnTo>
                  <a:pt x="1219200" y="614171"/>
                </a:lnTo>
                <a:lnTo>
                  <a:pt x="1219200" y="624077"/>
                </a:lnTo>
                <a:lnTo>
                  <a:pt x="1228344" y="6240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37" name="object 15"/>
          <p:cNvSpPr txBox="1"/>
          <p:nvPr/>
        </p:nvSpPr>
        <p:spPr>
          <a:xfrm>
            <a:off x="7825740" y="3841495"/>
            <a:ext cx="1012190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43230" algn="l"/>
                <a:tab pos="821055" algn="l"/>
              </a:tabLst>
            </a:pPr>
            <a:r>
              <a:rPr sz="2000" b="1" spc="5" dirty="0">
                <a:latin typeface="Courier New" panose="02070309020205020404"/>
                <a:cs typeface="Courier New" panose="02070309020205020404"/>
              </a:rPr>
              <a:t>y</a:t>
            </a:r>
            <a:r>
              <a:rPr sz="1950" b="1" spc="7" baseline="-21000" dirty="0">
                <a:latin typeface="Courier New" panose="02070309020205020404"/>
                <a:cs typeface="Courier New" panose="02070309020205020404"/>
              </a:rPr>
              <a:t>2	</a:t>
            </a:r>
            <a:r>
              <a:rPr lang="en-US"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8" name="object 16"/>
          <p:cNvGrpSpPr/>
          <p:nvPr/>
        </p:nvGrpSpPr>
        <p:grpSpPr>
          <a:xfrm>
            <a:off x="4562855" y="3541776"/>
            <a:ext cx="858519" cy="918210"/>
            <a:chOff x="4562855" y="3541776"/>
            <a:chExt cx="858519" cy="918210"/>
          </a:xfrm>
        </p:grpSpPr>
        <p:sp>
          <p:nvSpPr>
            <p:cNvPr id="39" name="object 17"/>
            <p:cNvSpPr/>
            <p:nvPr/>
          </p:nvSpPr>
          <p:spPr>
            <a:xfrm>
              <a:off x="4571999" y="3581400"/>
              <a:ext cx="838200" cy="792480"/>
            </a:xfrm>
            <a:custGeom>
              <a:avLst/>
              <a:gdLst/>
              <a:ahLst/>
              <a:cxnLst/>
              <a:rect l="l" t="t" r="r" b="b"/>
              <a:pathLst>
                <a:path w="838200" h="792479">
                  <a:moveTo>
                    <a:pt x="628650" y="628650"/>
                  </a:moveTo>
                  <a:lnTo>
                    <a:pt x="628650" y="209549"/>
                  </a:lnTo>
                  <a:lnTo>
                    <a:pt x="0" y="209550"/>
                  </a:lnTo>
                  <a:lnTo>
                    <a:pt x="0" y="628650"/>
                  </a:lnTo>
                  <a:lnTo>
                    <a:pt x="628650" y="628650"/>
                  </a:lnTo>
                  <a:close/>
                </a:path>
                <a:path w="838200" h="792479">
                  <a:moveTo>
                    <a:pt x="838200" y="419100"/>
                  </a:moveTo>
                  <a:lnTo>
                    <a:pt x="628650" y="0"/>
                  </a:lnTo>
                  <a:lnTo>
                    <a:pt x="628650" y="792479"/>
                  </a:lnTo>
                  <a:lnTo>
                    <a:pt x="651510" y="792479"/>
                  </a:lnTo>
                  <a:lnTo>
                    <a:pt x="838200" y="4191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p/>
          </p:txBody>
        </p:sp>
        <p:sp>
          <p:nvSpPr>
            <p:cNvPr id="40" name="object 18"/>
            <p:cNvSpPr/>
            <p:nvPr/>
          </p:nvSpPr>
          <p:spPr>
            <a:xfrm>
              <a:off x="4562855" y="3541776"/>
              <a:ext cx="858519" cy="832485"/>
            </a:xfrm>
            <a:custGeom>
              <a:avLst/>
              <a:gdLst/>
              <a:ahLst/>
              <a:cxnLst/>
              <a:rect l="l" t="t" r="r" b="b"/>
              <a:pathLst>
                <a:path w="858520" h="832485">
                  <a:moveTo>
                    <a:pt x="637794" y="240029"/>
                  </a:moveTo>
                  <a:lnTo>
                    <a:pt x="0" y="240029"/>
                  </a:lnTo>
                  <a:lnTo>
                    <a:pt x="0" y="678179"/>
                  </a:lnTo>
                  <a:lnTo>
                    <a:pt x="9144" y="678179"/>
                  </a:lnTo>
                  <a:lnTo>
                    <a:pt x="9144" y="259079"/>
                  </a:lnTo>
                  <a:lnTo>
                    <a:pt x="19050" y="249173"/>
                  </a:lnTo>
                  <a:lnTo>
                    <a:pt x="19050" y="259079"/>
                  </a:lnTo>
                  <a:lnTo>
                    <a:pt x="628650" y="259079"/>
                  </a:lnTo>
                  <a:lnTo>
                    <a:pt x="628650" y="249173"/>
                  </a:lnTo>
                  <a:lnTo>
                    <a:pt x="637794" y="240029"/>
                  </a:lnTo>
                  <a:close/>
                </a:path>
                <a:path w="858520" h="832485">
                  <a:moveTo>
                    <a:pt x="19050" y="259079"/>
                  </a:moveTo>
                  <a:lnTo>
                    <a:pt x="19050" y="249173"/>
                  </a:lnTo>
                  <a:lnTo>
                    <a:pt x="9144" y="259079"/>
                  </a:lnTo>
                  <a:lnTo>
                    <a:pt x="19050" y="259079"/>
                  </a:lnTo>
                  <a:close/>
                </a:path>
                <a:path w="858520" h="832485">
                  <a:moveTo>
                    <a:pt x="19050" y="659129"/>
                  </a:moveTo>
                  <a:lnTo>
                    <a:pt x="19050" y="259079"/>
                  </a:lnTo>
                  <a:lnTo>
                    <a:pt x="9144" y="259079"/>
                  </a:lnTo>
                  <a:lnTo>
                    <a:pt x="9144" y="659129"/>
                  </a:lnTo>
                  <a:lnTo>
                    <a:pt x="19050" y="659129"/>
                  </a:lnTo>
                  <a:close/>
                </a:path>
                <a:path w="858520" h="832485">
                  <a:moveTo>
                    <a:pt x="647700" y="832104"/>
                  </a:moveTo>
                  <a:lnTo>
                    <a:pt x="647700" y="659129"/>
                  </a:lnTo>
                  <a:lnTo>
                    <a:pt x="9144" y="659129"/>
                  </a:lnTo>
                  <a:lnTo>
                    <a:pt x="19050" y="668273"/>
                  </a:lnTo>
                  <a:lnTo>
                    <a:pt x="19050" y="678179"/>
                  </a:lnTo>
                  <a:lnTo>
                    <a:pt x="628650" y="678179"/>
                  </a:lnTo>
                  <a:lnTo>
                    <a:pt x="628650" y="668273"/>
                  </a:lnTo>
                  <a:lnTo>
                    <a:pt x="637794" y="678179"/>
                  </a:lnTo>
                  <a:lnTo>
                    <a:pt x="637794" y="832104"/>
                  </a:lnTo>
                  <a:lnTo>
                    <a:pt x="647700" y="832104"/>
                  </a:lnTo>
                  <a:close/>
                </a:path>
                <a:path w="858520" h="832485">
                  <a:moveTo>
                    <a:pt x="19050" y="678179"/>
                  </a:moveTo>
                  <a:lnTo>
                    <a:pt x="19050" y="668273"/>
                  </a:lnTo>
                  <a:lnTo>
                    <a:pt x="9144" y="659129"/>
                  </a:lnTo>
                  <a:lnTo>
                    <a:pt x="9144" y="678179"/>
                  </a:lnTo>
                  <a:lnTo>
                    <a:pt x="19050" y="678179"/>
                  </a:lnTo>
                  <a:close/>
                </a:path>
                <a:path w="858520" h="832485">
                  <a:moveTo>
                    <a:pt x="858012" y="458723"/>
                  </a:moveTo>
                  <a:lnTo>
                    <a:pt x="628650" y="0"/>
                  </a:lnTo>
                  <a:lnTo>
                    <a:pt x="628650" y="240029"/>
                  </a:lnTo>
                  <a:lnTo>
                    <a:pt x="629412" y="240029"/>
                  </a:lnTo>
                  <a:lnTo>
                    <a:pt x="629412" y="44195"/>
                  </a:lnTo>
                  <a:lnTo>
                    <a:pt x="647700" y="39623"/>
                  </a:lnTo>
                  <a:lnTo>
                    <a:pt x="647700" y="80771"/>
                  </a:lnTo>
                  <a:lnTo>
                    <a:pt x="836866" y="459104"/>
                  </a:lnTo>
                  <a:lnTo>
                    <a:pt x="838962" y="454913"/>
                  </a:lnTo>
                  <a:lnTo>
                    <a:pt x="838962" y="496887"/>
                  </a:lnTo>
                  <a:lnTo>
                    <a:pt x="858012" y="458723"/>
                  </a:lnTo>
                  <a:close/>
                </a:path>
                <a:path w="858520" h="832485">
                  <a:moveTo>
                    <a:pt x="637794" y="259079"/>
                  </a:moveTo>
                  <a:lnTo>
                    <a:pt x="637794" y="240029"/>
                  </a:lnTo>
                  <a:lnTo>
                    <a:pt x="628650" y="249173"/>
                  </a:lnTo>
                  <a:lnTo>
                    <a:pt x="628650" y="259079"/>
                  </a:lnTo>
                  <a:lnTo>
                    <a:pt x="637794" y="259079"/>
                  </a:lnTo>
                  <a:close/>
                </a:path>
                <a:path w="858520" h="832485">
                  <a:moveTo>
                    <a:pt x="637794" y="678179"/>
                  </a:moveTo>
                  <a:lnTo>
                    <a:pt x="628650" y="668273"/>
                  </a:lnTo>
                  <a:lnTo>
                    <a:pt x="628650" y="678179"/>
                  </a:lnTo>
                  <a:lnTo>
                    <a:pt x="637794" y="678179"/>
                  </a:lnTo>
                  <a:close/>
                </a:path>
                <a:path w="858520" h="832485">
                  <a:moveTo>
                    <a:pt x="637794" y="832104"/>
                  </a:moveTo>
                  <a:lnTo>
                    <a:pt x="637794" y="678179"/>
                  </a:lnTo>
                  <a:lnTo>
                    <a:pt x="628650" y="678179"/>
                  </a:lnTo>
                  <a:lnTo>
                    <a:pt x="628650" y="832104"/>
                  </a:lnTo>
                  <a:lnTo>
                    <a:pt x="637794" y="832104"/>
                  </a:lnTo>
                  <a:close/>
                </a:path>
                <a:path w="858520" h="832485">
                  <a:moveTo>
                    <a:pt x="647700" y="80771"/>
                  </a:moveTo>
                  <a:lnTo>
                    <a:pt x="647700" y="39623"/>
                  </a:lnTo>
                  <a:lnTo>
                    <a:pt x="629412" y="44195"/>
                  </a:lnTo>
                  <a:lnTo>
                    <a:pt x="647700" y="80771"/>
                  </a:lnTo>
                  <a:close/>
                </a:path>
                <a:path w="858520" h="832485">
                  <a:moveTo>
                    <a:pt x="647700" y="259079"/>
                  </a:moveTo>
                  <a:lnTo>
                    <a:pt x="647700" y="80771"/>
                  </a:lnTo>
                  <a:lnTo>
                    <a:pt x="629412" y="44195"/>
                  </a:lnTo>
                  <a:lnTo>
                    <a:pt x="629412" y="240029"/>
                  </a:lnTo>
                  <a:lnTo>
                    <a:pt x="637794" y="240029"/>
                  </a:lnTo>
                  <a:lnTo>
                    <a:pt x="637794" y="259079"/>
                  </a:lnTo>
                  <a:lnTo>
                    <a:pt x="647700" y="259079"/>
                  </a:lnTo>
                  <a:close/>
                </a:path>
                <a:path w="858520" h="832485">
                  <a:moveTo>
                    <a:pt x="838962" y="496887"/>
                  </a:moveTo>
                  <a:lnTo>
                    <a:pt x="838962" y="463295"/>
                  </a:lnTo>
                  <a:lnTo>
                    <a:pt x="836866" y="459105"/>
                  </a:lnTo>
                  <a:lnTo>
                    <a:pt x="650366" y="832104"/>
                  </a:lnTo>
                  <a:lnTo>
                    <a:pt x="671631" y="832104"/>
                  </a:lnTo>
                  <a:lnTo>
                    <a:pt x="838962" y="496887"/>
                  </a:lnTo>
                  <a:close/>
                </a:path>
                <a:path w="858520" h="832485">
                  <a:moveTo>
                    <a:pt x="838962" y="463295"/>
                  </a:moveTo>
                  <a:lnTo>
                    <a:pt x="838962" y="454913"/>
                  </a:lnTo>
                  <a:lnTo>
                    <a:pt x="836866" y="459105"/>
                  </a:lnTo>
                  <a:lnTo>
                    <a:pt x="838962" y="4632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41" name="object 19"/>
            <p:cNvSpPr/>
            <p:nvPr/>
          </p:nvSpPr>
          <p:spPr>
            <a:xfrm>
              <a:off x="5200650" y="4373880"/>
              <a:ext cx="22860" cy="45720"/>
            </a:xfrm>
            <a:custGeom>
              <a:avLst/>
              <a:gdLst/>
              <a:ahLst/>
              <a:cxnLst/>
              <a:rect l="l" t="t" r="r" b="b"/>
              <a:pathLst>
                <a:path w="22860" h="45720">
                  <a:moveTo>
                    <a:pt x="2286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p/>
          </p:txBody>
        </p:sp>
        <p:sp>
          <p:nvSpPr>
            <p:cNvPr id="42" name="object 20"/>
            <p:cNvSpPr/>
            <p:nvPr/>
          </p:nvSpPr>
          <p:spPr>
            <a:xfrm>
              <a:off x="5191505" y="4373880"/>
              <a:ext cx="43180" cy="86360"/>
            </a:xfrm>
            <a:custGeom>
              <a:avLst/>
              <a:gdLst/>
              <a:ahLst/>
              <a:cxnLst/>
              <a:rect l="l" t="t" r="r" b="b"/>
              <a:pathLst>
                <a:path w="43179" h="86360">
                  <a:moveTo>
                    <a:pt x="19050" y="5333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86105"/>
                  </a:lnTo>
                  <a:lnTo>
                    <a:pt x="762" y="84579"/>
                  </a:lnTo>
                  <a:lnTo>
                    <a:pt x="762" y="41909"/>
                  </a:lnTo>
                  <a:lnTo>
                    <a:pt x="19050" y="5333"/>
                  </a:lnTo>
                  <a:close/>
                </a:path>
                <a:path w="43179" h="86360">
                  <a:moveTo>
                    <a:pt x="42981" y="0"/>
                  </a:moveTo>
                  <a:lnTo>
                    <a:pt x="21716" y="0"/>
                  </a:lnTo>
                  <a:lnTo>
                    <a:pt x="762" y="41909"/>
                  </a:lnTo>
                  <a:lnTo>
                    <a:pt x="19050" y="45719"/>
                  </a:lnTo>
                  <a:lnTo>
                    <a:pt x="19050" y="47942"/>
                  </a:lnTo>
                  <a:lnTo>
                    <a:pt x="42981" y="0"/>
                  </a:lnTo>
                  <a:close/>
                </a:path>
                <a:path w="43179" h="86360">
                  <a:moveTo>
                    <a:pt x="19050" y="47942"/>
                  </a:moveTo>
                  <a:lnTo>
                    <a:pt x="19050" y="45719"/>
                  </a:lnTo>
                  <a:lnTo>
                    <a:pt x="762" y="41909"/>
                  </a:lnTo>
                  <a:lnTo>
                    <a:pt x="762" y="84579"/>
                  </a:lnTo>
                  <a:lnTo>
                    <a:pt x="19050" y="479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grpSp>
        <p:nvGrpSpPr>
          <p:cNvPr id="43" name="object 21"/>
          <p:cNvGrpSpPr/>
          <p:nvPr/>
        </p:nvGrpSpPr>
        <p:grpSpPr>
          <a:xfrm>
            <a:off x="457200" y="3394709"/>
            <a:ext cx="9144000" cy="2937510"/>
            <a:chOff x="457200" y="3394709"/>
            <a:chExt cx="9144000" cy="2937510"/>
          </a:xfrm>
        </p:grpSpPr>
        <p:sp>
          <p:nvSpPr>
            <p:cNvPr id="44" name="object 22"/>
            <p:cNvSpPr/>
            <p:nvPr/>
          </p:nvSpPr>
          <p:spPr>
            <a:xfrm>
              <a:off x="1362456" y="3394709"/>
              <a:ext cx="7410450" cy="1958339"/>
            </a:xfrm>
            <a:custGeom>
              <a:avLst/>
              <a:gdLst/>
              <a:ahLst/>
              <a:cxnLst/>
              <a:rect l="l" t="t" r="r" b="b"/>
              <a:pathLst>
                <a:path w="7410450" h="1958339">
                  <a:moveTo>
                    <a:pt x="1661922" y="1701546"/>
                  </a:moveTo>
                  <a:lnTo>
                    <a:pt x="1620774" y="1626870"/>
                  </a:lnTo>
                  <a:lnTo>
                    <a:pt x="1604225" y="1650961"/>
                  </a:lnTo>
                  <a:lnTo>
                    <a:pt x="637082" y="989076"/>
                  </a:lnTo>
                  <a:lnTo>
                    <a:pt x="1238250" y="989076"/>
                  </a:lnTo>
                  <a:lnTo>
                    <a:pt x="1238250" y="979170"/>
                  </a:lnTo>
                  <a:lnTo>
                    <a:pt x="0" y="979170"/>
                  </a:lnTo>
                  <a:lnTo>
                    <a:pt x="0" y="989076"/>
                  </a:lnTo>
                  <a:lnTo>
                    <a:pt x="618845" y="989076"/>
                  </a:lnTo>
                  <a:lnTo>
                    <a:pt x="613410" y="996696"/>
                  </a:lnTo>
                  <a:lnTo>
                    <a:pt x="1593684" y="1666316"/>
                  </a:lnTo>
                  <a:lnTo>
                    <a:pt x="1577340" y="1690116"/>
                  </a:lnTo>
                  <a:lnTo>
                    <a:pt x="1614678" y="1695170"/>
                  </a:lnTo>
                  <a:lnTo>
                    <a:pt x="1661922" y="1701546"/>
                  </a:lnTo>
                  <a:close/>
                </a:path>
                <a:path w="7410450" h="1958339">
                  <a:moveTo>
                    <a:pt x="2484120" y="1701558"/>
                  </a:moveTo>
                  <a:lnTo>
                    <a:pt x="838200" y="1701558"/>
                  </a:lnTo>
                  <a:lnTo>
                    <a:pt x="838200" y="1958340"/>
                  </a:lnTo>
                  <a:lnTo>
                    <a:pt x="847344" y="1958340"/>
                  </a:lnTo>
                  <a:lnTo>
                    <a:pt x="857250" y="1958340"/>
                  </a:lnTo>
                  <a:lnTo>
                    <a:pt x="857250" y="1720596"/>
                  </a:lnTo>
                  <a:lnTo>
                    <a:pt x="2465070" y="1720596"/>
                  </a:lnTo>
                  <a:lnTo>
                    <a:pt x="2465070" y="1958340"/>
                  </a:lnTo>
                  <a:lnTo>
                    <a:pt x="2474976" y="1958340"/>
                  </a:lnTo>
                  <a:lnTo>
                    <a:pt x="2484120" y="1958340"/>
                  </a:lnTo>
                  <a:lnTo>
                    <a:pt x="2484120" y="1701558"/>
                  </a:lnTo>
                  <a:close/>
                </a:path>
                <a:path w="7410450" h="1958339">
                  <a:moveTo>
                    <a:pt x="2892552" y="979170"/>
                  </a:moveTo>
                  <a:lnTo>
                    <a:pt x="1828800" y="979170"/>
                  </a:lnTo>
                  <a:lnTo>
                    <a:pt x="1828800" y="986790"/>
                  </a:lnTo>
                  <a:lnTo>
                    <a:pt x="2347849" y="986790"/>
                  </a:lnTo>
                  <a:lnTo>
                    <a:pt x="1708734" y="1640814"/>
                  </a:lnTo>
                  <a:lnTo>
                    <a:pt x="1687830" y="1620774"/>
                  </a:lnTo>
                  <a:lnTo>
                    <a:pt x="1661922" y="1701546"/>
                  </a:lnTo>
                  <a:lnTo>
                    <a:pt x="1700022" y="1688249"/>
                  </a:lnTo>
                  <a:lnTo>
                    <a:pt x="1742694" y="1673352"/>
                  </a:lnTo>
                  <a:lnTo>
                    <a:pt x="1721967" y="1653501"/>
                  </a:lnTo>
                  <a:lnTo>
                    <a:pt x="2367534" y="993648"/>
                  </a:lnTo>
                  <a:lnTo>
                    <a:pt x="2360269" y="986790"/>
                  </a:lnTo>
                  <a:lnTo>
                    <a:pt x="2892552" y="986790"/>
                  </a:lnTo>
                  <a:lnTo>
                    <a:pt x="2892552" y="979170"/>
                  </a:lnTo>
                  <a:close/>
                </a:path>
                <a:path w="7410450" h="1958339">
                  <a:moveTo>
                    <a:pt x="5706326" y="0"/>
                  </a:moveTo>
                  <a:lnTo>
                    <a:pt x="5661507" y="0"/>
                  </a:lnTo>
                  <a:lnTo>
                    <a:pt x="5027917" y="289560"/>
                  </a:lnTo>
                  <a:lnTo>
                    <a:pt x="5016246" y="263652"/>
                  </a:lnTo>
                  <a:lnTo>
                    <a:pt x="4962144" y="329946"/>
                  </a:lnTo>
                  <a:lnTo>
                    <a:pt x="5016246" y="331889"/>
                  </a:lnTo>
                  <a:lnTo>
                    <a:pt x="5047488" y="332994"/>
                  </a:lnTo>
                  <a:lnTo>
                    <a:pt x="5035753" y="306984"/>
                  </a:lnTo>
                  <a:lnTo>
                    <a:pt x="5706326" y="0"/>
                  </a:lnTo>
                  <a:close/>
                </a:path>
                <a:path w="7410450" h="1958339">
                  <a:moveTo>
                    <a:pt x="6295644" y="1668018"/>
                  </a:moveTo>
                  <a:lnTo>
                    <a:pt x="6246876" y="1598676"/>
                  </a:lnTo>
                  <a:lnTo>
                    <a:pt x="6233376" y="1623936"/>
                  </a:lnTo>
                  <a:lnTo>
                    <a:pt x="5026609" y="979170"/>
                  </a:lnTo>
                  <a:lnTo>
                    <a:pt x="4966716" y="947166"/>
                  </a:lnTo>
                  <a:lnTo>
                    <a:pt x="4958334" y="963930"/>
                  </a:lnTo>
                  <a:lnTo>
                    <a:pt x="4986833" y="979170"/>
                  </a:lnTo>
                  <a:lnTo>
                    <a:pt x="6224384" y="1640776"/>
                  </a:lnTo>
                  <a:lnTo>
                    <a:pt x="6211062" y="1665732"/>
                  </a:lnTo>
                  <a:lnTo>
                    <a:pt x="6244590" y="1666646"/>
                  </a:lnTo>
                  <a:lnTo>
                    <a:pt x="6295644" y="1668018"/>
                  </a:lnTo>
                  <a:close/>
                </a:path>
                <a:path w="7410450" h="1958339">
                  <a:moveTo>
                    <a:pt x="7019544" y="329946"/>
                  </a:moveTo>
                  <a:lnTo>
                    <a:pt x="6966966" y="262890"/>
                  </a:lnTo>
                  <a:lnTo>
                    <a:pt x="6954964" y="288874"/>
                  </a:lnTo>
                  <a:lnTo>
                    <a:pt x="6337986" y="12"/>
                  </a:lnTo>
                  <a:lnTo>
                    <a:pt x="6294056" y="12"/>
                  </a:lnTo>
                  <a:lnTo>
                    <a:pt x="6946963" y="306222"/>
                  </a:lnTo>
                  <a:lnTo>
                    <a:pt x="6934962" y="332232"/>
                  </a:lnTo>
                  <a:lnTo>
                    <a:pt x="6966204" y="331393"/>
                  </a:lnTo>
                  <a:lnTo>
                    <a:pt x="7019544" y="329946"/>
                  </a:lnTo>
                  <a:close/>
                </a:path>
                <a:path w="7410450" h="1958339">
                  <a:moveTo>
                    <a:pt x="7026402" y="960882"/>
                  </a:moveTo>
                  <a:lnTo>
                    <a:pt x="7013448" y="947166"/>
                  </a:lnTo>
                  <a:lnTo>
                    <a:pt x="6980999" y="979182"/>
                  </a:lnTo>
                  <a:lnTo>
                    <a:pt x="6343802" y="1607794"/>
                  </a:lnTo>
                  <a:lnTo>
                    <a:pt x="6323838" y="1587246"/>
                  </a:lnTo>
                  <a:lnTo>
                    <a:pt x="6295644" y="1668018"/>
                  </a:lnTo>
                  <a:lnTo>
                    <a:pt x="6334506" y="1655673"/>
                  </a:lnTo>
                  <a:lnTo>
                    <a:pt x="6377178" y="1642110"/>
                  </a:lnTo>
                  <a:lnTo>
                    <a:pt x="6357315" y="1621701"/>
                  </a:lnTo>
                  <a:lnTo>
                    <a:pt x="7007873" y="979182"/>
                  </a:lnTo>
                  <a:lnTo>
                    <a:pt x="7026402" y="960882"/>
                  </a:lnTo>
                  <a:close/>
                </a:path>
                <a:path w="7410450" h="1958339">
                  <a:moveTo>
                    <a:pt x="7410450" y="1668018"/>
                  </a:moveTo>
                  <a:lnTo>
                    <a:pt x="6295644" y="1668018"/>
                  </a:lnTo>
                  <a:lnTo>
                    <a:pt x="5180063" y="1668018"/>
                  </a:lnTo>
                  <a:lnTo>
                    <a:pt x="5180063" y="1958340"/>
                  </a:lnTo>
                  <a:lnTo>
                    <a:pt x="5189220" y="1958340"/>
                  </a:lnTo>
                  <a:lnTo>
                    <a:pt x="5199113" y="1958340"/>
                  </a:lnTo>
                  <a:lnTo>
                    <a:pt x="5199113" y="1687068"/>
                  </a:lnTo>
                  <a:lnTo>
                    <a:pt x="7391400" y="1687068"/>
                  </a:lnTo>
                  <a:lnTo>
                    <a:pt x="7391400" y="1958340"/>
                  </a:lnTo>
                  <a:lnTo>
                    <a:pt x="7400544" y="1958340"/>
                  </a:lnTo>
                  <a:lnTo>
                    <a:pt x="7410450" y="1958340"/>
                  </a:lnTo>
                  <a:lnTo>
                    <a:pt x="7410450" y="1668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45" name="object 23"/>
            <p:cNvSpPr/>
            <p:nvPr/>
          </p:nvSpPr>
          <p:spPr>
            <a:xfrm>
              <a:off x="457200" y="535228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46" name="object 24"/>
            <p:cNvSpPr/>
            <p:nvPr/>
          </p:nvSpPr>
          <p:spPr>
            <a:xfrm>
              <a:off x="2200655" y="5353049"/>
              <a:ext cx="1645920" cy="367665"/>
            </a:xfrm>
            <a:custGeom>
              <a:avLst/>
              <a:gdLst/>
              <a:ahLst/>
              <a:cxnLst/>
              <a:rect l="l" t="t" r="r" b="b"/>
              <a:pathLst>
                <a:path w="1645920" h="367664">
                  <a:moveTo>
                    <a:pt x="19050" y="348234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367284"/>
                  </a:lnTo>
                  <a:lnTo>
                    <a:pt x="9143" y="367284"/>
                  </a:lnTo>
                  <a:lnTo>
                    <a:pt x="9143" y="348234"/>
                  </a:lnTo>
                  <a:lnTo>
                    <a:pt x="19050" y="348234"/>
                  </a:lnTo>
                  <a:close/>
                </a:path>
                <a:path w="1645920" h="367664">
                  <a:moveTo>
                    <a:pt x="1636776" y="348234"/>
                  </a:moveTo>
                  <a:lnTo>
                    <a:pt x="9143" y="348234"/>
                  </a:lnTo>
                  <a:lnTo>
                    <a:pt x="19050" y="357377"/>
                  </a:lnTo>
                  <a:lnTo>
                    <a:pt x="19050" y="367284"/>
                  </a:lnTo>
                  <a:lnTo>
                    <a:pt x="1626869" y="367284"/>
                  </a:lnTo>
                  <a:lnTo>
                    <a:pt x="1626869" y="357377"/>
                  </a:lnTo>
                  <a:lnTo>
                    <a:pt x="1636776" y="348234"/>
                  </a:lnTo>
                  <a:close/>
                </a:path>
                <a:path w="1645920" h="367664">
                  <a:moveTo>
                    <a:pt x="19050" y="367284"/>
                  </a:moveTo>
                  <a:lnTo>
                    <a:pt x="19050" y="357377"/>
                  </a:lnTo>
                  <a:lnTo>
                    <a:pt x="9143" y="348234"/>
                  </a:lnTo>
                  <a:lnTo>
                    <a:pt x="9143" y="367284"/>
                  </a:lnTo>
                  <a:lnTo>
                    <a:pt x="19050" y="367284"/>
                  </a:lnTo>
                  <a:close/>
                </a:path>
                <a:path w="1645920" h="367664">
                  <a:moveTo>
                    <a:pt x="1645919" y="367284"/>
                  </a:moveTo>
                  <a:lnTo>
                    <a:pt x="1645919" y="0"/>
                  </a:lnTo>
                  <a:lnTo>
                    <a:pt x="1626869" y="0"/>
                  </a:lnTo>
                  <a:lnTo>
                    <a:pt x="1626869" y="348234"/>
                  </a:lnTo>
                  <a:lnTo>
                    <a:pt x="1636776" y="348234"/>
                  </a:lnTo>
                  <a:lnTo>
                    <a:pt x="1636776" y="367284"/>
                  </a:lnTo>
                  <a:lnTo>
                    <a:pt x="1645919" y="367284"/>
                  </a:lnTo>
                  <a:close/>
                </a:path>
                <a:path w="1645920" h="367664">
                  <a:moveTo>
                    <a:pt x="1636776" y="367284"/>
                  </a:moveTo>
                  <a:lnTo>
                    <a:pt x="1636776" y="348234"/>
                  </a:lnTo>
                  <a:lnTo>
                    <a:pt x="1626869" y="357377"/>
                  </a:lnTo>
                  <a:lnTo>
                    <a:pt x="1626869" y="367284"/>
                  </a:lnTo>
                  <a:lnTo>
                    <a:pt x="1636776" y="3672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47" name="object 25"/>
          <p:cNvSpPr txBox="1"/>
          <p:nvPr/>
        </p:nvSpPr>
        <p:spPr>
          <a:xfrm>
            <a:off x="2288539" y="5213096"/>
            <a:ext cx="1469390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4055" algn="l"/>
              </a:tabLst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z </a:t>
            </a:r>
            <a:r>
              <a:rPr lang="en-US"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y +</a:t>
            </a:r>
            <a:r>
              <a:rPr sz="2000" b="1" spc="-8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x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8" name="object 26"/>
          <p:cNvSpPr/>
          <p:nvPr/>
        </p:nvSpPr>
        <p:spPr>
          <a:xfrm>
            <a:off x="6542531" y="5353050"/>
            <a:ext cx="2230755" cy="829310"/>
          </a:xfrm>
          <a:custGeom>
            <a:avLst/>
            <a:gdLst/>
            <a:ahLst/>
            <a:cxnLst/>
            <a:rect l="l" t="t" r="r" b="b"/>
            <a:pathLst>
              <a:path w="2230754" h="829310">
                <a:moveTo>
                  <a:pt x="19050" y="810005"/>
                </a:moveTo>
                <a:lnTo>
                  <a:pt x="19050" y="0"/>
                </a:lnTo>
                <a:lnTo>
                  <a:pt x="0" y="0"/>
                </a:lnTo>
                <a:lnTo>
                  <a:pt x="0" y="829055"/>
                </a:lnTo>
                <a:lnTo>
                  <a:pt x="9144" y="829055"/>
                </a:lnTo>
                <a:lnTo>
                  <a:pt x="9144" y="810005"/>
                </a:lnTo>
                <a:lnTo>
                  <a:pt x="19050" y="810005"/>
                </a:lnTo>
                <a:close/>
              </a:path>
              <a:path w="2230754" h="829310">
                <a:moveTo>
                  <a:pt x="2220468" y="810005"/>
                </a:moveTo>
                <a:lnTo>
                  <a:pt x="9144" y="810005"/>
                </a:lnTo>
                <a:lnTo>
                  <a:pt x="19050" y="819150"/>
                </a:lnTo>
                <a:lnTo>
                  <a:pt x="19050" y="829055"/>
                </a:lnTo>
                <a:lnTo>
                  <a:pt x="2211324" y="829055"/>
                </a:lnTo>
                <a:lnTo>
                  <a:pt x="2211324" y="819150"/>
                </a:lnTo>
                <a:lnTo>
                  <a:pt x="2220468" y="810005"/>
                </a:lnTo>
                <a:close/>
              </a:path>
              <a:path w="2230754" h="829310">
                <a:moveTo>
                  <a:pt x="19050" y="829055"/>
                </a:moveTo>
                <a:lnTo>
                  <a:pt x="19050" y="819150"/>
                </a:lnTo>
                <a:lnTo>
                  <a:pt x="9144" y="810005"/>
                </a:lnTo>
                <a:lnTo>
                  <a:pt x="9144" y="829055"/>
                </a:lnTo>
                <a:lnTo>
                  <a:pt x="19050" y="829055"/>
                </a:lnTo>
                <a:close/>
              </a:path>
              <a:path w="2230754" h="829310">
                <a:moveTo>
                  <a:pt x="2230374" y="829055"/>
                </a:moveTo>
                <a:lnTo>
                  <a:pt x="2230374" y="0"/>
                </a:lnTo>
                <a:lnTo>
                  <a:pt x="2211324" y="0"/>
                </a:lnTo>
                <a:lnTo>
                  <a:pt x="2211324" y="810005"/>
                </a:lnTo>
                <a:lnTo>
                  <a:pt x="2220468" y="810005"/>
                </a:lnTo>
                <a:lnTo>
                  <a:pt x="2220468" y="829055"/>
                </a:lnTo>
                <a:lnTo>
                  <a:pt x="2230374" y="829055"/>
                </a:lnTo>
                <a:close/>
              </a:path>
              <a:path w="2230754" h="829310">
                <a:moveTo>
                  <a:pt x="2220468" y="829055"/>
                </a:moveTo>
                <a:lnTo>
                  <a:pt x="2220468" y="810005"/>
                </a:lnTo>
                <a:lnTo>
                  <a:pt x="2211324" y="819150"/>
                </a:lnTo>
                <a:lnTo>
                  <a:pt x="2211324" y="829055"/>
                </a:lnTo>
                <a:lnTo>
                  <a:pt x="2220468" y="829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49" name="object 27"/>
          <p:cNvSpPr txBox="1"/>
          <p:nvPr/>
        </p:nvSpPr>
        <p:spPr>
          <a:xfrm>
            <a:off x="6605016" y="5128514"/>
            <a:ext cx="2018664" cy="639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43230" algn="l"/>
                <a:tab pos="821055" algn="l"/>
                <a:tab pos="1574165" algn="l"/>
              </a:tabLst>
            </a:pPr>
            <a:r>
              <a:rPr sz="2000" b="1" spc="5" dirty="0">
                <a:latin typeface="Courier New" panose="02070309020205020404"/>
                <a:cs typeface="Courier New" panose="02070309020205020404"/>
              </a:rPr>
              <a:t>x</a:t>
            </a:r>
            <a:r>
              <a:rPr sz="1950" b="1" spc="7" baseline="-21000" dirty="0">
                <a:latin typeface="Courier New" panose="02070309020205020404"/>
                <a:cs typeface="Courier New" panose="02070309020205020404"/>
              </a:rPr>
              <a:t>2	</a:t>
            </a:r>
            <a:r>
              <a:rPr lang="en-US" sz="18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18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dirty="0">
                <a:latin typeface="Symbol" panose="05050102010706020507"/>
                <a:cs typeface="Symbol" panose="05050102010706020507"/>
              </a:rPr>
              <a:t>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(x</a:t>
            </a:r>
            <a:r>
              <a:rPr sz="1950" b="1" baseline="-21000" dirty="0">
                <a:latin typeface="Courier New" panose="02070309020205020404"/>
                <a:cs typeface="Courier New" panose="02070309020205020404"/>
              </a:rPr>
              <a:t>1	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x</a:t>
            </a:r>
            <a:r>
              <a:rPr sz="1950" b="1" baseline="-21000" dirty="0">
                <a:latin typeface="Courier New" panose="02070309020205020404"/>
                <a:cs typeface="Courier New" panose="02070309020205020404"/>
              </a:rPr>
              <a:t>1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)</a:t>
            </a:r>
            <a:endParaRPr sz="2000" b="1" dirty="0">
              <a:latin typeface="Courier New" panose="02070309020205020404"/>
              <a:cs typeface="Courier New" panose="02070309020205020404"/>
            </a:endParaRPr>
          </a:p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43230" algn="l"/>
                <a:tab pos="821055" algn="l"/>
                <a:tab pos="1574165" algn="l"/>
              </a:tabLst>
            </a:pPr>
            <a:r>
              <a:rPr sz="2000" b="1" spc="-5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  <a:sym typeface="+mn-ea"/>
              </a:rPr>
              <a:t>y</a:t>
            </a:r>
            <a:r>
              <a:rPr sz="2000" b="1" spc="22" baseline="-21000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  <a:sym typeface="+mn-ea"/>
              </a:rPr>
              <a:t>3	</a:t>
            </a:r>
            <a:r>
              <a:rPr lang="en-US" sz="2000" b="1" spc="-5" dirty="0">
                <a:latin typeface="Symbol" panose="05050102010706020507"/>
                <a:cs typeface="Symbol" panose="05050102010706020507"/>
                <a:sym typeface="+mn-ea"/>
              </a:rPr>
              <a:t>=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	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Φ</a:t>
            </a:r>
            <a:r>
              <a:rPr sz="2000" b="1" spc="-5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  <a:sym typeface="+mn-ea"/>
              </a:rPr>
              <a:t>(y</a:t>
            </a:r>
            <a:r>
              <a:rPr sz="2000" b="1" spc="15" baseline="-21000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  <a:sym typeface="+mn-ea"/>
              </a:rPr>
              <a:t>1</a:t>
            </a:r>
            <a:r>
              <a:rPr sz="2000" b="1" spc="-5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  <a:sym typeface="+mn-ea"/>
              </a:rPr>
              <a:t>,y</a:t>
            </a:r>
            <a:r>
              <a:rPr sz="2000" b="1" spc="15" baseline="-21000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  <a:sym typeface="+mn-ea"/>
              </a:rPr>
              <a:t>2</a:t>
            </a:r>
            <a:r>
              <a:rPr sz="2000" b="1" spc="-5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  <a:sym typeface="+mn-ea"/>
              </a:rPr>
              <a:t>)</a:t>
            </a:r>
            <a:endParaRPr sz="2000" b="1" spc="-5" dirty="0">
              <a:solidFill>
                <a:schemeClr val="tx1"/>
              </a:solidFill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sp>
        <p:nvSpPr>
          <p:cNvPr id="50" name="object 28"/>
          <p:cNvSpPr txBox="1"/>
          <p:nvPr/>
        </p:nvSpPr>
        <p:spPr>
          <a:xfrm>
            <a:off x="9065260" y="5377180"/>
            <a:ext cx="3021965" cy="319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25400">
              <a:lnSpc>
                <a:spcPct val="100000"/>
              </a:lnSpc>
              <a:spcBef>
                <a:spcPts val="1915"/>
              </a:spcBef>
              <a:tabLst>
                <a:tab pos="5342255" algn="l"/>
                <a:tab pos="5747385" algn="l"/>
                <a:tab pos="6125845" algn="l"/>
                <a:tab pos="6532245" algn="l"/>
              </a:tabLst>
            </a:pPr>
            <a:r>
              <a:rPr lang="zh-CN" sz="2000" b="1" spc="-5" dirty="0">
                <a:solidFill>
                  <a:srgbClr val="C00000"/>
                </a:solidFill>
                <a:latin typeface="Comic Sans MS" panose="030F0702030302020204"/>
                <a:cs typeface="Comic Sans MS" panose="030F0702030302020204"/>
              </a:rPr>
              <a:t>生成太多的</a:t>
            </a:r>
            <a:r>
              <a:rPr sz="2000" b="1" spc="-5" dirty="0">
                <a:solidFill>
                  <a:srgbClr val="C0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</a:t>
            </a:r>
            <a:r>
              <a:rPr sz="2000" b="1" spc="1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zh-CN" sz="2000" b="1" spc="15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函数</a:t>
            </a:r>
            <a:endParaRPr lang="zh-CN" sz="2000" b="1" spc="150" baseline="62000" dirty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25"/>
          <p:cNvSpPr/>
          <p:nvPr/>
        </p:nvSpPr>
        <p:spPr>
          <a:xfrm>
            <a:off x="6350000" y="5029199"/>
            <a:ext cx="3207385" cy="389890"/>
          </a:xfrm>
          <a:custGeom>
            <a:avLst/>
            <a:gdLst/>
            <a:ahLst/>
            <a:cxnLst/>
            <a:rect l="l" t="t" r="r" b="b"/>
            <a:pathLst>
              <a:path w="3207384" h="389889">
                <a:moveTo>
                  <a:pt x="186550" y="0"/>
                </a:moveTo>
                <a:lnTo>
                  <a:pt x="158445" y="0"/>
                </a:lnTo>
                <a:lnTo>
                  <a:pt x="160782" y="7620"/>
                </a:lnTo>
                <a:lnTo>
                  <a:pt x="186550" y="0"/>
                </a:lnTo>
                <a:close/>
              </a:path>
              <a:path w="3207384" h="389889">
                <a:moveTo>
                  <a:pt x="3033128" y="0"/>
                </a:moveTo>
                <a:lnTo>
                  <a:pt x="2750261" y="0"/>
                </a:lnTo>
                <a:lnTo>
                  <a:pt x="2767609" y="1549"/>
                </a:lnTo>
                <a:lnTo>
                  <a:pt x="2818219" y="5067"/>
                </a:lnTo>
                <a:lnTo>
                  <a:pt x="2868752" y="7404"/>
                </a:lnTo>
                <a:lnTo>
                  <a:pt x="2919222" y="8382"/>
                </a:lnTo>
                <a:lnTo>
                  <a:pt x="2957322" y="6858"/>
                </a:lnTo>
                <a:lnTo>
                  <a:pt x="3006598" y="3098"/>
                </a:lnTo>
                <a:lnTo>
                  <a:pt x="3033128" y="0"/>
                </a:lnTo>
                <a:close/>
              </a:path>
              <a:path w="3207384" h="389889">
                <a:moveTo>
                  <a:pt x="3207258" y="313182"/>
                </a:moveTo>
                <a:lnTo>
                  <a:pt x="3201924" y="284988"/>
                </a:lnTo>
                <a:lnTo>
                  <a:pt x="3188208" y="288036"/>
                </a:lnTo>
                <a:lnTo>
                  <a:pt x="3179826" y="289560"/>
                </a:lnTo>
                <a:lnTo>
                  <a:pt x="3131299" y="302348"/>
                </a:lnTo>
                <a:lnTo>
                  <a:pt x="3082544" y="314540"/>
                </a:lnTo>
                <a:lnTo>
                  <a:pt x="3033572" y="325869"/>
                </a:lnTo>
                <a:lnTo>
                  <a:pt x="2984373" y="336042"/>
                </a:lnTo>
                <a:lnTo>
                  <a:pt x="2934919" y="344792"/>
                </a:lnTo>
                <a:lnTo>
                  <a:pt x="2885236" y="351828"/>
                </a:lnTo>
                <a:lnTo>
                  <a:pt x="2835300" y="356882"/>
                </a:lnTo>
                <a:lnTo>
                  <a:pt x="2785110" y="359664"/>
                </a:lnTo>
                <a:lnTo>
                  <a:pt x="2766060" y="360426"/>
                </a:lnTo>
                <a:lnTo>
                  <a:pt x="2747772" y="360426"/>
                </a:lnTo>
                <a:lnTo>
                  <a:pt x="2698813" y="358965"/>
                </a:lnTo>
                <a:lnTo>
                  <a:pt x="2649778" y="356311"/>
                </a:lnTo>
                <a:lnTo>
                  <a:pt x="2600668" y="352615"/>
                </a:lnTo>
                <a:lnTo>
                  <a:pt x="2551493" y="348043"/>
                </a:lnTo>
                <a:lnTo>
                  <a:pt x="2502255" y="342747"/>
                </a:lnTo>
                <a:lnTo>
                  <a:pt x="2452979" y="336905"/>
                </a:lnTo>
                <a:lnTo>
                  <a:pt x="2403665" y="330669"/>
                </a:lnTo>
                <a:lnTo>
                  <a:pt x="2304999" y="317652"/>
                </a:lnTo>
                <a:lnTo>
                  <a:pt x="2206333" y="304977"/>
                </a:lnTo>
                <a:lnTo>
                  <a:pt x="2157031" y="299161"/>
                </a:lnTo>
                <a:lnTo>
                  <a:pt x="2107768" y="293916"/>
                </a:lnTo>
                <a:lnTo>
                  <a:pt x="2058543" y="289394"/>
                </a:lnTo>
                <a:lnTo>
                  <a:pt x="2009394" y="285750"/>
                </a:lnTo>
                <a:lnTo>
                  <a:pt x="1895856" y="281178"/>
                </a:lnTo>
                <a:lnTo>
                  <a:pt x="1806702" y="281178"/>
                </a:lnTo>
                <a:lnTo>
                  <a:pt x="1755114" y="281508"/>
                </a:lnTo>
                <a:lnTo>
                  <a:pt x="1703425" y="282460"/>
                </a:lnTo>
                <a:lnTo>
                  <a:pt x="1547990" y="286613"/>
                </a:lnTo>
                <a:lnTo>
                  <a:pt x="1496174" y="287667"/>
                </a:lnTo>
                <a:lnTo>
                  <a:pt x="1444396" y="288150"/>
                </a:lnTo>
                <a:lnTo>
                  <a:pt x="1392694" y="287858"/>
                </a:lnTo>
                <a:lnTo>
                  <a:pt x="1341120" y="286512"/>
                </a:lnTo>
                <a:lnTo>
                  <a:pt x="1300734" y="284226"/>
                </a:lnTo>
                <a:lnTo>
                  <a:pt x="1280922" y="283464"/>
                </a:lnTo>
                <a:lnTo>
                  <a:pt x="1226362" y="277901"/>
                </a:lnTo>
                <a:lnTo>
                  <a:pt x="1172768" y="270217"/>
                </a:lnTo>
                <a:lnTo>
                  <a:pt x="1119746" y="260997"/>
                </a:lnTo>
                <a:lnTo>
                  <a:pt x="1066901" y="250850"/>
                </a:lnTo>
                <a:lnTo>
                  <a:pt x="1013815" y="240360"/>
                </a:lnTo>
                <a:lnTo>
                  <a:pt x="960120" y="230124"/>
                </a:lnTo>
                <a:lnTo>
                  <a:pt x="885444" y="217932"/>
                </a:lnTo>
                <a:lnTo>
                  <a:pt x="817943" y="210146"/>
                </a:lnTo>
                <a:lnTo>
                  <a:pt x="768769" y="207479"/>
                </a:lnTo>
                <a:lnTo>
                  <a:pt x="718997" y="207429"/>
                </a:lnTo>
                <a:lnTo>
                  <a:pt x="668807" y="209727"/>
                </a:lnTo>
                <a:lnTo>
                  <a:pt x="618337" y="214147"/>
                </a:lnTo>
                <a:lnTo>
                  <a:pt x="567728" y="220459"/>
                </a:lnTo>
                <a:lnTo>
                  <a:pt x="517131" y="228422"/>
                </a:lnTo>
                <a:lnTo>
                  <a:pt x="466699" y="237782"/>
                </a:lnTo>
                <a:lnTo>
                  <a:pt x="416598" y="248323"/>
                </a:lnTo>
                <a:lnTo>
                  <a:pt x="366941" y="259778"/>
                </a:lnTo>
                <a:lnTo>
                  <a:pt x="317919" y="271932"/>
                </a:lnTo>
                <a:lnTo>
                  <a:pt x="269646" y="284530"/>
                </a:lnTo>
                <a:lnTo>
                  <a:pt x="222300" y="297357"/>
                </a:lnTo>
                <a:lnTo>
                  <a:pt x="132588" y="322326"/>
                </a:lnTo>
                <a:lnTo>
                  <a:pt x="0" y="361188"/>
                </a:lnTo>
                <a:lnTo>
                  <a:pt x="8382" y="388620"/>
                </a:lnTo>
                <a:lnTo>
                  <a:pt x="140208" y="349758"/>
                </a:lnTo>
                <a:lnTo>
                  <a:pt x="232194" y="324358"/>
                </a:lnTo>
                <a:lnTo>
                  <a:pt x="280606" y="311238"/>
                </a:lnTo>
                <a:lnTo>
                  <a:pt x="329539" y="298462"/>
                </a:lnTo>
                <a:lnTo>
                  <a:pt x="378929" y="286245"/>
                </a:lnTo>
                <a:lnTo>
                  <a:pt x="428688" y="274828"/>
                </a:lnTo>
                <a:lnTo>
                  <a:pt x="478777" y="264439"/>
                </a:lnTo>
                <a:lnTo>
                  <a:pt x="529082" y="255320"/>
                </a:lnTo>
                <a:lnTo>
                  <a:pt x="579551" y="247688"/>
                </a:lnTo>
                <a:lnTo>
                  <a:pt x="630110" y="241769"/>
                </a:lnTo>
                <a:lnTo>
                  <a:pt x="680681" y="237807"/>
                </a:lnTo>
                <a:lnTo>
                  <a:pt x="731202" y="236042"/>
                </a:lnTo>
                <a:lnTo>
                  <a:pt x="781570" y="236677"/>
                </a:lnTo>
                <a:lnTo>
                  <a:pt x="831735" y="239966"/>
                </a:lnTo>
                <a:lnTo>
                  <a:pt x="881634" y="246126"/>
                </a:lnTo>
                <a:lnTo>
                  <a:pt x="955548" y="258318"/>
                </a:lnTo>
                <a:lnTo>
                  <a:pt x="1042987" y="275463"/>
                </a:lnTo>
                <a:lnTo>
                  <a:pt x="1093724" y="285394"/>
                </a:lnTo>
                <a:lnTo>
                  <a:pt x="1144473" y="294576"/>
                </a:lnTo>
                <a:lnTo>
                  <a:pt x="1195412" y="302539"/>
                </a:lnTo>
                <a:lnTo>
                  <a:pt x="1246682" y="308889"/>
                </a:lnTo>
                <a:lnTo>
                  <a:pt x="1298448" y="313182"/>
                </a:lnTo>
                <a:lnTo>
                  <a:pt x="1380744" y="316230"/>
                </a:lnTo>
                <a:lnTo>
                  <a:pt x="1433855" y="316852"/>
                </a:lnTo>
                <a:lnTo>
                  <a:pt x="1487043" y="316572"/>
                </a:lnTo>
                <a:lnTo>
                  <a:pt x="1540306" y="315620"/>
                </a:lnTo>
                <a:lnTo>
                  <a:pt x="1700212" y="311200"/>
                </a:lnTo>
                <a:lnTo>
                  <a:pt x="1753476" y="310019"/>
                </a:lnTo>
                <a:lnTo>
                  <a:pt x="1806702" y="309372"/>
                </a:lnTo>
                <a:lnTo>
                  <a:pt x="1850898" y="309372"/>
                </a:lnTo>
                <a:lnTo>
                  <a:pt x="1940052" y="310896"/>
                </a:lnTo>
                <a:lnTo>
                  <a:pt x="1985010" y="313182"/>
                </a:lnTo>
                <a:lnTo>
                  <a:pt x="2057565" y="318173"/>
                </a:lnTo>
                <a:lnTo>
                  <a:pt x="2108111" y="322643"/>
                </a:lnTo>
                <a:lnTo>
                  <a:pt x="2158720" y="327926"/>
                </a:lnTo>
                <a:lnTo>
                  <a:pt x="2209381" y="333857"/>
                </a:lnTo>
                <a:lnTo>
                  <a:pt x="2260092" y="340245"/>
                </a:lnTo>
                <a:lnTo>
                  <a:pt x="2412352" y="360349"/>
                </a:lnTo>
                <a:lnTo>
                  <a:pt x="2463101" y="366763"/>
                </a:lnTo>
                <a:lnTo>
                  <a:pt x="2513838" y="372719"/>
                </a:lnTo>
                <a:lnTo>
                  <a:pt x="2564549" y="378040"/>
                </a:lnTo>
                <a:lnTo>
                  <a:pt x="2615209" y="382549"/>
                </a:lnTo>
                <a:lnTo>
                  <a:pt x="2665819" y="386067"/>
                </a:lnTo>
                <a:lnTo>
                  <a:pt x="2716352" y="388404"/>
                </a:lnTo>
                <a:lnTo>
                  <a:pt x="2766822" y="389382"/>
                </a:lnTo>
                <a:lnTo>
                  <a:pt x="2804922" y="387858"/>
                </a:lnTo>
                <a:lnTo>
                  <a:pt x="2854198" y="384098"/>
                </a:lnTo>
                <a:lnTo>
                  <a:pt x="2902648" y="378447"/>
                </a:lnTo>
                <a:lnTo>
                  <a:pt x="2950451" y="371157"/>
                </a:lnTo>
                <a:lnTo>
                  <a:pt x="2997822" y="362432"/>
                </a:lnTo>
                <a:lnTo>
                  <a:pt x="3044926" y="352501"/>
                </a:lnTo>
                <a:lnTo>
                  <a:pt x="3091980" y="341591"/>
                </a:lnTo>
                <a:lnTo>
                  <a:pt x="3139160" y="329946"/>
                </a:lnTo>
                <a:lnTo>
                  <a:pt x="3186684" y="317754"/>
                </a:lnTo>
                <a:lnTo>
                  <a:pt x="3194304" y="315468"/>
                </a:lnTo>
                <a:lnTo>
                  <a:pt x="3201162" y="313944"/>
                </a:lnTo>
                <a:lnTo>
                  <a:pt x="3207258" y="313182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30" grpId="0" bldLvl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b="1" spc="-5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循环中的</a:t>
            </a:r>
            <a:r>
              <a:rPr lang="en-US" altLang="zh-CN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SSA</a:t>
            </a:r>
            <a:endParaRPr lang="en-US" altLang="zh-CN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11" name="object 3"/>
          <p:cNvSpPr/>
          <p:nvPr/>
        </p:nvSpPr>
        <p:spPr>
          <a:xfrm>
            <a:off x="2181605" y="1486280"/>
            <a:ext cx="1085850" cy="628650"/>
          </a:xfrm>
          <a:custGeom>
            <a:avLst/>
            <a:gdLst/>
            <a:ahLst/>
            <a:cxnLst/>
            <a:rect l="l" t="t" r="r" b="b"/>
            <a:pathLst>
              <a:path w="1085850" h="628650">
                <a:moveTo>
                  <a:pt x="1085850" y="628650"/>
                </a:moveTo>
                <a:lnTo>
                  <a:pt x="1085850" y="0"/>
                </a:lnTo>
                <a:lnTo>
                  <a:pt x="0" y="0"/>
                </a:lnTo>
                <a:lnTo>
                  <a:pt x="0" y="628650"/>
                </a:lnTo>
                <a:lnTo>
                  <a:pt x="9143" y="628650"/>
                </a:lnTo>
                <a:lnTo>
                  <a:pt x="9143" y="19050"/>
                </a:lnTo>
                <a:lnTo>
                  <a:pt x="19050" y="9144"/>
                </a:lnTo>
                <a:lnTo>
                  <a:pt x="19050" y="19050"/>
                </a:lnTo>
                <a:lnTo>
                  <a:pt x="1066800" y="19050"/>
                </a:lnTo>
                <a:lnTo>
                  <a:pt x="1066800" y="9143"/>
                </a:lnTo>
                <a:lnTo>
                  <a:pt x="1075944" y="19050"/>
                </a:lnTo>
                <a:lnTo>
                  <a:pt x="1075944" y="628650"/>
                </a:lnTo>
                <a:lnTo>
                  <a:pt x="1085850" y="628650"/>
                </a:lnTo>
                <a:close/>
              </a:path>
              <a:path w="1085850" h="628650">
                <a:moveTo>
                  <a:pt x="19050" y="19050"/>
                </a:moveTo>
                <a:lnTo>
                  <a:pt x="19050" y="9144"/>
                </a:lnTo>
                <a:lnTo>
                  <a:pt x="9143" y="19050"/>
                </a:lnTo>
                <a:lnTo>
                  <a:pt x="19050" y="19050"/>
                </a:lnTo>
                <a:close/>
              </a:path>
              <a:path w="1085850" h="628650">
                <a:moveTo>
                  <a:pt x="19050" y="609600"/>
                </a:moveTo>
                <a:lnTo>
                  <a:pt x="19050" y="19050"/>
                </a:lnTo>
                <a:lnTo>
                  <a:pt x="9143" y="19050"/>
                </a:lnTo>
                <a:lnTo>
                  <a:pt x="9143" y="609600"/>
                </a:lnTo>
                <a:lnTo>
                  <a:pt x="19050" y="609600"/>
                </a:lnTo>
                <a:close/>
              </a:path>
              <a:path w="1085850" h="628650">
                <a:moveTo>
                  <a:pt x="1075944" y="609600"/>
                </a:moveTo>
                <a:lnTo>
                  <a:pt x="9143" y="609600"/>
                </a:lnTo>
                <a:lnTo>
                  <a:pt x="19050" y="618744"/>
                </a:lnTo>
                <a:lnTo>
                  <a:pt x="19050" y="628650"/>
                </a:lnTo>
                <a:lnTo>
                  <a:pt x="1066800" y="628650"/>
                </a:lnTo>
                <a:lnTo>
                  <a:pt x="1066800" y="618744"/>
                </a:lnTo>
                <a:lnTo>
                  <a:pt x="1075944" y="609600"/>
                </a:lnTo>
                <a:close/>
              </a:path>
              <a:path w="1085850" h="628650">
                <a:moveTo>
                  <a:pt x="19050" y="628650"/>
                </a:moveTo>
                <a:lnTo>
                  <a:pt x="19050" y="618744"/>
                </a:lnTo>
                <a:lnTo>
                  <a:pt x="9143" y="609600"/>
                </a:lnTo>
                <a:lnTo>
                  <a:pt x="9143" y="628650"/>
                </a:lnTo>
                <a:lnTo>
                  <a:pt x="19050" y="628650"/>
                </a:lnTo>
                <a:close/>
              </a:path>
              <a:path w="1085850" h="628650">
                <a:moveTo>
                  <a:pt x="1075944" y="19050"/>
                </a:moveTo>
                <a:lnTo>
                  <a:pt x="1066800" y="9143"/>
                </a:lnTo>
                <a:lnTo>
                  <a:pt x="1066800" y="19050"/>
                </a:lnTo>
                <a:lnTo>
                  <a:pt x="1075944" y="19050"/>
                </a:lnTo>
                <a:close/>
              </a:path>
              <a:path w="1085850" h="628650">
                <a:moveTo>
                  <a:pt x="1075944" y="609600"/>
                </a:moveTo>
                <a:lnTo>
                  <a:pt x="1075944" y="19050"/>
                </a:lnTo>
                <a:lnTo>
                  <a:pt x="1066800" y="19050"/>
                </a:lnTo>
                <a:lnTo>
                  <a:pt x="1066800" y="609600"/>
                </a:lnTo>
                <a:lnTo>
                  <a:pt x="1075944" y="609600"/>
                </a:lnTo>
                <a:close/>
              </a:path>
              <a:path w="1085850" h="628650">
                <a:moveTo>
                  <a:pt x="1075944" y="628650"/>
                </a:moveTo>
                <a:lnTo>
                  <a:pt x="1075944" y="609600"/>
                </a:lnTo>
                <a:lnTo>
                  <a:pt x="1066800" y="618744"/>
                </a:lnTo>
                <a:lnTo>
                  <a:pt x="1066800" y="628650"/>
                </a:lnTo>
                <a:lnTo>
                  <a:pt x="1075944" y="628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12" name="object 4"/>
          <p:cNvSpPr txBox="1"/>
          <p:nvPr/>
        </p:nvSpPr>
        <p:spPr>
          <a:xfrm>
            <a:off x="2269489" y="1459102"/>
            <a:ext cx="885190" cy="639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9455" algn="l"/>
              </a:tabLst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a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0</a:t>
            </a:r>
            <a:endParaRPr sz="2000" b="1" spc="-5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9455" algn="l"/>
              </a:tabLst>
            </a:pPr>
            <a:r>
              <a:rPr lang="en-US" sz="2000" b="1" spc="-5" dirty="0">
                <a:latin typeface="Courier New" panose="02070309020205020404"/>
                <a:cs typeface="Courier New" panose="02070309020205020404"/>
                <a:sym typeface="+mn-ea"/>
              </a:rPr>
              <a:t>c</a:t>
            </a:r>
            <a:r>
              <a:rPr sz="2000" b="1" spc="-5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2000" b="1" spc="-5" dirty="0">
                <a:latin typeface="Symbol" panose="05050102010706020507"/>
                <a:cs typeface="Symbol" panose="05050102010706020507"/>
                <a:sym typeface="+mn-ea"/>
              </a:rPr>
              <a:t>=</a:t>
            </a:r>
            <a:r>
              <a:rPr sz="2000" dirty="0">
                <a:latin typeface="Times New Roman" panose="02020603050405020304"/>
                <a:cs typeface="Times New Roman" panose="02020603050405020304"/>
                <a:sym typeface="+mn-ea"/>
              </a:rPr>
              <a:t>	</a:t>
            </a:r>
            <a:r>
              <a:rPr sz="2000" b="1" spc="-5" dirty="0">
                <a:latin typeface="Courier New" panose="02070309020205020404"/>
                <a:cs typeface="Courier New" panose="02070309020205020404"/>
                <a:sym typeface="+mn-ea"/>
              </a:rPr>
              <a:t>0</a:t>
            </a:r>
            <a:endParaRPr lang="en-US"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5"/>
          <p:cNvSpPr/>
          <p:nvPr/>
        </p:nvSpPr>
        <p:spPr>
          <a:xfrm>
            <a:off x="2716530" y="1410080"/>
            <a:ext cx="5046980" cy="824865"/>
          </a:xfrm>
          <a:custGeom>
            <a:avLst/>
            <a:gdLst/>
            <a:ahLst/>
            <a:cxnLst/>
            <a:rect l="l" t="t" r="r" b="b"/>
            <a:pathLst>
              <a:path w="5046980" h="824864">
                <a:moveTo>
                  <a:pt x="102933" y="824496"/>
                </a:moveTo>
                <a:lnTo>
                  <a:pt x="16002" y="699516"/>
                </a:lnTo>
                <a:lnTo>
                  <a:pt x="0" y="710184"/>
                </a:lnTo>
                <a:lnTo>
                  <a:pt x="79578" y="824496"/>
                </a:lnTo>
                <a:lnTo>
                  <a:pt x="102933" y="824496"/>
                </a:lnTo>
                <a:close/>
              </a:path>
              <a:path w="5046980" h="824864">
                <a:moveTo>
                  <a:pt x="5046726" y="0"/>
                </a:moveTo>
                <a:lnTo>
                  <a:pt x="5027676" y="0"/>
                </a:lnTo>
                <a:lnTo>
                  <a:pt x="5027676" y="19050"/>
                </a:lnTo>
                <a:lnTo>
                  <a:pt x="5027676" y="609600"/>
                </a:lnTo>
                <a:lnTo>
                  <a:pt x="3979926" y="609600"/>
                </a:lnTo>
                <a:lnTo>
                  <a:pt x="3979926" y="19050"/>
                </a:lnTo>
                <a:lnTo>
                  <a:pt x="5027676" y="19050"/>
                </a:lnTo>
                <a:lnTo>
                  <a:pt x="5027676" y="0"/>
                </a:lnTo>
                <a:lnTo>
                  <a:pt x="3960876" y="0"/>
                </a:lnTo>
                <a:lnTo>
                  <a:pt x="3960876" y="628650"/>
                </a:lnTo>
                <a:lnTo>
                  <a:pt x="3970020" y="628650"/>
                </a:lnTo>
                <a:lnTo>
                  <a:pt x="3979926" y="628650"/>
                </a:lnTo>
                <a:lnTo>
                  <a:pt x="5027676" y="628650"/>
                </a:lnTo>
                <a:lnTo>
                  <a:pt x="5036820" y="628650"/>
                </a:lnTo>
                <a:lnTo>
                  <a:pt x="5046726" y="628650"/>
                </a:lnTo>
                <a:lnTo>
                  <a:pt x="50467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14" name="object 6"/>
          <p:cNvSpPr txBox="1"/>
          <p:nvPr/>
        </p:nvSpPr>
        <p:spPr>
          <a:xfrm>
            <a:off x="6739890" y="1401952"/>
            <a:ext cx="1038225" cy="639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43230" algn="l"/>
                <a:tab pos="847090" algn="l"/>
              </a:tabLst>
            </a:pPr>
            <a:r>
              <a:rPr sz="2000" b="1" spc="5" dirty="0">
                <a:latin typeface="Courier New" panose="02070309020205020404"/>
                <a:cs typeface="Courier New" panose="02070309020205020404"/>
              </a:rPr>
              <a:t>a</a:t>
            </a:r>
            <a:r>
              <a:rPr sz="1950" b="1" spc="7" baseline="-21000" dirty="0">
                <a:latin typeface="Courier New" panose="02070309020205020404"/>
                <a:cs typeface="Courier New" panose="02070309020205020404"/>
              </a:rPr>
              <a:t>1	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0</a:t>
            </a:r>
            <a:endParaRPr sz="2000" b="1" spc="-5" dirty="0">
              <a:latin typeface="Courier New" panose="02070309020205020404"/>
              <a:cs typeface="Courier New" panose="02070309020205020404"/>
            </a:endParaRPr>
          </a:p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43230" algn="l"/>
                <a:tab pos="847090" algn="l"/>
              </a:tabLst>
            </a:pPr>
            <a:r>
              <a:rPr lang="en-US" sz="2000" b="1" spc="5" dirty="0">
                <a:latin typeface="Courier New" panose="02070309020205020404"/>
                <a:cs typeface="Courier New" panose="02070309020205020404"/>
                <a:sym typeface="+mn-ea"/>
              </a:rPr>
              <a:t>c</a:t>
            </a:r>
            <a:r>
              <a:rPr sz="2000" b="1" spc="7" baseline="-21000" dirty="0">
                <a:latin typeface="Courier New" panose="02070309020205020404"/>
                <a:cs typeface="Courier New" panose="02070309020205020404"/>
                <a:sym typeface="+mn-ea"/>
              </a:rPr>
              <a:t>1	</a:t>
            </a:r>
            <a:r>
              <a:rPr sz="2000" b="1" spc="-5" dirty="0">
                <a:latin typeface="Symbol" panose="05050102010706020507"/>
                <a:cs typeface="Symbol" panose="05050102010706020507"/>
                <a:sym typeface="+mn-ea"/>
              </a:rPr>
              <a:t>=</a:t>
            </a:r>
            <a:r>
              <a:rPr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	</a:t>
            </a:r>
            <a:r>
              <a:rPr sz="2000" b="1" spc="-5" dirty="0">
                <a:latin typeface="Courier New" panose="02070309020205020404"/>
                <a:cs typeface="Courier New" panose="02070309020205020404"/>
                <a:sym typeface="+mn-ea"/>
              </a:rPr>
              <a:t>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6" name="object 7"/>
          <p:cNvGrpSpPr/>
          <p:nvPr/>
        </p:nvGrpSpPr>
        <p:grpSpPr>
          <a:xfrm>
            <a:off x="742950" y="2031110"/>
            <a:ext cx="9144000" cy="3141345"/>
            <a:chOff x="457200" y="2212085"/>
            <a:chExt cx="9144000" cy="3141345"/>
          </a:xfrm>
        </p:grpSpPr>
        <p:sp>
          <p:nvSpPr>
            <p:cNvPr id="18" name="object 8"/>
            <p:cNvSpPr/>
            <p:nvPr/>
          </p:nvSpPr>
          <p:spPr>
            <a:xfrm>
              <a:off x="1819656" y="2212085"/>
              <a:ext cx="7294245" cy="1183005"/>
            </a:xfrm>
            <a:custGeom>
              <a:avLst/>
              <a:gdLst/>
              <a:ahLst/>
              <a:cxnLst/>
              <a:rect l="l" t="t" r="r" b="b"/>
              <a:pathLst>
                <a:path w="7294245" h="1183004">
                  <a:moveTo>
                    <a:pt x="923544" y="521970"/>
                  </a:moveTo>
                  <a:lnTo>
                    <a:pt x="911352" y="437388"/>
                  </a:lnTo>
                  <a:lnTo>
                    <a:pt x="888047" y="453580"/>
                  </a:lnTo>
                  <a:lnTo>
                    <a:pt x="714057" y="203466"/>
                  </a:lnTo>
                  <a:lnTo>
                    <a:pt x="690702" y="203466"/>
                  </a:lnTo>
                  <a:lnTo>
                    <a:pt x="872413" y="464451"/>
                  </a:lnTo>
                  <a:lnTo>
                    <a:pt x="848868" y="480822"/>
                  </a:lnTo>
                  <a:lnTo>
                    <a:pt x="895350" y="506437"/>
                  </a:lnTo>
                  <a:lnTo>
                    <a:pt x="923544" y="521970"/>
                  </a:lnTo>
                  <a:close/>
                </a:path>
                <a:path w="7294245" h="1183004">
                  <a:moveTo>
                    <a:pt x="1847850" y="521970"/>
                  </a:moveTo>
                  <a:lnTo>
                    <a:pt x="923544" y="521970"/>
                  </a:lnTo>
                  <a:lnTo>
                    <a:pt x="0" y="521970"/>
                  </a:lnTo>
                  <a:lnTo>
                    <a:pt x="0" y="1182624"/>
                  </a:lnTo>
                  <a:lnTo>
                    <a:pt x="9144" y="1182624"/>
                  </a:lnTo>
                  <a:lnTo>
                    <a:pt x="19050" y="1182624"/>
                  </a:lnTo>
                  <a:lnTo>
                    <a:pt x="19050" y="541020"/>
                  </a:lnTo>
                  <a:lnTo>
                    <a:pt x="1828800" y="541020"/>
                  </a:lnTo>
                  <a:lnTo>
                    <a:pt x="1828800" y="1182624"/>
                  </a:lnTo>
                  <a:lnTo>
                    <a:pt x="1837944" y="1182624"/>
                  </a:lnTo>
                  <a:lnTo>
                    <a:pt x="1847850" y="1182624"/>
                  </a:lnTo>
                  <a:lnTo>
                    <a:pt x="1847850" y="521970"/>
                  </a:lnTo>
                  <a:close/>
                </a:path>
                <a:path w="7294245" h="1183004">
                  <a:moveTo>
                    <a:pt x="2514485" y="1182624"/>
                  </a:moveTo>
                  <a:lnTo>
                    <a:pt x="2503868" y="1140498"/>
                  </a:lnTo>
                  <a:lnTo>
                    <a:pt x="2490432" y="1091717"/>
                  </a:lnTo>
                  <a:lnTo>
                    <a:pt x="2475801" y="1042962"/>
                  </a:lnTo>
                  <a:lnTo>
                    <a:pt x="2459990" y="994359"/>
                  </a:lnTo>
                  <a:lnTo>
                    <a:pt x="2442997" y="946023"/>
                  </a:lnTo>
                  <a:lnTo>
                    <a:pt x="2424849" y="898093"/>
                  </a:lnTo>
                  <a:lnTo>
                    <a:pt x="2405532" y="850684"/>
                  </a:lnTo>
                  <a:lnTo>
                    <a:pt x="2385047" y="803910"/>
                  </a:lnTo>
                  <a:lnTo>
                    <a:pt x="2363393" y="757885"/>
                  </a:lnTo>
                  <a:lnTo>
                    <a:pt x="2340597" y="712749"/>
                  </a:lnTo>
                  <a:lnTo>
                    <a:pt x="2316645" y="668629"/>
                  </a:lnTo>
                  <a:lnTo>
                    <a:pt x="2291537" y="625614"/>
                  </a:lnTo>
                  <a:lnTo>
                    <a:pt x="2265286" y="583857"/>
                  </a:lnTo>
                  <a:lnTo>
                    <a:pt x="2237905" y="543471"/>
                  </a:lnTo>
                  <a:lnTo>
                    <a:pt x="2209368" y="504571"/>
                  </a:lnTo>
                  <a:lnTo>
                    <a:pt x="2179713" y="467283"/>
                  </a:lnTo>
                  <a:lnTo>
                    <a:pt x="2148916" y="431736"/>
                  </a:lnTo>
                  <a:lnTo>
                    <a:pt x="2117001" y="398030"/>
                  </a:lnTo>
                  <a:lnTo>
                    <a:pt x="2083968" y="366318"/>
                  </a:lnTo>
                  <a:lnTo>
                    <a:pt x="2049805" y="336689"/>
                  </a:lnTo>
                  <a:lnTo>
                    <a:pt x="2014524" y="309295"/>
                  </a:lnTo>
                  <a:lnTo>
                    <a:pt x="1978152" y="284226"/>
                  </a:lnTo>
                  <a:lnTo>
                    <a:pt x="1940052" y="262128"/>
                  </a:lnTo>
                  <a:lnTo>
                    <a:pt x="1873072" y="232727"/>
                  </a:lnTo>
                  <a:lnTo>
                    <a:pt x="1823732" y="219659"/>
                  </a:lnTo>
                  <a:lnTo>
                    <a:pt x="1773301" y="212521"/>
                  </a:lnTo>
                  <a:lnTo>
                    <a:pt x="1722107" y="210096"/>
                  </a:lnTo>
                  <a:lnTo>
                    <a:pt x="1670494" y="211124"/>
                  </a:lnTo>
                  <a:lnTo>
                    <a:pt x="1618780" y="214363"/>
                  </a:lnTo>
                  <a:lnTo>
                    <a:pt x="1567294" y="218579"/>
                  </a:lnTo>
                  <a:lnTo>
                    <a:pt x="1516380" y="222504"/>
                  </a:lnTo>
                  <a:lnTo>
                    <a:pt x="1443228" y="230886"/>
                  </a:lnTo>
                  <a:lnTo>
                    <a:pt x="1371600" y="241554"/>
                  </a:lnTo>
                  <a:lnTo>
                    <a:pt x="1321396" y="250939"/>
                  </a:lnTo>
                  <a:lnTo>
                    <a:pt x="1271333" y="261353"/>
                  </a:lnTo>
                  <a:lnTo>
                    <a:pt x="1221549" y="273100"/>
                  </a:lnTo>
                  <a:lnTo>
                    <a:pt x="1172235" y="286524"/>
                  </a:lnTo>
                  <a:lnTo>
                    <a:pt x="1123543" y="301917"/>
                  </a:lnTo>
                  <a:lnTo>
                    <a:pt x="1075639" y="319582"/>
                  </a:lnTo>
                  <a:lnTo>
                    <a:pt x="1028700" y="339852"/>
                  </a:lnTo>
                  <a:lnTo>
                    <a:pt x="991362" y="360426"/>
                  </a:lnTo>
                  <a:lnTo>
                    <a:pt x="973810" y="372440"/>
                  </a:lnTo>
                  <a:lnTo>
                    <a:pt x="973810" y="395516"/>
                  </a:lnTo>
                  <a:lnTo>
                    <a:pt x="971550" y="397764"/>
                  </a:lnTo>
                  <a:lnTo>
                    <a:pt x="973797" y="395516"/>
                  </a:lnTo>
                  <a:lnTo>
                    <a:pt x="973810" y="372440"/>
                  </a:lnTo>
                  <a:lnTo>
                    <a:pt x="960120" y="382524"/>
                  </a:lnTo>
                  <a:lnTo>
                    <a:pt x="957834" y="384810"/>
                  </a:lnTo>
                  <a:lnTo>
                    <a:pt x="957516" y="385343"/>
                  </a:lnTo>
                  <a:lnTo>
                    <a:pt x="933450" y="370332"/>
                  </a:lnTo>
                  <a:lnTo>
                    <a:pt x="925830" y="454914"/>
                  </a:lnTo>
                  <a:lnTo>
                    <a:pt x="950976" y="439572"/>
                  </a:lnTo>
                  <a:lnTo>
                    <a:pt x="998220" y="410718"/>
                  </a:lnTo>
                  <a:lnTo>
                    <a:pt x="974166" y="395732"/>
                  </a:lnTo>
                  <a:lnTo>
                    <a:pt x="985266" y="387096"/>
                  </a:lnTo>
                  <a:lnTo>
                    <a:pt x="1018032" y="367284"/>
                  </a:lnTo>
                  <a:lnTo>
                    <a:pt x="1084719" y="336753"/>
                  </a:lnTo>
                  <a:lnTo>
                    <a:pt x="1134173" y="318579"/>
                  </a:lnTo>
                  <a:lnTo>
                    <a:pt x="1185024" y="302653"/>
                  </a:lnTo>
                  <a:lnTo>
                    <a:pt x="1236814" y="288798"/>
                  </a:lnTo>
                  <a:lnTo>
                    <a:pt x="1289126" y="276783"/>
                  </a:lnTo>
                  <a:lnTo>
                    <a:pt x="1341501" y="266446"/>
                  </a:lnTo>
                  <a:lnTo>
                    <a:pt x="1393520" y="257556"/>
                  </a:lnTo>
                  <a:lnTo>
                    <a:pt x="1444752" y="249936"/>
                  </a:lnTo>
                  <a:lnTo>
                    <a:pt x="1517904" y="241554"/>
                  </a:lnTo>
                  <a:lnTo>
                    <a:pt x="1592580" y="235458"/>
                  </a:lnTo>
                  <a:lnTo>
                    <a:pt x="1668018" y="230886"/>
                  </a:lnTo>
                  <a:lnTo>
                    <a:pt x="1744980" y="230124"/>
                  </a:lnTo>
                  <a:lnTo>
                    <a:pt x="1763268" y="230124"/>
                  </a:lnTo>
                  <a:lnTo>
                    <a:pt x="1782318" y="231648"/>
                  </a:lnTo>
                  <a:lnTo>
                    <a:pt x="1800606" y="234696"/>
                  </a:lnTo>
                  <a:lnTo>
                    <a:pt x="1819656" y="237744"/>
                  </a:lnTo>
                  <a:lnTo>
                    <a:pt x="1856994" y="247650"/>
                  </a:lnTo>
                  <a:lnTo>
                    <a:pt x="1893570" y="261366"/>
                  </a:lnTo>
                  <a:lnTo>
                    <a:pt x="1930908" y="278892"/>
                  </a:lnTo>
                  <a:lnTo>
                    <a:pt x="1967484" y="300228"/>
                  </a:lnTo>
                  <a:lnTo>
                    <a:pt x="2022005" y="338645"/>
                  </a:lnTo>
                  <a:lnTo>
                    <a:pt x="2057069" y="367893"/>
                  </a:lnTo>
                  <a:lnTo>
                    <a:pt x="2090966" y="399300"/>
                  </a:lnTo>
                  <a:lnTo>
                    <a:pt x="2123706" y="432727"/>
                  </a:lnTo>
                  <a:lnTo>
                    <a:pt x="2155253" y="468071"/>
                  </a:lnTo>
                  <a:lnTo>
                    <a:pt x="2185644" y="505206"/>
                  </a:lnTo>
                  <a:lnTo>
                    <a:pt x="2214842" y="544017"/>
                  </a:lnTo>
                  <a:lnTo>
                    <a:pt x="2242858" y="584390"/>
                  </a:lnTo>
                  <a:lnTo>
                    <a:pt x="2269693" y="626211"/>
                  </a:lnTo>
                  <a:lnTo>
                    <a:pt x="2295347" y="669340"/>
                  </a:lnTo>
                  <a:lnTo>
                    <a:pt x="2319807" y="713676"/>
                  </a:lnTo>
                  <a:lnTo>
                    <a:pt x="2343073" y="759091"/>
                  </a:lnTo>
                  <a:lnTo>
                    <a:pt x="2365146" y="805484"/>
                  </a:lnTo>
                  <a:lnTo>
                    <a:pt x="2386012" y="852716"/>
                  </a:lnTo>
                  <a:lnTo>
                    <a:pt x="2405684" y="900684"/>
                  </a:lnTo>
                  <a:lnTo>
                    <a:pt x="2424163" y="949261"/>
                  </a:lnTo>
                  <a:lnTo>
                    <a:pt x="2441422" y="998334"/>
                  </a:lnTo>
                  <a:lnTo>
                    <a:pt x="2457475" y="1047788"/>
                  </a:lnTo>
                  <a:lnTo>
                    <a:pt x="2472321" y="1097495"/>
                  </a:lnTo>
                  <a:lnTo>
                    <a:pt x="2485948" y="1147343"/>
                  </a:lnTo>
                  <a:lnTo>
                    <a:pt x="2494737" y="1182624"/>
                  </a:lnTo>
                  <a:lnTo>
                    <a:pt x="2514485" y="1182624"/>
                  </a:lnTo>
                  <a:close/>
                </a:path>
                <a:path w="7294245" h="1183004">
                  <a:moveTo>
                    <a:pt x="5686044" y="445770"/>
                  </a:moveTo>
                  <a:lnTo>
                    <a:pt x="5649468" y="368808"/>
                  </a:lnTo>
                  <a:lnTo>
                    <a:pt x="5631980" y="391744"/>
                  </a:lnTo>
                  <a:lnTo>
                    <a:pt x="5386209" y="203466"/>
                  </a:lnTo>
                  <a:lnTo>
                    <a:pt x="5120640" y="0"/>
                  </a:lnTo>
                  <a:lnTo>
                    <a:pt x="5109210" y="15240"/>
                  </a:lnTo>
                  <a:lnTo>
                    <a:pt x="5354891" y="203466"/>
                  </a:lnTo>
                  <a:lnTo>
                    <a:pt x="5620436" y="406882"/>
                  </a:lnTo>
                  <a:lnTo>
                    <a:pt x="5602986" y="429768"/>
                  </a:lnTo>
                  <a:lnTo>
                    <a:pt x="5641848" y="437261"/>
                  </a:lnTo>
                  <a:lnTo>
                    <a:pt x="5686044" y="445770"/>
                  </a:lnTo>
                  <a:close/>
                </a:path>
                <a:path w="7294245" h="1183004">
                  <a:moveTo>
                    <a:pt x="6877050" y="445770"/>
                  </a:moveTo>
                  <a:lnTo>
                    <a:pt x="5686044" y="445770"/>
                  </a:lnTo>
                  <a:lnTo>
                    <a:pt x="4495800" y="445770"/>
                  </a:lnTo>
                  <a:lnTo>
                    <a:pt x="4495800" y="1182624"/>
                  </a:lnTo>
                  <a:lnTo>
                    <a:pt x="4504944" y="1182624"/>
                  </a:lnTo>
                  <a:lnTo>
                    <a:pt x="4514850" y="1182624"/>
                  </a:lnTo>
                  <a:lnTo>
                    <a:pt x="4514850" y="464820"/>
                  </a:lnTo>
                  <a:lnTo>
                    <a:pt x="6858000" y="464820"/>
                  </a:lnTo>
                  <a:lnTo>
                    <a:pt x="6858000" y="1182624"/>
                  </a:lnTo>
                  <a:lnTo>
                    <a:pt x="6867144" y="1182624"/>
                  </a:lnTo>
                  <a:lnTo>
                    <a:pt x="6877050" y="1182624"/>
                  </a:lnTo>
                  <a:lnTo>
                    <a:pt x="6877050" y="445770"/>
                  </a:lnTo>
                  <a:close/>
                </a:path>
                <a:path w="7294245" h="1183004">
                  <a:moveTo>
                    <a:pt x="7294054" y="1182624"/>
                  </a:moveTo>
                  <a:lnTo>
                    <a:pt x="7278637" y="1112989"/>
                  </a:lnTo>
                  <a:lnTo>
                    <a:pt x="7266381" y="1064298"/>
                  </a:lnTo>
                  <a:lnTo>
                    <a:pt x="7252932" y="1015517"/>
                  </a:lnTo>
                  <a:lnTo>
                    <a:pt x="7238301" y="966762"/>
                  </a:lnTo>
                  <a:lnTo>
                    <a:pt x="7222490" y="918159"/>
                  </a:lnTo>
                  <a:lnTo>
                    <a:pt x="7205510" y="869835"/>
                  </a:lnTo>
                  <a:lnTo>
                    <a:pt x="7187349" y="821905"/>
                  </a:lnTo>
                  <a:lnTo>
                    <a:pt x="7168032" y="774484"/>
                  </a:lnTo>
                  <a:lnTo>
                    <a:pt x="7147547" y="727710"/>
                  </a:lnTo>
                  <a:lnTo>
                    <a:pt x="7125894" y="681685"/>
                  </a:lnTo>
                  <a:lnTo>
                    <a:pt x="7103097" y="636562"/>
                  </a:lnTo>
                  <a:lnTo>
                    <a:pt x="7079145" y="592429"/>
                  </a:lnTo>
                  <a:lnTo>
                    <a:pt x="7054037" y="549427"/>
                  </a:lnTo>
                  <a:lnTo>
                    <a:pt x="7027786" y="507657"/>
                  </a:lnTo>
                  <a:lnTo>
                    <a:pt x="7000405" y="467271"/>
                  </a:lnTo>
                  <a:lnTo>
                    <a:pt x="6971868" y="428371"/>
                  </a:lnTo>
                  <a:lnTo>
                    <a:pt x="6942214" y="391083"/>
                  </a:lnTo>
                  <a:lnTo>
                    <a:pt x="6911416" y="355536"/>
                  </a:lnTo>
                  <a:lnTo>
                    <a:pt x="6879501" y="321830"/>
                  </a:lnTo>
                  <a:lnTo>
                    <a:pt x="6846468" y="290118"/>
                  </a:lnTo>
                  <a:lnTo>
                    <a:pt x="6812305" y="260489"/>
                  </a:lnTo>
                  <a:lnTo>
                    <a:pt x="6777025" y="233095"/>
                  </a:lnTo>
                  <a:lnTo>
                    <a:pt x="6740652" y="208026"/>
                  </a:lnTo>
                  <a:lnTo>
                    <a:pt x="6733019" y="203454"/>
                  </a:lnTo>
                  <a:lnTo>
                    <a:pt x="6721602" y="196596"/>
                  </a:lnTo>
                  <a:lnTo>
                    <a:pt x="6683502" y="176784"/>
                  </a:lnTo>
                  <a:lnTo>
                    <a:pt x="6635572" y="156527"/>
                  </a:lnTo>
                  <a:lnTo>
                    <a:pt x="6586233" y="143459"/>
                  </a:lnTo>
                  <a:lnTo>
                    <a:pt x="6535801" y="136321"/>
                  </a:lnTo>
                  <a:lnTo>
                    <a:pt x="6484607" y="133896"/>
                  </a:lnTo>
                  <a:lnTo>
                    <a:pt x="6432994" y="134924"/>
                  </a:lnTo>
                  <a:lnTo>
                    <a:pt x="6381280" y="138163"/>
                  </a:lnTo>
                  <a:lnTo>
                    <a:pt x="6329794" y="142379"/>
                  </a:lnTo>
                  <a:lnTo>
                    <a:pt x="6278880" y="146304"/>
                  </a:lnTo>
                  <a:lnTo>
                    <a:pt x="6205728" y="154686"/>
                  </a:lnTo>
                  <a:lnTo>
                    <a:pt x="6134100" y="165354"/>
                  </a:lnTo>
                  <a:lnTo>
                    <a:pt x="6083897" y="174739"/>
                  </a:lnTo>
                  <a:lnTo>
                    <a:pt x="6033833" y="185153"/>
                  </a:lnTo>
                  <a:lnTo>
                    <a:pt x="5984049" y="196900"/>
                  </a:lnTo>
                  <a:lnTo>
                    <a:pt x="5934735" y="210324"/>
                  </a:lnTo>
                  <a:lnTo>
                    <a:pt x="5886043" y="225717"/>
                  </a:lnTo>
                  <a:lnTo>
                    <a:pt x="5838139" y="243382"/>
                  </a:lnTo>
                  <a:lnTo>
                    <a:pt x="5791200" y="263652"/>
                  </a:lnTo>
                  <a:lnTo>
                    <a:pt x="5753862" y="284226"/>
                  </a:lnTo>
                  <a:lnTo>
                    <a:pt x="5736310" y="296240"/>
                  </a:lnTo>
                  <a:lnTo>
                    <a:pt x="5736310" y="319316"/>
                  </a:lnTo>
                  <a:lnTo>
                    <a:pt x="5734050" y="321564"/>
                  </a:lnTo>
                  <a:lnTo>
                    <a:pt x="5736298" y="319316"/>
                  </a:lnTo>
                  <a:lnTo>
                    <a:pt x="5736310" y="296240"/>
                  </a:lnTo>
                  <a:lnTo>
                    <a:pt x="5722620" y="306324"/>
                  </a:lnTo>
                  <a:lnTo>
                    <a:pt x="5720334" y="308610"/>
                  </a:lnTo>
                  <a:lnTo>
                    <a:pt x="5720016" y="309143"/>
                  </a:lnTo>
                  <a:lnTo>
                    <a:pt x="5695950" y="294132"/>
                  </a:lnTo>
                  <a:lnTo>
                    <a:pt x="5688330" y="378714"/>
                  </a:lnTo>
                  <a:lnTo>
                    <a:pt x="5713476" y="363372"/>
                  </a:lnTo>
                  <a:lnTo>
                    <a:pt x="5760720" y="334518"/>
                  </a:lnTo>
                  <a:lnTo>
                    <a:pt x="5736666" y="319532"/>
                  </a:lnTo>
                  <a:lnTo>
                    <a:pt x="5747766" y="310896"/>
                  </a:lnTo>
                  <a:lnTo>
                    <a:pt x="5780532" y="291084"/>
                  </a:lnTo>
                  <a:lnTo>
                    <a:pt x="5847219" y="260553"/>
                  </a:lnTo>
                  <a:lnTo>
                    <a:pt x="5896673" y="242379"/>
                  </a:lnTo>
                  <a:lnTo>
                    <a:pt x="5947524" y="226453"/>
                  </a:lnTo>
                  <a:lnTo>
                    <a:pt x="5999315" y="212598"/>
                  </a:lnTo>
                  <a:lnTo>
                    <a:pt x="6039116" y="203454"/>
                  </a:lnTo>
                  <a:lnTo>
                    <a:pt x="6104001" y="190246"/>
                  </a:lnTo>
                  <a:lnTo>
                    <a:pt x="6156020" y="181356"/>
                  </a:lnTo>
                  <a:lnTo>
                    <a:pt x="6207252" y="173736"/>
                  </a:lnTo>
                  <a:lnTo>
                    <a:pt x="6280404" y="165354"/>
                  </a:lnTo>
                  <a:lnTo>
                    <a:pt x="6355080" y="159258"/>
                  </a:lnTo>
                  <a:lnTo>
                    <a:pt x="6430518" y="154686"/>
                  </a:lnTo>
                  <a:lnTo>
                    <a:pt x="6507480" y="153924"/>
                  </a:lnTo>
                  <a:lnTo>
                    <a:pt x="6525768" y="153924"/>
                  </a:lnTo>
                  <a:lnTo>
                    <a:pt x="6544818" y="155448"/>
                  </a:lnTo>
                  <a:lnTo>
                    <a:pt x="6563106" y="158496"/>
                  </a:lnTo>
                  <a:lnTo>
                    <a:pt x="6582156" y="161544"/>
                  </a:lnTo>
                  <a:lnTo>
                    <a:pt x="6619494" y="171450"/>
                  </a:lnTo>
                  <a:lnTo>
                    <a:pt x="6656070" y="185166"/>
                  </a:lnTo>
                  <a:lnTo>
                    <a:pt x="6693408" y="202692"/>
                  </a:lnTo>
                  <a:lnTo>
                    <a:pt x="6694703" y="203454"/>
                  </a:lnTo>
                  <a:lnTo>
                    <a:pt x="6729984" y="224028"/>
                  </a:lnTo>
                  <a:lnTo>
                    <a:pt x="6784505" y="262445"/>
                  </a:lnTo>
                  <a:lnTo>
                    <a:pt x="6819570" y="291693"/>
                  </a:lnTo>
                  <a:lnTo>
                    <a:pt x="6853466" y="323100"/>
                  </a:lnTo>
                  <a:lnTo>
                    <a:pt x="6886207" y="356527"/>
                  </a:lnTo>
                  <a:lnTo>
                    <a:pt x="6917753" y="391871"/>
                  </a:lnTo>
                  <a:lnTo>
                    <a:pt x="6948144" y="429006"/>
                  </a:lnTo>
                  <a:lnTo>
                    <a:pt x="6977342" y="467817"/>
                  </a:lnTo>
                  <a:lnTo>
                    <a:pt x="7005358" y="508190"/>
                  </a:lnTo>
                  <a:lnTo>
                    <a:pt x="7032193" y="550011"/>
                  </a:lnTo>
                  <a:lnTo>
                    <a:pt x="7057847" y="593140"/>
                  </a:lnTo>
                  <a:lnTo>
                    <a:pt x="7082307" y="637476"/>
                  </a:lnTo>
                  <a:lnTo>
                    <a:pt x="7105574" y="682891"/>
                  </a:lnTo>
                  <a:lnTo>
                    <a:pt x="7127646" y="729284"/>
                  </a:lnTo>
                  <a:lnTo>
                    <a:pt x="7148512" y="776516"/>
                  </a:lnTo>
                  <a:lnTo>
                    <a:pt x="7168185" y="824484"/>
                  </a:lnTo>
                  <a:lnTo>
                    <a:pt x="7186663" y="873061"/>
                  </a:lnTo>
                  <a:lnTo>
                    <a:pt x="7203922" y="922134"/>
                  </a:lnTo>
                  <a:lnTo>
                    <a:pt x="7219975" y="971588"/>
                  </a:lnTo>
                  <a:lnTo>
                    <a:pt x="7234822" y="1021295"/>
                  </a:lnTo>
                  <a:lnTo>
                    <a:pt x="7248449" y="1071143"/>
                  </a:lnTo>
                  <a:lnTo>
                    <a:pt x="7260869" y="1121016"/>
                  </a:lnTo>
                  <a:lnTo>
                    <a:pt x="7272058" y="1170787"/>
                  </a:lnTo>
                  <a:lnTo>
                    <a:pt x="7274446" y="1182624"/>
                  </a:lnTo>
                  <a:lnTo>
                    <a:pt x="7294054" y="1182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20" name="object 9"/>
            <p:cNvSpPr/>
            <p:nvPr/>
          </p:nvSpPr>
          <p:spPr>
            <a:xfrm>
              <a:off x="5353050" y="3352799"/>
              <a:ext cx="20955" cy="41910"/>
            </a:xfrm>
            <a:custGeom>
              <a:avLst/>
              <a:gdLst/>
              <a:ahLst/>
              <a:cxnLst/>
              <a:rect l="l" t="t" r="r" b="b"/>
              <a:pathLst>
                <a:path w="20954" h="41910">
                  <a:moveTo>
                    <a:pt x="20955" y="41910"/>
                  </a:moveTo>
                  <a:lnTo>
                    <a:pt x="0" y="0"/>
                  </a:lnTo>
                  <a:lnTo>
                    <a:pt x="0" y="41910"/>
                  </a:lnTo>
                  <a:lnTo>
                    <a:pt x="20955" y="4191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p/>
          </p:txBody>
        </p:sp>
        <p:sp>
          <p:nvSpPr>
            <p:cNvPr id="21" name="object 10"/>
            <p:cNvSpPr/>
            <p:nvPr/>
          </p:nvSpPr>
          <p:spPr>
            <a:xfrm>
              <a:off x="5343905" y="3313175"/>
              <a:ext cx="41275" cy="81915"/>
            </a:xfrm>
            <a:custGeom>
              <a:avLst/>
              <a:gdLst/>
              <a:ahLst/>
              <a:cxnLst/>
              <a:rect l="l" t="t" r="r" b="b"/>
              <a:pathLst>
                <a:path w="41275" h="81914">
                  <a:moveTo>
                    <a:pt x="40767" y="81534"/>
                  </a:moveTo>
                  <a:lnTo>
                    <a:pt x="0" y="0"/>
                  </a:lnTo>
                  <a:lnTo>
                    <a:pt x="0" y="81534"/>
                  </a:lnTo>
                  <a:lnTo>
                    <a:pt x="762" y="81534"/>
                  </a:lnTo>
                  <a:lnTo>
                    <a:pt x="762" y="44195"/>
                  </a:lnTo>
                  <a:lnTo>
                    <a:pt x="19050" y="39623"/>
                  </a:lnTo>
                  <a:lnTo>
                    <a:pt x="19050" y="80771"/>
                  </a:lnTo>
                  <a:lnTo>
                    <a:pt x="19431" y="81534"/>
                  </a:lnTo>
                  <a:lnTo>
                    <a:pt x="40767" y="81534"/>
                  </a:lnTo>
                  <a:close/>
                </a:path>
                <a:path w="41275" h="81914">
                  <a:moveTo>
                    <a:pt x="19050" y="80771"/>
                  </a:moveTo>
                  <a:lnTo>
                    <a:pt x="19050" y="39623"/>
                  </a:lnTo>
                  <a:lnTo>
                    <a:pt x="762" y="44195"/>
                  </a:lnTo>
                  <a:lnTo>
                    <a:pt x="19050" y="80771"/>
                  </a:lnTo>
                  <a:close/>
                </a:path>
                <a:path w="41275" h="81914">
                  <a:moveTo>
                    <a:pt x="19050" y="81534"/>
                  </a:moveTo>
                  <a:lnTo>
                    <a:pt x="19050" y="80771"/>
                  </a:lnTo>
                  <a:lnTo>
                    <a:pt x="762" y="44195"/>
                  </a:lnTo>
                  <a:lnTo>
                    <a:pt x="762" y="81534"/>
                  </a:lnTo>
                  <a:lnTo>
                    <a:pt x="19050" y="815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22" name="object 11"/>
            <p:cNvSpPr/>
            <p:nvPr/>
          </p:nvSpPr>
          <p:spPr>
            <a:xfrm>
              <a:off x="457200" y="339394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3" name="object 12"/>
            <p:cNvSpPr/>
            <p:nvPr/>
          </p:nvSpPr>
          <p:spPr>
            <a:xfrm>
              <a:off x="1819656" y="3394709"/>
              <a:ext cx="7336790" cy="979169"/>
            </a:xfrm>
            <a:custGeom>
              <a:avLst/>
              <a:gdLst/>
              <a:ahLst/>
              <a:cxnLst/>
              <a:rect l="l" t="t" r="r" b="b"/>
              <a:pathLst>
                <a:path w="7336790" h="979170">
                  <a:moveTo>
                    <a:pt x="1905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9050" y="979170"/>
                  </a:lnTo>
                  <a:lnTo>
                    <a:pt x="19050" y="0"/>
                  </a:lnTo>
                  <a:close/>
                </a:path>
                <a:path w="7336790" h="979170">
                  <a:moveTo>
                    <a:pt x="1847850" y="0"/>
                  </a:moveTo>
                  <a:lnTo>
                    <a:pt x="1828800" y="0"/>
                  </a:lnTo>
                  <a:lnTo>
                    <a:pt x="1828800" y="979170"/>
                  </a:lnTo>
                  <a:lnTo>
                    <a:pt x="1847850" y="979170"/>
                  </a:lnTo>
                  <a:lnTo>
                    <a:pt x="1847850" y="0"/>
                  </a:lnTo>
                  <a:close/>
                </a:path>
                <a:path w="7336790" h="979170">
                  <a:moveTo>
                    <a:pt x="2574036" y="489204"/>
                  </a:moveTo>
                  <a:lnTo>
                    <a:pt x="2572512" y="420624"/>
                  </a:lnTo>
                  <a:lnTo>
                    <a:pt x="2571089" y="378231"/>
                  </a:lnTo>
                  <a:lnTo>
                    <a:pt x="2568448" y="334645"/>
                  </a:lnTo>
                  <a:lnTo>
                    <a:pt x="2564587" y="290004"/>
                  </a:lnTo>
                  <a:lnTo>
                    <a:pt x="2559520" y="244411"/>
                  </a:lnTo>
                  <a:lnTo>
                    <a:pt x="2553246" y="197993"/>
                  </a:lnTo>
                  <a:lnTo>
                    <a:pt x="2545765" y="150876"/>
                  </a:lnTo>
                  <a:lnTo>
                    <a:pt x="2537091" y="103187"/>
                  </a:lnTo>
                  <a:lnTo>
                    <a:pt x="2527211" y="55041"/>
                  </a:lnTo>
                  <a:lnTo>
                    <a:pt x="2516136" y="6565"/>
                  </a:lnTo>
                  <a:lnTo>
                    <a:pt x="2514485" y="0"/>
                  </a:lnTo>
                  <a:lnTo>
                    <a:pt x="2494737" y="0"/>
                  </a:lnTo>
                  <a:lnTo>
                    <a:pt x="2498369" y="14592"/>
                  </a:lnTo>
                  <a:lnTo>
                    <a:pt x="2509558" y="64363"/>
                  </a:lnTo>
                  <a:lnTo>
                    <a:pt x="2519527" y="113919"/>
                  </a:lnTo>
                  <a:lnTo>
                    <a:pt x="2528278" y="163144"/>
                  </a:lnTo>
                  <a:lnTo>
                    <a:pt x="2535796" y="211912"/>
                  </a:lnTo>
                  <a:lnTo>
                    <a:pt x="2542082" y="260121"/>
                  </a:lnTo>
                  <a:lnTo>
                    <a:pt x="2547137" y="307632"/>
                  </a:lnTo>
                  <a:lnTo>
                    <a:pt x="2550960" y="354342"/>
                  </a:lnTo>
                  <a:lnTo>
                    <a:pt x="2553538" y="400126"/>
                  </a:lnTo>
                  <a:lnTo>
                    <a:pt x="2554884" y="444868"/>
                  </a:lnTo>
                  <a:lnTo>
                    <a:pt x="2554897" y="492302"/>
                  </a:lnTo>
                  <a:lnTo>
                    <a:pt x="2553462" y="556260"/>
                  </a:lnTo>
                  <a:lnTo>
                    <a:pt x="2550414" y="624078"/>
                  </a:lnTo>
                  <a:lnTo>
                    <a:pt x="2544318" y="691134"/>
                  </a:lnTo>
                  <a:lnTo>
                    <a:pt x="2536698" y="758190"/>
                  </a:lnTo>
                  <a:lnTo>
                    <a:pt x="2531313" y="798830"/>
                  </a:lnTo>
                  <a:lnTo>
                    <a:pt x="2524607" y="840905"/>
                  </a:lnTo>
                  <a:lnTo>
                    <a:pt x="2516594" y="884262"/>
                  </a:lnTo>
                  <a:lnTo>
                    <a:pt x="2507272" y="928738"/>
                  </a:lnTo>
                  <a:lnTo>
                    <a:pt x="2496655" y="974166"/>
                  </a:lnTo>
                  <a:lnTo>
                    <a:pt x="2495359" y="979170"/>
                  </a:lnTo>
                  <a:lnTo>
                    <a:pt x="2514079" y="979170"/>
                  </a:lnTo>
                  <a:lnTo>
                    <a:pt x="2528709" y="915847"/>
                  </a:lnTo>
                  <a:lnTo>
                    <a:pt x="2538082" y="869492"/>
                  </a:lnTo>
                  <a:lnTo>
                    <a:pt x="2546223" y="823925"/>
                  </a:lnTo>
                  <a:lnTo>
                    <a:pt x="2553157" y="779297"/>
                  </a:lnTo>
                  <a:lnTo>
                    <a:pt x="2558872" y="735749"/>
                  </a:lnTo>
                  <a:lnTo>
                    <a:pt x="2563368" y="693420"/>
                  </a:lnTo>
                  <a:lnTo>
                    <a:pt x="2569464" y="625602"/>
                  </a:lnTo>
                  <a:lnTo>
                    <a:pt x="2572512" y="557022"/>
                  </a:lnTo>
                  <a:lnTo>
                    <a:pt x="2574036" y="489204"/>
                  </a:lnTo>
                  <a:close/>
                </a:path>
                <a:path w="7336790" h="979170">
                  <a:moveTo>
                    <a:pt x="4514850" y="0"/>
                  </a:moveTo>
                  <a:lnTo>
                    <a:pt x="4495800" y="0"/>
                  </a:lnTo>
                  <a:lnTo>
                    <a:pt x="4495800" y="979170"/>
                  </a:lnTo>
                  <a:lnTo>
                    <a:pt x="4514850" y="979170"/>
                  </a:lnTo>
                  <a:lnTo>
                    <a:pt x="4514850" y="0"/>
                  </a:lnTo>
                  <a:close/>
                </a:path>
                <a:path w="7336790" h="979170">
                  <a:moveTo>
                    <a:pt x="6877050" y="0"/>
                  </a:moveTo>
                  <a:lnTo>
                    <a:pt x="6858000" y="0"/>
                  </a:lnTo>
                  <a:lnTo>
                    <a:pt x="6858000" y="979170"/>
                  </a:lnTo>
                  <a:lnTo>
                    <a:pt x="6877050" y="979170"/>
                  </a:lnTo>
                  <a:lnTo>
                    <a:pt x="6877050" y="0"/>
                  </a:lnTo>
                  <a:close/>
                </a:path>
                <a:path w="7336790" h="979170">
                  <a:moveTo>
                    <a:pt x="7336536" y="413004"/>
                  </a:moveTo>
                  <a:lnTo>
                    <a:pt x="7335012" y="344424"/>
                  </a:lnTo>
                  <a:lnTo>
                    <a:pt x="7333589" y="302031"/>
                  </a:lnTo>
                  <a:lnTo>
                    <a:pt x="7330948" y="258445"/>
                  </a:lnTo>
                  <a:lnTo>
                    <a:pt x="7327100" y="213804"/>
                  </a:lnTo>
                  <a:lnTo>
                    <a:pt x="7322032" y="168211"/>
                  </a:lnTo>
                  <a:lnTo>
                    <a:pt x="7315759" y="121793"/>
                  </a:lnTo>
                  <a:lnTo>
                    <a:pt x="7308278" y="74688"/>
                  </a:lnTo>
                  <a:lnTo>
                    <a:pt x="7299592" y="27000"/>
                  </a:lnTo>
                  <a:lnTo>
                    <a:pt x="7294054" y="0"/>
                  </a:lnTo>
                  <a:lnTo>
                    <a:pt x="7274446" y="0"/>
                  </a:lnTo>
                  <a:lnTo>
                    <a:pt x="7282027" y="37719"/>
                  </a:lnTo>
                  <a:lnTo>
                    <a:pt x="7290778" y="86944"/>
                  </a:lnTo>
                  <a:lnTo>
                    <a:pt x="7298296" y="135712"/>
                  </a:lnTo>
                  <a:lnTo>
                    <a:pt x="7304583" y="183921"/>
                  </a:lnTo>
                  <a:lnTo>
                    <a:pt x="7309637" y="231432"/>
                  </a:lnTo>
                  <a:lnTo>
                    <a:pt x="7313460" y="278142"/>
                  </a:lnTo>
                  <a:lnTo>
                    <a:pt x="7316038" y="323926"/>
                  </a:lnTo>
                  <a:lnTo>
                    <a:pt x="7317384" y="368668"/>
                  </a:lnTo>
                  <a:lnTo>
                    <a:pt x="7317397" y="416102"/>
                  </a:lnTo>
                  <a:lnTo>
                    <a:pt x="7315962" y="480060"/>
                  </a:lnTo>
                  <a:lnTo>
                    <a:pt x="7312914" y="547878"/>
                  </a:lnTo>
                  <a:lnTo>
                    <a:pt x="7306818" y="614934"/>
                  </a:lnTo>
                  <a:lnTo>
                    <a:pt x="7299198" y="681990"/>
                  </a:lnTo>
                  <a:lnTo>
                    <a:pt x="7293813" y="722630"/>
                  </a:lnTo>
                  <a:lnTo>
                    <a:pt x="7287107" y="764705"/>
                  </a:lnTo>
                  <a:lnTo>
                    <a:pt x="7279094" y="808062"/>
                  </a:lnTo>
                  <a:lnTo>
                    <a:pt x="7269772" y="852538"/>
                  </a:lnTo>
                  <a:lnTo>
                    <a:pt x="7259155" y="897966"/>
                  </a:lnTo>
                  <a:lnTo>
                    <a:pt x="7247242" y="944156"/>
                  </a:lnTo>
                  <a:lnTo>
                    <a:pt x="7237374" y="979170"/>
                  </a:lnTo>
                  <a:lnTo>
                    <a:pt x="7256589" y="979170"/>
                  </a:lnTo>
                  <a:lnTo>
                    <a:pt x="7268819" y="934186"/>
                  </a:lnTo>
                  <a:lnTo>
                    <a:pt x="7280630" y="886663"/>
                  </a:lnTo>
                  <a:lnTo>
                    <a:pt x="7291210" y="839647"/>
                  </a:lnTo>
                  <a:lnTo>
                    <a:pt x="7300582" y="793292"/>
                  </a:lnTo>
                  <a:lnTo>
                    <a:pt x="7308723" y="747725"/>
                  </a:lnTo>
                  <a:lnTo>
                    <a:pt x="7315657" y="703097"/>
                  </a:lnTo>
                  <a:lnTo>
                    <a:pt x="7321372" y="659549"/>
                  </a:lnTo>
                  <a:lnTo>
                    <a:pt x="7325868" y="617220"/>
                  </a:lnTo>
                  <a:lnTo>
                    <a:pt x="7331964" y="549402"/>
                  </a:lnTo>
                  <a:lnTo>
                    <a:pt x="7335012" y="480822"/>
                  </a:lnTo>
                  <a:lnTo>
                    <a:pt x="7336536" y="413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24" name="object 13"/>
            <p:cNvSpPr/>
            <p:nvPr/>
          </p:nvSpPr>
          <p:spPr>
            <a:xfrm>
              <a:off x="4724400" y="3394709"/>
              <a:ext cx="838200" cy="796290"/>
            </a:xfrm>
            <a:custGeom>
              <a:avLst/>
              <a:gdLst/>
              <a:ahLst/>
              <a:cxnLst/>
              <a:rect l="l" t="t" r="r" b="b"/>
              <a:pathLst>
                <a:path w="838200" h="796289">
                  <a:moveTo>
                    <a:pt x="628650" y="586740"/>
                  </a:moveTo>
                  <a:lnTo>
                    <a:pt x="628650" y="167640"/>
                  </a:lnTo>
                  <a:lnTo>
                    <a:pt x="0" y="167640"/>
                  </a:lnTo>
                  <a:lnTo>
                    <a:pt x="0" y="586740"/>
                  </a:lnTo>
                  <a:lnTo>
                    <a:pt x="628650" y="586740"/>
                  </a:lnTo>
                  <a:close/>
                </a:path>
                <a:path w="838200" h="796289">
                  <a:moveTo>
                    <a:pt x="838200" y="377190"/>
                  </a:moveTo>
                  <a:lnTo>
                    <a:pt x="649604" y="0"/>
                  </a:lnTo>
                  <a:lnTo>
                    <a:pt x="628650" y="0"/>
                  </a:lnTo>
                  <a:lnTo>
                    <a:pt x="628650" y="796290"/>
                  </a:lnTo>
                  <a:lnTo>
                    <a:pt x="838200" y="37719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p/>
          </p:txBody>
        </p:sp>
        <p:sp>
          <p:nvSpPr>
            <p:cNvPr id="25" name="object 14"/>
            <p:cNvSpPr/>
            <p:nvPr/>
          </p:nvSpPr>
          <p:spPr>
            <a:xfrm>
              <a:off x="4715255" y="3394709"/>
              <a:ext cx="858519" cy="836930"/>
            </a:xfrm>
            <a:custGeom>
              <a:avLst/>
              <a:gdLst/>
              <a:ahLst/>
              <a:cxnLst/>
              <a:rect l="l" t="t" r="r" b="b"/>
              <a:pathLst>
                <a:path w="858520" h="836929">
                  <a:moveTo>
                    <a:pt x="637794" y="158495"/>
                  </a:moveTo>
                  <a:lnTo>
                    <a:pt x="0" y="158495"/>
                  </a:lnTo>
                  <a:lnTo>
                    <a:pt x="0" y="596645"/>
                  </a:lnTo>
                  <a:lnTo>
                    <a:pt x="9144" y="596645"/>
                  </a:lnTo>
                  <a:lnTo>
                    <a:pt x="9144" y="177545"/>
                  </a:lnTo>
                  <a:lnTo>
                    <a:pt x="19050" y="167639"/>
                  </a:lnTo>
                  <a:lnTo>
                    <a:pt x="19050" y="177545"/>
                  </a:lnTo>
                  <a:lnTo>
                    <a:pt x="628650" y="177545"/>
                  </a:lnTo>
                  <a:lnTo>
                    <a:pt x="628650" y="167639"/>
                  </a:lnTo>
                  <a:lnTo>
                    <a:pt x="637794" y="158495"/>
                  </a:lnTo>
                  <a:close/>
                </a:path>
                <a:path w="858520" h="836929">
                  <a:moveTo>
                    <a:pt x="19050" y="177545"/>
                  </a:moveTo>
                  <a:lnTo>
                    <a:pt x="19050" y="167639"/>
                  </a:lnTo>
                  <a:lnTo>
                    <a:pt x="9144" y="177545"/>
                  </a:lnTo>
                  <a:lnTo>
                    <a:pt x="19050" y="177545"/>
                  </a:lnTo>
                  <a:close/>
                </a:path>
                <a:path w="858520" h="836929">
                  <a:moveTo>
                    <a:pt x="19050" y="577595"/>
                  </a:moveTo>
                  <a:lnTo>
                    <a:pt x="19050" y="177545"/>
                  </a:lnTo>
                  <a:lnTo>
                    <a:pt x="9144" y="177545"/>
                  </a:lnTo>
                  <a:lnTo>
                    <a:pt x="9144" y="577595"/>
                  </a:lnTo>
                  <a:lnTo>
                    <a:pt x="19050" y="577595"/>
                  </a:lnTo>
                  <a:close/>
                </a:path>
                <a:path w="858520" h="836929">
                  <a:moveTo>
                    <a:pt x="647700" y="755903"/>
                  </a:moveTo>
                  <a:lnTo>
                    <a:pt x="647700" y="577595"/>
                  </a:lnTo>
                  <a:lnTo>
                    <a:pt x="9144" y="577595"/>
                  </a:lnTo>
                  <a:lnTo>
                    <a:pt x="19050" y="586739"/>
                  </a:lnTo>
                  <a:lnTo>
                    <a:pt x="19050" y="596645"/>
                  </a:lnTo>
                  <a:lnTo>
                    <a:pt x="628650" y="596645"/>
                  </a:lnTo>
                  <a:lnTo>
                    <a:pt x="628650" y="586739"/>
                  </a:lnTo>
                  <a:lnTo>
                    <a:pt x="637794" y="596645"/>
                  </a:lnTo>
                  <a:lnTo>
                    <a:pt x="637794" y="775715"/>
                  </a:lnTo>
                  <a:lnTo>
                    <a:pt x="647700" y="755903"/>
                  </a:lnTo>
                  <a:close/>
                </a:path>
                <a:path w="858520" h="836929">
                  <a:moveTo>
                    <a:pt x="19050" y="596645"/>
                  </a:moveTo>
                  <a:lnTo>
                    <a:pt x="19050" y="586739"/>
                  </a:lnTo>
                  <a:lnTo>
                    <a:pt x="9144" y="577595"/>
                  </a:lnTo>
                  <a:lnTo>
                    <a:pt x="9144" y="596645"/>
                  </a:lnTo>
                  <a:lnTo>
                    <a:pt x="19050" y="596645"/>
                  </a:lnTo>
                  <a:close/>
                </a:path>
                <a:path w="858520" h="836929">
                  <a:moveTo>
                    <a:pt x="647700" y="177545"/>
                  </a:moveTo>
                  <a:lnTo>
                    <a:pt x="647700" y="0"/>
                  </a:lnTo>
                  <a:lnTo>
                    <a:pt x="628650" y="0"/>
                  </a:lnTo>
                  <a:lnTo>
                    <a:pt x="628650" y="158495"/>
                  </a:lnTo>
                  <a:lnTo>
                    <a:pt x="637794" y="158495"/>
                  </a:lnTo>
                  <a:lnTo>
                    <a:pt x="637794" y="177545"/>
                  </a:lnTo>
                  <a:lnTo>
                    <a:pt x="647700" y="177545"/>
                  </a:lnTo>
                  <a:close/>
                </a:path>
                <a:path w="858520" h="836929">
                  <a:moveTo>
                    <a:pt x="637794" y="177545"/>
                  </a:moveTo>
                  <a:lnTo>
                    <a:pt x="637794" y="158495"/>
                  </a:lnTo>
                  <a:lnTo>
                    <a:pt x="628650" y="167639"/>
                  </a:lnTo>
                  <a:lnTo>
                    <a:pt x="628650" y="177545"/>
                  </a:lnTo>
                  <a:lnTo>
                    <a:pt x="637794" y="177545"/>
                  </a:lnTo>
                  <a:close/>
                </a:path>
                <a:path w="858520" h="836929">
                  <a:moveTo>
                    <a:pt x="637794" y="596645"/>
                  </a:moveTo>
                  <a:lnTo>
                    <a:pt x="628650" y="586739"/>
                  </a:lnTo>
                  <a:lnTo>
                    <a:pt x="628650" y="596645"/>
                  </a:lnTo>
                  <a:lnTo>
                    <a:pt x="637794" y="596645"/>
                  </a:lnTo>
                  <a:close/>
                </a:path>
                <a:path w="858520" h="836929">
                  <a:moveTo>
                    <a:pt x="637794" y="775715"/>
                  </a:moveTo>
                  <a:lnTo>
                    <a:pt x="637794" y="596645"/>
                  </a:lnTo>
                  <a:lnTo>
                    <a:pt x="628650" y="596645"/>
                  </a:lnTo>
                  <a:lnTo>
                    <a:pt x="628650" y="836675"/>
                  </a:lnTo>
                  <a:lnTo>
                    <a:pt x="629412" y="835149"/>
                  </a:lnTo>
                  <a:lnTo>
                    <a:pt x="629412" y="792479"/>
                  </a:lnTo>
                  <a:lnTo>
                    <a:pt x="637794" y="775715"/>
                  </a:lnTo>
                  <a:close/>
                </a:path>
                <a:path w="858520" h="836929">
                  <a:moveTo>
                    <a:pt x="838962" y="415353"/>
                  </a:moveTo>
                  <a:lnTo>
                    <a:pt x="838962" y="381761"/>
                  </a:lnTo>
                  <a:lnTo>
                    <a:pt x="836866" y="377570"/>
                  </a:lnTo>
                  <a:lnTo>
                    <a:pt x="629412" y="792479"/>
                  </a:lnTo>
                  <a:lnTo>
                    <a:pt x="647700" y="796289"/>
                  </a:lnTo>
                  <a:lnTo>
                    <a:pt x="647700" y="798512"/>
                  </a:lnTo>
                  <a:lnTo>
                    <a:pt x="838962" y="415353"/>
                  </a:lnTo>
                  <a:close/>
                </a:path>
                <a:path w="858520" h="836929">
                  <a:moveTo>
                    <a:pt x="647700" y="798512"/>
                  </a:moveTo>
                  <a:lnTo>
                    <a:pt x="647700" y="796289"/>
                  </a:lnTo>
                  <a:lnTo>
                    <a:pt x="629412" y="792479"/>
                  </a:lnTo>
                  <a:lnTo>
                    <a:pt x="629412" y="835149"/>
                  </a:lnTo>
                  <a:lnTo>
                    <a:pt x="647700" y="798512"/>
                  </a:lnTo>
                  <a:close/>
                </a:path>
                <a:path w="858520" h="836929">
                  <a:moveTo>
                    <a:pt x="858012" y="377189"/>
                  </a:moveTo>
                  <a:lnTo>
                    <a:pt x="669417" y="0"/>
                  </a:lnTo>
                  <a:lnTo>
                    <a:pt x="648081" y="0"/>
                  </a:lnTo>
                  <a:lnTo>
                    <a:pt x="836866" y="377570"/>
                  </a:lnTo>
                  <a:lnTo>
                    <a:pt x="838962" y="373379"/>
                  </a:lnTo>
                  <a:lnTo>
                    <a:pt x="838962" y="415353"/>
                  </a:lnTo>
                  <a:lnTo>
                    <a:pt x="858012" y="377189"/>
                  </a:lnTo>
                  <a:close/>
                </a:path>
                <a:path w="858520" h="836929">
                  <a:moveTo>
                    <a:pt x="838962" y="381761"/>
                  </a:moveTo>
                  <a:lnTo>
                    <a:pt x="838962" y="373379"/>
                  </a:lnTo>
                  <a:lnTo>
                    <a:pt x="836866" y="377570"/>
                  </a:lnTo>
                  <a:lnTo>
                    <a:pt x="838962" y="3817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  <p:sp>
          <p:nvSpPr>
            <p:cNvPr id="26" name="object 15"/>
            <p:cNvSpPr/>
            <p:nvPr/>
          </p:nvSpPr>
          <p:spPr>
            <a:xfrm>
              <a:off x="457200" y="437311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>
                  <a:moveTo>
                    <a:pt x="9144000" y="97993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p/>
          </p:txBody>
        </p:sp>
        <p:sp>
          <p:nvSpPr>
            <p:cNvPr id="27" name="object 16"/>
            <p:cNvSpPr/>
            <p:nvPr/>
          </p:nvSpPr>
          <p:spPr>
            <a:xfrm>
              <a:off x="1819655" y="4373879"/>
              <a:ext cx="1847850" cy="741680"/>
            </a:xfrm>
            <a:custGeom>
              <a:avLst/>
              <a:gdLst/>
              <a:ahLst/>
              <a:cxnLst/>
              <a:rect l="l" t="t" r="r" b="b"/>
              <a:pathLst>
                <a:path w="1847850" h="741679">
                  <a:moveTo>
                    <a:pt x="19050" y="722376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741426"/>
                  </a:lnTo>
                  <a:lnTo>
                    <a:pt x="9143" y="741426"/>
                  </a:lnTo>
                  <a:lnTo>
                    <a:pt x="9143" y="722376"/>
                  </a:lnTo>
                  <a:lnTo>
                    <a:pt x="19050" y="722376"/>
                  </a:lnTo>
                  <a:close/>
                </a:path>
                <a:path w="1847850" h="741679">
                  <a:moveTo>
                    <a:pt x="1837943" y="722376"/>
                  </a:moveTo>
                  <a:lnTo>
                    <a:pt x="9143" y="722376"/>
                  </a:lnTo>
                  <a:lnTo>
                    <a:pt x="19050" y="731520"/>
                  </a:lnTo>
                  <a:lnTo>
                    <a:pt x="19050" y="741426"/>
                  </a:lnTo>
                  <a:lnTo>
                    <a:pt x="1828799" y="741426"/>
                  </a:lnTo>
                  <a:lnTo>
                    <a:pt x="1828799" y="731520"/>
                  </a:lnTo>
                  <a:lnTo>
                    <a:pt x="1837943" y="722376"/>
                  </a:lnTo>
                  <a:close/>
                </a:path>
                <a:path w="1847850" h="741679">
                  <a:moveTo>
                    <a:pt x="19050" y="741426"/>
                  </a:moveTo>
                  <a:lnTo>
                    <a:pt x="19050" y="731520"/>
                  </a:lnTo>
                  <a:lnTo>
                    <a:pt x="9143" y="722376"/>
                  </a:lnTo>
                  <a:lnTo>
                    <a:pt x="9143" y="741426"/>
                  </a:lnTo>
                  <a:lnTo>
                    <a:pt x="19050" y="741426"/>
                  </a:lnTo>
                  <a:close/>
                </a:path>
                <a:path w="1847850" h="741679">
                  <a:moveTo>
                    <a:pt x="1847849" y="741426"/>
                  </a:moveTo>
                  <a:lnTo>
                    <a:pt x="1847849" y="0"/>
                  </a:lnTo>
                  <a:lnTo>
                    <a:pt x="1828799" y="0"/>
                  </a:lnTo>
                  <a:lnTo>
                    <a:pt x="1828799" y="722376"/>
                  </a:lnTo>
                  <a:lnTo>
                    <a:pt x="1837943" y="722376"/>
                  </a:lnTo>
                  <a:lnTo>
                    <a:pt x="1837943" y="741426"/>
                  </a:lnTo>
                  <a:lnTo>
                    <a:pt x="1847849" y="741426"/>
                  </a:lnTo>
                  <a:close/>
                </a:path>
                <a:path w="1847850" h="741679">
                  <a:moveTo>
                    <a:pt x="1837943" y="741426"/>
                  </a:moveTo>
                  <a:lnTo>
                    <a:pt x="1837943" y="722376"/>
                  </a:lnTo>
                  <a:lnTo>
                    <a:pt x="1828799" y="731520"/>
                  </a:lnTo>
                  <a:lnTo>
                    <a:pt x="1828799" y="741426"/>
                  </a:lnTo>
                  <a:lnTo>
                    <a:pt x="1837943" y="7414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28" name="object 17"/>
          <p:cNvSpPr txBox="1"/>
          <p:nvPr/>
        </p:nvSpPr>
        <p:spPr>
          <a:xfrm>
            <a:off x="2193289" y="3097402"/>
            <a:ext cx="1494790" cy="123253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p>
            <a:pPr marL="12700" marR="5080" algn="just">
              <a:lnSpc>
                <a:spcPct val="99000"/>
              </a:lnSpc>
              <a:spcBef>
                <a:spcPts val="115"/>
              </a:spcBef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b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a + 1 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c </a:t>
            </a:r>
            <a:r>
              <a:rPr sz="2000" b="1" spc="-5" dirty="0">
                <a:solidFill>
                  <a:srgbClr val="C00000"/>
                </a:solidFill>
                <a:latin typeface="Symbol" panose="05050102010706020507"/>
                <a:cs typeface="Symbol" panose="05050102010706020507"/>
              </a:rPr>
              <a:t>=</a:t>
            </a:r>
            <a:r>
              <a:rPr sz="20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c + b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  </a:t>
            </a:r>
            <a:r>
              <a:rPr sz="20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a </a:t>
            </a:r>
            <a:r>
              <a:rPr sz="20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b * 2  if a &lt;</a:t>
            </a:r>
            <a:r>
              <a:rPr sz="2000" b="1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N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9" name="object 18"/>
          <p:cNvSpPr/>
          <p:nvPr/>
        </p:nvSpPr>
        <p:spPr>
          <a:xfrm>
            <a:off x="2728531" y="4192904"/>
            <a:ext cx="6254115" cy="979169"/>
          </a:xfrm>
          <a:custGeom>
            <a:avLst/>
            <a:gdLst/>
            <a:ahLst/>
            <a:cxnLst/>
            <a:rect l="l" t="t" r="r" b="b"/>
            <a:pathLst>
              <a:path w="6254115" h="979170">
                <a:moveTo>
                  <a:pt x="1890953" y="0"/>
                </a:moveTo>
                <a:lnTo>
                  <a:pt x="1872234" y="0"/>
                </a:lnTo>
                <a:lnTo>
                  <a:pt x="1861616" y="41186"/>
                </a:lnTo>
                <a:lnTo>
                  <a:pt x="1848421" y="87985"/>
                </a:lnTo>
                <a:lnTo>
                  <a:pt x="1833956" y="135216"/>
                </a:lnTo>
                <a:lnTo>
                  <a:pt x="1818220" y="182714"/>
                </a:lnTo>
                <a:lnTo>
                  <a:pt x="1801215" y="230314"/>
                </a:lnTo>
                <a:lnTo>
                  <a:pt x="1782965" y="277837"/>
                </a:lnTo>
                <a:lnTo>
                  <a:pt x="1763471" y="325120"/>
                </a:lnTo>
                <a:lnTo>
                  <a:pt x="1742744" y="371995"/>
                </a:lnTo>
                <a:lnTo>
                  <a:pt x="1720786" y="418287"/>
                </a:lnTo>
                <a:lnTo>
                  <a:pt x="1697609" y="463829"/>
                </a:lnTo>
                <a:lnTo>
                  <a:pt x="1673212" y="508444"/>
                </a:lnTo>
                <a:lnTo>
                  <a:pt x="1647609" y="551980"/>
                </a:lnTo>
                <a:lnTo>
                  <a:pt x="1620824" y="594258"/>
                </a:lnTo>
                <a:lnTo>
                  <a:pt x="1592834" y="635101"/>
                </a:lnTo>
                <a:lnTo>
                  <a:pt x="1563662" y="674357"/>
                </a:lnTo>
                <a:lnTo>
                  <a:pt x="1533321" y="711847"/>
                </a:lnTo>
                <a:lnTo>
                  <a:pt x="1501825" y="747395"/>
                </a:lnTo>
                <a:lnTo>
                  <a:pt x="1469161" y="780846"/>
                </a:lnTo>
                <a:lnTo>
                  <a:pt x="1435341" y="812025"/>
                </a:lnTo>
                <a:lnTo>
                  <a:pt x="1400378" y="840752"/>
                </a:lnTo>
                <a:lnTo>
                  <a:pt x="1364284" y="866876"/>
                </a:lnTo>
                <a:lnTo>
                  <a:pt x="1327061" y="890206"/>
                </a:lnTo>
                <a:lnTo>
                  <a:pt x="1288732" y="910602"/>
                </a:lnTo>
                <a:lnTo>
                  <a:pt x="1252156" y="926604"/>
                </a:lnTo>
                <a:lnTo>
                  <a:pt x="1214818" y="938034"/>
                </a:lnTo>
                <a:lnTo>
                  <a:pt x="1177480" y="946416"/>
                </a:lnTo>
                <a:lnTo>
                  <a:pt x="1121092" y="950988"/>
                </a:lnTo>
                <a:lnTo>
                  <a:pt x="1044892" y="949464"/>
                </a:lnTo>
                <a:lnTo>
                  <a:pt x="968692" y="946416"/>
                </a:lnTo>
                <a:lnTo>
                  <a:pt x="894016" y="940320"/>
                </a:lnTo>
                <a:lnTo>
                  <a:pt x="820864" y="931938"/>
                </a:lnTo>
                <a:lnTo>
                  <a:pt x="750760" y="922032"/>
                </a:lnTo>
                <a:lnTo>
                  <a:pt x="682942" y="910602"/>
                </a:lnTo>
                <a:lnTo>
                  <a:pt x="600938" y="893076"/>
                </a:lnTo>
                <a:lnTo>
                  <a:pt x="551002" y="880516"/>
                </a:lnTo>
                <a:lnTo>
                  <a:pt x="501573" y="866114"/>
                </a:lnTo>
                <a:lnTo>
                  <a:pt x="453072" y="849160"/>
                </a:lnTo>
                <a:lnTo>
                  <a:pt x="405942" y="828916"/>
                </a:lnTo>
                <a:lnTo>
                  <a:pt x="360616" y="804684"/>
                </a:lnTo>
                <a:lnTo>
                  <a:pt x="326326" y="776490"/>
                </a:lnTo>
                <a:lnTo>
                  <a:pt x="318706" y="766584"/>
                </a:lnTo>
                <a:lnTo>
                  <a:pt x="319468" y="767346"/>
                </a:lnTo>
                <a:lnTo>
                  <a:pt x="314134" y="757440"/>
                </a:lnTo>
                <a:lnTo>
                  <a:pt x="314134" y="758964"/>
                </a:lnTo>
                <a:lnTo>
                  <a:pt x="311086" y="748296"/>
                </a:lnTo>
                <a:lnTo>
                  <a:pt x="311086" y="750582"/>
                </a:lnTo>
                <a:lnTo>
                  <a:pt x="310324" y="740676"/>
                </a:lnTo>
                <a:lnTo>
                  <a:pt x="300443" y="741476"/>
                </a:lnTo>
                <a:lnTo>
                  <a:pt x="294322" y="733806"/>
                </a:lnTo>
                <a:lnTo>
                  <a:pt x="0" y="979170"/>
                </a:lnTo>
                <a:lnTo>
                  <a:pt x="30137" y="979170"/>
                </a:lnTo>
                <a:lnTo>
                  <a:pt x="294335" y="759180"/>
                </a:lnTo>
                <a:lnTo>
                  <a:pt x="296608" y="765060"/>
                </a:lnTo>
                <a:lnTo>
                  <a:pt x="296608" y="765822"/>
                </a:lnTo>
                <a:lnTo>
                  <a:pt x="297370" y="766584"/>
                </a:lnTo>
                <a:lnTo>
                  <a:pt x="302704" y="776490"/>
                </a:lnTo>
                <a:lnTo>
                  <a:pt x="303466" y="777252"/>
                </a:lnTo>
                <a:lnTo>
                  <a:pt x="303466" y="778014"/>
                </a:lnTo>
                <a:lnTo>
                  <a:pt x="311848" y="787920"/>
                </a:lnTo>
                <a:lnTo>
                  <a:pt x="318706" y="795261"/>
                </a:lnTo>
                <a:lnTo>
                  <a:pt x="322516" y="799350"/>
                </a:lnTo>
                <a:lnTo>
                  <a:pt x="335470" y="810018"/>
                </a:lnTo>
                <a:lnTo>
                  <a:pt x="391033" y="842949"/>
                </a:lnTo>
                <a:lnTo>
                  <a:pt x="436384" y="863066"/>
                </a:lnTo>
                <a:lnTo>
                  <a:pt x="484632" y="880554"/>
                </a:lnTo>
                <a:lnTo>
                  <a:pt x="534403" y="895680"/>
                </a:lnTo>
                <a:lnTo>
                  <a:pt x="584327" y="908723"/>
                </a:lnTo>
                <a:lnTo>
                  <a:pt x="633018" y="919949"/>
                </a:lnTo>
                <a:lnTo>
                  <a:pt x="679132" y="929652"/>
                </a:lnTo>
                <a:lnTo>
                  <a:pt x="747712" y="941082"/>
                </a:lnTo>
                <a:lnTo>
                  <a:pt x="818578" y="950988"/>
                </a:lnTo>
                <a:lnTo>
                  <a:pt x="891730" y="959370"/>
                </a:lnTo>
                <a:lnTo>
                  <a:pt x="967168" y="964704"/>
                </a:lnTo>
                <a:lnTo>
                  <a:pt x="1043368" y="968514"/>
                </a:lnTo>
                <a:lnTo>
                  <a:pt x="1121092" y="970038"/>
                </a:lnTo>
                <a:lnTo>
                  <a:pt x="1140142" y="969276"/>
                </a:lnTo>
                <a:lnTo>
                  <a:pt x="1179766" y="965466"/>
                </a:lnTo>
                <a:lnTo>
                  <a:pt x="1219390" y="957084"/>
                </a:lnTo>
                <a:lnTo>
                  <a:pt x="1258252" y="944130"/>
                </a:lnTo>
                <a:lnTo>
                  <a:pt x="1297114" y="928128"/>
                </a:lnTo>
                <a:lnTo>
                  <a:pt x="1354658" y="896112"/>
                </a:lnTo>
                <a:lnTo>
                  <a:pt x="1391958" y="870623"/>
                </a:lnTo>
                <a:lnTo>
                  <a:pt x="1428038" y="842670"/>
                </a:lnTo>
                <a:lnTo>
                  <a:pt x="1462913" y="812393"/>
                </a:lnTo>
                <a:lnTo>
                  <a:pt x="1496580" y="779932"/>
                </a:lnTo>
                <a:lnTo>
                  <a:pt x="1529029" y="745426"/>
                </a:lnTo>
                <a:lnTo>
                  <a:pt x="1560258" y="709015"/>
                </a:lnTo>
                <a:lnTo>
                  <a:pt x="1590294" y="670839"/>
                </a:lnTo>
                <a:lnTo>
                  <a:pt x="1619110" y="631063"/>
                </a:lnTo>
                <a:lnTo>
                  <a:pt x="1646707" y="589800"/>
                </a:lnTo>
                <a:lnTo>
                  <a:pt x="1673098" y="547204"/>
                </a:lnTo>
                <a:lnTo>
                  <a:pt x="1698269" y="503415"/>
                </a:lnTo>
                <a:lnTo>
                  <a:pt x="1722234" y="458571"/>
                </a:lnTo>
                <a:lnTo>
                  <a:pt x="1744980" y="412826"/>
                </a:lnTo>
                <a:lnTo>
                  <a:pt x="1766506" y="366318"/>
                </a:lnTo>
                <a:lnTo>
                  <a:pt x="1786826" y="319176"/>
                </a:lnTo>
                <a:lnTo>
                  <a:pt x="1805927" y="271564"/>
                </a:lnTo>
                <a:lnTo>
                  <a:pt x="1823808" y="223608"/>
                </a:lnTo>
                <a:lnTo>
                  <a:pt x="1840484" y="175450"/>
                </a:lnTo>
                <a:lnTo>
                  <a:pt x="1855939" y="127241"/>
                </a:lnTo>
                <a:lnTo>
                  <a:pt x="1870176" y="79121"/>
                </a:lnTo>
                <a:lnTo>
                  <a:pt x="1883194" y="31216"/>
                </a:lnTo>
                <a:lnTo>
                  <a:pt x="1890953" y="0"/>
                </a:lnTo>
                <a:close/>
              </a:path>
              <a:path w="6254115" h="979170">
                <a:moveTo>
                  <a:pt x="6253924" y="0"/>
                </a:moveTo>
                <a:lnTo>
                  <a:pt x="6234874" y="0"/>
                </a:lnTo>
                <a:lnTo>
                  <a:pt x="6234874" y="646176"/>
                </a:lnTo>
                <a:lnTo>
                  <a:pt x="3891724" y="646176"/>
                </a:lnTo>
                <a:lnTo>
                  <a:pt x="3891724" y="0"/>
                </a:lnTo>
                <a:lnTo>
                  <a:pt x="3872674" y="0"/>
                </a:lnTo>
                <a:lnTo>
                  <a:pt x="3872674" y="665226"/>
                </a:lnTo>
                <a:lnTo>
                  <a:pt x="3881818" y="665226"/>
                </a:lnTo>
                <a:lnTo>
                  <a:pt x="3891724" y="665226"/>
                </a:lnTo>
                <a:lnTo>
                  <a:pt x="6234874" y="665226"/>
                </a:lnTo>
                <a:lnTo>
                  <a:pt x="6244018" y="665226"/>
                </a:lnTo>
                <a:lnTo>
                  <a:pt x="6253924" y="665226"/>
                </a:lnTo>
                <a:lnTo>
                  <a:pt x="62539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51" name="object 20"/>
          <p:cNvSpPr/>
          <p:nvPr/>
        </p:nvSpPr>
        <p:spPr>
          <a:xfrm>
            <a:off x="1419606" y="4192904"/>
            <a:ext cx="7942580" cy="1958339"/>
          </a:xfrm>
          <a:custGeom>
            <a:avLst/>
            <a:gdLst/>
            <a:ahLst/>
            <a:cxnLst/>
            <a:rect l="l" t="t" r="r" b="b"/>
            <a:pathLst>
              <a:path w="7942580" h="1958339">
                <a:moveTo>
                  <a:pt x="1619250" y="1408176"/>
                </a:moveTo>
                <a:lnTo>
                  <a:pt x="0" y="1408176"/>
                </a:lnTo>
                <a:lnTo>
                  <a:pt x="0" y="1958340"/>
                </a:lnTo>
                <a:lnTo>
                  <a:pt x="9144" y="1958340"/>
                </a:lnTo>
                <a:lnTo>
                  <a:pt x="19050" y="1958340"/>
                </a:lnTo>
                <a:lnTo>
                  <a:pt x="19050" y="1427226"/>
                </a:lnTo>
                <a:lnTo>
                  <a:pt x="1600200" y="1427226"/>
                </a:lnTo>
                <a:lnTo>
                  <a:pt x="1600200" y="1958340"/>
                </a:lnTo>
                <a:lnTo>
                  <a:pt x="1609344" y="1958340"/>
                </a:lnTo>
                <a:lnTo>
                  <a:pt x="1619250" y="1958340"/>
                </a:lnTo>
                <a:lnTo>
                  <a:pt x="1619250" y="1408176"/>
                </a:lnTo>
                <a:close/>
              </a:path>
              <a:path w="7942580" h="1958339">
                <a:moveTo>
                  <a:pt x="7942389" y="0"/>
                </a:moveTo>
                <a:lnTo>
                  <a:pt x="7923174" y="0"/>
                </a:lnTo>
                <a:lnTo>
                  <a:pt x="7919847" y="11785"/>
                </a:lnTo>
                <a:lnTo>
                  <a:pt x="7905382" y="59016"/>
                </a:lnTo>
                <a:lnTo>
                  <a:pt x="7889646" y="106514"/>
                </a:lnTo>
                <a:lnTo>
                  <a:pt x="7872641" y="154114"/>
                </a:lnTo>
                <a:lnTo>
                  <a:pt x="7854391" y="201637"/>
                </a:lnTo>
                <a:lnTo>
                  <a:pt x="7834897" y="248920"/>
                </a:lnTo>
                <a:lnTo>
                  <a:pt x="7814170" y="295795"/>
                </a:lnTo>
                <a:lnTo>
                  <a:pt x="7792212" y="342087"/>
                </a:lnTo>
                <a:lnTo>
                  <a:pt x="7769034" y="387629"/>
                </a:lnTo>
                <a:lnTo>
                  <a:pt x="7744638" y="432244"/>
                </a:lnTo>
                <a:lnTo>
                  <a:pt x="7719034" y="475780"/>
                </a:lnTo>
                <a:lnTo>
                  <a:pt x="7692250" y="518058"/>
                </a:lnTo>
                <a:lnTo>
                  <a:pt x="7664259" y="558901"/>
                </a:lnTo>
                <a:lnTo>
                  <a:pt x="7635087" y="598157"/>
                </a:lnTo>
                <a:lnTo>
                  <a:pt x="7604747" y="635647"/>
                </a:lnTo>
                <a:lnTo>
                  <a:pt x="7573251" y="671195"/>
                </a:lnTo>
                <a:lnTo>
                  <a:pt x="7540587" y="704646"/>
                </a:lnTo>
                <a:lnTo>
                  <a:pt x="7506767" y="735825"/>
                </a:lnTo>
                <a:lnTo>
                  <a:pt x="7471804" y="764552"/>
                </a:lnTo>
                <a:lnTo>
                  <a:pt x="7435710" y="790676"/>
                </a:lnTo>
                <a:lnTo>
                  <a:pt x="7398486" y="814006"/>
                </a:lnTo>
                <a:lnTo>
                  <a:pt x="7360158" y="834390"/>
                </a:lnTo>
                <a:lnTo>
                  <a:pt x="7323582" y="850392"/>
                </a:lnTo>
                <a:lnTo>
                  <a:pt x="7286244" y="861822"/>
                </a:lnTo>
                <a:lnTo>
                  <a:pt x="7248906" y="870204"/>
                </a:lnTo>
                <a:lnTo>
                  <a:pt x="7192518" y="874776"/>
                </a:lnTo>
                <a:lnTo>
                  <a:pt x="7116318" y="873252"/>
                </a:lnTo>
                <a:lnTo>
                  <a:pt x="7040118" y="870204"/>
                </a:lnTo>
                <a:lnTo>
                  <a:pt x="6965442" y="864108"/>
                </a:lnTo>
                <a:lnTo>
                  <a:pt x="6892290" y="855726"/>
                </a:lnTo>
                <a:lnTo>
                  <a:pt x="6822186" y="845820"/>
                </a:lnTo>
                <a:lnTo>
                  <a:pt x="6754368" y="834390"/>
                </a:lnTo>
                <a:lnTo>
                  <a:pt x="6672364" y="816876"/>
                </a:lnTo>
                <a:lnTo>
                  <a:pt x="6622428" y="804316"/>
                </a:lnTo>
                <a:lnTo>
                  <a:pt x="6572999" y="789914"/>
                </a:lnTo>
                <a:lnTo>
                  <a:pt x="6524498" y="772960"/>
                </a:lnTo>
                <a:lnTo>
                  <a:pt x="6477368" y="752716"/>
                </a:lnTo>
                <a:lnTo>
                  <a:pt x="6432042" y="728472"/>
                </a:lnTo>
                <a:lnTo>
                  <a:pt x="6397752" y="700278"/>
                </a:lnTo>
                <a:lnTo>
                  <a:pt x="6390132" y="690372"/>
                </a:lnTo>
                <a:lnTo>
                  <a:pt x="6390894" y="691134"/>
                </a:lnTo>
                <a:lnTo>
                  <a:pt x="6385560" y="681228"/>
                </a:lnTo>
                <a:lnTo>
                  <a:pt x="6385560" y="682752"/>
                </a:lnTo>
                <a:lnTo>
                  <a:pt x="6382512" y="672084"/>
                </a:lnTo>
                <a:lnTo>
                  <a:pt x="6382512" y="674370"/>
                </a:lnTo>
                <a:lnTo>
                  <a:pt x="6381750" y="664464"/>
                </a:lnTo>
                <a:lnTo>
                  <a:pt x="6372225" y="665226"/>
                </a:lnTo>
                <a:lnTo>
                  <a:pt x="6367272" y="656844"/>
                </a:lnTo>
                <a:lnTo>
                  <a:pt x="5851779" y="979170"/>
                </a:lnTo>
                <a:lnTo>
                  <a:pt x="5887910" y="979170"/>
                </a:lnTo>
                <a:lnTo>
                  <a:pt x="6365075" y="681164"/>
                </a:lnTo>
                <a:lnTo>
                  <a:pt x="6368034" y="688848"/>
                </a:lnTo>
                <a:lnTo>
                  <a:pt x="6368034" y="689610"/>
                </a:lnTo>
                <a:lnTo>
                  <a:pt x="6368796" y="690372"/>
                </a:lnTo>
                <a:lnTo>
                  <a:pt x="6374130" y="700278"/>
                </a:lnTo>
                <a:lnTo>
                  <a:pt x="6374892" y="701040"/>
                </a:lnTo>
                <a:lnTo>
                  <a:pt x="6374892" y="701802"/>
                </a:lnTo>
                <a:lnTo>
                  <a:pt x="6383274" y="711708"/>
                </a:lnTo>
                <a:lnTo>
                  <a:pt x="6421374" y="743712"/>
                </a:lnTo>
                <a:lnTo>
                  <a:pt x="6462458" y="766749"/>
                </a:lnTo>
                <a:lnTo>
                  <a:pt x="6507810" y="786866"/>
                </a:lnTo>
                <a:lnTo>
                  <a:pt x="6556057" y="804354"/>
                </a:lnTo>
                <a:lnTo>
                  <a:pt x="6605829" y="819480"/>
                </a:lnTo>
                <a:lnTo>
                  <a:pt x="6655752" y="832523"/>
                </a:lnTo>
                <a:lnTo>
                  <a:pt x="6704444" y="843749"/>
                </a:lnTo>
                <a:lnTo>
                  <a:pt x="6750558" y="853440"/>
                </a:lnTo>
                <a:lnTo>
                  <a:pt x="6819138" y="864870"/>
                </a:lnTo>
                <a:lnTo>
                  <a:pt x="6890004" y="874776"/>
                </a:lnTo>
                <a:lnTo>
                  <a:pt x="6963156" y="883158"/>
                </a:lnTo>
                <a:lnTo>
                  <a:pt x="7038594" y="888492"/>
                </a:lnTo>
                <a:lnTo>
                  <a:pt x="7114794" y="892302"/>
                </a:lnTo>
                <a:lnTo>
                  <a:pt x="7192518" y="893826"/>
                </a:lnTo>
                <a:lnTo>
                  <a:pt x="7211568" y="893064"/>
                </a:lnTo>
                <a:lnTo>
                  <a:pt x="7251192" y="889254"/>
                </a:lnTo>
                <a:lnTo>
                  <a:pt x="7290816" y="880872"/>
                </a:lnTo>
                <a:lnTo>
                  <a:pt x="7329678" y="867918"/>
                </a:lnTo>
                <a:lnTo>
                  <a:pt x="7368540" y="851916"/>
                </a:lnTo>
                <a:lnTo>
                  <a:pt x="7426084" y="819912"/>
                </a:lnTo>
                <a:lnTo>
                  <a:pt x="7463383" y="794423"/>
                </a:lnTo>
                <a:lnTo>
                  <a:pt x="7499464" y="766470"/>
                </a:lnTo>
                <a:lnTo>
                  <a:pt x="7534338" y="736193"/>
                </a:lnTo>
                <a:lnTo>
                  <a:pt x="7568006" y="703732"/>
                </a:lnTo>
                <a:lnTo>
                  <a:pt x="7600455" y="669226"/>
                </a:lnTo>
                <a:lnTo>
                  <a:pt x="7631684" y="632815"/>
                </a:lnTo>
                <a:lnTo>
                  <a:pt x="7661719" y="594639"/>
                </a:lnTo>
                <a:lnTo>
                  <a:pt x="7690536" y="554863"/>
                </a:lnTo>
                <a:lnTo>
                  <a:pt x="7718133" y="513600"/>
                </a:lnTo>
                <a:lnTo>
                  <a:pt x="7744523" y="471004"/>
                </a:lnTo>
                <a:lnTo>
                  <a:pt x="7769695" y="427215"/>
                </a:lnTo>
                <a:lnTo>
                  <a:pt x="7793660" y="382371"/>
                </a:lnTo>
                <a:lnTo>
                  <a:pt x="7816405" y="336626"/>
                </a:lnTo>
                <a:lnTo>
                  <a:pt x="7837932" y="290118"/>
                </a:lnTo>
                <a:lnTo>
                  <a:pt x="7858252" y="242976"/>
                </a:lnTo>
                <a:lnTo>
                  <a:pt x="7877353" y="195364"/>
                </a:lnTo>
                <a:lnTo>
                  <a:pt x="7895234" y="147408"/>
                </a:lnTo>
                <a:lnTo>
                  <a:pt x="7911909" y="99250"/>
                </a:lnTo>
                <a:lnTo>
                  <a:pt x="7927365" y="51041"/>
                </a:lnTo>
                <a:lnTo>
                  <a:pt x="7941602" y="2921"/>
                </a:lnTo>
                <a:lnTo>
                  <a:pt x="79423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52" name="object 21"/>
          <p:cNvSpPr txBox="1"/>
          <p:nvPr/>
        </p:nvSpPr>
        <p:spPr>
          <a:xfrm>
            <a:off x="1507489" y="5720207"/>
            <a:ext cx="12446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b="1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</a:rPr>
              <a:t>c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3" name="object 22"/>
          <p:cNvSpPr/>
          <p:nvPr/>
        </p:nvSpPr>
        <p:spPr>
          <a:xfrm>
            <a:off x="2228850" y="5172075"/>
            <a:ext cx="5306060" cy="981710"/>
          </a:xfrm>
          <a:custGeom>
            <a:avLst/>
            <a:gdLst/>
            <a:ahLst/>
            <a:cxnLst/>
            <a:rect l="l" t="t" r="r" b="b"/>
            <a:pathLst>
              <a:path w="5306059" h="981710">
                <a:moveTo>
                  <a:pt x="529818" y="0"/>
                </a:moveTo>
                <a:lnTo>
                  <a:pt x="499681" y="0"/>
                </a:lnTo>
                <a:lnTo>
                  <a:pt x="52438" y="372859"/>
                </a:lnTo>
                <a:lnTo>
                  <a:pt x="34290" y="351282"/>
                </a:lnTo>
                <a:lnTo>
                  <a:pt x="0" y="429006"/>
                </a:lnTo>
                <a:lnTo>
                  <a:pt x="42672" y="418833"/>
                </a:lnTo>
                <a:lnTo>
                  <a:pt x="83058" y="409194"/>
                </a:lnTo>
                <a:lnTo>
                  <a:pt x="64643" y="387337"/>
                </a:lnTo>
                <a:lnTo>
                  <a:pt x="529818" y="0"/>
                </a:lnTo>
                <a:close/>
              </a:path>
              <a:path w="5306059" h="981710">
                <a:moveTo>
                  <a:pt x="5305806" y="352806"/>
                </a:moveTo>
                <a:lnTo>
                  <a:pt x="5286756" y="352806"/>
                </a:lnTo>
                <a:lnTo>
                  <a:pt x="5286756" y="371856"/>
                </a:lnTo>
                <a:lnTo>
                  <a:pt x="5286756" y="962406"/>
                </a:lnTo>
                <a:lnTo>
                  <a:pt x="3705606" y="962406"/>
                </a:lnTo>
                <a:lnTo>
                  <a:pt x="3705606" y="371856"/>
                </a:lnTo>
                <a:lnTo>
                  <a:pt x="5286756" y="371856"/>
                </a:lnTo>
                <a:lnTo>
                  <a:pt x="5286756" y="352806"/>
                </a:lnTo>
                <a:lnTo>
                  <a:pt x="3686556" y="352806"/>
                </a:lnTo>
                <a:lnTo>
                  <a:pt x="3686556" y="981456"/>
                </a:lnTo>
                <a:lnTo>
                  <a:pt x="3695700" y="981456"/>
                </a:lnTo>
                <a:lnTo>
                  <a:pt x="3705606" y="981456"/>
                </a:lnTo>
                <a:lnTo>
                  <a:pt x="5286756" y="981456"/>
                </a:lnTo>
                <a:lnTo>
                  <a:pt x="5295900" y="981456"/>
                </a:lnTo>
                <a:lnTo>
                  <a:pt x="5305806" y="981456"/>
                </a:lnTo>
                <a:lnTo>
                  <a:pt x="5305806" y="3528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54" name="object 23"/>
          <p:cNvSpPr txBox="1"/>
          <p:nvPr/>
        </p:nvSpPr>
        <p:spPr>
          <a:xfrm>
            <a:off x="5977890" y="5644007"/>
            <a:ext cx="13970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b="1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5" dirty="0">
                <a:latin typeface="Courier New" panose="02070309020205020404"/>
                <a:cs typeface="Courier New" panose="02070309020205020404"/>
              </a:rPr>
              <a:t>c</a:t>
            </a:r>
            <a:r>
              <a:rPr sz="1950" b="1" spc="7" baseline="-21000" dirty="0">
                <a:latin typeface="Courier New" panose="02070309020205020404"/>
                <a:cs typeface="Courier New" panose="02070309020205020404"/>
              </a:rPr>
              <a:t>2</a:t>
            </a:r>
            <a:endParaRPr sz="1950" baseline="-2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5" name="object 24"/>
          <p:cNvSpPr/>
          <p:nvPr/>
        </p:nvSpPr>
        <p:spPr>
          <a:xfrm>
            <a:off x="1419606" y="5172075"/>
            <a:ext cx="6115050" cy="1057910"/>
          </a:xfrm>
          <a:custGeom>
            <a:avLst/>
            <a:gdLst/>
            <a:ahLst/>
            <a:cxnLst/>
            <a:rect l="l" t="t" r="r" b="b"/>
            <a:pathLst>
              <a:path w="6115050" h="1057910">
                <a:moveTo>
                  <a:pt x="1619250" y="979170"/>
                </a:moveTo>
                <a:lnTo>
                  <a:pt x="1600200" y="979170"/>
                </a:lnTo>
                <a:lnTo>
                  <a:pt x="1600200" y="1038606"/>
                </a:lnTo>
                <a:lnTo>
                  <a:pt x="19050" y="1038606"/>
                </a:lnTo>
                <a:lnTo>
                  <a:pt x="19050" y="979170"/>
                </a:lnTo>
                <a:lnTo>
                  <a:pt x="0" y="979170"/>
                </a:lnTo>
                <a:lnTo>
                  <a:pt x="0" y="1057656"/>
                </a:lnTo>
                <a:lnTo>
                  <a:pt x="9144" y="1057656"/>
                </a:lnTo>
                <a:lnTo>
                  <a:pt x="19050" y="1057656"/>
                </a:lnTo>
                <a:lnTo>
                  <a:pt x="1600200" y="1057656"/>
                </a:lnTo>
                <a:lnTo>
                  <a:pt x="1609344" y="1057656"/>
                </a:lnTo>
                <a:lnTo>
                  <a:pt x="1619250" y="1057656"/>
                </a:lnTo>
                <a:lnTo>
                  <a:pt x="1619250" y="979170"/>
                </a:lnTo>
                <a:close/>
              </a:path>
              <a:path w="6115050" h="1057910">
                <a:moveTo>
                  <a:pt x="5887910" y="0"/>
                </a:moveTo>
                <a:lnTo>
                  <a:pt x="5851779" y="0"/>
                </a:lnTo>
                <a:lnTo>
                  <a:pt x="5365077" y="304330"/>
                </a:lnTo>
                <a:lnTo>
                  <a:pt x="5350002" y="280416"/>
                </a:lnTo>
                <a:lnTo>
                  <a:pt x="5305044" y="352806"/>
                </a:lnTo>
                <a:lnTo>
                  <a:pt x="5354574" y="347941"/>
                </a:lnTo>
                <a:lnTo>
                  <a:pt x="5390388" y="344424"/>
                </a:lnTo>
                <a:lnTo>
                  <a:pt x="5375122" y="320255"/>
                </a:lnTo>
                <a:lnTo>
                  <a:pt x="5887910" y="0"/>
                </a:lnTo>
                <a:close/>
              </a:path>
              <a:path w="6115050" h="1057910">
                <a:moveTo>
                  <a:pt x="6115050" y="979170"/>
                </a:moveTo>
                <a:lnTo>
                  <a:pt x="4495800" y="979170"/>
                </a:lnTo>
                <a:lnTo>
                  <a:pt x="4495800" y="981456"/>
                </a:lnTo>
                <a:lnTo>
                  <a:pt x="6115050" y="981456"/>
                </a:lnTo>
                <a:lnTo>
                  <a:pt x="6115050" y="9791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p/>
        </p:txBody>
      </p:sp>
      <p:sp>
        <p:nvSpPr>
          <p:cNvPr id="57" name="文本框 56"/>
          <p:cNvSpPr txBox="1"/>
          <p:nvPr/>
        </p:nvSpPr>
        <p:spPr>
          <a:xfrm>
            <a:off x="6850380" y="3967480"/>
            <a:ext cx="16090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2000" b="1" spc="5" dirty="0">
                <a:latin typeface="Courier New" panose="02070309020205020404"/>
                <a:cs typeface="Courier New" panose="02070309020205020404"/>
                <a:sym typeface="+mn-ea"/>
              </a:rPr>
              <a:t>a</a:t>
            </a:r>
            <a:r>
              <a:rPr sz="2000" b="1" spc="7" baseline="-21000" dirty="0">
                <a:latin typeface="Courier New" panose="02070309020205020404"/>
                <a:cs typeface="Courier New" panose="02070309020205020404"/>
                <a:sym typeface="+mn-ea"/>
              </a:rPr>
              <a:t>2</a:t>
            </a:r>
            <a:r>
              <a:rPr lang="en-US" sz="2000" b="1" spc="7" baseline="-2100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lang="en-US" sz="2000" b="1" spc="-5" dirty="0">
                <a:latin typeface="Symbol" panose="05050102010706020507"/>
                <a:cs typeface="Symbol" panose="05050102010706020507"/>
                <a:sym typeface="+mn-ea"/>
              </a:rPr>
              <a:t>= 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b="1" spc="5" dirty="0">
                <a:latin typeface="Courier New" panose="02070309020205020404"/>
                <a:cs typeface="Courier New" panose="02070309020205020404"/>
                <a:sym typeface="+mn-ea"/>
              </a:rPr>
              <a:t>b</a:t>
            </a:r>
            <a:r>
              <a:rPr lang="en-US" sz="2000" b="1" spc="5" baseline="-25000" dirty="0">
                <a:latin typeface="Courier New" panose="02070309020205020404"/>
                <a:cs typeface="Courier New" panose="02070309020205020404"/>
                <a:sym typeface="+mn-ea"/>
              </a:rPr>
              <a:t>1</a:t>
            </a:r>
            <a:r>
              <a:rPr lang="en-US" sz="2000" b="1" spc="7" baseline="-2100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  <a:sym typeface="+mn-ea"/>
              </a:rPr>
              <a:t>* 2</a:t>
            </a:r>
            <a:endParaRPr lang="zh-CN" altLang="en-US" sz="2000" b="1" spc="-5" dirty="0"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774180" y="4335780"/>
            <a:ext cx="155003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50800" marR="43180">
              <a:lnSpc>
                <a:spcPct val="100000"/>
              </a:lnSpc>
              <a:spcBef>
                <a:spcPts val="105"/>
              </a:spcBef>
              <a:tabLst>
                <a:tab pos="455930" algn="l"/>
                <a:tab pos="833755" algn="l"/>
                <a:tab pos="859790" algn="l"/>
                <a:tab pos="913765" algn="l"/>
                <a:tab pos="1265555" algn="l"/>
              </a:tabLst>
            </a:pPr>
            <a:r>
              <a:rPr sz="2000" b="1" spc="-5" dirty="0">
                <a:latin typeface="Courier New" panose="02070309020205020404"/>
                <a:cs typeface="Courier New" panose="02070309020205020404"/>
                <a:sym typeface="+mn-ea"/>
              </a:rPr>
              <a:t>if</a:t>
            </a:r>
            <a:r>
              <a:rPr sz="2000" b="1" spc="15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2000" b="1" spc="5" dirty="0">
                <a:latin typeface="Courier New" panose="02070309020205020404"/>
                <a:cs typeface="Courier New" panose="02070309020205020404"/>
                <a:sym typeface="+mn-ea"/>
              </a:rPr>
              <a:t>a</a:t>
            </a:r>
            <a:r>
              <a:rPr sz="2000" b="1" spc="7" baseline="-21000" dirty="0">
                <a:latin typeface="Courier New" panose="02070309020205020404"/>
                <a:cs typeface="Courier New" panose="02070309020205020404"/>
                <a:sym typeface="+mn-ea"/>
              </a:rPr>
              <a:t>2			</a:t>
            </a:r>
            <a:r>
              <a:rPr sz="2000" b="1" spc="-5" dirty="0">
                <a:latin typeface="Courier New" panose="02070309020205020404"/>
                <a:cs typeface="Courier New" panose="02070309020205020404"/>
                <a:sym typeface="+mn-ea"/>
              </a:rPr>
              <a:t>&lt;</a:t>
            </a:r>
            <a:r>
              <a:rPr sz="2000" b="1" spc="-2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  <a:sym typeface="+mn-ea"/>
              </a:rPr>
              <a:t>N</a:t>
            </a:r>
            <a:endParaRPr lang="zh-CN" altLang="en-US" sz="2000" b="1" spc="-5" dirty="0"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850380" y="2585085"/>
            <a:ext cx="221678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2000" b="1" spc="-5" dirty="0">
                <a:latin typeface="Courier New" panose="02070309020205020404"/>
                <a:cs typeface="Courier New" panose="02070309020205020404"/>
                <a:sym typeface="+mn-ea"/>
              </a:rPr>
              <a:t>a</a:t>
            </a:r>
            <a:r>
              <a:rPr sz="2000" b="1" spc="22" baseline="-21000" dirty="0">
                <a:latin typeface="Courier New" panose="02070309020205020404"/>
                <a:cs typeface="Courier New" panose="02070309020205020404"/>
                <a:sym typeface="+mn-ea"/>
              </a:rPr>
              <a:t>3</a:t>
            </a:r>
            <a:r>
              <a:rPr lang="en-US" sz="2000" b="1" spc="22" baseline="-2100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Symbol" panose="05050102010706020507"/>
                <a:cs typeface="Symbol" panose="05050102010706020507"/>
                <a:sym typeface="+mn-ea"/>
              </a:rPr>
              <a:t>=</a:t>
            </a:r>
            <a:r>
              <a:rPr lang="en-US" sz="2000" b="1" dirty="0">
                <a:solidFill>
                  <a:srgbClr val="FF0000"/>
                </a:solidFill>
                <a:latin typeface="Symbol" panose="05050102010706020507"/>
                <a:cs typeface="Symbol" panose="05050102010706020507"/>
                <a:sym typeface="+mn-ea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Φ</a:t>
            </a:r>
            <a:r>
              <a:rPr sz="2000" b="1" spc="-5" dirty="0">
                <a:latin typeface="Courier New" panose="02070309020205020404"/>
                <a:cs typeface="Courier New" panose="02070309020205020404"/>
                <a:sym typeface="+mn-ea"/>
              </a:rPr>
              <a:t>(a</a:t>
            </a:r>
            <a:r>
              <a:rPr sz="2000" b="1" spc="15" baseline="-21000" dirty="0">
                <a:latin typeface="Courier New" panose="02070309020205020404"/>
                <a:cs typeface="Courier New" panose="02070309020205020404"/>
                <a:sym typeface="+mn-ea"/>
              </a:rPr>
              <a:t>1</a:t>
            </a:r>
            <a:r>
              <a:rPr sz="2000" b="1" spc="-5" dirty="0">
                <a:latin typeface="Courier New" panose="02070309020205020404"/>
                <a:cs typeface="Courier New" panose="02070309020205020404"/>
                <a:sym typeface="+mn-ea"/>
              </a:rPr>
              <a:t>,a</a:t>
            </a:r>
            <a:r>
              <a:rPr sz="2000" b="1" spc="15" baseline="-21000" dirty="0">
                <a:latin typeface="Courier New" panose="02070309020205020404"/>
                <a:cs typeface="Courier New" panose="02070309020205020404"/>
                <a:sym typeface="+mn-ea"/>
              </a:rPr>
              <a:t>2</a:t>
            </a:r>
            <a:r>
              <a:rPr sz="2000" b="1" spc="-5" dirty="0">
                <a:latin typeface="Courier New" panose="02070309020205020404"/>
                <a:cs typeface="Courier New" panose="02070309020205020404"/>
                <a:sym typeface="+mn-ea"/>
              </a:rPr>
              <a:t>)  </a:t>
            </a:r>
            <a:endParaRPr lang="zh-CN" altLang="en-US" sz="2000" b="1" spc="-5" dirty="0"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850380" y="3298190"/>
            <a:ext cx="15455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2000" b="1" spc="5" dirty="0">
                <a:latin typeface="Courier New" panose="02070309020205020404"/>
                <a:cs typeface="Courier New" panose="02070309020205020404"/>
                <a:sym typeface="+mn-ea"/>
              </a:rPr>
              <a:t>b</a:t>
            </a:r>
            <a:r>
              <a:rPr lang="en-US" sz="2000" b="1" spc="5" baseline="-25000" dirty="0">
                <a:latin typeface="Courier New" panose="02070309020205020404"/>
                <a:cs typeface="Courier New" panose="02070309020205020404"/>
                <a:sym typeface="+mn-ea"/>
              </a:rPr>
              <a:t>1</a:t>
            </a:r>
            <a:r>
              <a:rPr lang="en-US" sz="2000" b="1" spc="7" baseline="-2100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lang="en-US" sz="2000" b="1" spc="-5" dirty="0">
                <a:latin typeface="Symbol" panose="05050102010706020507"/>
                <a:cs typeface="Symbol" panose="05050102010706020507"/>
                <a:sym typeface="+mn-ea"/>
              </a:rPr>
              <a:t>=</a:t>
            </a:r>
            <a:r>
              <a:rPr lang="en-US" sz="2000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b="1" spc="5" dirty="0">
                <a:latin typeface="Courier New" panose="02070309020205020404"/>
                <a:cs typeface="Courier New" panose="02070309020205020404"/>
                <a:sym typeface="+mn-ea"/>
              </a:rPr>
              <a:t>a</a:t>
            </a:r>
            <a:r>
              <a:rPr sz="2000" b="1" spc="7" baseline="-21000" dirty="0">
                <a:latin typeface="Courier New" panose="02070309020205020404"/>
                <a:cs typeface="Courier New" panose="02070309020205020404"/>
                <a:sym typeface="+mn-ea"/>
              </a:rPr>
              <a:t>3</a:t>
            </a:r>
            <a:r>
              <a:rPr lang="en-US" sz="2000" b="1" spc="7" baseline="-2100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  <a:sym typeface="+mn-ea"/>
              </a:rPr>
              <a:t>+ 1</a:t>
            </a:r>
            <a:endParaRPr lang="zh-CN" altLang="en-US" sz="2000" b="1" spc="-5" dirty="0"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850380" y="2937510"/>
            <a:ext cx="221361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2000" b="1" spc="-5" dirty="0">
                <a:latin typeface="Courier New" panose="02070309020205020404"/>
                <a:cs typeface="Courier New" panose="02070309020205020404"/>
                <a:sym typeface="+mn-ea"/>
              </a:rPr>
              <a:t>c</a:t>
            </a:r>
            <a:r>
              <a:rPr sz="2000" b="1" spc="22" baseline="-21000" dirty="0">
                <a:latin typeface="Courier New" panose="02070309020205020404"/>
                <a:cs typeface="Courier New" panose="02070309020205020404"/>
                <a:sym typeface="+mn-ea"/>
              </a:rPr>
              <a:t>3</a:t>
            </a:r>
            <a:r>
              <a:rPr lang="en-US" sz="2000" b="1" baseline="-2100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2000" b="1" spc="-5" dirty="0">
                <a:latin typeface="Symbol" panose="05050102010706020507"/>
                <a:cs typeface="Symbol" panose="05050102010706020507"/>
                <a:sym typeface="+mn-ea"/>
              </a:rPr>
              <a:t>=</a:t>
            </a:r>
            <a:r>
              <a:rPr lang="en-US" sz="200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Φ</a:t>
            </a:r>
            <a:r>
              <a:rPr sz="2000" b="1" spc="-5" dirty="0">
                <a:latin typeface="Courier New" panose="02070309020205020404"/>
                <a:cs typeface="Courier New" panose="02070309020205020404"/>
                <a:sym typeface="+mn-ea"/>
              </a:rPr>
              <a:t>(c</a:t>
            </a:r>
            <a:r>
              <a:rPr sz="2000" b="1" spc="15" baseline="-21000" dirty="0">
                <a:latin typeface="Courier New" panose="02070309020205020404"/>
                <a:cs typeface="Courier New" panose="02070309020205020404"/>
                <a:sym typeface="+mn-ea"/>
              </a:rPr>
              <a:t>1</a:t>
            </a:r>
            <a:r>
              <a:rPr sz="2000" b="1" spc="-5" dirty="0">
                <a:latin typeface="Courier New" panose="02070309020205020404"/>
                <a:cs typeface="Courier New" panose="02070309020205020404"/>
                <a:sym typeface="+mn-ea"/>
              </a:rPr>
              <a:t>,c</a:t>
            </a:r>
            <a:r>
              <a:rPr sz="2000" b="1" spc="15" baseline="-21000" dirty="0">
                <a:latin typeface="Courier New" panose="02070309020205020404"/>
                <a:cs typeface="Courier New" panose="02070309020205020404"/>
                <a:sym typeface="+mn-ea"/>
              </a:rPr>
              <a:t>2</a:t>
            </a:r>
            <a:r>
              <a:rPr sz="2000" b="1" spc="-5" dirty="0">
                <a:latin typeface="Courier New" panose="02070309020205020404"/>
                <a:cs typeface="Courier New" panose="02070309020205020404"/>
                <a:sym typeface="+mn-ea"/>
              </a:rPr>
              <a:t>)  </a:t>
            </a:r>
            <a:endParaRPr lang="zh-CN" altLang="en-US" sz="2000" b="1" spc="-5" dirty="0"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850380" y="3599180"/>
            <a:ext cx="174688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2000" b="1" spc="5" dirty="0">
                <a:latin typeface="Courier New" panose="02070309020205020404"/>
                <a:cs typeface="Courier New" panose="02070309020205020404"/>
                <a:sym typeface="+mn-ea"/>
              </a:rPr>
              <a:t>c</a:t>
            </a:r>
            <a:r>
              <a:rPr sz="2000" b="1" spc="7" baseline="-21000" dirty="0">
                <a:latin typeface="Courier New" panose="02070309020205020404"/>
                <a:cs typeface="Courier New" panose="02070309020205020404"/>
                <a:sym typeface="+mn-ea"/>
              </a:rPr>
              <a:t>2</a:t>
            </a:r>
            <a:r>
              <a:rPr lang="en-US" sz="2000" b="1" spc="7" baseline="-2100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lang="en-US" sz="2000" b="1" spc="-5" dirty="0">
                <a:latin typeface="Symbol" panose="05050102010706020507"/>
                <a:cs typeface="Symbol" panose="05050102010706020507"/>
                <a:sym typeface="+mn-ea"/>
              </a:rPr>
              <a:t>= </a:t>
            </a:r>
            <a:r>
              <a:rPr sz="2000" b="1" spc="5" dirty="0">
                <a:latin typeface="Courier New" panose="02070309020205020404"/>
                <a:cs typeface="Courier New" panose="02070309020205020404"/>
                <a:sym typeface="+mn-ea"/>
              </a:rPr>
              <a:t>c</a:t>
            </a:r>
            <a:r>
              <a:rPr sz="2000" b="1" spc="7" baseline="-21000" dirty="0">
                <a:latin typeface="Courier New" panose="02070309020205020404"/>
                <a:cs typeface="Courier New" panose="02070309020205020404"/>
                <a:sym typeface="+mn-ea"/>
              </a:rPr>
              <a:t>3</a:t>
            </a:r>
            <a:r>
              <a:rPr lang="en-US" sz="2000" b="1" spc="7" baseline="-21000" dirty="0"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2000" b="1" spc="-5" dirty="0">
                <a:latin typeface="Courier New" panose="02070309020205020404"/>
                <a:cs typeface="Courier New" panose="02070309020205020404"/>
                <a:sym typeface="+mn-ea"/>
              </a:rPr>
              <a:t>+ </a:t>
            </a:r>
            <a:r>
              <a:rPr sz="2000" b="1" spc="5" dirty="0">
                <a:latin typeface="Courier New" panose="02070309020205020404"/>
                <a:cs typeface="Courier New" panose="02070309020205020404"/>
                <a:sym typeface="+mn-ea"/>
              </a:rPr>
              <a:t>b</a:t>
            </a:r>
            <a:r>
              <a:rPr sz="2000" b="1" spc="7" baseline="-21000" dirty="0">
                <a:latin typeface="Courier New" panose="02070309020205020404"/>
                <a:cs typeface="Courier New" panose="02070309020205020404"/>
                <a:sym typeface="+mn-ea"/>
              </a:rPr>
              <a:t>2 </a:t>
            </a:r>
            <a:endParaRPr lang="zh-CN" altLang="en-US" sz="2000" b="1" spc="7" baseline="-21000" dirty="0"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953510" y="311785"/>
            <a:ext cx="4727575" cy="4235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b="1" spc="-5" dirty="0">
                <a:sym typeface="+mn-ea"/>
              </a:rPr>
              <a:t>为</a:t>
            </a:r>
            <a:r>
              <a:rPr lang="zh-CN" b="1" spc="-5" dirty="0">
                <a:solidFill>
                  <a:srgbClr val="C00000"/>
                </a:solidFill>
                <a:sym typeface="+mn-ea"/>
              </a:rPr>
              <a:t>在不同路径都有赋值的</a:t>
            </a:r>
            <a:r>
              <a:rPr lang="zh-CN" b="1" spc="-5" dirty="0">
                <a:sym typeface="+mn-ea"/>
              </a:rPr>
              <a:t>活跃</a:t>
            </a:r>
            <a:r>
              <a:rPr b="1" spc="-5" dirty="0">
                <a:sym typeface="+mn-ea"/>
              </a:rPr>
              <a:t>变量插入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Φ</a:t>
            </a:r>
            <a:r>
              <a:rPr b="1" spc="-5" dirty="0">
                <a:sym typeface="+mn-ea"/>
              </a:rPr>
              <a:t>函数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7" grpId="0"/>
      <p:bldP spid="58" grpId="0"/>
      <p:bldP spid="59" grpId="0"/>
      <p:bldP spid="60" grpId="0"/>
      <p:bldP spid="61" grpId="0"/>
      <p:bldP spid="62" grpId="0"/>
      <p:bldP spid="5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在哪里插入</a:t>
            </a:r>
            <a:r>
              <a:rPr b="1" spc="-5" dirty="0">
                <a:sym typeface="+mn-ea"/>
              </a:rPr>
              <a:t>Φ</a:t>
            </a:r>
            <a:r>
              <a:rPr lang="zh-CN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函数？</a:t>
            </a:r>
            <a:endParaRPr lang="zh-CN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885" y="1428750"/>
            <a:ext cx="4898390" cy="5051425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5737860" y="2522220"/>
            <a:ext cx="6463665" cy="3088005"/>
          </a:xfrm>
        </p:spPr>
        <p:txBody>
          <a:bodyPr>
            <a:normAutofit/>
          </a:bodyPr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spc="-5" dirty="0">
                <a:sym typeface="+mn-ea"/>
              </a:rPr>
              <a:t>在基本块</a:t>
            </a:r>
            <a:r>
              <a:rPr lang="en-US" alt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800" b="1" spc="-5" dirty="0">
                <a:sym typeface="+mn-ea"/>
              </a:rPr>
              <a:t>中对变量</a:t>
            </a:r>
            <a:r>
              <a:rPr lang="en-US" alt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b="1" spc="-5" dirty="0">
                <a:sym typeface="+mn-ea"/>
              </a:rPr>
              <a:t>有定义</a:t>
            </a:r>
            <a:endParaRPr lang="zh-CN" altLang="en-US" sz="28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z="2800" b="1" spc="-5" dirty="0">
                <a:sym typeface="+mn-ea"/>
              </a:rPr>
              <a:t>Φ</a:t>
            </a:r>
            <a:r>
              <a:rPr 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函数应该插入到哪里？</a:t>
            </a:r>
            <a:endParaRPr lang="zh-CN" sz="2800" b="1" spc="-5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sz="28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spc="-5" dirty="0">
                <a:sym typeface="+mn-ea"/>
              </a:rPr>
              <a:t>即插入</a:t>
            </a:r>
            <a:r>
              <a:rPr sz="2800" b="1" spc="-5" dirty="0">
                <a:sym typeface="+mn-ea"/>
              </a:rPr>
              <a:t>Φ</a:t>
            </a:r>
            <a:r>
              <a:rPr 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函数结点的特征是什么？</a:t>
            </a:r>
            <a:endParaRPr lang="zh-CN" sz="2800" b="1" spc="-5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spc="-5" dirty="0">
                <a:sym typeface="+mn-ea"/>
              </a:rPr>
              <a:t>需要</a:t>
            </a:r>
            <a:r>
              <a:rPr lang="zh-CN" altLang="en-US" sz="2800" b="1" spc="-5" dirty="0">
                <a:solidFill>
                  <a:srgbClr val="C00000"/>
                </a:solidFill>
                <a:sym typeface="+mn-ea"/>
              </a:rPr>
              <a:t>思考、总结并抽象</a:t>
            </a:r>
            <a:r>
              <a:rPr lang="zh-CN" altLang="en-US" sz="2800" b="1" spc="-5" dirty="0">
                <a:sym typeface="+mn-ea"/>
              </a:rPr>
              <a:t>之前的示例</a:t>
            </a:r>
            <a:endParaRPr lang="zh-CN" altLang="en-US" sz="2800" b="1" spc="-5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object 17"/>
          <p:cNvSpPr txBox="1"/>
          <p:nvPr/>
        </p:nvSpPr>
        <p:spPr>
          <a:xfrm>
            <a:off x="7927340" y="2030730"/>
            <a:ext cx="4075430" cy="114046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14605" rIns="0" bIns="0" rtlCol="0">
            <a:spAutoFit/>
          </a:bodyPr>
          <a:p>
            <a:pPr marL="12700" marR="5080" algn="just">
              <a:lnSpc>
                <a:spcPct val="99000"/>
              </a:lnSpc>
              <a:spcBef>
                <a:spcPts val="115"/>
              </a:spcBef>
            </a:pPr>
            <a:r>
              <a:rPr lang="x-none" altLang="en-US" sz="2400" b="1" spc="-5" dirty="0">
                <a:latin typeface="Courier New" panose="02070309020205020404"/>
                <a:cs typeface="Courier New" panose="02070309020205020404"/>
              </a:rPr>
              <a:t>L0:  </a:t>
            </a:r>
            <a:r>
              <a:rPr lang="en-US" sz="2400" b="1" spc="-5" dirty="0">
                <a:latin typeface="Courier New" panose="02070309020205020404"/>
                <a:cs typeface="Courier New" panose="02070309020205020404"/>
              </a:rPr>
              <a:t>a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x-none" sz="2400" b="1" spc="-5" dirty="0">
                <a:latin typeface="Courier New" panose="02070309020205020404"/>
                <a:cs typeface="Courier New" panose="02070309020205020404"/>
              </a:rPr>
              <a:t>read()</a:t>
            </a:r>
            <a:endParaRPr lang="x-none" sz="2400" b="1" spc="-5" dirty="0">
              <a:latin typeface="Courier New" panose="02070309020205020404"/>
              <a:cs typeface="Courier New" panose="02070309020205020404"/>
            </a:endParaRPr>
          </a:p>
          <a:p>
            <a:pPr marL="12700" marR="5080" algn="just">
              <a:lnSpc>
                <a:spcPct val="99000"/>
              </a:lnSpc>
              <a:spcBef>
                <a:spcPts val="115"/>
              </a:spcBef>
            </a:pPr>
            <a:r>
              <a:rPr lang="x-none" altLang="en-US" sz="2400" b="1" spc="-5" dirty="0">
                <a:latin typeface="Courier New" panose="02070309020205020404"/>
                <a:cs typeface="Courier New" panose="02070309020205020404"/>
                <a:sym typeface="+mn-ea"/>
              </a:rPr>
              <a:t>L1:  </a:t>
            </a:r>
            <a:r>
              <a:rPr lang="x-none" sz="2400" b="1" spc="-5" dirty="0">
                <a:latin typeface="Courier New" panose="02070309020205020404"/>
                <a:cs typeface="Courier New" panose="02070309020205020404"/>
              </a:rPr>
              <a:t>b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x-none" sz="24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x-none" sz="2400" b="1" spc="-5" dirty="0">
                <a:latin typeface="Courier New" panose="02070309020205020404"/>
                <a:cs typeface="Courier New" panose="02070309020205020404"/>
              </a:rPr>
              <a:t> read()</a:t>
            </a:r>
            <a:endParaRPr lang="x-none" sz="2400" b="1" spc="-5" dirty="0">
              <a:latin typeface="Courier New" panose="02070309020205020404"/>
              <a:cs typeface="Courier New" panose="02070309020205020404"/>
            </a:endParaRPr>
          </a:p>
          <a:p>
            <a:pPr marL="12700" marR="5080" algn="just">
              <a:lnSpc>
                <a:spcPct val="99000"/>
              </a:lnSpc>
              <a:spcBef>
                <a:spcPts val="115"/>
              </a:spcBef>
            </a:pPr>
            <a:r>
              <a:rPr lang="x-none" altLang="en-US" sz="2400" b="1" spc="-5" dirty="0">
                <a:latin typeface="Courier New" panose="02070309020205020404"/>
                <a:cs typeface="Courier New" panose="02070309020205020404"/>
                <a:sym typeface="+mn-ea"/>
              </a:rPr>
              <a:t>L2: 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if a </a:t>
            </a:r>
            <a:r>
              <a:rPr lang="x-none" sz="2400" b="1" spc="-5" dirty="0">
                <a:latin typeface="Courier New" panose="02070309020205020404"/>
                <a:cs typeface="Courier New" panose="02070309020205020404"/>
              </a:rPr>
              <a:t>&gt;</a:t>
            </a:r>
            <a:r>
              <a:rPr sz="2400" b="1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x-none" sz="2400" b="1" spc="-5" dirty="0">
                <a:latin typeface="Courier New" panose="02070309020205020404"/>
                <a:cs typeface="Courier New" panose="02070309020205020404"/>
              </a:rPr>
              <a:t>b goto L3</a:t>
            </a:r>
            <a:endParaRPr lang="x-none" sz="2400" b="1" spc="-5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6" name="文本占位符 2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58955" cy="5091430"/>
          </a:xfrm>
        </p:spPr>
        <p:txBody>
          <a:bodyPr>
            <a:normAutofit lnSpcReduction="10000"/>
          </a:bodyPr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z="2800" b="1" spc="-5" dirty="0">
                <a:sym typeface="+mn-ea"/>
              </a:rPr>
              <a:t>在每个连接点</a:t>
            </a:r>
            <a:r>
              <a:rPr lang="zh-CN" sz="2800" b="1" spc="-5" dirty="0">
                <a:sym typeface="+mn-ea"/>
              </a:rPr>
              <a:t>为</a:t>
            </a:r>
            <a:r>
              <a:rPr lang="zh-CN" sz="2800" b="1" spc="-5" dirty="0">
                <a:solidFill>
                  <a:srgbClr val="C00000"/>
                </a:solidFill>
                <a:sym typeface="+mn-ea"/>
              </a:rPr>
              <a:t>在</a:t>
            </a:r>
            <a:r>
              <a:rPr lang="zh-CN" sz="2800" b="1" spc="-5" dirty="0">
                <a:solidFill>
                  <a:srgbClr val="C00000"/>
                </a:solidFill>
                <a:sym typeface="+mn-ea"/>
              </a:rPr>
              <a:t>不同路径都有赋值的</a:t>
            </a:r>
            <a:r>
              <a:rPr lang="zh-CN" sz="2800" b="1" spc="-5" dirty="0">
                <a:sym typeface="+mn-ea"/>
              </a:rPr>
              <a:t>活跃</a:t>
            </a:r>
            <a:r>
              <a:rPr sz="2800" b="1" spc="-5" dirty="0">
                <a:sym typeface="+mn-ea"/>
              </a:rPr>
              <a:t>变量插入Φ函数</a:t>
            </a:r>
            <a:endParaRPr sz="28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有一基本块</a:t>
            </a:r>
            <a:r>
              <a:rPr lang="en-US" altLang="zh-CN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X </a:t>
            </a:r>
            <a:r>
              <a:rPr lang="zh-CN" altLang="en-US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包含对变量</a:t>
            </a:r>
            <a:r>
              <a:rPr lang="en-US" altLang="zh-CN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b </a:t>
            </a:r>
            <a:r>
              <a:rPr lang="zh-CN" altLang="en-US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的定义</a:t>
            </a:r>
            <a:endParaRPr lang="zh-CN" altLang="en-US" sz="2800" b="1" spc="-5" dirty="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有另一基本块</a:t>
            </a:r>
            <a:r>
              <a:rPr lang="en-US" altLang="zh-CN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Y </a:t>
            </a:r>
            <a:r>
              <a:rPr lang="zh-CN" altLang="en-US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也包含对变量</a:t>
            </a:r>
            <a:r>
              <a:rPr lang="en-US" altLang="zh-CN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b </a:t>
            </a:r>
            <a:r>
              <a:rPr lang="zh-CN" altLang="en-US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的定义</a:t>
            </a:r>
            <a:endParaRPr lang="zh-CN" altLang="en-US" sz="2800" b="1" spc="-5" dirty="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从</a:t>
            </a:r>
            <a:r>
              <a:rPr lang="en-US" altLang="zh-CN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X </a:t>
            </a:r>
            <a:r>
              <a:rPr lang="zh-CN" altLang="en-US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到</a:t>
            </a:r>
            <a:r>
              <a:rPr lang="en-US" altLang="zh-CN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Z </a:t>
            </a:r>
            <a:r>
              <a:rPr lang="zh-CN" altLang="en-US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有一非空路径</a:t>
            </a:r>
            <a:r>
              <a:rPr lang="en-US" altLang="zh-CN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P</a:t>
            </a:r>
            <a:r>
              <a:rPr lang="en-US" altLang="zh-CN" sz="2800" b="1" spc="-5" baseline="-25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xz</a:t>
            </a:r>
            <a:endParaRPr lang="en-US" altLang="zh-CN" sz="2800" b="1" spc="-5" dirty="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从</a:t>
            </a:r>
            <a:r>
              <a:rPr lang="en-US" altLang="zh-CN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Y </a:t>
            </a:r>
            <a:r>
              <a:rPr lang="zh-CN" altLang="en-US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到</a:t>
            </a:r>
            <a:r>
              <a:rPr lang="en-US" altLang="zh-CN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Z </a:t>
            </a:r>
            <a:r>
              <a:rPr lang="zh-CN" altLang="en-US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有一非空路径</a:t>
            </a:r>
            <a:r>
              <a:rPr lang="en-US" altLang="zh-CN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P</a:t>
            </a:r>
            <a:r>
              <a:rPr lang="en-US" altLang="zh-CN" sz="2800" b="1" spc="-5" baseline="-25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y</a:t>
            </a:r>
            <a:r>
              <a:rPr lang="en-US" altLang="zh-CN" sz="2800" b="1" spc="-5" baseline="-25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z</a:t>
            </a:r>
            <a:endParaRPr lang="en-US" altLang="zh-CN" sz="2800" b="1" spc="-5" dirty="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路径</a:t>
            </a:r>
            <a:r>
              <a:rPr lang="en-US" altLang="zh-CN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P</a:t>
            </a:r>
            <a:r>
              <a:rPr lang="en-US" altLang="zh-CN" sz="2800" b="1" spc="-5" baseline="-25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xz</a:t>
            </a:r>
            <a:r>
              <a:rPr lang="zh-CN" altLang="en-US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和</a:t>
            </a:r>
            <a:r>
              <a:rPr lang="en-US" altLang="zh-CN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P</a:t>
            </a:r>
            <a:r>
              <a:rPr lang="en-US" altLang="zh-CN" sz="2800" b="1" spc="-5" baseline="-25000" dirty="0">
                <a:latin typeface="Courier New" panose="02070309020205020404" charset="0"/>
                <a:cs typeface="Courier New" panose="02070309020205020404" charset="0"/>
                <a:sym typeface="+mn-ea"/>
              </a:rPr>
              <a:t>yz</a:t>
            </a:r>
            <a:r>
              <a:rPr lang="zh-CN" altLang="en-US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只有共公结点</a:t>
            </a:r>
            <a:r>
              <a:rPr lang="en-US" altLang="zh-CN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Z</a:t>
            </a:r>
            <a:endParaRPr lang="en-US" altLang="zh-CN" sz="2800" b="1" spc="-5" dirty="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在程序结束前，</a:t>
            </a:r>
            <a:endParaRPr lang="zh-CN" altLang="en-US" sz="2800" b="1" spc="-5" dirty="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r>
              <a:rPr lang="en-US" altLang="zh-CN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   </a:t>
            </a:r>
            <a:r>
              <a:rPr lang="zh-CN" altLang="en-US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结点</a:t>
            </a:r>
            <a:r>
              <a:rPr lang="en-US" altLang="zh-CN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Z</a:t>
            </a:r>
            <a:r>
              <a:rPr lang="zh-CN" altLang="en-US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不会同时出现在</a:t>
            </a:r>
            <a:r>
              <a:rPr lang="en-US" altLang="zh-CN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Y</a:t>
            </a:r>
            <a:r>
              <a:rPr lang="zh-CN" altLang="en-US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和</a:t>
            </a:r>
            <a:r>
              <a:rPr lang="en-US" altLang="zh-CN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X</a:t>
            </a:r>
            <a:r>
              <a:rPr lang="zh-CN" altLang="en-US" sz="2800" b="1" spc="-5" dirty="0">
                <a:latin typeface="Courier New" panose="02070309020205020404" charset="0"/>
                <a:cs typeface="Courier New" panose="02070309020205020404" charset="0"/>
                <a:sym typeface="+mn-ea"/>
              </a:rPr>
              <a:t>之前</a:t>
            </a:r>
            <a:endParaRPr lang="en-US" altLang="zh-CN" sz="2800" b="1" spc="-5" dirty="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sz="2800" b="1" spc="-5" dirty="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sz="2800" b="1" spc="-5" dirty="0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插入</a:t>
            </a:r>
            <a:r>
              <a:rPr b="1" spc="-5" dirty="0">
                <a:sym typeface="+mn-ea"/>
              </a:rPr>
              <a:t>Φ</a:t>
            </a:r>
            <a:r>
              <a:rPr lang="zh-CN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函数的条件</a:t>
            </a:r>
            <a:endParaRPr lang="x-none" altLang="zh-CN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21" name="object 17"/>
          <p:cNvSpPr txBox="1"/>
          <p:nvPr/>
        </p:nvSpPr>
        <p:spPr>
          <a:xfrm>
            <a:off x="6130290" y="3872230"/>
            <a:ext cx="2283460" cy="76009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14605" rIns="0" bIns="0" rtlCol="0">
            <a:spAutoFit/>
          </a:bodyPr>
          <a:p>
            <a:pPr marL="12700" marR="5080" algn="just">
              <a:lnSpc>
                <a:spcPct val="99000"/>
              </a:lnSpc>
              <a:spcBef>
                <a:spcPts val="115"/>
              </a:spcBef>
            </a:pPr>
            <a:r>
              <a:rPr lang="x-none" altLang="en-US" sz="2400" b="1" spc="-5" dirty="0">
                <a:latin typeface="Courier New" panose="02070309020205020404"/>
                <a:cs typeface="Courier New" panose="02070309020205020404"/>
              </a:rPr>
              <a:t>L3:  b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x-none" altLang="en-US" sz="2400" b="1" spc="-5" dirty="0">
                <a:latin typeface="Times New Roman" panose="02020603050405020304"/>
                <a:cs typeface="Times New Roman" panose="02020603050405020304"/>
              </a:rPr>
              <a:t> a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 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 </a:t>
            </a:r>
            <a:endParaRPr sz="2400" b="1" dirty="0">
              <a:latin typeface="Courier New" panose="02070309020205020404"/>
              <a:cs typeface="Courier New" panose="02070309020205020404"/>
            </a:endParaRPr>
          </a:p>
          <a:p>
            <a:pPr marL="12700" marR="5080" algn="just">
              <a:lnSpc>
                <a:spcPct val="99000"/>
              </a:lnSpc>
              <a:spcBef>
                <a:spcPts val="115"/>
              </a:spcBef>
            </a:pPr>
            <a:r>
              <a:rPr lang="x-none" altLang="en-US" sz="2400" b="1" spc="-5" dirty="0">
                <a:latin typeface="Courier New" panose="02070309020205020404"/>
                <a:cs typeface="Courier New" panose="02070309020205020404"/>
                <a:sym typeface="+mn-ea"/>
              </a:rPr>
              <a:t>L4:  </a:t>
            </a:r>
            <a:r>
              <a:rPr lang="x-none" sz="2400" b="1" spc="-5" dirty="0">
                <a:latin typeface="Courier New" panose="02070309020205020404"/>
                <a:cs typeface="Courier New" panose="02070309020205020404"/>
              </a:rPr>
              <a:t>goto L0</a:t>
            </a:r>
            <a:endParaRPr lang="x-none" sz="2400" b="1" spc="-5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object 17"/>
          <p:cNvSpPr txBox="1"/>
          <p:nvPr/>
        </p:nvSpPr>
        <p:spPr>
          <a:xfrm>
            <a:off x="8413750" y="5599430"/>
            <a:ext cx="3102610" cy="37973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14605" rIns="0" bIns="0" rtlCol="0">
            <a:spAutoFit/>
          </a:bodyPr>
          <a:p>
            <a:pPr marL="12700" marR="5080" algn="just">
              <a:lnSpc>
                <a:spcPct val="99000"/>
              </a:lnSpc>
              <a:spcBef>
                <a:spcPts val="115"/>
              </a:spcBef>
            </a:pPr>
            <a:r>
              <a:rPr lang="x-none" altLang="en-US" sz="2400" b="1" spc="-5" dirty="0">
                <a:latin typeface="Courier New" panose="02070309020205020404"/>
                <a:cs typeface="Courier New" panose="02070309020205020404"/>
              </a:rPr>
              <a:t>L5:  </a:t>
            </a:r>
            <a:r>
              <a:rPr lang="x-none" sz="2400" b="1" spc="-5" dirty="0">
                <a:latin typeface="Courier New" panose="02070309020205020404"/>
                <a:cs typeface="Courier New" panose="02070309020205020404"/>
              </a:rPr>
              <a:t>return b</a:t>
            </a:r>
            <a:endParaRPr lang="x-none" sz="2400" b="1" spc="-5" dirty="0">
              <a:latin typeface="Courier New" panose="02070309020205020404"/>
              <a:cs typeface="Courier New" panose="02070309020205020404"/>
            </a:endParaRPr>
          </a:p>
        </p:txBody>
      </p:sp>
      <p:cxnSp>
        <p:nvCxnSpPr>
          <p:cNvPr id="43" name="直接箭头连接符 42"/>
          <p:cNvCxnSpPr>
            <a:stCxn id="28" idx="2"/>
            <a:endCxn id="21" idx="0"/>
          </p:cNvCxnSpPr>
          <p:nvPr/>
        </p:nvCxnSpPr>
        <p:spPr>
          <a:xfrm flipH="1">
            <a:off x="7272020" y="3171190"/>
            <a:ext cx="2693035" cy="701040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8" idx="2"/>
            <a:endCxn id="22" idx="0"/>
          </p:cNvCxnSpPr>
          <p:nvPr/>
        </p:nvCxnSpPr>
        <p:spPr>
          <a:xfrm>
            <a:off x="9965055" y="3171190"/>
            <a:ext cx="0" cy="2428240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1" idx="2"/>
            <a:endCxn id="22" idx="0"/>
          </p:cNvCxnSpPr>
          <p:nvPr/>
        </p:nvCxnSpPr>
        <p:spPr>
          <a:xfrm>
            <a:off x="7272020" y="4632325"/>
            <a:ext cx="2693035" cy="967105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567295" y="2030730"/>
            <a:ext cx="34798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p>
            <a:pPr algn="l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770245" y="3872230"/>
            <a:ext cx="34798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p>
            <a:pPr algn="l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065770" y="5599430"/>
            <a:ext cx="335280" cy="36830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p>
            <a:pPr algn="l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10082530" y="3331210"/>
            <a:ext cx="0" cy="2118995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7891145" y="3407410"/>
            <a:ext cx="1581785" cy="41148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8002905" y="4788535"/>
            <a:ext cx="1617345" cy="580390"/>
          </a:xfrm>
          <a:prstGeom prst="straightConnector1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插入</a:t>
            </a:r>
            <a:r>
              <a:rPr b="1" spc="-5" dirty="0">
                <a:sym typeface="+mn-ea"/>
              </a:rPr>
              <a:t>Φ</a:t>
            </a:r>
            <a:r>
              <a:rPr lang="zh-CN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函数的条件</a:t>
            </a:r>
            <a:endParaRPr lang="zh-CN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213360" y="1388110"/>
            <a:ext cx="11911965" cy="3208655"/>
          </a:xfrm>
        </p:spPr>
        <p:txBody>
          <a:bodyPr>
            <a:normAutofit fontScale="90000"/>
          </a:bodyPr>
          <a:p>
            <a:pPr marL="0" lvl="1" indent="-323850" algn="l" defTabSz="449580">
              <a:lnSpc>
                <a:spcPct val="15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spc="-5" dirty="0">
                <a:sym typeface="+mn-ea"/>
              </a:rPr>
              <a:t>在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</a:t>
            </a:r>
            <a:r>
              <a:rPr lang="zh-CN" altLang="en-US" sz="2800" b="1" spc="-5" dirty="0">
                <a:sym typeface="+mn-ea"/>
              </a:rPr>
              <a:t>中对变量</a:t>
            </a:r>
            <a:r>
              <a:rPr lang="en-US" altLang="zh-CN" sz="2800" b="1" spc="-5" dirty="0">
                <a:sym typeface="+mn-ea"/>
              </a:rPr>
              <a:t> </a:t>
            </a:r>
            <a:r>
              <a:rPr lang="en-US" alt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 </a:t>
            </a:r>
            <a:r>
              <a:rPr lang="zh-CN" altLang="en-US" sz="2800" b="1" spc="-5" dirty="0">
                <a:sym typeface="+mn-ea"/>
              </a:rPr>
              <a:t>插入</a:t>
            </a:r>
            <a:r>
              <a:rPr sz="2800" b="1" spc="-5" dirty="0">
                <a:sym typeface="+mn-ea"/>
              </a:rPr>
              <a:t>Φ</a:t>
            </a:r>
            <a:r>
              <a:rPr 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函数当且仅当</a:t>
            </a:r>
            <a:endParaRPr lang="zh-CN" sz="2800" b="1" spc="-5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 indent="-323850" algn="l" defTabSz="449580">
              <a:lnSpc>
                <a:spcPct val="15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spc="-5" dirty="0">
                <a:sym typeface="+mn-ea"/>
              </a:rPr>
              <a:t>    </a:t>
            </a:r>
            <a:r>
              <a:rPr lang="en-US" alt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 </a:t>
            </a:r>
            <a:r>
              <a:rPr lang="zh-CN" altLang="en-US" sz="2800" b="1" spc="-5" dirty="0">
                <a:sym typeface="+mn-ea"/>
              </a:rPr>
              <a:t>在</a:t>
            </a:r>
            <a:r>
              <a:rPr lang="en-US" altLang="zh-CN" sz="2800" b="1" spc="-5" dirty="0">
                <a:sym typeface="+mn-ea"/>
              </a:rPr>
              <a:t> </a:t>
            </a:r>
            <a:r>
              <a:rPr lang="en-US" alt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 </a:t>
            </a:r>
            <a:r>
              <a:rPr lang="zh-CN" altLang="en-US" sz="2800" b="1" spc="-5" dirty="0">
                <a:sym typeface="+mn-ea"/>
              </a:rPr>
              <a:t>之前已被定义多次（</a:t>
            </a:r>
            <a:r>
              <a:rPr lang="en-US" alt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</a:t>
            </a:r>
            <a:r>
              <a:rPr lang="zh-CN" altLang="en-US" sz="2800" b="1" spc="-5" dirty="0">
                <a:sym typeface="+mn-ea"/>
              </a:rPr>
              <a:t>在</a:t>
            </a:r>
            <a:r>
              <a:rPr lang="en-US" alt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 b="1" spc="-5" dirty="0">
                <a:sym typeface="+mn-ea"/>
              </a:rPr>
              <a:t>和</a:t>
            </a:r>
            <a:r>
              <a:rPr lang="en-US" alt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800" b="1" spc="-5" dirty="0">
                <a:sym typeface="+mn-ea"/>
              </a:rPr>
              <a:t>中被定义，</a:t>
            </a:r>
            <a:r>
              <a:rPr lang="en-US" alt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X≠Y</a:t>
            </a:r>
            <a:r>
              <a:rPr lang="zh-CN" altLang="en-US" sz="2800" b="1" spc="-5" dirty="0">
                <a:sym typeface="+mn-ea"/>
              </a:rPr>
              <a:t>）</a:t>
            </a:r>
            <a:endParaRPr lang="zh-CN" altLang="en-US" sz="2800" b="1" spc="-5" dirty="0">
              <a:sym typeface="+mn-ea"/>
            </a:endParaRPr>
          </a:p>
          <a:p>
            <a:pPr marL="0" lvl="1" indent="-323850" algn="l" defTabSz="449580">
              <a:lnSpc>
                <a:spcPct val="15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spc="-5" dirty="0">
                <a:sym typeface="+mn-ea"/>
              </a:rPr>
              <a:t>    </a:t>
            </a:r>
            <a:r>
              <a:rPr lang="zh-CN" altLang="en-US" sz="2800" b="1" spc="-5" dirty="0">
                <a:sym typeface="+mn-ea"/>
              </a:rPr>
              <a:t>存在非空路径</a:t>
            </a:r>
            <a:r>
              <a:rPr lang="en-US" alt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 b="1" spc="-5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xz</a:t>
            </a:r>
            <a:r>
              <a:rPr lang="zh-CN" altLang="en-US" sz="2800" b="1" spc="-5" dirty="0">
                <a:sym typeface="+mn-ea"/>
              </a:rPr>
              <a:t>和</a:t>
            </a:r>
            <a:r>
              <a:rPr lang="en-US" alt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 b="1" spc="-5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yz</a:t>
            </a:r>
            <a:r>
              <a:rPr lang="zh-CN" altLang="en-US" sz="2800" b="1" spc="-5" dirty="0">
                <a:sym typeface="+mn-ea"/>
              </a:rPr>
              <a:t>，</a:t>
            </a:r>
            <a:r>
              <a:rPr lang="en-US" alt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</a:t>
            </a:r>
            <a:r>
              <a:rPr lang="zh-CN" altLang="en-US" sz="2800" b="1" spc="-5" dirty="0">
                <a:sym typeface="+mn-ea"/>
              </a:rPr>
              <a:t>为路径</a:t>
            </a:r>
            <a:r>
              <a:rPr lang="en-US" alt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 b="1" spc="-5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xz</a:t>
            </a:r>
            <a:r>
              <a:rPr lang="zh-CN" altLang="en-US" sz="2800" b="1" spc="-5" dirty="0">
                <a:sym typeface="+mn-ea"/>
              </a:rPr>
              <a:t>和</a:t>
            </a:r>
            <a:r>
              <a:rPr lang="en-US" alt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 b="1" spc="-5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yz</a:t>
            </a:r>
            <a:r>
              <a:rPr lang="zh-CN" altLang="en-US" sz="2800" b="1" spc="-5" dirty="0">
                <a:sym typeface="+mn-ea"/>
              </a:rPr>
              <a:t>的首个交点</a:t>
            </a:r>
            <a:endParaRPr lang="zh-CN" altLang="en-US" sz="2800" b="1" spc="-5" dirty="0">
              <a:sym typeface="+mn-ea"/>
            </a:endParaRPr>
          </a:p>
          <a:p>
            <a:pPr marL="0" lvl="1" indent="-323850" algn="l" defTabSz="449580">
              <a:lnSpc>
                <a:spcPct val="15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spc="-5" dirty="0">
                <a:sym typeface="+mn-ea"/>
              </a:rPr>
              <a:t>        </a:t>
            </a:r>
            <a:r>
              <a:rPr lang="zh-CN" altLang="en-US" sz="2800" b="1" spc="-5" dirty="0">
                <a:sym typeface="+mn-ea"/>
              </a:rPr>
              <a:t>至少存在一条路径</a:t>
            </a:r>
            <a:r>
              <a:rPr lang="en-US" alt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 b="1" spc="-5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xz</a:t>
            </a:r>
            <a:r>
              <a:rPr lang="zh-CN" altLang="en-US" sz="2800" b="1" spc="-5" dirty="0">
                <a:sym typeface="+mn-ea"/>
              </a:rPr>
              <a:t>或</a:t>
            </a:r>
            <a:r>
              <a:rPr lang="en-US" alt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800" b="1" spc="-5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yz</a:t>
            </a:r>
            <a:r>
              <a:rPr lang="zh-CN" altLang="en-US" sz="2800" b="1" spc="-5" dirty="0">
                <a:sym typeface="+mn-ea"/>
              </a:rPr>
              <a:t>，</a:t>
            </a:r>
            <a:r>
              <a:rPr lang="en-US" alt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 b="1" spc="-5" dirty="0">
                <a:sym typeface="+mn-ea"/>
              </a:rPr>
              <a:t>或</a:t>
            </a:r>
            <a:r>
              <a:rPr lang="en-US" alt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800" b="1" spc="-5" dirty="0">
                <a:sym typeface="+mn-ea"/>
              </a:rPr>
              <a:t>可能是</a:t>
            </a:r>
            <a:r>
              <a:rPr lang="en-US" alt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</a:t>
            </a:r>
            <a:endParaRPr lang="en-US" altLang="zh-CN" sz="2800" b="1" spc="-5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1" indent="-323850" algn="l" defTabSz="449580">
              <a:lnSpc>
                <a:spcPct val="15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2800" b="1" spc="-5" dirty="0">
                <a:latin typeface="Comic Sans MS" panose="030F0702030302020204"/>
                <a:cs typeface="Comic Sans MS" panose="030F0702030302020204"/>
                <a:sym typeface="+mn-ea"/>
              </a:rPr>
              <a:t>注：程序的首个基本块隐式地含有所有变量的定义</a:t>
            </a:r>
            <a:endParaRPr lang="zh-CN" altLang="zh-CN" sz="2800" b="1" spc="-5" dirty="0">
              <a:latin typeface="Comic Sans MS" panose="030F0702030302020204"/>
              <a:cs typeface="Comic Sans MS" panose="030F0702030302020204"/>
              <a:sym typeface="+mn-ea"/>
            </a:endParaRPr>
          </a:p>
        </p:txBody>
      </p:sp>
      <p:sp>
        <p:nvSpPr>
          <p:cNvPr id="3" name="object 7"/>
          <p:cNvSpPr txBox="1"/>
          <p:nvPr/>
        </p:nvSpPr>
        <p:spPr>
          <a:xfrm>
            <a:off x="973455" y="4655185"/>
            <a:ext cx="1600200" cy="2971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p>
            <a:pPr marL="114300" marR="106680" algn="ctr">
              <a:lnSpc>
                <a:spcPts val="2260"/>
              </a:lnSpc>
              <a:spcBef>
                <a:spcPts val="60"/>
              </a:spcBef>
            </a:pPr>
            <a:r>
              <a:rPr lang="en-US" altLang="en-US"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v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= </a:t>
            </a:r>
            <a:r>
              <a:rPr lang="en-US"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lang="en-US" sz="20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7"/>
          <p:cNvSpPr txBox="1"/>
          <p:nvPr/>
        </p:nvSpPr>
        <p:spPr>
          <a:xfrm>
            <a:off x="3538855" y="4655185"/>
            <a:ext cx="1600200" cy="2971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p>
            <a:pPr marL="114300" marR="106680" algn="ctr">
              <a:lnSpc>
                <a:spcPts val="2260"/>
              </a:lnSpc>
              <a:spcBef>
                <a:spcPts val="60"/>
              </a:spcBef>
            </a:pPr>
            <a:r>
              <a:rPr lang="en-US" altLang="en-US"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v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= </a:t>
            </a:r>
            <a:r>
              <a:rPr lang="en-US"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lang="en-US" sz="20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3550" y="4660265"/>
            <a:ext cx="360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03245" y="4619625"/>
            <a:ext cx="346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7" name="object 7"/>
          <p:cNvSpPr txBox="1"/>
          <p:nvPr/>
        </p:nvSpPr>
        <p:spPr>
          <a:xfrm>
            <a:off x="2256790" y="5902960"/>
            <a:ext cx="1600200" cy="2971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p>
            <a:pPr marL="114300" marR="106680" algn="ctr">
              <a:lnSpc>
                <a:spcPts val="2260"/>
              </a:lnSpc>
              <a:spcBef>
                <a:spcPts val="60"/>
              </a:spcBef>
            </a:pPr>
            <a:endParaRPr lang="en-US" sz="20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80235" y="5879465"/>
            <a:ext cx="349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30" name="曲线连接符 29"/>
          <p:cNvCxnSpPr>
            <a:stCxn id="3" idx="2"/>
            <a:endCxn id="17" idx="0"/>
          </p:cNvCxnSpPr>
          <p:nvPr/>
        </p:nvCxnSpPr>
        <p:spPr>
          <a:xfrm rot="5400000" flipV="1">
            <a:off x="1939925" y="4776470"/>
            <a:ext cx="950595" cy="1283335"/>
          </a:xfrm>
          <a:prstGeom prst="curvedConnector3">
            <a:avLst>
              <a:gd name="adj1" fmla="val 50033"/>
            </a:avLst>
          </a:prstGeom>
          <a:ln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4" idx="2"/>
            <a:endCxn id="17" idx="0"/>
          </p:cNvCxnSpPr>
          <p:nvPr/>
        </p:nvCxnSpPr>
        <p:spPr>
          <a:xfrm rot="5400000">
            <a:off x="3222625" y="4777105"/>
            <a:ext cx="950595" cy="1282065"/>
          </a:xfrm>
          <a:prstGeom prst="curvedConnector3">
            <a:avLst>
              <a:gd name="adj1" fmla="val 50033"/>
            </a:avLst>
          </a:prstGeom>
          <a:ln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537335" y="5220970"/>
            <a:ext cx="528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en-US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xz</a:t>
            </a:r>
            <a:endParaRPr lang="en-US" altLang="en-US" b="1" baseline="-25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083685" y="531050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en-US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yz</a:t>
            </a:r>
            <a:endParaRPr lang="en-US" altLang="en-US" b="1" baseline="-25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4" name="文本占位符 5"/>
          <p:cNvSpPr>
            <a:spLocks noGrp="1"/>
          </p:cNvSpPr>
          <p:nvPr/>
        </p:nvSpPr>
        <p:spPr>
          <a:xfrm>
            <a:off x="5661660" y="4210685"/>
            <a:ext cx="6463665" cy="21532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charset="0"/>
              <a:buChar char=""/>
              <a:defRPr sz="2400" kern="12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charset="0"/>
              <a:buChar char=""/>
              <a:defRPr sz="2000" kern="12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charset="0"/>
              <a:buChar char=""/>
              <a:defRPr sz="1800" kern="12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charset="0"/>
              <a:buChar char=""/>
              <a:defRPr sz="1800" kern="12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charset="0"/>
              <a:buChar char=""/>
              <a:defRPr sz="1800" kern="12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sz="28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spc="-5" dirty="0">
                <a:sym typeface="+mn-ea"/>
              </a:rPr>
              <a:t>    </a:t>
            </a:r>
            <a:endParaRPr lang="en-US" altLang="zh-CN" sz="2800" b="1" spc="-5" dirty="0">
              <a:sym typeface="+mn-ea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8584565" y="4655185"/>
            <a:ext cx="1600200" cy="2971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p>
            <a:pPr marL="114300" marR="106680" algn="ctr">
              <a:lnSpc>
                <a:spcPts val="2260"/>
              </a:lnSpc>
              <a:spcBef>
                <a:spcPts val="60"/>
              </a:spcBef>
            </a:pPr>
            <a:r>
              <a:rPr lang="en-US" altLang="en-US"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v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= </a:t>
            </a:r>
            <a:r>
              <a:rPr lang="en-US"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lang="en-US" sz="20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74660" y="4660265"/>
            <a:ext cx="360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8584565" y="5664835"/>
            <a:ext cx="1600200" cy="59436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p>
            <a:pPr marL="114300" marR="106680" algn="ctr">
              <a:lnSpc>
                <a:spcPts val="2260"/>
              </a:lnSpc>
              <a:spcBef>
                <a:spcPts val="60"/>
              </a:spcBef>
            </a:pPr>
            <a:r>
              <a:rPr lang="en-US"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   = v</a:t>
            </a:r>
            <a:endParaRPr lang="en-US" sz="20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  <a:p>
            <a:pPr marL="114300" marR="106680" algn="ctr">
              <a:lnSpc>
                <a:spcPts val="2260"/>
              </a:lnSpc>
              <a:spcBef>
                <a:spcPts val="60"/>
              </a:spcBef>
            </a:pPr>
            <a:r>
              <a:rPr lang="en-US"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v =</a:t>
            </a:r>
            <a:endParaRPr lang="en-US" sz="20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741285" y="5784215"/>
            <a:ext cx="7429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16" name="曲线连接符 15"/>
          <p:cNvCxnSpPr>
            <a:stCxn id="11" idx="2"/>
            <a:endCxn id="13" idx="0"/>
          </p:cNvCxnSpPr>
          <p:nvPr/>
        </p:nvCxnSpPr>
        <p:spPr>
          <a:xfrm rot="5400000">
            <a:off x="9028430" y="5299075"/>
            <a:ext cx="712470" cy="3175"/>
          </a:xfrm>
          <a:prstGeom prst="curvedConnector2">
            <a:avLst/>
          </a:prstGeom>
          <a:ln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13" idx="2"/>
          </p:cNvCxnSpPr>
          <p:nvPr/>
        </p:nvCxnSpPr>
        <p:spPr>
          <a:xfrm rot="5400000" flipH="1" flipV="1">
            <a:off x="9099550" y="5922645"/>
            <a:ext cx="612140" cy="41910"/>
          </a:xfrm>
          <a:prstGeom prst="curvedConnector5">
            <a:avLst>
              <a:gd name="adj1" fmla="val -38900"/>
              <a:gd name="adj2" fmla="val 3704545"/>
              <a:gd name="adj3" fmla="val 171576"/>
            </a:avLst>
          </a:prstGeom>
          <a:ln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插入</a:t>
            </a:r>
            <a:r>
              <a:rPr b="1" spc="-5" dirty="0">
                <a:sym typeface="+mn-ea"/>
              </a:rPr>
              <a:t>Φ</a:t>
            </a:r>
            <a:r>
              <a:rPr lang="zh-CN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函数的条件</a:t>
            </a:r>
            <a:endParaRPr lang="zh-CN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34" name="文本占位符 5"/>
          <p:cNvSpPr>
            <a:spLocks noGrp="1"/>
          </p:cNvSpPr>
          <p:nvPr/>
        </p:nvSpPr>
        <p:spPr>
          <a:xfrm>
            <a:off x="5661660" y="4210685"/>
            <a:ext cx="6463665" cy="21532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charset="0"/>
              <a:buChar char=""/>
              <a:defRPr sz="2400" kern="12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charset="0"/>
              <a:buChar char=""/>
              <a:defRPr sz="2000" kern="12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charset="0"/>
              <a:buChar char=""/>
              <a:defRPr sz="1800" kern="12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charset="0"/>
              <a:buChar char=""/>
              <a:defRPr sz="1800" kern="12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charset="0"/>
              <a:buChar char=""/>
              <a:defRPr sz="1800" kern="12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sz="28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spc="-5" dirty="0">
                <a:sym typeface="+mn-ea"/>
              </a:rPr>
              <a:t>    </a:t>
            </a:r>
            <a:endParaRPr lang="en-US" altLang="zh-CN" sz="2800" b="1" spc="-5" dirty="0">
              <a:sym typeface="+mn-ea"/>
            </a:endParaRPr>
          </a:p>
        </p:txBody>
      </p:sp>
      <p:sp>
        <p:nvSpPr>
          <p:cNvPr id="28" name="object 17"/>
          <p:cNvSpPr txBox="1"/>
          <p:nvPr/>
        </p:nvSpPr>
        <p:spPr>
          <a:xfrm>
            <a:off x="6812915" y="240030"/>
            <a:ext cx="4075430" cy="76009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14605" rIns="0" bIns="0" rtlCol="0">
            <a:spAutoFit/>
          </a:bodyPr>
          <a:p>
            <a:pPr marL="12700" marR="5080" algn="just">
              <a:lnSpc>
                <a:spcPct val="99000"/>
              </a:lnSpc>
              <a:spcBef>
                <a:spcPts val="115"/>
              </a:spcBef>
            </a:pPr>
            <a:r>
              <a:rPr lang="x-none" altLang="en-US" sz="2400" b="1" spc="-5" dirty="0">
                <a:latin typeface="Courier New" panose="02070309020205020404"/>
                <a:cs typeface="Courier New" panose="02070309020205020404"/>
              </a:rPr>
              <a:t>L0:  </a:t>
            </a:r>
            <a:r>
              <a:rPr lang="en-US" sz="2400" b="1" spc="-5" dirty="0">
                <a:latin typeface="Courier New" panose="02070309020205020404"/>
                <a:cs typeface="Courier New" panose="02070309020205020404"/>
              </a:rPr>
              <a:t>a0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x-none" sz="2400" b="1" spc="-5" dirty="0">
                <a:latin typeface="Courier New" panose="02070309020205020404"/>
                <a:cs typeface="Courier New" panose="02070309020205020404"/>
              </a:rPr>
              <a:t>read()</a:t>
            </a:r>
            <a:endParaRPr lang="x-none" sz="2400" b="1" spc="-5" dirty="0">
              <a:latin typeface="Courier New" panose="02070309020205020404"/>
              <a:cs typeface="Courier New" panose="02070309020205020404"/>
            </a:endParaRPr>
          </a:p>
          <a:p>
            <a:pPr marL="12700" marR="5080" algn="just">
              <a:lnSpc>
                <a:spcPct val="99000"/>
              </a:lnSpc>
              <a:spcBef>
                <a:spcPts val="115"/>
              </a:spcBef>
            </a:pPr>
            <a:r>
              <a:rPr lang="x-none" altLang="en-US" sz="2400" b="1" spc="-5" dirty="0">
                <a:latin typeface="Courier New" panose="02070309020205020404"/>
                <a:cs typeface="Courier New" panose="02070309020205020404"/>
                <a:sym typeface="+mn-ea"/>
              </a:rPr>
              <a:t>L</a:t>
            </a:r>
            <a:r>
              <a:rPr lang="en-US" altLang="x-none" sz="2400" b="1" spc="-5" dirty="0">
                <a:latin typeface="Courier New" panose="02070309020205020404"/>
                <a:cs typeface="Courier New" panose="02070309020205020404"/>
                <a:sym typeface="+mn-ea"/>
              </a:rPr>
              <a:t>1</a:t>
            </a:r>
            <a:r>
              <a:rPr lang="x-none" altLang="en-US" sz="2400" b="1" spc="-5" dirty="0">
                <a:latin typeface="Courier New" panose="02070309020205020404"/>
                <a:cs typeface="Courier New" panose="02070309020205020404"/>
                <a:sym typeface="+mn-ea"/>
              </a:rPr>
              <a:t>: 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if a</a:t>
            </a:r>
            <a:r>
              <a:rPr lang="en-US" sz="2400" b="1" spc="-5" dirty="0">
                <a:latin typeface="Courier New" panose="02070309020205020404"/>
                <a:cs typeface="Courier New" panose="02070309020205020404"/>
              </a:rPr>
              <a:t>0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x-none" sz="2400" b="1" spc="-5" dirty="0"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b="1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x-none" sz="2400" b="1" spc="-5" dirty="0">
                <a:latin typeface="Courier New" panose="02070309020205020404"/>
                <a:cs typeface="Courier New" panose="02070309020205020404"/>
              </a:rPr>
              <a:t>b goto L6</a:t>
            </a:r>
            <a:endParaRPr lang="x-none" sz="2400" b="1" spc="-5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1" name="object 17"/>
          <p:cNvSpPr txBox="1"/>
          <p:nvPr/>
        </p:nvSpPr>
        <p:spPr>
          <a:xfrm>
            <a:off x="5150485" y="1805305"/>
            <a:ext cx="4206240" cy="76009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14605" rIns="0" bIns="0" rtlCol="0">
            <a:spAutoFit/>
          </a:bodyPr>
          <a:p>
            <a:pPr marL="12700" marR="5080" algn="just">
              <a:lnSpc>
                <a:spcPct val="99000"/>
              </a:lnSpc>
              <a:spcBef>
                <a:spcPts val="115"/>
              </a:spcBef>
            </a:pPr>
            <a:r>
              <a:rPr lang="x-none" altLang="en-US" sz="2400" b="1" spc="-5" dirty="0">
                <a:latin typeface="Courier New" panose="02070309020205020404"/>
                <a:cs typeface="Courier New" panose="02070309020205020404"/>
              </a:rPr>
              <a:t>L2:  a1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x-none" altLang="en-US" sz="2400" b="1" spc="-5" dirty="0">
                <a:latin typeface="Times New Roman" panose="02020603050405020304"/>
                <a:cs typeface="Times New Roman" panose="02020603050405020304"/>
              </a:rPr>
              <a:t> read()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 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 </a:t>
            </a:r>
            <a:endParaRPr sz="2400" b="1" dirty="0">
              <a:latin typeface="Courier New" panose="02070309020205020404"/>
              <a:cs typeface="Courier New" panose="02070309020205020404"/>
            </a:endParaRPr>
          </a:p>
          <a:p>
            <a:pPr marL="12700" marR="5080" algn="just">
              <a:lnSpc>
                <a:spcPct val="99000"/>
              </a:lnSpc>
              <a:spcBef>
                <a:spcPts val="115"/>
              </a:spcBef>
            </a:pPr>
            <a:r>
              <a:rPr lang="x-none" altLang="en-US" sz="2400" b="1" spc="-5" dirty="0">
                <a:latin typeface="Courier New" panose="02070309020205020404"/>
                <a:cs typeface="Courier New" panose="02070309020205020404"/>
                <a:sym typeface="+mn-ea"/>
              </a:rPr>
              <a:t>L3:  if a1 &gt; 0 </a:t>
            </a:r>
            <a:r>
              <a:rPr lang="x-none" sz="2400" b="1" spc="-5" dirty="0">
                <a:latin typeface="Courier New" panose="02070309020205020404"/>
                <a:cs typeface="Courier New" panose="02070309020205020404"/>
              </a:rPr>
              <a:t>goto L8</a:t>
            </a:r>
            <a:endParaRPr lang="x-none" sz="2400" b="1" spc="-5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2" name="object 17"/>
          <p:cNvSpPr txBox="1"/>
          <p:nvPr/>
        </p:nvSpPr>
        <p:spPr>
          <a:xfrm>
            <a:off x="6853555" y="5520690"/>
            <a:ext cx="4131310" cy="76009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14605" rIns="0" bIns="0" rtlCol="0">
            <a:spAutoFit/>
          </a:bodyPr>
          <a:p>
            <a:pPr marL="12700" marR="5080" algn="just">
              <a:lnSpc>
                <a:spcPct val="99000"/>
              </a:lnSpc>
              <a:spcBef>
                <a:spcPts val="115"/>
              </a:spcBef>
            </a:pPr>
            <a:r>
              <a:rPr lang="x-none" altLang="en-US" sz="2400" b="1" spc="-5" dirty="0">
                <a:latin typeface="Courier New" panose="02070309020205020404"/>
                <a:cs typeface="Courier New" panose="02070309020205020404"/>
              </a:rPr>
              <a:t>     a4 = </a:t>
            </a:r>
            <a:r>
              <a:rPr lang="x-none" alt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Φ( a2 ,  a1 , a3  )</a:t>
            </a:r>
            <a:endParaRPr lang="x-none" altLang="en-US" sz="2400" b="1" spc="-5" dirty="0">
              <a:latin typeface="Courier New" panose="02070309020205020404"/>
              <a:cs typeface="Courier New" panose="02070309020205020404"/>
            </a:endParaRPr>
          </a:p>
          <a:p>
            <a:pPr marL="12700" marR="5080" algn="just">
              <a:lnSpc>
                <a:spcPct val="99000"/>
              </a:lnSpc>
              <a:spcBef>
                <a:spcPts val="115"/>
              </a:spcBef>
            </a:pPr>
            <a:r>
              <a:rPr lang="x-none" altLang="en-US" sz="2400" b="1" spc="-5" dirty="0">
                <a:latin typeface="Courier New" panose="02070309020205020404"/>
                <a:cs typeface="Courier New" panose="02070309020205020404"/>
              </a:rPr>
              <a:t>L</a:t>
            </a:r>
            <a:r>
              <a:rPr lang="en-US" altLang="x-none" sz="2400" b="1" spc="-5" dirty="0">
                <a:latin typeface="Courier New" panose="02070309020205020404"/>
                <a:cs typeface="Courier New" panose="02070309020205020404"/>
              </a:rPr>
              <a:t>8</a:t>
            </a:r>
            <a:r>
              <a:rPr lang="x-none" altLang="en-US" sz="2400" b="1" spc="-5" dirty="0">
                <a:latin typeface="Courier New" panose="02070309020205020404"/>
                <a:cs typeface="Courier New" panose="02070309020205020404"/>
              </a:rPr>
              <a:t>:  </a:t>
            </a:r>
            <a:r>
              <a:rPr lang="x-none" sz="2400" b="1" spc="-5" dirty="0">
                <a:latin typeface="Courier New" panose="02070309020205020404"/>
                <a:cs typeface="Courier New" panose="02070309020205020404"/>
              </a:rPr>
              <a:t>return a4</a:t>
            </a:r>
            <a:endParaRPr lang="x-none" sz="2400" b="1" spc="-5" dirty="0">
              <a:latin typeface="Courier New" panose="02070309020205020404"/>
              <a:cs typeface="Courier New" panose="02070309020205020404"/>
            </a:endParaRPr>
          </a:p>
        </p:txBody>
      </p:sp>
      <p:cxnSp>
        <p:nvCxnSpPr>
          <p:cNvPr id="43" name="直接箭头连接符 42"/>
          <p:cNvCxnSpPr>
            <a:stCxn id="28" idx="2"/>
            <a:endCxn id="21" idx="0"/>
          </p:cNvCxnSpPr>
          <p:nvPr/>
        </p:nvCxnSpPr>
        <p:spPr>
          <a:xfrm flipH="1">
            <a:off x="7253605" y="1000125"/>
            <a:ext cx="1597025" cy="805180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8" idx="2"/>
            <a:endCxn id="36" idx="0"/>
          </p:cNvCxnSpPr>
          <p:nvPr/>
        </p:nvCxnSpPr>
        <p:spPr>
          <a:xfrm>
            <a:off x="8850630" y="1000125"/>
            <a:ext cx="1633220" cy="2078990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1" idx="2"/>
            <a:endCxn id="25" idx="0"/>
          </p:cNvCxnSpPr>
          <p:nvPr/>
        </p:nvCxnSpPr>
        <p:spPr>
          <a:xfrm flipH="1">
            <a:off x="5931535" y="2565400"/>
            <a:ext cx="1322070" cy="1110615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7665720" y="240030"/>
            <a:ext cx="487680" cy="39878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p>
            <a:pPr algn="l"/>
            <a:r>
              <a:rPr lang="x-none" altLang="en-US" sz="2000" b="1">
                <a:latin typeface="Courier New" panose="02070309020205020404" charset="0"/>
                <a:cs typeface="Courier New" panose="02070309020205020404" charset="0"/>
                <a:sym typeface="+mn-ea"/>
              </a:rPr>
              <a:t>a0</a:t>
            </a:r>
            <a:endParaRPr lang="x-none" altLang="en-US" sz="2000" b="1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25" name="object 17"/>
          <p:cNvSpPr txBox="1"/>
          <p:nvPr/>
        </p:nvSpPr>
        <p:spPr>
          <a:xfrm>
            <a:off x="4328160" y="3676015"/>
            <a:ext cx="3206750" cy="76009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14605" rIns="0" bIns="0" rtlCol="0">
            <a:spAutoFit/>
          </a:bodyPr>
          <a:p>
            <a:pPr marL="12700" marR="5080" algn="just">
              <a:lnSpc>
                <a:spcPct val="99000"/>
              </a:lnSpc>
              <a:spcBef>
                <a:spcPts val="115"/>
              </a:spcBef>
            </a:pPr>
            <a:r>
              <a:rPr lang="x-none" altLang="en-US" sz="2400" b="1" spc="-5" dirty="0">
                <a:latin typeface="Courier New" panose="02070309020205020404"/>
                <a:cs typeface="Courier New" panose="02070309020205020404"/>
              </a:rPr>
              <a:t>L4:  a2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x-none" sz="2400" b="1" spc="-5" dirty="0">
                <a:latin typeface="Times New Roman" panose="02020603050405020304"/>
                <a:cs typeface="Times New Roman" panose="02020603050405020304"/>
              </a:rPr>
              <a:t> a</a:t>
            </a:r>
            <a:r>
              <a:rPr lang="x-none" altLang="en-US" sz="2400" b="1" spc="-5" dirty="0">
                <a:latin typeface="Times New Roman" panose="02020603050405020304"/>
                <a:cs typeface="Times New Roman" panose="02020603050405020304"/>
              </a:rPr>
              <a:t>1 + 1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 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 </a:t>
            </a:r>
            <a:endParaRPr sz="2400" b="1" dirty="0">
              <a:latin typeface="Courier New" panose="02070309020205020404"/>
              <a:cs typeface="Courier New" panose="02070309020205020404"/>
            </a:endParaRPr>
          </a:p>
          <a:p>
            <a:pPr marL="12700" marR="5080" algn="just">
              <a:lnSpc>
                <a:spcPct val="99000"/>
              </a:lnSpc>
              <a:spcBef>
                <a:spcPts val="115"/>
              </a:spcBef>
            </a:pPr>
            <a:r>
              <a:rPr lang="x-none" altLang="en-US" sz="2400" b="1" spc="-5" dirty="0">
                <a:latin typeface="Courier New" panose="02070309020205020404"/>
                <a:cs typeface="Courier New" panose="02070309020205020404"/>
                <a:sym typeface="+mn-ea"/>
              </a:rPr>
              <a:t>L5:  </a:t>
            </a:r>
            <a:r>
              <a:rPr lang="x-none" sz="2400" b="1" spc="-5" dirty="0">
                <a:latin typeface="Courier New" panose="02070309020205020404"/>
                <a:cs typeface="Courier New" panose="02070309020205020404"/>
              </a:rPr>
              <a:t>goto L8</a:t>
            </a:r>
            <a:endParaRPr lang="x-none" sz="2400" b="1" spc="-5" dirty="0">
              <a:latin typeface="Courier New" panose="02070309020205020404"/>
              <a:cs typeface="Courier New" panose="02070309020205020404"/>
            </a:endParaRPr>
          </a:p>
        </p:txBody>
      </p:sp>
      <p:cxnSp>
        <p:nvCxnSpPr>
          <p:cNvPr id="26" name="直接箭头连接符 25"/>
          <p:cNvCxnSpPr>
            <a:stCxn id="21" idx="2"/>
            <a:endCxn id="22" idx="0"/>
          </p:cNvCxnSpPr>
          <p:nvPr/>
        </p:nvCxnSpPr>
        <p:spPr>
          <a:xfrm>
            <a:off x="7253605" y="2565400"/>
            <a:ext cx="1665605" cy="2955290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bject 17"/>
          <p:cNvSpPr txBox="1"/>
          <p:nvPr/>
        </p:nvSpPr>
        <p:spPr>
          <a:xfrm>
            <a:off x="8880475" y="3079115"/>
            <a:ext cx="3206750" cy="76009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wrap="square" lIns="0" tIns="14605" rIns="0" bIns="0" rtlCol="0">
            <a:spAutoFit/>
          </a:bodyPr>
          <a:p>
            <a:pPr marL="12700" marR="5080" algn="just">
              <a:lnSpc>
                <a:spcPct val="99000"/>
              </a:lnSpc>
              <a:spcBef>
                <a:spcPts val="115"/>
              </a:spcBef>
            </a:pPr>
            <a:r>
              <a:rPr lang="x-none" altLang="en-US" sz="2400" b="1" spc="-5" dirty="0">
                <a:latin typeface="Courier New" panose="02070309020205020404"/>
                <a:cs typeface="Courier New" panose="02070309020205020404"/>
              </a:rPr>
              <a:t>L6:  a3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b="1" spc="-5" dirty="0">
                <a:latin typeface="Symbol" panose="05050102010706020507"/>
                <a:cs typeface="Symbol" panose="05050102010706020507"/>
              </a:rPr>
              <a:t>=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x-none" sz="2400" b="1" spc="-5" dirty="0">
                <a:latin typeface="Times New Roman" panose="02020603050405020304"/>
                <a:cs typeface="Times New Roman" panose="02020603050405020304"/>
              </a:rPr>
              <a:t> a</a:t>
            </a:r>
            <a:r>
              <a:rPr lang="x-none" altLang="en-US" sz="2400" b="1" spc="-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lang="x-none" altLang="en-US" sz="2400" b="1" spc="-5" dirty="0">
                <a:latin typeface="Times New Roman" panose="02020603050405020304"/>
                <a:cs typeface="Times New Roman" panose="02020603050405020304"/>
              </a:rPr>
              <a:t>  - 1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 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 </a:t>
            </a:r>
            <a:endParaRPr sz="2400" b="1" dirty="0">
              <a:latin typeface="Courier New" panose="02070309020205020404"/>
              <a:cs typeface="Courier New" panose="02070309020205020404"/>
            </a:endParaRPr>
          </a:p>
          <a:p>
            <a:pPr marL="12700" marR="5080" algn="just">
              <a:lnSpc>
                <a:spcPct val="99000"/>
              </a:lnSpc>
              <a:spcBef>
                <a:spcPts val="115"/>
              </a:spcBef>
            </a:pPr>
            <a:r>
              <a:rPr lang="x-none" altLang="en-US" sz="2400" b="1" spc="-5" dirty="0">
                <a:latin typeface="Courier New" panose="02070309020205020404"/>
                <a:cs typeface="Courier New" panose="02070309020205020404"/>
                <a:sym typeface="+mn-ea"/>
              </a:rPr>
              <a:t>L7:  </a:t>
            </a:r>
            <a:r>
              <a:rPr lang="x-none" sz="2400" b="1" spc="-5" dirty="0">
                <a:latin typeface="Courier New" panose="02070309020205020404"/>
                <a:cs typeface="Courier New" panose="02070309020205020404"/>
              </a:rPr>
              <a:t>goto L8</a:t>
            </a:r>
            <a:endParaRPr lang="x-none" sz="2400" b="1" spc="-5" dirty="0">
              <a:latin typeface="Courier New" panose="02070309020205020404"/>
              <a:cs typeface="Courier New" panose="02070309020205020404"/>
            </a:endParaRPr>
          </a:p>
        </p:txBody>
      </p:sp>
      <p:cxnSp>
        <p:nvCxnSpPr>
          <p:cNvPr id="40" name="直接箭头连接符 39"/>
          <p:cNvCxnSpPr>
            <a:stCxn id="36" idx="2"/>
            <a:endCxn id="22" idx="0"/>
          </p:cNvCxnSpPr>
          <p:nvPr/>
        </p:nvCxnSpPr>
        <p:spPr>
          <a:xfrm flipH="1">
            <a:off x="8919210" y="3839210"/>
            <a:ext cx="1564640" cy="1681480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5" idx="2"/>
            <a:endCxn id="22" idx="0"/>
          </p:cNvCxnSpPr>
          <p:nvPr/>
        </p:nvCxnSpPr>
        <p:spPr>
          <a:xfrm>
            <a:off x="5931535" y="4436110"/>
            <a:ext cx="2987675" cy="1084580"/>
          </a:xfrm>
          <a:prstGeom prst="straightConnector1">
            <a:avLst/>
          </a:prstGeom>
          <a:ln w="22225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258175" y="601345"/>
            <a:ext cx="487680" cy="39878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p>
            <a:pPr algn="l"/>
            <a:r>
              <a:rPr lang="x-none" altLang="en-US" sz="2000" b="1">
                <a:latin typeface="Courier New" panose="02070309020205020404" charset="0"/>
                <a:cs typeface="Courier New" panose="02070309020205020404" charset="0"/>
                <a:sym typeface="+mn-ea"/>
              </a:rPr>
              <a:t>a0</a:t>
            </a:r>
            <a:endParaRPr lang="x-none" altLang="en-US" sz="2000" b="1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061075" y="1805305"/>
            <a:ext cx="487680" cy="3987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x-none" altLang="en-US" sz="2000" b="1">
                <a:latin typeface="Courier New" panose="02070309020205020404" charset="0"/>
                <a:cs typeface="Courier New" panose="02070309020205020404" charset="0"/>
                <a:sym typeface="+mn-ea"/>
              </a:rPr>
              <a:t>a1</a:t>
            </a:r>
            <a:endParaRPr lang="x-none" altLang="en-US" sz="2000" b="1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607175" y="2166620"/>
            <a:ext cx="487680" cy="3987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x-none" altLang="en-US" sz="2000" b="1">
                <a:latin typeface="Courier New" panose="02070309020205020404" charset="0"/>
                <a:cs typeface="Courier New" panose="02070309020205020404" charset="0"/>
                <a:sym typeface="+mn-ea"/>
              </a:rPr>
              <a:t>a1</a:t>
            </a:r>
            <a:endParaRPr lang="x-none" altLang="en-US" sz="2000" b="1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019800" y="3676015"/>
            <a:ext cx="487680" cy="3987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x-none" altLang="en-US" sz="2000" b="1">
                <a:latin typeface="Courier New" panose="02070309020205020404" charset="0"/>
                <a:cs typeface="Courier New" panose="02070309020205020404" charset="0"/>
                <a:sym typeface="+mn-ea"/>
              </a:rPr>
              <a:t>a1</a:t>
            </a:r>
            <a:endParaRPr lang="x-none" altLang="en-US" sz="2000" b="1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184775" y="3676015"/>
            <a:ext cx="487680" cy="39878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pPr algn="l"/>
            <a:r>
              <a:rPr lang="x-none" altLang="en-US" sz="2000" b="1">
                <a:latin typeface="Courier New" panose="02070309020205020404" charset="0"/>
                <a:cs typeface="Courier New" panose="02070309020205020404" charset="0"/>
                <a:sym typeface="+mn-ea"/>
              </a:rPr>
              <a:t>a2</a:t>
            </a:r>
            <a:endParaRPr lang="x-none" altLang="en-US" sz="2000" b="1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018270" y="5539740"/>
            <a:ext cx="487680" cy="39878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p>
            <a:pPr algn="l"/>
            <a:r>
              <a:rPr lang="x-none" altLang="en-US" sz="2000" b="1">
                <a:latin typeface="Courier New" panose="02070309020205020404" charset="0"/>
                <a:cs typeface="Courier New" panose="02070309020205020404" charset="0"/>
                <a:sym typeface="+mn-ea"/>
              </a:rPr>
              <a:t>a2</a:t>
            </a:r>
            <a:endParaRPr lang="x-none" altLang="en-US" sz="2000" b="1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620250" y="5520690"/>
            <a:ext cx="487680" cy="3987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x-none" altLang="en-US" sz="2000" b="1">
                <a:latin typeface="Courier New" panose="02070309020205020404" charset="0"/>
                <a:cs typeface="Courier New" panose="02070309020205020404" charset="0"/>
                <a:sym typeface="+mn-ea"/>
              </a:rPr>
              <a:t>a1</a:t>
            </a:r>
            <a:endParaRPr lang="x-none" altLang="en-US" sz="2000" b="1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566400" y="3085465"/>
            <a:ext cx="487680" cy="39878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p>
            <a:pPr algn="l"/>
            <a:r>
              <a:rPr lang="x-none" altLang="en-US" sz="2000" b="1">
                <a:latin typeface="Courier New" panose="02070309020205020404" charset="0"/>
                <a:cs typeface="Courier New" panose="02070309020205020404" charset="0"/>
                <a:sym typeface="+mn-ea"/>
              </a:rPr>
              <a:t>a0</a:t>
            </a:r>
            <a:endParaRPr lang="x-none" altLang="en-US" sz="2000" b="1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9769475" y="3088640"/>
            <a:ext cx="487680" cy="3987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x-none" altLang="en-US" sz="2000" b="1">
                <a:latin typeface="Courier New" panose="02070309020205020404" charset="0"/>
                <a:cs typeface="Courier New" panose="02070309020205020404" charset="0"/>
                <a:sym typeface="+mn-ea"/>
              </a:rPr>
              <a:t>a3</a:t>
            </a:r>
            <a:endParaRPr lang="x-none" altLang="en-US" sz="2000" b="1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0213975" y="5530215"/>
            <a:ext cx="487680" cy="3987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pPr algn="l"/>
            <a:r>
              <a:rPr lang="x-none" altLang="en-US" sz="2000" b="1">
                <a:latin typeface="Courier New" panose="02070309020205020404" charset="0"/>
                <a:cs typeface="Courier New" panose="02070309020205020404" charset="0"/>
                <a:sym typeface="+mn-ea"/>
              </a:rPr>
              <a:t>a3</a:t>
            </a:r>
            <a:endParaRPr lang="x-none" altLang="en-US" sz="2000" b="1">
              <a:latin typeface="Courier New" panose="02070309020205020404" charset="0"/>
              <a:cs typeface="Courier New" panose="02070309020205020404" charset="0"/>
              <a:sym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27635" y="1370330"/>
            <a:ext cx="5302250" cy="49650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严格</a:t>
            </a:r>
            <a:r>
              <a:rPr lang="en-US" altLang="zh-CN" sz="24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SSA</a:t>
            </a:r>
            <a:r>
              <a:rPr lang="zh-CN" altLang="en-US" sz="24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（</a:t>
            </a:r>
            <a:r>
              <a:rPr lang="x-none" altLang="zh-CN" sz="24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strict SSA</a:t>
            </a:r>
            <a:r>
              <a:rPr lang="zh-CN" altLang="en-US" sz="24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）</a:t>
            </a:r>
            <a:endParaRPr lang="zh-CN" altLang="en-US" sz="2400" b="1" spc="-5" dirty="0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x-none" altLang="zh-CN" sz="24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  </a:t>
            </a:r>
            <a:r>
              <a:rPr lang="zh-CN" altLang="en-US" sz="24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每一个变量在使用之前被赋值</a:t>
            </a:r>
            <a:endParaRPr lang="zh-CN" altLang="en-US" sz="2400" b="1" spc="-5" dirty="0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  </a:t>
            </a:r>
            <a:r>
              <a:rPr lang="zh-CN" altLang="x-none" sz="24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变量的定义</a:t>
            </a:r>
            <a:r>
              <a:rPr lang="en-US" altLang="zh-CN" sz="24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</a:t>
            </a:r>
            <a:r>
              <a:rPr lang="en-US" altLang="zh-CN" sz="2400" b="1" spc="-5" dirty="0">
                <a:solidFill>
                  <a:srgbClr val="FF0000"/>
                </a:solidFill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DOM</a:t>
            </a:r>
            <a:r>
              <a:rPr lang="en-US" altLang="zh-CN" sz="24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</a:t>
            </a:r>
            <a:r>
              <a:rPr lang="zh-CN" altLang="en-US" sz="24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变量的使用</a:t>
            </a:r>
            <a:r>
              <a:rPr lang="en-US" altLang="zh-CN" sz="24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</a:t>
            </a:r>
            <a:endParaRPr lang="en-US" altLang="zh-CN" sz="2400" b="1" spc="-5" dirty="0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sz="2400" b="1" spc="-5" dirty="0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sz="2400" b="1" spc="-5" dirty="0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sz="2400" b="1" spc="-5" dirty="0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sz="2400" b="1" spc="-5" dirty="0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观察</a:t>
            </a:r>
            <a:r>
              <a:rPr lang="en-US" altLang="zh-CN" sz="24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</a:t>
            </a:r>
            <a:r>
              <a:rPr lang="x-none" alt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Φ</a:t>
            </a:r>
            <a:r>
              <a:rPr lang="zh-CN" altLang="x-none" sz="24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函数中的参数</a:t>
            </a:r>
            <a:r>
              <a:rPr lang="en-US" altLang="zh-CN" sz="24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</a:t>
            </a:r>
            <a:endParaRPr lang="en-US" altLang="zh-CN" sz="2400" b="1" spc="-5" dirty="0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a2 </a:t>
            </a:r>
            <a:r>
              <a:rPr lang="zh-CN" altLang="en-US" sz="24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的定义</a:t>
            </a:r>
            <a:r>
              <a:rPr lang="en-US" altLang="zh-CN" sz="24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DOM </a:t>
            </a:r>
            <a:r>
              <a:rPr lang="x-none" alt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Φ</a:t>
            </a:r>
            <a:r>
              <a:rPr lang="zh-CN" altLang="x-none" sz="24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函数所在结点吗？</a:t>
            </a:r>
            <a:r>
              <a:rPr lang="en-US" altLang="zh-CN" sz="24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</a:t>
            </a:r>
            <a:endParaRPr lang="en-US" altLang="zh-CN" sz="2400" b="1" spc="-5" dirty="0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a2 </a:t>
            </a:r>
            <a:r>
              <a:rPr lang="zh-CN" altLang="en-US" sz="24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的定义</a:t>
            </a:r>
            <a:r>
              <a:rPr lang="en-US" altLang="zh-CN" sz="24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DOM </a:t>
            </a:r>
            <a:r>
              <a:rPr lang="zh-CN" altLang="en-US" sz="24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了什么样的结点</a:t>
            </a:r>
            <a:r>
              <a:rPr lang="zh-CN" altLang="x-none" sz="24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？</a:t>
            </a:r>
            <a:endParaRPr lang="zh-CN" altLang="x-none" sz="2400" b="1" spc="-5" dirty="0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a1 </a:t>
            </a:r>
            <a:r>
              <a:rPr lang="zh-CN" altLang="en-US" sz="24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和</a:t>
            </a:r>
            <a:r>
              <a:rPr lang="en-US" altLang="zh-CN" sz="24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a3 </a:t>
            </a:r>
            <a:r>
              <a:rPr lang="zh-CN" altLang="en-US" sz="24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呢？</a:t>
            </a:r>
            <a:r>
              <a:rPr lang="en-US" altLang="zh-CN" sz="24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</a:t>
            </a:r>
            <a:endParaRPr lang="en-US" altLang="zh-CN" sz="2400" b="1" spc="-5" dirty="0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插入</a:t>
            </a:r>
            <a:r>
              <a:rPr b="1" spc="-5" dirty="0">
                <a:sym typeface="+mn-ea"/>
              </a:rPr>
              <a:t>Φ</a:t>
            </a:r>
            <a:r>
              <a:rPr lang="zh-CN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函数的条件</a:t>
            </a:r>
            <a:endParaRPr lang="zh-CN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27635" y="1645920"/>
            <a:ext cx="10213975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必经结点</a:t>
            </a:r>
            <a:endParaRPr lang="en-US" altLang="zh-CN" sz="28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   </a:t>
            </a: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从程序流图的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首结点</a:t>
            </a: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出发</a:t>
            </a:r>
            <a:endParaRPr lang="en-US" altLang="zh-CN" sz="28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   </a:t>
            </a: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到达结点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anose="02010609030101010101" charset="-122"/>
                <a:sym typeface="+mn-ea"/>
              </a:rPr>
              <a:t>n</a:t>
            </a: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的任一通路都必须经过的结点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anose="02010609030101010101" charset="-122"/>
                <a:sym typeface="+mn-ea"/>
              </a:rPr>
              <a:t>d</a:t>
            </a:r>
            <a:endParaRPr lang="en-US" altLang="zh-CN" sz="28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   </a:t>
            </a: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称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anose="02010609030101010101" charset="-122"/>
                <a:sym typeface="+mn-ea"/>
              </a:rPr>
              <a:t>d</a:t>
            </a: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为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anose="02010609030101010101" charset="-122"/>
                <a:sym typeface="+mn-ea"/>
              </a:rPr>
              <a:t>n</a:t>
            </a: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的必经结点，记为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anose="02010609030101010101" charset="-122"/>
                <a:sym typeface="+mn-ea"/>
              </a:rPr>
              <a:t>d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anose="02010609030101010101" charset="-122"/>
                <a:sym typeface="+mn-ea"/>
              </a:rPr>
              <a:t>DOM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anose="02010609030101010101" charset="-122"/>
                <a:sym typeface="+mn-ea"/>
              </a:rPr>
              <a:t> n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必经结点集</a:t>
            </a:r>
            <a:endParaRPr lang="en-US" altLang="zh-CN" sz="28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   </a:t>
            </a: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程序流图中结点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anose="02010609030101010101" charset="-122"/>
                <a:sym typeface="+mn-ea"/>
              </a:rPr>
              <a:t>n</a:t>
            </a: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的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所有</a:t>
            </a: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必经结点的集合</a:t>
            </a:r>
            <a:endParaRPr lang="en-US" altLang="zh-CN" sz="28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   </a:t>
            </a: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称为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anose="02010609030101010101" charset="-122"/>
                <a:sym typeface="+mn-ea"/>
              </a:rPr>
              <a:t>n</a:t>
            </a: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的必经结点集，记为</a:t>
            </a:r>
            <a:r>
              <a:rPr lang="en-US" altLang="zh-CN" sz="2800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D(n)</a:t>
            </a:r>
            <a:endParaRPr lang="en-US" altLang="zh-CN" sz="2800" b="1" spc="-5" dirty="0">
              <a:latin typeface="楷体_GB2312" panose="02010609030101010101" charset="-122"/>
              <a:ea typeface="楷体_GB2312" panose="02010609030101010101" charset="-122"/>
              <a:cs typeface="Courier New" panose="02070309020205020404" charset="0"/>
              <a:sym typeface="+mn-ea"/>
            </a:endParaRPr>
          </a:p>
        </p:txBody>
      </p:sp>
      <p:sp>
        <p:nvSpPr>
          <p:cNvPr id="30726" name="Oval 37"/>
          <p:cNvSpPr/>
          <p:nvPr/>
        </p:nvSpPr>
        <p:spPr>
          <a:xfrm>
            <a:off x="9878060" y="950595"/>
            <a:ext cx="500063" cy="433388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charset="-122"/>
                <a:ea typeface="楷体_GB2312" panose="02010609030101010101" charset="-122"/>
              </a:rPr>
              <a:t>1</a:t>
            </a:r>
            <a:endParaRPr lang="en-US" altLang="zh-CN" sz="2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27" name="Oval 38"/>
          <p:cNvSpPr/>
          <p:nvPr/>
        </p:nvSpPr>
        <p:spPr>
          <a:xfrm>
            <a:off x="9878060" y="1671320"/>
            <a:ext cx="500063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charset="-122"/>
                <a:ea typeface="楷体_GB2312" panose="02010609030101010101" charset="-122"/>
              </a:rPr>
              <a:t>2</a:t>
            </a:r>
            <a:endParaRPr lang="en-US" altLang="zh-CN" sz="2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28" name="Oval 39"/>
          <p:cNvSpPr/>
          <p:nvPr/>
        </p:nvSpPr>
        <p:spPr>
          <a:xfrm>
            <a:off x="9878060" y="2612708"/>
            <a:ext cx="500063" cy="433387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charset="-122"/>
                <a:ea typeface="楷体_GB2312" panose="02010609030101010101" charset="-122"/>
              </a:rPr>
              <a:t>4</a:t>
            </a:r>
            <a:endParaRPr lang="en-US" altLang="zh-CN" sz="2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29" name="Oval 40"/>
          <p:cNvSpPr/>
          <p:nvPr/>
        </p:nvSpPr>
        <p:spPr>
          <a:xfrm>
            <a:off x="11048048" y="2177733"/>
            <a:ext cx="501650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marL="951230" indent="-951230"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charset="-122"/>
                <a:ea typeface="楷体_GB2312" panose="02010609030101010101" charset="-122"/>
              </a:rPr>
              <a:t>3</a:t>
            </a:r>
            <a:endParaRPr lang="en-US" altLang="zh-CN" sz="2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30" name="Oval 41"/>
          <p:cNvSpPr/>
          <p:nvPr/>
        </p:nvSpPr>
        <p:spPr>
          <a:xfrm>
            <a:off x="9878060" y="3477895"/>
            <a:ext cx="500063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charset="-122"/>
                <a:ea typeface="楷体_GB2312" panose="02010609030101010101" charset="-122"/>
              </a:rPr>
              <a:t>5</a:t>
            </a:r>
            <a:endParaRPr lang="en-US" altLang="zh-CN" sz="2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31" name="Oval 42"/>
          <p:cNvSpPr/>
          <p:nvPr/>
        </p:nvSpPr>
        <p:spPr>
          <a:xfrm>
            <a:off x="9878060" y="4346258"/>
            <a:ext cx="500063" cy="431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charset="-122"/>
                <a:ea typeface="楷体_GB2312" panose="02010609030101010101" charset="-122"/>
              </a:rPr>
              <a:t>6</a:t>
            </a:r>
            <a:endParaRPr lang="en-US" altLang="zh-CN" sz="2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32" name="Oval 43"/>
          <p:cNvSpPr/>
          <p:nvPr/>
        </p:nvSpPr>
        <p:spPr>
          <a:xfrm>
            <a:off x="9878060" y="5428933"/>
            <a:ext cx="500063" cy="434975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charset="-122"/>
                <a:ea typeface="楷体_GB2312" panose="02010609030101010101" charset="-122"/>
              </a:rPr>
              <a:t>9</a:t>
            </a:r>
            <a:endParaRPr lang="en-US" altLang="zh-CN" sz="2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33" name="Oval 44"/>
          <p:cNvSpPr/>
          <p:nvPr/>
        </p:nvSpPr>
        <p:spPr>
          <a:xfrm>
            <a:off x="9878060" y="6152833"/>
            <a:ext cx="500063" cy="4318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charset="-122"/>
                <a:ea typeface="楷体_GB2312" panose="02010609030101010101" charset="-122"/>
              </a:rPr>
              <a:t>10</a:t>
            </a:r>
            <a:endParaRPr lang="en-US" altLang="zh-CN" sz="2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34" name="Oval 45"/>
          <p:cNvSpPr/>
          <p:nvPr/>
        </p:nvSpPr>
        <p:spPr>
          <a:xfrm>
            <a:off x="8792210" y="4924108"/>
            <a:ext cx="501650" cy="433387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charset="-122"/>
                <a:ea typeface="楷体_GB2312" panose="02010609030101010101" charset="-122"/>
              </a:rPr>
              <a:t>7</a:t>
            </a:r>
            <a:endParaRPr lang="en-US" altLang="zh-CN" sz="2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35" name="Oval 46"/>
          <p:cNvSpPr/>
          <p:nvPr/>
        </p:nvSpPr>
        <p:spPr>
          <a:xfrm>
            <a:off x="11048048" y="4924108"/>
            <a:ext cx="501650" cy="433387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200" b="1" dirty="0">
                <a:latin typeface="楷体_GB2312" panose="02010609030101010101" charset="-122"/>
                <a:ea typeface="楷体_GB2312" panose="02010609030101010101" charset="-122"/>
              </a:rPr>
              <a:t>8</a:t>
            </a:r>
            <a:endParaRPr lang="en-US" altLang="zh-CN" sz="2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36" name="Line 47"/>
          <p:cNvSpPr/>
          <p:nvPr/>
        </p:nvSpPr>
        <p:spPr>
          <a:xfrm flipH="1">
            <a:off x="10128885" y="1383983"/>
            <a:ext cx="1588" cy="28733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37" name="Line 48"/>
          <p:cNvSpPr/>
          <p:nvPr/>
        </p:nvSpPr>
        <p:spPr>
          <a:xfrm>
            <a:off x="10128885" y="2106295"/>
            <a:ext cx="0" cy="50641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38" name="Line 49"/>
          <p:cNvSpPr/>
          <p:nvPr/>
        </p:nvSpPr>
        <p:spPr>
          <a:xfrm>
            <a:off x="10128885" y="3046095"/>
            <a:ext cx="0" cy="431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39" name="Line 50"/>
          <p:cNvSpPr/>
          <p:nvPr/>
        </p:nvSpPr>
        <p:spPr>
          <a:xfrm>
            <a:off x="10128885" y="3912870"/>
            <a:ext cx="0" cy="4333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40" name="Line 51"/>
          <p:cNvSpPr/>
          <p:nvPr/>
        </p:nvSpPr>
        <p:spPr>
          <a:xfrm>
            <a:off x="10128885" y="5863908"/>
            <a:ext cx="0" cy="2889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41" name="Line 52"/>
          <p:cNvSpPr/>
          <p:nvPr/>
        </p:nvSpPr>
        <p:spPr>
          <a:xfrm>
            <a:off x="10378123" y="1960245"/>
            <a:ext cx="752475" cy="2889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42" name="Line 53"/>
          <p:cNvSpPr/>
          <p:nvPr/>
        </p:nvSpPr>
        <p:spPr>
          <a:xfrm flipH="1">
            <a:off x="10378123" y="2539683"/>
            <a:ext cx="752475" cy="2889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43" name="Line 54"/>
          <p:cNvSpPr/>
          <p:nvPr/>
        </p:nvSpPr>
        <p:spPr>
          <a:xfrm flipH="1">
            <a:off x="9293860" y="4635183"/>
            <a:ext cx="584200" cy="431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44" name="Line 55"/>
          <p:cNvSpPr/>
          <p:nvPr/>
        </p:nvSpPr>
        <p:spPr>
          <a:xfrm>
            <a:off x="10378123" y="4635183"/>
            <a:ext cx="671512" cy="3714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45" name="Line 56"/>
          <p:cNvSpPr/>
          <p:nvPr/>
        </p:nvSpPr>
        <p:spPr>
          <a:xfrm>
            <a:off x="9304973" y="5244783"/>
            <a:ext cx="573087" cy="32861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46" name="Line 57"/>
          <p:cNvSpPr/>
          <p:nvPr/>
        </p:nvSpPr>
        <p:spPr>
          <a:xfrm flipH="1">
            <a:off x="10378123" y="5284470"/>
            <a:ext cx="752475" cy="3619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30747" name="Freeform 58"/>
          <p:cNvSpPr/>
          <p:nvPr/>
        </p:nvSpPr>
        <p:spPr>
          <a:xfrm>
            <a:off x="10297160" y="3046095"/>
            <a:ext cx="179388" cy="577850"/>
          </a:xfrm>
          <a:custGeom>
            <a:avLst/>
            <a:gdLst>
              <a:gd name="txL" fmla="*/ 0 w 104"/>
              <a:gd name="txT" fmla="*/ 0 h 384"/>
              <a:gd name="txR" fmla="*/ 104 w 104"/>
              <a:gd name="txB" fmla="*/ 384 h 384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txL" t="txT" r="txR" b="txB"/>
            <a:pathLst>
              <a:path w="104" h="384">
                <a:moveTo>
                  <a:pt x="48" y="384"/>
                </a:moveTo>
                <a:cubicBezTo>
                  <a:pt x="76" y="296"/>
                  <a:pt x="104" y="208"/>
                  <a:pt x="96" y="144"/>
                </a:cubicBezTo>
                <a:cubicBezTo>
                  <a:pt x="88" y="80"/>
                  <a:pt x="44" y="40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0748" name="Freeform 59"/>
          <p:cNvSpPr/>
          <p:nvPr/>
        </p:nvSpPr>
        <p:spPr>
          <a:xfrm>
            <a:off x="10378123" y="3766820"/>
            <a:ext cx="1797050" cy="2181225"/>
          </a:xfrm>
          <a:custGeom>
            <a:avLst/>
            <a:gdLst>
              <a:gd name="txL" fmla="*/ 0 w 1312"/>
              <a:gd name="txT" fmla="*/ 0 h 1448"/>
              <a:gd name="txR" fmla="*/ 1312 w 1312"/>
              <a:gd name="txB" fmla="*/ 1448 h 144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0"/>
              </a:cxn>
            </a:cxnLst>
            <a:rect l="txL" t="txT" r="txR" b="txB"/>
            <a:pathLst>
              <a:path w="1312" h="1448">
                <a:moveTo>
                  <a:pt x="0" y="1296"/>
                </a:moveTo>
                <a:cubicBezTo>
                  <a:pt x="384" y="1372"/>
                  <a:pt x="768" y="1448"/>
                  <a:pt x="960" y="1296"/>
                </a:cubicBezTo>
                <a:cubicBezTo>
                  <a:pt x="1152" y="1144"/>
                  <a:pt x="1312" y="600"/>
                  <a:pt x="1152" y="384"/>
                </a:cubicBezTo>
                <a:cubicBezTo>
                  <a:pt x="992" y="168"/>
                  <a:pt x="496" y="84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0749" name="Freeform 60"/>
          <p:cNvSpPr/>
          <p:nvPr/>
        </p:nvSpPr>
        <p:spPr>
          <a:xfrm>
            <a:off x="8352473" y="2900045"/>
            <a:ext cx="1525587" cy="3395663"/>
          </a:xfrm>
          <a:custGeom>
            <a:avLst/>
            <a:gdLst>
              <a:gd name="txL" fmla="*/ 0 w 1080"/>
              <a:gd name="txT" fmla="*/ 0 h 2256"/>
              <a:gd name="txR" fmla="*/ 1080 w 1080"/>
              <a:gd name="txB" fmla="*/ 2256 h 2256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080" h="2256">
                <a:moveTo>
                  <a:pt x="1080" y="0"/>
                </a:moveTo>
                <a:cubicBezTo>
                  <a:pt x="800" y="112"/>
                  <a:pt x="520" y="224"/>
                  <a:pt x="360" y="480"/>
                </a:cubicBezTo>
                <a:cubicBezTo>
                  <a:pt x="200" y="736"/>
                  <a:pt x="0" y="1240"/>
                  <a:pt x="120" y="1536"/>
                </a:cubicBezTo>
                <a:cubicBezTo>
                  <a:pt x="240" y="1832"/>
                  <a:pt x="660" y="2044"/>
                  <a:pt x="1080" y="225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0750" name="Freeform 61"/>
          <p:cNvSpPr/>
          <p:nvPr/>
        </p:nvSpPr>
        <p:spPr>
          <a:xfrm>
            <a:off x="8085773" y="1960245"/>
            <a:ext cx="1792287" cy="4481513"/>
          </a:xfrm>
          <a:custGeom>
            <a:avLst/>
            <a:gdLst>
              <a:gd name="txL" fmla="*/ 0 w 1496"/>
              <a:gd name="txT" fmla="*/ 0 h 2976"/>
              <a:gd name="txR" fmla="*/ 1496 w 1496"/>
              <a:gd name="txB" fmla="*/ 2976 h 2976"/>
            </a:gdLst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496" h="2976">
                <a:moveTo>
                  <a:pt x="1496" y="2976"/>
                </a:moveTo>
                <a:cubicBezTo>
                  <a:pt x="996" y="2968"/>
                  <a:pt x="496" y="2960"/>
                  <a:pt x="248" y="2736"/>
                </a:cubicBezTo>
                <a:cubicBezTo>
                  <a:pt x="0" y="2512"/>
                  <a:pt x="0" y="2016"/>
                  <a:pt x="8" y="1632"/>
                </a:cubicBezTo>
                <a:cubicBezTo>
                  <a:pt x="16" y="1248"/>
                  <a:pt x="48" y="704"/>
                  <a:pt x="296" y="432"/>
                </a:cubicBezTo>
                <a:cubicBezTo>
                  <a:pt x="544" y="160"/>
                  <a:pt x="1020" y="80"/>
                  <a:pt x="1496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30722" name="Rectangle 3"/>
          <p:cNvSpPr>
            <a:spLocks noGrp="1"/>
          </p:cNvSpPr>
          <p:nvPr>
            <p:ph type="body"/>
          </p:nvPr>
        </p:nvSpPr>
        <p:spPr>
          <a:xfrm>
            <a:off x="4682490" y="65405"/>
            <a:ext cx="2689225" cy="2978150"/>
          </a:xfrm>
        </p:spPr>
        <p:txBody>
          <a:bodyPr vert="horz" wrap="square" lIns="0" tIns="22680" rIns="0" bIns="0" anchor="t" anchorCtr="0"/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D(1)={1}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D(2)={1,2}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D(3)={1,2,3}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D(4)={1,2,4}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D(5)={1,2,4,5}</a:t>
            </a:r>
            <a:endParaRPr lang="en-US" altLang="zh-CN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</p:txBody>
      </p:sp>
      <p:sp>
        <p:nvSpPr>
          <p:cNvPr id="30751" name="Rectangle 3"/>
          <p:cNvSpPr txBox="1"/>
          <p:nvPr/>
        </p:nvSpPr>
        <p:spPr>
          <a:xfrm>
            <a:off x="6753543" y="65088"/>
            <a:ext cx="2800350" cy="3022600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/>
          <a:p>
            <a:pPr marL="342900" indent="-342900"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1" charset="-122"/>
                <a:sym typeface="Symbol" panose="05050102010706020507" pitchFamily="2" charset="2"/>
              </a:rPr>
              <a:t>D(6)={1,2,4,5,6}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1" charset="-122"/>
              <a:sym typeface="Symbol" panose="05050102010706020507" pitchFamily="2" charset="2"/>
            </a:endParaRPr>
          </a:p>
          <a:p>
            <a:pPr marL="342900" indent="-342900"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1" charset="-122"/>
                <a:sym typeface="Symbol" panose="05050102010706020507" pitchFamily="2" charset="2"/>
              </a:rPr>
              <a:t>D(7)={1,2,4,5,6,7}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1" charset="-122"/>
              <a:sym typeface="Symbol" panose="05050102010706020507" pitchFamily="2" charset="2"/>
            </a:endParaRPr>
          </a:p>
          <a:p>
            <a:pPr marL="342900" indent="-342900"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1" charset="-122"/>
                <a:sym typeface="Symbol" panose="05050102010706020507" pitchFamily="2" charset="2"/>
              </a:rPr>
              <a:t>D(8)={1,2,4,5,6,8}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1" charset="-122"/>
              <a:sym typeface="Symbol" panose="05050102010706020507" pitchFamily="2" charset="2"/>
            </a:endParaRPr>
          </a:p>
          <a:p>
            <a:pPr marL="342900" indent="-342900"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1" charset="-122"/>
                <a:sym typeface="Symbol" panose="05050102010706020507" pitchFamily="2" charset="2"/>
              </a:rPr>
              <a:t>D(9)={1,2,4,5,6,9}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1" charset="-122"/>
              <a:sym typeface="Symbol" panose="05050102010706020507" pitchFamily="2" charset="2"/>
            </a:endParaRPr>
          </a:p>
          <a:p>
            <a:pPr marL="342900" indent="-342900" eaLnBrk="0">
              <a:lnSpc>
                <a:spcPct val="95000"/>
              </a:lnSpc>
              <a:spcAft>
                <a:spcPts val="1415"/>
              </a:spcAft>
            </a:pPr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1" charset="-122"/>
                <a:sym typeface="Symbol" panose="05050102010706020507" pitchFamily="2" charset="2"/>
              </a:rPr>
              <a:t>D(10)={1,2,4,10}</a:t>
            </a:r>
            <a:endParaRPr lang="en-US" altLang="zh-CN" sz="2000" b="1" dirty="0">
              <a:latin typeface="Times New Roman" panose="02020603050405020304" pitchFamily="18" charset="0"/>
              <a:ea typeface="楷体" panose="02010609060101010101" pitchFamily="1" charset="-122"/>
              <a:sym typeface="Symbol" panose="05050102010706020507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活跃变量分析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</p:spPr>
        <p:txBody>
          <a:bodyPr>
            <a:normAutofit lnSpcReduction="10000"/>
          </a:bodyPr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CFG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中“活的”定义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sym typeface="+mn-ea"/>
              </a:rPr>
              <a:t>    变量 v 在边 e 上是“活的”</a:t>
            </a:r>
            <a:r>
              <a:rPr lang="zh-CN" altLang="en-US" sz="2800" b="1" dirty="0">
                <a:sym typeface="+mn-ea"/>
              </a:rPr>
              <a:t>（</a:t>
            </a:r>
            <a:r>
              <a:rPr lang="en-US" altLang="zh-CN" sz="2800" b="1" dirty="0">
                <a:sym typeface="+mn-ea"/>
              </a:rPr>
              <a:t>live</a:t>
            </a:r>
            <a:r>
              <a:rPr lang="zh-CN" altLang="en-US" sz="2800" b="1" dirty="0">
                <a:sym typeface="+mn-ea"/>
              </a:rPr>
              <a:t>）：</a:t>
            </a:r>
            <a:endParaRPr lang="en-US" altLang="zh-CN" sz="2800" b="1" dirty="0"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sym typeface="+mn-ea"/>
              </a:rPr>
              <a:t>        如果从 e 到使用 v 的执行路径不经过 v 的任何定义</a:t>
            </a:r>
            <a:endParaRPr lang="en-US" altLang="zh-CN" sz="2800" b="1" dirty="0"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2800" b="1" dirty="0">
                <a:sym typeface="+mn-ea"/>
              </a:rPr>
              <a:t>变量在结点</a:t>
            </a:r>
            <a:r>
              <a:rPr sz="2800" b="1" dirty="0">
                <a:sym typeface="+mn-ea"/>
              </a:rPr>
              <a:t> n</a:t>
            </a:r>
            <a:r>
              <a:rPr lang="en-US" sz="2800" b="1" dirty="0">
                <a:sym typeface="+mn-ea"/>
              </a:rPr>
              <a:t> </a:t>
            </a:r>
            <a:r>
              <a:rPr lang="zh-CN" altLang="en-US" sz="2800" b="1" dirty="0">
                <a:sym typeface="+mn-ea"/>
              </a:rPr>
              <a:t>处的“活跃”性</a:t>
            </a:r>
            <a:endParaRPr lang="zh-CN" altLang="en-US" sz="2800" b="1" dirty="0"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sym typeface="+mn-ea"/>
              </a:rPr>
              <a:t> </a:t>
            </a:r>
            <a:r>
              <a:rPr lang="en-US" altLang="zh-CN" sz="2800" b="1" dirty="0">
                <a:sym typeface="+mn-ea"/>
              </a:rPr>
              <a:t>   </a:t>
            </a:r>
            <a:r>
              <a:rPr lang="en-US" altLang="en-US" sz="2800" b="1" dirty="0">
                <a:sym typeface="+mn-ea"/>
              </a:rPr>
              <a:t>如果变量 v 在结点 n 的任</a:t>
            </a:r>
            <a:r>
              <a:rPr lang="zh-CN" altLang="en-US" sz="2800" b="1" dirty="0">
                <a:sym typeface="+mn-ea"/>
              </a:rPr>
              <a:t>一</a:t>
            </a:r>
            <a:r>
              <a:rPr lang="en-US" altLang="en-US" sz="2800" b="1" dirty="0">
                <a:solidFill>
                  <a:srgbClr val="FF0000"/>
                </a:solidFill>
                <a:sym typeface="+mn-ea"/>
              </a:rPr>
              <a:t>入边</a:t>
            </a:r>
            <a:r>
              <a:rPr lang="en-US" altLang="en-US" sz="2800" b="1" dirty="0">
                <a:sym typeface="+mn-ea"/>
              </a:rPr>
              <a:t>上，则</a:t>
            </a:r>
            <a:r>
              <a:rPr lang="zh-CN" altLang="en-US" sz="2800" b="1" dirty="0">
                <a:sym typeface="+mn-ea"/>
              </a:rPr>
              <a:t>称</a:t>
            </a:r>
            <a:r>
              <a:rPr lang="en-US" altLang="en-US" sz="2800" b="1" dirty="0">
                <a:sym typeface="+mn-ea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 </a:t>
            </a:r>
            <a:r>
              <a:rPr lang="en-US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live-in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at n</a:t>
            </a:r>
            <a:endParaRPr lang="en-US" altLang="en-US" sz="2800" b="1" dirty="0"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b="1" dirty="0">
                <a:sym typeface="+mn-ea"/>
              </a:rPr>
              <a:t>       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in[n]</a:t>
            </a:r>
            <a:r>
              <a:rPr lang="en-US" altLang="en-US" sz="2800" b="1" dirty="0">
                <a:sym typeface="+mn-ea"/>
              </a:rPr>
              <a:t> 表示集合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{v| v </a:t>
            </a:r>
            <a:r>
              <a:rPr lang="en-US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live-in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n}</a:t>
            </a:r>
            <a:endParaRPr lang="en-US" altLang="en-US" sz="2800" b="1" dirty="0"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dirty="0">
                <a:sym typeface="+mn-ea"/>
              </a:rPr>
              <a:t>    </a:t>
            </a:r>
            <a:r>
              <a:rPr lang="en-US" altLang="en-US" sz="2800" b="1" dirty="0">
                <a:sym typeface="+mn-ea"/>
              </a:rPr>
              <a:t>如果变量 v 在结点 n 的任</a:t>
            </a:r>
            <a:r>
              <a:rPr lang="zh-CN" altLang="en-US" sz="2800" b="1" dirty="0">
                <a:sym typeface="+mn-ea"/>
              </a:rPr>
              <a:t>一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出</a:t>
            </a:r>
            <a:r>
              <a:rPr lang="en-US" altLang="en-US" sz="2800" b="1" dirty="0">
                <a:solidFill>
                  <a:srgbClr val="FF0000"/>
                </a:solidFill>
                <a:sym typeface="+mn-ea"/>
              </a:rPr>
              <a:t>边</a:t>
            </a:r>
            <a:r>
              <a:rPr lang="en-US" altLang="en-US" sz="2800" b="1" dirty="0">
                <a:sym typeface="+mn-ea"/>
              </a:rPr>
              <a:t>上，则</a:t>
            </a:r>
            <a:r>
              <a:rPr lang="zh-CN" altLang="en-US" sz="2800" b="1" dirty="0">
                <a:sym typeface="+mn-ea"/>
              </a:rPr>
              <a:t>称</a:t>
            </a:r>
            <a:r>
              <a:rPr lang="en-US" altLang="en-US" sz="2800" b="1" dirty="0">
                <a:sym typeface="+mn-ea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 </a:t>
            </a:r>
            <a:r>
              <a:rPr lang="en-US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live-out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at n</a:t>
            </a:r>
            <a:endParaRPr lang="en-US" altLang="en-US" sz="2800" b="1" dirty="0">
              <a:sym typeface="+mn-ea"/>
            </a:endParaRPr>
          </a:p>
          <a:p>
            <a:pPr marL="431800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800" b="1" dirty="0">
                <a:sym typeface="+mn-ea"/>
              </a:rPr>
              <a:t>        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out[n]</a:t>
            </a:r>
            <a:r>
              <a:rPr lang="en-US" altLang="en-US" sz="2800" b="1" dirty="0">
                <a:sym typeface="+mn-ea"/>
              </a:rPr>
              <a:t> 表示集合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{v| v </a:t>
            </a:r>
            <a:r>
              <a:rPr lang="en-US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live-out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n}</a:t>
            </a:r>
            <a:endParaRPr lang="en-US" altLang="zh-CN" sz="2800" b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插入</a:t>
            </a:r>
            <a:r>
              <a:rPr b="1" spc="-5" dirty="0">
                <a:sym typeface="+mn-ea"/>
              </a:rPr>
              <a:t>Φ</a:t>
            </a:r>
            <a:r>
              <a:rPr lang="zh-CN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函数的条件</a:t>
            </a:r>
            <a:endParaRPr lang="zh-CN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27635" y="1370330"/>
            <a:ext cx="11960225" cy="7238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-323850" algn="l" defTabSz="449580">
              <a:lnSpc>
                <a:spcPct val="14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几个关于</a:t>
            </a:r>
            <a:r>
              <a:rPr lang="en-US" altLang="zh-CN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DOM</a:t>
            </a:r>
            <a:r>
              <a:rPr lang="zh-CN" altLang="en-US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的</a:t>
            </a:r>
            <a:r>
              <a:rPr lang="zh-CN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定义</a:t>
            </a:r>
            <a:endParaRPr lang="zh-CN" altLang="en-US" sz="2800" b="1" spc="-5" dirty="0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4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sdom</a:t>
            </a:r>
            <a:r>
              <a:rPr lang="x-none" altLang="zh-CN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</a:t>
            </a:r>
            <a:endParaRPr lang="zh-CN" altLang="en-US" sz="2800" b="1" spc="-5" dirty="0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4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  </a:t>
            </a:r>
            <a:r>
              <a:rPr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 </a:t>
            </a:r>
            <a:r>
              <a:rPr sz="2800" b="1" spc="-5" dirty="0">
                <a:solidFill>
                  <a:srgbClr val="FF339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strictly dominates </a:t>
            </a:r>
            <a:r>
              <a:rPr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 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(x </a:t>
            </a:r>
            <a:r>
              <a:rPr sz="2800" b="1" spc="-5" dirty="0">
                <a:solidFill>
                  <a:srgbClr val="FF339A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sdom 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w) iff </a:t>
            </a:r>
            <a:r>
              <a:rPr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 </a:t>
            </a:r>
            <a:r>
              <a:rPr sz="28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dom </a:t>
            </a:r>
            <a:r>
              <a:rPr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 </a:t>
            </a:r>
            <a:r>
              <a:rPr sz="2800" b="1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</a:t>
            </a:r>
            <a:r>
              <a:rPr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 ≠</a:t>
            </a:r>
            <a:r>
              <a:rPr sz="2800" b="1" spc="114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endParaRPr sz="2800" dirty="0">
              <a:solidFill>
                <a:srgbClr val="0000FF"/>
              </a:solidFill>
              <a:latin typeface="Comic Sans MS" panose="030F0702030302020204"/>
              <a:cs typeface="Comic Sans MS" panose="030F0702030302020204"/>
              <a:sym typeface="+mn-ea"/>
            </a:endParaRPr>
          </a:p>
          <a:p>
            <a:pPr marL="0" lvl="1" indent="-323850" algn="l" defTabSz="449580">
              <a:lnSpc>
                <a:spcPct val="14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z="2800" dirty="0">
                <a:solidFill>
                  <a:srgbClr val="0000FF"/>
                </a:solidFill>
                <a:latin typeface="Comic Sans MS" panose="030F0702030302020204"/>
                <a:cs typeface="Comic Sans MS" panose="030F0702030302020204"/>
                <a:sym typeface="+mn-ea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mic Sans MS" panose="030F0702030302020204"/>
                <a:cs typeface="Comic Sans MS" panose="030F0702030302020204"/>
                <a:sym typeface="+mn-ea"/>
              </a:rPr>
              <a:t>     </a:t>
            </a:r>
            <a:r>
              <a:rPr lang="zh-CN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x 支配</a:t>
            </a:r>
            <a:r>
              <a:rPr lang="en-US" altLang="zh-CN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w</a:t>
            </a:r>
            <a:r>
              <a:rPr lang="zh-CN" altLang="en-US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，但</a:t>
            </a:r>
            <a:r>
              <a:rPr lang="en-US" altLang="zh-CN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x </a:t>
            </a:r>
            <a:r>
              <a:rPr lang="zh-CN" altLang="en-US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不是</a:t>
            </a:r>
            <a:r>
              <a:rPr lang="en-US" altLang="zh-CN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w </a:t>
            </a:r>
            <a:r>
              <a:rPr lang="zh-CN" altLang="en-US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（</a:t>
            </a:r>
            <a:r>
              <a:rPr lang="en-US" altLang="zh-CN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DOM</a:t>
            </a:r>
            <a:r>
              <a:rPr lang="zh-CN" altLang="en-US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有自反性，排除自己）</a:t>
            </a:r>
            <a:endParaRPr lang="zh-CN" sz="2800" b="1" spc="-5" dirty="0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4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idom</a:t>
            </a:r>
            <a:endParaRPr lang="en-US" altLang="zh-CN" sz="2800" b="1" spc="-5" dirty="0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4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      The </a:t>
            </a:r>
            <a:r>
              <a:rPr lang="en-US" altLang="zh-CN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immediate dominator</a:t>
            </a:r>
            <a:r>
              <a:rPr lang="en-US" altLang="zh-CN" sz="2400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 of node Z, denoted</a:t>
            </a:r>
            <a:r>
              <a:rPr lang="en-US" altLang="zh-CN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 idom(Z)</a:t>
            </a:r>
            <a:endParaRPr lang="en-US" altLang="zh-CN" sz="2400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  <a:p>
            <a:pPr marL="0" lvl="1" indent="-323850" algn="l" defTabSz="449580">
              <a:lnSpc>
                <a:spcPct val="14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400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               is the </a:t>
            </a:r>
            <a:r>
              <a:rPr lang="en-US" altLang="zh-CN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closest strict </a:t>
            </a:r>
            <a:r>
              <a:rPr lang="zh-CN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dominator of Z</a:t>
            </a:r>
            <a:r>
              <a:rPr lang="zh-CN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</a:t>
            </a:r>
            <a:endParaRPr lang="zh-CN" sz="2800" b="1" spc="-5" dirty="0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4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 Y</a:t>
            </a:r>
            <a:r>
              <a:rPr lang="x-none" altLang="en-US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= </a:t>
            </a:r>
            <a:r>
              <a:rPr lang="en-US" altLang="zh-CN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idom</a:t>
            </a:r>
            <a:r>
              <a:rPr lang="x-none" altLang="en-US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(Z) </a:t>
            </a:r>
            <a:r>
              <a:rPr lang="zh-CN" altLang="x-none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等价于</a:t>
            </a:r>
            <a:r>
              <a:rPr lang="en-US" altLang="zh-CN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Y DOM Z </a:t>
            </a:r>
            <a:r>
              <a:rPr lang="zh-CN" altLang="en-US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且</a:t>
            </a:r>
            <a:r>
              <a:rPr lang="en-US" altLang="zh-CN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∀ X SDOM Z</a:t>
            </a:r>
            <a:r>
              <a:rPr lang="zh-CN" altLang="en-US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，</a:t>
            </a:r>
            <a:r>
              <a:rPr lang="en-US" altLang="zh-CN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X DOM Y</a:t>
            </a:r>
            <a:endParaRPr lang="en-US" altLang="zh-CN" sz="2800" b="1" spc="-5" dirty="0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4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sz="2800" b="1" spc="-5" dirty="0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4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sz="2800" b="1" spc="-5" dirty="0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4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sz="2800" b="1" spc="-5" dirty="0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4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sz="2800" b="1" spc="-5" dirty="0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插入</a:t>
            </a:r>
            <a:r>
              <a:rPr b="1" spc="-5" dirty="0">
                <a:sym typeface="+mn-ea"/>
              </a:rPr>
              <a:t>Φ</a:t>
            </a:r>
            <a:r>
              <a:rPr lang="zh-CN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函数的条件</a:t>
            </a:r>
            <a:endParaRPr lang="zh-CN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27635" y="1370330"/>
            <a:ext cx="11960225" cy="4912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-323850" algn="l" defTabSz="449580">
              <a:lnSpc>
                <a:spcPct val="14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几个关于</a:t>
            </a:r>
            <a:r>
              <a:rPr lang="en-US" altLang="zh-CN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DOM</a:t>
            </a:r>
            <a:r>
              <a:rPr lang="zh-CN" altLang="en-US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的</a:t>
            </a:r>
            <a:r>
              <a:rPr lang="zh-CN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定义</a:t>
            </a:r>
            <a:endParaRPr lang="zh-CN" sz="2800" b="1" spc="-5" dirty="0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4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支配树</a:t>
            </a:r>
            <a:endParaRPr lang="zh-CN" altLang="en-US" sz="2800" b="1" spc="-5" dirty="0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4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 sz="2800" b="1" spc="-5" dirty="0">
                <a:solidFill>
                  <a:srgbClr val="FF0000"/>
                </a:solidFill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dominator tree</a:t>
            </a:r>
            <a:r>
              <a:rPr lang="en-US" altLang="x-none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</a:t>
            </a:r>
            <a:r>
              <a:rPr lang="x-none" altLang="en-US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for a CFG</a:t>
            </a:r>
            <a:r>
              <a:rPr lang="x-none" altLang="zh-CN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</a:t>
            </a:r>
            <a:endParaRPr lang="zh-CN" altLang="en-US" sz="2800" b="1" spc="-5" dirty="0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4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 sz="2800" b="1" spc="-5" dirty="0">
                <a:latin typeface="Courier New" panose="02070309020205020404" charset="0"/>
                <a:ea typeface="楷体_GB2312" panose="02010609030101010101" charset="-122"/>
                <a:cs typeface="Courier New" panose="02070309020205020404" charset="0"/>
                <a:sym typeface="+mn-ea"/>
              </a:rPr>
              <a:t>   </a:t>
            </a:r>
            <a:r>
              <a:rPr lang="en-US" altLang="x-none" sz="2800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Y is a parent of Z in this tree </a:t>
            </a:r>
            <a:endParaRPr lang="en-US" altLang="x-none" sz="2800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  <a:p>
            <a:pPr marL="0" lvl="1" indent="-323850" algn="l" defTabSz="449580">
              <a:lnSpc>
                <a:spcPct val="14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x-none" sz="2800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x-none" altLang="en-US" sz="2800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           </a:t>
            </a:r>
            <a:r>
              <a:rPr lang="en-US" altLang="x-none" sz="28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iﬀ Y = idom(Z)</a:t>
            </a:r>
            <a:endParaRPr lang="en-US" altLang="x-none" sz="2800" b="1" spc="-5" dirty="0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4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sz="2800" b="1" spc="-5" dirty="0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4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sz="2800" b="1" spc="-5" dirty="0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  <a:p>
            <a:pPr marL="0" lvl="1" indent="-323850" algn="l" defTabSz="449580">
              <a:lnSpc>
                <a:spcPct val="14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sz="2800" b="1" spc="-5" dirty="0">
              <a:latin typeface="Courier New" panose="02070309020205020404" charset="0"/>
              <a:ea typeface="楷体_GB2312" panose="02010609030101010101" charset="-122"/>
              <a:cs typeface="Courier New" panose="0207030902020502040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8725" y="92075"/>
            <a:ext cx="3282950" cy="51981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580" y="2674620"/>
            <a:ext cx="2927350" cy="3805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插入</a:t>
            </a:r>
            <a:r>
              <a:rPr b="1" spc="-5" dirty="0">
                <a:sym typeface="+mn-ea"/>
              </a:rPr>
              <a:t>Φ</a:t>
            </a:r>
            <a:r>
              <a:rPr lang="zh-CN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函数的条件</a:t>
            </a:r>
            <a:endParaRPr lang="zh-CN" altLang="en-US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0" name="object 7"/>
          <p:cNvSpPr txBox="1"/>
          <p:nvPr/>
        </p:nvSpPr>
        <p:spPr>
          <a:xfrm>
            <a:off x="1506220" y="2856230"/>
            <a:ext cx="1600200" cy="2971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p>
            <a:pPr marL="114300" marR="106680" algn="ctr">
              <a:lnSpc>
                <a:spcPts val="2260"/>
              </a:lnSpc>
              <a:spcBef>
                <a:spcPts val="60"/>
              </a:spcBef>
            </a:pPr>
            <a:r>
              <a:rPr lang="en-US" altLang="en-US"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v</a:t>
            </a:r>
            <a:r>
              <a:rPr lang="x-none" altLang="en-US"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= </a:t>
            </a:r>
            <a:r>
              <a:rPr lang="en-US"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lang="en-US" sz="20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2" name="object 7"/>
          <p:cNvSpPr txBox="1"/>
          <p:nvPr/>
        </p:nvSpPr>
        <p:spPr>
          <a:xfrm>
            <a:off x="4893310" y="2633345"/>
            <a:ext cx="1600200" cy="2971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p>
            <a:pPr marL="114300" marR="106680" algn="ctr">
              <a:lnSpc>
                <a:spcPts val="2260"/>
              </a:lnSpc>
              <a:spcBef>
                <a:spcPts val="60"/>
              </a:spcBef>
            </a:pPr>
            <a:r>
              <a:rPr lang="en-US"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lang="en-US" sz="20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163955" y="2830830"/>
            <a:ext cx="360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544310" y="5189855"/>
            <a:ext cx="45186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是第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个不被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支配的块，能看到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x-none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v0 </a:t>
            </a:r>
            <a:r>
              <a:rPr lang="zh-CN" altLang="x-none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或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v1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5" name="object 7"/>
          <p:cNvSpPr txBox="1"/>
          <p:nvPr/>
        </p:nvSpPr>
        <p:spPr>
          <a:xfrm>
            <a:off x="1505585" y="4173855"/>
            <a:ext cx="1600200" cy="2971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p>
            <a:pPr marL="114300" marR="106680" algn="ctr">
              <a:lnSpc>
                <a:spcPts val="2260"/>
              </a:lnSpc>
              <a:spcBef>
                <a:spcPts val="60"/>
              </a:spcBef>
            </a:pPr>
            <a:r>
              <a:rPr lang="en-US"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  <a:sym typeface="+mn-ea"/>
              </a:rPr>
              <a:t>... 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  <a:sym typeface="+mn-ea"/>
              </a:rPr>
              <a:t>= </a:t>
            </a:r>
            <a:r>
              <a:rPr lang="en-US" altLang="en-US"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  <a:sym typeface="+mn-ea"/>
              </a:rPr>
              <a:t>v</a:t>
            </a:r>
            <a:r>
              <a:rPr lang="x-none" altLang="en-US"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  <a:sym typeface="+mn-ea"/>
              </a:rPr>
              <a:t>1</a:t>
            </a:r>
            <a:r>
              <a:rPr lang="en-US"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endParaRPr lang="en-US" sz="20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163955" y="4133215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67" name="曲线连接符 66"/>
          <p:cNvCxnSpPr>
            <a:stCxn id="60" idx="2"/>
            <a:endCxn id="65" idx="0"/>
          </p:cNvCxnSpPr>
          <p:nvPr/>
        </p:nvCxnSpPr>
        <p:spPr>
          <a:xfrm rot="5400000">
            <a:off x="1795780" y="3663315"/>
            <a:ext cx="1020445" cy="635"/>
          </a:xfrm>
          <a:prstGeom prst="curvedConnector3">
            <a:avLst>
              <a:gd name="adj1" fmla="val 50031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847850" y="3504565"/>
            <a:ext cx="471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en-US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xy</a:t>
            </a:r>
            <a:endParaRPr lang="en-US" altLang="en-US" b="1" baseline="-25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1506220" y="1468120"/>
            <a:ext cx="1600200" cy="2971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p>
            <a:pPr marL="114300" marR="106680" algn="ctr">
              <a:lnSpc>
                <a:spcPts val="2260"/>
              </a:lnSpc>
              <a:spcBef>
                <a:spcPts val="60"/>
              </a:spcBef>
            </a:pPr>
            <a:r>
              <a:rPr lang="en-US" altLang="en-US"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v</a:t>
            </a:r>
            <a:r>
              <a:rPr lang="x-none" altLang="en-US"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0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= </a:t>
            </a:r>
            <a:r>
              <a:rPr lang="en-US"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lang="en-US" sz="20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cxnSp>
        <p:nvCxnSpPr>
          <p:cNvPr id="10" name="曲线连接符 9"/>
          <p:cNvCxnSpPr>
            <a:stCxn id="11" idx="2"/>
            <a:endCxn id="60" idx="0"/>
          </p:cNvCxnSpPr>
          <p:nvPr/>
        </p:nvCxnSpPr>
        <p:spPr>
          <a:xfrm rot="5400000">
            <a:off x="2108835" y="2658745"/>
            <a:ext cx="394970" cy="3175"/>
          </a:xfrm>
          <a:prstGeom prst="curvedConnector2">
            <a:avLst/>
          </a:prstGeom>
          <a:ln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ject 7"/>
          <p:cNvSpPr txBox="1"/>
          <p:nvPr/>
        </p:nvSpPr>
        <p:spPr>
          <a:xfrm>
            <a:off x="1506220" y="2164080"/>
            <a:ext cx="1600200" cy="2971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p>
            <a:pPr marL="114300" marR="106680" algn="ctr">
              <a:lnSpc>
                <a:spcPts val="2260"/>
              </a:lnSpc>
              <a:spcBef>
                <a:spcPts val="60"/>
              </a:spcBef>
            </a:pPr>
            <a:r>
              <a:rPr lang="en-US"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lang="en-US" sz="20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cxnSp>
        <p:nvCxnSpPr>
          <p:cNvPr id="12" name="曲线连接符 11"/>
          <p:cNvCxnSpPr>
            <a:stCxn id="6" idx="2"/>
            <a:endCxn id="11" idx="0"/>
          </p:cNvCxnSpPr>
          <p:nvPr/>
        </p:nvCxnSpPr>
        <p:spPr>
          <a:xfrm rot="5400000">
            <a:off x="2106930" y="1964690"/>
            <a:ext cx="398780" cy="3175"/>
          </a:xfrm>
          <a:prstGeom prst="curvedConnector2">
            <a:avLst/>
          </a:prstGeom>
          <a:ln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432300" y="1397000"/>
            <a:ext cx="75672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假设变量</a:t>
            </a:r>
            <a:r>
              <a:rPr lang="en-US" altLang="zh-CN" sz="2400" b="1">
                <a:solidFill>
                  <a:srgbClr val="FF0000"/>
                </a:solidFill>
              </a:rPr>
              <a:t>v</a:t>
            </a:r>
            <a:r>
              <a:rPr lang="zh-CN" altLang="en-US" sz="2400" b="1">
                <a:solidFill>
                  <a:srgbClr val="FF0000"/>
                </a:solidFill>
              </a:rPr>
              <a:t>仅有一次赋值</a:t>
            </a:r>
            <a:r>
              <a:rPr lang="en-US" altLang="zh-CN" sz="2400" b="1">
                <a:solidFill>
                  <a:srgbClr val="FF0000"/>
                </a:solidFill>
              </a:rPr>
              <a:t>v1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（除了初化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v0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的赋值外）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7635" y="5059045"/>
            <a:ext cx="51047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/>
              <a:t>引用变量</a:t>
            </a:r>
            <a:r>
              <a:rPr lang="en-US" altLang="zh-CN"/>
              <a:t>v</a:t>
            </a:r>
            <a:r>
              <a:rPr lang="zh-CN" altLang="en-US"/>
              <a:t>，要么是</a:t>
            </a:r>
            <a:r>
              <a:rPr lang="x-none" altLang="zh-CN"/>
              <a:t>v0</a:t>
            </a:r>
            <a:r>
              <a:rPr lang="zh-CN" altLang="x-none"/>
              <a:t>，要么是</a:t>
            </a:r>
            <a:r>
              <a:rPr lang="en-US" altLang="zh-CN"/>
              <a:t>v1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127635" y="5539105"/>
            <a:ext cx="51047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/>
              <a:t>如果仅有执行流</a:t>
            </a:r>
            <a:r>
              <a:rPr lang="en-US" altLang="zh-CN"/>
              <a:t>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en-US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xy</a:t>
            </a:r>
            <a:r>
              <a:rPr lang="zh-CN" altLang="en-US"/>
              <a:t>，则基本块</a:t>
            </a:r>
            <a:r>
              <a:rPr lang="en-US" altLang="zh-CN"/>
              <a:t> Y </a:t>
            </a:r>
            <a:r>
              <a:rPr lang="zh-CN" altLang="en-US"/>
              <a:t>只看到</a:t>
            </a:r>
            <a:r>
              <a:rPr lang="en-US" altLang="zh-CN"/>
              <a:t> </a:t>
            </a:r>
            <a:r>
              <a:rPr lang="en-US" altLang="x-none"/>
              <a:t>v</a:t>
            </a:r>
            <a:r>
              <a:rPr lang="x-none" altLang="en-US"/>
              <a:t>1</a:t>
            </a:r>
            <a:endParaRPr lang="x-none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27635" y="6019165"/>
            <a:ext cx="64884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/>
              <a:t>如果</a:t>
            </a:r>
            <a:r>
              <a:rPr lang="x-none" altLang="zh-CN"/>
              <a:t> </a:t>
            </a:r>
            <a:r>
              <a:rPr lang="x-none"/>
              <a:t>X </a:t>
            </a:r>
            <a:r>
              <a:rPr lang="en-US" altLang="x-none"/>
              <a:t>s</a:t>
            </a:r>
            <a:r>
              <a:rPr lang="x-none"/>
              <a:t>dom Y</a:t>
            </a:r>
            <a:r>
              <a:rPr lang="zh-CN" altLang="x-none"/>
              <a:t>，所有到</a:t>
            </a:r>
            <a:r>
              <a:rPr lang="en-US" altLang="zh-CN"/>
              <a:t>Y </a:t>
            </a:r>
            <a:r>
              <a:rPr lang="zh-CN" altLang="en-US"/>
              <a:t>的执行流都经过</a:t>
            </a:r>
            <a:r>
              <a:rPr lang="en-US" altLang="zh-CN"/>
              <a:t>X</a:t>
            </a:r>
            <a:r>
              <a:rPr lang="zh-CN" altLang="en-US"/>
              <a:t>，则</a:t>
            </a:r>
            <a:r>
              <a:rPr lang="en-US" altLang="zh-CN"/>
              <a:t>Y</a:t>
            </a:r>
            <a:r>
              <a:rPr lang="zh-CN" altLang="en-US"/>
              <a:t>总是看到</a:t>
            </a:r>
            <a:r>
              <a:rPr lang="en-US" altLang="zh-CN"/>
              <a:t>v1</a:t>
            </a:r>
            <a:endParaRPr lang="x-none"/>
          </a:p>
        </p:txBody>
      </p:sp>
      <p:cxnSp>
        <p:nvCxnSpPr>
          <p:cNvPr id="25" name="曲线连接符 24"/>
          <p:cNvCxnSpPr>
            <a:stCxn id="62" idx="2"/>
            <a:endCxn id="27" idx="0"/>
          </p:cNvCxnSpPr>
          <p:nvPr/>
        </p:nvCxnSpPr>
        <p:spPr>
          <a:xfrm rot="5400000" flipV="1">
            <a:off x="4549775" y="4074160"/>
            <a:ext cx="2294890" cy="7620"/>
          </a:xfrm>
          <a:prstGeom prst="curvedConnector3">
            <a:avLst>
              <a:gd name="adj1" fmla="val 50000"/>
            </a:avLst>
          </a:prstGeom>
          <a:ln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ject 7"/>
          <p:cNvSpPr txBox="1"/>
          <p:nvPr/>
        </p:nvSpPr>
        <p:spPr>
          <a:xfrm>
            <a:off x="4900930" y="5225415"/>
            <a:ext cx="1600200" cy="2971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p>
            <a:pPr marL="114300" marR="106680" algn="ctr">
              <a:lnSpc>
                <a:spcPts val="2260"/>
              </a:lnSpc>
              <a:spcBef>
                <a:spcPts val="60"/>
              </a:spcBef>
            </a:pPr>
            <a:endParaRPr lang="en-US" sz="20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8" name="object 7"/>
          <p:cNvSpPr txBox="1"/>
          <p:nvPr/>
        </p:nvSpPr>
        <p:spPr>
          <a:xfrm>
            <a:off x="3632200" y="3543935"/>
            <a:ext cx="1600200" cy="2971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p>
            <a:pPr marL="114300" marR="106680" algn="ctr">
              <a:lnSpc>
                <a:spcPts val="2260"/>
              </a:lnSpc>
              <a:spcBef>
                <a:spcPts val="60"/>
              </a:spcBef>
            </a:pPr>
            <a:r>
              <a:rPr lang="en-US"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lang="en-US" sz="20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cxnSp>
        <p:nvCxnSpPr>
          <p:cNvPr id="30" name="曲线连接符 29"/>
          <p:cNvCxnSpPr>
            <a:endCxn id="62" idx="1"/>
          </p:cNvCxnSpPr>
          <p:nvPr/>
        </p:nvCxnSpPr>
        <p:spPr>
          <a:xfrm rot="5400000" flipV="1">
            <a:off x="3435985" y="1323975"/>
            <a:ext cx="320675" cy="2593975"/>
          </a:xfrm>
          <a:prstGeom prst="curvedConnector2">
            <a:avLst/>
          </a:prstGeom>
          <a:ln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/>
          <p:cNvCxnSpPr>
            <a:stCxn id="65" idx="2"/>
            <a:endCxn id="27" idx="0"/>
          </p:cNvCxnSpPr>
          <p:nvPr/>
        </p:nvCxnSpPr>
        <p:spPr>
          <a:xfrm rot="5400000" flipV="1">
            <a:off x="3626168" y="3150553"/>
            <a:ext cx="754380" cy="3395345"/>
          </a:xfrm>
          <a:prstGeom prst="curvedConnector3">
            <a:avLst>
              <a:gd name="adj1" fmla="val 49958"/>
            </a:avLst>
          </a:prstGeom>
          <a:ln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163570" y="4138295"/>
            <a:ext cx="8242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  <a:sym typeface="+mn-ea"/>
              </a:rPr>
              <a:t>或</a:t>
            </a:r>
            <a:r>
              <a:rPr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lang="en-US" altLang="en-US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  <a:sym typeface="+mn-ea"/>
              </a:rPr>
              <a:t>v</a:t>
            </a:r>
            <a:r>
              <a:rPr lang="en-US" altLang="x-none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  <a:sym typeface="+mn-ea"/>
              </a:rPr>
              <a:t>0</a:t>
            </a:r>
            <a:endParaRPr lang="en-US" altLang="x-none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cxnSp>
        <p:nvCxnSpPr>
          <p:cNvPr id="33" name="曲线连接符 32"/>
          <p:cNvCxnSpPr>
            <a:stCxn id="60" idx="2"/>
            <a:endCxn id="28" idx="0"/>
          </p:cNvCxnSpPr>
          <p:nvPr/>
        </p:nvCxnSpPr>
        <p:spPr>
          <a:xfrm rot="5400000" flipV="1">
            <a:off x="3174048" y="2285683"/>
            <a:ext cx="390525" cy="2125980"/>
          </a:xfrm>
          <a:prstGeom prst="curvedConnector3">
            <a:avLst>
              <a:gd name="adj1" fmla="val 50000"/>
            </a:avLst>
          </a:prstGeom>
          <a:ln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8" idx="2"/>
            <a:endCxn id="65" idx="0"/>
          </p:cNvCxnSpPr>
          <p:nvPr/>
        </p:nvCxnSpPr>
        <p:spPr>
          <a:xfrm rot="5400000">
            <a:off x="3202623" y="2944178"/>
            <a:ext cx="332740" cy="2126615"/>
          </a:xfrm>
          <a:prstGeom prst="curvedConnector3">
            <a:avLst>
              <a:gd name="adj1" fmla="val 49905"/>
            </a:avLst>
          </a:prstGeom>
          <a:ln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556375" y="4690745"/>
            <a:ext cx="35515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因此需要在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块的开始加入</a:t>
            </a:r>
            <a:r>
              <a:rPr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Φ</a:t>
            </a:r>
            <a:r>
              <a:rPr lang="zh-CN"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函数</a:t>
            </a:r>
            <a:endParaRPr lang="zh-CN" b="1" spc="-5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37" name="曲线连接符 36"/>
          <p:cNvCxnSpPr>
            <a:stCxn id="11" idx="1"/>
            <a:endCxn id="65" idx="0"/>
          </p:cNvCxnSpPr>
          <p:nvPr/>
        </p:nvCxnSpPr>
        <p:spPr>
          <a:xfrm rot="10800000" flipH="1" flipV="1">
            <a:off x="1505585" y="2312035"/>
            <a:ext cx="799465" cy="1861185"/>
          </a:xfrm>
          <a:prstGeom prst="curvedConnector4">
            <a:avLst>
              <a:gd name="adj1" fmla="val -93725"/>
              <a:gd name="adj2" fmla="val 80211"/>
            </a:avLst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184390" y="2463165"/>
            <a:ext cx="490283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latin typeface="新宋体" panose="02010609030101010101" charset="-122"/>
                <a:ea typeface="新宋体" panose="02010609030101010101" charset="-122"/>
              </a:rPr>
              <a:t>we can place </a:t>
            </a:r>
            <a:r>
              <a:rPr sz="2000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Φ</a:t>
            </a:r>
            <a:r>
              <a:rPr lang="x-none" sz="2000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000">
                <a:latin typeface="新宋体" panose="02010609030101010101" charset="-122"/>
                <a:ea typeface="新宋体" panose="02010609030101010101" charset="-122"/>
              </a:rPr>
              <a:t>functions for V by finding the </a:t>
            </a:r>
            <a:r>
              <a:rPr lang="zh-CN" altLang="en-US" sz="2000" b="1">
                <a:latin typeface="新宋体" panose="02010609030101010101" charset="-122"/>
                <a:ea typeface="新宋体" panose="02010609030101010101" charset="-122"/>
              </a:rPr>
              <a:t>dominance frontier</a:t>
            </a:r>
            <a:r>
              <a:rPr lang="zh-CN" altLang="en-US" sz="2000">
                <a:latin typeface="新宋体" panose="02010609030101010101" charset="-122"/>
                <a:ea typeface="新宋体" panose="02010609030101010101" charset="-122"/>
              </a:rPr>
              <a:t> of every node that assigns to V, then the </a:t>
            </a:r>
            <a:r>
              <a:rPr lang="zh-CN" altLang="en-US" sz="2000" b="1">
                <a:latin typeface="新宋体" panose="02010609030101010101" charset="-122"/>
                <a:ea typeface="新宋体" panose="02010609030101010101" charset="-122"/>
              </a:rPr>
              <a:t>dominance</a:t>
            </a:r>
            <a:r>
              <a:rPr lang="en-US" altLang="zh-CN" sz="2000" b="1"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zh-CN" altLang="en-US" sz="2000" b="1">
                <a:latin typeface="新宋体" panose="02010609030101010101" charset="-122"/>
                <a:ea typeface="新宋体" panose="02010609030101010101" charset="-122"/>
              </a:rPr>
              <a:t>frontier</a:t>
            </a:r>
            <a:r>
              <a:rPr lang="zh-CN" altLang="en-US" sz="2000">
                <a:latin typeface="新宋体" panose="02010609030101010101" charset="-122"/>
                <a:ea typeface="新宋体" panose="02010609030101010101" charset="-122"/>
              </a:rPr>
              <a:t> of every node where a </a:t>
            </a:r>
            <a:r>
              <a:rPr sz="2000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Φ</a:t>
            </a:r>
            <a:r>
              <a:rPr lang="x-none" sz="2000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000">
                <a:latin typeface="新宋体" panose="02010609030101010101" charset="-122"/>
                <a:ea typeface="新宋体" panose="02010609030101010101" charset="-122"/>
              </a:rPr>
              <a:t>function has already been placed</a:t>
            </a:r>
            <a:r>
              <a:rPr lang="x-none" altLang="zh-CN" sz="2000">
                <a:latin typeface="新宋体" panose="02010609030101010101" charset="-122"/>
                <a:ea typeface="新宋体" panose="02010609030101010101" charset="-122"/>
              </a:rPr>
              <a:t>.</a:t>
            </a:r>
            <a:endParaRPr lang="x-none" altLang="zh-CN" sz="2000"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19" grpId="0"/>
      <p:bldP spid="32" grpId="0"/>
      <p:bldP spid="28" grpId="0" bldLvl="0" animBg="1"/>
      <p:bldP spid="20" grpId="0"/>
      <p:bldP spid="62" grpId="0" bldLvl="0" animBg="1"/>
      <p:bldP spid="27" grpId="0" bldLvl="0" animBg="1"/>
      <p:bldP spid="64" grpId="0"/>
      <p:bldP spid="36" grpId="0"/>
      <p:bldP spid="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在哪里插入</a:t>
            </a:r>
            <a:r>
              <a:rPr b="1" spc="-5" dirty="0">
                <a:sym typeface="+mn-ea"/>
              </a:rPr>
              <a:t>Φ</a:t>
            </a:r>
            <a:r>
              <a:rPr lang="zh-CN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函数？</a:t>
            </a:r>
            <a:endParaRPr lang="zh-CN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275" y="1628775"/>
            <a:ext cx="4213860" cy="48514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570" y="3394075"/>
            <a:ext cx="6221730" cy="30861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703570" y="1370330"/>
            <a:ext cx="2540000" cy="3080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D(1) = {1}</a:t>
            </a:r>
            <a:endParaRPr lang="en-US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D(2) = {1</a:t>
            </a:r>
            <a:r>
              <a:rPr lang="en-US" altLang="en-US" b="1" spc="-5" dirty="0">
                <a:sym typeface="+mn-ea"/>
              </a:rPr>
              <a:t>, 2</a:t>
            </a:r>
            <a:r>
              <a:rPr lang="en-US" b="1" spc="-5" dirty="0">
                <a:sym typeface="+mn-ea"/>
              </a:rPr>
              <a:t>}</a:t>
            </a:r>
            <a:endParaRPr lang="en-US"/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D(3) = {1</a:t>
            </a:r>
            <a:r>
              <a:rPr lang="en-US" altLang="en-US" b="1" spc="-5" dirty="0">
                <a:sym typeface="+mn-ea"/>
              </a:rPr>
              <a:t>, 2, 3</a:t>
            </a:r>
            <a:r>
              <a:rPr lang="en-US" b="1" spc="-5" dirty="0">
                <a:sym typeface="+mn-ea"/>
              </a:rPr>
              <a:t>}</a:t>
            </a:r>
            <a:endParaRPr lang="en-US"/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D(4) = {1</a:t>
            </a:r>
            <a:r>
              <a:rPr lang="en-US" altLang="en-US" b="1" spc="-5" dirty="0">
                <a:sym typeface="+mn-ea"/>
              </a:rPr>
              <a:t>, 4</a:t>
            </a:r>
            <a:r>
              <a:rPr lang="en-US" b="1" spc="-5" dirty="0">
                <a:sym typeface="+mn-ea"/>
              </a:rPr>
              <a:t>}</a:t>
            </a:r>
            <a:endParaRPr lang="en-US"/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D(5) = {1</a:t>
            </a:r>
            <a:r>
              <a:rPr lang="en-US" altLang="en-US" b="1" spc="-5" dirty="0">
                <a:sym typeface="+mn-ea"/>
              </a:rPr>
              <a:t>, </a:t>
            </a:r>
            <a:r>
              <a:rPr lang="en-US" altLang="en-US" b="1" spc="-5" dirty="0">
                <a:solidFill>
                  <a:srgbClr val="C00000"/>
                </a:solidFill>
                <a:sym typeface="+mn-ea"/>
              </a:rPr>
              <a:t>5</a:t>
            </a:r>
            <a:r>
              <a:rPr lang="en-US" b="1" spc="-5" dirty="0">
                <a:sym typeface="+mn-ea"/>
              </a:rPr>
              <a:t>}</a:t>
            </a:r>
            <a:endParaRPr lang="en-US"/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D(6) = {1</a:t>
            </a:r>
            <a:r>
              <a:rPr lang="en-US" altLang="en-US" b="1" spc="-5" dirty="0">
                <a:sym typeface="+mn-ea"/>
              </a:rPr>
              <a:t>, </a:t>
            </a:r>
            <a:r>
              <a:rPr lang="en-US" altLang="en-US" b="1" spc="-5" dirty="0">
                <a:solidFill>
                  <a:srgbClr val="C00000"/>
                </a:solidFill>
                <a:sym typeface="+mn-ea"/>
              </a:rPr>
              <a:t>5,</a:t>
            </a:r>
            <a:r>
              <a:rPr lang="en-US" altLang="en-US" b="1" spc="-5" dirty="0">
                <a:sym typeface="+mn-ea"/>
              </a:rPr>
              <a:t> 6</a:t>
            </a:r>
            <a:r>
              <a:rPr lang="en-US" b="1" spc="-5" dirty="0">
                <a:sym typeface="+mn-ea"/>
              </a:rPr>
              <a:t>}</a:t>
            </a:r>
            <a:endParaRPr lang="en-US"/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D(7) = {1</a:t>
            </a:r>
            <a:r>
              <a:rPr lang="en-US" altLang="en-US" b="1" spc="-5" dirty="0">
                <a:sym typeface="+mn-ea"/>
              </a:rPr>
              <a:t>, </a:t>
            </a:r>
            <a:r>
              <a:rPr lang="en-US" altLang="en-US" b="1" spc="-5" dirty="0">
                <a:solidFill>
                  <a:srgbClr val="C00000"/>
                </a:solidFill>
                <a:sym typeface="+mn-ea"/>
              </a:rPr>
              <a:t>5,</a:t>
            </a:r>
            <a:r>
              <a:rPr lang="en-US" altLang="en-US" b="1" spc="-5" dirty="0">
                <a:sym typeface="+mn-ea"/>
              </a:rPr>
              <a:t> 7</a:t>
            </a:r>
            <a:r>
              <a:rPr lang="en-US" b="1" spc="-5" dirty="0">
                <a:sym typeface="+mn-ea"/>
              </a:rPr>
              <a:t>}</a:t>
            </a:r>
            <a:endParaRPr lang="en-US"/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D(8) = {1</a:t>
            </a:r>
            <a:r>
              <a:rPr lang="en-US" altLang="en-US" b="1" spc="-5" dirty="0">
                <a:sym typeface="+mn-ea"/>
              </a:rPr>
              <a:t>,</a:t>
            </a:r>
            <a:r>
              <a:rPr lang="en-US" altLang="en-US" b="1" spc="-5" dirty="0">
                <a:solidFill>
                  <a:srgbClr val="C00000"/>
                </a:solidFill>
                <a:sym typeface="+mn-ea"/>
              </a:rPr>
              <a:t> 5,</a:t>
            </a:r>
            <a:r>
              <a:rPr lang="en-US" altLang="en-US" b="1" spc="-5" dirty="0">
                <a:sym typeface="+mn-ea"/>
              </a:rPr>
              <a:t> 8</a:t>
            </a:r>
            <a:r>
              <a:rPr lang="en-US" b="1" spc="-5" dirty="0">
                <a:sym typeface="+mn-ea"/>
              </a:rPr>
              <a:t>}</a:t>
            </a:r>
            <a:endParaRPr lang="en-US"/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/>
          </a:p>
        </p:txBody>
      </p:sp>
      <p:sp>
        <p:nvSpPr>
          <p:cNvPr id="23" name="文本框 22"/>
          <p:cNvSpPr txBox="1"/>
          <p:nvPr/>
        </p:nvSpPr>
        <p:spPr>
          <a:xfrm>
            <a:off x="8497570" y="1468755"/>
            <a:ext cx="2540000" cy="1751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D(</a:t>
            </a:r>
            <a:r>
              <a:rPr lang="en-US" altLang="en-US" b="1" spc="-5" dirty="0">
                <a:sym typeface="+mn-ea"/>
              </a:rPr>
              <a:t>9</a:t>
            </a:r>
            <a:r>
              <a:rPr lang="en-US" b="1" spc="-5" dirty="0">
                <a:sym typeface="+mn-ea"/>
              </a:rPr>
              <a:t>) = {1</a:t>
            </a:r>
            <a:r>
              <a:rPr lang="en-US" altLang="en-US" b="1" spc="-5" dirty="0">
                <a:sym typeface="+mn-ea"/>
              </a:rPr>
              <a:t>, 9</a:t>
            </a:r>
            <a:r>
              <a:rPr lang="en-US" b="1" spc="-5" dirty="0">
                <a:sym typeface="+mn-ea"/>
              </a:rPr>
              <a:t>}</a:t>
            </a:r>
            <a:endParaRPr lang="en-US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D(</a:t>
            </a:r>
            <a:r>
              <a:rPr lang="en-US" altLang="en-US" b="1" spc="-5" dirty="0">
                <a:sym typeface="+mn-ea"/>
              </a:rPr>
              <a:t>10</a:t>
            </a:r>
            <a:r>
              <a:rPr lang="en-US" b="1" spc="-5" dirty="0">
                <a:sym typeface="+mn-ea"/>
              </a:rPr>
              <a:t>) = {1</a:t>
            </a:r>
            <a:r>
              <a:rPr lang="en-US" altLang="en-US" b="1" spc="-5" dirty="0">
                <a:sym typeface="+mn-ea"/>
              </a:rPr>
              <a:t>, 9, 10</a:t>
            </a:r>
            <a:r>
              <a:rPr lang="en-US" b="1" spc="-5" dirty="0">
                <a:sym typeface="+mn-ea"/>
              </a:rPr>
              <a:t>}</a:t>
            </a:r>
            <a:endParaRPr lang="en-US"/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D(</a:t>
            </a:r>
            <a:r>
              <a:rPr lang="en-US" altLang="en-US" b="1" spc="-5" dirty="0">
                <a:sym typeface="+mn-ea"/>
              </a:rPr>
              <a:t>11</a:t>
            </a:r>
            <a:r>
              <a:rPr lang="en-US" b="1" spc="-5" dirty="0">
                <a:sym typeface="+mn-ea"/>
              </a:rPr>
              <a:t>) = {1</a:t>
            </a:r>
            <a:r>
              <a:rPr lang="en-US" altLang="en-US" b="1" spc="-5" dirty="0">
                <a:sym typeface="+mn-ea"/>
              </a:rPr>
              <a:t>, 9, 11</a:t>
            </a:r>
            <a:r>
              <a:rPr lang="en-US" b="1" spc="-5" dirty="0">
                <a:sym typeface="+mn-ea"/>
              </a:rPr>
              <a:t>}</a:t>
            </a:r>
            <a:endParaRPr lang="en-US"/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D(</a:t>
            </a:r>
            <a:r>
              <a:rPr lang="en-US" altLang="en-US" b="1" spc="-5" dirty="0">
                <a:sym typeface="+mn-ea"/>
              </a:rPr>
              <a:t>12</a:t>
            </a:r>
            <a:r>
              <a:rPr lang="en-US" b="1" spc="-5" dirty="0">
                <a:sym typeface="+mn-ea"/>
              </a:rPr>
              <a:t>) = {1</a:t>
            </a:r>
            <a:r>
              <a:rPr lang="en-US" altLang="en-US" b="1" spc="-5" dirty="0">
                <a:sym typeface="+mn-ea"/>
              </a:rPr>
              <a:t>, 9, 12</a:t>
            </a:r>
            <a:r>
              <a:rPr lang="en-US" b="1" spc="-5" dirty="0">
                <a:sym typeface="+mn-ea"/>
              </a:rPr>
              <a:t>}</a:t>
            </a:r>
            <a:endParaRPr lang="en-US"/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D(</a:t>
            </a:r>
            <a:r>
              <a:rPr lang="en-US" altLang="en-US" b="1" spc="-5" dirty="0">
                <a:sym typeface="+mn-ea"/>
              </a:rPr>
              <a:t>13</a:t>
            </a:r>
            <a:r>
              <a:rPr lang="en-US" b="1" spc="-5" dirty="0">
                <a:sym typeface="+mn-ea"/>
              </a:rPr>
              <a:t>) = {1</a:t>
            </a:r>
            <a:r>
              <a:rPr lang="en-US" altLang="en-US" b="1" spc="-5" dirty="0">
                <a:sym typeface="+mn-ea"/>
              </a:rPr>
              <a:t>, 13</a:t>
            </a:r>
            <a:r>
              <a:rPr lang="en-US" b="1" spc="-5" dirty="0">
                <a:sym typeface="+mn-ea"/>
              </a:rPr>
              <a:t>}</a:t>
            </a:r>
            <a:endParaRPr lang="en-US"/>
          </a:p>
        </p:txBody>
      </p:sp>
      <p:sp>
        <p:nvSpPr>
          <p:cNvPr id="56" name="object 3"/>
          <p:cNvSpPr/>
          <p:nvPr/>
        </p:nvSpPr>
        <p:spPr>
          <a:xfrm>
            <a:off x="2195195" y="2481580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anchor="ctr" anchorCtr="1"/>
          <a:p>
            <a:pPr algn="ctr"/>
            <a:r>
              <a:rPr lang="en-US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</a:t>
            </a:r>
            <a:endParaRPr lang="en-US" altLang="en-US" sz="24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4" name="object 3"/>
          <p:cNvSpPr/>
          <p:nvPr/>
        </p:nvSpPr>
        <p:spPr>
          <a:xfrm>
            <a:off x="8056880" y="4643120"/>
            <a:ext cx="599440" cy="58039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anchor="ctr" anchorCtr="1"/>
          <a:p>
            <a:pPr algn="ctr"/>
            <a:r>
              <a:rPr lang="en-US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</a:t>
            </a:r>
            <a:endParaRPr lang="en-US" altLang="en-US" sz="24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5" name="object 3"/>
          <p:cNvSpPr/>
          <p:nvPr/>
        </p:nvSpPr>
        <p:spPr>
          <a:xfrm>
            <a:off x="7298055" y="5755005"/>
            <a:ext cx="599440" cy="58039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rgbClr val="FFFF00"/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anchor="ctr" anchorCtr="1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6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6" name="object 3"/>
          <p:cNvSpPr/>
          <p:nvPr/>
        </p:nvSpPr>
        <p:spPr>
          <a:xfrm>
            <a:off x="8056880" y="5755005"/>
            <a:ext cx="599440" cy="58039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rgbClr val="FFFF00"/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anchor="ctr" anchorCtr="1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7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7" name="object 3"/>
          <p:cNvSpPr/>
          <p:nvPr/>
        </p:nvSpPr>
        <p:spPr>
          <a:xfrm>
            <a:off x="8822055" y="5755005"/>
            <a:ext cx="599440" cy="58039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rgbClr val="FFFF00"/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anchor="ctr" anchorCtr="1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8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8" name="文本占位符 27"/>
          <p:cNvSpPr>
            <a:spLocks noGrp="1"/>
          </p:cNvSpPr>
          <p:nvPr>
            <p:ph type="body" idx="1"/>
          </p:nvPr>
        </p:nvSpPr>
        <p:spPr>
          <a:xfrm>
            <a:off x="5703570" y="136525"/>
            <a:ext cx="4660900" cy="1043305"/>
          </a:xfrm>
          <a:solidFill>
            <a:srgbClr val="FFFF00"/>
          </a:solidFill>
        </p:spPr>
        <p:txBody>
          <a:bodyPr>
            <a:normAutofit lnSpcReduction="20000"/>
          </a:bodyPr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spc="-5" dirty="0">
                <a:sym typeface="+mn-ea"/>
              </a:rPr>
              <a:t>在基本块</a:t>
            </a:r>
            <a:r>
              <a:rPr lang="en-US" alt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800" b="1" spc="-5" dirty="0">
                <a:sym typeface="+mn-ea"/>
              </a:rPr>
              <a:t>中对变量</a:t>
            </a:r>
            <a:r>
              <a:rPr lang="en-US" alt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b="1" spc="-5" dirty="0">
                <a:sym typeface="+mn-ea"/>
              </a:rPr>
              <a:t>有定义</a:t>
            </a:r>
            <a:endParaRPr lang="zh-CN" altLang="en-US" sz="28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z="2800" b="1" spc="-5" dirty="0">
                <a:sym typeface="+mn-ea"/>
              </a:rPr>
              <a:t>Φ</a:t>
            </a:r>
            <a:r>
              <a:rPr 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函数应该插入到哪里？</a:t>
            </a:r>
            <a:endParaRPr lang="zh-CN" altLang="en-US" sz="2800" b="1" spc="-5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bldLvl="0" animBg="1"/>
      <p:bldP spid="25" grpId="0" animBg="1"/>
      <p:bldP spid="26" grpId="0" animBg="1"/>
      <p:bldP spid="2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在哪里插入</a:t>
            </a:r>
            <a:r>
              <a:rPr b="1" spc="-5" dirty="0">
                <a:sym typeface="+mn-ea"/>
              </a:rPr>
              <a:t>Φ</a:t>
            </a:r>
            <a:r>
              <a:rPr lang="zh-CN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函数？</a:t>
            </a:r>
            <a:endParaRPr lang="zh-CN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275" y="1628775"/>
            <a:ext cx="4213860" cy="48514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5703570" y="1370330"/>
            <a:ext cx="2540000" cy="1863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spc="-5" dirty="0">
                <a:sym typeface="+mn-ea"/>
              </a:rPr>
              <a:t>D(5) = {1</a:t>
            </a:r>
            <a:r>
              <a:rPr lang="en-US" altLang="en-US" sz="2400" b="1" spc="-5" dirty="0">
                <a:sym typeface="+mn-ea"/>
              </a:rPr>
              <a:t>, </a:t>
            </a:r>
            <a:r>
              <a:rPr lang="en-US" altLang="en-US" sz="2400" b="1" spc="-5" dirty="0">
                <a:solidFill>
                  <a:srgbClr val="C00000"/>
                </a:solidFill>
                <a:sym typeface="+mn-ea"/>
              </a:rPr>
              <a:t>5</a:t>
            </a:r>
            <a:r>
              <a:rPr lang="en-US" sz="2400" b="1" spc="-5" dirty="0">
                <a:sym typeface="+mn-ea"/>
              </a:rPr>
              <a:t>}</a:t>
            </a:r>
            <a:endParaRPr lang="en-US" sz="2400"/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spc="-5" dirty="0">
                <a:sym typeface="+mn-ea"/>
              </a:rPr>
              <a:t>D(6) = {1</a:t>
            </a:r>
            <a:r>
              <a:rPr lang="en-US" altLang="en-US" sz="2400" b="1" spc="-5" dirty="0">
                <a:sym typeface="+mn-ea"/>
              </a:rPr>
              <a:t>, </a:t>
            </a:r>
            <a:r>
              <a:rPr lang="en-US" altLang="en-US" sz="2400" b="1" spc="-5" dirty="0">
                <a:solidFill>
                  <a:srgbClr val="C00000"/>
                </a:solidFill>
                <a:sym typeface="+mn-ea"/>
              </a:rPr>
              <a:t>5,</a:t>
            </a:r>
            <a:r>
              <a:rPr lang="en-US" altLang="en-US" sz="2400" b="1" spc="-5" dirty="0">
                <a:sym typeface="+mn-ea"/>
              </a:rPr>
              <a:t> 6</a:t>
            </a:r>
            <a:r>
              <a:rPr lang="en-US" sz="2400" b="1" spc="-5" dirty="0">
                <a:sym typeface="+mn-ea"/>
              </a:rPr>
              <a:t>}</a:t>
            </a:r>
            <a:endParaRPr lang="en-US" sz="2400"/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spc="-5" dirty="0">
                <a:sym typeface="+mn-ea"/>
              </a:rPr>
              <a:t>D(7) = {1</a:t>
            </a:r>
            <a:r>
              <a:rPr lang="en-US" altLang="en-US" sz="2400" b="1" spc="-5" dirty="0">
                <a:sym typeface="+mn-ea"/>
              </a:rPr>
              <a:t>, </a:t>
            </a:r>
            <a:r>
              <a:rPr lang="en-US" altLang="en-US" sz="2400" b="1" spc="-5" dirty="0">
                <a:solidFill>
                  <a:srgbClr val="C00000"/>
                </a:solidFill>
                <a:sym typeface="+mn-ea"/>
              </a:rPr>
              <a:t>5,</a:t>
            </a:r>
            <a:r>
              <a:rPr lang="en-US" altLang="en-US" sz="2400" b="1" spc="-5" dirty="0">
                <a:sym typeface="+mn-ea"/>
              </a:rPr>
              <a:t> 7</a:t>
            </a:r>
            <a:r>
              <a:rPr lang="en-US" sz="2400" b="1" spc="-5" dirty="0">
                <a:sym typeface="+mn-ea"/>
              </a:rPr>
              <a:t>}</a:t>
            </a:r>
            <a:endParaRPr lang="en-US" sz="2400"/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spc="-5" dirty="0">
                <a:sym typeface="+mn-ea"/>
              </a:rPr>
              <a:t>D(8) = {1</a:t>
            </a:r>
            <a:r>
              <a:rPr lang="en-US" altLang="en-US" sz="2400" b="1" spc="-5" dirty="0">
                <a:sym typeface="+mn-ea"/>
              </a:rPr>
              <a:t>,</a:t>
            </a:r>
            <a:r>
              <a:rPr lang="en-US" altLang="en-US" sz="2400" b="1" spc="-5" dirty="0">
                <a:solidFill>
                  <a:srgbClr val="C00000"/>
                </a:solidFill>
                <a:sym typeface="+mn-ea"/>
              </a:rPr>
              <a:t> 5,</a:t>
            </a:r>
            <a:r>
              <a:rPr lang="en-US" altLang="en-US" sz="2400" b="1" spc="-5" dirty="0">
                <a:sym typeface="+mn-ea"/>
              </a:rPr>
              <a:t> 8</a:t>
            </a:r>
            <a:r>
              <a:rPr lang="en-US" sz="2400" b="1" spc="-5" dirty="0">
                <a:sym typeface="+mn-ea"/>
              </a:rPr>
              <a:t>}</a:t>
            </a:r>
            <a:endParaRPr lang="en-US" sz="2400" b="1" spc="-5" dirty="0">
              <a:sym typeface="+mn-ea"/>
            </a:endParaRPr>
          </a:p>
        </p:txBody>
      </p:sp>
      <p:sp>
        <p:nvSpPr>
          <p:cNvPr id="56" name="object 3"/>
          <p:cNvSpPr/>
          <p:nvPr/>
        </p:nvSpPr>
        <p:spPr>
          <a:xfrm>
            <a:off x="2195195" y="2481580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anchor="ctr" anchorCtr="1"/>
          <a:p>
            <a:pPr algn="ctr"/>
            <a:r>
              <a:rPr lang="en-US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</a:t>
            </a:r>
            <a:endParaRPr lang="en-US" altLang="en-US" sz="24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8" name="文本占位符 27"/>
          <p:cNvSpPr>
            <a:spLocks noGrp="1"/>
          </p:cNvSpPr>
          <p:nvPr>
            <p:ph type="body" idx="1"/>
          </p:nvPr>
        </p:nvSpPr>
        <p:spPr>
          <a:xfrm>
            <a:off x="5703570" y="136525"/>
            <a:ext cx="4660900" cy="1043305"/>
          </a:xfrm>
          <a:solidFill>
            <a:srgbClr val="FFFF00"/>
          </a:solidFill>
        </p:spPr>
        <p:txBody>
          <a:bodyPr>
            <a:normAutofit lnSpcReduction="20000"/>
          </a:bodyPr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spc="-5" dirty="0">
                <a:sym typeface="+mn-ea"/>
              </a:rPr>
              <a:t>在基本块</a:t>
            </a:r>
            <a:r>
              <a:rPr lang="en-US" alt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800" b="1" spc="-5" dirty="0">
                <a:sym typeface="+mn-ea"/>
              </a:rPr>
              <a:t>中对变量</a:t>
            </a:r>
            <a:r>
              <a:rPr lang="en-US" alt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b="1" spc="-5" dirty="0">
                <a:sym typeface="+mn-ea"/>
              </a:rPr>
              <a:t>有定义</a:t>
            </a:r>
            <a:endParaRPr lang="zh-CN" altLang="en-US" sz="28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z="2800" b="1" spc="-5" dirty="0">
                <a:sym typeface="+mn-ea"/>
              </a:rPr>
              <a:t>Φ</a:t>
            </a:r>
            <a:r>
              <a:rPr 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函数应该插入到哪里？</a:t>
            </a:r>
            <a:endParaRPr lang="zh-CN" altLang="en-US" sz="2800" b="1" spc="-5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03570" y="3393440"/>
            <a:ext cx="1600200" cy="1863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b="1" spc="-5" dirty="0">
                <a:sym typeface="+mn-ea"/>
              </a:rPr>
              <a:t>5 Dom 5</a:t>
            </a:r>
            <a:endParaRPr lang="en-US" altLang="en-US" sz="24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b="1" spc="-5" dirty="0">
                <a:sym typeface="+mn-ea"/>
              </a:rPr>
              <a:t>5 Dom 6</a:t>
            </a:r>
            <a:endParaRPr lang="en-US" altLang="en-US" sz="24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b="1" spc="-5" dirty="0">
                <a:sym typeface="+mn-ea"/>
              </a:rPr>
              <a:t>5 Dom 7</a:t>
            </a:r>
            <a:endParaRPr lang="en-US" altLang="en-US" sz="24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b="1" spc="-5" dirty="0">
                <a:sym typeface="+mn-ea"/>
              </a:rPr>
              <a:t>5 Dom 8</a:t>
            </a:r>
            <a:endParaRPr lang="en-US" altLang="en-US" sz="2400" b="1" spc="-5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43570" y="3615055"/>
            <a:ext cx="1600200" cy="1420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b="1" spc="-5" dirty="0">
                <a:sym typeface="+mn-ea"/>
              </a:rPr>
              <a:t>5 sDom 6</a:t>
            </a:r>
            <a:endParaRPr lang="en-US" altLang="en-US" sz="24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b="1" spc="-5" dirty="0">
                <a:sym typeface="+mn-ea"/>
              </a:rPr>
              <a:t>5 sDom 7</a:t>
            </a:r>
            <a:endParaRPr lang="en-US" altLang="en-US" sz="24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b="1" spc="-5" dirty="0">
                <a:sym typeface="+mn-ea"/>
              </a:rPr>
              <a:t>5 sDom 8</a:t>
            </a:r>
            <a:endParaRPr lang="en-US" altLang="en-US" sz="2400" b="1" spc="-5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74110" y="5416550"/>
            <a:ext cx="825436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2400" dirty="0">
                <a:solidFill>
                  <a:srgbClr val="0000FF"/>
                </a:solidFill>
                <a:latin typeface="Comic Sans MS" panose="030F0702030302020204"/>
                <a:cs typeface="Comic Sans MS" panose="030F0702030302020204"/>
                <a:sym typeface="+mn-ea"/>
              </a:rPr>
              <a:t>x </a:t>
            </a:r>
            <a:r>
              <a:rPr sz="2400" spc="-5" dirty="0">
                <a:solidFill>
                  <a:srgbClr val="FF339A"/>
                </a:solidFill>
                <a:latin typeface="Comic Sans MS" panose="030F0702030302020204"/>
                <a:cs typeface="Comic Sans MS" panose="030F0702030302020204"/>
                <a:sym typeface="+mn-ea"/>
              </a:rPr>
              <a:t>strictly dominates </a:t>
            </a:r>
            <a:r>
              <a:rPr sz="2400" dirty="0">
                <a:solidFill>
                  <a:srgbClr val="0000FF"/>
                </a:solidFill>
                <a:latin typeface="Comic Sans MS" panose="030F0702030302020204"/>
                <a:cs typeface="Comic Sans MS" panose="030F0702030302020204"/>
                <a:sym typeface="+mn-ea"/>
              </a:rPr>
              <a:t>w </a:t>
            </a:r>
            <a:r>
              <a:rPr sz="2400" spc="-5" dirty="0">
                <a:latin typeface="Comic Sans MS" panose="030F0702030302020204"/>
                <a:cs typeface="Comic Sans MS" panose="030F0702030302020204"/>
                <a:sym typeface="+mn-ea"/>
              </a:rPr>
              <a:t>(x </a:t>
            </a:r>
            <a:r>
              <a:rPr sz="2400" spc="-5" dirty="0">
                <a:solidFill>
                  <a:srgbClr val="FF339A"/>
                </a:solidFill>
                <a:latin typeface="Comic Sans MS" panose="030F0702030302020204"/>
                <a:cs typeface="Comic Sans MS" panose="030F0702030302020204"/>
                <a:sym typeface="+mn-ea"/>
              </a:rPr>
              <a:t>sdom </a:t>
            </a:r>
            <a:r>
              <a:rPr sz="2400" spc="-5" dirty="0">
                <a:latin typeface="Comic Sans MS" panose="030F0702030302020204"/>
                <a:cs typeface="Comic Sans MS" panose="030F0702030302020204"/>
                <a:sym typeface="+mn-ea"/>
              </a:rPr>
              <a:t>w) iff </a:t>
            </a:r>
            <a:r>
              <a:rPr sz="2400" dirty="0">
                <a:solidFill>
                  <a:srgbClr val="0000FF"/>
                </a:solidFill>
                <a:latin typeface="Comic Sans MS" panose="030F0702030302020204"/>
                <a:cs typeface="Comic Sans MS" panose="030F0702030302020204"/>
                <a:sym typeface="+mn-ea"/>
              </a:rPr>
              <a:t>x </a:t>
            </a:r>
            <a:r>
              <a:rPr sz="2400" spc="-5" dirty="0">
                <a:solidFill>
                  <a:srgbClr val="0000FF"/>
                </a:solidFill>
                <a:latin typeface="Comic Sans MS" panose="030F0702030302020204"/>
                <a:cs typeface="Comic Sans MS" panose="030F0702030302020204"/>
                <a:sym typeface="+mn-ea"/>
              </a:rPr>
              <a:t>dom </a:t>
            </a:r>
            <a:r>
              <a:rPr sz="2400" dirty="0">
                <a:solidFill>
                  <a:srgbClr val="0000FF"/>
                </a:solidFill>
                <a:latin typeface="Comic Sans MS" panose="030F0702030302020204"/>
                <a:cs typeface="Comic Sans MS" panose="030F0702030302020204"/>
                <a:sym typeface="+mn-ea"/>
              </a:rPr>
              <a:t>w </a:t>
            </a:r>
            <a:r>
              <a:rPr sz="2400" spc="-5" dirty="0">
                <a:solidFill>
                  <a:srgbClr val="0000FF"/>
                </a:solidFill>
                <a:latin typeface="Comic Sans MS" panose="030F0702030302020204"/>
                <a:cs typeface="Comic Sans MS" panose="030F0702030302020204"/>
                <a:sym typeface="+mn-ea"/>
              </a:rPr>
              <a:t>AND </a:t>
            </a:r>
            <a:r>
              <a:rPr sz="2400" dirty="0">
                <a:solidFill>
                  <a:srgbClr val="0000FF"/>
                </a:solidFill>
                <a:latin typeface="Comic Sans MS" panose="030F0702030302020204"/>
                <a:cs typeface="Comic Sans MS" panose="030F0702030302020204"/>
                <a:sym typeface="+mn-ea"/>
              </a:rPr>
              <a:t>x </a:t>
            </a:r>
            <a:r>
              <a:rPr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≠</a:t>
            </a:r>
            <a:r>
              <a:rPr sz="2400" spc="114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FF"/>
                </a:solidFill>
                <a:latin typeface="Comic Sans MS" panose="030F0702030302020204"/>
                <a:cs typeface="Comic Sans MS" panose="030F0702030302020204"/>
                <a:sym typeface="+mn-ea"/>
              </a:rPr>
              <a:t>w</a:t>
            </a:r>
            <a:endParaRPr lang="zh-CN" altLang="en-US" sz="2400" dirty="0">
              <a:solidFill>
                <a:srgbClr val="0000FF"/>
              </a:solidFill>
              <a:latin typeface="Comic Sans MS" panose="030F0702030302020204"/>
              <a:cs typeface="Comic Sans MS" panose="030F0702030302020204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在哪里插入</a:t>
            </a:r>
            <a:r>
              <a:rPr b="1" spc="-5" dirty="0">
                <a:sym typeface="+mn-ea"/>
              </a:rPr>
              <a:t>Φ</a:t>
            </a:r>
            <a:r>
              <a:rPr lang="zh-CN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函数？</a:t>
            </a:r>
            <a:endParaRPr lang="zh-CN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275" y="1628775"/>
            <a:ext cx="4213860" cy="4851400"/>
          </a:xfrm>
          <a:prstGeom prst="rect">
            <a:avLst/>
          </a:prstGeom>
        </p:spPr>
      </p:pic>
      <p:sp>
        <p:nvSpPr>
          <p:cNvPr id="56" name="object 3"/>
          <p:cNvSpPr/>
          <p:nvPr/>
        </p:nvSpPr>
        <p:spPr>
          <a:xfrm>
            <a:off x="2195195" y="2481580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anchor="ctr" anchorCtr="1"/>
          <a:p>
            <a:pPr algn="ctr"/>
            <a:r>
              <a:rPr lang="en-US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</a:t>
            </a:r>
            <a:endParaRPr lang="en-US" altLang="en-US" sz="24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8" name="文本占位符 27"/>
          <p:cNvSpPr>
            <a:spLocks noGrp="1"/>
          </p:cNvSpPr>
          <p:nvPr>
            <p:ph type="body" idx="1"/>
          </p:nvPr>
        </p:nvSpPr>
        <p:spPr>
          <a:xfrm>
            <a:off x="5703570" y="136525"/>
            <a:ext cx="4660900" cy="1043305"/>
          </a:xfrm>
          <a:solidFill>
            <a:srgbClr val="FFFF00"/>
          </a:solidFill>
        </p:spPr>
        <p:txBody>
          <a:bodyPr>
            <a:normAutofit lnSpcReduction="20000"/>
          </a:bodyPr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spc="-5" dirty="0">
                <a:sym typeface="+mn-ea"/>
              </a:rPr>
              <a:t>在基本块</a:t>
            </a:r>
            <a:r>
              <a:rPr lang="en-US" alt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800" b="1" spc="-5" dirty="0">
                <a:sym typeface="+mn-ea"/>
              </a:rPr>
              <a:t>中对变量</a:t>
            </a:r>
            <a:r>
              <a:rPr lang="en-US" alt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b="1" spc="-5" dirty="0">
                <a:sym typeface="+mn-ea"/>
              </a:rPr>
              <a:t>有定义</a:t>
            </a:r>
            <a:endParaRPr lang="zh-CN" altLang="en-US" sz="28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z="2800" b="1" spc="-5" dirty="0">
                <a:sym typeface="+mn-ea"/>
              </a:rPr>
              <a:t>Φ</a:t>
            </a:r>
            <a:r>
              <a:rPr 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函数应该插入到哪里？</a:t>
            </a:r>
            <a:endParaRPr lang="zh-CN" altLang="en-US" sz="2800" b="1" spc="-5" dirty="0">
              <a:sym typeface="+mn-e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339080" y="3121660"/>
            <a:ext cx="6574155" cy="87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mic Sans MS" panose="030F0702030302020204"/>
                <a:cs typeface="Comic Sans MS" panose="030F0702030302020204"/>
              </a:rPr>
              <a:t>The </a:t>
            </a:r>
            <a:r>
              <a:rPr sz="2800" spc="-5" dirty="0">
                <a:solidFill>
                  <a:srgbClr val="FF339A"/>
                </a:solidFill>
                <a:latin typeface="Comic Sans MS" panose="030F0702030302020204"/>
                <a:cs typeface="Comic Sans MS" panose="030F0702030302020204"/>
              </a:rPr>
              <a:t>Dominance </a:t>
            </a:r>
            <a:r>
              <a:rPr sz="2800" spc="-10" dirty="0">
                <a:solidFill>
                  <a:srgbClr val="FF339A"/>
                </a:solidFill>
                <a:latin typeface="Comic Sans MS" panose="030F0702030302020204"/>
                <a:cs typeface="Comic Sans MS" panose="030F0702030302020204"/>
              </a:rPr>
              <a:t>Frontier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of a node </a:t>
            </a:r>
            <a:r>
              <a:rPr sz="2800" spc="-5" dirty="0">
                <a:solidFill>
                  <a:srgbClr val="0000FF"/>
                </a:solidFill>
                <a:latin typeface="Comic Sans MS" panose="030F0702030302020204"/>
                <a:cs typeface="Comic Sans MS" panose="030F0702030302020204"/>
              </a:rPr>
              <a:t>x</a:t>
            </a:r>
            <a:r>
              <a:rPr sz="2800" spc="65" dirty="0">
                <a:solidFill>
                  <a:srgbClr val="0000F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=</a:t>
            </a:r>
            <a:endParaRPr sz="2800">
              <a:latin typeface="Comic Sans MS" panose="030F0702030302020204"/>
              <a:cs typeface="Comic Sans MS" panose="030F0702030302020204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00FF"/>
                </a:solidFill>
                <a:latin typeface="Comic Sans MS" panose="030F0702030302020204"/>
                <a:cs typeface="Comic Sans MS" panose="030F0702030302020204"/>
              </a:rPr>
              <a:t>{ w | x dom pred(w) AND !(x sdom</a:t>
            </a:r>
            <a:r>
              <a:rPr sz="2800" spc="20" dirty="0">
                <a:solidFill>
                  <a:srgbClr val="0000F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mic Sans MS" panose="030F0702030302020204"/>
                <a:cs typeface="Comic Sans MS" panose="030F0702030302020204"/>
              </a:rPr>
              <a:t>w)}</a:t>
            </a:r>
            <a:endParaRPr sz="2800" spc="-5" dirty="0">
              <a:solidFill>
                <a:srgbClr val="0000FF"/>
              </a:solidFill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30240" y="1532255"/>
            <a:ext cx="1600200" cy="1420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b="1" spc="-5" dirty="0">
                <a:sym typeface="+mn-ea"/>
              </a:rPr>
              <a:t>5 sDom 6</a:t>
            </a:r>
            <a:endParaRPr lang="en-US" altLang="en-US" sz="24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b="1" spc="-5" dirty="0">
                <a:sym typeface="+mn-ea"/>
              </a:rPr>
              <a:t>5 sDom 7</a:t>
            </a:r>
            <a:endParaRPr lang="en-US" altLang="en-US" sz="24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b="1" spc="-5" dirty="0">
                <a:sym typeface="+mn-ea"/>
              </a:rPr>
              <a:t>5 sDom 8</a:t>
            </a:r>
            <a:endParaRPr lang="en-US" altLang="en-US" sz="2400" b="1" spc="-5" dirty="0">
              <a:sym typeface="+mn-ea"/>
            </a:endParaRPr>
          </a:p>
        </p:txBody>
      </p:sp>
      <p:sp>
        <p:nvSpPr>
          <p:cNvPr id="10" name="object 55"/>
          <p:cNvSpPr txBox="1"/>
          <p:nvPr/>
        </p:nvSpPr>
        <p:spPr>
          <a:xfrm>
            <a:off x="5339080" y="4607560"/>
            <a:ext cx="6574155" cy="87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sz="2800" b="1" spc="-5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结点</a:t>
            </a:r>
            <a:r>
              <a:rPr sz="2800" b="1" spc="-5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 </a:t>
            </a:r>
            <a:r>
              <a:rPr sz="2800" b="1" spc="-5" dirty="0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x</a:t>
            </a:r>
            <a:r>
              <a:rPr sz="2800" b="1" spc="65" dirty="0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 </a:t>
            </a:r>
            <a:r>
              <a:rPr lang="zh-CN" sz="2800" b="1" spc="-5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的</a:t>
            </a:r>
            <a:r>
              <a:rPr sz="2800" b="1" spc="-5" dirty="0">
                <a:solidFill>
                  <a:srgbClr val="FF339A"/>
                </a:solidFill>
                <a:latin typeface="楷体_GB2312" panose="02010609030101010101" charset="-122"/>
                <a:ea typeface="楷体_GB2312" panose="02010609030101010101" charset="-122"/>
                <a:cs typeface="Comic Sans MS" panose="030F0702030302020204"/>
              </a:rPr>
              <a:t>支配边界</a:t>
            </a:r>
            <a:r>
              <a:rPr lang="en-US" altLang="zh-CN" sz="2800" spc="65" dirty="0">
                <a:solidFill>
                  <a:srgbClr val="0000FF"/>
                </a:solidFill>
                <a:latin typeface="Comic Sans MS" panose="030F0702030302020204"/>
                <a:cs typeface="Comic Sans MS" panose="030F0702030302020204"/>
              </a:rPr>
              <a:t> DF(x)</a:t>
            </a:r>
            <a:r>
              <a:rPr sz="2800" spc="-5" dirty="0">
                <a:latin typeface="Comic Sans MS" panose="030F0702030302020204"/>
                <a:cs typeface="Comic Sans MS" panose="030F0702030302020204"/>
              </a:rPr>
              <a:t>=</a:t>
            </a:r>
            <a:endParaRPr sz="2800">
              <a:latin typeface="Comic Sans MS" panose="030F0702030302020204"/>
              <a:cs typeface="Comic Sans MS" panose="030F0702030302020204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00FF"/>
                </a:solidFill>
                <a:latin typeface="Comic Sans MS" panose="030F0702030302020204"/>
                <a:cs typeface="Comic Sans MS" panose="030F0702030302020204"/>
              </a:rPr>
              <a:t>{ w | x dom pred(w) AND !(x sdom</a:t>
            </a:r>
            <a:r>
              <a:rPr sz="2800" spc="20" dirty="0">
                <a:solidFill>
                  <a:srgbClr val="0000F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mic Sans MS" panose="030F0702030302020204"/>
                <a:cs typeface="Comic Sans MS" panose="030F0702030302020204"/>
              </a:rPr>
              <a:t>w)}</a:t>
            </a:r>
            <a:endParaRPr sz="2800" spc="-5" dirty="0">
              <a:solidFill>
                <a:srgbClr val="0000FF"/>
              </a:solidFill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1" name="object 3"/>
          <p:cNvSpPr/>
          <p:nvPr/>
        </p:nvSpPr>
        <p:spPr>
          <a:xfrm>
            <a:off x="988695" y="4712335"/>
            <a:ext cx="511175" cy="51117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anchor="ctr" anchorCtr="1"/>
          <a:p>
            <a:pPr algn="ctr"/>
            <a:r>
              <a:rPr lang="en-US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4</a:t>
            </a:r>
            <a:endParaRPr lang="en-US" altLang="en-US" sz="24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3" name="object 3"/>
          <p:cNvSpPr/>
          <p:nvPr/>
        </p:nvSpPr>
        <p:spPr>
          <a:xfrm>
            <a:off x="2220595" y="5430520"/>
            <a:ext cx="511175" cy="51117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anchor="ctr" anchorCtr="1"/>
          <a:p>
            <a:pPr algn="ctr"/>
            <a:r>
              <a:rPr lang="en-US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13</a:t>
            </a:r>
            <a:endParaRPr lang="en-US" altLang="en-US" sz="24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4013200" y="4201160"/>
            <a:ext cx="511175" cy="51117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anchor="ctr" anchorCtr="1"/>
          <a:p>
            <a:pPr algn="ctr"/>
            <a:r>
              <a:rPr lang="en-US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12</a:t>
            </a:r>
            <a:endParaRPr lang="en-US" altLang="en-US" sz="24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bldLvl="0" animBg="1"/>
      <p:bldP spid="14" grpId="0" bldLvl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在哪里插入</a:t>
            </a:r>
            <a:r>
              <a:rPr b="1" spc="-5" dirty="0">
                <a:sym typeface="+mn-ea"/>
              </a:rPr>
              <a:t>Φ</a:t>
            </a:r>
            <a:r>
              <a:rPr lang="zh-CN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函数？</a:t>
            </a:r>
            <a:endParaRPr lang="zh-CN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1409700"/>
            <a:ext cx="4213860" cy="4851400"/>
          </a:xfrm>
          <a:prstGeom prst="rect">
            <a:avLst/>
          </a:prstGeom>
        </p:spPr>
      </p:pic>
      <p:sp>
        <p:nvSpPr>
          <p:cNvPr id="56" name="object 3"/>
          <p:cNvSpPr/>
          <p:nvPr/>
        </p:nvSpPr>
        <p:spPr>
          <a:xfrm>
            <a:off x="1699895" y="2262505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anchor="ctr" anchorCtr="1"/>
          <a:p>
            <a:pPr algn="ctr"/>
            <a:r>
              <a:rPr lang="en-US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</a:t>
            </a:r>
            <a:endParaRPr lang="en-US" altLang="en-US" sz="24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8" name="文本占位符 27"/>
          <p:cNvSpPr>
            <a:spLocks noGrp="1"/>
          </p:cNvSpPr>
          <p:nvPr>
            <p:ph type="body" idx="1"/>
          </p:nvPr>
        </p:nvSpPr>
        <p:spPr>
          <a:xfrm>
            <a:off x="5703570" y="136525"/>
            <a:ext cx="4660900" cy="1043305"/>
          </a:xfrm>
          <a:solidFill>
            <a:srgbClr val="FFFF00"/>
          </a:solidFill>
        </p:spPr>
        <p:txBody>
          <a:bodyPr>
            <a:normAutofit lnSpcReduction="20000"/>
          </a:bodyPr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spc="-5" dirty="0">
                <a:sym typeface="+mn-ea"/>
              </a:rPr>
              <a:t>在基本块</a:t>
            </a:r>
            <a:r>
              <a:rPr lang="en-US" alt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2800" b="1" spc="-5" dirty="0">
                <a:sym typeface="+mn-ea"/>
              </a:rPr>
              <a:t>中对变量</a:t>
            </a:r>
            <a:r>
              <a:rPr lang="en-US" alt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 sz="2800" b="1" spc="-5" dirty="0">
                <a:sym typeface="+mn-ea"/>
              </a:rPr>
              <a:t>有定义</a:t>
            </a:r>
            <a:endParaRPr lang="zh-CN" altLang="en-US" sz="28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sz="2800" b="1" spc="-5" dirty="0">
                <a:sym typeface="+mn-ea"/>
              </a:rPr>
              <a:t>Φ</a:t>
            </a:r>
            <a:r>
              <a:rPr lang="zh-CN" sz="2800"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函数应该插入到哪里？</a:t>
            </a:r>
            <a:endParaRPr lang="zh-CN" altLang="en-US" sz="2800" b="1" spc="-5" dirty="0">
              <a:sym typeface="+mn-ea"/>
            </a:endParaRPr>
          </a:p>
        </p:txBody>
      </p:sp>
      <p:sp>
        <p:nvSpPr>
          <p:cNvPr id="11" name="object 3"/>
          <p:cNvSpPr/>
          <p:nvPr/>
        </p:nvSpPr>
        <p:spPr>
          <a:xfrm>
            <a:off x="493395" y="4493260"/>
            <a:ext cx="511175" cy="51117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anchor="ctr" anchorCtr="1"/>
          <a:p>
            <a:pPr algn="ctr"/>
            <a:r>
              <a:rPr lang="en-US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4</a:t>
            </a:r>
            <a:endParaRPr lang="en-US" altLang="en-US" sz="24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3" name="object 3"/>
          <p:cNvSpPr/>
          <p:nvPr/>
        </p:nvSpPr>
        <p:spPr>
          <a:xfrm>
            <a:off x="1725295" y="5211445"/>
            <a:ext cx="511175" cy="51117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anchor="ctr" anchorCtr="1"/>
          <a:p>
            <a:pPr algn="ctr"/>
            <a:r>
              <a:rPr lang="en-US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13</a:t>
            </a:r>
            <a:endParaRPr lang="en-US" altLang="en-US" sz="24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3517900" y="3982085"/>
            <a:ext cx="511175" cy="51117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anchor="ctr" anchorCtr="1"/>
          <a:p>
            <a:pPr algn="ctr"/>
            <a:r>
              <a:rPr lang="en-US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12</a:t>
            </a:r>
            <a:endParaRPr lang="en-US" altLang="en-US" sz="24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2032000" y="1952625"/>
            <a:ext cx="1630045" cy="30480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>
            <a:off x="3206750" y="2768600"/>
            <a:ext cx="495300" cy="40640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3168650" y="3679825"/>
            <a:ext cx="533400" cy="26670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520950" y="3679825"/>
            <a:ext cx="1117600" cy="29210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974850" y="2790825"/>
            <a:ext cx="546100" cy="36830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1962150" y="1978025"/>
            <a:ext cx="0" cy="26670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2725" y="1449705"/>
            <a:ext cx="4213860" cy="4851400"/>
          </a:xfrm>
          <a:prstGeom prst="rect">
            <a:avLst/>
          </a:prstGeom>
        </p:spPr>
      </p:pic>
      <p:sp>
        <p:nvSpPr>
          <p:cNvPr id="19" name="object 3"/>
          <p:cNvSpPr/>
          <p:nvPr/>
        </p:nvSpPr>
        <p:spPr>
          <a:xfrm>
            <a:off x="9342120" y="2302510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anchor="ctr" anchorCtr="1"/>
          <a:p>
            <a:pPr algn="ctr"/>
            <a:r>
              <a:rPr lang="en-US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</a:t>
            </a:r>
            <a:endParaRPr lang="en-US" altLang="en-US" sz="24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1" name="object 3"/>
          <p:cNvSpPr/>
          <p:nvPr/>
        </p:nvSpPr>
        <p:spPr>
          <a:xfrm>
            <a:off x="8135620" y="4533265"/>
            <a:ext cx="511175" cy="51117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anchor="ctr" anchorCtr="1"/>
          <a:p>
            <a:pPr algn="ctr"/>
            <a:r>
              <a:rPr lang="en-US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4</a:t>
            </a:r>
            <a:endParaRPr lang="en-US" altLang="en-US" sz="24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2" name="object 3"/>
          <p:cNvSpPr/>
          <p:nvPr/>
        </p:nvSpPr>
        <p:spPr>
          <a:xfrm>
            <a:off x="9367520" y="5251450"/>
            <a:ext cx="511175" cy="51117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anchor="ctr" anchorCtr="1"/>
          <a:p>
            <a:pPr algn="ctr"/>
            <a:r>
              <a:rPr lang="en-US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13</a:t>
            </a:r>
            <a:endParaRPr lang="en-US" altLang="en-US" sz="24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3" name="object 3"/>
          <p:cNvSpPr/>
          <p:nvPr/>
        </p:nvSpPr>
        <p:spPr>
          <a:xfrm>
            <a:off x="11160125" y="4022090"/>
            <a:ext cx="511175" cy="51117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anchor="ctr" anchorCtr="1"/>
          <a:p>
            <a:pPr algn="ctr"/>
            <a:r>
              <a:rPr lang="en-US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12</a:t>
            </a:r>
            <a:endParaRPr lang="en-US" altLang="en-US" sz="2400" b="1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8443595" y="2009775"/>
            <a:ext cx="1152525" cy="22860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8376920" y="2743200"/>
            <a:ext cx="9525" cy="62865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8386445" y="3904615"/>
            <a:ext cx="9525" cy="62865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8453120" y="3714750"/>
            <a:ext cx="657225" cy="74295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9157970" y="2847975"/>
            <a:ext cx="419100" cy="32385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9623425" y="2035810"/>
            <a:ext cx="0" cy="266700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bject 7"/>
          <p:cNvSpPr txBox="1"/>
          <p:nvPr/>
        </p:nvSpPr>
        <p:spPr>
          <a:xfrm>
            <a:off x="3835400" y="4948555"/>
            <a:ext cx="1600200" cy="2971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p>
            <a:pPr marL="114300" marR="106680" algn="ctr">
              <a:lnSpc>
                <a:spcPts val="2260"/>
              </a:lnSpc>
              <a:spcBef>
                <a:spcPts val="60"/>
              </a:spcBef>
            </a:pPr>
            <a:r>
              <a:rPr lang="en-US" altLang="en-US"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v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= </a:t>
            </a:r>
            <a:r>
              <a:rPr lang="en-US"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lang="en-US" sz="20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2" name="object 7"/>
          <p:cNvSpPr txBox="1"/>
          <p:nvPr/>
        </p:nvSpPr>
        <p:spPr>
          <a:xfrm>
            <a:off x="6400800" y="4948555"/>
            <a:ext cx="1600200" cy="2971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p>
            <a:pPr marL="114300" marR="106680" algn="ctr">
              <a:lnSpc>
                <a:spcPts val="2260"/>
              </a:lnSpc>
              <a:spcBef>
                <a:spcPts val="60"/>
              </a:spcBef>
            </a:pPr>
            <a:r>
              <a:rPr lang="en-US" altLang="en-US"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v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= </a:t>
            </a:r>
            <a:r>
              <a:rPr lang="en-US"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lang="en-US" sz="20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325495" y="4953635"/>
            <a:ext cx="360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965190" y="4912995"/>
            <a:ext cx="346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5" name="object 7"/>
          <p:cNvSpPr txBox="1"/>
          <p:nvPr/>
        </p:nvSpPr>
        <p:spPr>
          <a:xfrm>
            <a:off x="5118735" y="6196330"/>
            <a:ext cx="1600200" cy="2971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p>
            <a:pPr marL="114300" marR="106680" algn="ctr">
              <a:lnSpc>
                <a:spcPts val="2260"/>
              </a:lnSpc>
              <a:spcBef>
                <a:spcPts val="60"/>
              </a:spcBef>
            </a:pPr>
            <a:endParaRPr lang="en-US" sz="20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742180" y="6172835"/>
            <a:ext cx="349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37" name="曲线连接符 36"/>
          <p:cNvCxnSpPr>
            <a:stCxn id="31" idx="2"/>
            <a:endCxn id="35" idx="0"/>
          </p:cNvCxnSpPr>
          <p:nvPr/>
        </p:nvCxnSpPr>
        <p:spPr>
          <a:xfrm rot="5400000" flipV="1">
            <a:off x="4811395" y="5079365"/>
            <a:ext cx="950595" cy="1283335"/>
          </a:xfrm>
          <a:prstGeom prst="curvedConnector3">
            <a:avLst>
              <a:gd name="adj1" fmla="val 50033"/>
            </a:avLst>
          </a:prstGeom>
          <a:ln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曲线连接符 37"/>
          <p:cNvCxnSpPr>
            <a:stCxn id="32" idx="2"/>
            <a:endCxn id="35" idx="0"/>
          </p:cNvCxnSpPr>
          <p:nvPr/>
        </p:nvCxnSpPr>
        <p:spPr>
          <a:xfrm rot="5400000">
            <a:off x="6094095" y="5080000"/>
            <a:ext cx="950595" cy="1282065"/>
          </a:xfrm>
          <a:prstGeom prst="curvedConnector3">
            <a:avLst>
              <a:gd name="adj1" fmla="val 50033"/>
            </a:avLst>
          </a:prstGeom>
          <a:ln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4399280" y="5514340"/>
            <a:ext cx="528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en-US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xz</a:t>
            </a:r>
            <a:endParaRPr lang="en-US" altLang="en-US" b="1" baseline="-25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945630" y="560387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en-US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yz</a:t>
            </a:r>
            <a:endParaRPr lang="en-US" altLang="en-US" b="1" baseline="-25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243580" y="1356360"/>
            <a:ext cx="5752465" cy="52197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</a:rPr>
              <a:t>DF(5) </a:t>
            </a:r>
            <a:r>
              <a:rPr lang="zh-CN" altLang="en-US" sz="28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需要为变量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</a:rPr>
              <a:t> a </a:t>
            </a:r>
            <a:r>
              <a:rPr lang="zh-CN" altLang="en-US" sz="28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插入</a:t>
            </a:r>
            <a:r>
              <a:rPr sz="2800" b="1" spc="-5" dirty="0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Φ</a:t>
            </a:r>
            <a:r>
              <a:rPr lang="zh-CN" sz="2800" b="1" spc="-5" dirty="0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函数</a:t>
            </a:r>
            <a:endParaRPr lang="zh-CN" altLang="en-US" sz="2800" b="1" spc="-5" dirty="0">
              <a:solidFill>
                <a:srgbClr val="C00000"/>
              </a:solidFill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计算</a:t>
            </a:r>
            <a:r>
              <a:rPr lang="en-US" altLang="zh-CN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DF</a:t>
            </a:r>
            <a:r>
              <a:rPr lang="zh-CN" altLang="en-US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的算法</a:t>
            </a:r>
            <a:endParaRPr lang="zh-CN" altLang="en-US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5271135" y="3185160"/>
            <a:ext cx="3148330" cy="39878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r>
              <a:rPr lang="zh-CN" sz="20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  <a:sym typeface="+mn-ea"/>
              </a:rPr>
              <a:t>对图中每个结点</a:t>
            </a:r>
            <a:r>
              <a:rPr lang="en-US" altLang="zh-CN" sz="20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  <a:sym typeface="+mn-ea"/>
              </a:rPr>
              <a:t> X</a:t>
            </a:r>
            <a:endParaRPr lang="en-US" altLang="zh-CN" sz="2000" b="1" spc="-5" dirty="0">
              <a:solidFill>
                <a:schemeClr val="accent6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/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92125" y="2007235"/>
            <a:ext cx="7430770" cy="4443730"/>
            <a:chOff x="481" y="3035"/>
            <a:chExt cx="11702" cy="6998"/>
          </a:xfrm>
        </p:grpSpPr>
        <p:sp>
          <p:nvSpPr>
            <p:cNvPr id="50" name="object 5"/>
            <p:cNvSpPr txBox="1"/>
            <p:nvPr/>
          </p:nvSpPr>
          <p:spPr>
            <a:xfrm>
              <a:off x="481" y="3035"/>
              <a:ext cx="11703" cy="699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p>
              <a:pPr marL="12700">
                <a:lnSpc>
                  <a:spcPct val="150000"/>
                </a:lnSpc>
              </a:pPr>
              <a:r>
                <a:rPr sz="2400" b="1" dirty="0"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simpleDominanceFrontiers(G</a:t>
              </a:r>
              <a:r>
                <a:rPr sz="2400" b="1" baseline="-25000" dirty="0"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f</a:t>
              </a:r>
              <a:r>
                <a:rPr sz="2400" b="1" dirty="0"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, dom )</a:t>
              </a:r>
              <a:r>
                <a:rPr lang="en-US" sz="2400" b="1" dirty="0"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{</a:t>
              </a:r>
              <a:endParaRPr sz="2400" b="1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  <a:p>
              <a:pPr marL="12700">
                <a:lnSpc>
                  <a:spcPct val="150000"/>
                </a:lnSpc>
              </a:pPr>
              <a:r>
                <a:rPr lang="en-US" sz="2400" b="1" dirty="0"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    </a:t>
              </a:r>
              <a:r>
                <a:rPr sz="2400" b="1" dirty="0"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DomBy(X) </a:t>
              </a:r>
              <a:r>
                <a:rPr sz="2400" b="1" dirty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charset="0"/>
                </a:rPr>
                <a:t>←</a:t>
              </a:r>
              <a:r>
                <a:rPr sz="2400" b="1" dirty="0"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 { Z | X ∈ dom(Z) }</a:t>
              </a:r>
              <a:endParaRPr sz="2400" b="1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  <a:p>
              <a:pPr marL="12700">
                <a:lnSpc>
                  <a:spcPct val="150000"/>
                </a:lnSpc>
              </a:pPr>
              <a:r>
                <a:rPr lang="en-US" sz="2400" b="1" dirty="0"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    </a:t>
              </a:r>
              <a:r>
                <a:rPr sz="2400" b="1" dirty="0"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foreach X ∈ N</a:t>
              </a:r>
              <a:r>
                <a:rPr sz="2400" b="1" baseline="-25000" dirty="0"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f</a:t>
              </a:r>
              <a:r>
                <a:rPr sz="2400" b="1" dirty="0"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 do</a:t>
              </a:r>
              <a:endParaRPr sz="2400" b="1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  <a:p>
              <a:pPr marL="12700">
                <a:lnSpc>
                  <a:spcPct val="150000"/>
                </a:lnSpc>
              </a:pPr>
              <a:r>
                <a:rPr lang="en-US" sz="2400" b="1" dirty="0"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      </a:t>
              </a:r>
              <a:r>
                <a:rPr sz="2400" b="1" dirty="0"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foreach Y ∈ DomBy(X) do</a:t>
              </a:r>
              <a:endParaRPr sz="2400" b="1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  <a:p>
              <a:pPr marL="12700">
                <a:lnSpc>
                  <a:spcPct val="150000"/>
                </a:lnSpc>
              </a:pPr>
              <a:r>
                <a:rPr lang="en-US" sz="2400" b="1" dirty="0"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        </a:t>
              </a:r>
              <a:r>
                <a:rPr sz="2400" b="1" dirty="0"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foreach Z ∈ Succ(Y) do</a:t>
              </a:r>
              <a:endParaRPr sz="2400" b="1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  <a:p>
              <a:pPr marL="12700">
                <a:lnSpc>
                  <a:spcPct val="150000"/>
                </a:lnSpc>
              </a:pPr>
              <a:r>
                <a:rPr lang="en-US" sz="2400" b="1" dirty="0"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           </a:t>
              </a:r>
              <a:r>
                <a:rPr sz="2400" b="1" dirty="0"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if Z</a:t>
              </a:r>
              <a:r>
                <a:rPr lang="en-US" sz="2400" b="1" dirty="0"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      </a:t>
              </a:r>
              <a:r>
                <a:rPr sz="2400" b="1" dirty="0"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DomBy(X) − { X }</a:t>
              </a:r>
              <a:endParaRPr sz="2400" b="1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  <a:p>
              <a:pPr marL="12700">
                <a:lnSpc>
                  <a:spcPct val="150000"/>
                </a:lnSpc>
              </a:pPr>
              <a:r>
                <a:rPr lang="en-US" sz="2400" b="1" dirty="0"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           </a:t>
              </a:r>
              <a:r>
                <a:rPr sz="2400" b="1" dirty="0"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then DF(X) </a:t>
              </a:r>
              <a:r>
                <a:rPr sz="2400" b="1" dirty="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 charset="0"/>
                </a:rPr>
                <a:t>←</a:t>
              </a:r>
              <a:r>
                <a:rPr sz="2400" b="1" dirty="0"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 DF(X) ∪ { Z }</a:t>
              </a:r>
              <a:endParaRPr sz="2400" b="1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  <a:p>
              <a:pPr marL="12700">
                <a:lnSpc>
                  <a:spcPct val="150000"/>
                </a:lnSpc>
              </a:pPr>
              <a:r>
                <a:rPr lang="en-US" sz="2400" b="1" dirty="0">
                  <a:latin typeface="Courier New" panose="02070309020205020404" charset="0"/>
                  <a:ea typeface="宋体" panose="02010600030101010101" pitchFamily="2" charset="-122"/>
                  <a:cs typeface="Courier New" panose="02070309020205020404" charset="0"/>
                </a:rPr>
                <a:t>}</a:t>
              </a:r>
              <a:endParaRPr lang="en-US" sz="2400" b="1" dirty="0">
                <a:latin typeface="Courier New" panose="02070309020205020404" charset="0"/>
                <a:ea typeface="宋体" panose="02010600030101010101" pitchFamily="2" charset="-122"/>
                <a:cs typeface="Courier New" panose="02070309020205020404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389" y="7641"/>
              <a:ext cx="563" cy="512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6285230" y="3706495"/>
            <a:ext cx="3148330" cy="39878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r>
              <a:rPr lang="zh-CN" sz="20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  <a:sym typeface="+mn-ea"/>
              </a:rPr>
              <a:t>对</a:t>
            </a:r>
            <a:r>
              <a:rPr lang="en-US" altLang="zh-CN" sz="20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  <a:sym typeface="+mn-ea"/>
              </a:rPr>
              <a:t> X </a:t>
            </a:r>
            <a:r>
              <a:rPr lang="zh-CN" altLang="en-US" sz="20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  <a:sym typeface="+mn-ea"/>
              </a:rPr>
              <a:t>支配的</a:t>
            </a:r>
            <a:r>
              <a:rPr lang="zh-CN" sz="20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  <a:sym typeface="+mn-ea"/>
              </a:rPr>
              <a:t>每个结点</a:t>
            </a:r>
            <a:r>
              <a:rPr lang="en-US" altLang="zh-CN" sz="20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  <a:sym typeface="+mn-ea"/>
              </a:rPr>
              <a:t> Y</a:t>
            </a:r>
            <a:endParaRPr lang="en-US" altLang="zh-CN" sz="2000" b="1" spc="-5" dirty="0">
              <a:solidFill>
                <a:schemeClr val="accent6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88810" y="4245610"/>
            <a:ext cx="3148330" cy="39878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r>
              <a:rPr lang="zh-CN" sz="20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  <a:sym typeface="+mn-ea"/>
              </a:rPr>
              <a:t>对</a:t>
            </a:r>
            <a:r>
              <a:rPr lang="en-US" altLang="zh-CN" sz="20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  <a:sym typeface="+mn-ea"/>
              </a:rPr>
              <a:t> Y </a:t>
            </a:r>
            <a:r>
              <a:rPr lang="zh-CN" altLang="en-US" sz="20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  <a:sym typeface="+mn-ea"/>
              </a:rPr>
              <a:t>的</a:t>
            </a:r>
            <a:r>
              <a:rPr lang="zh-CN" sz="20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  <a:sym typeface="+mn-ea"/>
              </a:rPr>
              <a:t>每个后继结点</a:t>
            </a:r>
            <a:r>
              <a:rPr lang="en-US" altLang="zh-CN" sz="20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  <a:sym typeface="+mn-ea"/>
              </a:rPr>
              <a:t> Z</a:t>
            </a:r>
            <a:endParaRPr lang="en-US" altLang="zh-CN" sz="2000" b="1" spc="-5" dirty="0">
              <a:solidFill>
                <a:schemeClr val="accent6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736840" y="4815205"/>
            <a:ext cx="3148330" cy="39878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r>
              <a:rPr lang="zh-CN" sz="20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  <a:sym typeface="+mn-ea"/>
              </a:rPr>
              <a:t>如果</a:t>
            </a:r>
            <a:r>
              <a:rPr lang="en-US" altLang="zh-CN" sz="20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  <a:sym typeface="+mn-ea"/>
              </a:rPr>
              <a:t> Z </a:t>
            </a:r>
            <a:r>
              <a:rPr lang="zh-CN" altLang="en-US" sz="20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  <a:sym typeface="+mn-ea"/>
              </a:rPr>
              <a:t>不被</a:t>
            </a:r>
            <a:r>
              <a:rPr lang="en-US" altLang="zh-CN" sz="20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  <a:sym typeface="+mn-ea"/>
              </a:rPr>
              <a:t> X </a:t>
            </a:r>
            <a:r>
              <a:rPr lang="zh-CN" altLang="en-US" sz="20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  <a:sym typeface="+mn-ea"/>
              </a:rPr>
              <a:t>支配</a:t>
            </a:r>
            <a:endParaRPr lang="zh-CN" altLang="en-US" sz="2000" b="1" spc="-5" dirty="0">
              <a:solidFill>
                <a:schemeClr val="accent6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36840" y="5362575"/>
            <a:ext cx="3578225" cy="39878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r>
              <a:rPr lang="zh-CN" sz="20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  <a:sym typeface="+mn-ea"/>
              </a:rPr>
              <a:t>则将</a:t>
            </a:r>
            <a:r>
              <a:rPr lang="en-US" altLang="zh-CN" sz="20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  <a:sym typeface="+mn-ea"/>
              </a:rPr>
              <a:t> Z </a:t>
            </a:r>
            <a:r>
              <a:rPr lang="zh-CN" altLang="en-US" sz="20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  <a:sym typeface="+mn-ea"/>
              </a:rPr>
              <a:t>加到</a:t>
            </a:r>
            <a:r>
              <a:rPr lang="en-US" altLang="zh-CN" sz="20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  <a:sym typeface="+mn-ea"/>
              </a:rPr>
              <a:t> X </a:t>
            </a:r>
            <a:r>
              <a:rPr lang="zh-CN" altLang="en-US" sz="20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  <a:sym typeface="+mn-ea"/>
              </a:rPr>
              <a:t>的支配边界中</a:t>
            </a:r>
            <a:endParaRPr lang="zh-CN" altLang="en-US" sz="2000" b="1" spc="-5" dirty="0">
              <a:solidFill>
                <a:schemeClr val="accent6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插入</a:t>
            </a:r>
            <a:r>
              <a:rPr b="1" spc="-5" dirty="0">
                <a:sym typeface="+mn-ea"/>
              </a:rPr>
              <a:t>Φ</a:t>
            </a:r>
            <a:r>
              <a:rPr lang="zh-CN" altLang="en-US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函数的算法</a:t>
            </a:r>
            <a:endParaRPr lang="zh-CN" altLang="en-US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48" name="object 5"/>
          <p:cNvSpPr txBox="1"/>
          <p:nvPr/>
        </p:nvSpPr>
        <p:spPr>
          <a:xfrm>
            <a:off x="5241282" y="530225"/>
            <a:ext cx="5520690" cy="1979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foreach </a:t>
            </a:r>
            <a:r>
              <a:rPr sz="1800"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node n</a:t>
            </a:r>
            <a:r>
              <a:rPr sz="1800" b="1" spc="-3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 </a:t>
            </a:r>
            <a:r>
              <a:rPr sz="18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{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/>
            </a:endParaRPr>
          </a:p>
          <a:p>
            <a:pPr marL="588010" marR="649605" indent="-233045">
              <a:lnSpc>
                <a:spcPts val="2200"/>
              </a:lnSpc>
              <a:spcBef>
                <a:spcPts val="40"/>
              </a:spcBef>
            </a:pPr>
            <a:r>
              <a:rPr sz="1800" b="1" spc="-1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foreach </a:t>
            </a:r>
            <a:r>
              <a:rPr sz="1800" b="1" spc="-1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variable </a:t>
            </a:r>
            <a:r>
              <a:rPr sz="1800"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v </a:t>
            </a:r>
            <a:r>
              <a:rPr sz="1800" b="1" spc="-1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defined in </a:t>
            </a:r>
            <a:r>
              <a:rPr sz="1800"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n </a:t>
            </a:r>
            <a:r>
              <a:rPr sz="18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{  </a:t>
            </a:r>
            <a:endParaRPr sz="1800" b="1" spc="-5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/>
            </a:endParaRPr>
          </a:p>
          <a:p>
            <a:pPr marL="588010" marR="649605" indent="-233045">
              <a:lnSpc>
                <a:spcPts val="2200"/>
              </a:lnSpc>
              <a:spcBef>
                <a:spcPts val="40"/>
              </a:spcBef>
            </a:pPr>
            <a:r>
              <a:rPr sz="18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 </a:t>
            </a:r>
            <a:r>
              <a:rPr lang="en-US" sz="18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 </a:t>
            </a:r>
            <a:r>
              <a:rPr sz="18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orig[n] </a:t>
            </a:r>
            <a:r>
              <a:rPr b="1" spc="-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∪</a:t>
            </a:r>
            <a:r>
              <a:rPr sz="18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=</a:t>
            </a:r>
            <a:r>
              <a:rPr sz="1800" b="1" spc="-5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 </a:t>
            </a:r>
            <a:r>
              <a:rPr sz="18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{v}</a:t>
            </a:r>
            <a:endParaRPr sz="1800" b="1" spc="-5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/>
            </a:endParaRPr>
          </a:p>
          <a:p>
            <a:pPr marL="588010" marR="649605" indent="-233045">
              <a:lnSpc>
                <a:spcPts val="2200"/>
              </a:lnSpc>
              <a:spcBef>
                <a:spcPts val="40"/>
              </a:spcBef>
            </a:pPr>
            <a:r>
              <a:rPr sz="18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 </a:t>
            </a:r>
            <a:r>
              <a:rPr lang="en-US" sz="18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 </a:t>
            </a:r>
            <a:r>
              <a:rPr sz="18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defsites[v] </a:t>
            </a:r>
            <a:r>
              <a:rPr b="1" spc="-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∪</a:t>
            </a:r>
            <a:r>
              <a:rPr sz="18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=</a:t>
            </a:r>
            <a:r>
              <a:rPr sz="1800" b="1" spc="-5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 </a:t>
            </a:r>
            <a:r>
              <a:rPr sz="1800" b="1" spc="-1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{n}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/>
            </a:endParaRPr>
          </a:p>
          <a:p>
            <a:pPr marL="355600">
              <a:lnSpc>
                <a:spcPts val="2140"/>
              </a:lnSpc>
            </a:pPr>
            <a:r>
              <a:rPr sz="18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}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}</a:t>
            </a:r>
            <a:endParaRPr sz="1800" b="1" spc="-5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endParaRPr sz="18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05435" y="1257935"/>
            <a:ext cx="4236720" cy="39878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r>
              <a:rPr sz="20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  <a:sym typeface="+mn-ea"/>
              </a:rPr>
              <a:t>orig[n]</a:t>
            </a:r>
            <a:r>
              <a:rPr lang="en-US" altLang="zh-CN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: </a:t>
            </a:r>
            <a:r>
              <a:rPr lang="zh-CN" altLang="en-US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结点</a:t>
            </a:r>
            <a:r>
              <a:rPr lang="en-US" altLang="zh-CN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n</a:t>
            </a:r>
            <a:r>
              <a:rPr lang="zh-CN" altLang="en-US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中定义的变量集合</a:t>
            </a:r>
            <a:endParaRPr lang="zh-CN" altLang="en-US" sz="2000" b="1" spc="-5" dirty="0">
              <a:solidFill>
                <a:schemeClr val="accent6">
                  <a:lumMod val="75000"/>
                </a:schemeClr>
              </a:solidFill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  <a:sym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05435" y="2016760"/>
            <a:ext cx="4780280" cy="39878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r>
              <a:rPr sz="20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  <a:sym typeface="+mn-ea"/>
              </a:rPr>
              <a:t>defsites[v]</a:t>
            </a:r>
            <a:r>
              <a:rPr lang="en-US" altLang="zh-CN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: </a:t>
            </a:r>
            <a:r>
              <a:rPr lang="zh-CN" altLang="en-US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定义变量</a:t>
            </a:r>
            <a:r>
              <a:rPr lang="en-US" altLang="zh-CN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v</a:t>
            </a:r>
            <a:r>
              <a:rPr lang="zh-CN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的所有结点集合</a:t>
            </a:r>
            <a:endParaRPr lang="zh-CN" sz="2000" b="1" spc="-5" dirty="0">
              <a:solidFill>
                <a:schemeClr val="accent6">
                  <a:lumMod val="75000"/>
                </a:schemeClr>
              </a:solidFill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  <a:sym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05435" y="2772410"/>
            <a:ext cx="5047615" cy="39878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r>
              <a:rPr lang="en-US" sz="20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  <a:sym typeface="+mn-ea"/>
              </a:rPr>
              <a:t>W</a:t>
            </a:r>
            <a:r>
              <a:rPr lang="en-US" altLang="zh-CN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: </a:t>
            </a:r>
            <a:r>
              <a:rPr lang="zh-CN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当前工作列表，即</a:t>
            </a:r>
            <a:r>
              <a:rPr lang="zh-CN" altLang="en-US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定义变量</a:t>
            </a:r>
            <a:r>
              <a:rPr lang="en-US" altLang="zh-CN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v</a:t>
            </a:r>
            <a:r>
              <a:rPr lang="zh-CN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的所有结点</a:t>
            </a:r>
            <a:endParaRPr lang="zh-CN" sz="2000" b="1" spc="-5" dirty="0">
              <a:solidFill>
                <a:schemeClr val="accent6">
                  <a:lumMod val="75000"/>
                </a:schemeClr>
              </a:solidFill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  <a:sym typeface="+mn-ea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76935" y="3724275"/>
            <a:ext cx="5047615" cy="39878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r>
              <a:rPr lang="en-US" altLang="zh-CN" sz="20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  <a:sym typeface="+mn-ea"/>
              </a:rPr>
              <a:t>foreach</a:t>
            </a:r>
            <a:r>
              <a:rPr lang="en-US" altLang="zh-CN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: 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对结点n所有的支配边界结点</a:t>
            </a:r>
            <a:r>
              <a:rPr lang="en-US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y</a:t>
            </a:r>
            <a:endParaRPr lang="en-US" sz="2000" b="1" spc="-5" dirty="0">
              <a:solidFill>
                <a:schemeClr val="accent6">
                  <a:lumMod val="75000"/>
                </a:schemeClr>
              </a:solidFill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  <a:sym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76935" y="4123055"/>
            <a:ext cx="5047615" cy="39878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r>
              <a:rPr lang="en-US" sz="2000" b="1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if</a:t>
            </a:r>
            <a:r>
              <a:rPr lang="en-US" altLang="zh-CN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: </a:t>
            </a:r>
            <a:r>
              <a:rPr lang="zh-CN" altLang="en-US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如果</a:t>
            </a:r>
            <a:r>
              <a:rPr lang="en-US" altLang="zh-CN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y</a:t>
            </a:r>
            <a:r>
              <a:rPr lang="zh-CN" altLang="en-US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还没有</a:t>
            </a:r>
            <a:r>
              <a:rPr lang="zh-CN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插入变量</a:t>
            </a:r>
            <a:r>
              <a:rPr lang="en-US" altLang="zh-CN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v</a:t>
            </a:r>
            <a:r>
              <a:rPr lang="zh-CN" altLang="en-US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的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Φ</a:t>
            </a:r>
            <a:r>
              <a:rPr lang="zh-CN" altLang="en-US" sz="2000" b="1" spc="-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函数</a:t>
            </a:r>
            <a:endParaRPr lang="zh-CN" altLang="en-US" sz="2000" b="1" spc="-5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572385" y="4993005"/>
            <a:ext cx="4209415" cy="70675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r>
              <a:rPr lang="en-US" sz="2000" b="1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if</a:t>
            </a:r>
            <a:r>
              <a:rPr lang="en-US" altLang="zh-CN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: </a:t>
            </a:r>
            <a:r>
              <a:rPr lang="zh-CN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如果结点</a:t>
            </a:r>
            <a:r>
              <a:rPr lang="en-US" altLang="zh-CN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y</a:t>
            </a:r>
            <a:r>
              <a:rPr lang="zh-CN" altLang="en-US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中没有定义</a:t>
            </a:r>
            <a:r>
              <a:rPr lang="zh-CN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变量</a:t>
            </a:r>
            <a:r>
              <a:rPr lang="en-US" altLang="zh-CN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 v</a:t>
            </a:r>
            <a:endParaRPr lang="en-US" altLang="zh-CN" sz="2000" b="1" spc="-5" dirty="0">
              <a:solidFill>
                <a:schemeClr val="accent6">
                  <a:lumMod val="75000"/>
                </a:schemeClr>
              </a:solidFill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  <a:sym typeface="+mn-ea"/>
            </a:endParaRPr>
          </a:p>
          <a:p>
            <a:r>
              <a:rPr lang="en-US" altLang="zh-CN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     </a:t>
            </a:r>
            <a:r>
              <a:rPr lang="zh-CN" altLang="en-US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将结点</a:t>
            </a:r>
            <a:r>
              <a:rPr lang="en-US" altLang="zh-CN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 y </a:t>
            </a:r>
            <a:r>
              <a:rPr lang="zh-CN" altLang="en-US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加入到工作集</a:t>
            </a:r>
            <a:r>
              <a:rPr lang="en-US" altLang="zh-CN" sz="2000" b="1" spc="-5" dirty="0">
                <a:solidFill>
                  <a:schemeClr val="accent6">
                    <a:lumMod val="75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 W </a:t>
            </a:r>
            <a:endParaRPr lang="en-US" altLang="zh-CN" sz="2000" b="1" spc="-5" dirty="0">
              <a:solidFill>
                <a:schemeClr val="accent6">
                  <a:lumMod val="75000"/>
                </a:schemeClr>
              </a:solidFill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241925" y="2485390"/>
            <a:ext cx="6863080" cy="3917950"/>
            <a:chOff x="8255" y="3914"/>
            <a:chExt cx="10808" cy="6170"/>
          </a:xfrm>
        </p:grpSpPr>
        <p:sp>
          <p:nvSpPr>
            <p:cNvPr id="50" name="object 5"/>
            <p:cNvSpPr txBox="1"/>
            <p:nvPr/>
          </p:nvSpPr>
          <p:spPr>
            <a:xfrm>
              <a:off x="8255" y="3914"/>
              <a:ext cx="10808" cy="617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p>
              <a:pPr marL="12700">
                <a:lnSpc>
                  <a:spcPct val="100000"/>
                </a:lnSpc>
              </a:pPr>
              <a:r>
                <a:rPr sz="2000" b="1" spc="-1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foreach </a:t>
              </a:r>
              <a:r>
                <a:rPr sz="2000" b="1" spc="-1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variable </a:t>
              </a:r>
              <a:r>
                <a:rPr sz="2000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v </a:t>
              </a:r>
              <a:r>
                <a:rPr sz="2000"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{  </a:t>
              </a:r>
              <a:endParaRPr sz="2000" b="1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12700">
                <a:lnSpc>
                  <a:spcPct val="100000"/>
                </a:lnSpc>
              </a:pPr>
              <a:r>
                <a:rPr sz="2000"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lang="en-US" sz="2000"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 </a:t>
              </a:r>
              <a:r>
                <a:rPr sz="2000"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W = </a:t>
              </a:r>
              <a:r>
                <a:rPr sz="2000" b="1" spc="-1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defsites[v]  </a:t>
              </a:r>
              <a:endParaRPr sz="2000" b="1" spc="-1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12700">
                <a:lnSpc>
                  <a:spcPct val="100000"/>
                </a:lnSpc>
              </a:pPr>
              <a:r>
                <a:rPr sz="2000" b="1" spc="-1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lang="en-US" sz="2000" b="1" spc="-1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 </a:t>
              </a:r>
              <a:r>
                <a:rPr sz="2000"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while W not empty</a:t>
              </a:r>
              <a:r>
                <a:rPr sz="2000" b="1" spc="-10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sz="2000"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{</a:t>
              </a:r>
              <a:endPara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588010" marR="1920875">
                <a:lnSpc>
                  <a:spcPct val="100000"/>
                </a:lnSpc>
              </a:pPr>
              <a:r>
                <a:rPr lang="en-US" sz="2000"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 </a:t>
              </a:r>
              <a:r>
                <a:rPr sz="2000"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n = </a:t>
              </a:r>
              <a:r>
                <a:rPr sz="2000" b="1" spc="-1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remove node from</a:t>
              </a:r>
              <a:r>
                <a:rPr sz="2000" b="1" spc="-10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sz="2000"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W  </a:t>
              </a:r>
              <a:r>
                <a:rPr lang="en-US" sz="2000"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</a:t>
              </a:r>
              <a:endParaRPr lang="en-US" sz="2000" b="1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588010" marR="1920875">
                <a:lnSpc>
                  <a:spcPct val="100000"/>
                </a:lnSpc>
              </a:pPr>
              <a:r>
                <a:rPr lang="en-US" sz="2000"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 </a:t>
              </a:r>
              <a:r>
                <a:rPr sz="2000"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foreach y in</a:t>
              </a:r>
              <a:r>
                <a:rPr sz="2000" b="1" spc="-6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sz="2000" b="1" spc="-1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DF[n]</a:t>
              </a:r>
              <a:endPara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588010">
                <a:lnSpc>
                  <a:spcPct val="100000"/>
                </a:lnSpc>
                <a:spcBef>
                  <a:spcPts val="40"/>
                </a:spcBef>
                <a:tabLst>
                  <a:tab pos="1569720" algn="l"/>
                </a:tabLst>
              </a:pPr>
              <a:r>
                <a:rPr lang="en-US" sz="2000"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     </a:t>
              </a:r>
              <a:r>
                <a:rPr sz="2000"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if</a:t>
              </a:r>
              <a:r>
                <a:rPr sz="2000" b="1" spc="-2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sz="2000"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y</a:t>
              </a:r>
              <a:r>
                <a:rPr sz="2000" b="1" spc="-1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lang="en-US" sz="2000" b="1" spc="-1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∉ </a:t>
              </a:r>
              <a:r>
                <a:rPr lang="x-none" altLang="en-US" sz="2000" b="1" spc="-1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  <a:r>
                <a:rPr sz="2000"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PHI[v]</a:t>
              </a:r>
              <a:r>
                <a:rPr sz="2000" b="1" spc="-3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sz="2000"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{</a:t>
              </a:r>
              <a:endPara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875665" marR="5080" indent="-635">
                <a:lnSpc>
                  <a:spcPct val="100000"/>
                </a:lnSpc>
                <a:tabLst>
                  <a:tab pos="2602230" algn="l"/>
                  <a:tab pos="3371850" algn="l"/>
                </a:tabLst>
              </a:pPr>
              <a:r>
                <a:rPr lang="en-US" sz="2000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      </a:t>
              </a:r>
              <a:r>
                <a:rPr sz="2000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insert</a:t>
              </a:r>
              <a:r>
                <a:rPr sz="2000" b="1" spc="-3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lang="zh-CN" sz="2000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“</a:t>
              </a:r>
              <a:r>
                <a:rPr sz="2000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v</a:t>
              </a:r>
              <a:r>
                <a:rPr lang="en-US" sz="2000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lang="en-US" sz="2000" b="1" spc="-1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= </a:t>
              </a:r>
              <a:r>
                <a:rPr sz="2000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Φ</a:t>
              </a:r>
              <a:r>
                <a:rPr sz="2000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(v,v,…)”</a:t>
              </a:r>
              <a:r>
                <a:rPr lang="en-US" sz="2000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sz="2000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at top of</a:t>
              </a:r>
              <a:r>
                <a:rPr sz="2000" b="1" spc="-14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sz="2000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y  </a:t>
              </a:r>
              <a:endParaRPr sz="2000"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875665" marR="5080" indent="-635">
                <a:lnSpc>
                  <a:spcPct val="100000"/>
                </a:lnSpc>
                <a:tabLst>
                  <a:tab pos="2602230" algn="l"/>
                  <a:tab pos="3371850" algn="l"/>
                </a:tabLst>
              </a:pPr>
              <a:r>
                <a:rPr lang="en-US" sz="2000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      </a:t>
              </a:r>
              <a:r>
                <a:rPr sz="2000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PHI[v] =</a:t>
              </a:r>
              <a:r>
                <a:rPr sz="2000" b="1" spc="-3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sz="2000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PHI[v]</a:t>
              </a:r>
              <a:r>
                <a:rPr sz="2000" b="1" spc="-5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∪</a:t>
              </a:r>
              <a:r>
                <a:rPr sz="2000" b="1" spc="-1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{y}</a:t>
              </a:r>
              <a:endPara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875665">
                <a:lnSpc>
                  <a:spcPts val="2140"/>
                </a:lnSpc>
                <a:tabLst>
                  <a:tab pos="1858010" algn="l"/>
                  <a:tab pos="4218305" algn="l"/>
                </a:tabLst>
              </a:pPr>
              <a:r>
                <a:rPr lang="en-US" sz="2000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      </a:t>
              </a:r>
              <a:r>
                <a:rPr sz="2000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if</a:t>
              </a:r>
              <a:r>
                <a:rPr sz="2000" b="1" spc="-2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sz="2000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v</a:t>
              </a:r>
              <a:r>
                <a:rPr lang="en-US" sz="2000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lang="en-US" sz="2000" b="1" spc="-1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∉</a:t>
              </a:r>
              <a:r>
                <a:rPr lang="en-US" sz="2000" b="1" spc="-1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lang="x-none" altLang="en-US" sz="2000" b="1" spc="-1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 </a:t>
              </a:r>
              <a:r>
                <a:rPr sz="2000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orig[y]: </a:t>
              </a:r>
              <a:endParaRPr sz="2000"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875665">
                <a:lnSpc>
                  <a:spcPts val="2140"/>
                </a:lnSpc>
                <a:tabLst>
                  <a:tab pos="1858010" algn="l"/>
                  <a:tab pos="4218305" algn="l"/>
                </a:tabLst>
              </a:pPr>
              <a:r>
                <a:rPr sz="2000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lang="en-US" sz="2000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           </a:t>
              </a:r>
              <a:r>
                <a:rPr sz="2000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W =</a:t>
              </a:r>
              <a:r>
                <a:rPr sz="2000" b="1" spc="-3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sz="2000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W</a:t>
              </a:r>
              <a:r>
                <a:rPr lang="en-US" sz="2000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</a:t>
              </a:r>
              <a:r>
                <a:rPr sz="2000" b="1" spc="-5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∪</a:t>
              </a:r>
              <a:r>
                <a:rPr sz="2000" b="1" spc="-1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{y}</a:t>
              </a:r>
              <a:endPara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588010">
                <a:lnSpc>
                  <a:spcPts val="2140"/>
                </a:lnSpc>
              </a:pPr>
              <a:r>
                <a:rPr sz="2000"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}</a:t>
              </a:r>
              <a:endPara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355600">
                <a:lnSpc>
                  <a:spcPct val="100000"/>
                </a:lnSpc>
              </a:pPr>
              <a:r>
                <a:rPr sz="2000"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}</a:t>
              </a:r>
              <a:endParaRPr sz="2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12700">
                <a:lnSpc>
                  <a:spcPct val="100000"/>
                </a:lnSpc>
              </a:pPr>
              <a:r>
                <a:rPr sz="2000"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}</a:t>
              </a:r>
              <a:endParaRPr sz="2000" b="1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513" y="6423"/>
              <a:ext cx="369" cy="336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331" y="7835"/>
              <a:ext cx="369" cy="33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2" grpId="0" bldLvl="0" animBg="1"/>
      <p:bldP spid="53" grpId="0" bldLvl="0" animBg="1"/>
      <p:bldP spid="55" grpId="0" bldLvl="0" animBg="1"/>
      <p:bldP spid="57" grpId="0" bldLvl="0" animBg="1"/>
      <p:bldP spid="58" grpId="0" bldLvl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插入</a:t>
            </a:r>
            <a:r>
              <a:rPr b="1" spc="-5" dirty="0">
                <a:sym typeface="+mn-ea"/>
              </a:rPr>
              <a:t>Φ</a:t>
            </a:r>
            <a:r>
              <a:rPr lang="zh-CN" altLang="en-US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函数示例</a:t>
            </a:r>
            <a:endParaRPr lang="zh-CN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828800" y="1186815"/>
            <a:ext cx="1254125" cy="119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i = 1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j = 1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k = 0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490980" y="2655570"/>
            <a:ext cx="192976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k &lt; 100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82600" y="3558540"/>
            <a:ext cx="192976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</a:rPr>
              <a:t>j &lt; 20?</a:t>
            </a:r>
            <a:endParaRPr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82600" y="4377690"/>
            <a:ext cx="1930400" cy="829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k + 1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467100" y="4377690"/>
            <a:ext cx="1929765" cy="829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j = k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k = k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663065" y="5888990"/>
            <a:ext cx="192976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467100" y="3558540"/>
            <a:ext cx="192976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</a:rPr>
              <a:t>return j</a:t>
            </a:r>
            <a:endParaRPr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>
            <a:stCxn id="16" idx="2"/>
            <a:endCxn id="42" idx="0"/>
          </p:cNvCxnSpPr>
          <p:nvPr/>
        </p:nvCxnSpPr>
        <p:spPr>
          <a:xfrm>
            <a:off x="2456180" y="2395220"/>
            <a:ext cx="0" cy="26987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42" idx="2"/>
            <a:endCxn id="43" idx="0"/>
          </p:cNvCxnSpPr>
          <p:nvPr/>
        </p:nvCxnSpPr>
        <p:spPr>
          <a:xfrm flipH="1">
            <a:off x="1447800" y="3125470"/>
            <a:ext cx="1008380" cy="44259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42" idx="2"/>
            <a:endCxn id="47" idx="0"/>
          </p:cNvCxnSpPr>
          <p:nvPr/>
        </p:nvCxnSpPr>
        <p:spPr>
          <a:xfrm>
            <a:off x="2456180" y="3125470"/>
            <a:ext cx="1976120" cy="44259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43" idx="2"/>
            <a:endCxn id="44" idx="0"/>
          </p:cNvCxnSpPr>
          <p:nvPr/>
        </p:nvCxnSpPr>
        <p:spPr>
          <a:xfrm>
            <a:off x="1447800" y="4028440"/>
            <a:ext cx="0" cy="35877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3" idx="2"/>
            <a:endCxn id="45" idx="0"/>
          </p:cNvCxnSpPr>
          <p:nvPr/>
        </p:nvCxnSpPr>
        <p:spPr>
          <a:xfrm>
            <a:off x="1447800" y="4028440"/>
            <a:ext cx="2984500" cy="35877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5" idx="2"/>
            <a:endCxn id="46" idx="0"/>
          </p:cNvCxnSpPr>
          <p:nvPr/>
        </p:nvCxnSpPr>
        <p:spPr>
          <a:xfrm flipH="1">
            <a:off x="2628265" y="5217160"/>
            <a:ext cx="1804035" cy="68135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4" idx="2"/>
          </p:cNvCxnSpPr>
          <p:nvPr/>
        </p:nvCxnSpPr>
        <p:spPr>
          <a:xfrm>
            <a:off x="1447800" y="5217160"/>
            <a:ext cx="1185545" cy="69786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/>
          <p:nvPr/>
        </p:nvCxnSpPr>
        <p:spPr>
          <a:xfrm rot="10800000" flipH="1">
            <a:off x="1662430" y="2619375"/>
            <a:ext cx="751205" cy="3499485"/>
          </a:xfrm>
          <a:prstGeom prst="curvedConnector4">
            <a:avLst>
              <a:gd name="adj1" fmla="val -202874"/>
              <a:gd name="adj2" fmla="val 103084"/>
            </a:avLst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bject 3"/>
          <p:cNvSpPr/>
          <p:nvPr/>
        </p:nvSpPr>
        <p:spPr>
          <a:xfrm>
            <a:off x="9462770" y="1429385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anchor="ctr" anchorCtr="1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1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03570" y="1370330"/>
            <a:ext cx="2540000" cy="24161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D(1) = {1}</a:t>
            </a:r>
            <a:endParaRPr lang="en-US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D(2) = {1</a:t>
            </a:r>
            <a:r>
              <a:rPr lang="en-US" altLang="en-US" b="1" spc="-5" dirty="0">
                <a:sym typeface="+mn-ea"/>
              </a:rPr>
              <a:t>, 2</a:t>
            </a:r>
            <a:r>
              <a:rPr lang="en-US" b="1" spc="-5" dirty="0">
                <a:sym typeface="+mn-ea"/>
              </a:rPr>
              <a:t>}</a:t>
            </a:r>
            <a:endParaRPr lang="en-US"/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D(3) = {1</a:t>
            </a:r>
            <a:r>
              <a:rPr lang="en-US" altLang="en-US" b="1" spc="-5" dirty="0">
                <a:sym typeface="+mn-ea"/>
              </a:rPr>
              <a:t>, 2, 3</a:t>
            </a:r>
            <a:r>
              <a:rPr lang="en-US" b="1" spc="-5" dirty="0">
                <a:sym typeface="+mn-ea"/>
              </a:rPr>
              <a:t>}</a:t>
            </a:r>
            <a:endParaRPr lang="en-US"/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D(4) = {1</a:t>
            </a:r>
            <a:r>
              <a:rPr lang="en-US" altLang="en-US" b="1" spc="-5" dirty="0">
                <a:sym typeface="+mn-ea"/>
              </a:rPr>
              <a:t>, 2, 4</a:t>
            </a:r>
            <a:r>
              <a:rPr lang="en-US" b="1" spc="-5" dirty="0">
                <a:sym typeface="+mn-ea"/>
              </a:rPr>
              <a:t>}</a:t>
            </a:r>
            <a:endParaRPr lang="en-US"/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D(5) = {1</a:t>
            </a:r>
            <a:r>
              <a:rPr lang="en-US" altLang="en-US" b="1" spc="-5" dirty="0">
                <a:sym typeface="+mn-ea"/>
              </a:rPr>
              <a:t>, 2, 3, 5</a:t>
            </a:r>
            <a:r>
              <a:rPr lang="en-US" b="1" spc="-5" dirty="0">
                <a:sym typeface="+mn-ea"/>
              </a:rPr>
              <a:t>}</a:t>
            </a:r>
            <a:endParaRPr lang="en-US"/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D(6) = {1</a:t>
            </a:r>
            <a:r>
              <a:rPr lang="en-US" altLang="en-US" b="1" spc="-5" dirty="0">
                <a:sym typeface="+mn-ea"/>
              </a:rPr>
              <a:t>, 2, 3, 6</a:t>
            </a:r>
            <a:r>
              <a:rPr lang="en-US" b="1" spc="-5" dirty="0">
                <a:sym typeface="+mn-ea"/>
              </a:rPr>
              <a:t>}</a:t>
            </a:r>
            <a:endParaRPr lang="en-US"/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D(7) = {1</a:t>
            </a:r>
            <a:r>
              <a:rPr lang="en-US" altLang="en-US" b="1" spc="-5" dirty="0">
                <a:sym typeface="+mn-ea"/>
              </a:rPr>
              <a:t>, 2, 3, 7</a:t>
            </a:r>
            <a:r>
              <a:rPr lang="en-US" b="1" spc="-5" dirty="0">
                <a:sym typeface="+mn-ea"/>
              </a:rPr>
              <a:t>}</a:t>
            </a:r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1368425" y="113728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(1)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30605" y="261937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2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2600" y="3190240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3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36490" y="319976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4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36490" y="520763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6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0230" y="520763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5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78225" y="593534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7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703570" y="4003040"/>
            <a:ext cx="2540000" cy="24161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</a:t>
            </a:r>
            <a:r>
              <a:rPr lang="en-US" altLang="en-US" b="1" spc="-5" dirty="0">
                <a:sym typeface="+mn-ea"/>
              </a:rPr>
              <a:t>F</a:t>
            </a:r>
            <a:r>
              <a:rPr lang="en-US" b="1" spc="-5" dirty="0">
                <a:sym typeface="+mn-ea"/>
              </a:rPr>
              <a:t>(1) =</a:t>
            </a:r>
            <a:r>
              <a:rPr lang="en-US" altLang="en-US" b="1" spc="-5" dirty="0">
                <a:sym typeface="+mn-ea"/>
              </a:rPr>
              <a:t>  </a:t>
            </a:r>
            <a:r>
              <a:rPr lang="en-US" b="1" spc="-5" dirty="0">
                <a:sym typeface="+mn-ea"/>
              </a:rPr>
              <a:t> {</a:t>
            </a:r>
            <a:r>
              <a:rPr lang="en-US" altLang="en-US" b="1" spc="-5" dirty="0">
                <a:sym typeface="+mn-ea"/>
              </a:rPr>
              <a:t>             </a:t>
            </a:r>
            <a:r>
              <a:rPr lang="en-US" b="1" spc="-5" dirty="0">
                <a:sym typeface="+mn-ea"/>
              </a:rPr>
              <a:t>}</a:t>
            </a:r>
            <a:endParaRPr lang="en-US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</a:t>
            </a:r>
            <a:r>
              <a:rPr lang="en-US" altLang="en-US" b="1" spc="-5" dirty="0">
                <a:sym typeface="+mn-ea"/>
              </a:rPr>
              <a:t>F</a:t>
            </a:r>
            <a:r>
              <a:rPr lang="en-US" b="1" spc="-5" dirty="0">
                <a:sym typeface="+mn-ea"/>
              </a:rPr>
              <a:t>(2) =</a:t>
            </a:r>
            <a:r>
              <a:rPr lang="en-US" altLang="en-US" b="1" spc="-5" dirty="0">
                <a:sym typeface="+mn-ea"/>
              </a:rPr>
              <a:t>  </a:t>
            </a:r>
            <a:r>
              <a:rPr lang="en-US" b="1" spc="-5" dirty="0">
                <a:sym typeface="+mn-ea"/>
              </a:rPr>
              <a:t> {</a:t>
            </a:r>
            <a:r>
              <a:rPr lang="en-US" altLang="en-US" b="1" spc="-5" dirty="0">
                <a:sym typeface="+mn-ea"/>
              </a:rPr>
              <a:t>             </a:t>
            </a:r>
            <a:r>
              <a:rPr lang="en-US" b="1" spc="-5" dirty="0">
                <a:sym typeface="+mn-ea"/>
              </a:rPr>
              <a:t>}</a:t>
            </a:r>
            <a:endParaRPr lang="en-US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</a:t>
            </a:r>
            <a:r>
              <a:rPr lang="en-US" altLang="en-US" b="1" spc="-5" dirty="0">
                <a:sym typeface="+mn-ea"/>
              </a:rPr>
              <a:t>F</a:t>
            </a:r>
            <a:r>
              <a:rPr lang="en-US" b="1" spc="-5" dirty="0">
                <a:sym typeface="+mn-ea"/>
              </a:rPr>
              <a:t>(</a:t>
            </a:r>
            <a:r>
              <a:rPr lang="en-US" altLang="en-US" b="1" spc="-5" dirty="0">
                <a:sym typeface="+mn-ea"/>
              </a:rPr>
              <a:t>3</a:t>
            </a:r>
            <a:r>
              <a:rPr lang="en-US" b="1" spc="-5" dirty="0">
                <a:sym typeface="+mn-ea"/>
              </a:rPr>
              <a:t>) =</a:t>
            </a:r>
            <a:r>
              <a:rPr lang="en-US" altLang="en-US" b="1" spc="-5" dirty="0">
                <a:sym typeface="+mn-ea"/>
              </a:rPr>
              <a:t>  </a:t>
            </a:r>
            <a:r>
              <a:rPr lang="en-US" b="1" spc="-5" dirty="0">
                <a:sym typeface="+mn-ea"/>
              </a:rPr>
              <a:t> {</a:t>
            </a:r>
            <a:r>
              <a:rPr lang="en-US" altLang="en-US" b="1" spc="-5" dirty="0">
                <a:sym typeface="+mn-ea"/>
              </a:rPr>
              <a:t>             </a:t>
            </a:r>
            <a:r>
              <a:rPr lang="en-US" b="1" spc="-5" dirty="0">
                <a:sym typeface="+mn-ea"/>
              </a:rPr>
              <a:t>}</a:t>
            </a:r>
            <a:endParaRPr lang="en-US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</a:t>
            </a:r>
            <a:r>
              <a:rPr lang="en-US" altLang="en-US" b="1" spc="-5" dirty="0">
                <a:sym typeface="+mn-ea"/>
              </a:rPr>
              <a:t>F</a:t>
            </a:r>
            <a:r>
              <a:rPr lang="en-US" b="1" spc="-5" dirty="0">
                <a:sym typeface="+mn-ea"/>
              </a:rPr>
              <a:t>(</a:t>
            </a:r>
            <a:r>
              <a:rPr lang="en-US" altLang="en-US" b="1" spc="-5" dirty="0">
                <a:sym typeface="+mn-ea"/>
              </a:rPr>
              <a:t>4</a:t>
            </a:r>
            <a:r>
              <a:rPr lang="en-US" b="1" spc="-5" dirty="0">
                <a:sym typeface="+mn-ea"/>
              </a:rPr>
              <a:t>) =</a:t>
            </a:r>
            <a:r>
              <a:rPr lang="en-US" altLang="en-US" b="1" spc="-5" dirty="0">
                <a:sym typeface="+mn-ea"/>
              </a:rPr>
              <a:t>  </a:t>
            </a:r>
            <a:r>
              <a:rPr lang="en-US" b="1" spc="-5" dirty="0">
                <a:sym typeface="+mn-ea"/>
              </a:rPr>
              <a:t> {</a:t>
            </a:r>
            <a:r>
              <a:rPr lang="en-US" altLang="en-US" b="1" spc="-5" dirty="0">
                <a:sym typeface="+mn-ea"/>
              </a:rPr>
              <a:t>             </a:t>
            </a:r>
            <a:r>
              <a:rPr lang="en-US" b="1" spc="-5" dirty="0">
                <a:sym typeface="+mn-ea"/>
              </a:rPr>
              <a:t>}</a:t>
            </a:r>
            <a:endParaRPr lang="en-US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</a:t>
            </a:r>
            <a:r>
              <a:rPr lang="en-US" altLang="en-US" b="1" spc="-5" dirty="0">
                <a:sym typeface="+mn-ea"/>
              </a:rPr>
              <a:t>F</a:t>
            </a:r>
            <a:r>
              <a:rPr lang="en-US" b="1" spc="-5" dirty="0">
                <a:sym typeface="+mn-ea"/>
              </a:rPr>
              <a:t>(</a:t>
            </a:r>
            <a:r>
              <a:rPr lang="en-US" altLang="en-US" b="1" spc="-5" dirty="0">
                <a:sym typeface="+mn-ea"/>
              </a:rPr>
              <a:t>5</a:t>
            </a:r>
            <a:r>
              <a:rPr lang="en-US" b="1" spc="-5" dirty="0">
                <a:sym typeface="+mn-ea"/>
              </a:rPr>
              <a:t>) =</a:t>
            </a:r>
            <a:r>
              <a:rPr lang="en-US" altLang="en-US" b="1" spc="-5" dirty="0">
                <a:sym typeface="+mn-ea"/>
              </a:rPr>
              <a:t>  </a:t>
            </a:r>
            <a:r>
              <a:rPr lang="en-US" b="1" spc="-5" dirty="0">
                <a:sym typeface="+mn-ea"/>
              </a:rPr>
              <a:t> {</a:t>
            </a:r>
            <a:r>
              <a:rPr lang="en-US" altLang="en-US" b="1" spc="-5" dirty="0">
                <a:sym typeface="+mn-ea"/>
              </a:rPr>
              <a:t>             </a:t>
            </a:r>
            <a:r>
              <a:rPr lang="en-US" b="1" spc="-5" dirty="0">
                <a:sym typeface="+mn-ea"/>
              </a:rPr>
              <a:t>}</a:t>
            </a:r>
            <a:endParaRPr lang="en-US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</a:t>
            </a:r>
            <a:r>
              <a:rPr lang="en-US" altLang="en-US" b="1" spc="-5" dirty="0">
                <a:sym typeface="+mn-ea"/>
              </a:rPr>
              <a:t>F</a:t>
            </a:r>
            <a:r>
              <a:rPr lang="en-US" b="1" spc="-5" dirty="0">
                <a:sym typeface="+mn-ea"/>
              </a:rPr>
              <a:t>(</a:t>
            </a:r>
            <a:r>
              <a:rPr lang="en-US" altLang="en-US" b="1" spc="-5" dirty="0">
                <a:sym typeface="+mn-ea"/>
              </a:rPr>
              <a:t>6</a:t>
            </a:r>
            <a:r>
              <a:rPr lang="en-US" b="1" spc="-5" dirty="0">
                <a:sym typeface="+mn-ea"/>
              </a:rPr>
              <a:t>) =</a:t>
            </a:r>
            <a:r>
              <a:rPr lang="en-US" altLang="en-US" b="1" spc="-5" dirty="0">
                <a:sym typeface="+mn-ea"/>
              </a:rPr>
              <a:t>  </a:t>
            </a:r>
            <a:r>
              <a:rPr lang="en-US" b="1" spc="-5" dirty="0">
                <a:sym typeface="+mn-ea"/>
              </a:rPr>
              <a:t> {</a:t>
            </a:r>
            <a:r>
              <a:rPr lang="en-US" altLang="en-US" b="1" spc="-5" dirty="0">
                <a:sym typeface="+mn-ea"/>
              </a:rPr>
              <a:t>             </a:t>
            </a:r>
            <a:r>
              <a:rPr lang="en-US" b="1" spc="-5" dirty="0">
                <a:sym typeface="+mn-ea"/>
              </a:rPr>
              <a:t>}</a:t>
            </a:r>
            <a:endParaRPr lang="en-US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</a:t>
            </a:r>
            <a:r>
              <a:rPr lang="en-US" altLang="en-US" b="1" spc="-5" dirty="0">
                <a:sym typeface="+mn-ea"/>
              </a:rPr>
              <a:t>F</a:t>
            </a:r>
            <a:r>
              <a:rPr lang="en-US" b="1" spc="-5" dirty="0">
                <a:sym typeface="+mn-ea"/>
              </a:rPr>
              <a:t>(</a:t>
            </a:r>
            <a:r>
              <a:rPr lang="en-US" altLang="en-US" b="1" spc="-5" dirty="0">
                <a:sym typeface="+mn-ea"/>
              </a:rPr>
              <a:t>7</a:t>
            </a:r>
            <a:r>
              <a:rPr lang="en-US" b="1" spc="-5" dirty="0">
                <a:sym typeface="+mn-ea"/>
              </a:rPr>
              <a:t>) =</a:t>
            </a:r>
            <a:r>
              <a:rPr lang="en-US" altLang="en-US" b="1" spc="-5" dirty="0">
                <a:sym typeface="+mn-ea"/>
              </a:rPr>
              <a:t>  </a:t>
            </a:r>
            <a:r>
              <a:rPr lang="en-US" b="1" spc="-5" dirty="0">
                <a:sym typeface="+mn-ea"/>
              </a:rPr>
              <a:t> {</a:t>
            </a:r>
            <a:r>
              <a:rPr lang="en-US" altLang="en-US" b="1" spc="-5" dirty="0">
                <a:sym typeface="+mn-ea"/>
              </a:rPr>
              <a:t>             </a:t>
            </a:r>
            <a:r>
              <a:rPr lang="en-US" b="1" spc="-5" dirty="0">
                <a:sym typeface="+mn-ea"/>
              </a:rPr>
              <a:t>}</a:t>
            </a:r>
            <a:endParaRPr lang="en-US"/>
          </a:p>
        </p:txBody>
      </p:sp>
      <p:sp>
        <p:nvSpPr>
          <p:cNvPr id="23" name="object 3"/>
          <p:cNvSpPr/>
          <p:nvPr/>
        </p:nvSpPr>
        <p:spPr>
          <a:xfrm>
            <a:off x="9462770" y="2278380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anchor="ctr" anchorCtr="1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2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4" name="object 3"/>
          <p:cNvSpPr/>
          <p:nvPr/>
        </p:nvSpPr>
        <p:spPr>
          <a:xfrm>
            <a:off x="8782050" y="3224530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anchor="ctr" anchorCtr="1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3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5" name="object 3"/>
          <p:cNvSpPr/>
          <p:nvPr/>
        </p:nvSpPr>
        <p:spPr>
          <a:xfrm>
            <a:off x="10309225" y="3224530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anchor="ctr" anchorCtr="1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4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6" name="object 3"/>
          <p:cNvSpPr/>
          <p:nvPr/>
        </p:nvSpPr>
        <p:spPr>
          <a:xfrm>
            <a:off x="8470900" y="4088130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anchor="ctr" anchorCtr="1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7" name="object 3"/>
          <p:cNvSpPr/>
          <p:nvPr/>
        </p:nvSpPr>
        <p:spPr>
          <a:xfrm>
            <a:off x="9544050" y="4088130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anchor="ctr" anchorCtr="1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6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8" name="object 3"/>
          <p:cNvSpPr/>
          <p:nvPr/>
        </p:nvSpPr>
        <p:spPr>
          <a:xfrm>
            <a:off x="10617200" y="4088130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anchor="ctr" anchorCtr="1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7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9744075" y="1991360"/>
            <a:ext cx="0" cy="26987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9110345" y="2838450"/>
            <a:ext cx="619125" cy="37147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9834245" y="2809875"/>
            <a:ext cx="666750" cy="40005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8815070" y="3781425"/>
            <a:ext cx="152400" cy="28575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9091295" y="3781425"/>
            <a:ext cx="571500" cy="32385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9300845" y="3686175"/>
            <a:ext cx="1381125" cy="42862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750050" y="4432935"/>
            <a:ext cx="982980" cy="276860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 anchor="t">
            <a:spAutoFit/>
          </a:bodyPr>
          <a:p>
            <a:pPr marL="0" lvl="1" indent="-323850" algn="l" defTabSz="449580">
              <a:lnSpc>
                <a:spcPct val="10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{</a:t>
            </a:r>
            <a:r>
              <a:rPr lang="en-US" altLang="en-US" b="1" spc="-5" dirty="0">
                <a:sym typeface="+mn-ea"/>
              </a:rPr>
              <a:t>      </a:t>
            </a:r>
            <a:r>
              <a:rPr lang="en-US" altLang="en-US"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en-US" b="1" spc="-5" dirty="0">
                <a:sym typeface="+mn-ea"/>
              </a:rPr>
              <a:t>     </a:t>
            </a:r>
            <a:r>
              <a:rPr lang="en-US" b="1" spc="-5" dirty="0">
                <a:sym typeface="+mn-ea"/>
              </a:rPr>
              <a:t>}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750050" y="4104640"/>
            <a:ext cx="993775" cy="276860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 anchor="t">
            <a:spAutoFit/>
          </a:bodyPr>
          <a:p>
            <a:pPr marL="0" lvl="1" indent="-323850" algn="l" defTabSz="449580">
              <a:lnSpc>
                <a:spcPct val="10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{</a:t>
            </a:r>
            <a:r>
              <a:rPr lang="en-US" altLang="en-US" b="1" spc="-5" dirty="0">
                <a:sym typeface="+mn-ea"/>
              </a:rPr>
              <a:t>             </a:t>
            </a:r>
            <a:r>
              <a:rPr lang="en-US" b="1" spc="-5" dirty="0">
                <a:sym typeface="+mn-ea"/>
              </a:rPr>
              <a:t>}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750050" y="4761230"/>
            <a:ext cx="982980" cy="276860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 anchor="t">
            <a:spAutoFit/>
          </a:bodyPr>
          <a:p>
            <a:pPr marL="0" lvl="1" indent="-323850" algn="l" defTabSz="449580">
              <a:lnSpc>
                <a:spcPct val="10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{</a:t>
            </a:r>
            <a:r>
              <a:rPr lang="en-US" altLang="en-US" b="1" spc="-5" dirty="0">
                <a:sym typeface="+mn-ea"/>
              </a:rPr>
              <a:t>      </a:t>
            </a:r>
            <a:r>
              <a:rPr lang="en-US" altLang="en-US"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en-US" b="1" spc="-5" dirty="0">
                <a:sym typeface="+mn-ea"/>
              </a:rPr>
              <a:t>     </a:t>
            </a:r>
            <a:r>
              <a:rPr lang="en-US" b="1" spc="-5" dirty="0">
                <a:sym typeface="+mn-ea"/>
              </a:rPr>
              <a:t>}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750050" y="5089525"/>
            <a:ext cx="993775" cy="276860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 anchor="t">
            <a:spAutoFit/>
          </a:bodyPr>
          <a:p>
            <a:pPr marL="0" lvl="1" indent="-323850" algn="l" defTabSz="449580">
              <a:lnSpc>
                <a:spcPct val="10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{</a:t>
            </a:r>
            <a:r>
              <a:rPr lang="en-US" altLang="en-US" b="1" spc="-5" dirty="0">
                <a:sym typeface="+mn-ea"/>
              </a:rPr>
              <a:t>             </a:t>
            </a:r>
            <a:r>
              <a:rPr lang="en-US" b="1" spc="-5" dirty="0">
                <a:sym typeface="+mn-ea"/>
              </a:rPr>
              <a:t>}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6750050" y="5417820"/>
            <a:ext cx="982980" cy="276860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 anchor="t">
            <a:spAutoFit/>
          </a:bodyPr>
          <a:p>
            <a:pPr marL="0" lvl="1" indent="-323850" algn="l" defTabSz="449580">
              <a:lnSpc>
                <a:spcPct val="10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{</a:t>
            </a:r>
            <a:r>
              <a:rPr lang="en-US" altLang="en-US" b="1" spc="-5" dirty="0">
                <a:sym typeface="+mn-ea"/>
              </a:rPr>
              <a:t>      </a:t>
            </a:r>
            <a:r>
              <a:rPr lang="en-US" altLang="en-US"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</a:t>
            </a:r>
            <a:r>
              <a:rPr lang="en-US" altLang="en-US" b="1" spc="-5" dirty="0">
                <a:sym typeface="+mn-ea"/>
              </a:rPr>
              <a:t>     </a:t>
            </a:r>
            <a:r>
              <a:rPr lang="en-US" b="1" spc="-5" dirty="0">
                <a:sym typeface="+mn-ea"/>
              </a:rPr>
              <a:t>}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6750050" y="5746115"/>
            <a:ext cx="982980" cy="276860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 anchor="t">
            <a:spAutoFit/>
          </a:bodyPr>
          <a:p>
            <a:pPr marL="0" lvl="1" indent="-323850" algn="l" defTabSz="449580">
              <a:lnSpc>
                <a:spcPct val="10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{</a:t>
            </a:r>
            <a:r>
              <a:rPr lang="en-US" altLang="en-US" b="1" spc="-5" dirty="0">
                <a:sym typeface="+mn-ea"/>
              </a:rPr>
              <a:t>      </a:t>
            </a:r>
            <a:r>
              <a:rPr lang="en-US" altLang="en-US"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</a:t>
            </a:r>
            <a:r>
              <a:rPr lang="en-US" altLang="en-US" b="1" spc="-5" dirty="0">
                <a:sym typeface="+mn-ea"/>
              </a:rPr>
              <a:t>     </a:t>
            </a:r>
            <a:r>
              <a:rPr lang="en-US" b="1" spc="-5" dirty="0">
                <a:sym typeface="+mn-ea"/>
              </a:rPr>
              <a:t>}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6750050" y="6074410"/>
            <a:ext cx="982980" cy="276860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 anchor="t">
            <a:spAutoFit/>
          </a:bodyPr>
          <a:p>
            <a:pPr marL="0" lvl="1" indent="-323850" algn="l" defTabSz="449580">
              <a:lnSpc>
                <a:spcPct val="10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{</a:t>
            </a:r>
            <a:r>
              <a:rPr lang="en-US" altLang="en-US" b="1" spc="-5" dirty="0">
                <a:sym typeface="+mn-ea"/>
              </a:rPr>
              <a:t>      </a:t>
            </a:r>
            <a:r>
              <a:rPr lang="en-US" altLang="en-US"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en-US" b="1" spc="-5" dirty="0">
                <a:sym typeface="+mn-ea"/>
              </a:rPr>
              <a:t>     </a:t>
            </a:r>
            <a:r>
              <a:rPr lang="en-US" b="1" spc="-5" dirty="0">
                <a:sym typeface="+mn-ea"/>
              </a:rPr>
              <a:t>}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474075" y="5196840"/>
            <a:ext cx="32448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DF(x) = { w | x dom pred(w) </a:t>
            </a:r>
            <a:endParaRPr lang="zh-CN" altLang="en-US"/>
          </a:p>
          <a:p>
            <a:r>
              <a:rPr lang="en-US" altLang="zh-CN"/>
              <a:t>                  </a:t>
            </a:r>
            <a:r>
              <a:rPr lang="zh-CN" altLang="en-US"/>
              <a:t>AND !(x sdom w)}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1" grpId="0"/>
      <p:bldP spid="56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6" grpId="0" bldLvl="0" animBg="1"/>
      <p:bldP spid="38" grpId="0" bldLvl="0" animBg="1"/>
      <p:bldP spid="39" grpId="0" bldLvl="0" animBg="1"/>
      <p:bldP spid="40" grpId="0" bldLvl="0" animBg="1"/>
      <p:bldP spid="48" grpId="0" bldLvl="0" animBg="1"/>
      <p:bldP spid="49" grpId="0" bldLvl="0" animBg="1"/>
      <p:bldP spid="50" grpId="0" bldLvl="0" animBg="1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  <a:sym typeface="+mn-ea"/>
              </a:rPr>
              <a:t>活跃变量分析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13" name="object 6"/>
          <p:cNvSpPr txBox="1"/>
          <p:nvPr/>
        </p:nvSpPr>
        <p:spPr>
          <a:xfrm>
            <a:off x="5930265" y="2259330"/>
            <a:ext cx="2514600" cy="5537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  v</a:t>
            </a:r>
            <a:r>
              <a:rPr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= </a:t>
            </a:r>
            <a:r>
              <a:rPr lang="en-US"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v</a:t>
            </a:r>
            <a:r>
              <a:rPr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+</a:t>
            </a:r>
            <a:r>
              <a:rPr sz="2400" b="1" spc="-75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b</a:t>
            </a:r>
            <a:endParaRPr sz="24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567305" y="3055620"/>
            <a:ext cx="358267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28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out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[n]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= </a:t>
            </a:r>
            <a:r>
              <a:rPr sz="28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c,v</a:t>
            </a:r>
            <a:r>
              <a:rPr sz="2800"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 sz="2800" b="1" dirty="0">
              <a:solidFill>
                <a:srgbClr val="FF0000"/>
              </a:solidFill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67305" y="1656080"/>
            <a:ext cx="46990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sz="24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in</a:t>
            </a: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[n]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= </a:t>
            </a:r>
            <a:r>
              <a:rPr sz="24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{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         </a:t>
            </a:r>
            <a:r>
              <a:rPr sz="2400"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lang="en-US" sz="2400" b="1" spc="-11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  </a:t>
            </a:r>
            <a:r>
              <a:rPr sz="24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}</a:t>
            </a:r>
            <a:endParaRPr lang="zh-CN" altLang="en-US" sz="2400" b="1" dirty="0">
              <a:solidFill>
                <a:srgbClr val="FF0000"/>
              </a:solidFill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205990" y="1726565"/>
            <a:ext cx="0" cy="4180840"/>
          </a:xfrm>
          <a:prstGeom prst="straightConnector1">
            <a:avLst/>
          </a:prstGeom>
          <a:ln w="381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565593" y="2451100"/>
            <a:ext cx="54038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程</a:t>
            </a:r>
            <a:endParaRPr lang="zh-CN" altLang="en-US" sz="2800" b="1">
              <a:latin typeface="楷体_GB2312" panose="02010609030101010101" charset="-122"/>
              <a:ea typeface="楷体_GB2312" panose="02010609030101010101" charset="-122"/>
            </a:endParaRPr>
          </a:p>
          <a:p>
            <a:pPr algn="ctr"/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序</a:t>
            </a:r>
            <a:endParaRPr lang="zh-CN" altLang="en-US" sz="2800" b="1">
              <a:latin typeface="楷体_GB2312" panose="02010609030101010101" charset="-122"/>
              <a:ea typeface="楷体_GB2312" panose="02010609030101010101" charset="-122"/>
            </a:endParaRPr>
          </a:p>
          <a:p>
            <a:pPr algn="ctr"/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执</a:t>
            </a:r>
            <a:endParaRPr lang="zh-CN" altLang="en-US" sz="2800" b="1">
              <a:latin typeface="楷体_GB2312" panose="02010609030101010101" charset="-122"/>
              <a:ea typeface="楷体_GB2312" panose="02010609030101010101" charset="-122"/>
            </a:endParaRPr>
          </a:p>
          <a:p>
            <a:pPr algn="ctr"/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行</a:t>
            </a:r>
            <a:endParaRPr lang="zh-CN" altLang="en-US" sz="2800" b="1">
              <a:latin typeface="楷体_GB2312" panose="02010609030101010101" charset="-122"/>
              <a:ea typeface="楷体_GB2312" panose="02010609030101010101" charset="-122"/>
            </a:endParaRPr>
          </a:p>
          <a:p>
            <a:pPr algn="ctr"/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顺</a:t>
            </a:r>
            <a:endParaRPr lang="zh-CN" altLang="en-US" sz="2800" b="1">
              <a:latin typeface="楷体_GB2312" panose="02010609030101010101" charset="-122"/>
              <a:ea typeface="楷体_GB2312" panose="02010609030101010101" charset="-122"/>
            </a:endParaRPr>
          </a:p>
          <a:p>
            <a:pPr algn="ctr"/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序</a:t>
            </a:r>
            <a:endParaRPr lang="zh-CN" altLang="en-US" sz="2800" b="1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76445" y="1579245"/>
            <a:ext cx="3962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8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c</a:t>
            </a:r>
            <a:endParaRPr lang="en-US" altLang="en-US" sz="2800" b="1" dirty="0">
              <a:solidFill>
                <a:srgbClr val="FF0000"/>
              </a:solidFill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42205" y="1517650"/>
            <a:ext cx="59436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,</a:t>
            </a:r>
            <a:r>
              <a:rPr lang="en-US" altLang="en-US" sz="3600" b="1" strike="dblStrike" dirty="0">
                <a:solidFill>
                  <a:srgbClr val="FF0000"/>
                </a:solidFill>
                <a:uFillTx/>
                <a:latin typeface="Courier New" panose="02070309020205020404"/>
                <a:cs typeface="Courier New" panose="02070309020205020404"/>
                <a:sym typeface="+mn-ea"/>
              </a:rPr>
              <a:t>v</a:t>
            </a:r>
            <a:endParaRPr lang="en-US" altLang="en-US" sz="3600" b="1" strike="dblStrike" dirty="0">
              <a:solidFill>
                <a:srgbClr val="FF0000"/>
              </a:solidFill>
              <a:uFillTx/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36565" y="1579245"/>
            <a:ext cx="5334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,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v</a:t>
            </a:r>
            <a:endParaRPr lang="en-US" altLang="en-US" sz="2800" b="1" dirty="0">
              <a:solidFill>
                <a:srgbClr val="FF0000"/>
              </a:solidFill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53150" y="1579245"/>
            <a:ext cx="5334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,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b</a:t>
            </a:r>
            <a:endParaRPr lang="en-US" altLang="en-US" sz="2800" b="1" dirty="0">
              <a:solidFill>
                <a:srgbClr val="FF0000"/>
              </a:solidFill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31995" y="2273300"/>
            <a:ext cx="1257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结点</a:t>
            </a:r>
            <a:r>
              <a:rPr lang="en-US" altLang="zh-CN" sz="2800" b="1">
                <a:latin typeface="楷体_GB2312" panose="02010609030101010101" charset="-122"/>
                <a:ea typeface="楷体_GB2312" panose="02010609030101010101" charset="-122"/>
              </a:rPr>
              <a:t> n</a:t>
            </a:r>
            <a:endParaRPr lang="en-US" altLang="zh-CN" sz="2800" b="1">
              <a:latin typeface="楷体_GB2312" panose="02010609030101010101" charset="-122"/>
              <a:ea typeface="楷体_GB2312" panose="02010609030101010101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7118350" y="2813050"/>
            <a:ext cx="0" cy="1156970"/>
          </a:xfrm>
          <a:prstGeom prst="straightConnector1">
            <a:avLst/>
          </a:prstGeom>
          <a:ln w="381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705475" y="4067810"/>
            <a:ext cx="1295400" cy="1199515"/>
          </a:xfrm>
          <a:prstGeom prst="straightConnector1">
            <a:avLst/>
          </a:prstGeom>
          <a:ln w="381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 flipV="1">
            <a:off x="7266305" y="4025265"/>
            <a:ext cx="1096010" cy="1242060"/>
          </a:xfrm>
          <a:prstGeom prst="straightConnector1">
            <a:avLst/>
          </a:prstGeom>
          <a:ln w="381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116445" y="4025265"/>
            <a:ext cx="1905" cy="1287145"/>
          </a:xfrm>
          <a:prstGeom prst="straightConnector1">
            <a:avLst/>
          </a:prstGeom>
          <a:ln w="381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100955" y="5312410"/>
            <a:ext cx="82931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32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IN</a:t>
            </a:r>
            <a:r>
              <a:rPr lang="en-US" altLang="en-US" sz="3200" b="1" baseline="-250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1</a:t>
            </a:r>
            <a:endParaRPr lang="en-US" altLang="en-US" sz="3200" b="1" baseline="-25000" dirty="0">
              <a:solidFill>
                <a:srgbClr val="FF0000"/>
              </a:solidFill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03695" y="5312410"/>
            <a:ext cx="82931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32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IN</a:t>
            </a:r>
            <a:r>
              <a:rPr lang="en-US" altLang="en-US" sz="3200" b="1" baseline="-250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2</a:t>
            </a:r>
            <a:endParaRPr lang="en-US" altLang="en-US" sz="3200" b="1" baseline="-25000" dirty="0">
              <a:solidFill>
                <a:srgbClr val="FF0000"/>
              </a:solidFill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038465" y="5312410"/>
            <a:ext cx="82931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32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IN</a:t>
            </a:r>
            <a:r>
              <a:rPr lang="en-US" altLang="en-US" sz="3200" b="1" baseline="-250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3</a:t>
            </a:r>
            <a:endParaRPr lang="en-US" altLang="en-US" sz="3200" b="1" baseline="-25000" dirty="0">
              <a:solidFill>
                <a:srgbClr val="FF0000"/>
              </a:solidFill>
              <a:latin typeface="Courier New" panose="02070309020205020404"/>
              <a:cs typeface="Courier New" panose="02070309020205020404"/>
              <a:sym typeface="+mn-ea"/>
            </a:endParaRPr>
          </a:p>
        </p:txBody>
      </p:sp>
      <p:sp>
        <p:nvSpPr>
          <p:cNvPr id="27" name="object 6"/>
          <p:cNvSpPr txBox="1"/>
          <p:nvPr/>
        </p:nvSpPr>
        <p:spPr>
          <a:xfrm>
            <a:off x="4859020" y="5895340"/>
            <a:ext cx="1313180" cy="5537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 </a:t>
            </a:r>
            <a:r>
              <a:rPr lang="en-US"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lang="en-US" sz="24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8" name="object 6"/>
          <p:cNvSpPr txBox="1"/>
          <p:nvPr/>
        </p:nvSpPr>
        <p:spPr>
          <a:xfrm>
            <a:off x="6460490" y="5895340"/>
            <a:ext cx="1313180" cy="5537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 </a:t>
            </a:r>
            <a:r>
              <a:rPr lang="en-US"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lang="en-US" sz="24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29" name="object 6"/>
          <p:cNvSpPr txBox="1"/>
          <p:nvPr/>
        </p:nvSpPr>
        <p:spPr>
          <a:xfrm>
            <a:off x="8038465" y="5895340"/>
            <a:ext cx="1313180" cy="55372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 </a:t>
            </a:r>
            <a:r>
              <a:rPr lang="en-US" sz="24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lang="en-US" sz="24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83755" y="3226435"/>
            <a:ext cx="49472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en-US" sz="28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OUT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= 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IN</a:t>
            </a:r>
            <a:r>
              <a:rPr lang="en-US" altLang="en-US" sz="2800" b="1" baseline="-250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1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∪</a:t>
            </a:r>
            <a:r>
              <a:rPr lang="en-US" altLang="en-US" sz="2800" b="1" baseline="-250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IN</a:t>
            </a:r>
            <a:r>
              <a:rPr lang="en-US" altLang="en-US" sz="2800" b="1" baseline="-250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2</a:t>
            </a:r>
            <a:r>
              <a:rPr lang="en-US" altLang="en-US" sz="2800" b="1" baseline="-250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∪</a:t>
            </a: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IN</a:t>
            </a:r>
            <a:r>
              <a:rPr lang="en-US" altLang="en-US" sz="2800" b="1" baseline="-2500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3</a:t>
            </a:r>
            <a:endParaRPr lang="en-US" altLang="en-US" sz="2800" b="1" baseline="-25000" dirty="0">
              <a:solidFill>
                <a:srgbClr val="FF0000"/>
              </a:solidFill>
              <a:latin typeface="Courier New" panose="02070309020205020404"/>
              <a:cs typeface="Courier New" panose="02070309020205020404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6" grpId="0"/>
      <p:bldP spid="24" grpId="0"/>
      <p:bldP spid="25" grpId="0"/>
      <p:bldP spid="29" grpId="0" bldLvl="0" animBg="1"/>
      <p:bldP spid="28" grpId="0" bldLvl="0" animBg="1"/>
      <p:bldP spid="27" grpId="0" bldLvl="0" animBg="1"/>
      <p:bldP spid="3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插入</a:t>
            </a:r>
            <a:r>
              <a:rPr b="1" spc="-5" dirty="0">
                <a:sym typeface="+mn-ea"/>
              </a:rPr>
              <a:t>Φ</a:t>
            </a:r>
            <a:r>
              <a:rPr lang="zh-CN" altLang="en-US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函数示例</a:t>
            </a:r>
            <a:endParaRPr lang="zh-CN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828800" y="1186815"/>
            <a:ext cx="1254125" cy="119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i = 1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j = 1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k = 0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490980" y="2655570"/>
            <a:ext cx="192976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k &lt; 100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82600" y="3558540"/>
            <a:ext cx="192976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</a:rPr>
              <a:t>j &lt; 20?</a:t>
            </a:r>
            <a:endParaRPr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82600" y="4377690"/>
            <a:ext cx="1930400" cy="829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k + 1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467100" y="4377690"/>
            <a:ext cx="1929765" cy="829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j = k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k = k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663065" y="5888990"/>
            <a:ext cx="192976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467100" y="3558540"/>
            <a:ext cx="192976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</a:rPr>
              <a:t>return j</a:t>
            </a:r>
            <a:endParaRPr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>
            <a:stCxn id="16" idx="2"/>
            <a:endCxn id="42" idx="0"/>
          </p:cNvCxnSpPr>
          <p:nvPr/>
        </p:nvCxnSpPr>
        <p:spPr>
          <a:xfrm>
            <a:off x="2456180" y="2395220"/>
            <a:ext cx="0" cy="26987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42" idx="2"/>
            <a:endCxn id="43" idx="0"/>
          </p:cNvCxnSpPr>
          <p:nvPr/>
        </p:nvCxnSpPr>
        <p:spPr>
          <a:xfrm flipH="1">
            <a:off x="1447800" y="3125470"/>
            <a:ext cx="1008380" cy="44259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42" idx="2"/>
            <a:endCxn id="47" idx="0"/>
          </p:cNvCxnSpPr>
          <p:nvPr/>
        </p:nvCxnSpPr>
        <p:spPr>
          <a:xfrm>
            <a:off x="2456180" y="3125470"/>
            <a:ext cx="1976120" cy="44259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43" idx="2"/>
            <a:endCxn id="44" idx="0"/>
          </p:cNvCxnSpPr>
          <p:nvPr/>
        </p:nvCxnSpPr>
        <p:spPr>
          <a:xfrm>
            <a:off x="1447800" y="4028440"/>
            <a:ext cx="0" cy="35877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3" idx="2"/>
            <a:endCxn id="45" idx="0"/>
          </p:cNvCxnSpPr>
          <p:nvPr/>
        </p:nvCxnSpPr>
        <p:spPr>
          <a:xfrm>
            <a:off x="1447800" y="4028440"/>
            <a:ext cx="2984500" cy="35877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5" idx="2"/>
            <a:endCxn id="46" idx="0"/>
          </p:cNvCxnSpPr>
          <p:nvPr/>
        </p:nvCxnSpPr>
        <p:spPr>
          <a:xfrm flipH="1">
            <a:off x="2628265" y="5217160"/>
            <a:ext cx="1804035" cy="68135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4" idx="2"/>
          </p:cNvCxnSpPr>
          <p:nvPr/>
        </p:nvCxnSpPr>
        <p:spPr>
          <a:xfrm>
            <a:off x="1447800" y="5217160"/>
            <a:ext cx="1185545" cy="69786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/>
          <p:nvPr/>
        </p:nvCxnSpPr>
        <p:spPr>
          <a:xfrm rot="10800000" flipH="1">
            <a:off x="1662430" y="2619375"/>
            <a:ext cx="751205" cy="3499485"/>
          </a:xfrm>
          <a:prstGeom prst="curvedConnector4">
            <a:avLst>
              <a:gd name="adj1" fmla="val -202874"/>
              <a:gd name="adj2" fmla="val 103084"/>
            </a:avLst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368425" y="113728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(1)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30605" y="261937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2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2600" y="3190240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3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36490" y="319976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4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36490" y="520763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6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0230" y="520763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5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78225" y="593534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7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08500" y="113030"/>
            <a:ext cx="2540000" cy="24161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</a:t>
            </a:r>
            <a:r>
              <a:rPr lang="en-US" altLang="en-US" b="1" spc="-5" dirty="0">
                <a:sym typeface="+mn-ea"/>
              </a:rPr>
              <a:t>F</a:t>
            </a:r>
            <a:r>
              <a:rPr lang="en-US" b="1" spc="-5" dirty="0">
                <a:sym typeface="+mn-ea"/>
              </a:rPr>
              <a:t>(1) =</a:t>
            </a:r>
            <a:r>
              <a:rPr lang="en-US" altLang="en-US" b="1" spc="-5" dirty="0">
                <a:sym typeface="+mn-ea"/>
              </a:rPr>
              <a:t>  </a:t>
            </a:r>
            <a:r>
              <a:rPr lang="en-US" b="1" spc="-5" dirty="0">
                <a:sym typeface="+mn-ea"/>
              </a:rPr>
              <a:t> {</a:t>
            </a:r>
            <a:r>
              <a:rPr lang="en-US" altLang="en-US" b="1" spc="-5" dirty="0">
                <a:sym typeface="+mn-ea"/>
              </a:rPr>
              <a:t>             </a:t>
            </a:r>
            <a:r>
              <a:rPr lang="en-US" b="1" spc="-5" dirty="0">
                <a:sym typeface="+mn-ea"/>
              </a:rPr>
              <a:t>}</a:t>
            </a:r>
            <a:endParaRPr lang="en-US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</a:t>
            </a:r>
            <a:r>
              <a:rPr lang="en-US" altLang="en-US" b="1" spc="-5" dirty="0">
                <a:sym typeface="+mn-ea"/>
              </a:rPr>
              <a:t>F</a:t>
            </a:r>
            <a:r>
              <a:rPr lang="en-US" b="1" spc="-5" dirty="0">
                <a:sym typeface="+mn-ea"/>
              </a:rPr>
              <a:t>(2) =</a:t>
            </a:r>
            <a:r>
              <a:rPr lang="en-US" altLang="en-US" b="1" spc="-5" dirty="0">
                <a:sym typeface="+mn-ea"/>
              </a:rPr>
              <a:t>  </a:t>
            </a:r>
            <a:r>
              <a:rPr lang="en-US" b="1" spc="-5" dirty="0">
                <a:sym typeface="+mn-ea"/>
              </a:rPr>
              <a:t> {</a:t>
            </a:r>
            <a:r>
              <a:rPr lang="en-US" altLang="en-US" b="1" spc="-5" dirty="0">
                <a:sym typeface="+mn-ea"/>
              </a:rPr>
              <a:t>             </a:t>
            </a:r>
            <a:r>
              <a:rPr lang="en-US" b="1" spc="-5" dirty="0">
                <a:sym typeface="+mn-ea"/>
              </a:rPr>
              <a:t>}</a:t>
            </a:r>
            <a:endParaRPr lang="en-US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</a:t>
            </a:r>
            <a:r>
              <a:rPr lang="en-US" altLang="en-US" b="1" spc="-5" dirty="0">
                <a:sym typeface="+mn-ea"/>
              </a:rPr>
              <a:t>F</a:t>
            </a:r>
            <a:r>
              <a:rPr lang="en-US" b="1" spc="-5" dirty="0">
                <a:sym typeface="+mn-ea"/>
              </a:rPr>
              <a:t>(</a:t>
            </a:r>
            <a:r>
              <a:rPr lang="en-US" altLang="en-US" b="1" spc="-5" dirty="0">
                <a:sym typeface="+mn-ea"/>
              </a:rPr>
              <a:t>3</a:t>
            </a:r>
            <a:r>
              <a:rPr lang="en-US" b="1" spc="-5" dirty="0">
                <a:sym typeface="+mn-ea"/>
              </a:rPr>
              <a:t>) =</a:t>
            </a:r>
            <a:r>
              <a:rPr lang="en-US" altLang="en-US" b="1" spc="-5" dirty="0">
                <a:sym typeface="+mn-ea"/>
              </a:rPr>
              <a:t>  </a:t>
            </a:r>
            <a:r>
              <a:rPr lang="en-US" b="1" spc="-5" dirty="0">
                <a:sym typeface="+mn-ea"/>
              </a:rPr>
              <a:t> {</a:t>
            </a:r>
            <a:r>
              <a:rPr lang="en-US" altLang="en-US" b="1" spc="-5" dirty="0">
                <a:sym typeface="+mn-ea"/>
              </a:rPr>
              <a:t>             </a:t>
            </a:r>
            <a:r>
              <a:rPr lang="en-US" b="1" spc="-5" dirty="0">
                <a:sym typeface="+mn-ea"/>
              </a:rPr>
              <a:t>}</a:t>
            </a:r>
            <a:endParaRPr lang="en-US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</a:t>
            </a:r>
            <a:r>
              <a:rPr lang="en-US" altLang="en-US" b="1" spc="-5" dirty="0">
                <a:sym typeface="+mn-ea"/>
              </a:rPr>
              <a:t>F</a:t>
            </a:r>
            <a:r>
              <a:rPr lang="en-US" b="1" spc="-5" dirty="0">
                <a:sym typeface="+mn-ea"/>
              </a:rPr>
              <a:t>(</a:t>
            </a:r>
            <a:r>
              <a:rPr lang="en-US" altLang="en-US" b="1" spc="-5" dirty="0">
                <a:sym typeface="+mn-ea"/>
              </a:rPr>
              <a:t>4</a:t>
            </a:r>
            <a:r>
              <a:rPr lang="en-US" b="1" spc="-5" dirty="0">
                <a:sym typeface="+mn-ea"/>
              </a:rPr>
              <a:t>) =</a:t>
            </a:r>
            <a:r>
              <a:rPr lang="en-US" altLang="en-US" b="1" spc="-5" dirty="0">
                <a:sym typeface="+mn-ea"/>
              </a:rPr>
              <a:t>  </a:t>
            </a:r>
            <a:r>
              <a:rPr lang="en-US" b="1" spc="-5" dirty="0">
                <a:sym typeface="+mn-ea"/>
              </a:rPr>
              <a:t> {</a:t>
            </a:r>
            <a:r>
              <a:rPr lang="en-US" altLang="en-US" b="1" spc="-5" dirty="0">
                <a:sym typeface="+mn-ea"/>
              </a:rPr>
              <a:t>             </a:t>
            </a:r>
            <a:r>
              <a:rPr lang="en-US" b="1" spc="-5" dirty="0">
                <a:sym typeface="+mn-ea"/>
              </a:rPr>
              <a:t>}</a:t>
            </a:r>
            <a:endParaRPr lang="en-US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</a:t>
            </a:r>
            <a:r>
              <a:rPr lang="en-US" altLang="en-US" b="1" spc="-5" dirty="0">
                <a:sym typeface="+mn-ea"/>
              </a:rPr>
              <a:t>F</a:t>
            </a:r>
            <a:r>
              <a:rPr lang="en-US" b="1" spc="-5" dirty="0">
                <a:sym typeface="+mn-ea"/>
              </a:rPr>
              <a:t>(</a:t>
            </a:r>
            <a:r>
              <a:rPr lang="en-US" altLang="en-US" b="1" spc="-5" dirty="0">
                <a:sym typeface="+mn-ea"/>
              </a:rPr>
              <a:t>5</a:t>
            </a:r>
            <a:r>
              <a:rPr lang="en-US" b="1" spc="-5" dirty="0">
                <a:sym typeface="+mn-ea"/>
              </a:rPr>
              <a:t>) =</a:t>
            </a:r>
            <a:r>
              <a:rPr lang="en-US" altLang="en-US" b="1" spc="-5" dirty="0">
                <a:sym typeface="+mn-ea"/>
              </a:rPr>
              <a:t>  </a:t>
            </a:r>
            <a:r>
              <a:rPr lang="en-US" b="1" spc="-5" dirty="0">
                <a:sym typeface="+mn-ea"/>
              </a:rPr>
              <a:t> {</a:t>
            </a:r>
            <a:r>
              <a:rPr lang="en-US" altLang="en-US" b="1" spc="-5" dirty="0">
                <a:sym typeface="+mn-ea"/>
              </a:rPr>
              <a:t>             </a:t>
            </a:r>
            <a:r>
              <a:rPr lang="en-US" b="1" spc="-5" dirty="0">
                <a:sym typeface="+mn-ea"/>
              </a:rPr>
              <a:t>}</a:t>
            </a:r>
            <a:endParaRPr lang="en-US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</a:t>
            </a:r>
            <a:r>
              <a:rPr lang="en-US" altLang="en-US" b="1" spc="-5" dirty="0">
                <a:sym typeface="+mn-ea"/>
              </a:rPr>
              <a:t>F</a:t>
            </a:r>
            <a:r>
              <a:rPr lang="en-US" b="1" spc="-5" dirty="0">
                <a:sym typeface="+mn-ea"/>
              </a:rPr>
              <a:t>(</a:t>
            </a:r>
            <a:r>
              <a:rPr lang="en-US" altLang="en-US" b="1" spc="-5" dirty="0">
                <a:sym typeface="+mn-ea"/>
              </a:rPr>
              <a:t>6</a:t>
            </a:r>
            <a:r>
              <a:rPr lang="en-US" b="1" spc="-5" dirty="0">
                <a:sym typeface="+mn-ea"/>
              </a:rPr>
              <a:t>) =</a:t>
            </a:r>
            <a:r>
              <a:rPr lang="en-US" altLang="en-US" b="1" spc="-5" dirty="0">
                <a:sym typeface="+mn-ea"/>
              </a:rPr>
              <a:t>  </a:t>
            </a:r>
            <a:r>
              <a:rPr lang="en-US" b="1" spc="-5" dirty="0">
                <a:sym typeface="+mn-ea"/>
              </a:rPr>
              <a:t> {</a:t>
            </a:r>
            <a:r>
              <a:rPr lang="en-US" altLang="en-US" b="1" spc="-5" dirty="0">
                <a:sym typeface="+mn-ea"/>
              </a:rPr>
              <a:t>             </a:t>
            </a:r>
            <a:r>
              <a:rPr lang="en-US" b="1" spc="-5" dirty="0">
                <a:sym typeface="+mn-ea"/>
              </a:rPr>
              <a:t>}</a:t>
            </a:r>
            <a:endParaRPr lang="en-US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D</a:t>
            </a:r>
            <a:r>
              <a:rPr lang="en-US" altLang="en-US" b="1" spc="-5" dirty="0">
                <a:sym typeface="+mn-ea"/>
              </a:rPr>
              <a:t>F</a:t>
            </a:r>
            <a:r>
              <a:rPr lang="en-US" b="1" spc="-5" dirty="0">
                <a:sym typeface="+mn-ea"/>
              </a:rPr>
              <a:t>(</a:t>
            </a:r>
            <a:r>
              <a:rPr lang="en-US" altLang="en-US" b="1" spc="-5" dirty="0">
                <a:sym typeface="+mn-ea"/>
              </a:rPr>
              <a:t>7</a:t>
            </a:r>
            <a:r>
              <a:rPr lang="en-US" b="1" spc="-5" dirty="0">
                <a:sym typeface="+mn-ea"/>
              </a:rPr>
              <a:t>) =</a:t>
            </a:r>
            <a:r>
              <a:rPr lang="en-US" altLang="en-US" b="1" spc="-5" dirty="0">
                <a:sym typeface="+mn-ea"/>
              </a:rPr>
              <a:t>  </a:t>
            </a:r>
            <a:r>
              <a:rPr lang="en-US" b="1" spc="-5" dirty="0">
                <a:sym typeface="+mn-ea"/>
              </a:rPr>
              <a:t> {</a:t>
            </a:r>
            <a:r>
              <a:rPr lang="en-US" altLang="en-US" b="1" spc="-5" dirty="0">
                <a:sym typeface="+mn-ea"/>
              </a:rPr>
              <a:t>             </a:t>
            </a:r>
            <a:r>
              <a:rPr lang="en-US" b="1" spc="-5" dirty="0">
                <a:sym typeface="+mn-ea"/>
              </a:rPr>
              <a:t>}</a:t>
            </a:r>
            <a:endParaRPr lang="en-US"/>
          </a:p>
        </p:txBody>
      </p:sp>
      <p:sp>
        <p:nvSpPr>
          <p:cNvPr id="36" name="文本框 35"/>
          <p:cNvSpPr txBox="1"/>
          <p:nvPr/>
        </p:nvSpPr>
        <p:spPr>
          <a:xfrm>
            <a:off x="5554980" y="542925"/>
            <a:ext cx="982980" cy="276860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 anchor="t">
            <a:spAutoFit/>
          </a:bodyPr>
          <a:p>
            <a:pPr marL="0" lvl="1" indent="-323850" algn="l" defTabSz="449580">
              <a:lnSpc>
                <a:spcPct val="10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{</a:t>
            </a:r>
            <a:r>
              <a:rPr lang="en-US" altLang="en-US" b="1" spc="-5" dirty="0">
                <a:sym typeface="+mn-ea"/>
              </a:rPr>
              <a:t>      </a:t>
            </a:r>
            <a:r>
              <a:rPr lang="en-US" altLang="en-US"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en-US" b="1" spc="-5" dirty="0">
                <a:sym typeface="+mn-ea"/>
              </a:rPr>
              <a:t>     </a:t>
            </a:r>
            <a:r>
              <a:rPr lang="en-US" b="1" spc="-5" dirty="0">
                <a:sym typeface="+mn-ea"/>
              </a:rPr>
              <a:t>}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554980" y="214630"/>
            <a:ext cx="993775" cy="276860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 anchor="t">
            <a:spAutoFit/>
          </a:bodyPr>
          <a:p>
            <a:pPr marL="0" lvl="1" indent="-323850" algn="l" defTabSz="449580">
              <a:lnSpc>
                <a:spcPct val="10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{</a:t>
            </a:r>
            <a:r>
              <a:rPr lang="en-US" altLang="en-US" b="1" spc="-5" dirty="0">
                <a:sym typeface="+mn-ea"/>
              </a:rPr>
              <a:t>             </a:t>
            </a:r>
            <a:r>
              <a:rPr lang="en-US" b="1" spc="-5" dirty="0">
                <a:sym typeface="+mn-ea"/>
              </a:rPr>
              <a:t>}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554980" y="871220"/>
            <a:ext cx="982980" cy="276860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 anchor="t">
            <a:spAutoFit/>
          </a:bodyPr>
          <a:p>
            <a:pPr marL="0" lvl="1" indent="-323850" algn="l" defTabSz="449580">
              <a:lnSpc>
                <a:spcPct val="10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{</a:t>
            </a:r>
            <a:r>
              <a:rPr lang="en-US" altLang="en-US" b="1" spc="-5" dirty="0">
                <a:sym typeface="+mn-ea"/>
              </a:rPr>
              <a:t>      </a:t>
            </a:r>
            <a:r>
              <a:rPr lang="en-US" altLang="en-US"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en-US" b="1" spc="-5" dirty="0">
                <a:sym typeface="+mn-ea"/>
              </a:rPr>
              <a:t>     </a:t>
            </a:r>
            <a:r>
              <a:rPr lang="en-US" b="1" spc="-5" dirty="0">
                <a:sym typeface="+mn-ea"/>
              </a:rPr>
              <a:t>}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5554980" y="1199515"/>
            <a:ext cx="993775" cy="276860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 anchor="t">
            <a:spAutoFit/>
          </a:bodyPr>
          <a:p>
            <a:pPr marL="0" lvl="1" indent="-323850" algn="l" defTabSz="449580">
              <a:lnSpc>
                <a:spcPct val="10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{</a:t>
            </a:r>
            <a:r>
              <a:rPr lang="en-US" altLang="en-US" b="1" spc="-5" dirty="0">
                <a:sym typeface="+mn-ea"/>
              </a:rPr>
              <a:t>             </a:t>
            </a:r>
            <a:r>
              <a:rPr lang="en-US" b="1" spc="-5" dirty="0">
                <a:sym typeface="+mn-ea"/>
              </a:rPr>
              <a:t>}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554980" y="1527810"/>
            <a:ext cx="982980" cy="276860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 anchor="t">
            <a:spAutoFit/>
          </a:bodyPr>
          <a:p>
            <a:pPr marL="0" lvl="1" indent="-323850" algn="l" defTabSz="449580">
              <a:lnSpc>
                <a:spcPct val="10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{</a:t>
            </a:r>
            <a:r>
              <a:rPr lang="en-US" altLang="en-US" b="1" spc="-5" dirty="0">
                <a:sym typeface="+mn-ea"/>
              </a:rPr>
              <a:t>      </a:t>
            </a:r>
            <a:r>
              <a:rPr lang="en-US" altLang="en-US"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</a:t>
            </a:r>
            <a:r>
              <a:rPr lang="en-US" altLang="en-US" b="1" spc="-5" dirty="0">
                <a:sym typeface="+mn-ea"/>
              </a:rPr>
              <a:t>     </a:t>
            </a:r>
            <a:r>
              <a:rPr lang="en-US" b="1" spc="-5" dirty="0">
                <a:sym typeface="+mn-ea"/>
              </a:rPr>
              <a:t>}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554980" y="1856105"/>
            <a:ext cx="982980" cy="276860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 anchor="t">
            <a:spAutoFit/>
          </a:bodyPr>
          <a:p>
            <a:pPr marL="0" lvl="1" indent="-323850" algn="l" defTabSz="449580">
              <a:lnSpc>
                <a:spcPct val="10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{</a:t>
            </a:r>
            <a:r>
              <a:rPr lang="en-US" altLang="en-US" b="1" spc="-5" dirty="0">
                <a:sym typeface="+mn-ea"/>
              </a:rPr>
              <a:t>      </a:t>
            </a:r>
            <a:r>
              <a:rPr lang="en-US" altLang="en-US"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7</a:t>
            </a:r>
            <a:r>
              <a:rPr lang="en-US" altLang="en-US" b="1" spc="-5" dirty="0">
                <a:sym typeface="+mn-ea"/>
              </a:rPr>
              <a:t>     </a:t>
            </a:r>
            <a:r>
              <a:rPr lang="en-US" b="1" spc="-5" dirty="0">
                <a:sym typeface="+mn-ea"/>
              </a:rPr>
              <a:t>}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5554980" y="2184400"/>
            <a:ext cx="982980" cy="276860"/>
          </a:xfrm>
          <a:prstGeom prst="rect">
            <a:avLst/>
          </a:prstGeom>
          <a:solidFill>
            <a:srgbClr val="FFFF00"/>
          </a:solidFill>
        </p:spPr>
        <p:txBody>
          <a:bodyPr wrap="none" lIns="0" tIns="0" rIns="0" bIns="0" rtlCol="0" anchor="t">
            <a:spAutoFit/>
          </a:bodyPr>
          <a:p>
            <a:pPr marL="0" lvl="1" indent="-323850" algn="l" defTabSz="449580">
              <a:lnSpc>
                <a:spcPct val="10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spc="-5" dirty="0">
                <a:sym typeface="+mn-ea"/>
              </a:rPr>
              <a:t>{</a:t>
            </a:r>
            <a:r>
              <a:rPr lang="en-US" altLang="en-US" b="1" spc="-5" dirty="0">
                <a:sym typeface="+mn-ea"/>
              </a:rPr>
              <a:t>      </a:t>
            </a:r>
            <a:r>
              <a:rPr lang="en-US" altLang="en-US"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en-US" altLang="en-US" b="1" spc="-5" dirty="0">
                <a:sym typeface="+mn-ea"/>
              </a:rPr>
              <a:t>     </a:t>
            </a:r>
            <a:r>
              <a:rPr lang="en-US" b="1" spc="-5" dirty="0">
                <a:sym typeface="+mn-ea"/>
              </a:rPr>
              <a:t>}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831965" y="3567430"/>
            <a:ext cx="2540000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b="1" spc="-5" dirty="0">
                <a:sym typeface="+mn-ea"/>
              </a:rPr>
              <a:t>orig</a:t>
            </a:r>
            <a:r>
              <a:rPr lang="en-US" b="1" spc="-5" dirty="0">
                <a:sym typeface="+mn-ea"/>
              </a:rPr>
              <a:t>(1) =</a:t>
            </a:r>
            <a:r>
              <a:rPr lang="en-US" altLang="en-US" b="1" spc="-5" dirty="0">
                <a:sym typeface="+mn-ea"/>
              </a:rPr>
              <a:t>  </a:t>
            </a:r>
            <a:r>
              <a:rPr lang="en-US" b="1" spc="-5" dirty="0">
                <a:sym typeface="+mn-ea"/>
              </a:rPr>
              <a:t> {</a:t>
            </a:r>
            <a:r>
              <a:rPr lang="en-US" altLang="en-US" b="1" spc="-5" dirty="0">
                <a:sym typeface="+mn-ea"/>
              </a:rPr>
              <a:t>  i, j, k  </a:t>
            </a:r>
            <a:r>
              <a:rPr lang="en-US" b="1" spc="-5" dirty="0">
                <a:sym typeface="+mn-ea"/>
              </a:rPr>
              <a:t>}</a:t>
            </a:r>
            <a:endParaRPr lang="en-US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b="1" spc="-5" dirty="0">
                <a:sym typeface="+mn-ea"/>
              </a:rPr>
              <a:t>orig</a:t>
            </a:r>
            <a:r>
              <a:rPr lang="en-US" b="1" spc="-5" dirty="0">
                <a:sym typeface="+mn-ea"/>
              </a:rPr>
              <a:t>(</a:t>
            </a:r>
            <a:r>
              <a:rPr lang="en-US" altLang="en-US" b="1" spc="-5" dirty="0">
                <a:sym typeface="+mn-ea"/>
              </a:rPr>
              <a:t>5</a:t>
            </a:r>
            <a:r>
              <a:rPr lang="en-US" b="1" spc="-5" dirty="0">
                <a:sym typeface="+mn-ea"/>
              </a:rPr>
              <a:t>) =</a:t>
            </a:r>
            <a:r>
              <a:rPr lang="en-US" altLang="en-US" b="1" spc="-5" dirty="0">
                <a:sym typeface="+mn-ea"/>
              </a:rPr>
              <a:t>  </a:t>
            </a:r>
            <a:r>
              <a:rPr lang="en-US" b="1" spc="-5" dirty="0">
                <a:sym typeface="+mn-ea"/>
              </a:rPr>
              <a:t> {</a:t>
            </a:r>
            <a:r>
              <a:rPr lang="en-US" altLang="en-US" b="1" spc="-5" dirty="0">
                <a:sym typeface="+mn-ea"/>
              </a:rPr>
              <a:t>  j,  k    </a:t>
            </a:r>
            <a:r>
              <a:rPr lang="en-US" b="1" spc="-5" dirty="0">
                <a:sym typeface="+mn-ea"/>
              </a:rPr>
              <a:t>}</a:t>
            </a:r>
            <a:endParaRPr lang="en-US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b="1" spc="-5" dirty="0">
                <a:sym typeface="+mn-ea"/>
              </a:rPr>
              <a:t>orig</a:t>
            </a:r>
            <a:r>
              <a:rPr lang="en-US" b="1" spc="-5" dirty="0">
                <a:sym typeface="+mn-ea"/>
              </a:rPr>
              <a:t>(</a:t>
            </a:r>
            <a:r>
              <a:rPr lang="en-US" altLang="en-US" b="1" spc="-5" dirty="0">
                <a:sym typeface="+mn-ea"/>
              </a:rPr>
              <a:t>6</a:t>
            </a:r>
            <a:r>
              <a:rPr lang="en-US" b="1" spc="-5" dirty="0">
                <a:sym typeface="+mn-ea"/>
              </a:rPr>
              <a:t>) =</a:t>
            </a:r>
            <a:r>
              <a:rPr lang="en-US" altLang="en-US" b="1" spc="-5" dirty="0">
                <a:sym typeface="+mn-ea"/>
              </a:rPr>
              <a:t>  </a:t>
            </a:r>
            <a:r>
              <a:rPr lang="en-US" b="1" spc="-5" dirty="0">
                <a:sym typeface="+mn-ea"/>
              </a:rPr>
              <a:t> {</a:t>
            </a:r>
            <a:r>
              <a:rPr lang="en-US" altLang="en-US" b="1" spc="-5" dirty="0">
                <a:sym typeface="+mn-ea"/>
              </a:rPr>
              <a:t>  j,  k    </a:t>
            </a:r>
            <a:r>
              <a:rPr lang="en-US" b="1" spc="-5" dirty="0">
                <a:sym typeface="+mn-ea"/>
              </a:rPr>
              <a:t>}</a:t>
            </a:r>
            <a:endParaRPr lang="en-US"/>
          </a:p>
        </p:txBody>
      </p:sp>
      <p:sp>
        <p:nvSpPr>
          <p:cNvPr id="41" name="object 5"/>
          <p:cNvSpPr txBox="1"/>
          <p:nvPr/>
        </p:nvSpPr>
        <p:spPr>
          <a:xfrm>
            <a:off x="6831965" y="1678940"/>
            <a:ext cx="5006975" cy="1702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foreach </a:t>
            </a:r>
            <a:r>
              <a:rPr sz="1800"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node n</a:t>
            </a:r>
            <a:r>
              <a:rPr sz="1800" b="1" spc="-3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 </a:t>
            </a:r>
            <a:r>
              <a:rPr sz="18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{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/>
            </a:endParaRPr>
          </a:p>
          <a:p>
            <a:pPr marL="588010" marR="649605" indent="-233045">
              <a:lnSpc>
                <a:spcPts val="2200"/>
              </a:lnSpc>
              <a:spcBef>
                <a:spcPts val="40"/>
              </a:spcBef>
            </a:pPr>
            <a:r>
              <a:rPr sz="1800" b="1" spc="-1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foreach </a:t>
            </a:r>
            <a:r>
              <a:rPr sz="1800" b="1" spc="-1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variable </a:t>
            </a:r>
            <a:r>
              <a:rPr sz="1800"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v </a:t>
            </a:r>
            <a:r>
              <a:rPr sz="1800" b="1" spc="-1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defined in </a:t>
            </a:r>
            <a:r>
              <a:rPr sz="1800"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n </a:t>
            </a:r>
            <a:r>
              <a:rPr sz="18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{  </a:t>
            </a:r>
            <a:endParaRPr sz="1800" b="1" spc="-5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/>
            </a:endParaRPr>
          </a:p>
          <a:p>
            <a:pPr marL="588010" marR="649605" indent="-233045">
              <a:lnSpc>
                <a:spcPts val="2200"/>
              </a:lnSpc>
              <a:spcBef>
                <a:spcPts val="40"/>
              </a:spcBef>
            </a:pPr>
            <a:r>
              <a:rPr sz="18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 </a:t>
            </a:r>
            <a:r>
              <a:rPr lang="en-US" sz="18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 </a:t>
            </a:r>
            <a:r>
              <a:rPr sz="18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orig[n] </a:t>
            </a:r>
            <a:r>
              <a:rPr b="1" spc="-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∪</a:t>
            </a:r>
            <a:r>
              <a:rPr sz="18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=</a:t>
            </a:r>
            <a:r>
              <a:rPr sz="1800" b="1" spc="-5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 </a:t>
            </a:r>
            <a:r>
              <a:rPr sz="18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{v}</a:t>
            </a:r>
            <a:endParaRPr sz="1800" b="1" spc="-5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/>
            </a:endParaRPr>
          </a:p>
          <a:p>
            <a:pPr marL="588010" marR="649605" indent="-233045">
              <a:lnSpc>
                <a:spcPts val="2200"/>
              </a:lnSpc>
              <a:spcBef>
                <a:spcPts val="40"/>
              </a:spcBef>
            </a:pPr>
            <a:r>
              <a:rPr sz="18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 </a:t>
            </a:r>
            <a:r>
              <a:rPr lang="en-US" sz="18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 </a:t>
            </a:r>
            <a:r>
              <a:rPr sz="18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defsites[v] </a:t>
            </a:r>
            <a:r>
              <a:rPr b="1" spc="-5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∪</a:t>
            </a:r>
            <a:r>
              <a:rPr sz="18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=</a:t>
            </a:r>
            <a:r>
              <a:rPr sz="1800" b="1" spc="-5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 </a:t>
            </a:r>
            <a:r>
              <a:rPr sz="1800" b="1" spc="-10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{n}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/>
            </a:endParaRPr>
          </a:p>
          <a:p>
            <a:pPr marL="355600">
              <a:lnSpc>
                <a:spcPts val="2140"/>
              </a:lnSpc>
            </a:pPr>
            <a:r>
              <a:rPr sz="18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}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}</a:t>
            </a:r>
            <a:endParaRPr sz="18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831965" y="4709160"/>
            <a:ext cx="3034665" cy="1087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b="1" spc="-5" dirty="0">
                <a:sym typeface="+mn-ea"/>
              </a:rPr>
              <a:t>defsites</a:t>
            </a:r>
            <a:r>
              <a:rPr lang="en-US" b="1" spc="-5" dirty="0">
                <a:sym typeface="+mn-ea"/>
              </a:rPr>
              <a:t>(</a:t>
            </a:r>
            <a:r>
              <a:rPr lang="en-US" altLang="en-US" b="1" spc="-5" dirty="0">
                <a:sym typeface="+mn-ea"/>
              </a:rPr>
              <a:t> i </a:t>
            </a:r>
            <a:r>
              <a:rPr lang="en-US" b="1" spc="-5" dirty="0">
                <a:sym typeface="+mn-ea"/>
              </a:rPr>
              <a:t>) =</a:t>
            </a:r>
            <a:r>
              <a:rPr lang="en-US" altLang="en-US" b="1" spc="-5" dirty="0">
                <a:sym typeface="+mn-ea"/>
              </a:rPr>
              <a:t>  </a:t>
            </a:r>
            <a:r>
              <a:rPr lang="en-US" b="1" spc="-5" dirty="0">
                <a:sym typeface="+mn-ea"/>
              </a:rPr>
              <a:t> </a:t>
            </a:r>
            <a:r>
              <a:rPr lang="en-US" altLang="en-US" b="1" spc="-5" dirty="0">
                <a:sym typeface="+mn-ea"/>
              </a:rPr>
              <a:t> </a:t>
            </a:r>
            <a:r>
              <a:rPr lang="en-US" b="1" spc="-5" dirty="0">
                <a:sym typeface="+mn-ea"/>
              </a:rPr>
              <a:t>{</a:t>
            </a:r>
            <a:r>
              <a:rPr lang="en-US" altLang="en-US" b="1" spc="-5" dirty="0">
                <a:sym typeface="+mn-ea"/>
              </a:rPr>
              <a:t>  1  </a:t>
            </a:r>
            <a:r>
              <a:rPr lang="en-US" b="1" spc="-5" dirty="0">
                <a:sym typeface="+mn-ea"/>
              </a:rPr>
              <a:t>}</a:t>
            </a:r>
            <a:endParaRPr lang="en-US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b="1" spc="-5" dirty="0">
                <a:sym typeface="+mn-ea"/>
              </a:rPr>
              <a:t>defsites</a:t>
            </a:r>
            <a:r>
              <a:rPr lang="en-US" b="1" spc="-5" dirty="0">
                <a:sym typeface="+mn-ea"/>
              </a:rPr>
              <a:t>(</a:t>
            </a:r>
            <a:r>
              <a:rPr lang="en-US" altLang="en-US" b="1" spc="-5" dirty="0">
                <a:sym typeface="+mn-ea"/>
              </a:rPr>
              <a:t> j </a:t>
            </a:r>
            <a:r>
              <a:rPr lang="en-US" b="1" spc="-5" dirty="0">
                <a:sym typeface="+mn-ea"/>
              </a:rPr>
              <a:t>) =</a:t>
            </a:r>
            <a:r>
              <a:rPr lang="en-US" altLang="en-US" b="1" spc="-5" dirty="0">
                <a:sym typeface="+mn-ea"/>
              </a:rPr>
              <a:t>   </a:t>
            </a:r>
            <a:r>
              <a:rPr lang="en-US" b="1" spc="-5" dirty="0">
                <a:sym typeface="+mn-ea"/>
              </a:rPr>
              <a:t> {</a:t>
            </a:r>
            <a:r>
              <a:rPr lang="en-US" altLang="en-US" b="1" spc="-5" dirty="0">
                <a:sym typeface="+mn-ea"/>
              </a:rPr>
              <a:t> 1, 5, 6    </a:t>
            </a:r>
            <a:r>
              <a:rPr lang="en-US" b="1" spc="-5" dirty="0">
                <a:sym typeface="+mn-ea"/>
              </a:rPr>
              <a:t>}</a:t>
            </a:r>
            <a:endParaRPr lang="en-US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b="1" spc="-5" dirty="0">
                <a:sym typeface="+mn-ea"/>
              </a:rPr>
              <a:t>defsites</a:t>
            </a:r>
            <a:r>
              <a:rPr lang="en-US" b="1" spc="-5" dirty="0">
                <a:sym typeface="+mn-ea"/>
              </a:rPr>
              <a:t>(</a:t>
            </a:r>
            <a:r>
              <a:rPr lang="en-US" altLang="en-US" b="1" spc="-5" dirty="0">
                <a:sym typeface="+mn-ea"/>
              </a:rPr>
              <a:t> k </a:t>
            </a:r>
            <a:r>
              <a:rPr lang="en-US" b="1" spc="-5" dirty="0">
                <a:sym typeface="+mn-ea"/>
              </a:rPr>
              <a:t>)  =</a:t>
            </a:r>
            <a:r>
              <a:rPr lang="en-US" altLang="en-US" b="1" spc="-5" dirty="0">
                <a:sym typeface="+mn-ea"/>
              </a:rPr>
              <a:t> </a:t>
            </a:r>
            <a:r>
              <a:rPr lang="en-US" b="1" spc="-5" dirty="0">
                <a:sym typeface="+mn-ea"/>
              </a:rPr>
              <a:t> {</a:t>
            </a:r>
            <a:r>
              <a:rPr lang="en-US" altLang="en-US" b="1" spc="-5" dirty="0">
                <a:sym typeface="+mn-ea"/>
              </a:rPr>
              <a:t> 1, 5, 6  </a:t>
            </a:r>
            <a:r>
              <a:rPr lang="en-US" b="1" spc="-5" dirty="0">
                <a:sym typeface="+mn-ea"/>
              </a:rPr>
              <a:t>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插入</a:t>
            </a:r>
            <a:r>
              <a:rPr b="1" spc="-5" dirty="0">
                <a:sym typeface="+mn-ea"/>
              </a:rPr>
              <a:t>Φ</a:t>
            </a:r>
            <a:r>
              <a:rPr lang="zh-CN" altLang="en-US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函数示例</a:t>
            </a:r>
            <a:endParaRPr lang="zh-CN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828800" y="1186815"/>
            <a:ext cx="1254125" cy="119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i = 1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j = 1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k = 0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490980" y="2655570"/>
            <a:ext cx="192976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k &lt; 100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82600" y="3558540"/>
            <a:ext cx="192976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</a:rPr>
              <a:t>j &lt; 20?</a:t>
            </a:r>
            <a:endParaRPr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82600" y="4377690"/>
            <a:ext cx="1930400" cy="829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k + 1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467100" y="4377690"/>
            <a:ext cx="1929765" cy="829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j = k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k = k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663065" y="5888990"/>
            <a:ext cx="1929765" cy="8299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467100" y="3558540"/>
            <a:ext cx="192976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</a:rPr>
              <a:t>return j</a:t>
            </a:r>
            <a:endParaRPr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>
            <a:stCxn id="16" idx="2"/>
            <a:endCxn id="42" idx="0"/>
          </p:cNvCxnSpPr>
          <p:nvPr/>
        </p:nvCxnSpPr>
        <p:spPr>
          <a:xfrm>
            <a:off x="2456180" y="2395220"/>
            <a:ext cx="0" cy="26987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42" idx="2"/>
            <a:endCxn id="43" idx="0"/>
          </p:cNvCxnSpPr>
          <p:nvPr/>
        </p:nvCxnSpPr>
        <p:spPr>
          <a:xfrm flipH="1">
            <a:off x="1447800" y="3125470"/>
            <a:ext cx="1008380" cy="44259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42" idx="2"/>
            <a:endCxn id="47" idx="0"/>
          </p:cNvCxnSpPr>
          <p:nvPr/>
        </p:nvCxnSpPr>
        <p:spPr>
          <a:xfrm>
            <a:off x="2456180" y="3125470"/>
            <a:ext cx="1976120" cy="44259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43" idx="2"/>
            <a:endCxn id="44" idx="0"/>
          </p:cNvCxnSpPr>
          <p:nvPr/>
        </p:nvCxnSpPr>
        <p:spPr>
          <a:xfrm>
            <a:off x="1447800" y="4028440"/>
            <a:ext cx="0" cy="35877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3" idx="2"/>
            <a:endCxn id="45" idx="0"/>
          </p:cNvCxnSpPr>
          <p:nvPr/>
        </p:nvCxnSpPr>
        <p:spPr>
          <a:xfrm>
            <a:off x="1447800" y="4028440"/>
            <a:ext cx="2984500" cy="35877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5" idx="2"/>
            <a:endCxn id="46" idx="0"/>
          </p:cNvCxnSpPr>
          <p:nvPr/>
        </p:nvCxnSpPr>
        <p:spPr>
          <a:xfrm flipH="1">
            <a:off x="2628265" y="5207635"/>
            <a:ext cx="1804035" cy="68135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4" idx="2"/>
          </p:cNvCxnSpPr>
          <p:nvPr/>
        </p:nvCxnSpPr>
        <p:spPr>
          <a:xfrm>
            <a:off x="1447800" y="5217160"/>
            <a:ext cx="1185545" cy="69786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/>
          <p:nvPr/>
        </p:nvCxnSpPr>
        <p:spPr>
          <a:xfrm rot="10800000" flipH="1">
            <a:off x="1662430" y="2619375"/>
            <a:ext cx="751205" cy="3499485"/>
          </a:xfrm>
          <a:prstGeom prst="curvedConnector4">
            <a:avLst>
              <a:gd name="adj1" fmla="val -202874"/>
              <a:gd name="adj2" fmla="val 103084"/>
            </a:avLst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368425" y="113728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(1)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30605" y="261937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2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2600" y="3190240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3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36490" y="319976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4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36490" y="520763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6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0230" y="520763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5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78225" y="593534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7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038600" y="214630"/>
            <a:ext cx="2540000" cy="2155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b="1" spc="-5" dirty="0">
                <a:sym typeface="+mn-ea"/>
              </a:rPr>
              <a:t>D</a:t>
            </a:r>
            <a:r>
              <a:rPr lang="en-US" altLang="en-US" sz="1600" b="1" spc="-5" dirty="0">
                <a:sym typeface="+mn-ea"/>
              </a:rPr>
              <a:t>F</a:t>
            </a:r>
            <a:r>
              <a:rPr lang="en-US" sz="1600" b="1" spc="-5" dirty="0">
                <a:sym typeface="+mn-ea"/>
              </a:rPr>
              <a:t>(1) =</a:t>
            </a:r>
            <a:r>
              <a:rPr lang="en-US" altLang="en-US" sz="1600" b="1" spc="-5" dirty="0">
                <a:sym typeface="+mn-ea"/>
              </a:rPr>
              <a:t>  </a:t>
            </a:r>
            <a:r>
              <a:rPr lang="en-US" sz="1600" b="1" spc="-5" dirty="0">
                <a:sym typeface="+mn-ea"/>
              </a:rPr>
              <a:t> {</a:t>
            </a:r>
            <a:r>
              <a:rPr lang="en-US" altLang="en-US" sz="1600" b="1" spc="-5" dirty="0">
                <a:sym typeface="+mn-ea"/>
              </a:rPr>
              <a:t>             </a:t>
            </a:r>
            <a:r>
              <a:rPr lang="en-US" sz="1600" b="1" spc="-5" dirty="0">
                <a:sym typeface="+mn-ea"/>
              </a:rPr>
              <a:t>}</a:t>
            </a:r>
            <a:endParaRPr lang="en-US" sz="16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b="1" spc="-5" dirty="0">
                <a:sym typeface="+mn-ea"/>
              </a:rPr>
              <a:t>D</a:t>
            </a:r>
            <a:r>
              <a:rPr lang="en-US" altLang="en-US" sz="1600" b="1" spc="-5" dirty="0">
                <a:sym typeface="+mn-ea"/>
              </a:rPr>
              <a:t>F</a:t>
            </a:r>
            <a:r>
              <a:rPr lang="en-US" sz="1600" b="1" spc="-5" dirty="0">
                <a:sym typeface="+mn-ea"/>
              </a:rPr>
              <a:t>(2) =</a:t>
            </a:r>
            <a:r>
              <a:rPr lang="en-US" altLang="en-US" sz="1600" b="1" spc="-5" dirty="0">
                <a:sym typeface="+mn-ea"/>
              </a:rPr>
              <a:t>  </a:t>
            </a:r>
            <a:r>
              <a:rPr lang="en-US" sz="1600" b="1" spc="-5" dirty="0">
                <a:sym typeface="+mn-ea"/>
              </a:rPr>
              <a:t> {</a:t>
            </a:r>
            <a:r>
              <a:rPr lang="en-US" altLang="en-US" sz="1600" b="1" spc="-5" dirty="0">
                <a:sym typeface="+mn-ea"/>
              </a:rPr>
              <a:t>     2      </a:t>
            </a:r>
            <a:r>
              <a:rPr lang="en-US" sz="1600" b="1" spc="-5" dirty="0">
                <a:sym typeface="+mn-ea"/>
              </a:rPr>
              <a:t>}</a:t>
            </a:r>
            <a:endParaRPr lang="en-US" sz="16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b="1" spc="-5" dirty="0">
                <a:sym typeface="+mn-ea"/>
              </a:rPr>
              <a:t>D</a:t>
            </a:r>
            <a:r>
              <a:rPr lang="en-US" altLang="en-US" sz="1600" b="1" spc="-5" dirty="0">
                <a:sym typeface="+mn-ea"/>
              </a:rPr>
              <a:t>F</a:t>
            </a:r>
            <a:r>
              <a:rPr lang="en-US" sz="1600" b="1" spc="-5" dirty="0">
                <a:sym typeface="+mn-ea"/>
              </a:rPr>
              <a:t>(</a:t>
            </a:r>
            <a:r>
              <a:rPr lang="en-US" altLang="en-US" sz="1600" b="1" spc="-5" dirty="0">
                <a:sym typeface="+mn-ea"/>
              </a:rPr>
              <a:t>3</a:t>
            </a:r>
            <a:r>
              <a:rPr lang="en-US" sz="1600" b="1" spc="-5" dirty="0">
                <a:sym typeface="+mn-ea"/>
              </a:rPr>
              <a:t>) =</a:t>
            </a:r>
            <a:r>
              <a:rPr lang="en-US" altLang="en-US" sz="1600" b="1" spc="-5" dirty="0">
                <a:sym typeface="+mn-ea"/>
              </a:rPr>
              <a:t>  </a:t>
            </a:r>
            <a:r>
              <a:rPr lang="en-US" sz="1600" b="1" spc="-5" dirty="0">
                <a:sym typeface="+mn-ea"/>
              </a:rPr>
              <a:t> {</a:t>
            </a:r>
            <a:r>
              <a:rPr lang="en-US" altLang="en-US" sz="1600" b="1" spc="-5" dirty="0">
                <a:sym typeface="+mn-ea"/>
              </a:rPr>
              <a:t>     2      </a:t>
            </a:r>
            <a:r>
              <a:rPr lang="en-US" sz="1600" b="1" spc="-5" dirty="0">
                <a:sym typeface="+mn-ea"/>
              </a:rPr>
              <a:t>}</a:t>
            </a:r>
            <a:endParaRPr lang="en-US" sz="16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b="1" spc="-5" dirty="0">
                <a:sym typeface="+mn-ea"/>
              </a:rPr>
              <a:t>D</a:t>
            </a:r>
            <a:r>
              <a:rPr lang="en-US" altLang="en-US" sz="1600" b="1" spc="-5" dirty="0">
                <a:sym typeface="+mn-ea"/>
              </a:rPr>
              <a:t>F</a:t>
            </a:r>
            <a:r>
              <a:rPr lang="en-US" sz="1600" b="1" spc="-5" dirty="0">
                <a:sym typeface="+mn-ea"/>
              </a:rPr>
              <a:t>(</a:t>
            </a:r>
            <a:r>
              <a:rPr lang="en-US" altLang="en-US" sz="1600" b="1" spc="-5" dirty="0">
                <a:sym typeface="+mn-ea"/>
              </a:rPr>
              <a:t>4</a:t>
            </a:r>
            <a:r>
              <a:rPr lang="en-US" sz="1600" b="1" spc="-5" dirty="0">
                <a:sym typeface="+mn-ea"/>
              </a:rPr>
              <a:t>) =</a:t>
            </a:r>
            <a:r>
              <a:rPr lang="en-US" altLang="en-US" sz="1600" b="1" spc="-5" dirty="0">
                <a:sym typeface="+mn-ea"/>
              </a:rPr>
              <a:t>  </a:t>
            </a:r>
            <a:r>
              <a:rPr lang="en-US" sz="1600" b="1" spc="-5" dirty="0">
                <a:sym typeface="+mn-ea"/>
              </a:rPr>
              <a:t> {</a:t>
            </a:r>
            <a:r>
              <a:rPr lang="en-US" altLang="en-US" sz="1600" b="1" spc="-5" dirty="0">
                <a:sym typeface="+mn-ea"/>
              </a:rPr>
              <a:t>             </a:t>
            </a:r>
            <a:r>
              <a:rPr lang="en-US" sz="1600" b="1" spc="-5" dirty="0">
                <a:sym typeface="+mn-ea"/>
              </a:rPr>
              <a:t>}</a:t>
            </a:r>
            <a:endParaRPr lang="en-US" sz="16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b="1" spc="-5" dirty="0">
                <a:sym typeface="+mn-ea"/>
              </a:rPr>
              <a:t>D</a:t>
            </a:r>
            <a:r>
              <a:rPr lang="en-US" altLang="en-US" sz="1600" b="1" spc="-5" dirty="0">
                <a:sym typeface="+mn-ea"/>
              </a:rPr>
              <a:t>F</a:t>
            </a:r>
            <a:r>
              <a:rPr lang="en-US" sz="1600" b="1" spc="-5" dirty="0">
                <a:sym typeface="+mn-ea"/>
              </a:rPr>
              <a:t>(</a:t>
            </a:r>
            <a:r>
              <a:rPr lang="en-US" altLang="en-US" sz="1600" b="1" spc="-5" dirty="0">
                <a:sym typeface="+mn-ea"/>
              </a:rPr>
              <a:t>5</a:t>
            </a:r>
            <a:r>
              <a:rPr lang="en-US" sz="1600" b="1" spc="-5" dirty="0">
                <a:sym typeface="+mn-ea"/>
              </a:rPr>
              <a:t>) =</a:t>
            </a:r>
            <a:r>
              <a:rPr lang="en-US" altLang="en-US" sz="1600" b="1" spc="-5" dirty="0">
                <a:sym typeface="+mn-ea"/>
              </a:rPr>
              <a:t>  </a:t>
            </a:r>
            <a:r>
              <a:rPr lang="en-US" sz="1600" b="1" spc="-5" dirty="0">
                <a:sym typeface="+mn-ea"/>
              </a:rPr>
              <a:t> {</a:t>
            </a:r>
            <a:r>
              <a:rPr lang="en-US" altLang="en-US" sz="1600" b="1" spc="-5" dirty="0">
                <a:sym typeface="+mn-ea"/>
              </a:rPr>
              <a:t>     7      </a:t>
            </a:r>
            <a:r>
              <a:rPr lang="en-US" sz="1600" b="1" spc="-5" dirty="0">
                <a:sym typeface="+mn-ea"/>
              </a:rPr>
              <a:t>}</a:t>
            </a:r>
            <a:endParaRPr lang="en-US" sz="16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b="1" spc="-5" dirty="0">
                <a:sym typeface="+mn-ea"/>
              </a:rPr>
              <a:t>D</a:t>
            </a:r>
            <a:r>
              <a:rPr lang="en-US" altLang="en-US" sz="1600" b="1" spc="-5" dirty="0">
                <a:sym typeface="+mn-ea"/>
              </a:rPr>
              <a:t>F</a:t>
            </a:r>
            <a:r>
              <a:rPr lang="en-US" sz="1600" b="1" spc="-5" dirty="0">
                <a:sym typeface="+mn-ea"/>
              </a:rPr>
              <a:t>(</a:t>
            </a:r>
            <a:r>
              <a:rPr lang="en-US" altLang="en-US" sz="1600" b="1" spc="-5" dirty="0">
                <a:sym typeface="+mn-ea"/>
              </a:rPr>
              <a:t>6</a:t>
            </a:r>
            <a:r>
              <a:rPr lang="en-US" sz="1600" b="1" spc="-5" dirty="0">
                <a:sym typeface="+mn-ea"/>
              </a:rPr>
              <a:t>) =</a:t>
            </a:r>
            <a:r>
              <a:rPr lang="en-US" altLang="en-US" sz="1600" b="1" spc="-5" dirty="0">
                <a:sym typeface="+mn-ea"/>
              </a:rPr>
              <a:t>  </a:t>
            </a:r>
            <a:r>
              <a:rPr lang="en-US" sz="1600" b="1" spc="-5" dirty="0">
                <a:sym typeface="+mn-ea"/>
              </a:rPr>
              <a:t> {</a:t>
            </a:r>
            <a:r>
              <a:rPr lang="en-US" altLang="en-US" sz="1600" b="1" spc="-5" dirty="0">
                <a:sym typeface="+mn-ea"/>
              </a:rPr>
              <a:t>     7      </a:t>
            </a:r>
            <a:r>
              <a:rPr lang="en-US" sz="1600" b="1" spc="-5" dirty="0">
                <a:sym typeface="+mn-ea"/>
              </a:rPr>
              <a:t>}</a:t>
            </a:r>
            <a:endParaRPr lang="en-US" sz="16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b="1" spc="-5" dirty="0">
                <a:sym typeface="+mn-ea"/>
              </a:rPr>
              <a:t>D</a:t>
            </a:r>
            <a:r>
              <a:rPr lang="en-US" altLang="en-US" sz="1600" b="1" spc="-5" dirty="0">
                <a:sym typeface="+mn-ea"/>
              </a:rPr>
              <a:t>F</a:t>
            </a:r>
            <a:r>
              <a:rPr lang="en-US" sz="1600" b="1" spc="-5" dirty="0">
                <a:sym typeface="+mn-ea"/>
              </a:rPr>
              <a:t>(</a:t>
            </a:r>
            <a:r>
              <a:rPr lang="en-US" altLang="en-US" sz="1600" b="1" spc="-5" dirty="0">
                <a:sym typeface="+mn-ea"/>
              </a:rPr>
              <a:t>7</a:t>
            </a:r>
            <a:r>
              <a:rPr lang="en-US" sz="1600" b="1" spc="-5" dirty="0">
                <a:sym typeface="+mn-ea"/>
              </a:rPr>
              <a:t>) =</a:t>
            </a:r>
            <a:r>
              <a:rPr lang="en-US" altLang="en-US" sz="1600" b="1" spc="-5" dirty="0">
                <a:sym typeface="+mn-ea"/>
              </a:rPr>
              <a:t>  </a:t>
            </a:r>
            <a:r>
              <a:rPr lang="en-US" sz="1600" b="1" spc="-5" dirty="0">
                <a:sym typeface="+mn-ea"/>
              </a:rPr>
              <a:t> {</a:t>
            </a:r>
            <a:r>
              <a:rPr lang="en-US" altLang="en-US" sz="1600" b="1" spc="-5" dirty="0">
                <a:sym typeface="+mn-ea"/>
              </a:rPr>
              <a:t>     2      </a:t>
            </a:r>
            <a:r>
              <a:rPr lang="en-US" sz="1600" b="1" spc="-5" dirty="0">
                <a:sym typeface="+mn-ea"/>
              </a:rPr>
              <a:t>}</a:t>
            </a:r>
            <a:endParaRPr lang="en-US" sz="1600" b="1" spc="-5" dirty="0"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099175" y="294640"/>
            <a:ext cx="2054860" cy="975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b="1" spc="-5" dirty="0">
                <a:sym typeface="+mn-ea"/>
              </a:rPr>
              <a:t>orig</a:t>
            </a:r>
            <a:r>
              <a:rPr lang="en-US" sz="1600" b="1" spc="-5" dirty="0">
                <a:sym typeface="+mn-ea"/>
              </a:rPr>
              <a:t>(1) =</a:t>
            </a:r>
            <a:r>
              <a:rPr lang="en-US" altLang="en-US" sz="1600" b="1" spc="-5" dirty="0">
                <a:sym typeface="+mn-ea"/>
              </a:rPr>
              <a:t>  </a:t>
            </a:r>
            <a:r>
              <a:rPr lang="en-US" sz="1600" b="1" spc="-5" dirty="0">
                <a:sym typeface="+mn-ea"/>
              </a:rPr>
              <a:t> {</a:t>
            </a:r>
            <a:r>
              <a:rPr lang="en-US" altLang="en-US" sz="1600" b="1" spc="-5" dirty="0">
                <a:sym typeface="+mn-ea"/>
              </a:rPr>
              <a:t>  i, j, k  </a:t>
            </a:r>
            <a:r>
              <a:rPr lang="en-US" sz="1600" b="1" spc="-5" dirty="0">
                <a:sym typeface="+mn-ea"/>
              </a:rPr>
              <a:t>}</a:t>
            </a:r>
            <a:endParaRPr lang="en-US" sz="16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b="1" spc="-5" dirty="0">
                <a:sym typeface="+mn-ea"/>
              </a:rPr>
              <a:t>orig</a:t>
            </a:r>
            <a:r>
              <a:rPr lang="en-US" sz="1600" b="1" spc="-5" dirty="0">
                <a:sym typeface="+mn-ea"/>
              </a:rPr>
              <a:t>(</a:t>
            </a:r>
            <a:r>
              <a:rPr lang="en-US" altLang="en-US" sz="1600" b="1" spc="-5" dirty="0">
                <a:sym typeface="+mn-ea"/>
              </a:rPr>
              <a:t>5</a:t>
            </a:r>
            <a:r>
              <a:rPr lang="en-US" sz="1600" b="1" spc="-5" dirty="0">
                <a:sym typeface="+mn-ea"/>
              </a:rPr>
              <a:t>) =</a:t>
            </a:r>
            <a:r>
              <a:rPr lang="en-US" altLang="en-US" sz="1600" b="1" spc="-5" dirty="0">
                <a:sym typeface="+mn-ea"/>
              </a:rPr>
              <a:t>  </a:t>
            </a:r>
            <a:r>
              <a:rPr lang="en-US" sz="1600" b="1" spc="-5" dirty="0">
                <a:sym typeface="+mn-ea"/>
              </a:rPr>
              <a:t> {</a:t>
            </a:r>
            <a:r>
              <a:rPr lang="en-US" altLang="en-US" sz="1600" b="1" spc="-5" dirty="0">
                <a:sym typeface="+mn-ea"/>
              </a:rPr>
              <a:t>  j,  k    </a:t>
            </a:r>
            <a:r>
              <a:rPr lang="en-US" sz="1600" b="1" spc="-5" dirty="0">
                <a:sym typeface="+mn-ea"/>
              </a:rPr>
              <a:t>}</a:t>
            </a:r>
            <a:endParaRPr lang="en-US" sz="16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b="1" spc="-5" dirty="0">
                <a:sym typeface="+mn-ea"/>
              </a:rPr>
              <a:t>orig</a:t>
            </a:r>
            <a:r>
              <a:rPr lang="en-US" sz="1600" b="1" spc="-5" dirty="0">
                <a:sym typeface="+mn-ea"/>
              </a:rPr>
              <a:t>(</a:t>
            </a:r>
            <a:r>
              <a:rPr lang="en-US" altLang="en-US" sz="1600" b="1" spc="-5" dirty="0">
                <a:sym typeface="+mn-ea"/>
              </a:rPr>
              <a:t>6</a:t>
            </a:r>
            <a:r>
              <a:rPr lang="en-US" sz="1600" b="1" spc="-5" dirty="0">
                <a:sym typeface="+mn-ea"/>
              </a:rPr>
              <a:t>) =</a:t>
            </a:r>
            <a:r>
              <a:rPr lang="en-US" altLang="en-US" sz="1600" b="1" spc="-5" dirty="0">
                <a:sym typeface="+mn-ea"/>
              </a:rPr>
              <a:t>  </a:t>
            </a:r>
            <a:r>
              <a:rPr lang="en-US" sz="1600" b="1" spc="-5" dirty="0">
                <a:sym typeface="+mn-ea"/>
              </a:rPr>
              <a:t> {</a:t>
            </a:r>
            <a:r>
              <a:rPr lang="en-US" altLang="en-US" sz="1600" b="1" spc="-5" dirty="0">
                <a:sym typeface="+mn-ea"/>
              </a:rPr>
              <a:t>  j,  k    </a:t>
            </a:r>
            <a:r>
              <a:rPr lang="en-US" sz="1600" b="1" spc="-5" dirty="0">
                <a:sym typeface="+mn-ea"/>
              </a:rPr>
              <a:t>}</a:t>
            </a:r>
            <a:endParaRPr lang="en-US" sz="1600" b="1" spc="-5" dirty="0">
              <a:sym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060690" y="294640"/>
            <a:ext cx="2787650" cy="975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b="1" spc="-5" dirty="0">
                <a:sym typeface="+mn-ea"/>
              </a:rPr>
              <a:t>defsites</a:t>
            </a:r>
            <a:r>
              <a:rPr lang="en-US" sz="1600" b="1" spc="-5" dirty="0">
                <a:sym typeface="+mn-ea"/>
              </a:rPr>
              <a:t>(</a:t>
            </a:r>
            <a:r>
              <a:rPr lang="en-US" altLang="en-US" sz="1600" b="1" spc="-5" dirty="0">
                <a:sym typeface="+mn-ea"/>
              </a:rPr>
              <a:t> i </a:t>
            </a:r>
            <a:r>
              <a:rPr lang="en-US" sz="1600" b="1" spc="-5" dirty="0">
                <a:sym typeface="+mn-ea"/>
              </a:rPr>
              <a:t>) =</a:t>
            </a:r>
            <a:r>
              <a:rPr lang="en-US" altLang="en-US" sz="1600" b="1" spc="-5" dirty="0">
                <a:sym typeface="+mn-ea"/>
              </a:rPr>
              <a:t>  </a:t>
            </a:r>
            <a:r>
              <a:rPr lang="en-US" sz="1600" b="1" spc="-5" dirty="0">
                <a:sym typeface="+mn-ea"/>
              </a:rPr>
              <a:t> </a:t>
            </a:r>
            <a:r>
              <a:rPr lang="en-US" altLang="en-US" sz="1600" b="1" spc="-5" dirty="0">
                <a:sym typeface="+mn-ea"/>
              </a:rPr>
              <a:t> </a:t>
            </a:r>
            <a:r>
              <a:rPr lang="en-US" sz="1600" b="1" spc="-5" dirty="0">
                <a:sym typeface="+mn-ea"/>
              </a:rPr>
              <a:t>{</a:t>
            </a:r>
            <a:r>
              <a:rPr lang="en-US" altLang="en-US" sz="1600" b="1" spc="-5" dirty="0">
                <a:sym typeface="+mn-ea"/>
              </a:rPr>
              <a:t>  1  </a:t>
            </a:r>
            <a:r>
              <a:rPr lang="en-US" sz="1600" b="1" spc="-5" dirty="0">
                <a:sym typeface="+mn-ea"/>
              </a:rPr>
              <a:t>}</a:t>
            </a:r>
            <a:endParaRPr lang="en-US" sz="16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b="1" spc="-5" dirty="0">
                <a:sym typeface="+mn-ea"/>
              </a:rPr>
              <a:t>defsites</a:t>
            </a:r>
            <a:r>
              <a:rPr lang="en-US" sz="1600" b="1" spc="-5" dirty="0">
                <a:sym typeface="+mn-ea"/>
              </a:rPr>
              <a:t>(</a:t>
            </a:r>
            <a:r>
              <a:rPr lang="en-US" altLang="en-US" sz="1600" b="1" spc="-5" dirty="0">
                <a:sym typeface="+mn-ea"/>
              </a:rPr>
              <a:t> j </a:t>
            </a:r>
            <a:r>
              <a:rPr lang="en-US" sz="1600" b="1" spc="-5" dirty="0">
                <a:sym typeface="+mn-ea"/>
              </a:rPr>
              <a:t>) =</a:t>
            </a:r>
            <a:r>
              <a:rPr lang="en-US" altLang="en-US" sz="1600" b="1" spc="-5" dirty="0">
                <a:sym typeface="+mn-ea"/>
              </a:rPr>
              <a:t>   </a:t>
            </a:r>
            <a:r>
              <a:rPr lang="en-US" sz="1600" b="1" spc="-5" dirty="0">
                <a:sym typeface="+mn-ea"/>
              </a:rPr>
              <a:t> {</a:t>
            </a:r>
            <a:r>
              <a:rPr lang="en-US" altLang="en-US" sz="1600" b="1" spc="-5" dirty="0">
                <a:sym typeface="+mn-ea"/>
              </a:rPr>
              <a:t> 1, 5, 6    </a:t>
            </a:r>
            <a:r>
              <a:rPr lang="en-US" sz="1600" b="1" spc="-5" dirty="0">
                <a:sym typeface="+mn-ea"/>
              </a:rPr>
              <a:t>}</a:t>
            </a:r>
            <a:endParaRPr lang="en-US" sz="16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b="1" spc="-5" dirty="0">
                <a:sym typeface="+mn-ea"/>
              </a:rPr>
              <a:t>defsites</a:t>
            </a:r>
            <a:r>
              <a:rPr lang="en-US" sz="1600" b="1" spc="-5" dirty="0">
                <a:sym typeface="+mn-ea"/>
              </a:rPr>
              <a:t>(</a:t>
            </a:r>
            <a:r>
              <a:rPr lang="en-US" altLang="en-US" sz="1600" b="1" spc="-5" dirty="0">
                <a:sym typeface="+mn-ea"/>
              </a:rPr>
              <a:t> k </a:t>
            </a:r>
            <a:r>
              <a:rPr lang="en-US" sz="1600" b="1" spc="-5" dirty="0">
                <a:sym typeface="+mn-ea"/>
              </a:rPr>
              <a:t>)  =</a:t>
            </a:r>
            <a:r>
              <a:rPr lang="en-US" altLang="en-US" sz="1600" b="1" spc="-5" dirty="0">
                <a:sym typeface="+mn-ea"/>
              </a:rPr>
              <a:t> </a:t>
            </a:r>
            <a:r>
              <a:rPr lang="en-US" sz="1600" b="1" spc="-5" dirty="0">
                <a:sym typeface="+mn-ea"/>
              </a:rPr>
              <a:t> {</a:t>
            </a:r>
            <a:r>
              <a:rPr lang="en-US" altLang="en-US" sz="1600" b="1" spc="-5" dirty="0">
                <a:sym typeface="+mn-ea"/>
              </a:rPr>
              <a:t> 1, 5, 6  </a:t>
            </a:r>
            <a:r>
              <a:rPr lang="en-US" sz="1600" b="1" spc="-5" dirty="0">
                <a:sym typeface="+mn-ea"/>
              </a:rPr>
              <a:t>}</a:t>
            </a:r>
            <a:endParaRPr lang="en-US" sz="1600" b="1" spc="-5" dirty="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756910" y="4231005"/>
            <a:ext cx="28340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var i</a:t>
            </a:r>
            <a:r>
              <a:rPr lang="en-US" altLang="zh-CN"/>
              <a:t>,</a:t>
            </a:r>
            <a:r>
              <a:rPr lang="zh-CN" altLang="en-US"/>
              <a:t> W={1}</a:t>
            </a:r>
            <a:r>
              <a:rPr lang="en-US" altLang="zh-CN"/>
              <a:t>,           n = 1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8420100" y="423100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DF(</a:t>
            </a:r>
            <a:r>
              <a:rPr lang="en-US" altLang="zh-CN"/>
              <a:t>n</a:t>
            </a:r>
            <a:r>
              <a:rPr lang="en-US" altLang="en-US"/>
              <a:t>)</a:t>
            </a:r>
            <a:r>
              <a:rPr lang="en-US" altLang="zh-CN"/>
              <a:t> = </a:t>
            </a:r>
            <a:r>
              <a:rPr lang="en-US" altLang="en-US"/>
              <a:t>DF(1) = {}</a:t>
            </a:r>
            <a:endParaRPr lang="en-US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756910" y="4634230"/>
            <a:ext cx="28416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var </a:t>
            </a:r>
            <a:r>
              <a:rPr lang="en-US" altLang="zh-CN"/>
              <a:t>j,</a:t>
            </a:r>
            <a:r>
              <a:rPr lang="zh-CN" altLang="en-US"/>
              <a:t> W={1</a:t>
            </a:r>
            <a:r>
              <a:rPr lang="en-US" altLang="zh-CN"/>
              <a:t>,5,6</a:t>
            </a:r>
            <a:r>
              <a:rPr lang="zh-CN" altLang="en-US"/>
              <a:t>}</a:t>
            </a:r>
            <a:r>
              <a:rPr lang="en-US" altLang="zh-CN"/>
              <a:t>,</a:t>
            </a:r>
            <a:r>
              <a:rPr lang="en-US" altLang="en-US"/>
              <a:t>     </a:t>
            </a:r>
            <a:r>
              <a:rPr lang="en-US" altLang="zh-CN"/>
              <a:t>n = 1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8547100" y="4634230"/>
            <a:ext cx="1282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DF(1) = {}</a:t>
            </a:r>
            <a:endParaRPr lang="en-US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721600" y="4945380"/>
            <a:ext cx="21374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n = 5   </a:t>
            </a:r>
            <a:r>
              <a:rPr lang="en-US" altLang="en-US" sz="800"/>
              <a:t>  </a:t>
            </a:r>
            <a:r>
              <a:rPr lang="en-US" altLang="en-US"/>
              <a:t> DF(5) = {7}</a:t>
            </a:r>
            <a:endParaRPr lang="en-US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834515" y="5908675"/>
            <a:ext cx="1586865" cy="368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Φ</a:t>
            </a:r>
            <a:r>
              <a:rPr lang="en-US"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(j,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j)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877425" y="4964430"/>
            <a:ext cx="21374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    PHI(j) = {7}</a:t>
            </a:r>
            <a:endParaRPr lang="en-US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756910" y="5255260"/>
            <a:ext cx="2739390" cy="36830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r>
              <a:rPr lang="zh-CN" altLang="en-US"/>
              <a:t>var </a:t>
            </a:r>
            <a:r>
              <a:rPr lang="en-US" altLang="zh-CN"/>
              <a:t>j,</a:t>
            </a:r>
            <a:r>
              <a:rPr lang="zh-CN" altLang="en-US"/>
              <a:t> W={1</a:t>
            </a:r>
            <a:r>
              <a:rPr lang="en-US" altLang="zh-CN"/>
              <a:t>,5,6</a:t>
            </a:r>
            <a:r>
              <a:rPr lang="en-US" altLang="en-US" b="1">
                <a:solidFill>
                  <a:srgbClr val="C00000"/>
                </a:solidFill>
              </a:rPr>
              <a:t>, 7</a:t>
            </a:r>
            <a:r>
              <a:rPr lang="zh-CN" altLang="en-US"/>
              <a:t>}</a:t>
            </a:r>
            <a:r>
              <a:rPr lang="en-US" altLang="zh-CN"/>
              <a:t>, n = </a:t>
            </a:r>
            <a:r>
              <a:rPr lang="en-US" altLang="en-US"/>
              <a:t>6</a:t>
            </a:r>
            <a:endParaRPr lang="en-US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538335" y="652780"/>
            <a:ext cx="1097280" cy="368300"/>
          </a:xfrm>
          <a:prstGeom prst="rect">
            <a:avLst/>
          </a:prstGeom>
          <a:solidFill>
            <a:srgbClr val="FFFF00"/>
          </a:solidFill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{1</a:t>
            </a:r>
            <a:r>
              <a:rPr lang="en-US" altLang="zh-CN">
                <a:sym typeface="+mn-ea"/>
              </a:rPr>
              <a:t>,5,6</a:t>
            </a:r>
            <a:r>
              <a:rPr lang="en-US" altLang="en-US" b="1">
                <a:solidFill>
                  <a:srgbClr val="C00000"/>
                </a:solidFill>
                <a:sym typeface="+mn-ea"/>
              </a:rPr>
              <a:t>, 7</a:t>
            </a:r>
            <a:r>
              <a:rPr lang="zh-CN" altLang="en-US">
                <a:sym typeface="+mn-ea"/>
              </a:rPr>
              <a:t>}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8557895" y="5255260"/>
            <a:ext cx="1282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DF(6) = {7}</a:t>
            </a:r>
            <a:endParaRPr lang="en-US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5756910" y="5680710"/>
            <a:ext cx="2739390" cy="36830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r>
              <a:rPr lang="zh-CN" altLang="en-US"/>
              <a:t>var </a:t>
            </a:r>
            <a:r>
              <a:rPr lang="en-US" altLang="zh-CN"/>
              <a:t>j,</a:t>
            </a:r>
            <a:r>
              <a:rPr lang="zh-CN" altLang="en-US"/>
              <a:t> W={1</a:t>
            </a:r>
            <a:r>
              <a:rPr lang="en-US" altLang="zh-CN"/>
              <a:t>,5,6</a:t>
            </a:r>
            <a:r>
              <a:rPr lang="en-US" altLang="en-US" b="1">
                <a:solidFill>
                  <a:srgbClr val="C00000"/>
                </a:solidFill>
              </a:rPr>
              <a:t>, 7</a:t>
            </a:r>
            <a:r>
              <a:rPr lang="zh-CN" altLang="en-US"/>
              <a:t>}</a:t>
            </a:r>
            <a:r>
              <a:rPr lang="en-US" altLang="zh-CN"/>
              <a:t>, n = </a:t>
            </a:r>
            <a:r>
              <a:rPr lang="en-US" altLang="en-US"/>
              <a:t>7</a:t>
            </a:r>
            <a:endParaRPr lang="en-US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8557895" y="5680710"/>
            <a:ext cx="1282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DF(7) = {2}</a:t>
            </a:r>
            <a:endParaRPr lang="en-US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490345" y="2582545"/>
            <a:ext cx="1930400" cy="64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Φ</a:t>
            </a:r>
            <a:r>
              <a:rPr lang="en-US"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(j,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j)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 &lt; 100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?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871075" y="5681980"/>
            <a:ext cx="21374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    PHI(j) = {7, 2}</a:t>
            </a:r>
            <a:endParaRPr lang="en-US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9493885" y="617855"/>
            <a:ext cx="1351280" cy="368300"/>
          </a:xfrm>
          <a:prstGeom prst="rect">
            <a:avLst/>
          </a:prstGeom>
          <a:solidFill>
            <a:srgbClr val="FFFF00"/>
          </a:solidFill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{1</a:t>
            </a:r>
            <a:r>
              <a:rPr lang="en-US" altLang="zh-CN">
                <a:sym typeface="+mn-ea"/>
              </a:rPr>
              <a:t>,5,6</a:t>
            </a:r>
            <a:r>
              <a:rPr lang="en-US" altLang="en-US" b="1">
                <a:solidFill>
                  <a:srgbClr val="C00000"/>
                </a:solidFill>
                <a:sym typeface="+mn-ea"/>
              </a:rPr>
              <a:t>, 7, 2</a:t>
            </a:r>
            <a:r>
              <a:rPr lang="zh-CN" altLang="en-US">
                <a:sym typeface="+mn-ea"/>
              </a:rPr>
              <a:t>}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5512435" y="6017260"/>
            <a:ext cx="2983865" cy="36830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r>
              <a:rPr lang="zh-CN" altLang="en-US"/>
              <a:t>var </a:t>
            </a:r>
            <a:r>
              <a:rPr lang="en-US" altLang="zh-CN"/>
              <a:t>j,</a:t>
            </a:r>
            <a:r>
              <a:rPr lang="zh-CN" altLang="en-US"/>
              <a:t> W={1</a:t>
            </a:r>
            <a:r>
              <a:rPr lang="en-US" altLang="zh-CN"/>
              <a:t>,5,6</a:t>
            </a:r>
            <a:r>
              <a:rPr lang="en-US" altLang="en-US" b="1">
                <a:solidFill>
                  <a:srgbClr val="C00000"/>
                </a:solidFill>
              </a:rPr>
              <a:t>, 7, 2</a:t>
            </a:r>
            <a:r>
              <a:rPr lang="zh-CN" altLang="en-US"/>
              <a:t>}</a:t>
            </a:r>
            <a:r>
              <a:rPr lang="en-US" altLang="zh-CN"/>
              <a:t>, n = </a:t>
            </a:r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8561070" y="6026785"/>
            <a:ext cx="1282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DF(2) = {2}</a:t>
            </a:r>
            <a:endParaRPr lang="en-US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027420" y="1369695"/>
            <a:ext cx="5986780" cy="2782570"/>
            <a:chOff x="9492" y="2157"/>
            <a:chExt cx="9428" cy="4382"/>
          </a:xfrm>
        </p:grpSpPr>
        <p:sp>
          <p:nvSpPr>
            <p:cNvPr id="41" name="object 5"/>
            <p:cNvSpPr txBox="1"/>
            <p:nvPr/>
          </p:nvSpPr>
          <p:spPr>
            <a:xfrm>
              <a:off x="9492" y="2157"/>
              <a:ext cx="9429" cy="43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vert="horz" wrap="square" lIns="0" tIns="12700" rIns="0" bIns="0" rtlCol="0">
              <a:spAutoFit/>
            </a:bodyPr>
            <a:p>
              <a:pPr marL="12700">
                <a:lnSpc>
                  <a:spcPct val="100000"/>
                </a:lnSpc>
              </a:pPr>
              <a:r>
                <a:rPr b="1" spc="-1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foreach </a:t>
              </a:r>
              <a:r>
                <a:rPr b="1" spc="-1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variable </a:t>
              </a:r>
              <a:r>
                <a:rPr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v </a:t>
              </a:r>
              <a:r>
                <a:rPr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{  </a:t>
              </a:r>
              <a:endParaRPr b="1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12700">
                <a:lnSpc>
                  <a:spcPct val="100000"/>
                </a:lnSpc>
              </a:pPr>
              <a:r>
                <a:rPr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</a:t>
              </a:r>
              <a:r>
                <a:rPr lang="en-US"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  </a:t>
              </a:r>
              <a:r>
                <a:rPr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W = </a:t>
              </a:r>
              <a:r>
                <a:rPr b="1" spc="-1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defsites[v]  </a:t>
              </a:r>
              <a:endParaRPr b="1" spc="-1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12700">
                <a:lnSpc>
                  <a:spcPct val="100000"/>
                </a:lnSpc>
              </a:pPr>
              <a:r>
                <a:rPr b="1" spc="-1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</a:t>
              </a:r>
              <a:r>
                <a:rPr lang="en-US" b="1" spc="-1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  </a:t>
              </a:r>
              <a:r>
                <a:rPr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while W not empty</a:t>
              </a:r>
              <a:r>
                <a:rPr b="1" spc="-10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</a:t>
              </a:r>
              <a:r>
                <a:rPr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{</a:t>
              </a:r>
              <a:endParaRPr b="1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  <a:p>
              <a:pPr marL="12700">
                <a:lnSpc>
                  <a:spcPct val="100000"/>
                </a:lnSpc>
              </a:pPr>
              <a:r>
                <a:rPr lang="en-US" sz="180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/>
                </a:rPr>
                <a:t>        </a:t>
              </a:r>
              <a:r>
                <a:rPr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n = </a:t>
              </a:r>
              <a:r>
                <a:rPr b="1" spc="-1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remove node from</a:t>
              </a:r>
              <a:r>
                <a:rPr b="1" spc="-10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</a:t>
              </a:r>
              <a:r>
                <a:rPr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W</a:t>
              </a:r>
              <a:endParaRPr b="1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  <a:p>
              <a:pPr marL="588010" marR="1920875">
                <a:lnSpc>
                  <a:spcPct val="100000"/>
                </a:lnSpc>
              </a:pPr>
              <a:r>
                <a:rPr lang="en-US" sz="1800">
                  <a:latin typeface="宋体" panose="02010600030101010101" pitchFamily="2" charset="-122"/>
                  <a:ea typeface="宋体" panose="02010600030101010101" pitchFamily="2" charset="-122"/>
                  <a:cs typeface="Courier New" panose="02070309020205020404"/>
                </a:rPr>
                <a:t>   </a:t>
              </a:r>
              <a:r>
                <a:rPr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foreach y in</a:t>
              </a:r>
              <a:r>
                <a:rPr b="1" spc="-6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</a:t>
              </a:r>
              <a:r>
                <a:rPr b="1" spc="-1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DF[n]</a:t>
              </a:r>
              <a:endPara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588010">
                <a:lnSpc>
                  <a:spcPct val="100000"/>
                </a:lnSpc>
                <a:spcBef>
                  <a:spcPts val="40"/>
                </a:spcBef>
                <a:tabLst>
                  <a:tab pos="1569720" algn="l"/>
                </a:tabLst>
              </a:pPr>
              <a:r>
                <a:rPr lang="en-US" altLang="en-US"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     </a:t>
              </a:r>
              <a:r>
                <a:rPr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if</a:t>
              </a:r>
              <a:r>
                <a:rPr b="1" spc="-2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</a:t>
              </a:r>
              <a:r>
                <a:rPr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y</a:t>
              </a:r>
              <a:r>
                <a:rPr b="1" spc="-1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</a:t>
              </a:r>
              <a:r>
                <a:rPr lang="x-none" b="1" spc="-10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 </a:t>
              </a:r>
              <a:r>
                <a:rPr lang="en-US" b="1" spc="-1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∉ </a:t>
              </a:r>
              <a:r>
                <a:rPr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PHI[v]</a:t>
              </a:r>
              <a:r>
                <a:rPr b="1" spc="-3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</a:t>
              </a:r>
              <a:r>
                <a:rPr b="1" spc="-5" dirty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{</a:t>
              </a:r>
              <a:endPara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875665" marR="5080" indent="-635">
                <a:lnSpc>
                  <a:spcPct val="100000"/>
                </a:lnSpc>
                <a:tabLst>
                  <a:tab pos="2602230" algn="l"/>
                  <a:tab pos="3371850" algn="l"/>
                </a:tabLst>
              </a:pPr>
              <a:r>
                <a:rPr lang="en-US" altLang="en-US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      </a:t>
              </a:r>
              <a:r>
                <a:rPr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insert</a:t>
              </a:r>
              <a:r>
                <a:rPr b="1" spc="-3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</a:t>
              </a:r>
              <a:r>
                <a:rPr lang="zh-CN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“</a:t>
              </a:r>
              <a:r>
                <a:rPr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v</a:t>
              </a:r>
              <a:r>
                <a:rPr lang="en-US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</a:t>
              </a:r>
              <a:r>
                <a:rPr lang="en-US" b="1" spc="-1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= </a:t>
              </a:r>
              <a:r>
                <a:rPr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Φ</a:t>
              </a:r>
              <a:r>
                <a:rPr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(v,v,…)”</a:t>
              </a:r>
              <a:r>
                <a:rPr lang="en-US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</a:t>
              </a:r>
              <a:r>
                <a:rPr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at top of</a:t>
              </a:r>
              <a:r>
                <a:rPr b="1" spc="-14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</a:t>
              </a:r>
              <a:r>
                <a:rPr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y  </a:t>
              </a:r>
              <a:endParaRPr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875665" marR="5080" indent="-635">
                <a:lnSpc>
                  <a:spcPct val="100000"/>
                </a:lnSpc>
                <a:tabLst>
                  <a:tab pos="2602230" algn="l"/>
                  <a:tab pos="3371850" algn="l"/>
                </a:tabLst>
              </a:pPr>
              <a:r>
                <a:rPr lang="en-US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  </a:t>
              </a:r>
              <a:r>
                <a:rPr lang="en-US" altLang="en-US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   </a:t>
              </a:r>
              <a:r>
                <a:rPr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PHI[v] =</a:t>
              </a:r>
              <a:r>
                <a:rPr b="1" spc="-3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</a:t>
              </a:r>
              <a:r>
                <a:rPr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PHI[v]</a:t>
              </a:r>
              <a:r>
                <a:rPr b="1" spc="-5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∪</a:t>
              </a:r>
              <a:r>
                <a:rPr b="1" spc="-1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{y}</a:t>
              </a:r>
              <a:endParaRPr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875665">
                <a:lnSpc>
                  <a:spcPts val="2140"/>
                </a:lnSpc>
                <a:tabLst>
                  <a:tab pos="1858010" algn="l"/>
                  <a:tab pos="4218305" algn="l"/>
                </a:tabLst>
              </a:pPr>
              <a:r>
                <a:rPr lang="en-US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  </a:t>
              </a:r>
              <a:r>
                <a:rPr lang="en-US" altLang="en-US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      </a:t>
              </a:r>
              <a:r>
                <a:rPr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if</a:t>
              </a:r>
              <a:r>
                <a:rPr b="1" spc="-2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</a:t>
              </a:r>
              <a:r>
                <a:rPr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v</a:t>
              </a:r>
              <a:r>
                <a:rPr lang="en-US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</a:t>
              </a:r>
              <a:r>
                <a:rPr lang="en-US" b="1" spc="-1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∉</a:t>
              </a:r>
              <a:r>
                <a:rPr lang="en-US" b="1" spc="-1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</a:t>
              </a:r>
              <a:r>
                <a:rPr lang="x-none" altLang="en-US" b="1" spc="-1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 </a:t>
              </a:r>
              <a:r>
                <a:rPr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orig[y]: </a:t>
              </a:r>
              <a:endParaRPr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  <a:p>
              <a:pPr marL="875665">
                <a:lnSpc>
                  <a:spcPts val="2140"/>
                </a:lnSpc>
                <a:tabLst>
                  <a:tab pos="1858010" algn="l"/>
                  <a:tab pos="4218305" algn="l"/>
                </a:tabLst>
              </a:pPr>
              <a:r>
                <a:rPr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</a:t>
              </a:r>
              <a:r>
                <a:rPr lang="en-US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    </a:t>
              </a:r>
              <a:r>
                <a:rPr lang="en-US" altLang="en-US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       </a:t>
              </a:r>
              <a:r>
                <a:rPr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W =</a:t>
              </a:r>
              <a:r>
                <a:rPr b="1" spc="-3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</a:t>
              </a:r>
              <a:r>
                <a:rPr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W</a:t>
              </a:r>
              <a:r>
                <a:rPr lang="en-US" b="1" spc="-5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 </a:t>
              </a:r>
              <a:r>
                <a:rPr b="1" spc="-5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∪</a:t>
              </a:r>
              <a:r>
                <a:rPr b="1" spc="-10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{y}</a:t>
              </a:r>
              <a:endParaRPr lang="en-US" sz="18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3630" y="5686"/>
              <a:ext cx="369" cy="33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381" y="4379"/>
              <a:ext cx="369" cy="33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7" grpId="0"/>
      <p:bldP spid="28" grpId="0"/>
      <p:bldP spid="29" grpId="0" bldLvl="0" animBg="1"/>
      <p:bldP spid="31" grpId="0"/>
      <p:bldP spid="32" grpId="0" bldLvl="0" animBg="1"/>
      <p:bldP spid="33" grpId="0" animBg="1"/>
      <p:bldP spid="34" grpId="0"/>
      <p:bldP spid="51" grpId="0" bldLvl="0" animBg="1"/>
      <p:bldP spid="53" grpId="0"/>
      <p:bldP spid="55" grpId="0" bldLvl="0" animBg="1"/>
      <p:bldP spid="56" grpId="0"/>
      <p:bldP spid="57" grpId="0" bldLvl="0" animBg="1"/>
      <p:bldP spid="58" grpId="0" bldLvl="0" animBg="1"/>
      <p:bldP spid="59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插入</a:t>
            </a:r>
            <a:r>
              <a:rPr b="1" spc="-5" dirty="0">
                <a:sym typeface="+mn-ea"/>
              </a:rPr>
              <a:t>Φ</a:t>
            </a:r>
            <a:r>
              <a:rPr lang="zh-CN" altLang="en-US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函数示例</a:t>
            </a:r>
            <a:endParaRPr lang="zh-CN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828800" y="1186815"/>
            <a:ext cx="1254125" cy="119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i = 1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j = 1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k = 0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490980" y="2655570"/>
            <a:ext cx="1929765" cy="706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</a:t>
            </a:r>
            <a:r>
              <a:rPr sz="2000"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Φ</a:t>
            </a:r>
            <a:r>
              <a:rPr lang="en-US" sz="2000"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(j,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j)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 &lt; 100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?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82600" y="3558540"/>
            <a:ext cx="192976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</a:rPr>
              <a:t>j &lt; 20?</a:t>
            </a:r>
            <a:endParaRPr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82600" y="4377690"/>
            <a:ext cx="1930400" cy="829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k + 1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467100" y="4377690"/>
            <a:ext cx="1929765" cy="829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j = k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k = k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663065" y="5888990"/>
            <a:ext cx="1929765" cy="70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algn="ctr"/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ctr"/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</a:t>
            </a:r>
            <a:r>
              <a:rPr sz="2000"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Φ</a:t>
            </a:r>
            <a:r>
              <a:rPr lang="en-US" sz="2000"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(j,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j)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467100" y="3558540"/>
            <a:ext cx="192976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</a:rPr>
              <a:t>return j</a:t>
            </a:r>
            <a:endParaRPr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>
            <a:stCxn id="16" idx="2"/>
            <a:endCxn id="42" idx="0"/>
          </p:cNvCxnSpPr>
          <p:nvPr/>
        </p:nvCxnSpPr>
        <p:spPr>
          <a:xfrm>
            <a:off x="2456180" y="2385695"/>
            <a:ext cx="0" cy="26987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42" idx="2"/>
            <a:endCxn id="43" idx="0"/>
          </p:cNvCxnSpPr>
          <p:nvPr/>
        </p:nvCxnSpPr>
        <p:spPr>
          <a:xfrm flipH="1">
            <a:off x="1447800" y="3362325"/>
            <a:ext cx="1008380" cy="19621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42" idx="2"/>
            <a:endCxn id="47" idx="0"/>
          </p:cNvCxnSpPr>
          <p:nvPr/>
        </p:nvCxnSpPr>
        <p:spPr>
          <a:xfrm>
            <a:off x="2456180" y="3362325"/>
            <a:ext cx="1976120" cy="19621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43" idx="2"/>
            <a:endCxn id="44" idx="0"/>
          </p:cNvCxnSpPr>
          <p:nvPr/>
        </p:nvCxnSpPr>
        <p:spPr>
          <a:xfrm>
            <a:off x="1447800" y="4028440"/>
            <a:ext cx="0" cy="35877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3" idx="2"/>
            <a:endCxn id="45" idx="0"/>
          </p:cNvCxnSpPr>
          <p:nvPr/>
        </p:nvCxnSpPr>
        <p:spPr>
          <a:xfrm>
            <a:off x="1447800" y="4028440"/>
            <a:ext cx="2984500" cy="35877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5" idx="2"/>
            <a:endCxn id="46" idx="0"/>
          </p:cNvCxnSpPr>
          <p:nvPr/>
        </p:nvCxnSpPr>
        <p:spPr>
          <a:xfrm flipH="1">
            <a:off x="2628265" y="5207635"/>
            <a:ext cx="1804035" cy="68135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4" idx="2"/>
          </p:cNvCxnSpPr>
          <p:nvPr/>
        </p:nvCxnSpPr>
        <p:spPr>
          <a:xfrm>
            <a:off x="1447800" y="5217160"/>
            <a:ext cx="1185545" cy="69786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/>
          <p:nvPr/>
        </p:nvCxnSpPr>
        <p:spPr>
          <a:xfrm rot="10800000" flipH="1">
            <a:off x="1662430" y="2619375"/>
            <a:ext cx="751205" cy="3499485"/>
          </a:xfrm>
          <a:prstGeom prst="curvedConnector4">
            <a:avLst>
              <a:gd name="adj1" fmla="val -202874"/>
              <a:gd name="adj2" fmla="val 103084"/>
            </a:avLst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368425" y="113728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(1)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30605" y="261937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2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2600" y="3190240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3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36490" y="319976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4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36490" y="520763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6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0230" y="520763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5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78225" y="593534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7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038600" y="214630"/>
            <a:ext cx="2540000" cy="2155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b="1" spc="-5" dirty="0">
                <a:sym typeface="+mn-ea"/>
              </a:rPr>
              <a:t>D</a:t>
            </a:r>
            <a:r>
              <a:rPr lang="en-US" altLang="en-US" sz="1600" b="1" spc="-5" dirty="0">
                <a:sym typeface="+mn-ea"/>
              </a:rPr>
              <a:t>F</a:t>
            </a:r>
            <a:r>
              <a:rPr lang="en-US" sz="1600" b="1" spc="-5" dirty="0">
                <a:sym typeface="+mn-ea"/>
              </a:rPr>
              <a:t>(1) =</a:t>
            </a:r>
            <a:r>
              <a:rPr lang="en-US" altLang="en-US" sz="1600" b="1" spc="-5" dirty="0">
                <a:sym typeface="+mn-ea"/>
              </a:rPr>
              <a:t>  </a:t>
            </a:r>
            <a:r>
              <a:rPr lang="en-US" sz="1600" b="1" spc="-5" dirty="0">
                <a:sym typeface="+mn-ea"/>
              </a:rPr>
              <a:t> {</a:t>
            </a:r>
            <a:r>
              <a:rPr lang="en-US" altLang="en-US" sz="1600" b="1" spc="-5" dirty="0">
                <a:sym typeface="+mn-ea"/>
              </a:rPr>
              <a:t>             </a:t>
            </a:r>
            <a:r>
              <a:rPr lang="en-US" sz="1600" b="1" spc="-5" dirty="0">
                <a:sym typeface="+mn-ea"/>
              </a:rPr>
              <a:t>}</a:t>
            </a:r>
            <a:endParaRPr lang="en-US" sz="16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b="1" spc="-5" dirty="0">
                <a:sym typeface="+mn-ea"/>
              </a:rPr>
              <a:t>D</a:t>
            </a:r>
            <a:r>
              <a:rPr lang="en-US" altLang="en-US" sz="1600" b="1" spc="-5" dirty="0">
                <a:sym typeface="+mn-ea"/>
              </a:rPr>
              <a:t>F</a:t>
            </a:r>
            <a:r>
              <a:rPr lang="en-US" sz="1600" b="1" spc="-5" dirty="0">
                <a:sym typeface="+mn-ea"/>
              </a:rPr>
              <a:t>(2) =</a:t>
            </a:r>
            <a:r>
              <a:rPr lang="en-US" altLang="en-US" sz="1600" b="1" spc="-5" dirty="0">
                <a:sym typeface="+mn-ea"/>
              </a:rPr>
              <a:t>  </a:t>
            </a:r>
            <a:r>
              <a:rPr lang="en-US" sz="1600" b="1" spc="-5" dirty="0">
                <a:sym typeface="+mn-ea"/>
              </a:rPr>
              <a:t> {</a:t>
            </a:r>
            <a:r>
              <a:rPr lang="en-US" altLang="en-US" sz="1600" b="1" spc="-5" dirty="0">
                <a:sym typeface="+mn-ea"/>
              </a:rPr>
              <a:t>     2      </a:t>
            </a:r>
            <a:r>
              <a:rPr lang="en-US" sz="1600" b="1" spc="-5" dirty="0">
                <a:sym typeface="+mn-ea"/>
              </a:rPr>
              <a:t>}</a:t>
            </a:r>
            <a:endParaRPr lang="en-US" sz="16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b="1" spc="-5" dirty="0">
                <a:sym typeface="+mn-ea"/>
              </a:rPr>
              <a:t>D</a:t>
            </a:r>
            <a:r>
              <a:rPr lang="en-US" altLang="en-US" sz="1600" b="1" spc="-5" dirty="0">
                <a:sym typeface="+mn-ea"/>
              </a:rPr>
              <a:t>F</a:t>
            </a:r>
            <a:r>
              <a:rPr lang="en-US" sz="1600" b="1" spc="-5" dirty="0">
                <a:sym typeface="+mn-ea"/>
              </a:rPr>
              <a:t>(</a:t>
            </a:r>
            <a:r>
              <a:rPr lang="en-US" altLang="en-US" sz="1600" b="1" spc="-5" dirty="0">
                <a:sym typeface="+mn-ea"/>
              </a:rPr>
              <a:t>3</a:t>
            </a:r>
            <a:r>
              <a:rPr lang="en-US" sz="1600" b="1" spc="-5" dirty="0">
                <a:sym typeface="+mn-ea"/>
              </a:rPr>
              <a:t>) =</a:t>
            </a:r>
            <a:r>
              <a:rPr lang="en-US" altLang="en-US" sz="1600" b="1" spc="-5" dirty="0">
                <a:sym typeface="+mn-ea"/>
              </a:rPr>
              <a:t>  </a:t>
            </a:r>
            <a:r>
              <a:rPr lang="en-US" sz="1600" b="1" spc="-5" dirty="0">
                <a:sym typeface="+mn-ea"/>
              </a:rPr>
              <a:t> {</a:t>
            </a:r>
            <a:r>
              <a:rPr lang="en-US" altLang="en-US" sz="1600" b="1" spc="-5" dirty="0">
                <a:sym typeface="+mn-ea"/>
              </a:rPr>
              <a:t>     2      </a:t>
            </a:r>
            <a:r>
              <a:rPr lang="en-US" sz="1600" b="1" spc="-5" dirty="0">
                <a:sym typeface="+mn-ea"/>
              </a:rPr>
              <a:t>}</a:t>
            </a:r>
            <a:endParaRPr lang="en-US" sz="16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b="1" spc="-5" dirty="0">
                <a:sym typeface="+mn-ea"/>
              </a:rPr>
              <a:t>D</a:t>
            </a:r>
            <a:r>
              <a:rPr lang="en-US" altLang="en-US" sz="1600" b="1" spc="-5" dirty="0">
                <a:sym typeface="+mn-ea"/>
              </a:rPr>
              <a:t>F</a:t>
            </a:r>
            <a:r>
              <a:rPr lang="en-US" sz="1600" b="1" spc="-5" dirty="0">
                <a:sym typeface="+mn-ea"/>
              </a:rPr>
              <a:t>(</a:t>
            </a:r>
            <a:r>
              <a:rPr lang="en-US" altLang="en-US" sz="1600" b="1" spc="-5" dirty="0">
                <a:sym typeface="+mn-ea"/>
              </a:rPr>
              <a:t>4</a:t>
            </a:r>
            <a:r>
              <a:rPr lang="en-US" sz="1600" b="1" spc="-5" dirty="0">
                <a:sym typeface="+mn-ea"/>
              </a:rPr>
              <a:t>) =</a:t>
            </a:r>
            <a:r>
              <a:rPr lang="en-US" altLang="en-US" sz="1600" b="1" spc="-5" dirty="0">
                <a:sym typeface="+mn-ea"/>
              </a:rPr>
              <a:t>  </a:t>
            </a:r>
            <a:r>
              <a:rPr lang="en-US" sz="1600" b="1" spc="-5" dirty="0">
                <a:sym typeface="+mn-ea"/>
              </a:rPr>
              <a:t> {</a:t>
            </a:r>
            <a:r>
              <a:rPr lang="en-US" altLang="en-US" sz="1600" b="1" spc="-5" dirty="0">
                <a:sym typeface="+mn-ea"/>
              </a:rPr>
              <a:t>             </a:t>
            </a:r>
            <a:r>
              <a:rPr lang="en-US" sz="1600" b="1" spc="-5" dirty="0">
                <a:sym typeface="+mn-ea"/>
              </a:rPr>
              <a:t>}</a:t>
            </a:r>
            <a:endParaRPr lang="en-US" sz="16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b="1" spc="-5" dirty="0">
                <a:sym typeface="+mn-ea"/>
              </a:rPr>
              <a:t>D</a:t>
            </a:r>
            <a:r>
              <a:rPr lang="en-US" altLang="en-US" sz="1600" b="1" spc="-5" dirty="0">
                <a:sym typeface="+mn-ea"/>
              </a:rPr>
              <a:t>F</a:t>
            </a:r>
            <a:r>
              <a:rPr lang="en-US" sz="1600" b="1" spc="-5" dirty="0">
                <a:sym typeface="+mn-ea"/>
              </a:rPr>
              <a:t>(</a:t>
            </a:r>
            <a:r>
              <a:rPr lang="en-US" altLang="en-US" sz="1600" b="1" spc="-5" dirty="0">
                <a:sym typeface="+mn-ea"/>
              </a:rPr>
              <a:t>5</a:t>
            </a:r>
            <a:r>
              <a:rPr lang="en-US" sz="1600" b="1" spc="-5" dirty="0">
                <a:sym typeface="+mn-ea"/>
              </a:rPr>
              <a:t>) =</a:t>
            </a:r>
            <a:r>
              <a:rPr lang="en-US" altLang="en-US" sz="1600" b="1" spc="-5" dirty="0">
                <a:sym typeface="+mn-ea"/>
              </a:rPr>
              <a:t>  </a:t>
            </a:r>
            <a:r>
              <a:rPr lang="en-US" sz="1600" b="1" spc="-5" dirty="0">
                <a:sym typeface="+mn-ea"/>
              </a:rPr>
              <a:t> {</a:t>
            </a:r>
            <a:r>
              <a:rPr lang="en-US" altLang="en-US" sz="1600" b="1" spc="-5" dirty="0">
                <a:sym typeface="+mn-ea"/>
              </a:rPr>
              <a:t>     7      </a:t>
            </a:r>
            <a:r>
              <a:rPr lang="en-US" sz="1600" b="1" spc="-5" dirty="0">
                <a:sym typeface="+mn-ea"/>
              </a:rPr>
              <a:t>}</a:t>
            </a:r>
            <a:endParaRPr lang="en-US" sz="16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b="1" spc="-5" dirty="0">
                <a:sym typeface="+mn-ea"/>
              </a:rPr>
              <a:t>D</a:t>
            </a:r>
            <a:r>
              <a:rPr lang="en-US" altLang="en-US" sz="1600" b="1" spc="-5" dirty="0">
                <a:sym typeface="+mn-ea"/>
              </a:rPr>
              <a:t>F</a:t>
            </a:r>
            <a:r>
              <a:rPr lang="en-US" sz="1600" b="1" spc="-5" dirty="0">
                <a:sym typeface="+mn-ea"/>
              </a:rPr>
              <a:t>(</a:t>
            </a:r>
            <a:r>
              <a:rPr lang="en-US" altLang="en-US" sz="1600" b="1" spc="-5" dirty="0">
                <a:sym typeface="+mn-ea"/>
              </a:rPr>
              <a:t>6</a:t>
            </a:r>
            <a:r>
              <a:rPr lang="en-US" sz="1600" b="1" spc="-5" dirty="0">
                <a:sym typeface="+mn-ea"/>
              </a:rPr>
              <a:t>) =</a:t>
            </a:r>
            <a:r>
              <a:rPr lang="en-US" altLang="en-US" sz="1600" b="1" spc="-5" dirty="0">
                <a:sym typeface="+mn-ea"/>
              </a:rPr>
              <a:t>  </a:t>
            </a:r>
            <a:r>
              <a:rPr lang="en-US" sz="1600" b="1" spc="-5" dirty="0">
                <a:sym typeface="+mn-ea"/>
              </a:rPr>
              <a:t> {</a:t>
            </a:r>
            <a:r>
              <a:rPr lang="en-US" altLang="en-US" sz="1600" b="1" spc="-5" dirty="0">
                <a:sym typeface="+mn-ea"/>
              </a:rPr>
              <a:t>     7      </a:t>
            </a:r>
            <a:r>
              <a:rPr lang="en-US" sz="1600" b="1" spc="-5" dirty="0">
                <a:sym typeface="+mn-ea"/>
              </a:rPr>
              <a:t>}</a:t>
            </a:r>
            <a:endParaRPr lang="en-US" sz="16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b="1" spc="-5" dirty="0">
                <a:sym typeface="+mn-ea"/>
              </a:rPr>
              <a:t>D</a:t>
            </a:r>
            <a:r>
              <a:rPr lang="en-US" altLang="en-US" sz="1600" b="1" spc="-5" dirty="0">
                <a:sym typeface="+mn-ea"/>
              </a:rPr>
              <a:t>F</a:t>
            </a:r>
            <a:r>
              <a:rPr lang="en-US" sz="1600" b="1" spc="-5" dirty="0">
                <a:sym typeface="+mn-ea"/>
              </a:rPr>
              <a:t>(</a:t>
            </a:r>
            <a:r>
              <a:rPr lang="en-US" altLang="en-US" sz="1600" b="1" spc="-5" dirty="0">
                <a:sym typeface="+mn-ea"/>
              </a:rPr>
              <a:t>7</a:t>
            </a:r>
            <a:r>
              <a:rPr lang="en-US" sz="1600" b="1" spc="-5" dirty="0">
                <a:sym typeface="+mn-ea"/>
              </a:rPr>
              <a:t>) =</a:t>
            </a:r>
            <a:r>
              <a:rPr lang="en-US" altLang="en-US" sz="1600" b="1" spc="-5" dirty="0">
                <a:sym typeface="+mn-ea"/>
              </a:rPr>
              <a:t>  </a:t>
            </a:r>
            <a:r>
              <a:rPr lang="en-US" sz="1600" b="1" spc="-5" dirty="0">
                <a:sym typeface="+mn-ea"/>
              </a:rPr>
              <a:t> {</a:t>
            </a:r>
            <a:r>
              <a:rPr lang="en-US" altLang="en-US" sz="1600" b="1" spc="-5" dirty="0">
                <a:sym typeface="+mn-ea"/>
              </a:rPr>
              <a:t>     2      </a:t>
            </a:r>
            <a:r>
              <a:rPr lang="en-US" sz="1600" b="1" spc="-5" dirty="0">
                <a:sym typeface="+mn-ea"/>
              </a:rPr>
              <a:t>}</a:t>
            </a:r>
            <a:endParaRPr lang="en-US" sz="1600" b="1" spc="-5" dirty="0"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099175" y="294640"/>
            <a:ext cx="2054860" cy="975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b="1" spc="-5" dirty="0">
                <a:sym typeface="+mn-ea"/>
              </a:rPr>
              <a:t>orig</a:t>
            </a:r>
            <a:r>
              <a:rPr lang="en-US" sz="1600" b="1" spc="-5" dirty="0">
                <a:sym typeface="+mn-ea"/>
              </a:rPr>
              <a:t>(1) =</a:t>
            </a:r>
            <a:r>
              <a:rPr lang="en-US" altLang="en-US" sz="1600" b="1" spc="-5" dirty="0">
                <a:sym typeface="+mn-ea"/>
              </a:rPr>
              <a:t>  </a:t>
            </a:r>
            <a:r>
              <a:rPr lang="en-US" sz="1600" b="1" spc="-5" dirty="0">
                <a:sym typeface="+mn-ea"/>
              </a:rPr>
              <a:t> {</a:t>
            </a:r>
            <a:r>
              <a:rPr lang="en-US" altLang="en-US" sz="1600" b="1" spc="-5" dirty="0">
                <a:sym typeface="+mn-ea"/>
              </a:rPr>
              <a:t>  i, j, k  </a:t>
            </a:r>
            <a:r>
              <a:rPr lang="en-US" sz="1600" b="1" spc="-5" dirty="0">
                <a:sym typeface="+mn-ea"/>
              </a:rPr>
              <a:t>}</a:t>
            </a:r>
            <a:endParaRPr lang="en-US" sz="16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b="1" spc="-5" dirty="0">
                <a:sym typeface="+mn-ea"/>
              </a:rPr>
              <a:t>orig</a:t>
            </a:r>
            <a:r>
              <a:rPr lang="en-US" sz="1600" b="1" spc="-5" dirty="0">
                <a:sym typeface="+mn-ea"/>
              </a:rPr>
              <a:t>(</a:t>
            </a:r>
            <a:r>
              <a:rPr lang="en-US" altLang="en-US" sz="1600" b="1" spc="-5" dirty="0">
                <a:sym typeface="+mn-ea"/>
              </a:rPr>
              <a:t>5</a:t>
            </a:r>
            <a:r>
              <a:rPr lang="en-US" sz="1600" b="1" spc="-5" dirty="0">
                <a:sym typeface="+mn-ea"/>
              </a:rPr>
              <a:t>) =</a:t>
            </a:r>
            <a:r>
              <a:rPr lang="en-US" altLang="en-US" sz="1600" b="1" spc="-5" dirty="0">
                <a:sym typeface="+mn-ea"/>
              </a:rPr>
              <a:t>  </a:t>
            </a:r>
            <a:r>
              <a:rPr lang="en-US" sz="1600" b="1" spc="-5" dirty="0">
                <a:sym typeface="+mn-ea"/>
              </a:rPr>
              <a:t> {</a:t>
            </a:r>
            <a:r>
              <a:rPr lang="en-US" altLang="en-US" sz="1600" b="1" spc="-5" dirty="0">
                <a:sym typeface="+mn-ea"/>
              </a:rPr>
              <a:t>  j,  k    </a:t>
            </a:r>
            <a:r>
              <a:rPr lang="en-US" sz="1600" b="1" spc="-5" dirty="0">
                <a:sym typeface="+mn-ea"/>
              </a:rPr>
              <a:t>}</a:t>
            </a:r>
            <a:endParaRPr lang="en-US" sz="16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b="1" spc="-5" dirty="0">
                <a:sym typeface="+mn-ea"/>
              </a:rPr>
              <a:t>orig</a:t>
            </a:r>
            <a:r>
              <a:rPr lang="en-US" sz="1600" b="1" spc="-5" dirty="0">
                <a:sym typeface="+mn-ea"/>
              </a:rPr>
              <a:t>(</a:t>
            </a:r>
            <a:r>
              <a:rPr lang="en-US" altLang="en-US" sz="1600" b="1" spc="-5" dirty="0">
                <a:sym typeface="+mn-ea"/>
              </a:rPr>
              <a:t>6</a:t>
            </a:r>
            <a:r>
              <a:rPr lang="en-US" sz="1600" b="1" spc="-5" dirty="0">
                <a:sym typeface="+mn-ea"/>
              </a:rPr>
              <a:t>) =</a:t>
            </a:r>
            <a:r>
              <a:rPr lang="en-US" altLang="en-US" sz="1600" b="1" spc="-5" dirty="0">
                <a:sym typeface="+mn-ea"/>
              </a:rPr>
              <a:t>  </a:t>
            </a:r>
            <a:r>
              <a:rPr lang="en-US" sz="1600" b="1" spc="-5" dirty="0">
                <a:sym typeface="+mn-ea"/>
              </a:rPr>
              <a:t> {</a:t>
            </a:r>
            <a:r>
              <a:rPr lang="en-US" altLang="en-US" sz="1600" b="1" spc="-5" dirty="0">
                <a:sym typeface="+mn-ea"/>
              </a:rPr>
              <a:t>  j,  k    </a:t>
            </a:r>
            <a:r>
              <a:rPr lang="en-US" sz="1600" b="1" spc="-5" dirty="0">
                <a:sym typeface="+mn-ea"/>
              </a:rPr>
              <a:t>}</a:t>
            </a:r>
            <a:endParaRPr lang="en-US" sz="1600" b="1" spc="-5" dirty="0">
              <a:sym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060690" y="294640"/>
            <a:ext cx="2977515" cy="975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b="1" spc="-5" dirty="0">
                <a:sym typeface="+mn-ea"/>
              </a:rPr>
              <a:t>defsites</a:t>
            </a:r>
            <a:r>
              <a:rPr lang="en-US" sz="1600" b="1" spc="-5" dirty="0">
                <a:sym typeface="+mn-ea"/>
              </a:rPr>
              <a:t>(</a:t>
            </a:r>
            <a:r>
              <a:rPr lang="en-US" altLang="en-US" sz="1600" b="1" spc="-5" dirty="0">
                <a:sym typeface="+mn-ea"/>
              </a:rPr>
              <a:t> i </a:t>
            </a:r>
            <a:r>
              <a:rPr lang="en-US" sz="1600" b="1" spc="-5" dirty="0">
                <a:sym typeface="+mn-ea"/>
              </a:rPr>
              <a:t>) =</a:t>
            </a:r>
            <a:r>
              <a:rPr lang="en-US" altLang="en-US" sz="1600" b="1" spc="-5" dirty="0">
                <a:sym typeface="+mn-ea"/>
              </a:rPr>
              <a:t>  </a:t>
            </a:r>
            <a:r>
              <a:rPr lang="en-US" sz="1600" b="1" spc="-5" dirty="0">
                <a:sym typeface="+mn-ea"/>
              </a:rPr>
              <a:t> </a:t>
            </a:r>
            <a:r>
              <a:rPr lang="en-US" altLang="en-US" sz="1600" b="1" spc="-5" dirty="0">
                <a:sym typeface="+mn-ea"/>
              </a:rPr>
              <a:t> </a:t>
            </a:r>
            <a:r>
              <a:rPr lang="en-US" sz="1600" b="1" spc="-5" dirty="0">
                <a:sym typeface="+mn-ea"/>
              </a:rPr>
              <a:t>{</a:t>
            </a:r>
            <a:r>
              <a:rPr lang="en-US" altLang="en-US" sz="1600" b="1" spc="-5" dirty="0">
                <a:sym typeface="+mn-ea"/>
              </a:rPr>
              <a:t>  1  </a:t>
            </a:r>
            <a:r>
              <a:rPr lang="en-US" sz="1600" b="1" spc="-5" dirty="0">
                <a:sym typeface="+mn-ea"/>
              </a:rPr>
              <a:t>}</a:t>
            </a:r>
            <a:endParaRPr lang="en-US" sz="16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b="1" spc="-5" dirty="0">
                <a:sym typeface="+mn-ea"/>
              </a:rPr>
              <a:t>defsites</a:t>
            </a:r>
            <a:r>
              <a:rPr lang="en-US" sz="1600" b="1" spc="-5" dirty="0">
                <a:sym typeface="+mn-ea"/>
              </a:rPr>
              <a:t>(</a:t>
            </a:r>
            <a:r>
              <a:rPr lang="en-US" altLang="en-US" sz="1600" b="1" spc="-5" dirty="0">
                <a:sym typeface="+mn-ea"/>
              </a:rPr>
              <a:t> j </a:t>
            </a:r>
            <a:r>
              <a:rPr lang="en-US" sz="1600" b="1" spc="-5" dirty="0">
                <a:sym typeface="+mn-ea"/>
              </a:rPr>
              <a:t>) =</a:t>
            </a:r>
            <a:r>
              <a:rPr lang="en-US" altLang="en-US" sz="1600" b="1" spc="-5" dirty="0">
                <a:sym typeface="+mn-ea"/>
              </a:rPr>
              <a:t>   </a:t>
            </a:r>
            <a:r>
              <a:rPr lang="en-US" sz="1600" b="1" spc="-5" dirty="0">
                <a:sym typeface="+mn-ea"/>
              </a:rPr>
              <a:t> {</a:t>
            </a:r>
            <a:r>
              <a:rPr lang="en-US" altLang="en-US" sz="1600" b="1" spc="-5" dirty="0">
                <a:sym typeface="+mn-ea"/>
              </a:rPr>
              <a:t> 1, 5, 6, 7, 2 </a:t>
            </a:r>
            <a:r>
              <a:rPr lang="en-US" sz="1600" b="1" spc="-5" dirty="0">
                <a:sym typeface="+mn-ea"/>
              </a:rPr>
              <a:t>}</a:t>
            </a:r>
            <a:endParaRPr lang="en-US" sz="1600" b="1" spc="-5" dirty="0">
              <a:sym typeface="+mn-ea"/>
            </a:endParaRPr>
          </a:p>
          <a:p>
            <a:pPr marL="0" lvl="1" indent="-323850" algn="l" defTabSz="449580">
              <a:lnSpc>
                <a:spcPct val="120000"/>
              </a:lnSpc>
              <a:buClrTx/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1600" b="1" spc="-5" dirty="0">
                <a:sym typeface="+mn-ea"/>
              </a:rPr>
              <a:t>defsites</a:t>
            </a:r>
            <a:r>
              <a:rPr lang="en-US" sz="1600" b="1" spc="-5" dirty="0">
                <a:sym typeface="+mn-ea"/>
              </a:rPr>
              <a:t>(</a:t>
            </a:r>
            <a:r>
              <a:rPr lang="en-US" altLang="en-US" sz="1600" b="1" spc="-5" dirty="0">
                <a:sym typeface="+mn-ea"/>
              </a:rPr>
              <a:t> k </a:t>
            </a:r>
            <a:r>
              <a:rPr lang="en-US" sz="1600" b="1" spc="-5" dirty="0">
                <a:sym typeface="+mn-ea"/>
              </a:rPr>
              <a:t>)  =</a:t>
            </a:r>
            <a:r>
              <a:rPr lang="en-US" altLang="en-US" sz="1600" b="1" spc="-5" dirty="0">
                <a:sym typeface="+mn-ea"/>
              </a:rPr>
              <a:t> </a:t>
            </a:r>
            <a:r>
              <a:rPr lang="en-US" sz="1600" b="1" spc="-5" dirty="0">
                <a:sym typeface="+mn-ea"/>
              </a:rPr>
              <a:t> {</a:t>
            </a:r>
            <a:r>
              <a:rPr lang="en-US" altLang="en-US" sz="1600" b="1" spc="-5" dirty="0">
                <a:sym typeface="+mn-ea"/>
              </a:rPr>
              <a:t> 1, 5, 6  </a:t>
            </a:r>
            <a:r>
              <a:rPr lang="en-US" sz="1600" b="1" spc="-5" dirty="0">
                <a:sym typeface="+mn-ea"/>
              </a:rPr>
              <a:t>}</a:t>
            </a:r>
            <a:endParaRPr lang="en-US" sz="1600" b="1" spc="-5" dirty="0"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756910" y="4224655"/>
            <a:ext cx="28416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var </a:t>
            </a:r>
            <a:r>
              <a:rPr lang="en-US" altLang="en-US"/>
              <a:t>k</a:t>
            </a:r>
            <a:r>
              <a:rPr lang="en-US" altLang="zh-CN"/>
              <a:t>,</a:t>
            </a:r>
            <a:r>
              <a:rPr lang="zh-CN" altLang="en-US"/>
              <a:t> W={1</a:t>
            </a:r>
            <a:r>
              <a:rPr lang="en-US" altLang="zh-CN"/>
              <a:t>,5,6</a:t>
            </a:r>
            <a:r>
              <a:rPr lang="zh-CN" altLang="en-US"/>
              <a:t>}</a:t>
            </a:r>
            <a:r>
              <a:rPr lang="en-US" altLang="zh-CN"/>
              <a:t>,</a:t>
            </a:r>
            <a:r>
              <a:rPr lang="en-US" altLang="en-US"/>
              <a:t>     </a:t>
            </a:r>
            <a:r>
              <a:rPr lang="en-US" altLang="zh-CN"/>
              <a:t>n = 1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8547100" y="4224655"/>
            <a:ext cx="1282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DF(1) = {}</a:t>
            </a:r>
            <a:endParaRPr lang="en-US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778750" y="4554855"/>
            <a:ext cx="21374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n = 5   </a:t>
            </a:r>
            <a:r>
              <a:rPr lang="en-US" altLang="en-US" sz="800"/>
              <a:t>  </a:t>
            </a:r>
            <a:r>
              <a:rPr lang="en-US" altLang="en-US"/>
              <a:t>DF(5) = {7}</a:t>
            </a:r>
            <a:endParaRPr lang="en-US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839325" y="4573905"/>
            <a:ext cx="21374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    PHI(k) = {7}</a:t>
            </a:r>
            <a:endParaRPr lang="en-US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718810" y="4940935"/>
            <a:ext cx="2827655" cy="36830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r>
              <a:rPr lang="zh-CN" altLang="en-US"/>
              <a:t>var </a:t>
            </a:r>
            <a:r>
              <a:rPr lang="en-US" altLang="en-US"/>
              <a:t>k</a:t>
            </a:r>
            <a:r>
              <a:rPr lang="en-US" altLang="zh-CN"/>
              <a:t>,</a:t>
            </a:r>
            <a:r>
              <a:rPr lang="zh-CN" altLang="en-US"/>
              <a:t> W={1</a:t>
            </a:r>
            <a:r>
              <a:rPr lang="en-US" altLang="zh-CN"/>
              <a:t>,5,6</a:t>
            </a:r>
            <a:r>
              <a:rPr lang="en-US" altLang="en-US" b="1">
                <a:solidFill>
                  <a:srgbClr val="C00000"/>
                </a:solidFill>
              </a:rPr>
              <a:t>, 7</a:t>
            </a:r>
            <a:r>
              <a:rPr lang="zh-CN" altLang="en-US"/>
              <a:t>}</a:t>
            </a:r>
            <a:r>
              <a:rPr lang="en-US" altLang="zh-CN"/>
              <a:t>, </a:t>
            </a:r>
            <a:r>
              <a:rPr lang="en-US" altLang="en-US"/>
              <a:t> </a:t>
            </a:r>
            <a:r>
              <a:rPr lang="en-US" altLang="zh-CN"/>
              <a:t>n = </a:t>
            </a:r>
            <a:r>
              <a:rPr lang="en-US" altLang="en-US"/>
              <a:t>6</a:t>
            </a:r>
            <a:endParaRPr lang="en-US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8557895" y="4940935"/>
            <a:ext cx="1282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DF(6) = {7}</a:t>
            </a:r>
            <a:endParaRPr lang="en-US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5718810" y="5328285"/>
            <a:ext cx="2841625" cy="36830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r>
              <a:rPr lang="zh-CN" altLang="en-US"/>
              <a:t>var </a:t>
            </a:r>
            <a:r>
              <a:rPr lang="en-US" altLang="en-US"/>
              <a:t>k</a:t>
            </a:r>
            <a:r>
              <a:rPr lang="en-US" altLang="zh-CN"/>
              <a:t>,</a:t>
            </a:r>
            <a:r>
              <a:rPr lang="zh-CN" altLang="en-US"/>
              <a:t> W={1</a:t>
            </a:r>
            <a:r>
              <a:rPr lang="en-US" altLang="zh-CN"/>
              <a:t>,5,6</a:t>
            </a:r>
            <a:r>
              <a:rPr lang="en-US" altLang="en-US" b="1">
                <a:solidFill>
                  <a:srgbClr val="C00000"/>
                </a:solidFill>
              </a:rPr>
              <a:t>, 7</a:t>
            </a:r>
            <a:r>
              <a:rPr lang="zh-CN" altLang="en-US"/>
              <a:t>}</a:t>
            </a:r>
            <a:r>
              <a:rPr lang="en-US" altLang="zh-CN"/>
              <a:t>, </a:t>
            </a:r>
            <a:r>
              <a:rPr lang="en-US" altLang="en-US"/>
              <a:t> </a:t>
            </a:r>
            <a:r>
              <a:rPr lang="en-US" altLang="zh-CN"/>
              <a:t>n = </a:t>
            </a:r>
            <a:r>
              <a:rPr lang="en-US" altLang="en-US"/>
              <a:t>7</a:t>
            </a:r>
            <a:endParaRPr lang="en-US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8557895" y="5328285"/>
            <a:ext cx="1282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DF(7) = {2}</a:t>
            </a:r>
            <a:endParaRPr lang="en-US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710055" y="5880100"/>
            <a:ext cx="1758950" cy="3987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k = </a:t>
            </a:r>
            <a:r>
              <a:rPr sz="2000"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Φ</a:t>
            </a:r>
            <a:r>
              <a:rPr lang="en-US" sz="2000"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 k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503410" y="932180"/>
            <a:ext cx="1097280" cy="368300"/>
          </a:xfrm>
          <a:prstGeom prst="rect">
            <a:avLst/>
          </a:prstGeom>
          <a:solidFill>
            <a:srgbClr val="FFFF00"/>
          </a:solidFill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{1</a:t>
            </a:r>
            <a:r>
              <a:rPr lang="en-US" altLang="zh-CN">
                <a:sym typeface="+mn-ea"/>
              </a:rPr>
              <a:t>,5,6</a:t>
            </a:r>
            <a:r>
              <a:rPr lang="en-US" altLang="en-US" b="1">
                <a:solidFill>
                  <a:srgbClr val="C00000"/>
                </a:solidFill>
                <a:sym typeface="+mn-ea"/>
              </a:rPr>
              <a:t>, 7</a:t>
            </a:r>
            <a:r>
              <a:rPr lang="zh-CN" altLang="en-US">
                <a:sym typeface="+mn-ea"/>
              </a:rPr>
              <a:t>}</a:t>
            </a:r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9871075" y="5320030"/>
            <a:ext cx="21374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    PHI(k) = {7, 2}</a:t>
            </a:r>
            <a:endParaRPr lang="en-US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510665" y="2566670"/>
            <a:ext cx="1761490" cy="9220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 = </a:t>
            </a:r>
            <a:r>
              <a:rPr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Φ</a:t>
            </a:r>
            <a:r>
              <a:rPr lang="en-US"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k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</a:t>
            </a:r>
            <a:r>
              <a:rPr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Φ</a:t>
            </a:r>
            <a:r>
              <a:rPr lang="en-US"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(j,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 &lt; 100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?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503410" y="902335"/>
            <a:ext cx="1414780" cy="368300"/>
          </a:xfrm>
          <a:prstGeom prst="rect">
            <a:avLst/>
          </a:prstGeom>
          <a:solidFill>
            <a:srgbClr val="FFFF00"/>
          </a:solidFill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{1</a:t>
            </a:r>
            <a:r>
              <a:rPr lang="en-US" altLang="zh-CN">
                <a:sym typeface="+mn-ea"/>
              </a:rPr>
              <a:t>,5,6</a:t>
            </a:r>
            <a:r>
              <a:rPr lang="en-US" altLang="en-US" b="1">
                <a:solidFill>
                  <a:srgbClr val="C00000"/>
                </a:solidFill>
                <a:sym typeface="+mn-ea"/>
              </a:rPr>
              <a:t>, 7, 2 </a:t>
            </a:r>
            <a:r>
              <a:rPr lang="zh-CN" altLang="en-US">
                <a:sym typeface="+mn-ea"/>
              </a:rPr>
              <a:t>}</a:t>
            </a:r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5521960" y="5712460"/>
            <a:ext cx="2983865" cy="368300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t">
            <a:spAutoFit/>
          </a:bodyPr>
          <a:p>
            <a:r>
              <a:rPr lang="zh-CN" altLang="en-US"/>
              <a:t>var </a:t>
            </a:r>
            <a:r>
              <a:rPr lang="en-US" altLang="en-US"/>
              <a:t>k</a:t>
            </a:r>
            <a:r>
              <a:rPr lang="en-US" altLang="zh-CN"/>
              <a:t>,</a:t>
            </a:r>
            <a:r>
              <a:rPr lang="zh-CN" altLang="en-US"/>
              <a:t> W={1</a:t>
            </a:r>
            <a:r>
              <a:rPr lang="en-US" altLang="zh-CN"/>
              <a:t>,5,6</a:t>
            </a:r>
            <a:r>
              <a:rPr lang="en-US" altLang="en-US" b="1">
                <a:solidFill>
                  <a:srgbClr val="C00000"/>
                </a:solidFill>
              </a:rPr>
              <a:t>, 7, 2</a:t>
            </a:r>
            <a:r>
              <a:rPr lang="zh-CN" altLang="en-US"/>
              <a:t>}</a:t>
            </a:r>
            <a:r>
              <a:rPr lang="en-US" altLang="zh-CN"/>
              <a:t>, n = </a:t>
            </a:r>
            <a:r>
              <a:rPr lang="en-US" altLang="en-US"/>
              <a:t>2</a:t>
            </a:r>
            <a:endParaRPr lang="en-US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8570595" y="5721985"/>
            <a:ext cx="1282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DF(2) = {2}</a:t>
            </a:r>
            <a:endParaRPr lang="en-US" altLang="en-US"/>
          </a:p>
        </p:txBody>
      </p:sp>
      <p:sp>
        <p:nvSpPr>
          <p:cNvPr id="22" name="object 5"/>
          <p:cNvSpPr txBox="1"/>
          <p:nvPr/>
        </p:nvSpPr>
        <p:spPr>
          <a:xfrm>
            <a:off x="6027420" y="1369695"/>
            <a:ext cx="5987415" cy="27825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00000"/>
              </a:lnSpc>
            </a:pPr>
            <a:r>
              <a:rPr b="1" spc="-1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foreach </a:t>
            </a:r>
            <a:r>
              <a:rPr b="1" spc="-1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variable </a:t>
            </a:r>
            <a:r>
              <a:rPr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 </a:t>
            </a:r>
            <a:r>
              <a:rPr b="1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{  </a:t>
            </a:r>
            <a:endParaRPr b="1" spc="-5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b="1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b="1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 = </a:t>
            </a:r>
            <a:r>
              <a:rPr b="1" spc="-1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defsites[v]  </a:t>
            </a:r>
            <a:endParaRPr b="1" spc="-15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</a:pPr>
            <a:r>
              <a:rPr b="1" spc="-1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b="1" spc="-1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b="1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while W not empty</a:t>
            </a:r>
            <a:r>
              <a:rPr b="1" spc="-10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{</a:t>
            </a:r>
            <a:endParaRPr b="1" spc="-5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12700">
              <a:lnSpc>
                <a:spcPct val="100000"/>
              </a:lnSpc>
            </a:pPr>
            <a:r>
              <a:rPr lang="en-US" sz="18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        </a:t>
            </a:r>
            <a:r>
              <a:rPr b="1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 = </a:t>
            </a:r>
            <a:r>
              <a:rPr b="1" spc="-1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remove node from</a:t>
            </a:r>
            <a:r>
              <a:rPr b="1" spc="-10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</a:t>
            </a:r>
            <a:endParaRPr b="1" spc="-5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588010" marR="1920875">
              <a:lnSpc>
                <a:spcPct val="100000"/>
              </a:lnSpc>
            </a:pPr>
            <a:r>
              <a:rPr lang="en-US" sz="1800">
                <a:latin typeface="宋体" panose="02010600030101010101" pitchFamily="2" charset="-122"/>
                <a:ea typeface="宋体" panose="02010600030101010101" pitchFamily="2" charset="-122"/>
                <a:cs typeface="Courier New" panose="02070309020205020404"/>
              </a:rPr>
              <a:t>   </a:t>
            </a:r>
            <a:r>
              <a:rPr b="1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foreach y in</a:t>
            </a:r>
            <a:r>
              <a:rPr b="1" spc="-6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spc="-1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DF[n]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588010">
              <a:lnSpc>
                <a:spcPct val="100000"/>
              </a:lnSpc>
              <a:spcBef>
                <a:spcPts val="40"/>
              </a:spcBef>
              <a:tabLst>
                <a:tab pos="1569720" algn="l"/>
              </a:tabLst>
            </a:pPr>
            <a:r>
              <a:rPr lang="en-US" altLang="en-US" b="1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</a:t>
            </a:r>
            <a:r>
              <a:rPr b="1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if</a:t>
            </a:r>
            <a:r>
              <a:rPr b="1" spc="-2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y</a:t>
            </a:r>
            <a:r>
              <a:rPr b="1" spc="-1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x-none" b="1" spc="-1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en-US" b="1" spc="-1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∉ </a:t>
            </a:r>
            <a:r>
              <a:rPr b="1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PHI[v]</a:t>
            </a:r>
            <a:r>
              <a:rPr b="1" spc="-3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spc="-5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{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75665" marR="5080" indent="-635">
              <a:lnSpc>
                <a:spcPct val="100000"/>
              </a:lnSpc>
              <a:tabLst>
                <a:tab pos="2602230" algn="l"/>
                <a:tab pos="3371850" algn="l"/>
              </a:tabLst>
            </a:pPr>
            <a:r>
              <a:rPr lang="en-US" altLang="en-US"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</a:t>
            </a:r>
            <a:r>
              <a:rPr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insert</a:t>
            </a:r>
            <a:r>
              <a:rPr b="1" spc="-3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</a:t>
            </a:r>
            <a:r>
              <a:rPr lang="en-US"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b="1" spc="-1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= </a:t>
            </a:r>
            <a:r>
              <a:rPr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Φ</a:t>
            </a:r>
            <a:r>
              <a:rPr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(v,v,…)”</a:t>
            </a:r>
            <a:r>
              <a:rPr lang="en-US"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at top of</a:t>
            </a:r>
            <a:r>
              <a:rPr b="1" spc="-14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y  </a:t>
            </a:r>
            <a:endParaRPr b="1" spc="-5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75665" marR="5080" indent="-635">
              <a:lnSpc>
                <a:spcPct val="100000"/>
              </a:lnSpc>
              <a:tabLst>
                <a:tab pos="2602230" algn="l"/>
                <a:tab pos="3371850" algn="l"/>
              </a:tabLst>
            </a:pPr>
            <a:r>
              <a:rPr lang="en-US"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en-US" altLang="en-US"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PHI[v] =</a:t>
            </a:r>
            <a:r>
              <a:rPr b="1" spc="-3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PHI[v]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∪</a:t>
            </a:r>
            <a:r>
              <a:rPr b="1" spc="-1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{y}</a:t>
            </a:r>
            <a:endParaRPr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75665">
              <a:lnSpc>
                <a:spcPts val="2140"/>
              </a:lnSpc>
              <a:tabLst>
                <a:tab pos="1858010" algn="l"/>
                <a:tab pos="4218305" algn="l"/>
              </a:tabLst>
            </a:pPr>
            <a:r>
              <a:rPr lang="en-US"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</a:t>
            </a:r>
            <a:r>
              <a:rPr lang="en-US" altLang="en-US"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</a:t>
            </a:r>
            <a:r>
              <a:rPr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if</a:t>
            </a:r>
            <a:r>
              <a:rPr b="1" spc="-2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v</a:t>
            </a:r>
            <a:r>
              <a:rPr lang="en-US"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b="1" spc="-1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∉</a:t>
            </a:r>
            <a:r>
              <a:rPr lang="en-US" b="1" spc="-1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x-none" altLang="en-US" b="1" spc="-1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orig[y]: </a:t>
            </a:r>
            <a:endParaRPr b="1" spc="-5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875665">
              <a:lnSpc>
                <a:spcPts val="2140"/>
              </a:lnSpc>
              <a:tabLst>
                <a:tab pos="1858010" algn="l"/>
                <a:tab pos="4218305" algn="l"/>
              </a:tabLst>
            </a:pPr>
            <a:r>
              <a:rPr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</a:t>
            </a:r>
            <a:r>
              <a:rPr lang="en-US" altLang="en-US"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</a:t>
            </a:r>
            <a:r>
              <a:rPr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 =</a:t>
            </a:r>
            <a:r>
              <a:rPr b="1" spc="-3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</a:t>
            </a:r>
            <a:r>
              <a:rPr lang="en-US" b="1" spc="-5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∪</a:t>
            </a:r>
            <a:r>
              <a:rPr b="1" spc="-1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{y}</a:t>
            </a:r>
            <a:endParaRPr lang="en-US" sz="180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31" grpId="0"/>
      <p:bldP spid="32" grpId="0" bldLvl="0" animBg="1"/>
      <p:bldP spid="34" grpId="0"/>
      <p:bldP spid="51" grpId="0" bldLvl="0" animBg="1"/>
      <p:bldP spid="53" grpId="0"/>
      <p:bldP spid="23" grpId="0" bldLvl="0" animBg="1"/>
      <p:bldP spid="57" grpId="0" bldLvl="0" animBg="1"/>
      <p:bldP spid="56" grpId="0"/>
      <p:bldP spid="24" grpId="0" animBg="1"/>
      <p:bldP spid="30" grpId="0" bldLvl="0" animBg="1"/>
      <p:bldP spid="58" grpId="0" bldLvl="0" animBg="1"/>
      <p:bldP spid="59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变量重命名</a:t>
            </a:r>
            <a:endParaRPr lang="zh-CN" altLang="en-US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14935" y="1397635"/>
            <a:ext cx="3048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for each global name i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counter[i] ← 0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stack[i] ← ∅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Rename(n</a:t>
            </a:r>
            <a:r>
              <a:rPr lang="zh-CN" altLang="en-US" sz="2000" b="1" baseline="-2500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14935" y="3314065"/>
            <a:ext cx="432943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NewName(n)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i ← counter[n]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counter[n] ← counter[n] + 1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push i onto stack[n]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return “ni”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484370" y="27305"/>
            <a:ext cx="7628255" cy="655447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Rename(b)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    for each φ-function in b, “x ← φ(···)”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        rewrite x as NewName(x)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    for each operation “x ← y op z” in b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        rewrite y with subscript top(stack[y])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        rewrite z with subscript top(stack[z])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        rewrite x as NewName(x)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    for each successor of b in the cfg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        fill in φ-function parameters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    for each successor s of b in the dominator tree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        Rename(s)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    for each operation “x ← y op z” in b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        and each φ-function “x ← φ(···)”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        pop(stack[x])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变量重命名</a:t>
            </a:r>
            <a:endParaRPr lang="zh-CN" altLang="en-US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828800" y="1186815"/>
            <a:ext cx="1254125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i = 1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j = 1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k = 0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490980" y="2455545"/>
            <a:ext cx="1929765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 = </a:t>
            </a:r>
            <a:r>
              <a:rPr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Φ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k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k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</a:t>
            </a:r>
            <a:r>
              <a:rPr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Φ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j,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 &lt; 100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?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82600" y="3558540"/>
            <a:ext cx="192976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</a:rPr>
              <a:t>j &lt; 20?</a:t>
            </a:r>
            <a:endParaRPr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82600" y="4377690"/>
            <a:ext cx="1930400" cy="829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k + 1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467100" y="4377690"/>
            <a:ext cx="1929765" cy="829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j = k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k = k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663065" y="5888990"/>
            <a:ext cx="1929765" cy="70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 = </a:t>
            </a:r>
            <a:r>
              <a:rPr sz="2000"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Φ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k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k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ctr"/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</a:t>
            </a:r>
            <a:r>
              <a:rPr sz="2000"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Φ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j,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467100" y="3558540"/>
            <a:ext cx="192976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</a:rPr>
              <a:t>return j</a:t>
            </a:r>
            <a:endParaRPr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>
            <a:stCxn id="16" idx="2"/>
            <a:endCxn id="42" idx="0"/>
          </p:cNvCxnSpPr>
          <p:nvPr/>
        </p:nvCxnSpPr>
        <p:spPr>
          <a:xfrm>
            <a:off x="2456180" y="2108835"/>
            <a:ext cx="0" cy="34671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42" idx="2"/>
            <a:endCxn id="43" idx="0"/>
          </p:cNvCxnSpPr>
          <p:nvPr/>
        </p:nvCxnSpPr>
        <p:spPr>
          <a:xfrm flipH="1">
            <a:off x="1447800" y="3377565"/>
            <a:ext cx="1008380" cy="18097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42" idx="2"/>
            <a:endCxn id="47" idx="0"/>
          </p:cNvCxnSpPr>
          <p:nvPr/>
        </p:nvCxnSpPr>
        <p:spPr>
          <a:xfrm>
            <a:off x="2456180" y="3377565"/>
            <a:ext cx="1976120" cy="18097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43" idx="2"/>
            <a:endCxn id="44" idx="0"/>
          </p:cNvCxnSpPr>
          <p:nvPr/>
        </p:nvCxnSpPr>
        <p:spPr>
          <a:xfrm>
            <a:off x="1447800" y="4028440"/>
            <a:ext cx="0" cy="35877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3" idx="2"/>
            <a:endCxn id="45" idx="0"/>
          </p:cNvCxnSpPr>
          <p:nvPr/>
        </p:nvCxnSpPr>
        <p:spPr>
          <a:xfrm>
            <a:off x="1447800" y="4028440"/>
            <a:ext cx="2984500" cy="35877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5" idx="2"/>
            <a:endCxn id="46" idx="0"/>
          </p:cNvCxnSpPr>
          <p:nvPr/>
        </p:nvCxnSpPr>
        <p:spPr>
          <a:xfrm flipH="1">
            <a:off x="2628265" y="5207635"/>
            <a:ext cx="1804035" cy="68135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4" idx="2"/>
          </p:cNvCxnSpPr>
          <p:nvPr/>
        </p:nvCxnSpPr>
        <p:spPr>
          <a:xfrm>
            <a:off x="1447800" y="5217160"/>
            <a:ext cx="1185545" cy="69786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6" idx="1"/>
            <a:endCxn id="42" idx="0"/>
          </p:cNvCxnSpPr>
          <p:nvPr/>
        </p:nvCxnSpPr>
        <p:spPr>
          <a:xfrm rot="10800000" flipH="1">
            <a:off x="1662430" y="2455545"/>
            <a:ext cx="793115" cy="3787140"/>
          </a:xfrm>
          <a:prstGeom prst="curvedConnector4">
            <a:avLst>
              <a:gd name="adj1" fmla="val -196797"/>
              <a:gd name="adj2" fmla="val 106288"/>
            </a:avLst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368425" y="113728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(1)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30605" y="261937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2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2600" y="3190240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3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0230" y="520763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5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78225" y="593534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7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25" name="object 3"/>
          <p:cNvSpPr/>
          <p:nvPr/>
        </p:nvSpPr>
        <p:spPr>
          <a:xfrm>
            <a:off x="10402570" y="1661795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anchor="ctr" anchorCtr="1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1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9" name="object 3"/>
          <p:cNvSpPr/>
          <p:nvPr/>
        </p:nvSpPr>
        <p:spPr>
          <a:xfrm>
            <a:off x="10402570" y="2510790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anchor="ctr" anchorCtr="1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2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33" name="object 3"/>
          <p:cNvSpPr/>
          <p:nvPr/>
        </p:nvSpPr>
        <p:spPr>
          <a:xfrm>
            <a:off x="9721850" y="3456940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anchor="ctr" anchorCtr="1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3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36" name="object 3"/>
          <p:cNvSpPr/>
          <p:nvPr/>
        </p:nvSpPr>
        <p:spPr>
          <a:xfrm>
            <a:off x="11249025" y="3456940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anchor="ctr" anchorCtr="1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4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38" name="object 3"/>
          <p:cNvSpPr/>
          <p:nvPr/>
        </p:nvSpPr>
        <p:spPr>
          <a:xfrm>
            <a:off x="9410700" y="4320540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anchor="ctr" anchorCtr="1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39" name="object 3"/>
          <p:cNvSpPr/>
          <p:nvPr/>
        </p:nvSpPr>
        <p:spPr>
          <a:xfrm>
            <a:off x="10483850" y="4320540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anchor="ctr" anchorCtr="1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6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40" name="object 3"/>
          <p:cNvSpPr/>
          <p:nvPr/>
        </p:nvSpPr>
        <p:spPr>
          <a:xfrm>
            <a:off x="11557000" y="4320540"/>
            <a:ext cx="561975" cy="56197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275614" y="4509"/>
                </a:lnTo>
                <a:lnTo>
                  <a:pt x="318968" y="17502"/>
                </a:lnTo>
                <a:lnTo>
                  <a:pt x="357857" y="38174"/>
                </a:lnTo>
                <a:lnTo>
                  <a:pt x="391477" y="65722"/>
                </a:lnTo>
                <a:lnTo>
                  <a:pt x="419025" y="99342"/>
                </a:lnTo>
                <a:lnTo>
                  <a:pt x="439697" y="138231"/>
                </a:lnTo>
                <a:lnTo>
                  <a:pt x="452690" y="181585"/>
                </a:lnTo>
                <a:lnTo>
                  <a:pt x="457200" y="228600"/>
                </a:lnTo>
                <a:lnTo>
                  <a:pt x="452690" y="275614"/>
                </a:lnTo>
                <a:lnTo>
                  <a:pt x="439697" y="318968"/>
                </a:lnTo>
                <a:lnTo>
                  <a:pt x="419025" y="357857"/>
                </a:lnTo>
                <a:lnTo>
                  <a:pt x="391477" y="391477"/>
                </a:lnTo>
                <a:lnTo>
                  <a:pt x="357857" y="419025"/>
                </a:lnTo>
                <a:lnTo>
                  <a:pt x="318968" y="439697"/>
                </a:lnTo>
                <a:lnTo>
                  <a:pt x="275614" y="452690"/>
                </a:lnTo>
                <a:lnTo>
                  <a:pt x="228600" y="457200"/>
                </a:lnTo>
                <a:lnTo>
                  <a:pt x="181585" y="452690"/>
                </a:lnTo>
                <a:lnTo>
                  <a:pt x="138231" y="439697"/>
                </a:lnTo>
                <a:lnTo>
                  <a:pt x="99342" y="419025"/>
                </a:lnTo>
                <a:lnTo>
                  <a:pt x="65722" y="391477"/>
                </a:lnTo>
                <a:lnTo>
                  <a:pt x="38174" y="357857"/>
                </a:lnTo>
                <a:lnTo>
                  <a:pt x="17502" y="318968"/>
                </a:lnTo>
                <a:lnTo>
                  <a:pt x="4509" y="275614"/>
                </a:lnTo>
                <a:lnTo>
                  <a:pt x="0" y="228600"/>
                </a:lnTo>
                <a:lnTo>
                  <a:pt x="4509" y="181585"/>
                </a:lnTo>
                <a:lnTo>
                  <a:pt x="17502" y="138231"/>
                </a:lnTo>
                <a:lnTo>
                  <a:pt x="38174" y="99342"/>
                </a:lnTo>
                <a:lnTo>
                  <a:pt x="65722" y="65722"/>
                </a:lnTo>
                <a:lnTo>
                  <a:pt x="99342" y="38174"/>
                </a:lnTo>
                <a:lnTo>
                  <a:pt x="138231" y="17502"/>
                </a:lnTo>
                <a:lnTo>
                  <a:pt x="181585" y="4509"/>
                </a:lnTo>
                <a:lnTo>
                  <a:pt x="228600" y="0"/>
                </a:lnTo>
                <a:close/>
              </a:path>
              <a:path w="457200" h="457200">
                <a:moveTo>
                  <a:pt x="0" y="0"/>
                </a:moveTo>
                <a:lnTo>
                  <a:pt x="0" y="0"/>
                </a:lnTo>
              </a:path>
              <a:path w="457200" h="457200">
                <a:moveTo>
                  <a:pt x="457200" y="457200"/>
                </a:moveTo>
                <a:lnTo>
                  <a:pt x="457200" y="457200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000000"/>
            </a:solidFill>
          </a:ln>
        </p:spPr>
        <p:txBody>
          <a:bodyPr wrap="square" lIns="0" tIns="0" rIns="0" bIns="0" rtlCol="0" anchor="ctr" anchorCtr="1"/>
          <a:p>
            <a:pPr algn="ctr"/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7</a:t>
            </a:r>
            <a:endParaRPr lang="en-US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10683875" y="2223770"/>
            <a:ext cx="0" cy="26987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10050145" y="3070860"/>
            <a:ext cx="619125" cy="37147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10774045" y="3042285"/>
            <a:ext cx="666750" cy="40005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H="1">
            <a:off x="9754870" y="4013835"/>
            <a:ext cx="152400" cy="28575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10031095" y="4013835"/>
            <a:ext cx="571500" cy="32385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10240645" y="3918585"/>
            <a:ext cx="1381125" cy="42862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1828800" y="1186815"/>
            <a:ext cx="1003300" cy="922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1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1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0</a:t>
            </a:r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6311900" y="70358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x-non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x-non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3,</a:t>
            </a:r>
            <a:r>
              <a:rPr lang="x-non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5, </a:t>
            </a:r>
            <a:r>
              <a:rPr lang="x-non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6, </a:t>
            </a:r>
            <a:r>
              <a:rPr lang="x-non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7,</a:t>
            </a:r>
            <a:r>
              <a:rPr lang="x-none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376170" y="2506345"/>
            <a:ext cx="461010" cy="276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k1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2376170" y="2773045"/>
            <a:ext cx="461010" cy="276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j1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65" name="表格 64"/>
          <p:cNvGraphicFramePr/>
          <p:nvPr/>
        </p:nvGraphicFramePr>
        <p:xfrm>
          <a:off x="6311900" y="1661795"/>
          <a:ext cx="216027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90"/>
                <a:gridCol w="720090"/>
                <a:gridCol w="72009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altLang="zh-C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en-US" altLang="zh-C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en-US" altLang="zh-C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graphicFrame>
        <p:nvGraphicFramePr>
          <p:cNvPr id="66" name="表格 65"/>
          <p:cNvGraphicFramePr/>
          <p:nvPr/>
        </p:nvGraphicFramePr>
        <p:xfrm>
          <a:off x="6311900" y="2446655"/>
          <a:ext cx="216027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90"/>
                <a:gridCol w="720090"/>
                <a:gridCol w="72009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67" name="文本框 66"/>
          <p:cNvSpPr txBox="1"/>
          <p:nvPr/>
        </p:nvSpPr>
        <p:spPr>
          <a:xfrm>
            <a:off x="1524000" y="2506345"/>
            <a:ext cx="231140" cy="276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</a:t>
            </a:r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endParaRPr 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524000" y="2760345"/>
            <a:ext cx="231140" cy="276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</a:t>
            </a:r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endParaRPr 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521460" y="3049905"/>
            <a:ext cx="231140" cy="276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</a:t>
            </a:r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endParaRPr 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362700" y="812800"/>
            <a:ext cx="212090" cy="368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endParaRPr lang="en-US" altLang="en-US" sz="24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794500" y="812800"/>
            <a:ext cx="212090" cy="368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endParaRPr lang="en-US" altLang="en-US" sz="24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185025" y="781050"/>
            <a:ext cx="212090" cy="368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endParaRPr lang="en-US" altLang="en-US" sz="24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74" name="表格 73"/>
          <p:cNvGraphicFramePr/>
          <p:nvPr/>
        </p:nvGraphicFramePr>
        <p:xfrm>
          <a:off x="6311900" y="2842895"/>
          <a:ext cx="216027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90"/>
                <a:gridCol w="720090"/>
                <a:gridCol w="72009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75" name="文本框 74"/>
          <p:cNvSpPr txBox="1"/>
          <p:nvPr/>
        </p:nvSpPr>
        <p:spPr>
          <a:xfrm>
            <a:off x="520700" y="3613150"/>
            <a:ext cx="307340" cy="368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</a:t>
            </a: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76" name="表格 75"/>
          <p:cNvGraphicFramePr/>
          <p:nvPr/>
        </p:nvGraphicFramePr>
        <p:xfrm>
          <a:off x="6311900" y="3230880"/>
          <a:ext cx="216027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90"/>
                <a:gridCol w="720090"/>
                <a:gridCol w="72009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77" name="文本框 76"/>
          <p:cNvSpPr txBox="1"/>
          <p:nvPr/>
        </p:nvSpPr>
        <p:spPr>
          <a:xfrm>
            <a:off x="1125855" y="4404360"/>
            <a:ext cx="307340" cy="368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i1</a:t>
            </a:r>
            <a:endParaRPr lang="en-US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285990" y="3244850"/>
            <a:ext cx="212090" cy="368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endParaRPr lang="en-US" altLang="en-US" sz="24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492125" y="4404360"/>
            <a:ext cx="307340" cy="368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j3</a:t>
            </a:r>
            <a:endParaRPr lang="en-US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136015" y="4792345"/>
            <a:ext cx="307340" cy="368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k2</a:t>
            </a:r>
            <a:endParaRPr lang="en-US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8022590" y="3248025"/>
            <a:ext cx="212090" cy="368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endParaRPr lang="en-US" altLang="en-US" sz="24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510540" y="4776470"/>
            <a:ext cx="307340" cy="368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k3</a:t>
            </a:r>
            <a:endParaRPr lang="en-US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7559675" y="793750"/>
            <a:ext cx="212090" cy="368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</a:t>
            </a:r>
            <a:endParaRPr lang="en-US" altLang="en-US" sz="24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298690" y="2457450"/>
            <a:ext cx="212090" cy="368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endParaRPr lang="en-US" altLang="en-US" sz="24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8035290" y="2460625"/>
            <a:ext cx="212090" cy="368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endParaRPr lang="en-US" altLang="en-US" sz="24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2623820" y="5946140"/>
            <a:ext cx="256540" cy="3073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k3</a:t>
            </a:r>
            <a:endParaRPr lang="en-US" altLang="en-US" sz="20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611120" y="6226810"/>
            <a:ext cx="256540" cy="3073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j3</a:t>
            </a:r>
            <a:endParaRPr lang="en-US" altLang="en-US" sz="20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962900" y="777875"/>
            <a:ext cx="212090" cy="368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6</a:t>
            </a:r>
            <a:endParaRPr lang="en-US" altLang="en-US" sz="24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105910" y="4432935"/>
            <a:ext cx="307340" cy="368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k2</a:t>
            </a:r>
            <a:endParaRPr lang="en-US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3476625" y="4407535"/>
            <a:ext cx="307340" cy="368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j4</a:t>
            </a:r>
            <a:endParaRPr lang="en-US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4105910" y="4792345"/>
            <a:ext cx="307340" cy="368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k2</a:t>
            </a:r>
            <a:endParaRPr lang="en-US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3467100" y="4792345"/>
            <a:ext cx="307340" cy="368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k4</a:t>
            </a:r>
            <a:endParaRPr lang="en-US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105910" y="2608580"/>
            <a:ext cx="2088515" cy="615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pPr algn="l"/>
            <a:r>
              <a:rPr lang="en-US" altLang="en-US" sz="20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counter(j) = 3</a:t>
            </a:r>
            <a:endParaRPr lang="en-US" altLang="en-US" sz="20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en-US" sz="20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counter(k) = 3</a:t>
            </a:r>
            <a:endParaRPr lang="en-US" altLang="en-US" sz="20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285990" y="3264535"/>
            <a:ext cx="212090" cy="368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endParaRPr lang="en-US" altLang="en-US" sz="24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001000" y="3250565"/>
            <a:ext cx="212090" cy="368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endParaRPr lang="en-US" altLang="en-US" sz="24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5927090" y="2586990"/>
            <a:ext cx="212090" cy="368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endParaRPr lang="en-US" altLang="en-US" sz="24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5987415" y="2894965"/>
            <a:ext cx="212090" cy="368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endParaRPr lang="en-US" altLang="en-US" sz="24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3111500" y="5946775"/>
            <a:ext cx="256540" cy="3073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k4</a:t>
            </a:r>
            <a:endParaRPr lang="en-US" altLang="en-US" sz="20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3090545" y="6249035"/>
            <a:ext cx="256540" cy="3073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j4</a:t>
            </a:r>
            <a:endParaRPr lang="en-US" altLang="en-US" sz="20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8328025" y="762635"/>
            <a:ext cx="212090" cy="368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7</a:t>
            </a:r>
            <a:endParaRPr lang="en-US" altLang="en-US" sz="24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8013700" y="3272790"/>
            <a:ext cx="212090" cy="368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</a:t>
            </a:r>
            <a:endParaRPr lang="en-US" altLang="en-US" sz="24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965190" y="2919095"/>
            <a:ext cx="212090" cy="368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</a:t>
            </a:r>
            <a:endParaRPr lang="en-US" altLang="en-US" sz="24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1682115" y="5936615"/>
            <a:ext cx="231140" cy="276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endParaRPr lang="en-US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273925" y="3275965"/>
            <a:ext cx="212090" cy="368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</a:t>
            </a:r>
            <a:endParaRPr lang="en-US" altLang="en-US" sz="24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5927090" y="2607310"/>
            <a:ext cx="212090" cy="368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5</a:t>
            </a:r>
            <a:endParaRPr lang="en-US" altLang="en-US" sz="24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1675765" y="6263640"/>
            <a:ext cx="231140" cy="276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j5</a:t>
            </a:r>
            <a:endParaRPr lang="en-US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2841625" y="2511425"/>
            <a:ext cx="231140" cy="276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endParaRPr lang="en-US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2832100" y="2785745"/>
            <a:ext cx="231140" cy="276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j5</a:t>
            </a:r>
            <a:endParaRPr lang="en-US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8721725" y="765810"/>
            <a:ext cx="212090" cy="368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endParaRPr lang="en-US" altLang="en-US" sz="2400" b="1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4575175" y="3621405"/>
            <a:ext cx="307340" cy="368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</a:t>
            </a: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936490" y="319976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4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36490" y="520763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6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 animBg="1"/>
      <p:bldP spid="64" grpId="0" bldLvl="0" animBg="1"/>
      <p:bldP spid="67" grpId="0" bldLvl="0" animBg="1"/>
      <p:bldP spid="68" grpId="0" bldLvl="0" animBg="1"/>
      <p:bldP spid="69" grpId="0" bldLvl="0" animBg="1"/>
      <p:bldP spid="70" grpId="0" bldLvl="0" animBg="1"/>
      <p:bldP spid="71" grpId="0" bldLvl="0" animBg="1"/>
      <p:bldP spid="73" grpId="0" bldLvl="0" animBg="1"/>
      <p:bldP spid="75" grpId="0" bldLvl="0" animBg="1"/>
      <p:bldP spid="77" grpId="0" bldLvl="0" animBg="1"/>
      <p:bldP spid="78" grpId="0" bldLvl="0" animBg="1"/>
      <p:bldP spid="79" grpId="0" bldLvl="0" animBg="1"/>
      <p:bldP spid="80" grpId="0" bldLvl="0" animBg="1"/>
      <p:bldP spid="81" grpId="0" bldLvl="0" animBg="1"/>
      <p:bldP spid="82" grpId="0" bldLvl="0" animBg="1"/>
      <p:bldP spid="83" grpId="0" bldLvl="0" animBg="1"/>
      <p:bldP spid="84" grpId="0" bldLvl="0" animBg="1"/>
      <p:bldP spid="85" grpId="0" bldLvl="0" animBg="1"/>
      <p:bldP spid="87" grpId="0" bldLvl="0" animBg="1"/>
      <p:bldP spid="88" grpId="0" bldLvl="0" animBg="1"/>
      <p:bldP spid="89" grpId="0" bldLvl="0" animBg="1"/>
      <p:bldP spid="78" grpId="1" animBg="1"/>
      <p:bldP spid="81" grpId="1" animBg="1"/>
      <p:bldP spid="90" grpId="0" bldLvl="0" animBg="1"/>
      <p:bldP spid="91" grpId="0" bldLvl="0" animBg="1"/>
      <p:bldP spid="92" grpId="0" bldLvl="0" animBg="1"/>
      <p:bldP spid="93" grpId="0" bldLvl="0" animBg="1"/>
      <p:bldP spid="94" grpId="0" bldLvl="0" animBg="1"/>
      <p:bldP spid="95" grpId="0" bldLvl="0" animBg="1"/>
      <p:bldP spid="96" grpId="0" bldLvl="0" animBg="1"/>
      <p:bldP spid="97" grpId="0" bldLvl="0" animBg="1"/>
      <p:bldP spid="98" grpId="0" bldLvl="0" animBg="1"/>
      <p:bldP spid="99" grpId="0" bldLvl="0" animBg="1"/>
      <p:bldP spid="100" grpId="0" bldLvl="0" animBg="1"/>
      <p:bldP spid="95" grpId="1" animBg="1"/>
      <p:bldP spid="96" grpId="1" animBg="1"/>
      <p:bldP spid="101" grpId="0" bldLvl="0" animBg="1"/>
      <p:bldP spid="102" grpId="0" bldLvl="0" animBg="1"/>
      <p:bldP spid="103" grpId="0" bldLvl="0" animBg="1"/>
      <p:bldP spid="104" grpId="0" bldLvl="0" animBg="1"/>
      <p:bldP spid="105" grpId="0" bldLvl="0" animBg="1"/>
      <p:bldP spid="106" grpId="0" bldLvl="0" animBg="1"/>
      <p:bldP spid="107" grpId="0" bldLvl="0" animBg="1"/>
      <p:bldP spid="108" grpId="0" bldLvl="0" animBg="1"/>
      <p:bldP spid="109" grpId="0" bldLvl="0" animBg="1"/>
      <p:bldP spid="105" grpId="1" animBg="1"/>
      <p:bldP spid="102" grpId="1" animBg="1"/>
      <p:bldP spid="110" grpId="0" bldLvl="0" animBg="1"/>
      <p:bldP spid="111" grpId="0" bldLvl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SSA</a:t>
            </a:r>
            <a:r>
              <a:rPr lang="zh-CN" altLang="en-US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的优化</a:t>
            </a:r>
            <a:endParaRPr lang="zh-CN" altLang="en-US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48" name="object 5"/>
          <p:cNvSpPr txBox="1"/>
          <p:nvPr/>
        </p:nvSpPr>
        <p:spPr>
          <a:xfrm>
            <a:off x="279400" y="1397000"/>
            <a:ext cx="11549380" cy="300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sz="3200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常量传播</a:t>
            </a:r>
            <a:endParaRPr lang="zh-CN" sz="3200" b="1" dirty="0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 marL="927100" lvl="2">
              <a:lnSpc>
                <a:spcPct val="150000"/>
              </a:lnSpc>
              <a:spcBef>
                <a:spcPts val="100"/>
              </a:spcBef>
            </a:pPr>
            <a:r>
              <a:rPr lang="zh-CN" sz="3200" b="1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如果有</a:t>
            </a:r>
            <a:r>
              <a:rPr sz="3200" b="1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 “</a:t>
            </a:r>
            <a:r>
              <a:rPr sz="3200" b="1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</a:rPr>
              <a:t>v </a:t>
            </a:r>
            <a:r>
              <a:rPr lang="en-US" sz="3200" b="1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</a:rPr>
              <a:t>=</a:t>
            </a:r>
            <a:r>
              <a:rPr sz="3200" b="1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</a:rPr>
              <a:t> c</a:t>
            </a:r>
            <a:r>
              <a:rPr sz="3200" b="1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”</a:t>
            </a:r>
            <a:r>
              <a:rPr lang="en-US" sz="3200" b="1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 </a:t>
            </a:r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或</a:t>
            </a:r>
            <a:r>
              <a:rPr lang="en-US" altLang="zh-CN" sz="3200" b="1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 </a:t>
            </a:r>
            <a:r>
              <a:rPr sz="3200" b="1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“</a:t>
            </a:r>
            <a:r>
              <a:rPr sz="3200" b="1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v </a:t>
            </a:r>
            <a:r>
              <a:rPr lang="en-US" sz="3200" b="1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sz="3200" b="1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3200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Φ</a:t>
            </a:r>
            <a:r>
              <a:rPr lang="en-US" altLang="zh-CN" sz="3200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sz="3200" b="1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en-US" sz="3200" b="1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,c,c)</a:t>
            </a:r>
            <a:r>
              <a:rPr sz="3200" b="1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”</a:t>
            </a:r>
            <a:endParaRPr sz="3200" b="1" dirty="0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  <a:sym typeface="+mn-ea"/>
            </a:endParaRPr>
          </a:p>
          <a:p>
            <a:pPr marL="927100" lvl="2">
              <a:lnSpc>
                <a:spcPct val="150000"/>
              </a:lnSpc>
              <a:spcBef>
                <a:spcPts val="100"/>
              </a:spcBef>
            </a:pPr>
            <a:r>
              <a:rPr lang="zh-CN" sz="3200" b="1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将变量</a:t>
            </a:r>
            <a:r>
              <a:rPr lang="en-US" altLang="zh-CN" sz="3200" b="1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</a:rPr>
              <a:t>v</a:t>
            </a:r>
            <a:r>
              <a:rPr lang="en-US" altLang="zh-CN" sz="3200" b="1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 </a:t>
            </a:r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的</a:t>
            </a:r>
            <a:r>
              <a:rPr lang="zh-CN" sz="3200" b="1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所有“使用”替换为</a:t>
            </a:r>
            <a:r>
              <a:rPr lang="en-US" altLang="zh-CN" sz="3200" b="1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</a:rPr>
              <a:t>c</a:t>
            </a:r>
            <a:endParaRPr lang="en-US" altLang="zh-CN" sz="3200" b="1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</a:endParaRPr>
          </a:p>
          <a:p>
            <a:pPr marL="12700" lvl="0">
              <a:lnSpc>
                <a:spcPct val="150000"/>
              </a:lnSpc>
              <a:spcBef>
                <a:spcPts val="100"/>
              </a:spcBef>
            </a:pPr>
            <a:endParaRPr lang="en-US" altLang="zh-CN" sz="3200" b="1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常量传播</a:t>
            </a:r>
            <a:endParaRPr lang="zh-CN" altLang="en-US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828800" y="1186815"/>
            <a:ext cx="1254125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= 1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= 1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= 0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490980" y="2455545"/>
            <a:ext cx="1929765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k2 = </a:t>
            </a:r>
            <a:r>
              <a:rPr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Φ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k1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k5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 = </a:t>
            </a:r>
            <a:r>
              <a:rPr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Φ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(j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&lt; 100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?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82600" y="3558540"/>
            <a:ext cx="192976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</a:rPr>
              <a:t>&lt; 20?</a:t>
            </a:r>
            <a:endParaRPr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82600" y="4377690"/>
            <a:ext cx="1930400" cy="829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3 =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3=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 + 1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467100" y="4377690"/>
            <a:ext cx="1929765" cy="829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j4 = k2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k4 = k2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663065" y="5888990"/>
            <a:ext cx="1929765" cy="70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k5= </a:t>
            </a:r>
            <a:r>
              <a:rPr sz="2000"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Φ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k3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k4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ctr"/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5= </a:t>
            </a:r>
            <a:r>
              <a:rPr sz="2000"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Φ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(j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467100" y="3558540"/>
            <a:ext cx="192976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</a:rPr>
              <a:t>return j</a:t>
            </a: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>
            <a:stCxn id="16" idx="2"/>
            <a:endCxn id="42" idx="0"/>
          </p:cNvCxnSpPr>
          <p:nvPr/>
        </p:nvCxnSpPr>
        <p:spPr>
          <a:xfrm>
            <a:off x="2456180" y="2108835"/>
            <a:ext cx="0" cy="34671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42" idx="2"/>
            <a:endCxn id="43" idx="0"/>
          </p:cNvCxnSpPr>
          <p:nvPr/>
        </p:nvCxnSpPr>
        <p:spPr>
          <a:xfrm flipH="1">
            <a:off x="1447800" y="3377565"/>
            <a:ext cx="1008380" cy="18097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42" idx="2"/>
            <a:endCxn id="47" idx="0"/>
          </p:cNvCxnSpPr>
          <p:nvPr/>
        </p:nvCxnSpPr>
        <p:spPr>
          <a:xfrm>
            <a:off x="2456180" y="3377565"/>
            <a:ext cx="1976120" cy="18097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43" idx="2"/>
            <a:endCxn id="44" idx="0"/>
          </p:cNvCxnSpPr>
          <p:nvPr/>
        </p:nvCxnSpPr>
        <p:spPr>
          <a:xfrm>
            <a:off x="1447800" y="4028440"/>
            <a:ext cx="0" cy="35877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3" idx="2"/>
            <a:endCxn id="45" idx="0"/>
          </p:cNvCxnSpPr>
          <p:nvPr/>
        </p:nvCxnSpPr>
        <p:spPr>
          <a:xfrm>
            <a:off x="1447800" y="4028440"/>
            <a:ext cx="2984500" cy="35877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5" idx="2"/>
            <a:endCxn id="46" idx="0"/>
          </p:cNvCxnSpPr>
          <p:nvPr/>
        </p:nvCxnSpPr>
        <p:spPr>
          <a:xfrm flipH="1">
            <a:off x="2628265" y="5207635"/>
            <a:ext cx="1804035" cy="68135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4" idx="2"/>
          </p:cNvCxnSpPr>
          <p:nvPr/>
        </p:nvCxnSpPr>
        <p:spPr>
          <a:xfrm>
            <a:off x="1447800" y="5217160"/>
            <a:ext cx="1185545" cy="69786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6" idx="1"/>
            <a:endCxn id="42" idx="0"/>
          </p:cNvCxnSpPr>
          <p:nvPr/>
        </p:nvCxnSpPr>
        <p:spPr>
          <a:xfrm rot="10800000" flipH="1">
            <a:off x="1663065" y="2455545"/>
            <a:ext cx="793115" cy="3787140"/>
          </a:xfrm>
          <a:prstGeom prst="curvedConnector4">
            <a:avLst>
              <a:gd name="adj1" fmla="val -200640"/>
              <a:gd name="adj2" fmla="val 106288"/>
            </a:avLst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368425" y="113728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(1)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30605" y="261937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2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2600" y="3190240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3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0230" y="520763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5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78225" y="593534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7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000875" y="1861185"/>
            <a:ext cx="3241040" cy="1198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sz="24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  <a:sym typeface="+mn-ea"/>
              </a:rPr>
              <a:t>然后呢？</a:t>
            </a:r>
            <a:endParaRPr lang="zh-CN" sz="2400" b="1">
              <a:solidFill>
                <a:srgbClr val="C00000"/>
              </a:solidFill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</a:rPr>
              <a:t>SSA </a:t>
            </a:r>
            <a:r>
              <a:rPr lang="zh-CN" altLang="en-US" sz="24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没什么用啊？！</a:t>
            </a:r>
            <a:endParaRPr lang="zh-CN" altLang="en-US" sz="2400" b="1">
              <a:solidFill>
                <a:srgbClr val="C00000"/>
              </a:solidFill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480945" y="2506345"/>
            <a:ext cx="461010" cy="276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0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509520" y="2773045"/>
            <a:ext cx="461010" cy="276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1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44930" y="4404360"/>
            <a:ext cx="461010" cy="3689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1 </a:t>
            </a:r>
            <a:endParaRPr lang="en-US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28800" y="1186815"/>
            <a:ext cx="1003300" cy="9220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1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1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= 0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621915" y="6235065"/>
            <a:ext cx="511810" cy="3073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1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endParaRPr lang="en-US" altLang="en-US" sz="20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21" grpId="0" bldLvl="0" animBg="1"/>
      <p:bldP spid="22" grpId="0" bldLvl="0" animBg="1"/>
      <p:bldP spid="23" grpId="0" bldLvl="0" animBg="1"/>
      <p:bldP spid="24" grpId="0" bldLvl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条件常量传播</a:t>
            </a:r>
            <a:endParaRPr lang="zh-CN" altLang="en-US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828800" y="1186815"/>
            <a:ext cx="1254125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= 1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= 1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 = 0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490980" y="2455545"/>
            <a:ext cx="1929765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k2 = </a:t>
            </a:r>
            <a:r>
              <a:rPr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Φ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0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k5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 = </a:t>
            </a:r>
            <a:r>
              <a:rPr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Φ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&lt; 100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?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82600" y="3558540"/>
            <a:ext cx="192976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</a:rPr>
              <a:t>&lt; 20?</a:t>
            </a:r>
            <a:endParaRPr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82600" y="4377690"/>
            <a:ext cx="1930400" cy="829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3 = 1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 + 1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467100" y="4377690"/>
            <a:ext cx="1929765" cy="829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j4 = k2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k4 = k2</a:t>
            </a:r>
            <a:endParaRPr lang="en-US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663065" y="5888990"/>
            <a:ext cx="1929765" cy="70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k5= </a:t>
            </a:r>
            <a:r>
              <a:rPr sz="2000"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Φ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k3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k4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5= </a:t>
            </a:r>
            <a:r>
              <a:rPr sz="2000"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Φ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</a:t>
            </a:r>
            <a:r>
              <a:rPr lang="en-US" altLang="zh-CN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 sz="20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467100" y="3558540"/>
            <a:ext cx="192976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</a:rPr>
              <a:t>return j</a:t>
            </a:r>
            <a:r>
              <a:rPr 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en-US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>
            <a:stCxn id="16" idx="2"/>
            <a:endCxn id="42" idx="0"/>
          </p:cNvCxnSpPr>
          <p:nvPr/>
        </p:nvCxnSpPr>
        <p:spPr>
          <a:xfrm>
            <a:off x="2456180" y="2108835"/>
            <a:ext cx="0" cy="34671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42" idx="2"/>
            <a:endCxn id="43" idx="0"/>
          </p:cNvCxnSpPr>
          <p:nvPr/>
        </p:nvCxnSpPr>
        <p:spPr>
          <a:xfrm flipH="1">
            <a:off x="1447800" y="3377565"/>
            <a:ext cx="1008380" cy="18097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42" idx="2"/>
            <a:endCxn id="47" idx="0"/>
          </p:cNvCxnSpPr>
          <p:nvPr/>
        </p:nvCxnSpPr>
        <p:spPr>
          <a:xfrm>
            <a:off x="2456180" y="3377565"/>
            <a:ext cx="1976120" cy="18097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43" idx="2"/>
            <a:endCxn id="44" idx="0"/>
          </p:cNvCxnSpPr>
          <p:nvPr/>
        </p:nvCxnSpPr>
        <p:spPr>
          <a:xfrm>
            <a:off x="1447800" y="4028440"/>
            <a:ext cx="0" cy="35877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43" idx="2"/>
            <a:endCxn id="45" idx="0"/>
          </p:cNvCxnSpPr>
          <p:nvPr/>
        </p:nvCxnSpPr>
        <p:spPr>
          <a:xfrm>
            <a:off x="1447800" y="4028440"/>
            <a:ext cx="2984500" cy="35877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5" idx="2"/>
            <a:endCxn id="46" idx="0"/>
          </p:cNvCxnSpPr>
          <p:nvPr/>
        </p:nvCxnSpPr>
        <p:spPr>
          <a:xfrm flipH="1">
            <a:off x="2628265" y="5207635"/>
            <a:ext cx="1804035" cy="68135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4" idx="2"/>
          </p:cNvCxnSpPr>
          <p:nvPr/>
        </p:nvCxnSpPr>
        <p:spPr>
          <a:xfrm>
            <a:off x="1447800" y="5217160"/>
            <a:ext cx="1185545" cy="69786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46" idx="1"/>
            <a:endCxn id="42" idx="0"/>
          </p:cNvCxnSpPr>
          <p:nvPr/>
        </p:nvCxnSpPr>
        <p:spPr>
          <a:xfrm rot="10800000" flipH="1">
            <a:off x="1663065" y="2455545"/>
            <a:ext cx="793115" cy="3787140"/>
          </a:xfrm>
          <a:prstGeom prst="curvedConnector4">
            <a:avLst>
              <a:gd name="adj1" fmla="val -200640"/>
              <a:gd name="adj2" fmla="val 106288"/>
            </a:avLst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368425" y="113728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(1)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30605" y="261937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2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2600" y="3190240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3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70230" y="520763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5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578225" y="593534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7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464175" y="1463675"/>
            <a:ext cx="48355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假设各块不被执行，除非有</a:t>
            </a:r>
            <a:r>
              <a:rPr lang="zh-CN" altLang="en-US">
                <a:sym typeface="+mn-ea"/>
              </a:rPr>
              <a:t>其它</a:t>
            </a:r>
            <a:r>
              <a:rPr lang="zh-CN" altLang="en-US"/>
              <a:t>证据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464175" y="1888490"/>
            <a:ext cx="48355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假设变量的值为常量，除非有其它证据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1461770" y="2484120"/>
            <a:ext cx="462280" cy="2768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k2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501900" y="2484120"/>
            <a:ext cx="346710" cy="2768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lIns="0" tIns="0" rIns="0" bIns="0" rtlCol="0" anchor="t">
            <a:spAutoFit/>
          </a:bodyPr>
          <a:p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endParaRPr lang="en-US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461770" y="3044825"/>
            <a:ext cx="462280" cy="2768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lIns="0" tIns="0" rIns="0" bIns="0" rtlCol="0" anchor="t">
            <a:spAutoFit/>
          </a:bodyPr>
          <a:p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k2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endParaRPr lang="en-US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73480" y="4837430"/>
            <a:ext cx="577850" cy="2768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lIns="0" tIns="0" rIns="0" bIns="0" rtlCol="0" anchor="t">
            <a:spAutoFit/>
          </a:bodyPr>
          <a:p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k2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</a:t>
            </a:r>
            <a:endParaRPr lang="en-US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41655" y="4837430"/>
            <a:ext cx="462280" cy="2768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lIns="0" tIns="0" rIns="0" bIns="0" rtlCol="0" anchor="t">
            <a:spAutoFit/>
          </a:bodyPr>
          <a:p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k3 1</a:t>
            </a:r>
            <a:endParaRPr lang="en-US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475230" y="5934075"/>
            <a:ext cx="577850" cy="2768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lIns="0" tIns="0" rIns="0" bIns="0" rtlCol="0" anchor="t">
            <a:spAutoFit/>
          </a:bodyPr>
          <a:p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k3 1,</a:t>
            </a:r>
            <a:endParaRPr lang="en-US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282065" y="5936615"/>
            <a:ext cx="693420" cy="2768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lIns="0" tIns="0" rIns="0" bIns="0" rtlCol="0" anchor="t">
            <a:spAutoFit/>
          </a:bodyPr>
          <a:p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k5 1 </a:t>
            </a:r>
            <a:endParaRPr lang="en-US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 flipV="1">
            <a:off x="3063875" y="5935345"/>
            <a:ext cx="461010" cy="2768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wrap="square" lIns="0" tIns="0" rIns="0" bIns="0" rtlCol="0" anchor="t">
            <a:spAutoFit/>
          </a:bodyPr>
          <a:p>
            <a:pPr algn="l"/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⊥</a:t>
            </a:r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 flipV="1">
            <a:off x="3076575" y="6300470"/>
            <a:ext cx="461010" cy="2768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wrap="square" lIns="0" tIns="0" rIns="0" bIns="0" rtlCol="0" anchor="t">
            <a:spAutoFit/>
          </a:bodyPr>
          <a:p>
            <a:pPr algn="l"/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⊥</a:t>
            </a:r>
            <a:r>
              <a:rPr 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294765" y="6254115"/>
            <a:ext cx="693420" cy="2768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lIns="0" tIns="0" rIns="0" bIns="0" rtlCol="0" anchor="t">
            <a:spAutoFit/>
          </a:bodyPr>
          <a:p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j5 1 </a:t>
            </a:r>
            <a:endParaRPr lang="en-US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81325" y="2487295"/>
            <a:ext cx="346710" cy="2768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lIns="0" tIns="0" rIns="0" bIns="0" rtlCol="0" anchor="t">
            <a:spAutoFit/>
          </a:bodyPr>
          <a:p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1 </a:t>
            </a:r>
            <a:endParaRPr lang="en-US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974975" y="2814320"/>
            <a:ext cx="346710" cy="2768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lIns="0" tIns="0" rIns="0" bIns="0" rtlCol="0" anchor="t">
            <a:spAutoFit/>
          </a:bodyPr>
          <a:p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1 </a:t>
            </a:r>
            <a:endParaRPr lang="en-US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445895" y="2753995"/>
            <a:ext cx="462280" cy="2768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 anchor="t">
            <a:spAutoFit/>
          </a:bodyPr>
          <a:p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j2 1</a:t>
            </a:r>
            <a:endParaRPr lang="en-US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339850" y="2465070"/>
            <a:ext cx="576580" cy="2768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 anchor="t">
            <a:spAutoFit/>
          </a:bodyPr>
          <a:p>
            <a:pPr algn="l"/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k2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⊥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195070" y="4837430"/>
            <a:ext cx="576580" cy="2768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 anchor="t">
            <a:spAutoFit/>
          </a:bodyPr>
          <a:p>
            <a:pPr algn="l"/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k2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⊥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55930" y="4837430"/>
            <a:ext cx="576580" cy="2768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 anchor="t">
            <a:spAutoFit/>
          </a:bodyPr>
          <a:p>
            <a:pPr algn="l"/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k3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⊥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456180" y="5934075"/>
            <a:ext cx="692150" cy="2768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lIns="0" tIns="0" rIns="0" bIns="0" rtlCol="0" anchor="t">
            <a:spAutoFit/>
          </a:bodyPr>
          <a:p>
            <a:pPr algn="l"/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k3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⊥</a:t>
            </a:r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endParaRPr lang="en-US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296035" y="5936615"/>
            <a:ext cx="576580" cy="2768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lIns="0" tIns="0" rIns="0" bIns="0" rtlCol="0" anchor="t">
            <a:spAutoFit/>
          </a:bodyPr>
          <a:p>
            <a:pPr algn="l"/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k5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⊥</a:t>
            </a:r>
            <a:endParaRPr lang="en-US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6729730" y="2712085"/>
            <a:ext cx="4748530" cy="1674495"/>
            <a:chOff x="10275" y="4431"/>
            <a:chExt cx="7478" cy="2637"/>
          </a:xfrm>
        </p:grpSpPr>
        <p:sp>
          <p:nvSpPr>
            <p:cNvPr id="54" name="文本框 53"/>
            <p:cNvSpPr txBox="1"/>
            <p:nvPr/>
          </p:nvSpPr>
          <p:spPr>
            <a:xfrm>
              <a:off x="11893" y="4432"/>
              <a:ext cx="3039" cy="10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p>
              <a:r>
                <a:rPr lang="en-US" altLang="zh-CN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k2 = </a:t>
              </a:r>
              <a:r>
                <a:rPr b="1" spc="-5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Φ</a:t>
              </a:r>
              <a:r>
                <a:rPr lang="zh-CN" altLang="en-US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(</a:t>
              </a:r>
              <a:r>
                <a:rPr lang="en-US" altLang="zh-CN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 0</a:t>
              </a:r>
              <a:r>
                <a:rPr lang="zh-CN" altLang="en-US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,</a:t>
              </a:r>
              <a:r>
                <a:rPr lang="en-US" altLang="zh-CN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 k</a:t>
              </a:r>
              <a:r>
                <a:rPr lang="en-US" altLang="en-US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3</a:t>
              </a:r>
              <a:r>
                <a:rPr lang="en-US" altLang="zh-CN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 </a:t>
              </a:r>
              <a:r>
                <a:rPr lang="zh-CN" altLang="en-US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)</a:t>
              </a:r>
              <a:endParaRPr lang="zh-CN" altLang="en-US" b="1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k</a:t>
              </a:r>
              <a:r>
                <a:rPr lang="en-US" altLang="zh-CN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2</a:t>
              </a:r>
              <a:r>
                <a:rPr lang="zh-CN" altLang="en-US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 &lt; 100</a:t>
              </a:r>
              <a:r>
                <a:rPr lang="en-US" altLang="zh-CN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 </a:t>
              </a:r>
              <a:r>
                <a:rPr lang="zh-CN" altLang="en-US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?</a:t>
              </a:r>
              <a:endPara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0275" y="6344"/>
              <a:ext cx="3040" cy="7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k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lang="en-US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= 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k</a:t>
              </a:r>
              <a:r>
                <a:rPr lang="en-US" alt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 + 1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4715" y="6344"/>
              <a:ext cx="3039" cy="7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t">
              <a:spAutoFit/>
            </a:bodyPr>
            <a:p>
              <a:r>
                <a:rPr sz="2400" b="1">
                  <a:latin typeface="宋体" panose="02010600030101010101" pitchFamily="2" charset="-122"/>
                  <a:ea typeface="宋体" panose="02010600030101010101" pitchFamily="2" charset="-122"/>
                </a:rPr>
                <a:t>return j</a:t>
              </a:r>
              <a:r>
                <a:rPr 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57" name="直接箭头连接符 56"/>
            <p:cNvCxnSpPr>
              <a:stCxn id="54" idx="2"/>
              <a:endCxn id="55" idx="0"/>
            </p:cNvCxnSpPr>
            <p:nvPr/>
          </p:nvCxnSpPr>
          <p:spPr>
            <a:xfrm flipH="1">
              <a:off x="11795" y="5448"/>
              <a:ext cx="1618" cy="896"/>
            </a:xfrm>
            <a:prstGeom prst="straightConnector1">
              <a:avLst/>
            </a:prstGeom>
            <a:ln w="25400">
              <a:solidFill>
                <a:srgbClr val="20202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曲线连接符 57"/>
            <p:cNvCxnSpPr>
              <a:stCxn id="55" idx="1"/>
              <a:endCxn id="54" idx="0"/>
            </p:cNvCxnSpPr>
            <p:nvPr/>
          </p:nvCxnSpPr>
          <p:spPr>
            <a:xfrm rot="10800000" flipH="1">
              <a:off x="10275" y="4431"/>
              <a:ext cx="3138" cy="2275"/>
            </a:xfrm>
            <a:prstGeom prst="curvedConnector4">
              <a:avLst>
                <a:gd name="adj1" fmla="val -11950"/>
                <a:gd name="adj2" fmla="val 116484"/>
              </a:avLst>
            </a:prstGeom>
            <a:ln w="25400">
              <a:solidFill>
                <a:srgbClr val="20202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54" idx="2"/>
              <a:endCxn id="56" idx="0"/>
            </p:cNvCxnSpPr>
            <p:nvPr/>
          </p:nvCxnSpPr>
          <p:spPr>
            <a:xfrm>
              <a:off x="13413" y="5448"/>
              <a:ext cx="2822" cy="896"/>
            </a:xfrm>
            <a:prstGeom prst="straightConnector1">
              <a:avLst/>
            </a:prstGeom>
            <a:ln w="25400">
              <a:solidFill>
                <a:srgbClr val="20202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8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6" grpId="0" bldLvl="0" animBg="1"/>
      <p:bldP spid="38" grpId="0" bldLvl="0" animBg="1"/>
      <p:bldP spid="39" grpId="0" bldLvl="0" animBg="1"/>
      <p:bldP spid="40" grpId="0" bldLvl="0" animBg="1"/>
      <p:bldP spid="41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条件常量传播</a:t>
            </a:r>
            <a:endParaRPr lang="zh-CN" altLang="en-US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595120" y="1505585"/>
            <a:ext cx="192976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x-none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if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x-none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?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82600" y="2936240"/>
            <a:ext cx="207835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x-none" sz="2400" b="1">
                <a:latin typeface="宋体" panose="02010600030101010101" pitchFamily="2" charset="-122"/>
                <a:ea typeface="宋体" panose="02010600030101010101" pitchFamily="2" charset="-122"/>
              </a:rPr>
              <a:t>then v1 = 4</a:t>
            </a:r>
            <a:endParaRPr lang="x-none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149033" y="4431665"/>
            <a:ext cx="2821940" cy="829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x-none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v3 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</a:t>
            </a:r>
            <a:r>
              <a:rPr sz="2400" b="1" spc="-5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Φ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x-none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v1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x-none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v2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algn="ctr"/>
            <a:r>
              <a:rPr lang="x-none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... = v3 + 5</a:t>
            </a:r>
            <a:endParaRPr lang="x-none" alt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467100" y="2974340"/>
            <a:ext cx="1929765" cy="829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r>
              <a:rPr lang="x-none" sz="2400" b="1">
                <a:latin typeface="宋体" panose="02010600030101010101" pitchFamily="2" charset="-122"/>
                <a:ea typeface="宋体" panose="02010600030101010101" pitchFamily="2" charset="-122"/>
              </a:rPr>
              <a:t>else v2 = 6</a:t>
            </a:r>
            <a:endParaRPr lang="x-none" sz="24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x-none" sz="2400" b="1">
                <a:latin typeface="宋体" panose="02010600030101010101" pitchFamily="2" charset="-122"/>
                <a:ea typeface="宋体" panose="02010600030101010101" pitchFamily="2" charset="-122"/>
              </a:rPr>
              <a:t>if Q </a:t>
            </a:r>
            <a:r>
              <a:rPr lang="x-none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return</a:t>
            </a:r>
            <a:endParaRPr lang="x-none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" name="直接箭头连接符 1"/>
          <p:cNvCxnSpPr>
            <a:stCxn id="42" idx="2"/>
            <a:endCxn id="43" idx="0"/>
          </p:cNvCxnSpPr>
          <p:nvPr/>
        </p:nvCxnSpPr>
        <p:spPr>
          <a:xfrm flipH="1">
            <a:off x="1522095" y="1873885"/>
            <a:ext cx="1038225" cy="106235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42" idx="2"/>
            <a:endCxn id="47" idx="0"/>
          </p:cNvCxnSpPr>
          <p:nvPr/>
        </p:nvCxnSpPr>
        <p:spPr>
          <a:xfrm>
            <a:off x="2560320" y="1873885"/>
            <a:ext cx="1871980" cy="110045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47" idx="2"/>
            <a:endCxn id="44" idx="0"/>
          </p:cNvCxnSpPr>
          <p:nvPr/>
        </p:nvCxnSpPr>
        <p:spPr>
          <a:xfrm flipH="1">
            <a:off x="2560320" y="3804285"/>
            <a:ext cx="1871980" cy="627380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368425" y="1137285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(1)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5310" y="2567940"/>
            <a:ext cx="4603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b="1" spc="-5" dirty="0">
                <a:solidFill>
                  <a:srgbClr val="0000FF"/>
                </a:solidFill>
                <a:sym typeface="+mn-ea"/>
              </a:rPr>
              <a:t>(</a:t>
            </a:r>
            <a:r>
              <a:rPr lang="en-US" altLang="en-US" b="1" spc="-5" dirty="0">
                <a:solidFill>
                  <a:srgbClr val="0000FF"/>
                </a:solidFill>
                <a:sym typeface="+mn-ea"/>
              </a:rPr>
              <a:t>3</a:t>
            </a:r>
            <a:r>
              <a:rPr lang="en-US" b="1" spc="-5" dirty="0">
                <a:solidFill>
                  <a:srgbClr val="0000FF"/>
                </a:solidFill>
                <a:sym typeface="+mn-ea"/>
              </a:rPr>
              <a:t>)</a:t>
            </a:r>
            <a:endParaRPr lang="en-US" altLang="en-US" b="1" spc="-5" dirty="0">
              <a:solidFill>
                <a:srgbClr val="0000FF"/>
              </a:solidFill>
              <a:sym typeface="+mn-ea"/>
            </a:endParaRPr>
          </a:p>
        </p:txBody>
      </p:sp>
      <p:cxnSp>
        <p:nvCxnSpPr>
          <p:cNvPr id="17" name="直接箭头连接符 16"/>
          <p:cNvCxnSpPr>
            <a:stCxn id="43" idx="2"/>
          </p:cNvCxnSpPr>
          <p:nvPr/>
        </p:nvCxnSpPr>
        <p:spPr>
          <a:xfrm>
            <a:off x="1522095" y="3396615"/>
            <a:ext cx="1056640" cy="1024255"/>
          </a:xfrm>
          <a:prstGeom prst="straightConnector1">
            <a:avLst/>
          </a:prstGeom>
          <a:ln w="25400"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388870" y="4532630"/>
            <a:ext cx="693420" cy="2768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 anchor="t">
            <a:spAutoFit/>
          </a:bodyPr>
          <a:p>
            <a:pPr algn="l"/>
            <a:r>
              <a:rPr lang="x-none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v1</a:t>
            </a:r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x-none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4,</a:t>
            </a:r>
            <a:endParaRPr lang="x-none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88085" y="4526280"/>
            <a:ext cx="462280" cy="2768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 anchor="t">
            <a:spAutoFit/>
          </a:bodyPr>
          <a:p>
            <a:pPr algn="l"/>
            <a:r>
              <a:rPr lang="x-none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v3</a:t>
            </a:r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x-none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endParaRPr lang="x-none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 rot="10800000">
            <a:off x="3169920" y="4532630"/>
            <a:ext cx="461010" cy="2768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 anchor="t">
            <a:spAutoFit/>
          </a:bodyPr>
          <a:p>
            <a:pPr algn="l"/>
            <a:r>
              <a:rPr lang="x-none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⊥</a:t>
            </a:r>
            <a:r>
              <a:rPr lang="x-none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endParaRPr lang="x-none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56815" y="4888865"/>
            <a:ext cx="462280" cy="2768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 anchor="t">
            <a:spAutoFit/>
          </a:bodyPr>
          <a:p>
            <a:pPr algn="l"/>
            <a:r>
              <a:rPr lang="x-none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v3</a:t>
            </a:r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x-none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endParaRPr lang="x-none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63570" y="4532630"/>
            <a:ext cx="462280" cy="2768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 anchor="t">
            <a:spAutoFit/>
          </a:bodyPr>
          <a:p>
            <a:pPr algn="l"/>
            <a:r>
              <a:rPr lang="x-none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v2 6</a:t>
            </a:r>
            <a:endParaRPr lang="x-none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94435" y="4519930"/>
            <a:ext cx="576580" cy="2768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 anchor="t">
            <a:spAutoFit/>
          </a:bodyPr>
          <a:p>
            <a:pPr algn="l"/>
            <a:r>
              <a:rPr lang="x-none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v3</a:t>
            </a:r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⊥</a:t>
            </a:r>
            <a:endParaRPr lang="x-none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406015" y="4888865"/>
            <a:ext cx="576580" cy="2768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 anchor="t">
            <a:spAutoFit/>
          </a:bodyPr>
          <a:p>
            <a:pPr algn="l"/>
            <a:r>
              <a:rPr lang="x-none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v3</a:t>
            </a:r>
            <a:r>
              <a:rPr lang="en-US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⊥</a:t>
            </a:r>
            <a:endParaRPr lang="x-none" altLang="en-US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0" name="object 7"/>
          <p:cNvSpPr txBox="1"/>
          <p:nvPr/>
        </p:nvSpPr>
        <p:spPr>
          <a:xfrm>
            <a:off x="7141845" y="3237865"/>
            <a:ext cx="1600200" cy="2971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p>
            <a:pPr marL="114300" marR="106680" algn="ctr">
              <a:lnSpc>
                <a:spcPts val="2260"/>
              </a:lnSpc>
              <a:spcBef>
                <a:spcPts val="60"/>
              </a:spcBef>
            </a:pPr>
            <a:r>
              <a:rPr lang="en-US" altLang="en-US"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v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= </a:t>
            </a:r>
            <a:r>
              <a:rPr lang="en-US"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lang="en-US" sz="20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2" name="object 7"/>
          <p:cNvSpPr txBox="1"/>
          <p:nvPr/>
        </p:nvSpPr>
        <p:spPr>
          <a:xfrm>
            <a:off x="9707245" y="3237865"/>
            <a:ext cx="1600200" cy="2971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p>
            <a:pPr marL="114300" marR="106680" algn="ctr">
              <a:lnSpc>
                <a:spcPts val="2260"/>
              </a:lnSpc>
              <a:spcBef>
                <a:spcPts val="60"/>
              </a:spcBef>
            </a:pPr>
            <a:r>
              <a:rPr lang="en-US" altLang="en-US"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v</a:t>
            </a:r>
            <a:r>
              <a:rPr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 = </a:t>
            </a:r>
            <a:r>
              <a:rPr lang="en-US" sz="2000" b="1" dirty="0">
                <a:solidFill>
                  <a:srgbClr val="191919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lang="en-US" sz="20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631940" y="3242945"/>
            <a:ext cx="360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271635" y="3202305"/>
            <a:ext cx="3460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5" name="object 7"/>
          <p:cNvSpPr txBox="1"/>
          <p:nvPr/>
        </p:nvSpPr>
        <p:spPr>
          <a:xfrm>
            <a:off x="8425180" y="4485640"/>
            <a:ext cx="1600200" cy="2971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p>
            <a:pPr marL="114300" marR="106680" algn="ctr">
              <a:lnSpc>
                <a:spcPts val="2260"/>
              </a:lnSpc>
              <a:spcBef>
                <a:spcPts val="60"/>
              </a:spcBef>
            </a:pPr>
            <a:endParaRPr lang="en-US" sz="2000" b="1" dirty="0">
              <a:solidFill>
                <a:srgbClr val="191919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048625" y="4462145"/>
            <a:ext cx="349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67" name="曲线连接符 66"/>
          <p:cNvCxnSpPr>
            <a:stCxn id="60" idx="2"/>
            <a:endCxn id="65" idx="0"/>
          </p:cNvCxnSpPr>
          <p:nvPr/>
        </p:nvCxnSpPr>
        <p:spPr>
          <a:xfrm rot="5400000" flipV="1">
            <a:off x="8108315" y="3359150"/>
            <a:ext cx="950595" cy="1283335"/>
          </a:xfrm>
          <a:prstGeom prst="curvedConnector3">
            <a:avLst>
              <a:gd name="adj1" fmla="val 50033"/>
            </a:avLst>
          </a:prstGeom>
          <a:ln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stCxn id="62" idx="2"/>
            <a:endCxn id="65" idx="0"/>
          </p:cNvCxnSpPr>
          <p:nvPr/>
        </p:nvCxnSpPr>
        <p:spPr>
          <a:xfrm rot="5400000">
            <a:off x="9391015" y="3359785"/>
            <a:ext cx="950595" cy="1282065"/>
          </a:xfrm>
          <a:prstGeom prst="curvedConnector3">
            <a:avLst>
              <a:gd name="adj1" fmla="val 50033"/>
            </a:avLst>
          </a:prstGeom>
          <a:ln>
            <a:solidFill>
              <a:srgbClr val="20202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7705725" y="3803650"/>
            <a:ext cx="528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en-US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xz</a:t>
            </a:r>
            <a:endParaRPr lang="en-US" altLang="en-US" b="1" baseline="-25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0252075" y="3893185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en-US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yz</a:t>
            </a:r>
            <a:endParaRPr lang="en-US" altLang="en-US" b="1" baseline="-25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9" grpId="0" bldLvl="0" animBg="1"/>
      <p:bldP spid="35" grpId="0" bldLvl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总结</a:t>
            </a:r>
            <a:endParaRPr lang="zh-CN" altLang="en-US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17" name="object 5"/>
          <p:cNvSpPr txBox="1"/>
          <p:nvPr/>
        </p:nvSpPr>
        <p:spPr>
          <a:xfrm>
            <a:off x="279400" y="1397000"/>
            <a:ext cx="11549380" cy="375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sz="3200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什么是</a:t>
            </a:r>
            <a:r>
              <a:rPr lang="en-US" altLang="zh-CN" sz="3200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SSA</a:t>
            </a:r>
            <a:endParaRPr lang="en-US" altLang="zh-CN" sz="3200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zh-CN" altLang="en-US" sz="3200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如何将代码转换为</a:t>
            </a:r>
            <a:r>
              <a:rPr lang="en-US" altLang="zh-CN" sz="3200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SSA</a:t>
            </a:r>
            <a:r>
              <a:rPr lang="zh-CN" altLang="en-US" sz="3200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形式</a:t>
            </a:r>
            <a:endParaRPr lang="zh-CN" sz="3200" b="1" dirty="0"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  <a:p>
            <a:pPr marL="927100" lvl="2">
              <a:lnSpc>
                <a:spcPct val="150000"/>
              </a:lnSpc>
              <a:spcBef>
                <a:spcPts val="100"/>
              </a:spcBef>
            </a:pPr>
            <a:r>
              <a:rPr lang="zh-CN" sz="3200" b="1" dirty="0"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插入</a:t>
            </a:r>
            <a:r>
              <a:rPr sz="3200" b="1" spc="-5" dirty="0">
                <a:sym typeface="+mn-ea"/>
              </a:rPr>
              <a:t>Φ</a:t>
            </a:r>
            <a:r>
              <a:rPr lang="zh-CN" altLang="en-US" sz="3200" b="1" spc="-5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函数</a:t>
            </a:r>
            <a:endParaRPr lang="zh-CN" altLang="en-US" sz="3200" b="1" spc="-5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  <a:sym typeface="+mn-ea"/>
            </a:endParaRPr>
          </a:p>
          <a:p>
            <a:pPr marL="927100" lvl="2">
              <a:lnSpc>
                <a:spcPct val="150000"/>
              </a:lnSpc>
              <a:spcBef>
                <a:spcPts val="1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</a:rPr>
              <a:t>变量重命名</a:t>
            </a:r>
            <a:endParaRPr lang="zh-CN" altLang="en-US" sz="3200" b="1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</a:endParaRPr>
          </a:p>
          <a:p>
            <a:pPr marL="12700" lvl="0">
              <a:lnSpc>
                <a:spcPct val="150000"/>
              </a:lnSpc>
              <a:spcBef>
                <a:spcPts val="100"/>
              </a:spcBef>
            </a:pP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</a:rPr>
              <a:t>SSA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</a:rPr>
              <a:t>中的条件常量传播</a:t>
            </a:r>
            <a:endParaRPr lang="zh-CN" altLang="en-US" sz="3200" b="1" dirty="0"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26433</Words>
  <Application>WPS 演示</Application>
  <PresentationFormat>宽屏</PresentationFormat>
  <Paragraphs>4337</Paragraphs>
  <Slides>100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100</vt:i4>
      </vt:variant>
    </vt:vector>
  </HeadingPairs>
  <TitlesOfParts>
    <vt:vector size="130" baseType="lpstr">
      <vt:lpstr>Arial</vt:lpstr>
      <vt:lpstr>宋体</vt:lpstr>
      <vt:lpstr>Wingdings</vt:lpstr>
      <vt:lpstr>Comic Sans MS</vt:lpstr>
      <vt:lpstr>DejaVu Sans</vt:lpstr>
      <vt:lpstr>微软雅黑</vt:lpstr>
      <vt:lpstr>楷体_GB2312</vt:lpstr>
      <vt:lpstr>Times New Roman</vt:lpstr>
      <vt:lpstr>Droid Sans Fallback</vt:lpstr>
      <vt:lpstr>Wingdings</vt:lpstr>
      <vt:lpstr>Verdana</vt:lpstr>
      <vt:lpstr>Arial Unicode MS</vt:lpstr>
      <vt:lpstr>Courier New</vt:lpstr>
      <vt:lpstr>DejaVu Sans Light</vt:lpstr>
      <vt:lpstr>DejaVu Serif</vt:lpstr>
      <vt:lpstr>Times New Roman</vt:lpstr>
      <vt:lpstr>Courier New</vt:lpstr>
      <vt:lpstr>Purisa</vt:lpstr>
      <vt:lpstr>Trebuchet MS</vt:lpstr>
      <vt:lpstr>Symbol</vt:lpstr>
      <vt:lpstr>Arial</vt:lpstr>
      <vt:lpstr>Comic Sans MS</vt:lpstr>
      <vt:lpstr>Symbol</vt:lpstr>
      <vt:lpstr>楷体</vt:lpstr>
      <vt:lpstr>新宋体</vt:lpstr>
      <vt:lpstr>黑体</vt:lpstr>
      <vt:lpstr>文泉驿正黑</vt:lpstr>
      <vt:lpstr>方正仿宋_GBK</vt:lpstr>
      <vt:lpstr>Office 主题​​</vt:lpstr>
      <vt:lpstr>1_Office 主题​​</vt:lpstr>
      <vt:lpstr>    第六章 寄存器分配  及 SSA</vt:lpstr>
      <vt:lpstr>活跃变量分析</vt:lpstr>
      <vt:lpstr>活跃变量分析</vt:lpstr>
      <vt:lpstr>活跃变量分析</vt:lpstr>
      <vt:lpstr>活跃变量分析</vt:lpstr>
      <vt:lpstr>活跃变量分析</vt:lpstr>
      <vt:lpstr>活跃变量分析</vt:lpstr>
      <vt:lpstr>活跃变量分析</vt:lpstr>
      <vt:lpstr>活跃变量分析</vt:lpstr>
      <vt:lpstr>活跃变量分析</vt:lpstr>
      <vt:lpstr>活跃变量分析</vt:lpstr>
      <vt:lpstr>活跃变量分析</vt:lpstr>
      <vt:lpstr>活跃变量分析示例</vt:lpstr>
      <vt:lpstr>活跃变量分析示例</vt:lpstr>
      <vt:lpstr>寄存器分配</vt:lpstr>
      <vt:lpstr>寄存器分配问题分析</vt:lpstr>
      <vt:lpstr>寄存器分配问题分析</vt:lpstr>
      <vt:lpstr>寄存器分配问题分析</vt:lpstr>
      <vt:lpstr>寄存器分配问题分析</vt:lpstr>
      <vt:lpstr>寄存器分配问题分析</vt:lpstr>
      <vt:lpstr>寄存器分配问题分析</vt:lpstr>
      <vt:lpstr>寄存器分配问题分析</vt:lpstr>
      <vt:lpstr>寄存器分配问题分析</vt:lpstr>
      <vt:lpstr>寄存器分配问题分析</vt:lpstr>
      <vt:lpstr>寄存器分配问题分析</vt:lpstr>
      <vt:lpstr>寄存器分配示例1</vt:lpstr>
      <vt:lpstr>寄存器分配问题分析</vt:lpstr>
      <vt:lpstr>寄存器分配示例2</vt:lpstr>
      <vt:lpstr>寄存器分配示例2</vt:lpstr>
      <vt:lpstr>寄存器分配示例2</vt:lpstr>
      <vt:lpstr>寄存器分配示例2</vt:lpstr>
      <vt:lpstr>线性扫描算法</vt:lpstr>
      <vt:lpstr>线性扫描算法</vt:lpstr>
      <vt:lpstr>线性扫描算法</vt:lpstr>
      <vt:lpstr>寄存器分配示例2</vt:lpstr>
      <vt:lpstr>寄存器分配示例2</vt:lpstr>
      <vt:lpstr>寄存器分配示例2</vt:lpstr>
      <vt:lpstr>寄存器分配示例2</vt:lpstr>
      <vt:lpstr>寄存器分配示例3</vt:lpstr>
      <vt:lpstr>寄存器分配示例3</vt:lpstr>
      <vt:lpstr>寄存器分配示例3</vt:lpstr>
      <vt:lpstr>线性扫描算法</vt:lpstr>
      <vt:lpstr>线性扫描算法</vt:lpstr>
      <vt:lpstr>线性扫描算法</vt:lpstr>
      <vt:lpstr>图着色算法</vt:lpstr>
      <vt:lpstr>图着色算法</vt:lpstr>
      <vt:lpstr>图着色算法</vt:lpstr>
      <vt:lpstr>图着色算法</vt:lpstr>
      <vt:lpstr>图着色算法</vt:lpstr>
      <vt:lpstr>图着色算法</vt:lpstr>
      <vt:lpstr>图着色算法</vt:lpstr>
      <vt:lpstr>图着色算法</vt:lpstr>
      <vt:lpstr>图着色算法</vt:lpstr>
      <vt:lpstr>图着色算法</vt:lpstr>
      <vt:lpstr>图着色算法示例2</vt:lpstr>
      <vt:lpstr>图着色算法示例2</vt:lpstr>
      <vt:lpstr>图着色算法示例2</vt:lpstr>
      <vt:lpstr>图着色算法示例2</vt:lpstr>
      <vt:lpstr>图着色算法示例2</vt:lpstr>
      <vt:lpstr>图着色算法示例2</vt:lpstr>
      <vt:lpstr>PowerPoint 演示文稿</vt:lpstr>
      <vt:lpstr>PowerPoint 演示文稿</vt:lpstr>
      <vt:lpstr>相关概念与定义</vt:lpstr>
      <vt:lpstr>相关概念与定义</vt:lpstr>
      <vt:lpstr>静态单一赋值</vt:lpstr>
      <vt:lpstr>静态单一赋值</vt:lpstr>
      <vt:lpstr>静态单一赋值</vt:lpstr>
      <vt:lpstr>静态单一赋值</vt:lpstr>
      <vt:lpstr>静态单一赋值</vt:lpstr>
      <vt:lpstr>Φ 函数</vt:lpstr>
      <vt:lpstr>冗余繁琐的 SSA</vt:lpstr>
      <vt:lpstr>冗余繁琐的 SSA</vt:lpstr>
      <vt:lpstr>最小的 SSA</vt:lpstr>
      <vt:lpstr>循环中的SSA</vt:lpstr>
      <vt:lpstr>在哪里插入Φ函数？</vt:lpstr>
      <vt:lpstr>插入Φ函数的条件</vt:lpstr>
      <vt:lpstr>插入Φ函数的条件</vt:lpstr>
      <vt:lpstr>插入Φ函数的条件</vt:lpstr>
      <vt:lpstr>插入Φ函数的条件</vt:lpstr>
      <vt:lpstr>插入Φ函数的条件</vt:lpstr>
      <vt:lpstr>插入Φ函数的条件</vt:lpstr>
      <vt:lpstr>插入Φ函数的条件</vt:lpstr>
      <vt:lpstr>在哪里插入Φ函数？</vt:lpstr>
      <vt:lpstr>在哪里插入Φ函数？</vt:lpstr>
      <vt:lpstr>在哪里插入Φ函数？</vt:lpstr>
      <vt:lpstr>在哪里插入Φ函数？</vt:lpstr>
      <vt:lpstr>计算DF的算法</vt:lpstr>
      <vt:lpstr>插入Φ函数的算法</vt:lpstr>
      <vt:lpstr>插入Φ函数示例</vt:lpstr>
      <vt:lpstr>插入Φ函数示例</vt:lpstr>
      <vt:lpstr>插入Φ函数示例</vt:lpstr>
      <vt:lpstr>插入Φ函数示例</vt:lpstr>
      <vt:lpstr>变量重命名</vt:lpstr>
      <vt:lpstr>变量重命名</vt:lpstr>
      <vt:lpstr>SSA的优化</vt:lpstr>
      <vt:lpstr>常量传播</vt:lpstr>
      <vt:lpstr>条件常量传播</vt:lpstr>
      <vt:lpstr>条件常量传播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erqiang</dc:creator>
  <cp:lastModifiedBy>erqiang</cp:lastModifiedBy>
  <cp:revision>306</cp:revision>
  <dcterms:created xsi:type="dcterms:W3CDTF">2024-10-30T00:03:53Z</dcterms:created>
  <dcterms:modified xsi:type="dcterms:W3CDTF">2024-10-30T00:03:53Z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2052-12.1.0.17885</vt:lpwstr>
  </property>
  <property fmtid="{D5CDD505-2E9C-101B-9397-08002B2CF9AE}" pid="3" name="ICV">
    <vt:lpwstr>BC4DB0D4F20B3CCAE5331B67E23EB13C_42</vt:lpwstr>
  </property>
</Properties>
</file>