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277" r:id="rId3"/>
    <p:sldId id="278" r:id="rId4"/>
    <p:sldId id="279" r:id="rId5"/>
    <p:sldId id="281" r:id="rId6"/>
    <p:sldId id="282" r:id="rId7"/>
    <p:sldId id="299" r:id="rId8"/>
    <p:sldId id="300" r:id="rId9"/>
    <p:sldId id="301" r:id="rId10"/>
    <p:sldId id="302" r:id="rId11"/>
    <p:sldId id="303" r:id="rId12"/>
    <p:sldId id="340" r:id="rId13"/>
    <p:sldId id="304" r:id="rId14"/>
    <p:sldId id="306" r:id="rId15"/>
    <p:sldId id="307" r:id="rId16"/>
    <p:sldId id="339" r:id="rId17"/>
    <p:sldId id="322" r:id="rId18"/>
    <p:sldId id="323" r:id="rId19"/>
    <p:sldId id="337" r:id="rId20"/>
    <p:sldId id="332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66FF"/>
    <a:srgbClr val="5EBB57"/>
    <a:srgbClr val="990099"/>
    <a:srgbClr val="18EFFA"/>
    <a:srgbClr val="000000"/>
    <a:srgbClr val="FF33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EF621-2FA7-4D82-B1F5-F4453AAEEB20}" type="datetimeFigureOut">
              <a:rPr lang="zh-CN" altLang="en-US" smtClean="0"/>
              <a:pPr/>
              <a:t>2023/11/23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A30EB-9F3D-48B7-A767-0B3956421BB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8CBBD-3C27-499C-A42A-8E50B2D588E8}" type="datetimeFigureOut">
              <a:rPr lang="zh-CN" altLang="en-US" smtClean="0"/>
              <a:pPr/>
              <a:t>2023/11/23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073A4-FF0A-445A-A3D9-21E3B1F679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073A4-FF0A-445A-A3D9-21E3B1F6790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529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es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9" y="51195"/>
            <a:ext cx="788615" cy="713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7748E-314A-4332-A808-614A9DA0F03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240E5-BA70-490E-9935-316F179738A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393859DA-E83C-4FB7-9B97-1FD011120522}"/>
              </a:ext>
            </a:extLst>
          </p:cNvPr>
          <p:cNvGrpSpPr/>
          <p:nvPr/>
        </p:nvGrpSpPr>
        <p:grpSpPr>
          <a:xfrm>
            <a:off x="35496" y="0"/>
            <a:ext cx="5976664" cy="839639"/>
            <a:chOff x="827584" y="0"/>
            <a:chExt cx="5976664" cy="839639"/>
          </a:xfrm>
        </p:grpSpPr>
        <p:sp>
          <p:nvSpPr>
            <p:cNvPr id="7" name="六边形 6">
              <a:extLst>
                <a:ext uri="{FF2B5EF4-FFF2-40B4-BE49-F238E27FC236}">
                  <a16:creationId xmlns:a16="http://schemas.microsoft.com/office/drawing/2014/main" id="{5E907850-4D19-4F93-9624-9CA4752E3B06}"/>
                </a:ext>
              </a:extLst>
            </p:cNvPr>
            <p:cNvSpPr/>
            <p:nvPr/>
          </p:nvSpPr>
          <p:spPr>
            <a:xfrm>
              <a:off x="1119858" y="93956"/>
              <a:ext cx="5684390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10.6   8086/8088</a:t>
              </a: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中断系统</a:t>
              </a: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4B38ABF-083B-4F71-9C5C-41578595F6DA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2" name="同心圆 215">
                <a:extLst>
                  <a:ext uri="{FF2B5EF4-FFF2-40B4-BE49-F238E27FC236}">
                    <a16:creationId xmlns:a16="http://schemas.microsoft.com/office/drawing/2014/main" id="{22DA77CA-6917-43D8-B99F-DA2A917B41AF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1262C1A5-1B21-4EC4-B7B6-439841517894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8B0566C-4CAE-4663-A619-818F0377033B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" name="同心圆 220">
                <a:extLst>
                  <a:ext uri="{FF2B5EF4-FFF2-40B4-BE49-F238E27FC236}">
                    <a16:creationId xmlns:a16="http://schemas.microsoft.com/office/drawing/2014/main" id="{8F936FC5-4ABD-483F-9EB7-BCC870E70FD0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9059E3E8-4723-4064-AA80-1D136761D456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572B070A-43C5-4D5B-B74E-AEAFA8DF2B84}"/>
              </a:ext>
            </a:extLst>
          </p:cNvPr>
          <p:cNvGrpSpPr/>
          <p:nvPr/>
        </p:nvGrpSpPr>
        <p:grpSpPr>
          <a:xfrm>
            <a:off x="1084263" y="2233453"/>
            <a:ext cx="4189412" cy="3933825"/>
            <a:chOff x="1084263" y="1708150"/>
            <a:chExt cx="4189412" cy="3933825"/>
          </a:xfrm>
        </p:grpSpPr>
        <p:sp>
          <p:nvSpPr>
            <p:cNvPr id="15" name="Rectangle 7">
              <a:extLst>
                <a:ext uri="{FF2B5EF4-FFF2-40B4-BE49-F238E27FC236}">
                  <a16:creationId xmlns:a16="http://schemas.microsoft.com/office/drawing/2014/main" id="{95C5F02A-7FD0-4D50-B8B3-CCA1D3ADA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4263" y="1708150"/>
              <a:ext cx="4189412" cy="39338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rgbClr val="339966"/>
              </a:solidFill>
              <a:prstDash val="dash"/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D6F62196-BF59-474E-937F-9007C61EF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7425" y="2312988"/>
              <a:ext cx="1222375" cy="24193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0000CC"/>
                </a:buClr>
                <a:buSzPct val="75000"/>
              </a:pPr>
              <a:endPara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buClr>
                  <a:srgbClr val="0000CC"/>
                </a:buClr>
                <a:buSzPct val="75000"/>
              </a:pPr>
              <a:endPara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buClr>
                  <a:srgbClr val="0000CC"/>
                </a:buClr>
                <a:buSzPct val="75000"/>
              </a:pPr>
              <a:endPara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中断逻辑</a:t>
              </a:r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8E7957E9-F635-411C-A6CB-86702818B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888" y="1860550"/>
              <a:ext cx="1276350" cy="4524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3600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软件中断指令</a:t>
              </a:r>
            </a:p>
          </p:txBody>
        </p:sp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039B0AD5-896D-49B8-B2A3-92CAEF6A5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888" y="2616200"/>
              <a:ext cx="1220787" cy="4540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3600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溢出中断</a:t>
              </a:r>
            </a:p>
          </p:txBody>
        </p: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47B533B7-88D6-463D-874B-AEBFA9942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888" y="3898900"/>
              <a:ext cx="1220787" cy="4524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3600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除法错</a:t>
              </a:r>
              <a:endPara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A9BD5CB0-C118-4B6E-B31A-5AFF4C084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888" y="4668838"/>
              <a:ext cx="1220787" cy="4540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3600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单步中断</a:t>
              </a:r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204B1245-19F7-493E-B9A4-AA6BF94446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9675" y="2822575"/>
              <a:ext cx="104775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12F3C3AA-E9A0-4CAA-8B32-178637D2B3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9675" y="4127500"/>
              <a:ext cx="104775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5">
              <a:extLst>
                <a:ext uri="{FF2B5EF4-FFF2-40B4-BE49-F238E27FC236}">
                  <a16:creationId xmlns:a16="http://schemas.microsoft.com/office/drawing/2014/main" id="{0CAF1147-6E7F-447A-BA9D-E17CBBB92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9675" y="4884738"/>
              <a:ext cx="5238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CE4D0F60-A6B8-4E9F-9E03-8BB00A9888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3550" y="4581525"/>
              <a:ext cx="1588" cy="3032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7">
              <a:extLst>
                <a:ext uri="{FF2B5EF4-FFF2-40B4-BE49-F238E27FC236}">
                  <a16:creationId xmlns:a16="http://schemas.microsoft.com/office/drawing/2014/main" id="{B09AC973-9989-4FA3-A0C0-895EC37E75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550" y="4581525"/>
              <a:ext cx="523875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8">
              <a:extLst>
                <a:ext uri="{FF2B5EF4-FFF2-40B4-BE49-F238E27FC236}">
                  <a16:creationId xmlns:a16="http://schemas.microsoft.com/office/drawing/2014/main" id="{13E408DE-A6B4-49C7-B094-8320270A7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5238" y="2133600"/>
              <a:ext cx="4683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9">
              <a:extLst>
                <a:ext uri="{FF2B5EF4-FFF2-40B4-BE49-F238E27FC236}">
                  <a16:creationId xmlns:a16="http://schemas.microsoft.com/office/drawing/2014/main" id="{1AEF379D-4510-45A7-9CDD-4CDDC71523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03550" y="2132013"/>
              <a:ext cx="1588" cy="3238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0">
              <a:extLst>
                <a:ext uri="{FF2B5EF4-FFF2-40B4-BE49-F238E27FC236}">
                  <a16:creationId xmlns:a16="http://schemas.microsoft.com/office/drawing/2014/main" id="{EDC71E03-A93D-41AB-A7C2-20AD374EA3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550" y="2465388"/>
              <a:ext cx="5238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F0F9DD41-EE94-46A2-BD25-C811D5D53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2575" y="5229225"/>
              <a:ext cx="2268538" cy="303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179388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lvl="1" algn="just" eaLnBrk="1" hangingPunct="1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1600">
                  <a:latin typeface="宋体" panose="02010600030101010101" pitchFamily="2" charset="-122"/>
                  <a:ea typeface="宋体" panose="02010600030101010101" pitchFamily="2" charset="-122"/>
                </a:rPr>
                <a:t>8086/8088CPU</a:t>
              </a:r>
              <a:r>
                <a:rPr lang="zh-CN" altLang="en-US" sz="1600">
                  <a:latin typeface="宋体" panose="02010600030101010101" pitchFamily="2" charset="-122"/>
                  <a:ea typeface="宋体" panose="02010600030101010101" pitchFamily="2" charset="-122"/>
                </a:rPr>
                <a:t>内部逻辑</a:t>
              </a:r>
              <a:endParaRPr lang="zh-CN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Rectangle 35">
              <a:extLst>
                <a:ext uri="{FF2B5EF4-FFF2-40B4-BE49-F238E27FC236}">
                  <a16:creationId xmlns:a16="http://schemas.microsoft.com/office/drawing/2014/main" id="{E6D21A03-01F2-4FCB-8DA0-5F3082CB3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888" y="3221038"/>
              <a:ext cx="1220787" cy="45402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36000" rIns="0" bIns="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断点中断</a:t>
              </a:r>
            </a:p>
          </p:txBody>
        </p:sp>
        <p:sp>
          <p:nvSpPr>
            <p:cNvPr id="31" name="Line 36">
              <a:extLst>
                <a:ext uri="{FF2B5EF4-FFF2-40B4-BE49-F238E27FC236}">
                  <a16:creationId xmlns:a16="http://schemas.microsoft.com/office/drawing/2014/main" id="{44311E15-807C-4EB1-85A8-09E8C284C3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9675" y="3435350"/>
              <a:ext cx="1047750" cy="15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38">
              <a:extLst>
                <a:ext uri="{FF2B5EF4-FFF2-40B4-BE49-F238E27FC236}">
                  <a16:creationId xmlns:a16="http://schemas.microsoft.com/office/drawing/2014/main" id="{B74DBC2F-56AC-4A42-9415-BF97AB7A2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2247900"/>
              <a:ext cx="144463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33" name="Text Box 39">
              <a:extLst>
                <a:ext uri="{FF2B5EF4-FFF2-40B4-BE49-F238E27FC236}">
                  <a16:creationId xmlns:a16="http://schemas.microsoft.com/office/drawing/2014/main" id="{DAF1459E-37C5-4CE8-8581-5802B5A35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4363" y="2636838"/>
              <a:ext cx="144462" cy="144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4" name="Text Box 40">
              <a:extLst>
                <a:ext uri="{FF2B5EF4-FFF2-40B4-BE49-F238E27FC236}">
                  <a16:creationId xmlns:a16="http://schemas.microsoft.com/office/drawing/2014/main" id="{EB580BA8-B663-4BBC-8533-515DE5774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075" y="3213100"/>
              <a:ext cx="144463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5" name="Text Box 41">
              <a:extLst>
                <a:ext uri="{FF2B5EF4-FFF2-40B4-BE49-F238E27FC236}">
                  <a16:creationId xmlns:a16="http://schemas.microsoft.com/office/drawing/2014/main" id="{E9B05B1D-D9B8-4407-897E-76DF23B9AC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075" y="3933825"/>
              <a:ext cx="144463" cy="1444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6" name="Text Box 42">
              <a:extLst>
                <a:ext uri="{FF2B5EF4-FFF2-40B4-BE49-F238E27FC236}">
                  <a16:creationId xmlns:a16="http://schemas.microsoft.com/office/drawing/2014/main" id="{90BFA395-2F4A-4F7E-A9DA-A0B565457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075" y="4408488"/>
              <a:ext cx="144463" cy="144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7" name="Text Box 43">
              <a:extLst>
                <a:ext uri="{FF2B5EF4-FFF2-40B4-BE49-F238E27FC236}">
                  <a16:creationId xmlns:a16="http://schemas.microsoft.com/office/drawing/2014/main" id="{B9B0D42D-9974-4026-90B9-C52E652114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1725" y="2420938"/>
              <a:ext cx="144463" cy="144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0000"/>
                </a:lnSpc>
                <a:spcBef>
                  <a:spcPct val="0"/>
                </a:spcBef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A82127F6-97D4-4C85-A895-32B10A5FAC67}"/>
              </a:ext>
            </a:extLst>
          </p:cNvPr>
          <p:cNvGrpSpPr/>
          <p:nvPr/>
        </p:nvGrpSpPr>
        <p:grpSpPr>
          <a:xfrm>
            <a:off x="4749800" y="2838291"/>
            <a:ext cx="3098800" cy="506412"/>
            <a:chOff x="4749800" y="2312988"/>
            <a:chExt cx="3098800" cy="506412"/>
          </a:xfrm>
        </p:grpSpPr>
        <p:sp>
          <p:nvSpPr>
            <p:cNvPr id="39" name="Text Box 5">
              <a:extLst>
                <a:ext uri="{FF2B5EF4-FFF2-40B4-BE49-F238E27FC236}">
                  <a16:creationId xmlns:a16="http://schemas.microsoft.com/office/drawing/2014/main" id="{4A60D34F-BAFD-40CC-B63A-1F5E3D9C1C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2088" y="2312988"/>
              <a:ext cx="698500" cy="241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NMI</a:t>
              </a:r>
            </a:p>
          </p:txBody>
        </p:sp>
        <p:sp>
          <p:nvSpPr>
            <p:cNvPr id="40" name="Rectangle 21">
              <a:extLst>
                <a:ext uri="{FF2B5EF4-FFF2-40B4-BE49-F238E27FC236}">
                  <a16:creationId xmlns:a16="http://schemas.microsoft.com/office/drawing/2014/main" id="{E24681A8-0987-4848-BB69-3B44875C3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0588" y="2471738"/>
              <a:ext cx="1878012" cy="347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非屏蔽中断请求</a:t>
              </a:r>
            </a:p>
          </p:txBody>
        </p:sp>
        <p:sp>
          <p:nvSpPr>
            <p:cNvPr id="41" name="Line 23">
              <a:extLst>
                <a:ext uri="{FF2B5EF4-FFF2-40B4-BE49-F238E27FC236}">
                  <a16:creationId xmlns:a16="http://schemas.microsoft.com/office/drawing/2014/main" id="{CF5A8D65-0E15-40D4-B83E-69D0C51F57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49800" y="2616200"/>
              <a:ext cx="12207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C27D052B-99A2-4F4A-BA55-EBFFC7E85C01}"/>
              </a:ext>
            </a:extLst>
          </p:cNvPr>
          <p:cNvGrpSpPr/>
          <p:nvPr/>
        </p:nvGrpSpPr>
        <p:grpSpPr>
          <a:xfrm>
            <a:off x="4749800" y="3746341"/>
            <a:ext cx="3942210" cy="2420937"/>
            <a:chOff x="4749800" y="3221038"/>
            <a:chExt cx="3942210" cy="2420937"/>
          </a:xfrm>
        </p:grpSpPr>
        <p:sp>
          <p:nvSpPr>
            <p:cNvPr id="43" name="Text Box 6">
              <a:extLst>
                <a:ext uri="{FF2B5EF4-FFF2-40B4-BE49-F238E27FC236}">
                  <a16:creationId xmlns:a16="http://schemas.microsoft.com/office/drawing/2014/main" id="{99956DFE-6401-4041-AAC2-0313737E3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3850" y="4179888"/>
              <a:ext cx="495300" cy="2206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INTR</a:t>
              </a:r>
            </a:p>
          </p:txBody>
        </p:sp>
        <p:sp>
          <p:nvSpPr>
            <p:cNvPr id="44" name="Rectangle 22">
              <a:extLst>
                <a:ext uri="{FF2B5EF4-FFF2-40B4-BE49-F238E27FC236}">
                  <a16:creationId xmlns:a16="http://schemas.microsoft.com/office/drawing/2014/main" id="{1FFD4DF6-CFFE-4FDD-9419-23F1000C7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0588" y="3221038"/>
              <a:ext cx="1222375" cy="242093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0000CC"/>
                </a:buClr>
                <a:buSzPct val="75000"/>
              </a:pPr>
              <a:endPara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中断控</a:t>
              </a:r>
            </a:p>
            <a:p>
              <a:pPr algn="ctr" eaLnBrk="1" hangingPunct="1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制器</a:t>
              </a:r>
            </a:p>
            <a:p>
              <a:pPr algn="ctr" eaLnBrk="1" hangingPunct="1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8259A</a:t>
              </a:r>
            </a:p>
            <a:p>
              <a:pPr algn="ctr" eaLnBrk="1" hangingPunct="1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PIC</a:t>
              </a:r>
            </a:p>
          </p:txBody>
        </p:sp>
        <p:sp>
          <p:nvSpPr>
            <p:cNvPr id="45" name="Line 24">
              <a:extLst>
                <a:ext uri="{FF2B5EF4-FFF2-40B4-BE49-F238E27FC236}">
                  <a16:creationId xmlns:a16="http://schemas.microsoft.com/office/drawing/2014/main" id="{F3A3BF91-2391-41FB-B336-CB5A159C6D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9800" y="4432300"/>
              <a:ext cx="12207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25">
              <a:extLst>
                <a:ext uri="{FF2B5EF4-FFF2-40B4-BE49-F238E27FC236}">
                  <a16:creationId xmlns:a16="http://schemas.microsoft.com/office/drawing/2014/main" id="{94304D32-F514-459C-8C8B-82757173B2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92963" y="3370263"/>
              <a:ext cx="522287" cy="3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26">
              <a:extLst>
                <a:ext uri="{FF2B5EF4-FFF2-40B4-BE49-F238E27FC236}">
                  <a16:creationId xmlns:a16="http://schemas.microsoft.com/office/drawing/2014/main" id="{65D66A39-F380-463F-A8BF-231CA6BE83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92963" y="3675063"/>
              <a:ext cx="5222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27">
              <a:extLst>
                <a:ext uri="{FF2B5EF4-FFF2-40B4-BE49-F238E27FC236}">
                  <a16:creationId xmlns:a16="http://schemas.microsoft.com/office/drawing/2014/main" id="{F94B2E52-17D1-4014-A1D5-1CF5ED8334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92963" y="3976688"/>
              <a:ext cx="522287" cy="15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28">
              <a:extLst>
                <a:ext uri="{FF2B5EF4-FFF2-40B4-BE49-F238E27FC236}">
                  <a16:creationId xmlns:a16="http://schemas.microsoft.com/office/drawing/2014/main" id="{AED6FA89-CD3A-412E-B5AD-13DDD0B1F0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92963" y="4281488"/>
              <a:ext cx="5222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29">
              <a:extLst>
                <a:ext uri="{FF2B5EF4-FFF2-40B4-BE49-F238E27FC236}">
                  <a16:creationId xmlns:a16="http://schemas.microsoft.com/office/drawing/2014/main" id="{C9B57771-6603-4C75-A6CF-C5DC98D9E4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92963" y="4581525"/>
              <a:ext cx="522287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30">
              <a:extLst>
                <a:ext uri="{FF2B5EF4-FFF2-40B4-BE49-F238E27FC236}">
                  <a16:creationId xmlns:a16="http://schemas.microsoft.com/office/drawing/2014/main" id="{DBD25A5B-C3F8-481D-971F-FACD1A1663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92963" y="4884738"/>
              <a:ext cx="52228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31">
              <a:extLst>
                <a:ext uri="{FF2B5EF4-FFF2-40B4-BE49-F238E27FC236}">
                  <a16:creationId xmlns:a16="http://schemas.microsoft.com/office/drawing/2014/main" id="{3D7E9519-9E06-4D55-8A6A-8426E02F3D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92963" y="5186363"/>
              <a:ext cx="522287" cy="15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32">
              <a:extLst>
                <a:ext uri="{FF2B5EF4-FFF2-40B4-BE49-F238E27FC236}">
                  <a16:creationId xmlns:a16="http://schemas.microsoft.com/office/drawing/2014/main" id="{C8BB0C79-F518-44F9-BE31-2BD72DC162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92963" y="5491163"/>
              <a:ext cx="522287" cy="15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AutoShape 34">
              <a:extLst>
                <a:ext uri="{FF2B5EF4-FFF2-40B4-BE49-F238E27FC236}">
                  <a16:creationId xmlns:a16="http://schemas.microsoft.com/office/drawing/2014/main" id="{DA49659B-ED8C-4571-BD45-05E865856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9875" y="3371850"/>
              <a:ext cx="174625" cy="2117725"/>
            </a:xfrm>
            <a:prstGeom prst="rightBrace">
              <a:avLst>
                <a:gd name="adj1" fmla="val 101004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5" name="Text Box 37">
              <a:extLst>
                <a:ext uri="{FF2B5EF4-FFF2-40B4-BE49-F238E27FC236}">
                  <a16:creationId xmlns:a16="http://schemas.microsoft.com/office/drawing/2014/main" id="{3048F318-4A38-4FC6-96DD-6E44D62C1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5250" y="3397249"/>
              <a:ext cx="976760" cy="2066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522288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lnSpc>
                  <a:spcPct val="90000"/>
                </a:lnSpc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</a:rPr>
                <a:t>可</a:t>
              </a:r>
            </a:p>
            <a:p>
              <a:pPr lvl="1" eaLnBrk="1" hangingPunct="1">
                <a:lnSpc>
                  <a:spcPct val="90000"/>
                </a:lnSpc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</a:rPr>
                <a:t>屏</a:t>
              </a:r>
            </a:p>
            <a:p>
              <a:pPr lvl="1" eaLnBrk="1" hangingPunct="1">
                <a:lnSpc>
                  <a:spcPct val="90000"/>
                </a:lnSpc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</a:rPr>
                <a:t>蔽</a:t>
              </a:r>
            </a:p>
            <a:p>
              <a:pPr lvl="1" eaLnBrk="1" hangingPunct="1">
                <a:lnSpc>
                  <a:spcPct val="90000"/>
                </a:lnSpc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</a:rPr>
                <a:t>中</a:t>
              </a:r>
            </a:p>
            <a:p>
              <a:pPr lvl="1" eaLnBrk="1" hangingPunct="1">
                <a:lnSpc>
                  <a:spcPct val="90000"/>
                </a:lnSpc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</a:rPr>
                <a:t>断</a:t>
              </a:r>
            </a:p>
            <a:p>
              <a:pPr lvl="1" eaLnBrk="1" hangingPunct="1">
                <a:lnSpc>
                  <a:spcPct val="90000"/>
                </a:lnSpc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</a:rPr>
                <a:t>请</a:t>
              </a:r>
            </a:p>
            <a:p>
              <a:pPr lvl="1" eaLnBrk="1" hangingPunct="1">
                <a:lnSpc>
                  <a:spcPct val="90000"/>
                </a:lnSpc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zh-CN" altLang="en-US" sz="1800">
                  <a:latin typeface="Arial" panose="020B0604020202020204" pitchFamily="34" charset="0"/>
                  <a:ea typeface="宋体" panose="02010600030101010101" pitchFamily="2" charset="-122"/>
                </a:rPr>
                <a:t>求</a:t>
              </a:r>
            </a:p>
          </p:txBody>
        </p:sp>
      </p:grpSp>
      <p:sp>
        <p:nvSpPr>
          <p:cNvPr id="56" name="Text Box 44">
            <a:extLst>
              <a:ext uri="{FF2B5EF4-FFF2-40B4-BE49-F238E27FC236}">
                <a16:creationId xmlns:a16="http://schemas.microsoft.com/office/drawing/2014/main" id="{F971BCE4-53DE-40FE-8D51-FF967366F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124744"/>
            <a:ext cx="480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8086/8088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中断源类型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92DF0D7-A5B0-4678-8216-4BE6DF9EE587}"/>
              </a:ext>
            </a:extLst>
          </p:cNvPr>
          <p:cNvGrpSpPr/>
          <p:nvPr/>
        </p:nvGrpSpPr>
        <p:grpSpPr>
          <a:xfrm>
            <a:off x="703078" y="1124744"/>
            <a:ext cx="529167" cy="5293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8" name="同心圆 234">
              <a:extLst>
                <a:ext uri="{FF2B5EF4-FFF2-40B4-BE49-F238E27FC236}">
                  <a16:creationId xmlns:a16="http://schemas.microsoft.com/office/drawing/2014/main" id="{2B0D88B1-4B16-4FEF-8C7C-FC5BD6DA17BD}"/>
                </a:ext>
              </a:extLst>
            </p:cNvPr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20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45444908-6E3E-4940-9A2E-86CC5ADFBF53}"/>
                </a:ext>
              </a:extLst>
            </p:cNvPr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621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lang="zh-CN" altLang="en-US" sz="2400" b="1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A27698C-4E64-4072-AF3F-C56177876D17}"/>
              </a:ext>
            </a:extLst>
          </p:cNvPr>
          <p:cNvSpPr txBox="1"/>
          <p:nvPr/>
        </p:nvSpPr>
        <p:spPr>
          <a:xfrm>
            <a:off x="107504" y="692696"/>
            <a:ext cx="4824536" cy="59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）中断屏蔽寄存器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IMR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05107A-A619-4F74-81E3-1D9F3BE99D2D}"/>
              </a:ext>
            </a:extLst>
          </p:cNvPr>
          <p:cNvSpPr txBox="1"/>
          <p:nvPr/>
        </p:nvSpPr>
        <p:spPr>
          <a:xfrm>
            <a:off x="449542" y="1284909"/>
            <a:ext cx="8244916" cy="11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IMR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的每一位与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相对应，用于保存中断屏蔽字。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C68E23-EE70-49B2-AEFB-7298EB3AF7F0}"/>
              </a:ext>
            </a:extLst>
          </p:cNvPr>
          <p:cNvSpPr txBox="1"/>
          <p:nvPr/>
        </p:nvSpPr>
        <p:spPr>
          <a:xfrm>
            <a:off x="449542" y="2437276"/>
            <a:ext cx="8244916" cy="11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其中为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的位所对应的外设中断请求被屏蔽，为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的位允许外设中断请求信号输入。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D8A1CD-95CD-4ED7-AE2A-A6A9AA4AB914}"/>
              </a:ext>
            </a:extLst>
          </p:cNvPr>
          <p:cNvSpPr txBox="1"/>
          <p:nvPr/>
        </p:nvSpPr>
        <p:spPr>
          <a:xfrm>
            <a:off x="107504" y="3772652"/>
            <a:ext cx="4824536" cy="59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）中断叛优及控制电路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E30B80-78D9-4144-9C80-8B0C0D1F4111}"/>
              </a:ext>
            </a:extLst>
          </p:cNvPr>
          <p:cNvSpPr txBox="1"/>
          <p:nvPr/>
        </p:nvSpPr>
        <p:spPr>
          <a:xfrm>
            <a:off x="449542" y="4364865"/>
            <a:ext cx="8244916" cy="11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中断叛优电路监测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IRR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ISR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IMR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的状态，并确定是否向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发中断请求信号。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04A391-FA38-4F94-95D2-7E842B40C4FA}"/>
              </a:ext>
            </a:extLst>
          </p:cNvPr>
          <p:cNvSpPr txBox="1"/>
          <p:nvPr/>
        </p:nvSpPr>
        <p:spPr>
          <a:xfrm>
            <a:off x="449542" y="5517232"/>
            <a:ext cx="8244916" cy="11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在中断响应时，将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ISR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对应位置置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，并向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送出中断类型码。</a:t>
            </a:r>
          </a:p>
        </p:txBody>
      </p:sp>
    </p:spTree>
    <p:extLst>
      <p:ext uri="{BB962C8B-B14F-4D97-AF65-F5344CB8AC3E}">
        <p14:creationId xmlns:p14="http://schemas.microsoft.com/office/powerpoint/2010/main" val="67336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0">
            <a:extLst>
              <a:ext uri="{FF2B5EF4-FFF2-40B4-BE49-F238E27FC236}">
                <a16:creationId xmlns:a16="http://schemas.microsoft.com/office/drawing/2014/main" id="{9F8E4A64-F5E0-4B8A-A96F-816440AFF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2441848"/>
            <a:ext cx="1524000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800000"/>
                </a:solidFill>
                <a:ea typeface="楷体" panose="02010609060101010101" pitchFamily="49" charset="-122"/>
              </a:rPr>
              <a:t>IRR</a:t>
            </a:r>
            <a:r>
              <a:rPr lang="zh-CN" altLang="en-US" sz="2400" b="1" dirty="0">
                <a:solidFill>
                  <a:srgbClr val="800000"/>
                </a:solidFill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3" name="Text Box 81">
            <a:extLst>
              <a:ext uri="{FF2B5EF4-FFF2-40B4-BE49-F238E27FC236}">
                <a16:creationId xmlns:a16="http://schemas.microsoft.com/office/drawing/2014/main" id="{C525BC7C-0D59-4024-9702-3E6903D27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672" y="2441848"/>
            <a:ext cx="1752600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ea typeface="楷体" panose="02010609060101010101" pitchFamily="49" charset="-122"/>
              </a:rPr>
              <a:t>000</a:t>
            </a:r>
            <a:r>
              <a:rPr lang="en-US" altLang="zh-CN" sz="2400" b="1">
                <a:solidFill>
                  <a:srgbClr val="FF3300"/>
                </a:solidFill>
                <a:ea typeface="楷体" panose="02010609060101010101" pitchFamily="49" charset="-122"/>
              </a:rPr>
              <a:t>1</a:t>
            </a:r>
            <a:r>
              <a:rPr lang="en-US" altLang="zh-CN" sz="2400" b="1">
                <a:ea typeface="楷体" panose="02010609060101010101" pitchFamily="49" charset="-122"/>
              </a:rPr>
              <a:t>0</a:t>
            </a:r>
            <a:r>
              <a:rPr lang="en-US" altLang="zh-CN" sz="2400" b="1">
                <a:solidFill>
                  <a:srgbClr val="FF3300"/>
                </a:solidFill>
                <a:ea typeface="楷体" panose="02010609060101010101" pitchFamily="49" charset="-122"/>
              </a:rPr>
              <a:t>1</a:t>
            </a:r>
            <a:r>
              <a:rPr lang="en-US" altLang="zh-CN" sz="2400" b="1">
                <a:solidFill>
                  <a:schemeClr val="tx1"/>
                </a:solidFill>
                <a:ea typeface="楷体" panose="02010609060101010101" pitchFamily="49" charset="-122"/>
              </a:rPr>
              <a:t>00</a:t>
            </a:r>
          </a:p>
        </p:txBody>
      </p:sp>
      <p:sp>
        <p:nvSpPr>
          <p:cNvPr id="4" name="Text Box 82">
            <a:extLst>
              <a:ext uri="{FF2B5EF4-FFF2-40B4-BE49-F238E27FC236}">
                <a16:creationId xmlns:a16="http://schemas.microsoft.com/office/drawing/2014/main" id="{BBDC7BF7-1A38-4F7C-AEE5-F5392319C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672" y="2060848"/>
            <a:ext cx="1752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800000"/>
                </a:solidFill>
                <a:ea typeface="楷体" panose="02010609060101010101" pitchFamily="49" charset="-122"/>
                <a:sym typeface="+mn-ea"/>
              </a:rPr>
              <a:t>D</a:t>
            </a:r>
            <a:r>
              <a:rPr lang="en-US" altLang="zh-CN" sz="2400" b="1" baseline="-25000" dirty="0">
                <a:solidFill>
                  <a:srgbClr val="800000"/>
                </a:solidFill>
                <a:uFillTx/>
                <a:ea typeface="楷体" panose="02010609060101010101" pitchFamily="49" charset="-122"/>
                <a:sym typeface="+mn-ea"/>
              </a:rPr>
              <a:t>7</a:t>
            </a:r>
            <a:r>
              <a:rPr lang="en-US" altLang="zh-CN" sz="2400" b="1" dirty="0">
                <a:solidFill>
                  <a:srgbClr val="800000"/>
                </a:solidFill>
                <a:ea typeface="楷体" panose="02010609060101010101" pitchFamily="49" charset="-122"/>
              </a:rPr>
              <a:t>         </a:t>
            </a:r>
            <a:r>
              <a:rPr lang="en-US" altLang="zh-CN" sz="2400" b="1" dirty="0">
                <a:solidFill>
                  <a:srgbClr val="800000"/>
                </a:solidFill>
                <a:ea typeface="楷体" panose="02010609060101010101" pitchFamily="49" charset="-122"/>
                <a:sym typeface="+mn-ea"/>
              </a:rPr>
              <a:t>D</a:t>
            </a:r>
            <a:r>
              <a:rPr lang="en-US" altLang="zh-CN" sz="2400" b="1" baseline="-25000" dirty="0">
                <a:solidFill>
                  <a:srgbClr val="800000"/>
                </a:solidFill>
                <a:uFillTx/>
                <a:ea typeface="楷体" panose="02010609060101010101" pitchFamily="49" charset="-122"/>
                <a:sym typeface="+mn-ea"/>
              </a:rPr>
              <a:t>0</a:t>
            </a:r>
            <a:endParaRPr lang="en-US" altLang="zh-CN" sz="2400" b="1" dirty="0">
              <a:solidFill>
                <a:srgbClr val="800000"/>
              </a:solidFill>
              <a:ea typeface="楷体" panose="02010609060101010101" pitchFamily="49" charset="-122"/>
            </a:endParaRPr>
          </a:p>
        </p:txBody>
      </p:sp>
      <p:sp>
        <p:nvSpPr>
          <p:cNvPr id="5" name="Text Box 83">
            <a:extLst>
              <a:ext uri="{FF2B5EF4-FFF2-40B4-BE49-F238E27FC236}">
                <a16:creationId xmlns:a16="http://schemas.microsoft.com/office/drawing/2014/main" id="{B6061644-F73D-4F90-97A0-25FD69584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2822848"/>
            <a:ext cx="1524000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800000"/>
                </a:solidFill>
                <a:ea typeface="楷体" panose="02010609060101010101" pitchFamily="49" charset="-122"/>
              </a:rPr>
              <a:t>IMR</a:t>
            </a:r>
            <a:r>
              <a:rPr lang="zh-CN" altLang="en-US" sz="2400" b="1">
                <a:solidFill>
                  <a:srgbClr val="800000"/>
                </a:solidFill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6" name="Text Box 84">
            <a:extLst>
              <a:ext uri="{FF2B5EF4-FFF2-40B4-BE49-F238E27FC236}">
                <a16:creationId xmlns:a16="http://schemas.microsoft.com/office/drawing/2014/main" id="{478CCEE4-C9BD-4A6E-9EB5-DE6A01512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672" y="2822848"/>
            <a:ext cx="1752600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ea typeface="楷体" panose="02010609060101010101" pitchFamily="49" charset="-122"/>
              </a:rPr>
              <a:t>00000</a:t>
            </a:r>
            <a:r>
              <a:rPr lang="en-US" altLang="zh-CN" sz="2400" b="1">
                <a:solidFill>
                  <a:srgbClr val="FF3300"/>
                </a:solidFill>
                <a:ea typeface="楷体" panose="02010609060101010101" pitchFamily="49" charset="-122"/>
              </a:rPr>
              <a:t>1</a:t>
            </a:r>
            <a:r>
              <a:rPr lang="en-US" altLang="zh-CN" sz="2400" b="1">
                <a:solidFill>
                  <a:schemeClr val="tx1"/>
                </a:solidFill>
                <a:ea typeface="楷体" panose="02010609060101010101" pitchFamily="49" charset="-122"/>
              </a:rPr>
              <a:t>00</a:t>
            </a:r>
          </a:p>
        </p:txBody>
      </p:sp>
      <p:sp>
        <p:nvSpPr>
          <p:cNvPr id="7" name="Text Box 85">
            <a:extLst>
              <a:ext uri="{FF2B5EF4-FFF2-40B4-BE49-F238E27FC236}">
                <a16:creationId xmlns:a16="http://schemas.microsoft.com/office/drawing/2014/main" id="{793B4910-F116-43E4-B24D-763F1E598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3203848"/>
            <a:ext cx="1524000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rgbClr val="800000"/>
                </a:solidFill>
                <a:ea typeface="楷体" panose="02010609060101010101" pitchFamily="49" charset="-122"/>
              </a:rPr>
              <a:t>ISR</a:t>
            </a:r>
            <a:r>
              <a:rPr lang="zh-CN" altLang="en-US" sz="2400" b="1">
                <a:solidFill>
                  <a:srgbClr val="800000"/>
                </a:solidFill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8" name="Text Box 87">
            <a:extLst>
              <a:ext uri="{FF2B5EF4-FFF2-40B4-BE49-F238E27FC236}">
                <a16:creationId xmlns:a16="http://schemas.microsoft.com/office/drawing/2014/main" id="{3B0FD7EA-9B5F-4FB0-AF47-93E1DF8E6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672" y="3203848"/>
            <a:ext cx="1752600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ea typeface="楷体" panose="02010609060101010101" pitchFamily="49" charset="-122"/>
              </a:rPr>
              <a:t>0000</a:t>
            </a:r>
            <a:r>
              <a:rPr lang="en-US" altLang="zh-CN" sz="2400" b="1">
                <a:solidFill>
                  <a:srgbClr val="FF3300"/>
                </a:solidFill>
                <a:ea typeface="楷体" panose="02010609060101010101" pitchFamily="49" charset="-122"/>
              </a:rPr>
              <a:t>1</a:t>
            </a:r>
            <a:r>
              <a:rPr lang="en-US" altLang="zh-CN" sz="2400" b="1">
                <a:solidFill>
                  <a:schemeClr val="tx1"/>
                </a:solidFill>
                <a:ea typeface="楷体" panose="02010609060101010101" pitchFamily="49" charset="-122"/>
              </a:rPr>
              <a:t>000</a:t>
            </a:r>
          </a:p>
        </p:txBody>
      </p:sp>
      <p:sp>
        <p:nvSpPr>
          <p:cNvPr id="9" name="Line 89">
            <a:extLst>
              <a:ext uri="{FF2B5EF4-FFF2-40B4-BE49-F238E27FC236}">
                <a16:creationId xmlns:a16="http://schemas.microsoft.com/office/drawing/2014/main" id="{532CF5D4-B3D2-41EA-B69D-5B3A4C2BED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1272" y="3789040"/>
            <a:ext cx="0" cy="30480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endParaRPr lang="zh-CN" altLang="en-US" sz="2400">
              <a:ea typeface="楷体" panose="02010609060101010101" pitchFamily="49" charset="-122"/>
            </a:endParaRPr>
          </a:p>
        </p:txBody>
      </p:sp>
      <p:sp>
        <p:nvSpPr>
          <p:cNvPr id="10" name="Text Box 90">
            <a:extLst>
              <a:ext uri="{FF2B5EF4-FFF2-40B4-BE49-F238E27FC236}">
                <a16:creationId xmlns:a16="http://schemas.microsoft.com/office/drawing/2014/main" id="{3DF96204-8BE1-407F-B7DA-538DDB0F7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672" y="4004880"/>
            <a:ext cx="1752600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3366FF"/>
                </a:solidFill>
                <a:ea typeface="楷体" panose="02010609060101010101" pitchFamily="49" charset="-122"/>
              </a:rPr>
              <a:t>不发</a:t>
            </a:r>
            <a:r>
              <a:rPr lang="en-US" altLang="zh-CN" sz="2400" b="1">
                <a:solidFill>
                  <a:srgbClr val="3366FF"/>
                </a:solidFill>
                <a:ea typeface="楷体" panose="02010609060101010101" pitchFamily="49" charset="-122"/>
              </a:rPr>
              <a:t>INT</a:t>
            </a:r>
          </a:p>
        </p:txBody>
      </p:sp>
      <p:sp>
        <p:nvSpPr>
          <p:cNvPr id="11" name="Text Box 96">
            <a:extLst>
              <a:ext uri="{FF2B5EF4-FFF2-40B4-BE49-F238E27FC236}">
                <a16:creationId xmlns:a16="http://schemas.microsoft.com/office/drawing/2014/main" id="{E70821A2-B622-4C7F-ADAF-041480776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624" y="2441848"/>
            <a:ext cx="1752600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ea typeface="楷体" panose="02010609060101010101" pitchFamily="49" charset="-122"/>
              </a:rPr>
              <a:t>000</a:t>
            </a:r>
            <a:r>
              <a:rPr lang="en-US" altLang="zh-CN" sz="2400" b="1">
                <a:solidFill>
                  <a:srgbClr val="FF3300"/>
                </a:solidFill>
                <a:ea typeface="楷体" panose="02010609060101010101" pitchFamily="49" charset="-122"/>
              </a:rPr>
              <a:t>1</a:t>
            </a:r>
            <a:r>
              <a:rPr lang="en-US" altLang="zh-CN" sz="2400" b="1">
                <a:ea typeface="楷体" panose="02010609060101010101" pitchFamily="49" charset="-122"/>
              </a:rPr>
              <a:t>0</a:t>
            </a:r>
            <a:r>
              <a:rPr lang="en-US" altLang="zh-CN" sz="2400" b="1">
                <a:solidFill>
                  <a:srgbClr val="FF3300"/>
                </a:solidFill>
                <a:ea typeface="楷体" panose="02010609060101010101" pitchFamily="49" charset="-122"/>
              </a:rPr>
              <a:t>1</a:t>
            </a:r>
            <a:r>
              <a:rPr lang="en-US" altLang="zh-CN" sz="2400" b="1">
                <a:ea typeface="楷体" panose="02010609060101010101" pitchFamily="49" charset="-122"/>
              </a:rPr>
              <a:t>00</a:t>
            </a:r>
            <a:endParaRPr lang="en-US" altLang="zh-CN" sz="2400" b="1">
              <a:solidFill>
                <a:srgbClr val="FF3300"/>
              </a:solidFill>
              <a:ea typeface="楷体" panose="02010609060101010101" pitchFamily="49" charset="-122"/>
            </a:endParaRPr>
          </a:p>
        </p:txBody>
      </p:sp>
      <p:sp>
        <p:nvSpPr>
          <p:cNvPr id="12" name="Text Box 97">
            <a:extLst>
              <a:ext uri="{FF2B5EF4-FFF2-40B4-BE49-F238E27FC236}">
                <a16:creationId xmlns:a16="http://schemas.microsoft.com/office/drawing/2014/main" id="{786193BA-023A-41DE-A28D-F8F381222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624" y="2060848"/>
            <a:ext cx="1752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800000"/>
                </a:solidFill>
                <a:ea typeface="楷体" panose="02010609060101010101" pitchFamily="49" charset="-122"/>
                <a:sym typeface="+mn-ea"/>
              </a:rPr>
              <a:t>D</a:t>
            </a:r>
            <a:r>
              <a:rPr lang="en-US" altLang="zh-CN" sz="2400" b="1" baseline="-25000" dirty="0">
                <a:solidFill>
                  <a:srgbClr val="800000"/>
                </a:solidFill>
                <a:uFillTx/>
                <a:ea typeface="楷体" panose="02010609060101010101" pitchFamily="49" charset="-122"/>
                <a:sym typeface="+mn-ea"/>
              </a:rPr>
              <a:t>7</a:t>
            </a:r>
            <a:r>
              <a:rPr lang="en-US" altLang="zh-CN" sz="2400" b="1" dirty="0">
                <a:solidFill>
                  <a:srgbClr val="800000"/>
                </a:solidFill>
                <a:ea typeface="楷体" panose="02010609060101010101" pitchFamily="49" charset="-122"/>
              </a:rPr>
              <a:t>         D</a:t>
            </a:r>
            <a:r>
              <a:rPr lang="en-US" altLang="zh-CN" sz="2400" b="1" baseline="-25000" dirty="0">
                <a:solidFill>
                  <a:srgbClr val="800000"/>
                </a:solidFill>
                <a:uFillTx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13" name="Text Box 99">
            <a:extLst>
              <a:ext uri="{FF2B5EF4-FFF2-40B4-BE49-F238E27FC236}">
                <a16:creationId xmlns:a16="http://schemas.microsoft.com/office/drawing/2014/main" id="{61833096-7788-457A-84E5-10F457111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624" y="2822848"/>
            <a:ext cx="1752600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ea typeface="楷体" panose="02010609060101010101" pitchFamily="49" charset="-122"/>
              </a:rPr>
              <a:t>00000000</a:t>
            </a:r>
            <a:endParaRPr lang="en-US" altLang="zh-CN" sz="2400" b="1" dirty="0">
              <a:solidFill>
                <a:srgbClr val="FF3300"/>
              </a:solidFill>
              <a:ea typeface="楷体" panose="02010609060101010101" pitchFamily="49" charset="-122"/>
            </a:endParaRPr>
          </a:p>
        </p:txBody>
      </p:sp>
      <p:sp>
        <p:nvSpPr>
          <p:cNvPr id="14" name="Text Box 101">
            <a:extLst>
              <a:ext uri="{FF2B5EF4-FFF2-40B4-BE49-F238E27FC236}">
                <a16:creationId xmlns:a16="http://schemas.microsoft.com/office/drawing/2014/main" id="{1B29915D-5E05-4E1B-B796-107BF612A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624" y="3203848"/>
            <a:ext cx="1752600" cy="57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ea typeface="楷体" panose="02010609060101010101" pitchFamily="49" charset="-122"/>
              </a:rPr>
              <a:t>0000</a:t>
            </a:r>
            <a:r>
              <a:rPr lang="en-US" altLang="zh-CN" sz="2400" b="1" dirty="0">
                <a:solidFill>
                  <a:srgbClr val="FF3300"/>
                </a:solidFill>
                <a:ea typeface="楷体" panose="02010609060101010101" pitchFamily="49" charset="-122"/>
              </a:rPr>
              <a:t>1</a:t>
            </a:r>
            <a:r>
              <a:rPr lang="en-US" altLang="zh-CN" sz="2400" b="1" dirty="0">
                <a:ea typeface="楷体" panose="02010609060101010101" pitchFamily="49" charset="-122"/>
              </a:rPr>
              <a:t>000</a:t>
            </a:r>
            <a:endParaRPr lang="en-US" altLang="zh-CN" sz="2400" b="1" dirty="0">
              <a:solidFill>
                <a:srgbClr val="FF3300"/>
              </a:solidFill>
              <a:ea typeface="楷体" panose="02010609060101010101" pitchFamily="49" charset="-122"/>
            </a:endParaRPr>
          </a:p>
        </p:txBody>
      </p:sp>
      <p:sp>
        <p:nvSpPr>
          <p:cNvPr id="15" name="Line 102">
            <a:extLst>
              <a:ext uri="{FF2B5EF4-FFF2-40B4-BE49-F238E27FC236}">
                <a16:creationId xmlns:a16="http://schemas.microsoft.com/office/drawing/2014/main" id="{0F26F49F-7779-4E46-8205-2BFA6EFAD1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224" y="3844280"/>
            <a:ext cx="0" cy="30480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lnSpc>
                <a:spcPct val="150000"/>
              </a:lnSpc>
            </a:pPr>
            <a:endParaRPr lang="zh-CN" altLang="en-US" sz="2400">
              <a:ea typeface="楷体" panose="02010609060101010101" pitchFamily="49" charset="-122"/>
            </a:endParaRPr>
          </a:p>
        </p:txBody>
      </p:sp>
      <p:sp>
        <p:nvSpPr>
          <p:cNvPr id="16" name="Text Box 103">
            <a:extLst>
              <a:ext uri="{FF2B5EF4-FFF2-40B4-BE49-F238E27FC236}">
                <a16:creationId xmlns:a16="http://schemas.microsoft.com/office/drawing/2014/main" id="{2A31EBB1-865E-4586-A3A1-8C606A6A9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624" y="4004880"/>
            <a:ext cx="1752600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3366FF"/>
                </a:solidFill>
                <a:ea typeface="楷体" panose="02010609060101010101" pitchFamily="49" charset="-122"/>
              </a:rPr>
              <a:t>发</a:t>
            </a:r>
            <a:r>
              <a:rPr lang="en-US" altLang="zh-CN" sz="2400" b="1">
                <a:solidFill>
                  <a:srgbClr val="3366FF"/>
                </a:solidFill>
                <a:ea typeface="楷体" panose="02010609060101010101" pitchFamily="49" charset="-122"/>
              </a:rPr>
              <a:t>INT</a:t>
            </a: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E83B498-AF2D-4437-9331-841C74572CE1}"/>
              </a:ext>
            </a:extLst>
          </p:cNvPr>
          <p:cNvCxnSpPr/>
          <p:nvPr/>
        </p:nvCxnSpPr>
        <p:spPr>
          <a:xfrm flipH="1">
            <a:off x="4345181" y="2175385"/>
            <a:ext cx="10795" cy="1631315"/>
          </a:xfrm>
          <a:prstGeom prst="line">
            <a:avLst/>
          </a:prstGeom>
          <a:ln w="1905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DE59F8F-63E8-499F-9554-72A17E8FD512}"/>
              </a:ext>
            </a:extLst>
          </p:cNvPr>
          <p:cNvSpPr txBox="1"/>
          <p:nvPr/>
        </p:nvSpPr>
        <p:spPr>
          <a:xfrm>
            <a:off x="3360207" y="1567587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高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7566FDF-2A2F-4499-94DB-09A6932E2DE5}"/>
              </a:ext>
            </a:extLst>
          </p:cNvPr>
          <p:cNvSpPr txBox="1"/>
          <p:nvPr/>
        </p:nvSpPr>
        <p:spPr>
          <a:xfrm>
            <a:off x="2383577" y="1556792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低</a:t>
            </a:r>
          </a:p>
        </p:txBody>
      </p:sp>
      <p:sp>
        <p:nvSpPr>
          <p:cNvPr id="20" name="左箭头 10">
            <a:extLst>
              <a:ext uri="{FF2B5EF4-FFF2-40B4-BE49-F238E27FC236}">
                <a16:creationId xmlns:a16="http://schemas.microsoft.com/office/drawing/2014/main" id="{163ECDF5-8183-4497-8B71-A9F88A827945}"/>
              </a:ext>
            </a:extLst>
          </p:cNvPr>
          <p:cNvSpPr/>
          <p:nvPr/>
        </p:nvSpPr>
        <p:spPr>
          <a:xfrm>
            <a:off x="2816329" y="2234109"/>
            <a:ext cx="654685" cy="1168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E924812-7353-4978-B74B-5D9C3C3AF16D}"/>
              </a:ext>
            </a:extLst>
          </p:cNvPr>
          <p:cNvSpPr txBox="1"/>
          <p:nvPr/>
        </p:nvSpPr>
        <p:spPr>
          <a:xfrm>
            <a:off x="2744557" y="1952481"/>
            <a:ext cx="991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优先级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E67A45B-9225-4AF5-88CA-40813001199F}"/>
              </a:ext>
            </a:extLst>
          </p:cNvPr>
          <p:cNvSpPr txBox="1"/>
          <p:nvPr/>
        </p:nvSpPr>
        <p:spPr>
          <a:xfrm>
            <a:off x="5850994" y="1567587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高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E8FEE0-A5E0-4BB5-91BC-A3731A2930B6}"/>
              </a:ext>
            </a:extLst>
          </p:cNvPr>
          <p:cNvSpPr txBox="1"/>
          <p:nvPr/>
        </p:nvSpPr>
        <p:spPr>
          <a:xfrm>
            <a:off x="4802356" y="1556792"/>
            <a:ext cx="37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低</a:t>
            </a:r>
          </a:p>
        </p:txBody>
      </p:sp>
      <p:sp>
        <p:nvSpPr>
          <p:cNvPr id="24" name="左箭头 10">
            <a:extLst>
              <a:ext uri="{FF2B5EF4-FFF2-40B4-BE49-F238E27FC236}">
                <a16:creationId xmlns:a16="http://schemas.microsoft.com/office/drawing/2014/main" id="{58681B4D-E11B-43A5-8803-042D1806D600}"/>
              </a:ext>
            </a:extLst>
          </p:cNvPr>
          <p:cNvSpPr/>
          <p:nvPr/>
        </p:nvSpPr>
        <p:spPr>
          <a:xfrm>
            <a:off x="5285467" y="2223314"/>
            <a:ext cx="654685" cy="1168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867194C-5C02-409B-9A3A-63C6C943350A}"/>
              </a:ext>
            </a:extLst>
          </p:cNvPr>
          <p:cNvSpPr txBox="1"/>
          <p:nvPr/>
        </p:nvSpPr>
        <p:spPr>
          <a:xfrm>
            <a:off x="5236468" y="1941686"/>
            <a:ext cx="991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优先级</a:t>
            </a:r>
          </a:p>
        </p:txBody>
      </p:sp>
    </p:spTree>
    <p:extLst>
      <p:ext uri="{BB962C8B-B14F-4D97-AF65-F5344CB8AC3E}">
        <p14:creationId xmlns:p14="http://schemas.microsoft.com/office/powerpoint/2010/main" val="2184331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DBA58FB-1E42-44D3-8D66-BA0CA9405AA3}"/>
              </a:ext>
            </a:extLst>
          </p:cNvPr>
          <p:cNvGrpSpPr/>
          <p:nvPr/>
        </p:nvGrpSpPr>
        <p:grpSpPr>
          <a:xfrm>
            <a:off x="899592" y="116632"/>
            <a:ext cx="5184576" cy="534774"/>
            <a:chOff x="899592" y="111217"/>
            <a:chExt cx="5184576" cy="534774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A9809B26-8994-42DE-8683-8384E9DC82B8}"/>
                </a:ext>
              </a:extLst>
            </p:cNvPr>
            <p:cNvGrpSpPr/>
            <p:nvPr/>
          </p:nvGrpSpPr>
          <p:grpSpPr>
            <a:xfrm>
              <a:off x="899592" y="11663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" name="同心圆 234">
                <a:extLst>
                  <a:ext uri="{FF2B5EF4-FFF2-40B4-BE49-F238E27FC236}">
                    <a16:creationId xmlns:a16="http://schemas.microsoft.com/office/drawing/2014/main" id="{9F82B654-819A-4435-B9C5-54B6AA2D2C72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AEBA37E9-6E83-419D-9EA2-1AFF065C02FB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kern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endParaRPr lang="zh-CN" altLang="en-US" sz="2400" b="1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CEF3183-D006-43ED-A7C2-0159678FBF42}"/>
                </a:ext>
              </a:extLst>
            </p:cNvPr>
            <p:cNvSpPr txBox="1"/>
            <p:nvPr/>
          </p:nvSpPr>
          <p:spPr>
            <a:xfrm>
              <a:off x="1418494" y="111217"/>
              <a:ext cx="4665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/>
                <a:t>级联连接方式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85BA348F-AF4A-4A29-BDF5-475842741B5B}"/>
              </a:ext>
            </a:extLst>
          </p:cNvPr>
          <p:cNvGrpSpPr/>
          <p:nvPr/>
        </p:nvGrpSpPr>
        <p:grpSpPr>
          <a:xfrm>
            <a:off x="351855" y="945009"/>
            <a:ext cx="8468691" cy="5809239"/>
            <a:chOff x="351855" y="945009"/>
            <a:chExt cx="8468691" cy="5809239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B2762E6A-9EC3-42F9-85B9-7ED0955EE81F}"/>
                </a:ext>
              </a:extLst>
            </p:cNvPr>
            <p:cNvGrpSpPr/>
            <p:nvPr/>
          </p:nvGrpSpPr>
          <p:grpSpPr>
            <a:xfrm>
              <a:off x="351855" y="945009"/>
              <a:ext cx="8468691" cy="5809239"/>
              <a:chOff x="351855" y="945009"/>
              <a:chExt cx="8468691" cy="5809239"/>
            </a:xfrm>
          </p:grpSpPr>
          <p:sp>
            <p:nvSpPr>
              <p:cNvPr id="12" name="Text Box 6">
                <a:extLst>
                  <a:ext uri="{FF2B5EF4-FFF2-40B4-BE49-F238E27FC236}">
                    <a16:creationId xmlns:a16="http://schemas.microsoft.com/office/drawing/2014/main" id="{B394E2D2-512C-42C9-9A56-6B24D46921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855" y="2386683"/>
                <a:ext cx="706438" cy="13652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endParaRPr lang="en-US" altLang="zh-CN" sz="44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Text Box 8">
                <a:extLst>
                  <a:ext uri="{FF2B5EF4-FFF2-40B4-BE49-F238E27FC236}">
                    <a16:creationId xmlns:a16="http://schemas.microsoft.com/office/drawing/2014/main" id="{59BFF9BF-D38D-43D3-83DC-895CB93499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4393" y="2075533"/>
                <a:ext cx="1428750" cy="233838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lnSpc>
                    <a:spcPct val="80000"/>
                  </a:lnSpc>
                  <a:spcBef>
                    <a:spcPts val="300"/>
                  </a:spcBef>
                  <a:buClrTx/>
                  <a:buFont typeface="Arial" panose="020B0604020202020204" pitchFamily="34" charset="0"/>
                  <a:buNone/>
                </a:pPr>
                <a:endPara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eaLnBrk="1" hangingPunct="1">
                  <a:lnSpc>
                    <a:spcPct val="80000"/>
                  </a:lnSpc>
                  <a:spcBef>
                    <a:spcPts val="30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CAS0</a:t>
                </a:r>
              </a:p>
              <a:p>
                <a:pPr algn="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CAS1</a:t>
                </a:r>
              </a:p>
              <a:p>
                <a:pPr algn="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CAS2</a:t>
                </a:r>
              </a:p>
              <a:p>
                <a:pPr algn="r" eaLnBrk="1" hangingPunct="1">
                  <a:lnSpc>
                    <a:spcPct val="80000"/>
                  </a:lnSpc>
                  <a:spcBef>
                    <a:spcPts val="30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IR0</a:t>
                </a:r>
              </a:p>
              <a:p>
                <a:pPr algn="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IR1</a:t>
                </a:r>
              </a:p>
              <a:p>
                <a:pPr algn="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IR2</a:t>
                </a:r>
              </a:p>
              <a:p>
                <a:pPr algn="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eaLnBrk="1" hangingPunct="1">
                  <a:lnSpc>
                    <a:spcPct val="80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IR7</a:t>
                </a:r>
                <a:endParaRPr lang="en-US" altLang="zh-CN" sz="36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Text Box 10">
                <a:extLst>
                  <a:ext uri="{FF2B5EF4-FFF2-40B4-BE49-F238E27FC236}">
                    <a16:creationId xmlns:a16="http://schemas.microsoft.com/office/drawing/2014/main" id="{3241B47D-9D8C-4146-A569-42E4F69FC6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3443" y="3228058"/>
                <a:ext cx="474662" cy="311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endParaRPr lang="en-US" altLang="zh-CN" sz="36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Text Box 11">
                <a:extLst>
                  <a:ext uri="{FF2B5EF4-FFF2-40B4-BE49-F238E27FC236}">
                    <a16:creationId xmlns:a16="http://schemas.microsoft.com/office/drawing/2014/main" id="{8C84F5A9-E05B-44AD-B3DA-CB0634A331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66293" y="2669258"/>
                <a:ext cx="684212" cy="3508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INTA</a:t>
                </a:r>
                <a:endParaRPr lang="en-US" altLang="zh-CN" sz="32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 Box 12">
                <a:extLst>
                  <a:ext uri="{FF2B5EF4-FFF2-40B4-BE49-F238E27FC236}">
                    <a16:creationId xmlns:a16="http://schemas.microsoft.com/office/drawing/2014/main" id="{5FEDD135-9CF0-4014-8EB8-235E287847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3443" y="3994820"/>
                <a:ext cx="808037" cy="311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SP/EN</a:t>
                </a:r>
                <a:endParaRPr lang="en-US" altLang="zh-CN" sz="36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Line 13">
                <a:extLst>
                  <a:ext uri="{FF2B5EF4-FFF2-40B4-BE49-F238E27FC236}">
                    <a16:creationId xmlns:a16="http://schemas.microsoft.com/office/drawing/2014/main" id="{A0B76118-398C-4109-97EF-479E344652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90118" y="2669258"/>
                <a:ext cx="40798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Line 14">
                <a:extLst>
                  <a:ext uri="{FF2B5EF4-FFF2-40B4-BE49-F238E27FC236}">
                    <a16:creationId xmlns:a16="http://schemas.microsoft.com/office/drawing/2014/main" id="{99AE23DA-79C1-4DAA-8C03-AD7DAC310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0280" y="4013870"/>
                <a:ext cx="23177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Line 15">
                <a:extLst>
                  <a:ext uri="{FF2B5EF4-FFF2-40B4-BE49-F238E27FC236}">
                    <a16:creationId xmlns:a16="http://schemas.microsoft.com/office/drawing/2014/main" id="{ED3C3D66-1D2A-4DC6-9D0A-B7C36A137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80643" y="4013870"/>
                <a:ext cx="23177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AutoShape 16">
                <a:extLst>
                  <a:ext uri="{FF2B5EF4-FFF2-40B4-BE49-F238E27FC236}">
                    <a16:creationId xmlns:a16="http://schemas.microsoft.com/office/drawing/2014/main" id="{DD228C08-626F-4094-B9E3-406B483ABB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080" y="2758158"/>
                <a:ext cx="88900" cy="77787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600" b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 Box 18">
                <a:extLst>
                  <a:ext uri="{FF2B5EF4-FFF2-40B4-BE49-F238E27FC236}">
                    <a16:creationId xmlns:a16="http://schemas.microsoft.com/office/drawing/2014/main" id="{A238AF96-D4B4-49C1-8181-33DBAB273A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52530" y="945009"/>
                <a:ext cx="1428750" cy="23399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lnSpc>
                    <a:spcPct val="72000"/>
                  </a:lnSpc>
                  <a:spcBef>
                    <a:spcPts val="300"/>
                  </a:spcBef>
                  <a:buClrTx/>
                  <a:buFont typeface="Arial" panose="020B0604020202020204" pitchFamily="34" charset="0"/>
                  <a:buNone/>
                </a:pPr>
                <a:endPara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eaLnBrk="1" hangingPunct="1">
                  <a:lnSpc>
                    <a:spcPct val="72000"/>
                  </a:lnSpc>
                  <a:spcBef>
                    <a:spcPts val="30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IR0</a:t>
                </a:r>
              </a:p>
              <a:p>
                <a:pPr algn="r" eaLnBrk="1" hangingPunct="1">
                  <a:lnSpc>
                    <a:spcPct val="72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IR1</a:t>
                </a:r>
              </a:p>
              <a:p>
                <a:pPr algn="r" eaLnBrk="1" hangingPunct="1">
                  <a:lnSpc>
                    <a:spcPct val="72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IR2</a:t>
                </a:r>
              </a:p>
              <a:p>
                <a:pPr algn="r" eaLnBrk="1" hangingPunct="1">
                  <a:lnSpc>
                    <a:spcPct val="72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eaLnBrk="1" hangingPunct="1">
                  <a:lnSpc>
                    <a:spcPct val="72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en-US" altLang="zh-CN" sz="18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dist" eaLnBrk="1" hangingPunct="1">
                  <a:lnSpc>
                    <a:spcPct val="72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CAS0   IR7</a:t>
                </a:r>
              </a:p>
              <a:p>
                <a:pPr algn="just" eaLnBrk="1" hangingPunct="1">
                  <a:lnSpc>
                    <a:spcPct val="72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CAS1</a:t>
                </a:r>
              </a:p>
              <a:p>
                <a:pPr algn="just" eaLnBrk="1" hangingPunct="1">
                  <a:lnSpc>
                    <a:spcPct val="72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CAS2</a:t>
                </a:r>
                <a:endParaRPr lang="en-US" altLang="zh-CN" sz="36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Text Box 20">
                <a:extLst>
                  <a:ext uri="{FF2B5EF4-FFF2-40B4-BE49-F238E27FC236}">
                    <a16:creationId xmlns:a16="http://schemas.microsoft.com/office/drawing/2014/main" id="{B3C79A55-666F-4965-82E0-6EB3D548FC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1580" y="1883445"/>
                <a:ext cx="474663" cy="312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endParaRPr lang="en-US" altLang="zh-CN" sz="32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Text Box 21">
                <a:extLst>
                  <a:ext uri="{FF2B5EF4-FFF2-40B4-BE49-F238E27FC236}">
                    <a16:creationId xmlns:a16="http://schemas.microsoft.com/office/drawing/2014/main" id="{6A8E298C-45A1-4BCD-9693-0F49F734AC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1580" y="1473870"/>
                <a:ext cx="596900" cy="35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INTA</a:t>
                </a:r>
                <a:endParaRPr lang="en-US" altLang="zh-CN" sz="32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Text Box 22">
                <a:extLst>
                  <a:ext uri="{FF2B5EF4-FFF2-40B4-BE49-F238E27FC236}">
                    <a16:creationId xmlns:a16="http://schemas.microsoft.com/office/drawing/2014/main" id="{F161600C-954A-4D4C-AE7B-2031D1113F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7904" y="2852936"/>
                <a:ext cx="633412" cy="311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SP/EN</a:t>
                </a:r>
                <a:endParaRPr lang="en-US" altLang="zh-CN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Line 23">
                <a:extLst>
                  <a:ext uri="{FF2B5EF4-FFF2-40B4-BE49-F238E27FC236}">
                    <a16:creationId xmlns:a16="http://schemas.microsoft.com/office/drawing/2014/main" id="{EB7E9DB8-43E0-4CF8-89D0-F1E33EAFB0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38255" y="1473870"/>
                <a:ext cx="4079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Line 24">
                <a:extLst>
                  <a:ext uri="{FF2B5EF4-FFF2-40B4-BE49-F238E27FC236}">
                    <a16:creationId xmlns:a16="http://schemas.microsoft.com/office/drawing/2014/main" id="{8C3C76FE-DE69-451C-8A89-433F36989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600255" y="2839120"/>
                <a:ext cx="2301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Line 25">
                <a:extLst>
                  <a:ext uri="{FF2B5EF4-FFF2-40B4-BE49-F238E27FC236}">
                    <a16:creationId xmlns:a16="http://schemas.microsoft.com/office/drawing/2014/main" id="{A480321B-6E78-4DE2-B6D4-31D27D3A39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32043" y="2839120"/>
                <a:ext cx="23018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AutoShape 26">
                <a:extLst>
                  <a:ext uri="{FF2B5EF4-FFF2-40B4-BE49-F238E27FC236}">
                    <a16:creationId xmlns:a16="http://schemas.microsoft.com/office/drawing/2014/main" id="{EAC83FB2-D954-40AC-9DDF-6B790FF54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5218" y="1591345"/>
                <a:ext cx="88900" cy="77788"/>
              </a:xfrm>
              <a:prstGeom prst="flowChartConnector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600" b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Line 27">
                <a:extLst>
                  <a:ext uri="{FF2B5EF4-FFF2-40B4-BE49-F238E27FC236}">
                    <a16:creationId xmlns:a16="http://schemas.microsoft.com/office/drawing/2014/main" id="{3A449E0E-CF90-4F08-8198-E2ECB0B054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3143" y="2542258"/>
                <a:ext cx="2701925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 Box 29">
                <a:extLst>
                  <a:ext uri="{FF2B5EF4-FFF2-40B4-BE49-F238E27FC236}">
                    <a16:creationId xmlns:a16="http://schemas.microsoft.com/office/drawing/2014/main" id="{B9E4D5E5-1D0D-4292-BC78-004D00CBAE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52530" y="3753321"/>
                <a:ext cx="1428750" cy="23399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1" hangingPunct="1">
                  <a:lnSpc>
                    <a:spcPct val="72000"/>
                  </a:lnSpc>
                  <a:spcBef>
                    <a:spcPts val="300"/>
                  </a:spcBef>
                  <a:buClrTx/>
                  <a:buFont typeface="Arial" panose="020B0604020202020204" pitchFamily="34" charset="0"/>
                  <a:buNone/>
                </a:pPr>
                <a:endPara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eaLnBrk="1" hangingPunct="1">
                  <a:lnSpc>
                    <a:spcPct val="72000"/>
                  </a:lnSpc>
                  <a:spcBef>
                    <a:spcPts val="30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IR0</a:t>
                </a:r>
              </a:p>
              <a:p>
                <a:pPr algn="r" eaLnBrk="1" hangingPunct="1">
                  <a:lnSpc>
                    <a:spcPct val="72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IR1</a:t>
                </a:r>
              </a:p>
              <a:p>
                <a:pPr algn="r" eaLnBrk="1" hangingPunct="1">
                  <a:lnSpc>
                    <a:spcPct val="72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IR2</a:t>
                </a:r>
              </a:p>
              <a:p>
                <a:pPr algn="r" eaLnBrk="1" hangingPunct="1">
                  <a:lnSpc>
                    <a:spcPct val="72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en-US" altLang="zh-CN" sz="3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 eaLnBrk="1" hangingPunct="1">
                  <a:lnSpc>
                    <a:spcPct val="72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en-US" altLang="zh-CN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dist" eaLnBrk="1" hangingPunct="1">
                  <a:lnSpc>
                    <a:spcPct val="72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CAS0     IR7</a:t>
                </a:r>
              </a:p>
              <a:p>
                <a:pPr algn="just" eaLnBrk="1" hangingPunct="1">
                  <a:lnSpc>
                    <a:spcPct val="72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CAS1</a:t>
                </a:r>
              </a:p>
              <a:p>
                <a:pPr algn="just" eaLnBrk="1" hangingPunct="1">
                  <a:lnSpc>
                    <a:spcPct val="72000"/>
                  </a:lnSpc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CAS2</a:t>
                </a:r>
                <a:endParaRPr lang="en-US" altLang="zh-CN" sz="36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 Box 31">
                <a:extLst>
                  <a:ext uri="{FF2B5EF4-FFF2-40B4-BE49-F238E27FC236}">
                    <a16:creationId xmlns:a16="http://schemas.microsoft.com/office/drawing/2014/main" id="{330BD9E7-9E68-461A-889F-6EC25CD4E8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1580" y="4671095"/>
                <a:ext cx="474663" cy="312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endParaRPr lang="en-US" altLang="zh-CN" sz="32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" name="Text Box 32">
                <a:extLst>
                  <a:ext uri="{FF2B5EF4-FFF2-40B4-BE49-F238E27FC236}">
                    <a16:creationId xmlns:a16="http://schemas.microsoft.com/office/drawing/2014/main" id="{623C3D92-BE11-4678-97A0-95941F81C5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1580" y="4261520"/>
                <a:ext cx="596900" cy="350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INTA</a:t>
                </a:r>
                <a:endParaRPr lang="en-US" altLang="zh-CN" sz="32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 Box 33">
                <a:extLst>
                  <a:ext uri="{FF2B5EF4-FFF2-40B4-BE49-F238E27FC236}">
                    <a16:creationId xmlns:a16="http://schemas.microsoft.com/office/drawing/2014/main" id="{D3E57EFA-5146-4DAB-8CF1-78C123ED55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26814" y="5624695"/>
                <a:ext cx="636586" cy="3559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16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SP/EN</a:t>
                </a:r>
                <a:endParaRPr lang="en-US" altLang="zh-CN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Line 34">
                <a:extLst>
                  <a:ext uri="{FF2B5EF4-FFF2-40B4-BE49-F238E27FC236}">
                    <a16:creationId xmlns:a16="http://schemas.microsoft.com/office/drawing/2014/main" id="{1BB882A7-F885-4DE2-99B7-A3BA315CE4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838255" y="4261520"/>
                <a:ext cx="4079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Line 35">
                <a:extLst>
                  <a:ext uri="{FF2B5EF4-FFF2-40B4-BE49-F238E27FC236}">
                    <a16:creationId xmlns:a16="http://schemas.microsoft.com/office/drawing/2014/main" id="{A814AE67-3995-4873-80D5-2CDB591A4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574060" y="5626770"/>
                <a:ext cx="2301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Line 36">
                <a:extLst>
                  <a:ext uri="{FF2B5EF4-FFF2-40B4-BE49-F238E27FC236}">
                    <a16:creationId xmlns:a16="http://schemas.microsoft.com/office/drawing/2014/main" id="{497853BC-E27C-40F4-A8D8-4CE91D10EC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876256" y="5626770"/>
                <a:ext cx="23018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" name="AutoShape 37">
                <a:extLst>
                  <a:ext uri="{FF2B5EF4-FFF2-40B4-BE49-F238E27FC236}">
                    <a16:creationId xmlns:a16="http://schemas.microsoft.com/office/drawing/2014/main" id="{C95EF869-85D4-4A8F-80A1-8D0CBDB80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65218" y="4378995"/>
                <a:ext cx="88900" cy="77788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600" b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" name="Line 38">
                <a:extLst>
                  <a:ext uri="{FF2B5EF4-FFF2-40B4-BE49-F238E27FC236}">
                    <a16:creationId xmlns:a16="http://schemas.microsoft.com/office/drawing/2014/main" id="{7A85E45F-DE95-46E8-AE6B-11C4785BFC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3143" y="2739108"/>
                <a:ext cx="2701925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Line 39">
                <a:extLst>
                  <a:ext uri="{FF2B5EF4-FFF2-40B4-BE49-F238E27FC236}">
                    <a16:creationId xmlns:a16="http://schemas.microsoft.com/office/drawing/2014/main" id="{A35AB9A0-3D5C-4F97-8F69-00A569BB6C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3143" y="2991520"/>
                <a:ext cx="2701925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Line 40">
                <a:extLst>
                  <a:ext uri="{FF2B5EF4-FFF2-40B4-BE49-F238E27FC236}">
                    <a16:creationId xmlns:a16="http://schemas.microsoft.com/office/drawing/2014/main" id="{AF0E2F97-E604-4758-B3BA-3A75507115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80830" y="5291808"/>
                <a:ext cx="2170113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Line 41">
                <a:extLst>
                  <a:ext uri="{FF2B5EF4-FFF2-40B4-BE49-F238E27FC236}">
                    <a16:creationId xmlns:a16="http://schemas.microsoft.com/office/drawing/2014/main" id="{FD7163D4-535D-43C1-8BA6-9F4EFD88DE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20493" y="5525170"/>
                <a:ext cx="233045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Line 42">
                <a:extLst>
                  <a:ext uri="{FF2B5EF4-FFF2-40B4-BE49-F238E27FC236}">
                    <a16:creationId xmlns:a16="http://schemas.microsoft.com/office/drawing/2014/main" id="{CD567B0D-F050-4519-8C03-EB7A743144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18893" y="5779170"/>
                <a:ext cx="243205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Line 43">
                <a:extLst>
                  <a:ext uri="{FF2B5EF4-FFF2-40B4-BE49-F238E27FC236}">
                    <a16:creationId xmlns:a16="http://schemas.microsoft.com/office/drawing/2014/main" id="{AC314DD2-2002-4034-AF76-6DE628A64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98255" y="3011840"/>
                <a:ext cx="0" cy="278765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Line 44">
                <a:extLst>
                  <a:ext uri="{FF2B5EF4-FFF2-40B4-BE49-F238E27FC236}">
                    <a16:creationId xmlns:a16="http://schemas.microsoft.com/office/drawing/2014/main" id="{3559EE5E-9FEF-4731-8710-A99A57855F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23668" y="2769588"/>
                <a:ext cx="0" cy="276701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Line 45">
                <a:extLst>
                  <a:ext uri="{FF2B5EF4-FFF2-40B4-BE49-F238E27FC236}">
                    <a16:creationId xmlns:a16="http://schemas.microsoft.com/office/drawing/2014/main" id="{6435DB3D-1210-411D-B338-5021E98FF4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0830" y="2572738"/>
                <a:ext cx="0" cy="273050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Line 46">
                <a:extLst>
                  <a:ext uri="{FF2B5EF4-FFF2-40B4-BE49-F238E27FC236}">
                    <a16:creationId xmlns:a16="http://schemas.microsoft.com/office/drawing/2014/main" id="{6A6FAE7F-2C3F-43C3-9997-813851036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39618" y="2075533"/>
                <a:ext cx="17113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Line 47">
                <a:extLst>
                  <a:ext uri="{FF2B5EF4-FFF2-40B4-BE49-F238E27FC236}">
                    <a16:creationId xmlns:a16="http://schemas.microsoft.com/office/drawing/2014/main" id="{15D4CB1E-3404-4BDB-84D5-0E9CDD86DC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9618" y="2075533"/>
                <a:ext cx="0" cy="12271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Line 48">
                <a:extLst>
                  <a:ext uri="{FF2B5EF4-FFF2-40B4-BE49-F238E27FC236}">
                    <a16:creationId xmlns:a16="http://schemas.microsoft.com/office/drawing/2014/main" id="{B99AB61D-8EA7-45C3-9952-7B97B0CC3C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52193" y="3283620"/>
                <a:ext cx="9874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Line 49">
                <a:extLst>
                  <a:ext uri="{FF2B5EF4-FFF2-40B4-BE49-F238E27FC236}">
                    <a16:creationId xmlns:a16="http://schemas.microsoft.com/office/drawing/2014/main" id="{320525EF-2D94-4318-ADA0-10C651998D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38030" y="4842545"/>
                <a:ext cx="17129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Line 50">
                <a:extLst>
                  <a:ext uri="{FF2B5EF4-FFF2-40B4-BE49-F238E27FC236}">
                    <a16:creationId xmlns:a16="http://schemas.microsoft.com/office/drawing/2014/main" id="{A11D0F8F-CE66-46FE-AC34-DB9D736FC3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9618" y="4239295"/>
                <a:ext cx="0" cy="60325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Line 51">
                <a:extLst>
                  <a:ext uri="{FF2B5EF4-FFF2-40B4-BE49-F238E27FC236}">
                    <a16:creationId xmlns:a16="http://schemas.microsoft.com/office/drawing/2014/main" id="{31C9C6FD-ABC7-4347-8B32-378F4A2C05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52193" y="4239295"/>
                <a:ext cx="9874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AutoShape 56">
                <a:extLst>
                  <a:ext uri="{FF2B5EF4-FFF2-40B4-BE49-F238E27FC236}">
                    <a16:creationId xmlns:a16="http://schemas.microsoft.com/office/drawing/2014/main" id="{3B994EF3-C029-4514-901E-BC0CCF9C9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508" y="2498125"/>
                <a:ext cx="88900" cy="77788"/>
              </a:xfrm>
              <a:prstGeom prst="flowChartConnector">
                <a:avLst/>
              </a:prstGeom>
              <a:solidFill>
                <a:srgbClr val="0000FF"/>
              </a:solidFill>
              <a:ln w="38100">
                <a:solidFill>
                  <a:srgbClr val="0000FF"/>
                </a:solidFill>
                <a:round/>
                <a:headEnd/>
                <a:tailEnd/>
              </a:ln>
              <a:extLst/>
            </p:spPr>
            <p:txBody>
              <a:bodyPr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600" b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AutoShape 57">
                <a:extLst>
                  <a:ext uri="{FF2B5EF4-FFF2-40B4-BE49-F238E27FC236}">
                    <a16:creationId xmlns:a16="http://schemas.microsoft.com/office/drawing/2014/main" id="{82F8E81F-23E0-456C-BF1F-6CC103A35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3185" y="2703230"/>
                <a:ext cx="88900" cy="80963"/>
              </a:xfrm>
              <a:prstGeom prst="flowChartConnector">
                <a:avLst/>
              </a:prstGeom>
              <a:solidFill>
                <a:srgbClr val="0000FF"/>
              </a:solidFill>
              <a:ln w="38100">
                <a:solidFill>
                  <a:srgbClr val="0000FF"/>
                </a:solidFill>
                <a:round/>
                <a:headEnd/>
                <a:tailEnd/>
              </a:ln>
              <a:extLst/>
            </p:spPr>
            <p:txBody>
              <a:bodyPr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600" b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AutoShape 58">
                <a:extLst>
                  <a:ext uri="{FF2B5EF4-FFF2-40B4-BE49-F238E27FC236}">
                    <a16:creationId xmlns:a16="http://schemas.microsoft.com/office/drawing/2014/main" id="{CB1A11D0-C877-4EA8-BAC0-CFF357C00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918" y="2936275"/>
                <a:ext cx="90487" cy="77788"/>
              </a:xfrm>
              <a:prstGeom prst="flowChartConnector">
                <a:avLst/>
              </a:prstGeom>
              <a:solidFill>
                <a:srgbClr val="0000FF"/>
              </a:solidFill>
              <a:ln w="38100">
                <a:solidFill>
                  <a:srgbClr val="0000FF"/>
                </a:solidFill>
                <a:round/>
                <a:headEnd/>
                <a:tailEnd/>
              </a:ln>
              <a:extLst/>
            </p:spPr>
            <p:txBody>
              <a:bodyPr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600" b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Line 59">
                <a:extLst>
                  <a:ext uri="{FF2B5EF4-FFF2-40B4-BE49-F238E27FC236}">
                    <a16:creationId xmlns:a16="http://schemas.microsoft.com/office/drawing/2014/main" id="{D14CB55B-D7ED-4263-BAAB-76AA7CB584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82868" y="5799808"/>
                <a:ext cx="28416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Line 60">
                <a:extLst>
                  <a:ext uri="{FF2B5EF4-FFF2-40B4-BE49-F238E27FC236}">
                    <a16:creationId xmlns:a16="http://schemas.microsoft.com/office/drawing/2014/main" id="{4CF236FA-0616-4DC1-A099-FC2764995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7030" y="5799808"/>
                <a:ext cx="0" cy="1746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Line 61">
                <a:extLst>
                  <a:ext uri="{FF2B5EF4-FFF2-40B4-BE49-F238E27FC236}">
                    <a16:creationId xmlns:a16="http://schemas.microsoft.com/office/drawing/2014/main" id="{B8F63CD1-DA70-4318-8111-3D38B4FDD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8443" y="5990308"/>
                <a:ext cx="28098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Line 62">
                <a:extLst>
                  <a:ext uri="{FF2B5EF4-FFF2-40B4-BE49-F238E27FC236}">
                    <a16:creationId xmlns:a16="http://schemas.microsoft.com/office/drawing/2014/main" id="{925344BF-08F4-4315-8CC8-F944D1F3D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82868" y="4161508"/>
                <a:ext cx="406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Line 63">
                <a:extLst>
                  <a:ext uri="{FF2B5EF4-FFF2-40B4-BE49-F238E27FC236}">
                    <a16:creationId xmlns:a16="http://schemas.microsoft.com/office/drawing/2014/main" id="{C8843B12-F46C-4744-B98E-C95328B1D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82868" y="4375820"/>
                <a:ext cx="406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Line 64">
                <a:extLst>
                  <a:ext uri="{FF2B5EF4-FFF2-40B4-BE49-F238E27FC236}">
                    <a16:creationId xmlns:a16="http://schemas.microsoft.com/office/drawing/2014/main" id="{F862923B-493C-405E-8085-ACE7060E3C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82868" y="4590133"/>
                <a:ext cx="406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Line 65">
                <a:extLst>
                  <a:ext uri="{FF2B5EF4-FFF2-40B4-BE49-F238E27FC236}">
                    <a16:creationId xmlns:a16="http://schemas.microsoft.com/office/drawing/2014/main" id="{1F46B74E-2486-4C2A-A797-CED3C1248F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82868" y="5291808"/>
                <a:ext cx="406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Line 66">
                <a:extLst>
                  <a:ext uri="{FF2B5EF4-FFF2-40B4-BE49-F238E27FC236}">
                    <a16:creationId xmlns:a16="http://schemas.microsoft.com/office/drawing/2014/main" id="{47DCB96D-48BF-45D2-9B85-952D14C8DF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82868" y="2991520"/>
                <a:ext cx="28416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Line 67">
                <a:extLst>
                  <a:ext uri="{FF2B5EF4-FFF2-40B4-BE49-F238E27FC236}">
                    <a16:creationId xmlns:a16="http://schemas.microsoft.com/office/drawing/2014/main" id="{B68EB29B-9F97-4677-AB97-E6BA99DEF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67030" y="2991520"/>
                <a:ext cx="0" cy="1746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Line 68">
                <a:extLst>
                  <a:ext uri="{FF2B5EF4-FFF2-40B4-BE49-F238E27FC236}">
                    <a16:creationId xmlns:a16="http://schemas.microsoft.com/office/drawing/2014/main" id="{A59AE12D-EA3A-4D60-8A75-F1774E1751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38443" y="3182020"/>
                <a:ext cx="28098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Line 69">
                <a:extLst>
                  <a:ext uri="{FF2B5EF4-FFF2-40B4-BE49-F238E27FC236}">
                    <a16:creationId xmlns:a16="http://schemas.microsoft.com/office/drawing/2014/main" id="{96EEFDD1-EA27-4483-82FC-28CAC0B52C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82868" y="1353220"/>
                <a:ext cx="406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Line 70">
                <a:extLst>
                  <a:ext uri="{FF2B5EF4-FFF2-40B4-BE49-F238E27FC236}">
                    <a16:creationId xmlns:a16="http://schemas.microsoft.com/office/drawing/2014/main" id="{EA3A22C3-C726-4339-8B0C-92EAC6E4F2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82868" y="1567533"/>
                <a:ext cx="406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Line 71">
                <a:extLst>
                  <a:ext uri="{FF2B5EF4-FFF2-40B4-BE49-F238E27FC236}">
                    <a16:creationId xmlns:a16="http://schemas.microsoft.com/office/drawing/2014/main" id="{21CD9EEB-8E07-49A7-9222-1EC4316FC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82868" y="1781845"/>
                <a:ext cx="406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Line 72">
                <a:extLst>
                  <a:ext uri="{FF2B5EF4-FFF2-40B4-BE49-F238E27FC236}">
                    <a16:creationId xmlns:a16="http://schemas.microsoft.com/office/drawing/2014/main" id="{0BEDE6AF-4502-42CA-B878-EBAEB4DE8E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82868" y="2483520"/>
                <a:ext cx="4064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Text Box 74">
                <a:extLst>
                  <a:ext uri="{FF2B5EF4-FFF2-40B4-BE49-F238E27FC236}">
                    <a16:creationId xmlns:a16="http://schemas.microsoft.com/office/drawing/2014/main" id="{5B9AD1EE-F4FF-45F6-8AC5-541A9D4F13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24155" y="4886995"/>
                <a:ext cx="2286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en-US" altLang="zh-CN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75">
                <a:extLst>
                  <a:ext uri="{FF2B5EF4-FFF2-40B4-BE49-F238E27FC236}">
                    <a16:creationId xmlns:a16="http://schemas.microsoft.com/office/drawing/2014/main" id="{A4A98F0A-EBCD-4346-8374-CF81EF9582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24155" y="2118395"/>
                <a:ext cx="228600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lang="en-US" altLang="zh-CN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Line 76">
                <a:extLst>
                  <a:ext uri="{FF2B5EF4-FFF2-40B4-BE49-F238E27FC236}">
                    <a16:creationId xmlns:a16="http://schemas.microsoft.com/office/drawing/2014/main" id="{792DD491-5BA3-4290-A1FB-D95C51CF67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77343" y="3321720"/>
                <a:ext cx="5302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Line 77">
                <a:extLst>
                  <a:ext uri="{FF2B5EF4-FFF2-40B4-BE49-F238E27FC236}">
                    <a16:creationId xmlns:a16="http://schemas.microsoft.com/office/drawing/2014/main" id="{1BF39234-13F5-4964-ACBB-5A44A5FF48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7343" y="2796258"/>
                <a:ext cx="461962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Line 78">
                <a:extLst>
                  <a:ext uri="{FF2B5EF4-FFF2-40B4-BE49-F238E27FC236}">
                    <a16:creationId xmlns:a16="http://schemas.microsoft.com/office/drawing/2014/main" id="{CC86D08C-4B1F-4D8B-B709-D4CED83C0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86893" y="4140870"/>
                <a:ext cx="3175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AutoShape 79">
                <a:extLst>
                  <a:ext uri="{FF2B5EF4-FFF2-40B4-BE49-F238E27FC236}">
                    <a16:creationId xmlns:a16="http://schemas.microsoft.com/office/drawing/2014/main" id="{1585244A-253F-48BB-B64A-23609BEE7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1805" y="4117058"/>
                <a:ext cx="88900" cy="79375"/>
              </a:xfrm>
              <a:prstGeom prst="flowChartConnector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600" b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Text Box 80">
                <a:extLst>
                  <a:ext uri="{FF2B5EF4-FFF2-40B4-BE49-F238E27FC236}">
                    <a16:creationId xmlns:a16="http://schemas.microsoft.com/office/drawing/2014/main" id="{60990FCC-77A7-41FF-8A1C-E2F6466515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5543" y="3950370"/>
                <a:ext cx="474662" cy="390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000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CC</a:t>
                </a:r>
                <a:endParaRPr lang="en-US" altLang="zh-CN" sz="36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Text Box 82">
                <a:extLst>
                  <a:ext uri="{FF2B5EF4-FFF2-40B4-BE49-F238E27FC236}">
                    <a16:creationId xmlns:a16="http://schemas.microsoft.com/office/drawing/2014/main" id="{C3C335A0-3018-4505-8B8B-948FB4068F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28384" y="2662908"/>
                <a:ext cx="792162" cy="1958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接外设的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中断请求信号</a:t>
                </a:r>
                <a:endParaRPr lang="zh-CN" altLang="en-US" sz="40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AutoShape 83">
                <a:extLst>
                  <a:ext uri="{FF2B5EF4-FFF2-40B4-BE49-F238E27FC236}">
                    <a16:creationId xmlns:a16="http://schemas.microsoft.com/office/drawing/2014/main" id="{9B0714ED-3C77-4747-A12C-C011FCD07D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8344" y="1361158"/>
                <a:ext cx="352425" cy="3957637"/>
              </a:xfrm>
              <a:prstGeom prst="rightBrace">
                <a:avLst>
                  <a:gd name="adj1" fmla="val 93529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600" b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Line 85">
                <a:extLst>
                  <a:ext uri="{FF2B5EF4-FFF2-40B4-BE49-F238E27FC236}">
                    <a16:creationId xmlns:a16="http://schemas.microsoft.com/office/drawing/2014/main" id="{36BAEFB2-26ED-43BD-989F-EB8952A1D4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5625" y="1636113"/>
                <a:ext cx="0" cy="1133475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Line 86">
                <a:extLst>
                  <a:ext uri="{FF2B5EF4-FFF2-40B4-BE49-F238E27FC236}">
                    <a16:creationId xmlns:a16="http://schemas.microsoft.com/office/drawing/2014/main" id="{89453C54-62EA-4295-8C90-CCF8009306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9593" y="1611983"/>
                <a:ext cx="4425950" cy="28575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Line 87">
                <a:extLst>
                  <a:ext uri="{FF2B5EF4-FFF2-40B4-BE49-F238E27FC236}">
                    <a16:creationId xmlns:a16="http://schemas.microsoft.com/office/drawing/2014/main" id="{7C69B0DC-BF5B-4CC6-9848-AA468C140F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01655" y="1613570"/>
                <a:ext cx="14288" cy="2816225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Line 88">
                <a:extLst>
                  <a:ext uri="{FF2B5EF4-FFF2-40B4-BE49-F238E27FC236}">
                    <a16:creationId xmlns:a16="http://schemas.microsoft.com/office/drawing/2014/main" id="{1763345C-BE61-4D40-9C4C-50FEDC4E7F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15943" y="4401220"/>
                <a:ext cx="538162" cy="1428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2" name="AutoShape 89">
                <a:extLst>
                  <a:ext uri="{FF2B5EF4-FFF2-40B4-BE49-F238E27FC236}">
                    <a16:creationId xmlns:a16="http://schemas.microsoft.com/office/drawing/2014/main" id="{E0C45E0B-5D5C-4560-9860-9451DBAA80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0380" y="1589758"/>
                <a:ext cx="88900" cy="77787"/>
              </a:xfrm>
              <a:prstGeom prst="flowChartConnector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600" b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AutoShape 90">
                <a:extLst>
                  <a:ext uri="{FF2B5EF4-FFF2-40B4-BE49-F238E27FC236}">
                    <a16:creationId xmlns:a16="http://schemas.microsoft.com/office/drawing/2014/main" id="{C7C766EF-26F0-4859-93F5-34A396FD5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6730" y="2751808"/>
                <a:ext cx="88900" cy="77787"/>
              </a:xfrm>
              <a:prstGeom prst="flowChartConnector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1600" b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B987678F-6E62-4E0F-BC6F-B6C7FA5ED7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5074" y="6293873"/>
                <a:ext cx="6099175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400" b="1"/>
                  <a:t>注意：图中</a:t>
                </a:r>
                <a:r>
                  <a:rPr lang="en-US" altLang="zh-CN" sz="2400" b="1"/>
                  <a:t>SP/EN</a:t>
                </a:r>
                <a:r>
                  <a:rPr lang="zh-CN" altLang="en-US" sz="2400" b="1"/>
                  <a:t>的连接只针对非缓冲方式</a:t>
                </a:r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CCFA4D3-93E0-4F19-8E25-02ED2E18D937}"/>
                </a:ext>
              </a:extLst>
            </p:cNvPr>
            <p:cNvSpPr/>
            <p:nvPr/>
          </p:nvSpPr>
          <p:spPr>
            <a:xfrm>
              <a:off x="1585343" y="2121345"/>
              <a:ext cx="95410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主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8259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46436CB-D2B1-4D44-8BF9-62E64AD206DD}"/>
                </a:ext>
              </a:extLst>
            </p:cNvPr>
            <p:cNvSpPr/>
            <p:nvPr/>
          </p:nvSpPr>
          <p:spPr>
            <a:xfrm>
              <a:off x="5856489" y="1005866"/>
              <a:ext cx="9557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从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8259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5573B2F9-A999-41F9-B063-4647745C5C9A}"/>
                </a:ext>
              </a:extLst>
            </p:cNvPr>
            <p:cNvSpPr/>
            <p:nvPr/>
          </p:nvSpPr>
          <p:spPr>
            <a:xfrm>
              <a:off x="5826295" y="3828730"/>
              <a:ext cx="9557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0"/>
                </a:spcBef>
              </a:pPr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从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8259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194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024EB1B-04BA-43A1-83FD-63616EC4494D}"/>
              </a:ext>
            </a:extLst>
          </p:cNvPr>
          <p:cNvGrpSpPr/>
          <p:nvPr/>
        </p:nvGrpSpPr>
        <p:grpSpPr>
          <a:xfrm>
            <a:off x="35496" y="44624"/>
            <a:ext cx="6336705" cy="839639"/>
            <a:chOff x="827584" y="0"/>
            <a:chExt cx="6336705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4D51D7B1-3478-4CB2-904B-C3CD0589D53D}"/>
                </a:ext>
              </a:extLst>
            </p:cNvPr>
            <p:cNvSpPr/>
            <p:nvPr/>
          </p:nvSpPr>
          <p:spPr>
            <a:xfrm>
              <a:off x="827585" y="94906"/>
              <a:ext cx="6336704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10.7.2   8259A</a:t>
              </a: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的工作过程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2913715-85D1-459A-AD33-04FA546FCB27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F80FDC16-25AA-4A65-9D00-DE76FFA00B0E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5207B84C-3123-4264-B161-EB109A41641C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FDF61F83-5CB9-49E0-805B-1F0C6F65D9F8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6FA4A02D-E7A1-43DD-AFFA-25024C32E174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880DB426-64FA-4309-A78A-870C093C3D74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0261EB37-2E44-4757-8C59-4589A24B7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7" y="1700808"/>
            <a:ext cx="8137525" cy="4398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IR0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IR7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中的一条或多条请求线变高时，将相应的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IRR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位置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综合现中断服务寄存器（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ISR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）和中断屏蔽寄存器（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IMR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）的状态，找出最高优先权的中断请求，并判断是否能发中断请求，如是则向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发信号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，请求中断服务。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响应中断时，送出应答信号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脉冲。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30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4C9F20F-702F-48AA-A737-E8796285EF3C}"/>
              </a:ext>
            </a:extLst>
          </p:cNvPr>
          <p:cNvSpPr/>
          <p:nvPr/>
        </p:nvSpPr>
        <p:spPr>
          <a:xfrm>
            <a:off x="467544" y="908720"/>
            <a:ext cx="8208912" cy="4924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单级时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的第一个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脉冲时，把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ISR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中与最高优先级请求信号对应的位置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，并把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中的相应位复位。收到第二个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脉冲时，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向数据总线发送中断类型码。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多级级联时主片收到第一个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后，在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CAS0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上发出从片编码。所有从片均收到该编码，并和自身的编码比较，若相等，在收到第二个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后，该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从片发出中断类型码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55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19C2551-8117-4F36-AD11-F98CE54766DA}"/>
              </a:ext>
            </a:extLst>
          </p:cNvPr>
          <p:cNvSpPr/>
          <p:nvPr/>
        </p:nvSpPr>
        <p:spPr>
          <a:xfrm>
            <a:off x="467544" y="908720"/>
            <a:ext cx="7992888" cy="3037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发送中断类型码的最后一个脉冲期间，如果是在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AEOI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（自动结束中断）方式下，在这个脉冲结束时复位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ISR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的相应位。在其他方式下，要在中断服务程序结束时发出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EOI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命令来复位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ISR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相应位。</a:t>
            </a:r>
          </a:p>
        </p:txBody>
      </p:sp>
    </p:spTree>
    <p:extLst>
      <p:ext uri="{BB962C8B-B14F-4D97-AF65-F5344CB8AC3E}">
        <p14:creationId xmlns:p14="http://schemas.microsoft.com/office/powerpoint/2010/main" val="36135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AAEC655-9BB6-4CF4-809F-AF3DF6E1213B}"/>
              </a:ext>
            </a:extLst>
          </p:cNvPr>
          <p:cNvSpPr txBox="1"/>
          <p:nvPr/>
        </p:nvSpPr>
        <p:spPr>
          <a:xfrm>
            <a:off x="539552" y="1095127"/>
            <a:ext cx="3618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ICW2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：中断类型码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9ABA509-43A4-4EE1-BBBC-68F30ADC1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47476"/>
              </p:ext>
            </p:extLst>
          </p:nvPr>
        </p:nvGraphicFramePr>
        <p:xfrm>
          <a:off x="899592" y="2262738"/>
          <a:ext cx="734481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02">
                  <a:extLst>
                    <a:ext uri="{9D8B030D-6E8A-4147-A177-3AD203B41FA5}">
                      <a16:colId xmlns:a16="http://schemas.microsoft.com/office/drawing/2014/main" val="2986060294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626791401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348781276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129818352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555337509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3833035745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4261361454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587059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T7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T6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T5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T4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T3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×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6623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5F00A60-3104-4C70-AC8F-2F7665E7DB21}"/>
              </a:ext>
            </a:extLst>
          </p:cNvPr>
          <p:cNvSpPr txBox="1"/>
          <p:nvPr/>
        </p:nvSpPr>
        <p:spPr>
          <a:xfrm>
            <a:off x="1187624" y="1862628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B0F11A2-2998-4E08-9B08-2526A9BB9CF2}"/>
              </a:ext>
            </a:extLst>
          </p:cNvPr>
          <p:cNvGrpSpPr/>
          <p:nvPr/>
        </p:nvGrpSpPr>
        <p:grpSpPr>
          <a:xfrm>
            <a:off x="1187625" y="2730986"/>
            <a:ext cx="4032448" cy="1067926"/>
            <a:chOff x="1187625" y="2420888"/>
            <a:chExt cx="4032448" cy="1067926"/>
          </a:xfrm>
        </p:grpSpPr>
        <p:sp>
          <p:nvSpPr>
            <p:cNvPr id="6" name="左大括号 5">
              <a:extLst>
                <a:ext uri="{FF2B5EF4-FFF2-40B4-BE49-F238E27FC236}">
                  <a16:creationId xmlns:a16="http://schemas.microsoft.com/office/drawing/2014/main" id="{54B61437-FCF5-48B2-817C-B13145604549}"/>
                </a:ext>
              </a:extLst>
            </p:cNvPr>
            <p:cNvSpPr/>
            <p:nvPr/>
          </p:nvSpPr>
          <p:spPr>
            <a:xfrm rot="16200000">
              <a:off x="3039798" y="568715"/>
              <a:ext cx="328101" cy="4032448"/>
            </a:xfrm>
            <a:prstGeom prst="leftBrace">
              <a:avLst>
                <a:gd name="adj1" fmla="val 43437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E790056-5187-4AF6-94B7-52D9C1919877}"/>
                </a:ext>
              </a:extLst>
            </p:cNvPr>
            <p:cNvSpPr txBox="1"/>
            <p:nvPr/>
          </p:nvSpPr>
          <p:spPr>
            <a:xfrm>
              <a:off x="2051720" y="2780928"/>
              <a:ext cx="22493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初始化时只设定中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断类型码的高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位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FD5741E-945D-400A-A0A2-15E836C8BE09}"/>
              </a:ext>
            </a:extLst>
          </p:cNvPr>
          <p:cNvGrpSpPr/>
          <p:nvPr/>
        </p:nvGrpSpPr>
        <p:grpSpPr>
          <a:xfrm>
            <a:off x="5508104" y="2758801"/>
            <a:ext cx="2948243" cy="1040111"/>
            <a:chOff x="5508104" y="2448703"/>
            <a:chExt cx="2948243" cy="1040111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24BD40-E67B-4CEC-B71B-6CEF1DAB4699}"/>
                </a:ext>
              </a:extLst>
            </p:cNvPr>
            <p:cNvSpPr txBox="1"/>
            <p:nvPr/>
          </p:nvSpPr>
          <p:spPr>
            <a:xfrm>
              <a:off x="5508104" y="2780928"/>
              <a:ext cx="294824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8259A</a:t>
              </a:r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在中断响应时根据</a:t>
              </a:r>
              <a:endPara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中断源的序号自动填入</a:t>
              </a:r>
            </a:p>
          </p:txBody>
        </p:sp>
        <p:sp>
          <p:nvSpPr>
            <p:cNvPr id="15" name="左大括号 14">
              <a:extLst>
                <a:ext uri="{FF2B5EF4-FFF2-40B4-BE49-F238E27FC236}">
                  <a16:creationId xmlns:a16="http://schemas.microsoft.com/office/drawing/2014/main" id="{74AE4730-87A1-42DE-950A-FD0428208B18}"/>
                </a:ext>
              </a:extLst>
            </p:cNvPr>
            <p:cNvSpPr/>
            <p:nvPr/>
          </p:nvSpPr>
          <p:spPr>
            <a:xfrm rot="16200000">
              <a:off x="6812028" y="1532407"/>
              <a:ext cx="272472" cy="2105063"/>
            </a:xfrm>
            <a:prstGeom prst="leftBrace">
              <a:avLst>
                <a:gd name="adj1" fmla="val 43437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7FA8A56A-21B3-4913-B9B7-8E38A41D5C8D}"/>
              </a:ext>
            </a:extLst>
          </p:cNvPr>
          <p:cNvSpPr txBox="1"/>
          <p:nvPr/>
        </p:nvSpPr>
        <p:spPr>
          <a:xfrm>
            <a:off x="1475656" y="4419109"/>
            <a:ext cx="5809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例，若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IBM  PC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ICW2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被初始化为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08H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BA58A8-A022-4399-AD45-9F33A658366C}"/>
              </a:ext>
            </a:extLst>
          </p:cNvPr>
          <p:cNvSpPr txBox="1"/>
          <p:nvPr/>
        </p:nvSpPr>
        <p:spPr>
          <a:xfrm>
            <a:off x="1540268" y="5097378"/>
            <a:ext cx="4322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则，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IR0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的中断类型码为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08H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8C8E15C-EF4B-423A-93A7-DE48446A4665}"/>
              </a:ext>
            </a:extLst>
          </p:cNvPr>
          <p:cNvSpPr txBox="1"/>
          <p:nvPr/>
        </p:nvSpPr>
        <p:spPr>
          <a:xfrm>
            <a:off x="2195736" y="5775647"/>
            <a:ext cx="3736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IR7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的中断类型码为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0FH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A5F871E-4F7C-4704-97F2-29A387B5539E}"/>
              </a:ext>
            </a:extLst>
          </p:cNvPr>
          <p:cNvGrpSpPr/>
          <p:nvPr/>
        </p:nvGrpSpPr>
        <p:grpSpPr>
          <a:xfrm>
            <a:off x="35496" y="44624"/>
            <a:ext cx="6768751" cy="839639"/>
            <a:chOff x="827584" y="0"/>
            <a:chExt cx="6768751" cy="839639"/>
          </a:xfrm>
        </p:grpSpPr>
        <p:sp>
          <p:nvSpPr>
            <p:cNvPr id="22" name="六边形 21">
              <a:extLst>
                <a:ext uri="{FF2B5EF4-FFF2-40B4-BE49-F238E27FC236}">
                  <a16:creationId xmlns:a16="http://schemas.microsoft.com/office/drawing/2014/main" id="{8189D00B-D5A7-4DDA-9054-5A1B1FE6477D}"/>
                </a:ext>
              </a:extLst>
            </p:cNvPr>
            <p:cNvSpPr/>
            <p:nvPr/>
          </p:nvSpPr>
          <p:spPr>
            <a:xfrm>
              <a:off x="827584" y="94906"/>
              <a:ext cx="6768751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10.7.3  </a:t>
              </a: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部分初始化命令字</a:t>
              </a:r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ICW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F58BBA66-DBCA-4E31-9834-ECF6791DBF95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7" name="同心圆 215">
                <a:extLst>
                  <a:ext uri="{FF2B5EF4-FFF2-40B4-BE49-F238E27FC236}">
                    <a16:creationId xmlns:a16="http://schemas.microsoft.com/office/drawing/2014/main" id="{86652A1C-86FE-4F6D-BC87-A7CF3CDF6B43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61D09209-F36A-4FF6-A04E-46EEE394F626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4DCED9E-4751-4E7F-AD97-0D8B35ADE29F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5" name="同心圆 220">
                <a:extLst>
                  <a:ext uri="{FF2B5EF4-FFF2-40B4-BE49-F238E27FC236}">
                    <a16:creationId xmlns:a16="http://schemas.microsoft.com/office/drawing/2014/main" id="{2069C391-F8AE-4F1A-B019-A88BA8204DC6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2F838C87-3E31-4C7A-8179-ECD53A4747EC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148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38875AE-0209-473F-AB90-A49E13008262}"/>
              </a:ext>
            </a:extLst>
          </p:cNvPr>
          <p:cNvSpPr txBox="1"/>
          <p:nvPr/>
        </p:nvSpPr>
        <p:spPr>
          <a:xfrm>
            <a:off x="632640" y="167206"/>
            <a:ext cx="3618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ICW3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：级联命令字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F21F31A-61AE-40F2-A1E9-8C2FA19C21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59632" y="1740878"/>
          <a:ext cx="734481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02">
                  <a:extLst>
                    <a:ext uri="{9D8B030D-6E8A-4147-A177-3AD203B41FA5}">
                      <a16:colId xmlns:a16="http://schemas.microsoft.com/office/drawing/2014/main" val="2986060294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626791401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348781276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129818352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555337509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3833035745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4261361454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587059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S7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S6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S5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S4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66233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27F37E6-272B-4CFF-9BAE-241D24BB338B}"/>
              </a:ext>
            </a:extLst>
          </p:cNvPr>
          <p:cNvSpPr txBox="1"/>
          <p:nvPr/>
        </p:nvSpPr>
        <p:spPr>
          <a:xfrm>
            <a:off x="1547664" y="1340768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D53770-6864-45DB-96A8-F610F02CCB0E}"/>
              </a:ext>
            </a:extLst>
          </p:cNvPr>
          <p:cNvSpPr txBox="1"/>
          <p:nvPr/>
        </p:nvSpPr>
        <p:spPr>
          <a:xfrm>
            <a:off x="1979712" y="764704"/>
            <a:ext cx="6093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写入条件：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，多片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级联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SNGL=0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810D3921-8D73-4A01-B556-2ED4F98A0882}"/>
              </a:ext>
            </a:extLst>
          </p:cNvPr>
          <p:cNvSpPr/>
          <p:nvPr/>
        </p:nvSpPr>
        <p:spPr>
          <a:xfrm rot="16200000">
            <a:off x="4651788" y="-894997"/>
            <a:ext cx="272474" cy="6480721"/>
          </a:xfrm>
          <a:prstGeom prst="leftBrace">
            <a:avLst>
              <a:gd name="adj1" fmla="val 4343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C3385B-06B2-4C16-AABC-0BF22A300C1A}"/>
              </a:ext>
            </a:extLst>
          </p:cNvPr>
          <p:cNvSpPr txBox="1"/>
          <p:nvPr/>
        </p:nvSpPr>
        <p:spPr>
          <a:xfrm>
            <a:off x="3135470" y="2537228"/>
            <a:ext cx="5067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1=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对应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上连接了从片，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→IR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0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2537EF8-00EA-440A-AB06-641EEA835A64}"/>
              </a:ext>
            </a:extLst>
          </p:cNvPr>
          <p:cNvGrpSpPr/>
          <p:nvPr/>
        </p:nvGrpSpPr>
        <p:grpSpPr>
          <a:xfrm>
            <a:off x="6255772" y="4218056"/>
            <a:ext cx="2144166" cy="998950"/>
            <a:chOff x="5895732" y="2448703"/>
            <a:chExt cx="2144166" cy="998950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FDC549B-8374-4F5C-BD61-D53A4828A4E9}"/>
                </a:ext>
              </a:extLst>
            </p:cNvPr>
            <p:cNvSpPr txBox="1"/>
            <p:nvPr/>
          </p:nvSpPr>
          <p:spPr>
            <a:xfrm>
              <a:off x="6228184" y="2739767"/>
              <a:ext cx="181171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从片标识码</a:t>
              </a:r>
              <a:endParaRPr lang="zh-CN" altLang="en-US" sz="20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INT→</a:t>
              </a:r>
              <a:r>
                <a: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主片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IR</a:t>
              </a:r>
              <a:r>
                <a:rPr lang="en-US" altLang="zh-CN" sz="20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11" name="左大括号 10">
              <a:extLst>
                <a:ext uri="{FF2B5EF4-FFF2-40B4-BE49-F238E27FC236}">
                  <a16:creationId xmlns:a16="http://schemas.microsoft.com/office/drawing/2014/main" id="{A05643EF-1AB3-450D-B0E8-652336AEE746}"/>
                </a:ext>
              </a:extLst>
            </p:cNvPr>
            <p:cNvSpPr/>
            <p:nvPr/>
          </p:nvSpPr>
          <p:spPr>
            <a:xfrm rot="16200000">
              <a:off x="6812028" y="1532407"/>
              <a:ext cx="272472" cy="2105063"/>
            </a:xfrm>
            <a:prstGeom prst="leftBrace">
              <a:avLst>
                <a:gd name="adj1" fmla="val 43437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92E79F88-C566-448A-8449-5E79EB124616}"/>
              </a:ext>
            </a:extLst>
          </p:cNvPr>
          <p:cNvSpPr txBox="1"/>
          <p:nvPr/>
        </p:nvSpPr>
        <p:spPr>
          <a:xfrm>
            <a:off x="3135470" y="2918691"/>
            <a:ext cx="5067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0=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对应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上没有连接从片，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→IR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0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EF9DE66-7E81-4959-A7AB-96CB7AA1673F}"/>
              </a:ext>
            </a:extLst>
          </p:cNvPr>
          <p:cNvSpPr txBox="1"/>
          <p:nvPr/>
        </p:nvSpPr>
        <p:spPr>
          <a:xfrm>
            <a:off x="146827" y="1724865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主片：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8FFFED8-7197-4E62-AFFD-8CB12C8557C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74001" y="3762319"/>
          <a:ext cx="734481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02">
                  <a:extLst>
                    <a:ext uri="{9D8B030D-6E8A-4147-A177-3AD203B41FA5}">
                      <a16:colId xmlns:a16="http://schemas.microsoft.com/office/drawing/2014/main" val="2986060294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626791401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348781276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129818352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555337509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3833035745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4261361454"/>
                    </a:ext>
                  </a:extLst>
                </a:gridCol>
                <a:gridCol w="918102">
                  <a:extLst>
                    <a:ext uri="{9D8B030D-6E8A-4147-A177-3AD203B41FA5}">
                      <a16:colId xmlns:a16="http://schemas.microsoft.com/office/drawing/2014/main" val="1587059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ID2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ID1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ID0</a:t>
                      </a:r>
                      <a:endParaRPr lang="zh-CN" alt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866233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F6FDB317-3A4A-420F-9284-62A762DB99E2}"/>
              </a:ext>
            </a:extLst>
          </p:cNvPr>
          <p:cNvSpPr txBox="1"/>
          <p:nvPr/>
        </p:nvSpPr>
        <p:spPr>
          <a:xfrm>
            <a:off x="1562033" y="3362209"/>
            <a:ext cx="7056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D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0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514DF4E-C0E8-47BA-9E77-1D464CF9F21F}"/>
              </a:ext>
            </a:extLst>
          </p:cNvPr>
          <p:cNvSpPr txBox="1"/>
          <p:nvPr/>
        </p:nvSpPr>
        <p:spPr>
          <a:xfrm>
            <a:off x="161196" y="3746306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/>
              <a:t>从片：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E4B639D-5140-4609-9087-52067702CEC1}"/>
              </a:ext>
            </a:extLst>
          </p:cNvPr>
          <p:cNvSpPr txBox="1"/>
          <p:nvPr/>
        </p:nvSpPr>
        <p:spPr>
          <a:xfrm>
            <a:off x="444107" y="5389420"/>
            <a:ext cx="8255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例，某一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8259A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从片的中断请求输出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与主片的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IR3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相连。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12DA310-CF30-4976-B42F-A57E8E48F306}"/>
              </a:ext>
            </a:extLst>
          </p:cNvPr>
          <p:cNvSpPr txBox="1"/>
          <p:nvPr/>
        </p:nvSpPr>
        <p:spPr>
          <a:xfrm>
            <a:off x="1274001" y="5978268"/>
            <a:ext cx="5953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则，主片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ICW3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S3=1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，从片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ICW3=03H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49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/>
      <p:bldP spid="12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D7D270C-6696-4384-91BA-529D807271B2}"/>
              </a:ext>
            </a:extLst>
          </p:cNvPr>
          <p:cNvGrpSpPr/>
          <p:nvPr/>
        </p:nvGrpSpPr>
        <p:grpSpPr>
          <a:xfrm>
            <a:off x="35496" y="44624"/>
            <a:ext cx="5760639" cy="839639"/>
            <a:chOff x="827584" y="0"/>
            <a:chExt cx="5760639" cy="839639"/>
          </a:xfrm>
        </p:grpSpPr>
        <p:sp>
          <p:nvSpPr>
            <p:cNvPr id="4" name="六边形 3">
              <a:extLst>
                <a:ext uri="{FF2B5EF4-FFF2-40B4-BE49-F238E27FC236}">
                  <a16:creationId xmlns:a16="http://schemas.microsoft.com/office/drawing/2014/main" id="{72E0FBEA-8D93-4E54-A882-16F2A496AF8B}"/>
                </a:ext>
              </a:extLst>
            </p:cNvPr>
            <p:cNvSpPr/>
            <p:nvPr/>
          </p:nvSpPr>
          <p:spPr>
            <a:xfrm>
              <a:off x="827584" y="94906"/>
              <a:ext cx="5760639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10.8   </a:t>
              </a: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中断服务程序设计</a:t>
              </a: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1C2AFF9-F1E4-4729-92B0-1FA6C23F882E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9" name="同心圆 215">
                <a:extLst>
                  <a:ext uri="{FF2B5EF4-FFF2-40B4-BE49-F238E27FC236}">
                    <a16:creationId xmlns:a16="http://schemas.microsoft.com/office/drawing/2014/main" id="{B6A00847-13F4-4583-824F-3A0412915AC3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E9E8B81E-1099-4A6D-9027-E6B5650D68FF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14440549-E2CE-42F3-BC83-84BD3EE9D34A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7" name="同心圆 220">
                <a:extLst>
                  <a:ext uri="{FF2B5EF4-FFF2-40B4-BE49-F238E27FC236}">
                    <a16:creationId xmlns:a16="http://schemas.microsoft.com/office/drawing/2014/main" id="{07436DC1-ADDB-4116-9BC7-35D1CB4AA69C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771A2756-E5E4-4601-8A05-1C71EEF080A6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18D62B15-32FB-4197-B07A-A451D9E28F0F}"/>
              </a:ext>
            </a:extLst>
          </p:cNvPr>
          <p:cNvSpPr txBox="1">
            <a:spLocks/>
          </p:cNvSpPr>
          <p:nvPr/>
        </p:nvSpPr>
        <p:spPr>
          <a:xfrm>
            <a:off x="1793866" y="1760704"/>
            <a:ext cx="6522550" cy="483664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MY_INT   PROC FAR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 AX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 BX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中断服务程序主体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</a:t>
            </a:r>
          </a:p>
          <a:p>
            <a:pPr lvl="2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  BX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  AX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IRET</a:t>
            </a:r>
          </a:p>
          <a:p>
            <a:pPr marL="0" lvl="2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MY_INT   ENDP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AADDD82-3139-47F8-BD02-E206E4EA3A33}"/>
              </a:ext>
            </a:extLst>
          </p:cNvPr>
          <p:cNvSpPr txBox="1"/>
          <p:nvPr/>
        </p:nvSpPr>
        <p:spPr>
          <a:xfrm>
            <a:off x="478585" y="1127263"/>
            <a:ext cx="3547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）中断服务处理程序</a:t>
            </a:r>
          </a:p>
        </p:txBody>
      </p:sp>
    </p:spTree>
    <p:extLst>
      <p:ext uri="{BB962C8B-B14F-4D97-AF65-F5344CB8AC3E}">
        <p14:creationId xmlns:p14="http://schemas.microsoft.com/office/powerpoint/2010/main" val="391756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50AECBD8-7BE7-4DB5-A544-E5BDED003530}"/>
              </a:ext>
            </a:extLst>
          </p:cNvPr>
          <p:cNvSpPr txBox="1">
            <a:spLocks/>
          </p:cNvSpPr>
          <p:nvPr/>
        </p:nvSpPr>
        <p:spPr>
          <a:xfrm>
            <a:off x="2010568" y="836712"/>
            <a:ext cx="5122863" cy="53342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 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DS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AX, 0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DS, AX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BX,  n*4   ;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中断类型号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AX,  OFFSET MY_INT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[BX],  AX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AX,  SEG MY_INT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[BX+2], AX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 DS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7B7B550-A6B3-468D-AD4D-EDB17FBAECA6}"/>
              </a:ext>
            </a:extLst>
          </p:cNvPr>
          <p:cNvSpPr/>
          <p:nvPr/>
        </p:nvSpPr>
        <p:spPr>
          <a:xfrm>
            <a:off x="611560" y="194320"/>
            <a:ext cx="38122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）主程序设置中断向量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4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A56EC49-D65D-463F-A846-D26857073BBE}"/>
              </a:ext>
            </a:extLst>
          </p:cNvPr>
          <p:cNvGrpSpPr/>
          <p:nvPr/>
        </p:nvGrpSpPr>
        <p:grpSpPr>
          <a:xfrm>
            <a:off x="899592" y="111217"/>
            <a:ext cx="2642482" cy="534774"/>
            <a:chOff x="899592" y="111217"/>
            <a:chExt cx="2642482" cy="534774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A746482F-B293-4ED8-A95F-7FB244B1C2B3}"/>
                </a:ext>
              </a:extLst>
            </p:cNvPr>
            <p:cNvGrpSpPr/>
            <p:nvPr/>
          </p:nvGrpSpPr>
          <p:grpSpPr>
            <a:xfrm>
              <a:off x="899592" y="11663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" name="同心圆 234">
                <a:extLst>
                  <a:ext uri="{FF2B5EF4-FFF2-40B4-BE49-F238E27FC236}">
                    <a16:creationId xmlns:a16="http://schemas.microsoft.com/office/drawing/2014/main" id="{93BFA659-FF7B-479F-8438-60F7870F2E79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77F75802-A72F-41F9-B387-5CB93C7174E5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kern="0" dirty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endParaRPr lang="zh-CN" altLang="en-US" sz="2400" b="1" kern="0" dirty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E6E533C-8DB1-4FAF-8182-A6E2F296884A}"/>
                </a:ext>
              </a:extLst>
            </p:cNvPr>
            <p:cNvSpPr txBox="1"/>
            <p:nvPr/>
          </p:nvSpPr>
          <p:spPr>
            <a:xfrm>
              <a:off x="1418494" y="111217"/>
              <a:ext cx="21235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/>
                <a:t>中断向量表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58FA804-9A74-4ACE-B9A7-ADE3181553EB}"/>
              </a:ext>
            </a:extLst>
          </p:cNvPr>
          <p:cNvGrpSpPr/>
          <p:nvPr/>
        </p:nvGrpSpPr>
        <p:grpSpPr>
          <a:xfrm>
            <a:off x="688082" y="1052736"/>
            <a:ext cx="4171950" cy="3962400"/>
            <a:chOff x="400050" y="2133600"/>
            <a:chExt cx="4171950" cy="39624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9F5C39D0-BE11-41ED-977D-AA766BBF6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250" y="2133600"/>
              <a:ext cx="1676400" cy="3962400"/>
            </a:xfrm>
            <a:prstGeom prst="rect">
              <a:avLst/>
            </a:prstGeom>
            <a:solidFill>
              <a:srgbClr val="339966"/>
            </a:solidFill>
            <a:ln w="25400" cap="sq">
              <a:solidFill>
                <a:srgbClr val="339966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E2773115-B197-48CC-969F-55F54F884A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9250" y="2514600"/>
              <a:ext cx="16764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B62B8F5A-A42B-44AE-9F50-81F3AE9476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9250" y="2895600"/>
              <a:ext cx="16764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71F557EA-D128-487A-8F44-30267321C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9250" y="3276600"/>
              <a:ext cx="16764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D7EF9F46-9CD2-4944-8815-C8F03D902D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9250" y="3657600"/>
              <a:ext cx="16764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936F033E-ED1D-476C-B55B-19352A7E5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2650" y="365760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︙</a:t>
              </a: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55D5DED2-9AFE-4DA4-9D1F-2799E047E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9250" y="4114800"/>
              <a:ext cx="16764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1">
              <a:extLst>
                <a:ext uri="{FF2B5EF4-FFF2-40B4-BE49-F238E27FC236}">
                  <a16:creationId xmlns:a16="http://schemas.microsoft.com/office/drawing/2014/main" id="{FD738AEF-4858-4955-86A6-1210B4E2BC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9250" y="4572000"/>
              <a:ext cx="1676400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12">
              <a:extLst>
                <a:ext uri="{FF2B5EF4-FFF2-40B4-BE49-F238E27FC236}">
                  <a16:creationId xmlns:a16="http://schemas.microsoft.com/office/drawing/2014/main" id="{720BFBA2-B73E-489E-AF02-17C21A5B2B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2650" y="464820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︙</a:t>
              </a: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13">
              <a:extLst>
                <a:ext uri="{FF2B5EF4-FFF2-40B4-BE49-F238E27FC236}">
                  <a16:creationId xmlns:a16="http://schemas.microsoft.com/office/drawing/2014/main" id="{E2726BC5-DB26-40AD-BC26-309C4AEE4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050" y="2133600"/>
              <a:ext cx="1371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00000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8" name="Text Box 14">
              <a:extLst>
                <a:ext uri="{FF2B5EF4-FFF2-40B4-BE49-F238E27FC236}">
                  <a16:creationId xmlns:a16="http://schemas.microsoft.com/office/drawing/2014/main" id="{A4792292-23F4-40D7-9EF0-5BA36F687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050" y="4148138"/>
              <a:ext cx="1371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003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FFH</a:t>
              </a:r>
            </a:p>
          </p:txBody>
        </p:sp>
        <p:sp>
          <p:nvSpPr>
            <p:cNvPr id="19" name="AutoShape 15">
              <a:extLst>
                <a:ext uri="{FF2B5EF4-FFF2-40B4-BE49-F238E27FC236}">
                  <a16:creationId xmlns:a16="http://schemas.microsoft.com/office/drawing/2014/main" id="{5530E843-68FD-41B1-AD82-94EE9127C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1388" y="2238375"/>
              <a:ext cx="228600" cy="2286000"/>
            </a:xfrm>
            <a:prstGeom prst="rightBrace">
              <a:avLst>
                <a:gd name="adj1" fmla="val 83287"/>
                <a:gd name="adj2" fmla="val 50000"/>
              </a:avLst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" name="Text Box 16">
              <a:extLst>
                <a:ext uri="{FF2B5EF4-FFF2-40B4-BE49-F238E27FC236}">
                  <a16:creationId xmlns:a16="http://schemas.microsoft.com/office/drawing/2014/main" id="{625A43B3-5F5D-4BF0-A754-06511D487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117" y="3200400"/>
              <a:ext cx="83788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1KB</a:t>
              </a:r>
            </a:p>
          </p:txBody>
        </p:sp>
      </p:grpSp>
      <p:pic>
        <p:nvPicPr>
          <p:cNvPr id="21" name="图片 16" descr="f21.tif">
            <a:extLst>
              <a:ext uri="{FF2B5EF4-FFF2-40B4-BE49-F238E27FC236}">
                <a16:creationId xmlns:a16="http://schemas.microsoft.com/office/drawing/2014/main" id="{EBF21AAD-BCBB-4782-97F6-232FCC943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054" y="109220"/>
            <a:ext cx="3170434" cy="6632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3084">
            <a:extLst>
              <a:ext uri="{FF2B5EF4-FFF2-40B4-BE49-F238E27FC236}">
                <a16:creationId xmlns:a16="http://schemas.microsoft.com/office/drawing/2014/main" id="{B62FF5F1-F6E1-4C44-BF14-0FAB07713789}"/>
              </a:ext>
            </a:extLst>
          </p:cNvPr>
          <p:cNvSpPr txBox="1"/>
          <p:nvPr/>
        </p:nvSpPr>
        <p:spPr>
          <a:xfrm>
            <a:off x="179512" y="5173906"/>
            <a:ext cx="6666230" cy="1544654"/>
          </a:xfrm>
          <a:prstGeom prst="rect">
            <a:avLst/>
          </a:prstGeom>
          <a:noFill/>
          <a:ln w="12700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专用区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中断类型码：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型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系统保留区    中断类型码：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型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用户扩展区    中断类型码：</a:t>
            </a:r>
            <a:r>
              <a:rPr lang="en-US" altLang="zh-CN" sz="2400" b="1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32</a:t>
            </a:r>
            <a:r>
              <a:rPr lang="zh-CN" altLang="en-US" sz="2400" b="1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～</a:t>
            </a:r>
            <a:r>
              <a:rPr lang="en-US" altLang="zh-CN" sz="2400" b="1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255</a:t>
            </a:r>
            <a:r>
              <a:rPr lang="zh-CN" altLang="en-US" sz="2400" b="1" dirty="0">
                <a:solidFill>
                  <a:srgbClr val="3366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型</a:t>
            </a:r>
          </a:p>
        </p:txBody>
      </p:sp>
    </p:spTree>
    <p:extLst>
      <p:ext uri="{BB962C8B-B14F-4D97-AF65-F5344CB8AC3E}">
        <p14:creationId xmlns:p14="http://schemas.microsoft.com/office/powerpoint/2010/main" val="131446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E853D408-DF54-4F79-97A4-441706CB7CE1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196752"/>
            <a:ext cx="7772400" cy="43204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用于存放各类中断服务程序的入口地址；</a:t>
            </a: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每个入口地址占用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4 Bytes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，低字为段内偏移，高字为段地址；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向量表的物理地址位于内存的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00000H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003FFH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，大小为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1KB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，共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个入口；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向量表所在的段地址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向量地址的偏移地址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=n×4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为中断类型码。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spcBef>
                <a:spcPct val="0"/>
              </a:spcBef>
              <a:buNone/>
            </a:pP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00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A34373E-0689-4066-94C5-A1DF8C1B837C}"/>
              </a:ext>
            </a:extLst>
          </p:cNvPr>
          <p:cNvGrpSpPr/>
          <p:nvPr/>
        </p:nvGrpSpPr>
        <p:grpSpPr>
          <a:xfrm>
            <a:off x="899592" y="116632"/>
            <a:ext cx="5184576" cy="534774"/>
            <a:chOff x="899592" y="111217"/>
            <a:chExt cx="5184576" cy="534774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FC5BCAAC-1A0A-4845-A8C5-BC97ABC93DCE}"/>
                </a:ext>
              </a:extLst>
            </p:cNvPr>
            <p:cNvGrpSpPr/>
            <p:nvPr/>
          </p:nvGrpSpPr>
          <p:grpSpPr>
            <a:xfrm>
              <a:off x="899592" y="116632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" name="同心圆 234">
                <a:extLst>
                  <a:ext uri="{FF2B5EF4-FFF2-40B4-BE49-F238E27FC236}">
                    <a16:creationId xmlns:a16="http://schemas.microsoft.com/office/drawing/2014/main" id="{31C04EC0-8093-48EA-ADF6-3E5719AC3CBC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D87D8EB4-DC01-4993-BB8D-66B7643B3F30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3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6A0F3962-DF63-47C7-9B26-BC241CC7FD9D}"/>
                </a:ext>
              </a:extLst>
            </p:cNvPr>
            <p:cNvSpPr txBox="1"/>
            <p:nvPr/>
          </p:nvSpPr>
          <p:spPr>
            <a:xfrm>
              <a:off x="1418494" y="111217"/>
              <a:ext cx="4665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/>
                <a:t>CPU</a:t>
              </a:r>
              <a:r>
                <a:rPr lang="zh-CN" altLang="en-US" sz="2800" b="1"/>
                <a:t>中断类型码的获取方法</a:t>
              </a:r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2AA3F225-D28B-4732-912C-5DDB7D1A867F}"/>
              </a:ext>
            </a:extLst>
          </p:cNvPr>
          <p:cNvSpPr/>
          <p:nvPr/>
        </p:nvSpPr>
        <p:spPr>
          <a:xfrm>
            <a:off x="467544" y="764704"/>
            <a:ext cx="7776864" cy="1712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）内部中断和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NMI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此类中断无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总线周期，</a:t>
            </a:r>
            <a:r>
              <a:rPr lang="zh-CN" alt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中断类型码固定或由指令给出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6AFB23-BC90-4824-9EF6-D0090D47E0CB}"/>
              </a:ext>
            </a:extLst>
          </p:cNvPr>
          <p:cNvSpPr/>
          <p:nvPr/>
        </p:nvSpPr>
        <p:spPr>
          <a:xfrm>
            <a:off x="467544" y="2523001"/>
            <a:ext cx="28889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）可屏蔽中断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内容占位符 3" descr="f22.TIF">
            <a:extLst>
              <a:ext uri="{FF2B5EF4-FFF2-40B4-BE49-F238E27FC236}">
                <a16:creationId xmlns:a16="http://schemas.microsoft.com/office/drawing/2014/main" id="{77D6E1E6-D98A-4621-B920-5E3DBA1243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0386" y="3356992"/>
            <a:ext cx="6963228" cy="315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5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1EE6F9D-DADE-4AA7-AFCC-AE966FE6994C}"/>
              </a:ext>
            </a:extLst>
          </p:cNvPr>
          <p:cNvGrpSpPr/>
          <p:nvPr/>
        </p:nvGrpSpPr>
        <p:grpSpPr>
          <a:xfrm>
            <a:off x="35496" y="44624"/>
            <a:ext cx="7272808" cy="839639"/>
            <a:chOff x="827584" y="0"/>
            <a:chExt cx="7272808" cy="839639"/>
          </a:xfrm>
        </p:grpSpPr>
        <p:sp>
          <p:nvSpPr>
            <p:cNvPr id="3" name="六边形 2">
              <a:extLst>
                <a:ext uri="{FF2B5EF4-FFF2-40B4-BE49-F238E27FC236}">
                  <a16:creationId xmlns:a16="http://schemas.microsoft.com/office/drawing/2014/main" id="{50A7F97E-FFE5-4AF1-9061-D06D7A0BD661}"/>
                </a:ext>
              </a:extLst>
            </p:cNvPr>
            <p:cNvSpPr/>
            <p:nvPr/>
          </p:nvSpPr>
          <p:spPr>
            <a:xfrm>
              <a:off x="1119857" y="93956"/>
              <a:ext cx="6980535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10.7   </a:t>
              </a: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可编程中断控制器</a:t>
              </a:r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8259A</a:t>
              </a:r>
              <a:endPara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CC9C593-9E27-49EE-9C6A-DD40129BCAD6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215">
                <a:extLst>
                  <a:ext uri="{FF2B5EF4-FFF2-40B4-BE49-F238E27FC236}">
                    <a16:creationId xmlns:a16="http://schemas.microsoft.com/office/drawing/2014/main" id="{727BCCC2-9CFB-42C6-A44A-048EA322F7D0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C757329-8D02-412C-AD9A-3B8AC022047B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776CA00-D2B8-4F41-977D-B5C4633BF343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" name="同心圆 220">
                <a:extLst>
                  <a:ext uri="{FF2B5EF4-FFF2-40B4-BE49-F238E27FC236}">
                    <a16:creationId xmlns:a16="http://schemas.microsoft.com/office/drawing/2014/main" id="{32FAA5DE-26B2-4FBD-8512-8D2D19AE6329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B6C57BE4-C72A-47E4-B2DE-25B6C7A50037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F589E08-A069-4B95-AB39-92C13AB4FF49}"/>
              </a:ext>
            </a:extLst>
          </p:cNvPr>
          <p:cNvGrpSpPr/>
          <p:nvPr/>
        </p:nvGrpSpPr>
        <p:grpSpPr>
          <a:xfrm>
            <a:off x="2483768" y="2060848"/>
            <a:ext cx="3983300" cy="3464940"/>
            <a:chOff x="2627784" y="1412776"/>
            <a:chExt cx="3983300" cy="3464940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F72279D-389A-414A-8491-6D2FA926BB50}"/>
                </a:ext>
              </a:extLst>
            </p:cNvPr>
            <p:cNvSpPr txBox="1"/>
            <p:nvPr/>
          </p:nvSpPr>
          <p:spPr>
            <a:xfrm>
              <a:off x="3708946" y="1553729"/>
              <a:ext cx="576064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</a:p>
            <a:p>
              <a:endPara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05CE168-E4FB-4334-A14C-A5E62C0EDFA5}"/>
                </a:ext>
              </a:extLst>
            </p:cNvPr>
            <p:cNvSpPr txBox="1"/>
            <p:nvPr/>
          </p:nvSpPr>
          <p:spPr>
            <a:xfrm>
              <a:off x="4861074" y="1553729"/>
              <a:ext cx="576064" cy="33239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28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27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26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24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</a:p>
            <a:p>
              <a:r>
                <a:rPr lang="en-US" altLang="zh-CN" sz="1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</a:p>
            <a:p>
              <a:endParaRPr lang="zh-CN" alt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8380EFDD-5256-4E8C-B327-335D037CC6A0}"/>
                </a:ext>
              </a:extLst>
            </p:cNvPr>
            <p:cNvGrpSpPr/>
            <p:nvPr/>
          </p:nvGrpSpPr>
          <p:grpSpPr>
            <a:xfrm>
              <a:off x="3204890" y="1412776"/>
              <a:ext cx="2521322" cy="3309303"/>
              <a:chOff x="2555776" y="1487847"/>
              <a:chExt cx="2521322" cy="3309303"/>
            </a:xfrm>
          </p:grpSpPr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B5D0854F-1D24-4F48-A16A-2FF2455CFA00}"/>
                  </a:ext>
                </a:extLst>
              </p:cNvPr>
              <p:cNvCxnSpPr/>
              <p:nvPr/>
            </p:nvCxnSpPr>
            <p:spPr>
              <a:xfrm>
                <a:off x="2555776" y="1772816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75084D2-03A3-4BE8-9C43-BBA4003D6045}"/>
                  </a:ext>
                </a:extLst>
              </p:cNvPr>
              <p:cNvSpPr/>
              <p:nvPr/>
            </p:nvSpPr>
            <p:spPr>
              <a:xfrm>
                <a:off x="3059832" y="1644328"/>
                <a:ext cx="1512168" cy="31528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8259A</a:t>
                </a:r>
                <a:endPara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8788567F-E430-4E82-AD45-1A319D4B40CE}"/>
                  </a:ext>
                </a:extLst>
              </p:cNvPr>
              <p:cNvCxnSpPr/>
              <p:nvPr/>
            </p:nvCxnSpPr>
            <p:spPr>
              <a:xfrm>
                <a:off x="4570958" y="1772816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52248383-55D4-4759-99AD-DD3A5F227C1E}"/>
                  </a:ext>
                </a:extLst>
              </p:cNvPr>
              <p:cNvCxnSpPr/>
              <p:nvPr/>
            </p:nvCxnSpPr>
            <p:spPr>
              <a:xfrm>
                <a:off x="4572000" y="1988840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8F33CB5E-140F-409E-A907-F456A8CC75A1}"/>
                  </a:ext>
                </a:extLst>
              </p:cNvPr>
              <p:cNvCxnSpPr/>
              <p:nvPr/>
            </p:nvCxnSpPr>
            <p:spPr>
              <a:xfrm>
                <a:off x="2555776" y="1988840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574DCA2F-2A59-4EC4-BF5A-ACF0984F988B}"/>
                  </a:ext>
                </a:extLst>
              </p:cNvPr>
              <p:cNvCxnSpPr/>
              <p:nvPr/>
            </p:nvCxnSpPr>
            <p:spPr>
              <a:xfrm>
                <a:off x="2555776" y="2204864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AEB8795E-7929-4D0A-AE52-C7A1E6247B15}"/>
                  </a:ext>
                </a:extLst>
              </p:cNvPr>
              <p:cNvCxnSpPr/>
              <p:nvPr/>
            </p:nvCxnSpPr>
            <p:spPr>
              <a:xfrm>
                <a:off x="4570958" y="2204864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C3F8DCE6-D6CB-4E1C-A990-DCB233DB57BC}"/>
                  </a:ext>
                </a:extLst>
              </p:cNvPr>
              <p:cNvCxnSpPr/>
              <p:nvPr/>
            </p:nvCxnSpPr>
            <p:spPr>
              <a:xfrm>
                <a:off x="4572000" y="2420888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09BF230E-883B-4ED0-B1FD-3E8F4AD22919}"/>
                  </a:ext>
                </a:extLst>
              </p:cNvPr>
              <p:cNvCxnSpPr/>
              <p:nvPr/>
            </p:nvCxnSpPr>
            <p:spPr>
              <a:xfrm>
                <a:off x="2555776" y="2420888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3F7D4E40-44D1-4FCA-9EF9-F703AA8A1CA2}"/>
                  </a:ext>
                </a:extLst>
              </p:cNvPr>
              <p:cNvCxnSpPr/>
              <p:nvPr/>
            </p:nvCxnSpPr>
            <p:spPr>
              <a:xfrm>
                <a:off x="2555776" y="2636912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22D19D4-908A-40DF-B660-D176AAEB81E6}"/>
                  </a:ext>
                </a:extLst>
              </p:cNvPr>
              <p:cNvCxnSpPr/>
              <p:nvPr/>
            </p:nvCxnSpPr>
            <p:spPr>
              <a:xfrm>
                <a:off x="4570958" y="2636912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E9E212E9-E08C-473A-A7C3-239631CF5EF8}"/>
                  </a:ext>
                </a:extLst>
              </p:cNvPr>
              <p:cNvCxnSpPr/>
              <p:nvPr/>
            </p:nvCxnSpPr>
            <p:spPr>
              <a:xfrm>
                <a:off x="4572000" y="2852936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27DF96A8-CECE-42F7-91AF-FD20E267AC0A}"/>
                  </a:ext>
                </a:extLst>
              </p:cNvPr>
              <p:cNvCxnSpPr/>
              <p:nvPr/>
            </p:nvCxnSpPr>
            <p:spPr>
              <a:xfrm>
                <a:off x="2555776" y="2852936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3C99576D-76FA-43E3-B88D-783BA6273F64}"/>
                  </a:ext>
                </a:extLst>
              </p:cNvPr>
              <p:cNvCxnSpPr/>
              <p:nvPr/>
            </p:nvCxnSpPr>
            <p:spPr>
              <a:xfrm>
                <a:off x="2555776" y="3068960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C256DB28-6E74-46CF-9270-C59713A87617}"/>
                  </a:ext>
                </a:extLst>
              </p:cNvPr>
              <p:cNvCxnSpPr/>
              <p:nvPr/>
            </p:nvCxnSpPr>
            <p:spPr>
              <a:xfrm>
                <a:off x="4570958" y="3068960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951AFAE4-E7A6-4C94-9AAC-E17DA1147470}"/>
                  </a:ext>
                </a:extLst>
              </p:cNvPr>
              <p:cNvCxnSpPr/>
              <p:nvPr/>
            </p:nvCxnSpPr>
            <p:spPr>
              <a:xfrm>
                <a:off x="4572000" y="3284984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34E00949-0602-46B3-946C-63F84DEDD646}"/>
                  </a:ext>
                </a:extLst>
              </p:cNvPr>
              <p:cNvCxnSpPr/>
              <p:nvPr/>
            </p:nvCxnSpPr>
            <p:spPr>
              <a:xfrm>
                <a:off x="2555776" y="3284984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D410E256-1C8B-4A1C-9E93-74A4312BFDEB}"/>
                  </a:ext>
                </a:extLst>
              </p:cNvPr>
              <p:cNvCxnSpPr/>
              <p:nvPr/>
            </p:nvCxnSpPr>
            <p:spPr>
              <a:xfrm>
                <a:off x="2555776" y="3501008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E0B0A024-B312-4BC7-AB38-7ADFEADC612A}"/>
                  </a:ext>
                </a:extLst>
              </p:cNvPr>
              <p:cNvCxnSpPr/>
              <p:nvPr/>
            </p:nvCxnSpPr>
            <p:spPr>
              <a:xfrm>
                <a:off x="4570958" y="3501008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9A785DE0-F362-4B6B-93AE-57CBD60E8333}"/>
                  </a:ext>
                </a:extLst>
              </p:cNvPr>
              <p:cNvCxnSpPr/>
              <p:nvPr/>
            </p:nvCxnSpPr>
            <p:spPr>
              <a:xfrm>
                <a:off x="4572000" y="3717032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8603B910-65B6-4EE7-BD06-908DEE8618EC}"/>
                  </a:ext>
                </a:extLst>
              </p:cNvPr>
              <p:cNvCxnSpPr/>
              <p:nvPr/>
            </p:nvCxnSpPr>
            <p:spPr>
              <a:xfrm>
                <a:off x="2555776" y="3717032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D81C0C7F-B0EA-49A8-B444-BC7AF1145C9C}"/>
                  </a:ext>
                </a:extLst>
              </p:cNvPr>
              <p:cNvCxnSpPr/>
              <p:nvPr/>
            </p:nvCxnSpPr>
            <p:spPr>
              <a:xfrm>
                <a:off x="2555776" y="3933056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6D4FC7D0-C552-4213-92FD-724D02DEC78D}"/>
                  </a:ext>
                </a:extLst>
              </p:cNvPr>
              <p:cNvCxnSpPr/>
              <p:nvPr/>
            </p:nvCxnSpPr>
            <p:spPr>
              <a:xfrm>
                <a:off x="4570958" y="3933056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01A0A4F2-040B-4B38-A1D8-7EA2E5F0F7AB}"/>
                  </a:ext>
                </a:extLst>
              </p:cNvPr>
              <p:cNvCxnSpPr/>
              <p:nvPr/>
            </p:nvCxnSpPr>
            <p:spPr>
              <a:xfrm>
                <a:off x="4572000" y="4149080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23F84603-EB45-40D3-98FA-9DC1105DA793}"/>
                  </a:ext>
                </a:extLst>
              </p:cNvPr>
              <p:cNvCxnSpPr/>
              <p:nvPr/>
            </p:nvCxnSpPr>
            <p:spPr>
              <a:xfrm>
                <a:off x="2555776" y="4149080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EC12E3D2-A60A-47C6-BFAF-BCFE57062B3A}"/>
                  </a:ext>
                </a:extLst>
              </p:cNvPr>
              <p:cNvCxnSpPr/>
              <p:nvPr/>
            </p:nvCxnSpPr>
            <p:spPr>
              <a:xfrm>
                <a:off x="2555776" y="4365104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6D73881C-44EE-4903-A9B0-CC0CA961DCB8}"/>
                  </a:ext>
                </a:extLst>
              </p:cNvPr>
              <p:cNvCxnSpPr/>
              <p:nvPr/>
            </p:nvCxnSpPr>
            <p:spPr>
              <a:xfrm>
                <a:off x="4570958" y="4365104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B466C080-AFD0-4939-B244-69952931DBAC}"/>
                  </a:ext>
                </a:extLst>
              </p:cNvPr>
              <p:cNvCxnSpPr/>
              <p:nvPr/>
            </p:nvCxnSpPr>
            <p:spPr>
              <a:xfrm>
                <a:off x="4572000" y="4581128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007BF812-348F-4D8E-B614-8B461FB14AD3}"/>
                  </a:ext>
                </a:extLst>
              </p:cNvPr>
              <p:cNvCxnSpPr/>
              <p:nvPr/>
            </p:nvCxnSpPr>
            <p:spPr>
              <a:xfrm>
                <a:off x="2555776" y="4581128"/>
                <a:ext cx="50509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弦形 52">
                <a:extLst>
                  <a:ext uri="{FF2B5EF4-FFF2-40B4-BE49-F238E27FC236}">
                    <a16:creationId xmlns:a16="http://schemas.microsoft.com/office/drawing/2014/main" id="{1C2F6F5E-EFFA-43C0-9F07-536F423BE2F5}"/>
                  </a:ext>
                </a:extLst>
              </p:cNvPr>
              <p:cNvSpPr/>
              <p:nvPr/>
            </p:nvSpPr>
            <p:spPr>
              <a:xfrm rot="17510351">
                <a:off x="3617931" y="1487847"/>
                <a:ext cx="360000" cy="360000"/>
              </a:xfrm>
              <a:prstGeom prst="chord">
                <a:avLst>
                  <a:gd name="adj1" fmla="val 3650522"/>
                  <a:gd name="adj2" fmla="val 15255251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477A12D-0091-40FB-A11B-73AA8A55E25C}"/>
                </a:ext>
              </a:extLst>
            </p:cNvPr>
            <p:cNvGrpSpPr/>
            <p:nvPr/>
          </p:nvGrpSpPr>
          <p:grpSpPr>
            <a:xfrm>
              <a:off x="2627784" y="1553727"/>
              <a:ext cx="649114" cy="3323987"/>
              <a:chOff x="1873708" y="1628798"/>
              <a:chExt cx="649114" cy="3323987"/>
            </a:xfrm>
          </p:grpSpPr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A38DF28-1DD3-4A83-BDAD-1059954FB159}"/>
                  </a:ext>
                </a:extLst>
              </p:cNvPr>
              <p:cNvSpPr txBox="1"/>
              <p:nvPr/>
            </p:nvSpPr>
            <p:spPr>
              <a:xfrm>
                <a:off x="1873708" y="1628798"/>
                <a:ext cx="649114" cy="332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CS</a:t>
                </a:r>
              </a:p>
              <a:p>
                <a:pPr algn="r"/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</a:t>
                </a:r>
              </a:p>
              <a:p>
                <a:pPr algn="r"/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</a:p>
              <a:p>
                <a:pPr algn="r"/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D7</a:t>
                </a:r>
              </a:p>
              <a:p>
                <a:pPr algn="r"/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D6</a:t>
                </a:r>
              </a:p>
              <a:p>
                <a:pPr algn="r"/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D5</a:t>
                </a:r>
              </a:p>
              <a:p>
                <a:pPr algn="r"/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D4</a:t>
                </a:r>
              </a:p>
              <a:p>
                <a:pPr algn="r"/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D3</a:t>
                </a:r>
              </a:p>
              <a:p>
                <a:pPr algn="r"/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D2</a:t>
                </a:r>
              </a:p>
              <a:p>
                <a:pPr algn="r"/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D1</a:t>
                </a:r>
              </a:p>
              <a:p>
                <a:pPr algn="r"/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D0</a:t>
                </a:r>
              </a:p>
              <a:p>
                <a:pPr algn="r"/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CAS0</a:t>
                </a:r>
              </a:p>
              <a:p>
                <a:pPr algn="r"/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CAS1</a:t>
                </a:r>
              </a:p>
              <a:p>
                <a:pPr algn="r"/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GND</a:t>
                </a:r>
              </a:p>
              <a:p>
                <a:pPr algn="r"/>
                <a:endParaRPr lang="zh-CN" altLang="en-US" sz="14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C1AB65D9-D1B4-4B2E-82D6-8AFC33535A32}"/>
                  </a:ext>
                </a:extLst>
              </p:cNvPr>
              <p:cNvCxnSpPr/>
              <p:nvPr/>
            </p:nvCxnSpPr>
            <p:spPr>
              <a:xfrm>
                <a:off x="2219211" y="1700808"/>
                <a:ext cx="20323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CA4EB0D7-8B18-44CF-A4BD-914425A707FF}"/>
                  </a:ext>
                </a:extLst>
              </p:cNvPr>
              <p:cNvCxnSpPr/>
              <p:nvPr/>
            </p:nvCxnSpPr>
            <p:spPr>
              <a:xfrm>
                <a:off x="2146184" y="1896512"/>
                <a:ext cx="24591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BCCF75C8-48D7-4348-A95A-0D7A59FBE375}"/>
                  </a:ext>
                </a:extLst>
              </p:cNvPr>
              <p:cNvCxnSpPr/>
              <p:nvPr/>
            </p:nvCxnSpPr>
            <p:spPr>
              <a:xfrm>
                <a:off x="2187842" y="2112536"/>
                <a:ext cx="22355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F16964D1-2BEB-4EB6-993C-CDD4962FB2E6}"/>
                </a:ext>
              </a:extLst>
            </p:cNvPr>
            <p:cNvGrpSpPr/>
            <p:nvPr/>
          </p:nvGrpSpPr>
          <p:grpSpPr>
            <a:xfrm>
              <a:off x="5652120" y="1556792"/>
              <a:ext cx="958964" cy="3108543"/>
              <a:chOff x="5652120" y="1541530"/>
              <a:chExt cx="958964" cy="3108543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D9431A9-4EB0-4B7D-BC83-EC4834DE5B69}"/>
                  </a:ext>
                </a:extLst>
              </p:cNvPr>
              <p:cNvSpPr txBox="1"/>
              <p:nvPr/>
            </p:nvSpPr>
            <p:spPr>
              <a:xfrm>
                <a:off x="5652120" y="1541530"/>
                <a:ext cx="958964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Vcc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A0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INTA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IR7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IR6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IR5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IR4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IR3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IR2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IR1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IR0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SP/EN</a:t>
                </a:r>
              </a:p>
              <a:p>
                <a:r>
                  <a:rPr lang="en-US" altLang="zh-CN" sz="1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CAS2</a:t>
                </a:r>
              </a:p>
            </p:txBody>
          </p: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9F110171-5419-4B6C-B1F3-9742F072A036}"/>
                  </a:ext>
                </a:extLst>
              </p:cNvPr>
              <p:cNvCxnSpPr/>
              <p:nvPr/>
            </p:nvCxnSpPr>
            <p:spPr>
              <a:xfrm>
                <a:off x="5724128" y="2025268"/>
                <a:ext cx="3960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61F7C82F-D150-4AA4-BA8D-93F90ECF087C}"/>
                  </a:ext>
                </a:extLst>
              </p:cNvPr>
              <p:cNvCxnSpPr/>
              <p:nvPr/>
            </p:nvCxnSpPr>
            <p:spPr>
              <a:xfrm>
                <a:off x="5724128" y="4159240"/>
                <a:ext cx="20323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3FCB46EB-3253-4157-BE22-EC8DF156FAC8}"/>
                  </a:ext>
                </a:extLst>
              </p:cNvPr>
              <p:cNvCxnSpPr/>
              <p:nvPr/>
            </p:nvCxnSpPr>
            <p:spPr>
              <a:xfrm>
                <a:off x="6053688" y="4160654"/>
                <a:ext cx="20323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2485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>
            <a:extLst>
              <a:ext uri="{FF2B5EF4-FFF2-40B4-BE49-F238E27FC236}">
                <a16:creationId xmlns:a16="http://schemas.microsoft.com/office/drawing/2014/main" id="{FA373F85-9E6B-4ABF-97FB-0488F536104B}"/>
              </a:ext>
            </a:extLst>
          </p:cNvPr>
          <p:cNvGrpSpPr/>
          <p:nvPr/>
        </p:nvGrpSpPr>
        <p:grpSpPr>
          <a:xfrm>
            <a:off x="35496" y="0"/>
            <a:ext cx="7272808" cy="839639"/>
            <a:chOff x="827584" y="0"/>
            <a:chExt cx="7272808" cy="839639"/>
          </a:xfrm>
        </p:grpSpPr>
        <p:sp>
          <p:nvSpPr>
            <p:cNvPr id="59" name="六边形 58">
              <a:extLst>
                <a:ext uri="{FF2B5EF4-FFF2-40B4-BE49-F238E27FC236}">
                  <a16:creationId xmlns:a16="http://schemas.microsoft.com/office/drawing/2014/main" id="{77ACE2B3-EA9A-4206-8F4C-FF585F4EDF7C}"/>
                </a:ext>
              </a:extLst>
            </p:cNvPr>
            <p:cNvSpPr/>
            <p:nvPr/>
          </p:nvSpPr>
          <p:spPr>
            <a:xfrm>
              <a:off x="1119857" y="93956"/>
              <a:ext cx="6980535" cy="649825"/>
            </a:xfrm>
            <a:prstGeom prst="hexagon">
              <a:avLst/>
            </a:prstGeom>
            <a:gradFill flip="none" rotWithShape="1">
              <a:gsLst>
                <a:gs pos="0">
                  <a:schemeClr val="bg1">
                    <a:lumMod val="85000"/>
                    <a:lumOff val="1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3500000" scaled="1"/>
              <a:tileRect/>
            </a:gradFill>
            <a:ln>
              <a:gradFill>
                <a:gsLst>
                  <a:gs pos="0">
                    <a:schemeClr val="bg1">
                      <a:lumMod val="71000"/>
                      <a:lumOff val="29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0"/>
              </a:gradFill>
            </a:ln>
            <a:effectLst>
              <a:outerShdw blurRad="482600" dist="241300" dir="2700000" algn="tl" rotWithShape="0">
                <a:prstClr val="black">
                  <a:alpha val="4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10.7.1   8259A</a:t>
              </a:r>
              <a:r>
                <a:rPr lang="zh-CN" altLang="en-US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的引线及内部结构</a:t>
              </a:r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F6E4E9CE-564C-4BB8-B862-4DF5197D82BD}"/>
                </a:ext>
              </a:extLst>
            </p:cNvPr>
            <p:cNvGrpSpPr/>
            <p:nvPr/>
          </p:nvGrpSpPr>
          <p:grpSpPr>
            <a:xfrm>
              <a:off x="827584" y="0"/>
              <a:ext cx="864096" cy="839639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4" name="同心圆 215">
                <a:extLst>
                  <a:ext uri="{FF2B5EF4-FFF2-40B4-BE49-F238E27FC236}">
                    <a16:creationId xmlns:a16="http://schemas.microsoft.com/office/drawing/2014/main" id="{D9FD443F-7230-49E2-B411-8317827F1AE6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58B86C60-54B8-4A47-B40E-113BC4CD558B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81B496C5-289B-44E9-94C8-C4A17110FBFB}"/>
                </a:ext>
              </a:extLst>
            </p:cNvPr>
            <p:cNvGrpSpPr/>
            <p:nvPr/>
          </p:nvGrpSpPr>
          <p:grpSpPr>
            <a:xfrm>
              <a:off x="1043607" y="174509"/>
              <a:ext cx="449306" cy="473563"/>
              <a:chOff x="304800" y="673100"/>
              <a:chExt cx="4000500" cy="4000500"/>
            </a:xfrm>
            <a:effectLst>
              <a:outerShdw blurRad="444500" dist="254000" dir="68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2" name="同心圆 220">
                <a:extLst>
                  <a:ext uri="{FF2B5EF4-FFF2-40B4-BE49-F238E27FC236}">
                    <a16:creationId xmlns:a16="http://schemas.microsoft.com/office/drawing/2014/main" id="{F544F357-30B1-4FC9-AD39-D7C9D4558734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D6C3ACF3-19CF-446F-BAAA-2F13E460235C}"/>
                  </a:ext>
                </a:extLst>
              </p:cNvPr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C00000"/>
                  </a:solidFill>
                  <a:ea typeface="微软雅黑" pitchFamily="34" charset="-122"/>
                </a:endParaRP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83FF150-1FDF-4067-A2A4-1FFD44A2A2DF}"/>
              </a:ext>
            </a:extLst>
          </p:cNvPr>
          <p:cNvGrpSpPr/>
          <p:nvPr/>
        </p:nvGrpSpPr>
        <p:grpSpPr>
          <a:xfrm>
            <a:off x="400237" y="1099441"/>
            <a:ext cx="2185352" cy="529359"/>
            <a:chOff x="730464" y="1334629"/>
            <a:chExt cx="2185352" cy="529359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88A760B-8F52-471C-BCAC-CBEDBB96541B}"/>
                </a:ext>
              </a:extLst>
            </p:cNvPr>
            <p:cNvSpPr txBox="1"/>
            <p:nvPr/>
          </p:nvSpPr>
          <p:spPr>
            <a:xfrm>
              <a:off x="1259632" y="1340768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/>
                <a:t>外部引线</a:t>
              </a:r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4AE2D858-A33B-4D71-BB8D-6C967229B0E5}"/>
                </a:ext>
              </a:extLst>
            </p:cNvPr>
            <p:cNvGrpSpPr/>
            <p:nvPr/>
          </p:nvGrpSpPr>
          <p:grpSpPr>
            <a:xfrm>
              <a:off x="730464" y="1334629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7" name="同心圆 234">
                <a:extLst>
                  <a:ext uri="{FF2B5EF4-FFF2-40B4-BE49-F238E27FC236}">
                    <a16:creationId xmlns:a16="http://schemas.microsoft.com/office/drawing/2014/main" id="{34294C1B-3027-4487-988D-F98C92FEC5B0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3A8339EF-8119-4032-B2F9-E673003A6522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075CD526-14C7-4CE9-8903-B7E265D2757C}"/>
              </a:ext>
            </a:extLst>
          </p:cNvPr>
          <p:cNvSpPr txBox="1"/>
          <p:nvPr/>
        </p:nvSpPr>
        <p:spPr>
          <a:xfrm>
            <a:off x="539552" y="1772816"/>
            <a:ext cx="8127196" cy="11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为双向数据总线，与系统的数据总线相连，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写入控制字、命令字，读取中断类型码。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D496072-9049-4014-AAFE-B7CAE7F4F7BE}"/>
              </a:ext>
            </a:extLst>
          </p:cNvPr>
          <p:cNvSpPr txBox="1"/>
          <p:nvPr/>
        </p:nvSpPr>
        <p:spPr>
          <a:xfrm>
            <a:off x="539552" y="4156672"/>
            <a:ext cx="5995414" cy="59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为内部寄存器的选择信号。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82A05AE0-F42D-4012-8959-78AAAFF23206}"/>
              </a:ext>
            </a:extLst>
          </p:cNvPr>
          <p:cNvSpPr txBox="1"/>
          <p:nvPr/>
        </p:nvSpPr>
        <p:spPr>
          <a:xfrm>
            <a:off x="539552" y="4775896"/>
            <a:ext cx="5995414" cy="59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为中断请求输出信号。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7AF43F3-F913-4700-B3FF-F851D5F64533}"/>
              </a:ext>
            </a:extLst>
          </p:cNvPr>
          <p:cNvGrpSpPr/>
          <p:nvPr/>
        </p:nvGrpSpPr>
        <p:grpSpPr>
          <a:xfrm>
            <a:off x="539552" y="2925183"/>
            <a:ext cx="5832648" cy="592213"/>
            <a:chOff x="539552" y="2925183"/>
            <a:chExt cx="5832648" cy="592213"/>
          </a:xfrm>
        </p:grpSpPr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AFDBADA-6D93-434B-9F76-DD5CB2B4C930}"/>
                </a:ext>
              </a:extLst>
            </p:cNvPr>
            <p:cNvSpPr txBox="1"/>
            <p:nvPr/>
          </p:nvSpPr>
          <p:spPr>
            <a:xfrm>
              <a:off x="539552" y="2925183"/>
              <a:ext cx="5832648" cy="59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WR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为读写控制信号。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2B4A1BF-A8A4-45C8-9852-5D2EA6748ADC}"/>
                </a:ext>
              </a:extLst>
            </p:cNvPr>
            <p:cNvCxnSpPr/>
            <p:nvPr/>
          </p:nvCxnSpPr>
          <p:spPr>
            <a:xfrm>
              <a:off x="1547664" y="3068960"/>
              <a:ext cx="392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CC2868EE-91CE-453F-B393-C0001E755745}"/>
                </a:ext>
              </a:extLst>
            </p:cNvPr>
            <p:cNvCxnSpPr/>
            <p:nvPr/>
          </p:nvCxnSpPr>
          <p:spPr>
            <a:xfrm>
              <a:off x="2442240" y="3068960"/>
              <a:ext cx="47504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A1DB6E0-1261-400B-8EF5-29FEA6E1542A}"/>
              </a:ext>
            </a:extLst>
          </p:cNvPr>
          <p:cNvGrpSpPr/>
          <p:nvPr/>
        </p:nvGrpSpPr>
        <p:grpSpPr>
          <a:xfrm>
            <a:off x="539552" y="3537448"/>
            <a:ext cx="5995414" cy="592213"/>
            <a:chOff x="539552" y="3537448"/>
            <a:chExt cx="5995414" cy="592213"/>
          </a:xfrm>
        </p:grpSpPr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7F87A512-E1A1-4A56-96F0-9AFB64511F4C}"/>
                </a:ext>
              </a:extLst>
            </p:cNvPr>
            <p:cNvSpPr txBox="1"/>
            <p:nvPr/>
          </p:nvSpPr>
          <p:spPr>
            <a:xfrm>
              <a:off x="539552" y="3537448"/>
              <a:ext cx="5995414" cy="59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CS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为片选信号，低电平有效。</a:t>
              </a: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A07B59EB-A851-4C7B-B457-B97C0B84312A}"/>
                </a:ext>
              </a:extLst>
            </p:cNvPr>
            <p:cNvCxnSpPr/>
            <p:nvPr/>
          </p:nvCxnSpPr>
          <p:spPr>
            <a:xfrm>
              <a:off x="1551614" y="3685664"/>
              <a:ext cx="35690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CDEBB33-3CE4-424F-BCED-779FDBAC3CF1}"/>
              </a:ext>
            </a:extLst>
          </p:cNvPr>
          <p:cNvGrpSpPr/>
          <p:nvPr/>
        </p:nvGrpSpPr>
        <p:grpSpPr>
          <a:xfrm>
            <a:off x="538272" y="5450899"/>
            <a:ext cx="5995414" cy="592213"/>
            <a:chOff x="538272" y="5450899"/>
            <a:chExt cx="5995414" cy="592213"/>
          </a:xfrm>
        </p:grpSpPr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342F26F1-965A-4617-BCE0-E04EEC9CA9F3}"/>
                </a:ext>
              </a:extLst>
            </p:cNvPr>
            <p:cNvSpPr txBox="1"/>
            <p:nvPr/>
          </p:nvSpPr>
          <p:spPr>
            <a:xfrm>
              <a:off x="538272" y="5450899"/>
              <a:ext cx="5995414" cy="59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INTA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为中断响应输入信号。</a:t>
              </a:r>
            </a:p>
          </p:txBody>
        </p: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D4678224-2DC2-490B-8966-8011FE26780E}"/>
                </a:ext>
              </a:extLst>
            </p:cNvPr>
            <p:cNvCxnSpPr/>
            <p:nvPr/>
          </p:nvCxnSpPr>
          <p:spPr>
            <a:xfrm>
              <a:off x="1565221" y="5589240"/>
              <a:ext cx="67916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A0C94F19-7C91-486B-A5FF-2FD3F8576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7" y="3325521"/>
            <a:ext cx="2953578" cy="260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8" grpId="0"/>
      <p:bldP spid="7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99A1D60-37B2-4376-AEA6-95C8FC2C9237}"/>
              </a:ext>
            </a:extLst>
          </p:cNvPr>
          <p:cNvSpPr txBox="1"/>
          <p:nvPr/>
        </p:nvSpPr>
        <p:spPr>
          <a:xfrm>
            <a:off x="539552" y="750394"/>
            <a:ext cx="7704856" cy="11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为级联控制线，对于主片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为输出，从片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为输入。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4A9514-44DA-4C73-BCEE-A69C888302AE}"/>
              </a:ext>
            </a:extLst>
          </p:cNvPr>
          <p:cNvSpPr txBox="1"/>
          <p:nvPr/>
        </p:nvSpPr>
        <p:spPr>
          <a:xfrm>
            <a:off x="539552" y="5589240"/>
            <a:ext cx="7704856" cy="59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为外设中断请求输入信号。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A1E9D50-AB46-4E12-BB83-AE3E426276FB}"/>
              </a:ext>
            </a:extLst>
          </p:cNvPr>
          <p:cNvGrpSpPr/>
          <p:nvPr/>
        </p:nvGrpSpPr>
        <p:grpSpPr>
          <a:xfrm>
            <a:off x="539552" y="2077440"/>
            <a:ext cx="7704856" cy="3392980"/>
            <a:chOff x="539552" y="2077440"/>
            <a:chExt cx="7704856" cy="3392980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79334D8-6EE4-410E-A211-851AF19A09FC}"/>
                </a:ext>
              </a:extLst>
            </p:cNvPr>
            <p:cNvSpPr txBox="1"/>
            <p:nvPr/>
          </p:nvSpPr>
          <p:spPr>
            <a:xfrm>
              <a:off x="539552" y="2077440"/>
              <a:ext cx="7704856" cy="3392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SP/EN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为双功能线。</a:t>
              </a:r>
              <a:endPara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①当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8259A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工作在缓冲模式时为输出信号，用以控制数据总线缓冲器的传送方向。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8259A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输出数据时为低电平，接收数据时为高电平。</a:t>
              </a:r>
              <a:endPara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30000"/>
                </a:lnSpc>
              </a:pPr>
              <a:r>
                <a:rPr lang="zh-CN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②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当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8259A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工作在非缓冲模式时为输入信号，高电平为主片，低电平为从片。</a:t>
              </a: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65773791-7770-4391-B728-B539EE503901}"/>
                </a:ext>
              </a:extLst>
            </p:cNvPr>
            <p:cNvCxnSpPr/>
            <p:nvPr/>
          </p:nvCxnSpPr>
          <p:spPr>
            <a:xfrm>
              <a:off x="1547664" y="2225184"/>
              <a:ext cx="392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3BE4CB26-2D7A-48D4-9532-D8506B851311}"/>
                </a:ext>
              </a:extLst>
            </p:cNvPr>
            <p:cNvCxnSpPr/>
            <p:nvPr/>
          </p:nvCxnSpPr>
          <p:spPr>
            <a:xfrm>
              <a:off x="2051720" y="2225184"/>
              <a:ext cx="392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079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B12E8E0-E8D4-46B5-BF69-14D40303809E}"/>
              </a:ext>
            </a:extLst>
          </p:cNvPr>
          <p:cNvGrpSpPr/>
          <p:nvPr/>
        </p:nvGrpSpPr>
        <p:grpSpPr>
          <a:xfrm>
            <a:off x="899592" y="116632"/>
            <a:ext cx="2185352" cy="529359"/>
            <a:chOff x="730464" y="1334629"/>
            <a:chExt cx="2185352" cy="52935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07903311-A167-4ECC-AED2-DD7C1D8A6AA2}"/>
                </a:ext>
              </a:extLst>
            </p:cNvPr>
            <p:cNvSpPr txBox="1"/>
            <p:nvPr/>
          </p:nvSpPr>
          <p:spPr>
            <a:xfrm>
              <a:off x="1259632" y="1340768"/>
              <a:ext cx="1656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/>
                <a:t>内部结构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9336BCC-D647-43A6-8667-EC6519B0A207}"/>
                </a:ext>
              </a:extLst>
            </p:cNvPr>
            <p:cNvGrpSpPr/>
            <p:nvPr/>
          </p:nvGrpSpPr>
          <p:grpSpPr>
            <a:xfrm>
              <a:off x="730464" y="1334629"/>
              <a:ext cx="529167" cy="529359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" name="同心圆 234">
                <a:extLst>
                  <a:ext uri="{FF2B5EF4-FFF2-40B4-BE49-F238E27FC236}">
                    <a16:creationId xmlns:a16="http://schemas.microsoft.com/office/drawing/2014/main" id="{756C1F8B-5E84-4018-AE39-151A1A8B6ED8}"/>
                  </a:ext>
                </a:extLst>
              </p:cNvPr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200" kern="0">
                  <a:solidFill>
                    <a:sysClr val="windowText" lastClr="000000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564BFA6F-9980-4675-84FB-FDAAFA93529C}"/>
                  </a:ext>
                </a:extLst>
              </p:cNvPr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621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2400" b="1" kern="0">
                    <a:solidFill>
                      <a:sysClr val="windowText" lastClr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endParaRPr lang="zh-CN" altLang="en-US" sz="2400" b="1" kern="0">
                  <a:solidFill>
                    <a:sysClr val="windowText" lastClr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78" name="组合 177">
            <a:extLst>
              <a:ext uri="{FF2B5EF4-FFF2-40B4-BE49-F238E27FC236}">
                <a16:creationId xmlns:a16="http://schemas.microsoft.com/office/drawing/2014/main" id="{BF974BFF-23B3-46B7-94B0-9D54774F6F52}"/>
              </a:ext>
            </a:extLst>
          </p:cNvPr>
          <p:cNvGrpSpPr/>
          <p:nvPr/>
        </p:nvGrpSpPr>
        <p:grpSpPr>
          <a:xfrm>
            <a:off x="173355" y="1058863"/>
            <a:ext cx="8970645" cy="5094920"/>
            <a:chOff x="173355" y="1058863"/>
            <a:chExt cx="8970645" cy="5094920"/>
          </a:xfrm>
        </p:grpSpPr>
        <p:grpSp>
          <p:nvGrpSpPr>
            <p:cNvPr id="91" name="组合 9219">
              <a:extLst>
                <a:ext uri="{FF2B5EF4-FFF2-40B4-BE49-F238E27FC236}">
                  <a16:creationId xmlns:a16="http://schemas.microsoft.com/office/drawing/2014/main" id="{D222E9E3-0C7D-4507-AB63-ABB7CA475E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355" y="1058863"/>
              <a:ext cx="8970645" cy="5094920"/>
              <a:chOff x="-97" y="0"/>
              <a:chExt cx="14127" cy="8022"/>
            </a:xfrm>
          </p:grpSpPr>
          <p:grpSp>
            <p:nvGrpSpPr>
              <p:cNvPr id="92" name="Group 3">
                <a:extLst>
                  <a:ext uri="{FF2B5EF4-FFF2-40B4-BE49-F238E27FC236}">
                    <a16:creationId xmlns:a16="http://schemas.microsoft.com/office/drawing/2014/main" id="{3A66166D-866C-488F-B8BF-6521384723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80" y="2164"/>
                <a:ext cx="1837" cy="923"/>
                <a:chOff x="0" y="0"/>
                <a:chExt cx="735" cy="369"/>
              </a:xfrm>
            </p:grpSpPr>
            <p:sp>
              <p:nvSpPr>
                <p:cNvPr id="171" name="Line 4">
                  <a:extLst>
                    <a:ext uri="{FF2B5EF4-FFF2-40B4-BE49-F238E27FC236}">
                      <a16:creationId xmlns:a16="http://schemas.microsoft.com/office/drawing/2014/main" id="{851E260C-78BF-4C4B-A68B-D30BA2C5F9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3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2" name="Line 5">
                  <a:extLst>
                    <a:ext uri="{FF2B5EF4-FFF2-40B4-BE49-F238E27FC236}">
                      <a16:creationId xmlns:a16="http://schemas.microsoft.com/office/drawing/2014/main" id="{32F68B43-3007-4F50-9A39-7BB8B59E9D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35" y="0"/>
                  <a:ext cx="0" cy="36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lg" len="lg"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3" name="Rectangle 6">
                <a:extLst>
                  <a:ext uri="{FF2B5EF4-FFF2-40B4-BE49-F238E27FC236}">
                    <a16:creationId xmlns:a16="http://schemas.microsoft.com/office/drawing/2014/main" id="{60DE2D1C-69BD-422A-8256-C81DEC02B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7" y="3329"/>
                <a:ext cx="1663" cy="138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>
                    <a:latin typeface="+mn-ea"/>
                    <a:ea typeface="+mn-ea"/>
                    <a:cs typeface="Times New Roman" panose="02020603050405020304" pitchFamily="18" charset="0"/>
                  </a:rPr>
                  <a:t>读写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>
                    <a:latin typeface="+mn-ea"/>
                    <a:ea typeface="+mn-ea"/>
                    <a:cs typeface="Times New Roman" panose="02020603050405020304" pitchFamily="18" charset="0"/>
                  </a:rPr>
                  <a:t>逻辑</a:t>
                </a:r>
              </a:p>
            </p:txBody>
          </p:sp>
          <p:sp>
            <p:nvSpPr>
              <p:cNvPr id="94" name="Rectangle 7">
                <a:extLst>
                  <a:ext uri="{FF2B5EF4-FFF2-40B4-BE49-F238E27FC236}">
                    <a16:creationId xmlns:a16="http://schemas.microsoft.com/office/drawing/2014/main" id="{59B2F4EF-0D8B-486D-A898-4D6F5B56D7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2" y="1242"/>
                <a:ext cx="4238" cy="9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>
                    <a:latin typeface="+mn-ea"/>
                    <a:ea typeface="+mn-ea"/>
                    <a:cs typeface="Times New Roman" panose="02020603050405020304" pitchFamily="18" charset="0"/>
                  </a:rPr>
                  <a:t>控制逻辑</a:t>
                </a:r>
              </a:p>
            </p:txBody>
          </p:sp>
          <p:sp>
            <p:nvSpPr>
              <p:cNvPr id="95" name="Rectangle 8">
                <a:extLst>
                  <a:ext uri="{FF2B5EF4-FFF2-40B4-BE49-F238E27FC236}">
                    <a16:creationId xmlns:a16="http://schemas.microsoft.com/office/drawing/2014/main" id="{5E6D9845-1542-4B3D-A6D6-8AD6F0141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2" y="3087"/>
                <a:ext cx="1473" cy="29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 dirty="0">
                    <a:latin typeface="+mn-ea"/>
                    <a:ea typeface="+mn-ea"/>
                    <a:cs typeface="Times New Roman" panose="02020603050405020304" pitchFamily="18" charset="0"/>
                  </a:rPr>
                  <a:t>中断</a:t>
                </a:r>
                <a:endParaRPr lang="en-US" altLang="zh-CN" sz="2000" dirty="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 dirty="0">
                    <a:latin typeface="+mn-ea"/>
                    <a:ea typeface="+mn-ea"/>
                    <a:cs typeface="Times New Roman" panose="02020603050405020304" pitchFamily="18" charset="0"/>
                  </a:rPr>
                  <a:t>服务</a:t>
                </a:r>
                <a:endParaRPr lang="en-US" altLang="zh-CN" sz="2000" dirty="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 dirty="0">
                    <a:latin typeface="+mn-ea"/>
                    <a:ea typeface="+mn-ea"/>
                    <a:cs typeface="Times New Roman" panose="02020603050405020304" pitchFamily="18" charset="0"/>
                  </a:rPr>
                  <a:t>寄存器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ISR</a:t>
                </a:r>
              </a:p>
            </p:txBody>
          </p:sp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3EF2E6C2-2293-4410-ACA5-93C655AE6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" y="3087"/>
                <a:ext cx="1658" cy="29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>
                    <a:latin typeface="+mn-ea"/>
                    <a:ea typeface="+mn-ea"/>
                    <a:cs typeface="Times New Roman" panose="02020603050405020304" pitchFamily="18" charset="0"/>
                  </a:rPr>
                  <a:t>中断</a:t>
                </a:r>
                <a:endParaRPr lang="en-US" altLang="zh-CN" sz="200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>
                    <a:latin typeface="+mn-ea"/>
                    <a:ea typeface="+mn-ea"/>
                    <a:cs typeface="Times New Roman" panose="02020603050405020304" pitchFamily="18" charset="0"/>
                  </a:rPr>
                  <a:t>叛优</a:t>
                </a:r>
                <a:endParaRPr lang="en-US" altLang="zh-CN" sz="2000"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>
                    <a:latin typeface="+mn-ea"/>
                    <a:ea typeface="+mn-ea"/>
                    <a:cs typeface="Times New Roman" panose="02020603050405020304" pitchFamily="18" charset="0"/>
                  </a:rPr>
                  <a:t>电路</a:t>
                </a:r>
                <a:endParaRPr lang="en-US" altLang="zh-CN" sz="2000">
                  <a:latin typeface="+mn-ea"/>
                  <a:ea typeface="+mn-ea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Rectangle 10">
                <a:extLst>
                  <a:ext uri="{FF2B5EF4-FFF2-40B4-BE49-F238E27FC236}">
                    <a16:creationId xmlns:a16="http://schemas.microsoft.com/office/drawing/2014/main" id="{1879CC59-CC7B-49FC-9546-F64EC997A5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80" y="3087"/>
                <a:ext cx="1657" cy="29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 dirty="0">
                    <a:latin typeface="+mn-ea"/>
                    <a:ea typeface="+mn-ea"/>
                    <a:cs typeface="Times New Roman" panose="02020603050405020304" pitchFamily="18" charset="0"/>
                  </a:rPr>
                  <a:t>中断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 dirty="0">
                    <a:latin typeface="+mn-ea"/>
                    <a:ea typeface="+mn-ea"/>
                    <a:cs typeface="Times New Roman" panose="02020603050405020304" pitchFamily="18" charset="0"/>
                  </a:rPr>
                  <a:t>请求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 dirty="0">
                    <a:latin typeface="+mn-ea"/>
                    <a:ea typeface="+mn-ea"/>
                    <a:cs typeface="Times New Roman" panose="02020603050405020304" pitchFamily="18" charset="0"/>
                  </a:rPr>
                  <a:t>寄存器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IRR</a:t>
                </a:r>
              </a:p>
            </p:txBody>
          </p:sp>
          <p:grpSp>
            <p:nvGrpSpPr>
              <p:cNvPr id="98" name="Group 11">
                <a:extLst>
                  <a:ext uri="{FF2B5EF4-FFF2-40B4-BE49-F238E27FC236}">
                    <a16:creationId xmlns:a16="http://schemas.microsoft.com/office/drawing/2014/main" id="{B97597C9-689B-4DC7-9726-87941348AB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5" y="2702"/>
                <a:ext cx="6645" cy="4387"/>
                <a:chOff x="-18" y="0"/>
                <a:chExt cx="2658" cy="1755"/>
              </a:xfrm>
            </p:grpSpPr>
            <p:sp>
              <p:nvSpPr>
                <p:cNvPr id="168" name="AutoShape 12">
                  <a:extLst>
                    <a:ext uri="{FF2B5EF4-FFF2-40B4-BE49-F238E27FC236}">
                      <a16:creationId xmlns:a16="http://schemas.microsoft.com/office/drawing/2014/main" id="{8547A2BE-2FB8-4D23-A1B9-738DA515F1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18" y="1622"/>
                  <a:ext cx="319" cy="133"/>
                </a:xfrm>
                <a:prstGeom prst="leftRightArrow">
                  <a:avLst>
                    <a:gd name="adj1" fmla="val 50000"/>
                    <a:gd name="adj2" fmla="val 47959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2000" b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9" name="AutoShape 13">
                  <a:extLst>
                    <a:ext uri="{FF2B5EF4-FFF2-40B4-BE49-F238E27FC236}">
                      <a16:creationId xmlns:a16="http://schemas.microsoft.com/office/drawing/2014/main" id="{8ED122C5-2C3C-4560-8704-0316F3A514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0"/>
                  <a:ext cx="159" cy="154"/>
                </a:xfrm>
                <a:prstGeom prst="upArrow">
                  <a:avLst>
                    <a:gd name="adj1" fmla="val 50000"/>
                    <a:gd name="adj2" fmla="val 25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2000" b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0" name="AutoShape 14">
                  <a:extLst>
                    <a:ext uri="{FF2B5EF4-FFF2-40B4-BE49-F238E27FC236}">
                      <a16:creationId xmlns:a16="http://schemas.microsoft.com/office/drawing/2014/main" id="{62C971EE-8946-42BA-AD8C-FE6290A1F5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0" y="0"/>
                  <a:ext cx="160" cy="154"/>
                </a:xfrm>
                <a:prstGeom prst="upArrow">
                  <a:avLst>
                    <a:gd name="adj1" fmla="val 50000"/>
                    <a:gd name="adj2" fmla="val 25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2000" b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9" name="Group 15">
                <a:extLst>
                  <a:ext uri="{FF2B5EF4-FFF2-40B4-BE49-F238E27FC236}">
                    <a16:creationId xmlns:a16="http://schemas.microsoft.com/office/drawing/2014/main" id="{42D7E089-B9EF-4F66-BDE1-4B887C4252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10" y="1702"/>
                <a:ext cx="735" cy="1385"/>
                <a:chOff x="0" y="0"/>
                <a:chExt cx="294" cy="554"/>
              </a:xfrm>
            </p:grpSpPr>
            <p:sp>
              <p:nvSpPr>
                <p:cNvPr id="166" name="Line 16">
                  <a:extLst>
                    <a:ext uri="{FF2B5EF4-FFF2-40B4-BE49-F238E27FC236}">
                      <a16:creationId xmlns:a16="http://schemas.microsoft.com/office/drawing/2014/main" id="{6A6166D9-0735-4337-BCD0-208DD90311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4" y="0"/>
                  <a:ext cx="0" cy="55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7" name="Line 17">
                  <a:extLst>
                    <a:ext uri="{FF2B5EF4-FFF2-40B4-BE49-F238E27FC236}">
                      <a16:creationId xmlns:a16="http://schemas.microsoft.com/office/drawing/2014/main" id="{36F49686-95C9-4C8B-B26D-E2A7541C01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0" y="0"/>
                  <a:ext cx="29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0" name="Group 18">
                <a:extLst>
                  <a:ext uri="{FF2B5EF4-FFF2-40B4-BE49-F238E27FC236}">
                    <a16:creationId xmlns:a16="http://schemas.microsoft.com/office/drawing/2014/main" id="{D0960DB4-55C8-4E7E-A2F3-BF0D33FA55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87" y="6009"/>
                <a:ext cx="6450" cy="1388"/>
                <a:chOff x="0" y="0"/>
                <a:chExt cx="2580" cy="555"/>
              </a:xfrm>
            </p:grpSpPr>
            <p:sp>
              <p:nvSpPr>
                <p:cNvPr id="162" name="Rectangle 19">
                  <a:extLst>
                    <a:ext uri="{FF2B5EF4-FFF2-40B4-BE49-F238E27FC236}">
                      <a16:creationId xmlns:a16="http://schemas.microsoft.com/office/drawing/2014/main" id="{51BA0FA7-2B83-435C-A780-9F6E40777E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85"/>
                  <a:ext cx="2580" cy="37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zh-CN" altLang="en-US" sz="2000" dirty="0">
                      <a:latin typeface="+mn-ea"/>
                      <a:ea typeface="+mn-ea"/>
                      <a:cs typeface="Times New Roman" panose="02020603050405020304" pitchFamily="18" charset="0"/>
                    </a:rPr>
                    <a:t>中断屏蔽寄存器</a:t>
                  </a:r>
                  <a:r>
                    <a:rPr lang="en-US" altLang="zh-CN" sz="2000" dirty="0">
                      <a:solidFill>
                        <a:srgbClr val="FF000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  <a:cs typeface="Times New Roman" panose="02020603050405020304" pitchFamily="18" charset="0"/>
                    </a:rPr>
                    <a:t>IMR</a:t>
                  </a:r>
                </a:p>
              </p:txBody>
            </p:sp>
            <p:sp>
              <p:nvSpPr>
                <p:cNvPr id="163" name="Line 20">
                  <a:extLst>
                    <a:ext uri="{FF2B5EF4-FFF2-40B4-BE49-F238E27FC236}">
                      <a16:creationId xmlns:a16="http://schemas.microsoft.com/office/drawing/2014/main" id="{32A14151-57EF-42D0-AD3D-E5CEF71551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43" y="0"/>
                  <a:ext cx="0" cy="18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4" name="Line 21">
                  <a:extLst>
                    <a:ext uri="{FF2B5EF4-FFF2-40B4-BE49-F238E27FC236}">
                      <a16:creationId xmlns:a16="http://schemas.microsoft.com/office/drawing/2014/main" id="{09DA3B79-9912-401B-ADB8-F854500CEF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26" y="0"/>
                  <a:ext cx="0" cy="18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5" name="Line 22">
                  <a:extLst>
                    <a:ext uri="{FF2B5EF4-FFF2-40B4-BE49-F238E27FC236}">
                      <a16:creationId xmlns:a16="http://schemas.microsoft.com/office/drawing/2014/main" id="{6ACA7928-F85D-4B4D-8EE7-045E220DDD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84" y="0"/>
                  <a:ext cx="0" cy="18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1" name="Group 23">
                <a:extLst>
                  <a:ext uri="{FF2B5EF4-FFF2-40B4-BE49-F238E27FC236}">
                    <a16:creationId xmlns:a16="http://schemas.microsoft.com/office/drawing/2014/main" id="{8B694F73-A308-48D9-8A7C-A33166778D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85" y="624"/>
                <a:ext cx="8840" cy="6875"/>
                <a:chOff x="0" y="0"/>
                <a:chExt cx="3536" cy="2750"/>
              </a:xfrm>
            </p:grpSpPr>
            <p:sp>
              <p:nvSpPr>
                <p:cNvPr id="159" name="Rectangle 24">
                  <a:extLst>
                    <a:ext uri="{FF2B5EF4-FFF2-40B4-BE49-F238E27FC236}">
                      <a16:creationId xmlns:a16="http://schemas.microsoft.com/office/drawing/2014/main" id="{F59B449C-79B6-4BC8-BA5E-FD74FF440E67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98" cy="2739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noFill/>
                  <a:miter/>
                </a:ln>
              </p:spPr>
              <p:txBody>
                <a:bodyPr wrap="none" anchor="ctr"/>
                <a:lstStyle/>
                <a:p>
                  <a:pPr algn="ctr" eaLnBrk="1" hangingPunct="1">
                    <a:lnSpc>
                      <a:spcPct val="90000"/>
                    </a:lnSpc>
                    <a:spcBef>
                      <a:spcPct val="30000"/>
                    </a:spcBef>
                    <a:buClr>
                      <a:srgbClr val="B4B9BE"/>
                    </a:buClr>
                    <a:buFont typeface="Wingdings" pitchFamily="2" charset="2"/>
                    <a:buNone/>
                    <a:defRPr/>
                  </a:pPr>
                  <a:endParaRPr lang="zh-CN" altLang="en-US" sz="2000" b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0" name="Rectangle 25">
                  <a:extLst>
                    <a:ext uri="{FF2B5EF4-FFF2-40B4-BE49-F238E27FC236}">
                      <a16:creationId xmlns:a16="http://schemas.microsoft.com/office/drawing/2014/main" id="{17D2B62A-90D6-4B74-96E5-845988855A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" y="739"/>
                  <a:ext cx="3389" cy="8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2000" b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1" name="Text Box 26">
                  <a:extLst>
                    <a:ext uri="{FF2B5EF4-FFF2-40B4-BE49-F238E27FC236}">
                      <a16:creationId xmlns:a16="http://schemas.microsoft.com/office/drawing/2014/main" id="{CC349D96-BCCB-404B-A331-261F3DE6A4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52" y="492"/>
                  <a:ext cx="884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zh-CN" altLang="en-US" sz="2000">
                      <a:latin typeface="+mn-ea"/>
                      <a:ea typeface="+mn-ea"/>
                      <a:cs typeface="Times New Roman" panose="02020603050405020304" pitchFamily="18" charset="0"/>
                    </a:rPr>
                    <a:t>内部总线</a:t>
                  </a:r>
                </a:p>
              </p:txBody>
            </p:sp>
          </p:grpSp>
          <p:grpSp>
            <p:nvGrpSpPr>
              <p:cNvPr id="102" name="Group 27">
                <a:extLst>
                  <a:ext uri="{FF2B5EF4-FFF2-40B4-BE49-F238E27FC236}">
                    <a16:creationId xmlns:a16="http://schemas.microsoft.com/office/drawing/2014/main" id="{331874E1-4BBD-43BC-91B1-F059F2CFEC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35" y="0"/>
                <a:ext cx="1445" cy="1242"/>
                <a:chOff x="0" y="0"/>
                <a:chExt cx="578" cy="497"/>
              </a:xfrm>
            </p:grpSpPr>
            <p:sp>
              <p:nvSpPr>
                <p:cNvPr id="157" name="Line 28">
                  <a:extLst>
                    <a:ext uri="{FF2B5EF4-FFF2-40B4-BE49-F238E27FC236}">
                      <a16:creationId xmlns:a16="http://schemas.microsoft.com/office/drawing/2014/main" id="{729FA9FF-86F0-41A5-8DAC-C0F6B76A02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7" y="250"/>
                  <a:ext cx="0" cy="24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8" name="Text Box 29">
                  <a:extLst>
                    <a:ext uri="{FF2B5EF4-FFF2-40B4-BE49-F238E27FC236}">
                      <a16:creationId xmlns:a16="http://schemas.microsoft.com/office/drawing/2014/main" id="{3D3F2FBA-5A19-4CB2-AACD-5029BB1D7A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578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INT</a:t>
                  </a:r>
                </a:p>
              </p:txBody>
            </p:sp>
          </p:grpSp>
          <p:sp>
            <p:nvSpPr>
              <p:cNvPr id="103" name="Rectangle 31">
                <a:extLst>
                  <a:ext uri="{FF2B5EF4-FFF2-40B4-BE49-F238E27FC236}">
                    <a16:creationId xmlns:a16="http://schemas.microsoft.com/office/drawing/2014/main" id="{A78BA742-6CFC-40C2-AF82-832C7C99D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7" y="779"/>
                <a:ext cx="1662" cy="18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>
                    <a:latin typeface="+mn-ea"/>
                    <a:ea typeface="+mn-ea"/>
                    <a:cs typeface="Times New Roman" panose="02020603050405020304" pitchFamily="18" charset="0"/>
                  </a:rPr>
                  <a:t>数据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>
                    <a:latin typeface="+mn-ea"/>
                    <a:ea typeface="+mn-ea"/>
                    <a:cs typeface="Times New Roman" panose="02020603050405020304" pitchFamily="18" charset="0"/>
                  </a:rPr>
                  <a:t>总线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zh-CN" altLang="en-US" sz="2000">
                    <a:latin typeface="+mn-ea"/>
                    <a:ea typeface="+mn-ea"/>
                    <a:cs typeface="Times New Roman" panose="02020603050405020304" pitchFamily="18" charset="0"/>
                  </a:rPr>
                  <a:t>缓冲器</a:t>
                </a:r>
              </a:p>
            </p:txBody>
          </p:sp>
          <p:sp>
            <p:nvSpPr>
              <p:cNvPr id="104" name="AutoShape 32">
                <a:extLst>
                  <a:ext uri="{FF2B5EF4-FFF2-40B4-BE49-F238E27FC236}">
                    <a16:creationId xmlns:a16="http://schemas.microsoft.com/office/drawing/2014/main" id="{4930D7A8-60DA-40F1-A444-72F614F62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9" y="1086"/>
                <a:ext cx="1103" cy="305"/>
              </a:xfrm>
              <a:prstGeom prst="leftRightArrow">
                <a:avLst>
                  <a:gd name="adj1" fmla="val 50000"/>
                  <a:gd name="adj2" fmla="val 72311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000" b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左右箭头 9249">
                <a:extLst>
                  <a:ext uri="{FF2B5EF4-FFF2-40B4-BE49-F238E27FC236}">
                    <a16:creationId xmlns:a16="http://schemas.microsoft.com/office/drawing/2014/main" id="{0D333229-6DD1-4825-8AC0-22CA40C42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4" y="1578"/>
                <a:ext cx="833" cy="194"/>
              </a:xfrm>
              <a:prstGeom prst="leftRightArrow">
                <a:avLst>
                  <a:gd name="adj1" fmla="val 50000"/>
                  <a:gd name="adj2" fmla="val 54543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000" b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Text Box 34">
                <a:extLst>
                  <a:ext uri="{FF2B5EF4-FFF2-40B4-BE49-F238E27FC236}">
                    <a16:creationId xmlns:a16="http://schemas.microsoft.com/office/drawing/2014/main" id="{3BB6D45D-FB2C-4261-AB71-790F0B5CB1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97" y="1360"/>
                <a:ext cx="1657" cy="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 typeface="Arial" panose="020B0604020202020204" pitchFamily="34" charset="0"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rPr>
                  <a:t>D7-D0</a:t>
                </a:r>
              </a:p>
            </p:txBody>
          </p:sp>
          <p:grpSp>
            <p:nvGrpSpPr>
              <p:cNvPr id="107" name="Group 35">
                <a:extLst>
                  <a:ext uri="{FF2B5EF4-FFF2-40B4-BE49-F238E27FC236}">
                    <a16:creationId xmlns:a16="http://schemas.microsoft.com/office/drawing/2014/main" id="{33F36F15-8D06-4AE1-B52E-9E67884838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" y="4109"/>
                <a:ext cx="2035" cy="630"/>
                <a:chOff x="0" y="0"/>
                <a:chExt cx="814" cy="252"/>
              </a:xfrm>
            </p:grpSpPr>
            <p:sp>
              <p:nvSpPr>
                <p:cNvPr id="155" name="Line 36">
                  <a:extLst>
                    <a:ext uri="{FF2B5EF4-FFF2-40B4-BE49-F238E27FC236}">
                      <a16:creationId xmlns:a16="http://schemas.microsoft.com/office/drawing/2014/main" id="{04CEFAFA-525E-49B4-A393-ADBA2C75A7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9" y="136"/>
                  <a:ext cx="51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" name="Text Box 37">
                  <a:extLst>
                    <a:ext uri="{FF2B5EF4-FFF2-40B4-BE49-F238E27FC236}">
                      <a16:creationId xmlns:a16="http://schemas.microsoft.com/office/drawing/2014/main" id="{89C3845E-CA07-4A2C-ACB7-F76928362E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442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A0</a:t>
                  </a:r>
                </a:p>
              </p:txBody>
            </p:sp>
          </p:grpSp>
          <p:grpSp>
            <p:nvGrpSpPr>
              <p:cNvPr id="108" name="Group 38">
                <a:extLst>
                  <a:ext uri="{FF2B5EF4-FFF2-40B4-BE49-F238E27FC236}">
                    <a16:creationId xmlns:a16="http://schemas.microsoft.com/office/drawing/2014/main" id="{1B396326-B3EF-4386-940B-7F697C2AB6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" y="3225"/>
                <a:ext cx="2114" cy="960"/>
                <a:chOff x="-57" y="28"/>
                <a:chExt cx="846" cy="384"/>
              </a:xfrm>
            </p:grpSpPr>
            <p:sp>
              <p:nvSpPr>
                <p:cNvPr id="147" name="Oval 39">
                  <a:extLst>
                    <a:ext uri="{FF2B5EF4-FFF2-40B4-BE49-F238E27FC236}">
                      <a16:creationId xmlns:a16="http://schemas.microsoft.com/office/drawing/2014/main" id="{10176637-143C-442B-808C-85579CD6E1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7" y="315"/>
                  <a:ext cx="72" cy="6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2000" b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" name="Oval 40">
                  <a:extLst>
                    <a:ext uri="{FF2B5EF4-FFF2-40B4-BE49-F238E27FC236}">
                      <a16:creationId xmlns:a16="http://schemas.microsoft.com/office/drawing/2014/main" id="{C436C193-4845-4F30-9D5E-97AFFE2ADF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7" y="131"/>
                  <a:ext cx="72" cy="6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2000" b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" name="Line 41">
                  <a:extLst>
                    <a:ext uri="{FF2B5EF4-FFF2-40B4-BE49-F238E27FC236}">
                      <a16:creationId xmlns:a16="http://schemas.microsoft.com/office/drawing/2014/main" id="{0C97ADD0-FCCD-4038-8063-37E5E0FDEF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7" y="152"/>
                  <a:ext cx="44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Line 42">
                  <a:extLst>
                    <a:ext uri="{FF2B5EF4-FFF2-40B4-BE49-F238E27FC236}">
                      <a16:creationId xmlns:a16="http://schemas.microsoft.com/office/drawing/2014/main" id="{E3585980-5BB6-41D2-944E-A1C0691141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7" y="336"/>
                  <a:ext cx="44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" name="Rectangle 44">
                  <a:extLst>
                    <a:ext uri="{FF2B5EF4-FFF2-40B4-BE49-F238E27FC236}">
                      <a16:creationId xmlns:a16="http://schemas.microsoft.com/office/drawing/2014/main" id="{7B945779-CA93-416B-BDC4-6448723055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24" y="28"/>
                  <a:ext cx="279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RD</a:t>
                  </a:r>
                </a:p>
              </p:txBody>
            </p:sp>
            <p:sp>
              <p:nvSpPr>
                <p:cNvPr id="154" name="Rectangle 46">
                  <a:extLst>
                    <a:ext uri="{FF2B5EF4-FFF2-40B4-BE49-F238E27FC236}">
                      <a16:creationId xmlns:a16="http://schemas.microsoft.com/office/drawing/2014/main" id="{EB33628E-49F1-4A7B-9B6A-8BE1F02B36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57" y="218"/>
                  <a:ext cx="342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WR</a:t>
                  </a:r>
                </a:p>
              </p:txBody>
            </p:sp>
          </p:grpSp>
          <p:grpSp>
            <p:nvGrpSpPr>
              <p:cNvPr id="109" name="Group 47">
                <a:extLst>
                  <a:ext uri="{FF2B5EF4-FFF2-40B4-BE49-F238E27FC236}">
                    <a16:creationId xmlns:a16="http://schemas.microsoft.com/office/drawing/2014/main" id="{4833A98F-688C-4E42-B6E2-575D04F80E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" y="4712"/>
                <a:ext cx="2911" cy="717"/>
                <a:chOff x="-25" y="0"/>
                <a:chExt cx="1164" cy="287"/>
              </a:xfrm>
            </p:grpSpPr>
            <p:sp>
              <p:nvSpPr>
                <p:cNvPr id="142" name="Oval 48">
                  <a:extLst>
                    <a:ext uri="{FF2B5EF4-FFF2-40B4-BE49-F238E27FC236}">
                      <a16:creationId xmlns:a16="http://schemas.microsoft.com/office/drawing/2014/main" id="{1D930941-07ED-4694-B084-676F6F8666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6" y="0"/>
                  <a:ext cx="73" cy="6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2000" b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" name="Line 49">
                  <a:extLst>
                    <a:ext uri="{FF2B5EF4-FFF2-40B4-BE49-F238E27FC236}">
                      <a16:creationId xmlns:a16="http://schemas.microsoft.com/office/drawing/2014/main" id="{FBBF2163-348B-43DB-8F3A-484A80881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102" y="66"/>
                  <a:ext cx="0" cy="1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" name="Line 50">
                  <a:extLst>
                    <a:ext uri="{FF2B5EF4-FFF2-40B4-BE49-F238E27FC236}">
                      <a16:creationId xmlns:a16="http://schemas.microsoft.com/office/drawing/2014/main" id="{073BD640-A5DD-496E-A259-EC67C1CD49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2" y="201"/>
                  <a:ext cx="81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" name="Rectangle 52">
                  <a:extLst>
                    <a:ext uri="{FF2B5EF4-FFF2-40B4-BE49-F238E27FC236}">
                      <a16:creationId xmlns:a16="http://schemas.microsoft.com/office/drawing/2014/main" id="{E83DDD41-C677-45CA-9BBE-F9BDAFE149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25" y="93"/>
                  <a:ext cx="307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CS</a:t>
                  </a:r>
                </a:p>
              </p:txBody>
            </p:sp>
          </p:grpSp>
          <p:grpSp>
            <p:nvGrpSpPr>
              <p:cNvPr id="110" name="Group 53">
                <a:extLst>
                  <a:ext uri="{FF2B5EF4-FFF2-40B4-BE49-F238E27FC236}">
                    <a16:creationId xmlns:a16="http://schemas.microsoft.com/office/drawing/2014/main" id="{B58AF98A-BB63-44AB-A9A8-94B1AEFF4D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80" y="1702"/>
                <a:ext cx="2392" cy="4362"/>
                <a:chOff x="0" y="0"/>
                <a:chExt cx="957" cy="1745"/>
              </a:xfrm>
            </p:grpSpPr>
            <p:sp>
              <p:nvSpPr>
                <p:cNvPr id="138" name="Line 54">
                  <a:extLst>
                    <a:ext uri="{FF2B5EF4-FFF2-40B4-BE49-F238E27FC236}">
                      <a16:creationId xmlns:a16="http://schemas.microsoft.com/office/drawing/2014/main" id="{00FC6AAA-6FDA-4C4A-B5F9-A578693A88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4" y="0"/>
                  <a:ext cx="66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Line 55">
                  <a:extLst>
                    <a:ext uri="{FF2B5EF4-FFF2-40B4-BE49-F238E27FC236}">
                      <a16:creationId xmlns:a16="http://schemas.microsoft.com/office/drawing/2014/main" id="{60EA1A61-04D8-4393-A9EB-71ACEB123F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" y="0"/>
                  <a:ext cx="0" cy="174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" name="Line 56">
                  <a:extLst>
                    <a:ext uri="{FF2B5EF4-FFF2-40B4-BE49-F238E27FC236}">
                      <a16:creationId xmlns:a16="http://schemas.microsoft.com/office/drawing/2014/main" id="{80609B41-82C6-4EEF-9804-0A08316A99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0" y="896"/>
                  <a:ext cx="29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" name="Line 57">
                  <a:extLst>
                    <a:ext uri="{FF2B5EF4-FFF2-40B4-BE49-F238E27FC236}">
                      <a16:creationId xmlns:a16="http://schemas.microsoft.com/office/drawing/2014/main" id="{AB95E4B1-93DA-497B-AC5B-E74A6F8BE5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6" y="1744"/>
                  <a:ext cx="1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1" name="Group 58">
                <a:extLst>
                  <a:ext uri="{FF2B5EF4-FFF2-40B4-BE49-F238E27FC236}">
                    <a16:creationId xmlns:a16="http://schemas.microsoft.com/office/drawing/2014/main" id="{5FC2F146-1F5E-4A7A-8AF3-D454FD89D4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" y="5727"/>
                <a:ext cx="4140" cy="2295"/>
                <a:chOff x="0" y="0"/>
                <a:chExt cx="1656" cy="918"/>
              </a:xfrm>
            </p:grpSpPr>
            <p:sp>
              <p:nvSpPr>
                <p:cNvPr id="125" name="Rectangle 59">
                  <a:extLst>
                    <a:ext uri="{FF2B5EF4-FFF2-40B4-BE49-F238E27FC236}">
                      <a16:creationId xmlns:a16="http://schemas.microsoft.com/office/drawing/2014/main" id="{9DA06D05-7267-4180-A0F4-74F099F354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" y="724"/>
                  <a:ext cx="589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SP / EN</a:t>
                  </a:r>
                </a:p>
              </p:txBody>
            </p:sp>
            <p:sp>
              <p:nvSpPr>
                <p:cNvPr id="126" name="Rectangle 60">
                  <a:extLst>
                    <a:ext uri="{FF2B5EF4-FFF2-40B4-BE49-F238E27FC236}">
                      <a16:creationId xmlns:a16="http://schemas.microsoft.com/office/drawing/2014/main" id="{C861069B-6A63-4A9A-B5D2-074F9DA45D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46" y="0"/>
                  <a:ext cx="810" cy="61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/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zh-CN" altLang="en-US" sz="2000">
                      <a:latin typeface="+mn-ea"/>
                      <a:ea typeface="+mn-ea"/>
                      <a:cs typeface="Times New Roman" panose="02020603050405020304" pitchFamily="18" charset="0"/>
                    </a:rPr>
                    <a:t>级联缓冲</a:t>
                  </a:r>
                </a:p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zh-CN" altLang="en-US" sz="2000">
                      <a:latin typeface="+mn-ea"/>
                      <a:ea typeface="+mn-ea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000">
                      <a:latin typeface="+mn-ea"/>
                      <a:ea typeface="+mn-ea"/>
                      <a:cs typeface="Times New Roman" panose="02020603050405020304" pitchFamily="18" charset="0"/>
                    </a:rPr>
                    <a:t>/</a:t>
                  </a:r>
                  <a:r>
                    <a:rPr lang="zh-CN" altLang="en-US" sz="2000">
                      <a:latin typeface="+mn-ea"/>
                      <a:ea typeface="+mn-ea"/>
                      <a:cs typeface="Times New Roman" panose="02020603050405020304" pitchFamily="18" charset="0"/>
                    </a:rPr>
                    <a:t>比较器</a:t>
                  </a:r>
                </a:p>
              </p:txBody>
            </p:sp>
            <p:sp>
              <p:nvSpPr>
                <p:cNvPr id="127" name="Oval 61">
                  <a:extLst>
                    <a:ext uri="{FF2B5EF4-FFF2-40B4-BE49-F238E27FC236}">
                      <a16:creationId xmlns:a16="http://schemas.microsoft.com/office/drawing/2014/main" id="{4C43D0DD-6813-488B-96EC-0BBEE6AE10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7" y="626"/>
                  <a:ext cx="74" cy="61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2000" b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" name="Line 62">
                  <a:extLst>
                    <a:ext uri="{FF2B5EF4-FFF2-40B4-BE49-F238E27FC236}">
                      <a16:creationId xmlns:a16="http://schemas.microsoft.com/office/drawing/2014/main" id="{5BB99B64-67D4-41E2-8F8F-79B5A2FA1C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240" y="688"/>
                  <a:ext cx="0" cy="15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" name="Line 63">
                  <a:extLst>
                    <a:ext uri="{FF2B5EF4-FFF2-40B4-BE49-F238E27FC236}">
                      <a16:creationId xmlns:a16="http://schemas.microsoft.com/office/drawing/2014/main" id="{6CCB2CC1-73A1-4FAA-B048-872F729BD3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1" y="831"/>
                  <a:ext cx="60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/>
                  <a:tailEnd type="triangle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Line 64">
                  <a:extLst>
                    <a:ext uri="{FF2B5EF4-FFF2-40B4-BE49-F238E27FC236}">
                      <a16:creationId xmlns:a16="http://schemas.microsoft.com/office/drawing/2014/main" id="{465C7299-13E9-48D9-B67D-1013DC4C47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5" y="134"/>
                  <a:ext cx="44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lg" len="lg"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" name="Line 65">
                  <a:extLst>
                    <a:ext uri="{FF2B5EF4-FFF2-40B4-BE49-F238E27FC236}">
                      <a16:creationId xmlns:a16="http://schemas.microsoft.com/office/drawing/2014/main" id="{0228031D-DA80-4D39-BD0D-7AB6B4CCAC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5" y="317"/>
                  <a:ext cx="44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lg" len="lg"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" name="Line 66">
                  <a:extLst>
                    <a:ext uri="{FF2B5EF4-FFF2-40B4-BE49-F238E27FC236}">
                      <a16:creationId xmlns:a16="http://schemas.microsoft.com/office/drawing/2014/main" id="{105D3A22-ABFD-4623-BC38-219959588D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5" y="502"/>
                  <a:ext cx="441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lg" len="lg"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Rectangle 69">
                  <a:extLst>
                    <a:ext uri="{FF2B5EF4-FFF2-40B4-BE49-F238E27FC236}">
                      <a16:creationId xmlns:a16="http://schemas.microsoft.com/office/drawing/2014/main" id="{D1FAEA8B-E05B-4683-A8A4-E264AF48F2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9"/>
                  <a:ext cx="408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CAS0</a:t>
                  </a:r>
                </a:p>
              </p:txBody>
            </p:sp>
            <p:sp>
              <p:nvSpPr>
                <p:cNvPr id="136" name="Rectangle 70">
                  <a:extLst>
                    <a:ext uri="{FF2B5EF4-FFF2-40B4-BE49-F238E27FC236}">
                      <a16:creationId xmlns:a16="http://schemas.microsoft.com/office/drawing/2014/main" id="{F0C35B7A-C0A5-469C-B9D1-150BD7BBC0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41"/>
                  <a:ext cx="408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CAS1</a:t>
                  </a:r>
                </a:p>
              </p:txBody>
            </p:sp>
            <p:sp>
              <p:nvSpPr>
                <p:cNvPr id="137" name="Rectangle 71">
                  <a:extLst>
                    <a:ext uri="{FF2B5EF4-FFF2-40B4-BE49-F238E27FC236}">
                      <a16:creationId xmlns:a16="http://schemas.microsoft.com/office/drawing/2014/main" id="{6FA6E9C9-0E17-4D51-80C4-E64FF61E79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24"/>
                  <a:ext cx="408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CAS2</a:t>
                  </a:r>
                </a:p>
              </p:txBody>
            </p:sp>
          </p:grpSp>
          <p:grpSp>
            <p:nvGrpSpPr>
              <p:cNvPr id="112" name="Group 72">
                <a:extLst>
                  <a:ext uri="{FF2B5EF4-FFF2-40B4-BE49-F238E27FC236}">
                    <a16:creationId xmlns:a16="http://schemas.microsoft.com/office/drawing/2014/main" id="{FF2CF358-33C1-4578-96F4-F1A1BB786D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42" y="67"/>
                <a:ext cx="982" cy="1175"/>
                <a:chOff x="13" y="0"/>
                <a:chExt cx="393" cy="470"/>
              </a:xfrm>
            </p:grpSpPr>
            <p:sp>
              <p:nvSpPr>
                <p:cNvPr id="121" name="Oval 73">
                  <a:extLst>
                    <a:ext uri="{FF2B5EF4-FFF2-40B4-BE49-F238E27FC236}">
                      <a16:creationId xmlns:a16="http://schemas.microsoft.com/office/drawing/2014/main" id="{249D4118-0834-4C24-B207-640F6188E2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" y="408"/>
                  <a:ext cx="74" cy="62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endParaRPr lang="zh-CN" altLang="en-US" sz="2000" b="0">
                    <a:latin typeface="Times New Roman" panose="02020603050405020304" pitchFamily="18" charset="0"/>
                    <a:ea typeface="楷体_GB2312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2" name="Line 74">
                  <a:extLst>
                    <a:ext uri="{FF2B5EF4-FFF2-40B4-BE49-F238E27FC236}">
                      <a16:creationId xmlns:a16="http://schemas.microsoft.com/office/drawing/2014/main" id="{F72B1896-AF10-442C-A124-9F1AEC2BF9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1" y="233"/>
                  <a:ext cx="0" cy="18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3" name="Line 75">
                  <a:extLst>
                    <a:ext uri="{FF2B5EF4-FFF2-40B4-BE49-F238E27FC236}">
                      <a16:creationId xmlns:a16="http://schemas.microsoft.com/office/drawing/2014/main" id="{0130E259-7EC0-46F8-9A72-7FD88B3513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" y="19"/>
                  <a:ext cx="348" cy="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4" name="Rectangle 76">
                  <a:extLst>
                    <a:ext uri="{FF2B5EF4-FFF2-40B4-BE49-F238E27FC236}">
                      <a16:creationId xmlns:a16="http://schemas.microsoft.com/office/drawing/2014/main" id="{0C78EF03-622E-4BFC-8715-E79C7E016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" y="0"/>
                  <a:ext cx="393" cy="1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INTA</a:t>
                  </a:r>
                </a:p>
              </p:txBody>
            </p:sp>
          </p:grpSp>
          <p:grpSp>
            <p:nvGrpSpPr>
              <p:cNvPr id="113" name="Group 77">
                <a:extLst>
                  <a:ext uri="{FF2B5EF4-FFF2-40B4-BE49-F238E27FC236}">
                    <a16:creationId xmlns:a16="http://schemas.microsoft.com/office/drawing/2014/main" id="{59BFB6B8-2F41-493A-9386-A391A02229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37" y="3039"/>
                <a:ext cx="1593" cy="2523"/>
                <a:chOff x="2" y="0"/>
                <a:chExt cx="637" cy="1009"/>
              </a:xfrm>
            </p:grpSpPr>
            <p:sp>
              <p:nvSpPr>
                <p:cNvPr id="116" name="Line 78">
                  <a:extLst>
                    <a:ext uri="{FF2B5EF4-FFF2-40B4-BE49-F238E27FC236}">
                      <a16:creationId xmlns:a16="http://schemas.microsoft.com/office/drawing/2014/main" id="{C32A6E26-FF2F-4549-B50A-29AD1341B3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" y="143"/>
                  <a:ext cx="29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Line 79">
                  <a:extLst>
                    <a:ext uri="{FF2B5EF4-FFF2-40B4-BE49-F238E27FC236}">
                      <a16:creationId xmlns:a16="http://schemas.microsoft.com/office/drawing/2014/main" id="{8D6B11D5-07E7-4858-BDAE-990013552C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" y="881"/>
                  <a:ext cx="29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8" name="Text Box 80">
                  <a:extLst>
                    <a:ext uri="{FF2B5EF4-FFF2-40B4-BE49-F238E27FC236}">
                      <a16:creationId xmlns:a16="http://schemas.microsoft.com/office/drawing/2014/main" id="{70A923A3-8523-4AEC-A28F-90957BB369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0" y="326"/>
                  <a:ext cx="388" cy="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>
                  <a:spAutoFit/>
                </a:bodyPr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……</a:t>
                  </a:r>
                </a:p>
              </p:txBody>
            </p:sp>
            <p:sp>
              <p:nvSpPr>
                <p:cNvPr id="119" name="Text Box 81">
                  <a:extLst>
                    <a:ext uri="{FF2B5EF4-FFF2-40B4-BE49-F238E27FC236}">
                      <a16:creationId xmlns:a16="http://schemas.microsoft.com/office/drawing/2014/main" id="{1BA0A125-35ED-417B-9CF7-FA483A5DE5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3" y="0"/>
                  <a:ext cx="38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IR0</a:t>
                  </a:r>
                </a:p>
              </p:txBody>
            </p:sp>
            <p:sp>
              <p:nvSpPr>
                <p:cNvPr id="120" name="Text Box 82">
                  <a:extLst>
                    <a:ext uri="{FF2B5EF4-FFF2-40B4-BE49-F238E27FC236}">
                      <a16:creationId xmlns:a16="http://schemas.microsoft.com/office/drawing/2014/main" id="{0A8E4B03-48C9-4A6D-A170-5530E4D1EC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3" y="759"/>
                  <a:ext cx="38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u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ü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30000"/>
                    </a:spcBef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30000"/>
                    </a:spcBef>
                    <a:spcAft>
                      <a:spcPct val="0"/>
                    </a:spcAft>
                    <a:buClr>
                      <a:srgbClr val="B4B9BE"/>
                    </a:buClr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Font typeface="Arial" panose="020B0604020202020204" pitchFamily="34" charset="0"/>
                    <a:buNone/>
                  </a:pPr>
                  <a:r>
                    <a:rPr lang="en-US" altLang="zh-CN" sz="2000">
                      <a:latin typeface="Times New Roman" panose="02020603050405020304" pitchFamily="18" charset="0"/>
                      <a:ea typeface="楷体_GB2312" pitchFamily="49" charset="-122"/>
                      <a:cs typeface="Times New Roman" panose="02020603050405020304" pitchFamily="18" charset="0"/>
                    </a:rPr>
                    <a:t>IR7</a:t>
                  </a:r>
                </a:p>
              </p:txBody>
            </p:sp>
          </p:grpSp>
          <p:sp>
            <p:nvSpPr>
              <p:cNvPr id="114" name="AutoShape 83">
                <a:extLst>
                  <a:ext uri="{FF2B5EF4-FFF2-40B4-BE49-F238E27FC236}">
                    <a16:creationId xmlns:a16="http://schemas.microsoft.com/office/drawing/2014/main" id="{6A899803-890F-44FC-8F02-B7F744699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97" y="4412"/>
                <a:ext cx="614" cy="300"/>
              </a:xfrm>
              <a:prstGeom prst="leftArrow">
                <a:avLst>
                  <a:gd name="adj1" fmla="val 57900"/>
                  <a:gd name="adj2" fmla="val 56735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000" b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AutoShape 85">
                <a:extLst>
                  <a:ext uri="{FF2B5EF4-FFF2-40B4-BE49-F238E27FC236}">
                    <a16:creationId xmlns:a16="http://schemas.microsoft.com/office/drawing/2014/main" id="{B03F99F0-BDE3-4035-9273-EFAFDD3B8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39" y="4412"/>
                <a:ext cx="574" cy="300"/>
              </a:xfrm>
              <a:prstGeom prst="leftRightArrow">
                <a:avLst>
                  <a:gd name="adj1" fmla="val 48999"/>
                  <a:gd name="adj2" fmla="val 36226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u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Ø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ü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Arial" panose="020B0604020202020204" pitchFamily="34" charset="0"/>
                  <a:buNone/>
                </a:pPr>
                <a:endParaRPr lang="zh-CN" altLang="en-US" sz="2000" b="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B0F9A352-600B-4D8D-AB6D-8A3C89289CC0}"/>
                </a:ext>
              </a:extLst>
            </p:cNvPr>
            <p:cNvCxnSpPr/>
            <p:nvPr/>
          </p:nvCxnSpPr>
          <p:spPr>
            <a:xfrm>
              <a:off x="352025" y="3140968"/>
              <a:ext cx="29496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 173">
              <a:extLst>
                <a:ext uri="{FF2B5EF4-FFF2-40B4-BE49-F238E27FC236}">
                  <a16:creationId xmlns:a16="http://schemas.microsoft.com/office/drawing/2014/main" id="{D5575421-8AB8-4F8C-8903-4A99559C9FBC}"/>
                </a:ext>
              </a:extLst>
            </p:cNvPr>
            <p:cNvCxnSpPr/>
            <p:nvPr/>
          </p:nvCxnSpPr>
          <p:spPr>
            <a:xfrm>
              <a:off x="343848" y="3429000"/>
              <a:ext cx="29496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 174">
              <a:extLst>
                <a:ext uri="{FF2B5EF4-FFF2-40B4-BE49-F238E27FC236}">
                  <a16:creationId xmlns:a16="http://schemas.microsoft.com/office/drawing/2014/main" id="{24BB77FC-402D-4F38-97B4-A7068D8E053A}"/>
                </a:ext>
              </a:extLst>
            </p:cNvPr>
            <p:cNvCxnSpPr/>
            <p:nvPr/>
          </p:nvCxnSpPr>
          <p:spPr>
            <a:xfrm>
              <a:off x="451612" y="4221088"/>
              <a:ext cx="24377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 175">
              <a:extLst>
                <a:ext uri="{FF2B5EF4-FFF2-40B4-BE49-F238E27FC236}">
                  <a16:creationId xmlns:a16="http://schemas.microsoft.com/office/drawing/2014/main" id="{C6668081-4BA6-4426-92F7-A3B5851A2722}"/>
                </a:ext>
              </a:extLst>
            </p:cNvPr>
            <p:cNvCxnSpPr/>
            <p:nvPr/>
          </p:nvCxnSpPr>
          <p:spPr>
            <a:xfrm>
              <a:off x="323528" y="5877272"/>
              <a:ext cx="24377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A6D6FD94-8CD4-4103-BC5A-414B0EFBB83C}"/>
                </a:ext>
              </a:extLst>
            </p:cNvPr>
            <p:cNvCxnSpPr/>
            <p:nvPr/>
          </p:nvCxnSpPr>
          <p:spPr>
            <a:xfrm>
              <a:off x="804718" y="5877272"/>
              <a:ext cx="29496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49E1E5C4-3741-4C40-8E89-968F015AE67B}"/>
              </a:ext>
            </a:extLst>
          </p:cNvPr>
          <p:cNvSpPr txBox="1"/>
          <p:nvPr/>
        </p:nvSpPr>
        <p:spPr>
          <a:xfrm>
            <a:off x="226742" y="6285577"/>
            <a:ext cx="4357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SP:Slave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       </a:t>
            </a:r>
            <a:r>
              <a:rPr lang="en-US" altLang="zh-CN" sz="2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EN:Enable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Buffer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60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4957C0-91E5-44DD-BF31-BBD81E538499}"/>
              </a:ext>
            </a:extLst>
          </p:cNvPr>
          <p:cNvSpPr txBox="1"/>
          <p:nvPr/>
        </p:nvSpPr>
        <p:spPr>
          <a:xfrm>
            <a:off x="107504" y="820563"/>
            <a:ext cx="4824536" cy="59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）中断请求寄存器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IRR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A33311-FC09-4AD2-ABFC-97DD467A5313}"/>
              </a:ext>
            </a:extLst>
          </p:cNvPr>
          <p:cNvSpPr txBox="1"/>
          <p:nvPr/>
        </p:nvSpPr>
        <p:spPr>
          <a:xfrm>
            <a:off x="539552" y="1412776"/>
            <a:ext cx="7704856" cy="11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保存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来的中断请求信号，某一位为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表示相应引脚上有中断请求；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2F05BC6-C051-4B46-BBD7-1BB9CFD9215B}"/>
              </a:ext>
            </a:extLst>
          </p:cNvPr>
          <p:cNvSpPr txBox="1"/>
          <p:nvPr/>
        </p:nvSpPr>
        <p:spPr>
          <a:xfrm>
            <a:off x="539552" y="2635312"/>
            <a:ext cx="8244916" cy="59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中断响应后，外设应撤销对应引脚上的请求信号。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1ED838-AD91-4768-947A-D28204F7426D}"/>
              </a:ext>
            </a:extLst>
          </p:cNvPr>
          <p:cNvSpPr txBox="1"/>
          <p:nvPr/>
        </p:nvSpPr>
        <p:spPr>
          <a:xfrm>
            <a:off x="107504" y="3501008"/>
            <a:ext cx="4824536" cy="59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）中断服务寄存器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ISR</a:t>
            </a:r>
            <a:endParaRPr lang="zh-CN" alt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9AD0FB-025C-4279-AC59-CE5F457DDDD9}"/>
              </a:ext>
            </a:extLst>
          </p:cNvPr>
          <p:cNvSpPr txBox="1"/>
          <p:nvPr/>
        </p:nvSpPr>
        <p:spPr>
          <a:xfrm>
            <a:off x="539552" y="4128305"/>
            <a:ext cx="7704856" cy="115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相对应，保存所有正在服务的中断源；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F5D1F0D-DC06-4DD4-8720-5A977214E525}"/>
              </a:ext>
            </a:extLst>
          </p:cNvPr>
          <p:cNvSpPr txBox="1"/>
          <p:nvPr/>
        </p:nvSpPr>
        <p:spPr>
          <a:xfrm>
            <a:off x="539552" y="5315757"/>
            <a:ext cx="7704856" cy="59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当收到中断结束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EOI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命令时，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ISR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相应位清零。</a:t>
            </a:r>
          </a:p>
        </p:txBody>
      </p:sp>
    </p:spTree>
    <p:extLst>
      <p:ext uri="{BB962C8B-B14F-4D97-AF65-F5344CB8AC3E}">
        <p14:creationId xmlns:p14="http://schemas.microsoft.com/office/powerpoint/2010/main" val="7163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mp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1345</TotalTime>
  <Words>1329</Words>
  <Application>Microsoft Office PowerPoint</Application>
  <PresentationFormat>全屏显示(4:3)</PresentationFormat>
  <Paragraphs>326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黑体</vt:lpstr>
      <vt:lpstr>楷体</vt:lpstr>
      <vt:lpstr>楷体_GB2312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fmp</dc:creator>
  <cp:lastModifiedBy>FMP</cp:lastModifiedBy>
  <cp:revision>234</cp:revision>
  <dcterms:created xsi:type="dcterms:W3CDTF">2017-01-15T07:54:50Z</dcterms:created>
  <dcterms:modified xsi:type="dcterms:W3CDTF">2023-11-23T12:41:45Z</dcterms:modified>
</cp:coreProperties>
</file>