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60"/>
  </p:handoutMasterIdLst>
  <p:sldIdLst>
    <p:sldId id="842" r:id="rId3"/>
    <p:sldId id="843" r:id="rId5"/>
    <p:sldId id="844" r:id="rId6"/>
    <p:sldId id="845" r:id="rId7"/>
    <p:sldId id="871" r:id="rId8"/>
    <p:sldId id="904" r:id="rId9"/>
    <p:sldId id="906" r:id="rId10"/>
    <p:sldId id="870" r:id="rId11"/>
    <p:sldId id="912" r:id="rId12"/>
    <p:sldId id="913" r:id="rId13"/>
    <p:sldId id="914" r:id="rId14"/>
    <p:sldId id="915" r:id="rId15"/>
    <p:sldId id="916" r:id="rId16"/>
    <p:sldId id="917" r:id="rId17"/>
    <p:sldId id="999" r:id="rId18"/>
    <p:sldId id="919" r:id="rId19"/>
    <p:sldId id="920" r:id="rId20"/>
    <p:sldId id="1061" r:id="rId21"/>
    <p:sldId id="1092" r:id="rId22"/>
    <p:sldId id="1031" r:id="rId23"/>
    <p:sldId id="1033" r:id="rId24"/>
    <p:sldId id="1034" r:id="rId25"/>
    <p:sldId id="924" r:id="rId26"/>
    <p:sldId id="1035" r:id="rId27"/>
    <p:sldId id="1036" r:id="rId28"/>
    <p:sldId id="1037" r:id="rId29"/>
    <p:sldId id="1093" r:id="rId30"/>
    <p:sldId id="1094" r:id="rId31"/>
    <p:sldId id="1189" r:id="rId32"/>
    <p:sldId id="1190" r:id="rId33"/>
    <p:sldId id="1191" r:id="rId34"/>
    <p:sldId id="1192" r:id="rId35"/>
    <p:sldId id="1193" r:id="rId36"/>
    <p:sldId id="1194" r:id="rId37"/>
    <p:sldId id="1195" r:id="rId38"/>
    <p:sldId id="932" r:id="rId39"/>
    <p:sldId id="933" r:id="rId40"/>
    <p:sldId id="934" r:id="rId41"/>
    <p:sldId id="1165" r:id="rId42"/>
    <p:sldId id="935" r:id="rId43"/>
    <p:sldId id="938" r:id="rId44"/>
    <p:sldId id="1196" r:id="rId45"/>
    <p:sldId id="1197" r:id="rId46"/>
    <p:sldId id="1199" r:id="rId47"/>
    <p:sldId id="1168" r:id="rId48"/>
    <p:sldId id="1167" r:id="rId49"/>
    <p:sldId id="1170" r:id="rId50"/>
    <p:sldId id="1171" r:id="rId51"/>
    <p:sldId id="1172" r:id="rId52"/>
    <p:sldId id="1173" r:id="rId53"/>
    <p:sldId id="1174" r:id="rId54"/>
    <p:sldId id="1176" r:id="rId55"/>
    <p:sldId id="940" r:id="rId56"/>
    <p:sldId id="949" r:id="rId57"/>
    <p:sldId id="950" r:id="rId58"/>
    <p:sldId id="951" r:id="rId59"/>
  </p:sldIdLst>
  <p:sldSz cx="9144000" cy="6858000" type="screen4x3"/>
  <p:notesSz cx="6858000" cy="9144000"/>
  <p:custDataLst>
    <p:tags r:id="rId6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0" userDrawn="1">
          <p15:clr>
            <a:srgbClr val="A4A3A4"/>
          </p15:clr>
        </p15:guide>
        <p15:guide id="2" pos="19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D7D31"/>
    <a:srgbClr val="4472C4"/>
    <a:srgbClr val="FFFFFF"/>
    <a:srgbClr val="0563C1"/>
    <a:srgbClr val="FF9900"/>
    <a:srgbClr val="2F5597"/>
    <a:srgbClr val="F0DADA"/>
    <a:srgbClr val="668CCF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2" autoAdjust="0"/>
    <p:restoredTop sz="96727" autoAdjust="0"/>
  </p:normalViewPr>
  <p:slideViewPr>
    <p:cSldViewPr snapToGrid="0" showGuides="1">
      <p:cViewPr varScale="1">
        <p:scale>
          <a:sx n="115" d="100"/>
          <a:sy n="115" d="100"/>
        </p:scale>
        <p:origin x="1686" y="84"/>
      </p:cViewPr>
      <p:guideLst>
        <p:guide orient="horz" pos="2020"/>
        <p:guide pos="1908"/>
      </p:guideLst>
    </p:cSldViewPr>
  </p:slideViewPr>
  <p:outlineViewPr>
    <p:cViewPr>
      <p:scale>
        <a:sx n="33" d="100"/>
        <a:sy n="33" d="100"/>
      </p:scale>
      <p:origin x="0" y="-2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tags" Target="tags/tag26.xml"/><Relationship Id="rId64" Type="http://schemas.openxmlformats.org/officeDocument/2006/relationships/commentAuthors" Target="commentAuthors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FCE-E0B4-450A-8814-99D94273BE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3992-3923-4131-A345-CCC271863ED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95C-26EE-4FBF-8C26-AE710BD60A0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E73A-6BB3-40C6-B4BE-DA316C10F9B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7B30-7A77-42E8-BFF1-C6609E9E97F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18A1-47D9-4C24-9C7D-66132DA242E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B3F-153C-4CC6-80F6-1B7C47A85386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51C2-1B4A-442C-B540-4CB34522AD4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B81-4440-40CC-A0C8-F97F7519C7E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4516-2D30-44B3-ACF7-9D8FDA9D2A4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C005-004C-4072-829D-2E5B3FBCF94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EE9E3-6631-48CD-885B-967F7A8FE45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7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8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9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0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1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2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3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0.jpeg"/><Relationship Id="rId3" Type="http://schemas.openxmlformats.org/officeDocument/2006/relationships/hyperlink" Target="http://hi.baidu.com/zhenmcu/item/db7fb5354c5d2b172e20c4ae" TargetMode="Externa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1.png"/><Relationship Id="rId3" Type="http://schemas.openxmlformats.org/officeDocument/2006/relationships/tags" Target="../tags/tag14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5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6.xml"/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7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0" Type="http://schemas.openxmlformats.org/officeDocument/2006/relationships/notesSlide" Target="../notesSlides/notesSlide44.xml"/><Relationship Id="rId1" Type="http://schemas.openxmlformats.org/officeDocument/2006/relationships/image" Target="../media/image1.jpe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5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3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  <a:endParaRPr lang="zh-CN" altLang="en-US" sz="3600" b="1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>
                <a:solidFill>
                  <a:srgbClr val="004578"/>
                </a:solidFill>
              </a:rPr>
              <a:t>第四章 存储子系统</a:t>
            </a:r>
            <a:endParaRPr lang="zh-CN" altLang="en-US" sz="2800" b="1" dirty="0">
              <a:solidFill>
                <a:srgbClr val="004578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A1B773BC-052C-4E9A-B373-F6A2B8AC3386}" type="datetime1">
              <a:rPr lang="zh-CN" altLang="en-US" sz="1400" smtClean="0">
                <a:solidFill>
                  <a:schemeClr val="tx1"/>
                </a:solidFill>
              </a:rPr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7141" y="762370"/>
            <a:ext cx="8319247" cy="43823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2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74LS139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译码器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(2-4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译码器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7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2-4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译码器有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个使能端、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个输入端、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个输出端。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在使能端为有效电平时，对应每一组输入代码，只有一个输出端为有效电平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7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具体来说，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个输入变量，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共有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种不同状态组合，因而译码器共有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个输出信号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4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en-US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～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4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，并且输出为低电平有效，其真值表如下：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2" name="内容占位符 5"/>
          <p:cNvGraphicFramePr/>
          <p:nvPr>
            <p:custDataLst>
              <p:tags r:id="rId3"/>
            </p:custDataLst>
          </p:nvPr>
        </p:nvGraphicFramePr>
        <p:xfrm>
          <a:off x="2507903" y="1405449"/>
          <a:ext cx="6496685" cy="4500245"/>
        </p:xfrm>
        <a:graphic>
          <a:graphicData uri="http://schemas.openxmlformats.org/drawingml/2006/table">
            <a:tbl>
              <a:tblPr firstRow="1" firstCol="1" bandRow="1"/>
              <a:tblGrid>
                <a:gridCol w="1108710"/>
                <a:gridCol w="654050"/>
                <a:gridCol w="735965"/>
                <a:gridCol w="920115"/>
                <a:gridCol w="1003935"/>
                <a:gridCol w="974090"/>
                <a:gridCol w="1099820"/>
              </a:tblGrid>
              <a:tr h="603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使能端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输入端</a:t>
                      </a:r>
                      <a:endParaRPr lang="zh-CN" sz="2400" b="1" kern="100" dirty="0">
                        <a:solidFill>
                          <a:schemeClr val="accen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输出端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96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1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b="1" baseline="-25000" dirty="0">
                          <a:solidFill>
                            <a:schemeClr val="accent1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altLang="zh-CN" sz="2800" b="1" kern="100" baseline="-25000" dirty="0">
                        <a:solidFill>
                          <a:schemeClr val="accent1"/>
                        </a:solidFill>
                        <a:effectLst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800" b="1" baseline="-25000" dirty="0">
                          <a:solidFill>
                            <a:schemeClr val="accent1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800" b="1" kern="100" baseline="-25000" dirty="0">
                        <a:solidFill>
                          <a:schemeClr val="accent1"/>
                        </a:solidFill>
                        <a:effectLst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2800" b="1" baseline="-25000" dirty="0">
                          <a:solidFill>
                            <a:schemeClr val="tx1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en-US" sz="2400" b="1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2800" b="1" baseline="-25000" dirty="0">
                          <a:solidFill>
                            <a:schemeClr val="tx1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en-US" sz="2400" b="1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2800" b="1" baseline="-25000" dirty="0">
                          <a:solidFill>
                            <a:schemeClr val="tx1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en-US" sz="2400" b="1" kern="1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altLang="zh-CN" sz="2800" b="1" baseline="-25000" dirty="0">
                          <a:solidFill>
                            <a:schemeClr val="tx1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800" b="1" baseline="-25000" dirty="0">
                        <a:solidFill>
                          <a:schemeClr val="tx1"/>
                        </a:solidFill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kern="100">
                        <a:solidFill>
                          <a:schemeClr val="accen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kern="100">
                        <a:solidFill>
                          <a:schemeClr val="accen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kern="100">
                        <a:solidFill>
                          <a:schemeClr val="accen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kern="100">
                        <a:solidFill>
                          <a:schemeClr val="accen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kern="10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kern="100">
                        <a:solidFill>
                          <a:schemeClr val="accen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kern="100">
                        <a:solidFill>
                          <a:schemeClr val="accen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kern="10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kern="100">
                        <a:solidFill>
                          <a:schemeClr val="accen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kern="100">
                        <a:solidFill>
                          <a:schemeClr val="accen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kern="10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9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kern="100">
                        <a:solidFill>
                          <a:schemeClr val="accen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kern="100">
                        <a:solidFill>
                          <a:schemeClr val="accen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kern="10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3" name="Group 4"/>
          <p:cNvGrpSpPr/>
          <p:nvPr/>
        </p:nvGrpSpPr>
        <p:grpSpPr bwMode="auto">
          <a:xfrm>
            <a:off x="131669" y="2014186"/>
            <a:ext cx="2192008" cy="3581401"/>
            <a:chOff x="1883" y="1809"/>
            <a:chExt cx="1656" cy="2256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123" y="1809"/>
              <a:ext cx="1152" cy="225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3275" y="200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3275" y="24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3275" y="30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3275" y="387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2123" y="1905"/>
              <a:ext cx="5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endParaRPr lang="en-US" altLang="zh-CN" sz="32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2123" y="2529"/>
              <a:ext cx="52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sz="32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2144" y="3267"/>
              <a:ext cx="5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b="0" baseline="-250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32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144" y="3612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b="0" baseline="-250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lang="en-US" altLang="zh-CN" sz="32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939" y="1809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r>
                <a:rPr lang="en-US" altLang="zh-CN" sz="1600" b="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lang="en-US" altLang="zh-CN" sz="16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2939" y="3681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r>
                <a:rPr lang="en-US" altLang="zh-CN" sz="1600" b="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32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2939" y="2388"/>
              <a:ext cx="43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 b="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•</a:t>
              </a:r>
              <a:endParaRPr lang="zh-CN" altLang="en-US" sz="16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3155" y="2741"/>
              <a:ext cx="38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•</a:t>
              </a:r>
              <a:endParaRPr lang="zh-CN" altLang="en-US" sz="1600" b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2939" y="2721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endParaRPr lang="zh-CN" altLang="en-US" sz="1600" b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1883" y="377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1883" y="34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1883" y="207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cxnSp>
        <p:nvCxnSpPr>
          <p:cNvPr id="2" name="直接连接符 1"/>
          <p:cNvCxnSpPr/>
          <p:nvPr/>
        </p:nvCxnSpPr>
        <p:spPr>
          <a:xfrm>
            <a:off x="2958350" y="2063360"/>
            <a:ext cx="2140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Line 16"/>
          <p:cNvSpPr>
            <a:spLocks noChangeShapeType="1"/>
          </p:cNvSpPr>
          <p:nvPr/>
        </p:nvSpPr>
        <p:spPr bwMode="auto">
          <a:xfrm>
            <a:off x="522456" y="2270874"/>
            <a:ext cx="214313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1601956" y="2098154"/>
            <a:ext cx="214313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1601956" y="5077574"/>
            <a:ext cx="214313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5374978" y="2122459"/>
            <a:ext cx="2140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336032" y="2119358"/>
            <a:ext cx="2140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325076" y="2119353"/>
            <a:ext cx="2140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8363880" y="2075803"/>
            <a:ext cx="21405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7141" y="762370"/>
            <a:ext cx="8867447" cy="61516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）双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2-4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译码器如何转换为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3-8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译码器</a:t>
            </a: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0" name="图片 39" descr="https://gss0.baidu.com/9vo3dSag_xI4khGko9WTAnF6hhy/zhidao/wh%3D600%2C800/sign=580b5a8f277f9e2f7060150e2f00c51c/d31b0ef41bd5ad6e24448c8381cb39dbb6fd3c1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45010"/>
            <a:ext cx="7376616" cy="3725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7141" y="827140"/>
            <a:ext cx="8319247" cy="5367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、地址译码方法</a:t>
            </a: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）全地址译码方式</a:t>
            </a: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就是构成存储器时要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使用全部地址总线信号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，即所有的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高位地址信号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都用来作为译码器的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输入、使能信号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低位地址信号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接存储芯片的地址输入线，从而使存储器芯片上的每一个单元在整个内存空间中具有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唯一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的地址。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）部分地址译码方式</a:t>
            </a: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就是仅把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地址总线的一部分地址信号线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与存储器连接，通常是用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高位地址信号的一部分（而不是全部）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作为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译码器的输入、使能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信号；低位地址信号接存储芯片的地址输入线。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7141" y="762370"/>
            <a:ext cx="8319247" cy="579504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）全地址译码、部分地址译码特点</a:t>
            </a: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全地址译码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使存储器芯片上的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每一个单元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在整个内存空间中具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有唯一的地址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部分地址译码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使地址出现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重叠区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，而重叠区的部分必须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空着不准使用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，这就破坏了地址空间的连续性，也在实际上减少了总的可用存储地址空间。其优点是其译码器的构成比较简单，成本较低。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③在实际应用中，采用全地址译码还是部分地址译码应根据具体情况来定。如果地址资源很富余，为使电路简单可考虑用部分地址译码；如果要充分利用地址空间，则应采用全地址译码。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13" name="Text Box 5"/>
          <p:cNvSpPr txBox="1"/>
          <p:nvPr/>
        </p:nvSpPr>
        <p:spPr>
          <a:xfrm>
            <a:off x="159535" y="710631"/>
            <a:ext cx="8867447" cy="5043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、举例</a:t>
            </a: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317253" y="4682523"/>
            <a:ext cx="8662670" cy="178244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</a:b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解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:(1)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需要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2K×4b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的芯片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片，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片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2K×4b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的芯片组成</a:t>
            </a:r>
            <a:b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</a:b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一组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2KB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的芯片，共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组；</a:t>
            </a:r>
            <a:b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</a:b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   (2)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芯片地址的分配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2KB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A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∽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A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10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041" y="1166485"/>
            <a:ext cx="7886700" cy="3666490"/>
          </a:xfrm>
        </p:spPr>
        <p:txBody>
          <a:bodyPr>
            <a:normAutofit fontScale="90000"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例</a:t>
            </a:r>
            <a:r>
              <a:rPr lang="en-US" altLang="zh-CN" sz="2665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3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：用2K×4b的芯片（若干片）构成一</a:t>
            </a:r>
            <a:r>
              <a:rPr lang="zh-CN" altLang="en-US" sz="2665" b="1" dirty="0" smtClean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个存储器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，其地址范围在78000H</a:t>
            </a:r>
            <a:r>
              <a:rPr lang="zh-CN" altLang="en-US" sz="266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～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79FFFH之间</a:t>
            </a:r>
            <a:r>
              <a:rPr lang="zh-CN" altLang="en-US" sz="2665" b="1" dirty="0" smtClean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。数据总线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为D</a:t>
            </a:r>
            <a:r>
              <a:rPr lang="zh-CN" altLang="en-US" sz="2665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0</a:t>
            </a:r>
            <a:r>
              <a:rPr lang="zh-CN" altLang="en-US" sz="266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～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D</a:t>
            </a:r>
            <a:r>
              <a:rPr lang="zh-CN" altLang="en-US" sz="2665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7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，对芯片读写采用</a:t>
            </a:r>
            <a:r>
              <a:rPr lang="zh-CN" altLang="en-US" sz="266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MEMR,MEMW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控制，且片选信号要求采用74LS138译码器输出。</a:t>
            </a:r>
            <a:b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</a:b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（1）需要2K×4b的芯片多少</a:t>
            </a:r>
            <a:r>
              <a:rPr lang="zh-CN" altLang="en-US" sz="2665" b="1" dirty="0" smtClean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片的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存储？</a:t>
            </a:r>
            <a:b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</a:b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（2）芯片地址如何分配？74LS138译码器如何设置？</a:t>
            </a:r>
            <a:b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</a:b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（3）画出存储器逻辑电路图。</a:t>
            </a:r>
            <a:endParaRPr lang="zh-CN" altLang="en-US" sz="2665" b="1" dirty="0"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155813" y="2276197"/>
            <a:ext cx="543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944235" y="2273651"/>
            <a:ext cx="5435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705" y="896620"/>
            <a:ext cx="8335645" cy="5961380"/>
          </a:xfrm>
        </p:spPr>
        <p:txBody>
          <a:bodyPr>
            <a:normAutofit fontScale="90000"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</a:t>
            </a:r>
            <a:b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b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74LS138译码器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设置：由于地址范围在78000H</a:t>
            </a:r>
            <a:r>
              <a:rPr lang="zh-CN" altLang="en-US" sz="266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～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79FFFH之间，即为8K，也就是4组存储芯片都具</a:t>
            </a:r>
            <a:r>
              <a:rPr lang="zh-CN" altLang="en-US" sz="2665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有唯一的地址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范围，因此，须采用</a:t>
            </a:r>
            <a:r>
              <a:rPr lang="zh-CN" altLang="en-US" sz="2665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全译码方式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: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即剩余的地址线：A</a:t>
            </a:r>
            <a:r>
              <a:rPr lang="zh-CN" altLang="en-US" sz="2665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19</a:t>
            </a:r>
            <a:r>
              <a:rPr lang="zh-CN" altLang="en-US" sz="266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～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665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11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中的全部线选做为74LS138译码器的输入端、使能端A</a:t>
            </a:r>
            <a:r>
              <a:rPr lang="zh-CN" altLang="en-US" sz="2665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19</a:t>
            </a:r>
            <a:r>
              <a:rPr lang="zh-CN" altLang="en-US" sz="266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～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665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11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是这样分配的</a:t>
            </a:r>
            <a:b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</a:t>
            </a:r>
            <a:r>
              <a:rPr lang="zh-CN" altLang="en-US" sz="2665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输入端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:ABC分别接入A</a:t>
            </a:r>
            <a:r>
              <a:rPr lang="zh-CN" altLang="en-US" sz="2665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11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665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12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665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13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,且A</a:t>
            </a:r>
            <a:r>
              <a:rPr lang="zh-CN" altLang="en-US" sz="2665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13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=0（恒定，四组芯片仅需两条地址线选择）</a:t>
            </a:r>
            <a:b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b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lang="en-US" altLang="zh-CN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</a:t>
            </a:r>
            <a:r>
              <a:rPr lang="zh-CN" altLang="en-US" sz="2665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使能端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:G</a:t>
            </a:r>
            <a:r>
              <a:rPr lang="zh-CN" altLang="en-US" sz="2665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:1(恒定), 连接:MEMR,MEMW(不能同时为0</a:t>
            </a:r>
            <a:r>
              <a:rPr lang="en-US" altLang="zh-CN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/1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)</a:t>
            </a:r>
            <a:b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G</a:t>
            </a:r>
            <a:r>
              <a:rPr lang="zh-CN" altLang="en-US" sz="2665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2A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:A</a:t>
            </a:r>
            <a:r>
              <a:rPr lang="zh-CN" altLang="en-US" sz="2665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19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665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14</a:t>
            </a:r>
            <a:r>
              <a:rPr lang="en-US" altLang="zh-CN" sz="2665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</a:t>
            </a:r>
            <a:r>
              <a:rPr lang="en-US" altLang="zh-CN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00</a:t>
            </a:r>
            <a:r>
              <a:rPr lang="en-US" altLang="zh-CN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（根据下页</a:t>
            </a:r>
            <a:r>
              <a:rPr lang="zh-CN" altLang="en-US" sz="266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66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19</a:t>
            </a:r>
            <a:r>
              <a:rPr lang="zh-CN" altLang="en-US" sz="266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266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66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14</a:t>
            </a:r>
            <a:r>
              <a:rPr lang="zh-CN" altLang="en-US" sz="2660" b="1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列可知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</a:t>
            </a:r>
            <a:b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G</a:t>
            </a:r>
            <a:r>
              <a:rPr lang="zh-CN" altLang="en-US" sz="2665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2B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:A</a:t>
            </a:r>
            <a:r>
              <a:rPr lang="zh-CN" altLang="en-US" sz="2665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18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665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17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665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16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665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15</a:t>
            </a:r>
            <a:r>
              <a:rPr lang="en-US" altLang="zh-CN" sz="2665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</a:t>
            </a:r>
            <a:r>
              <a:rPr lang="en-US" altLang="zh-CN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r>
              <a:rPr lang="zh-CN" altLang="en-US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1111</a:t>
            </a:r>
            <a:r>
              <a:rPr lang="zh-CN" altLang="en-US" sz="266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（根据下页A</a:t>
            </a:r>
            <a:r>
              <a:rPr lang="zh-CN" altLang="en-US" sz="266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en-US" altLang="zh-CN" sz="266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8</a:t>
            </a:r>
            <a:r>
              <a:rPr lang="zh-CN" altLang="en-US" sz="266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266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66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en-US" altLang="zh-CN" sz="266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7</a:t>
            </a:r>
            <a:r>
              <a:rPr lang="zh-CN" altLang="en-US" sz="266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zh-CN" altLang="en-US" sz="266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66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en-US" altLang="zh-CN" sz="266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6</a:t>
            </a:r>
            <a:r>
              <a:rPr lang="zh-CN" altLang="en-US" sz="266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266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66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en-US" altLang="zh-CN" sz="266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5</a:t>
            </a:r>
            <a:r>
              <a:rPr lang="zh-CN" altLang="en-US" sz="2660" b="1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列可</a:t>
            </a:r>
            <a:br>
              <a:rPr lang="en-US" altLang="zh-CN" sz="2660" b="1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lang="en-US" altLang="zh-CN" sz="2660" b="1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</a:t>
            </a:r>
            <a:r>
              <a:rPr lang="zh-CN" altLang="en-US" sz="2660" b="1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知</a:t>
            </a:r>
            <a:r>
              <a:rPr lang="zh-CN" altLang="en-US" sz="266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</a:t>
            </a:r>
            <a:r>
              <a:rPr lang="en-US" altLang="zh-CN" sz="2665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</a:t>
            </a:r>
            <a:b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b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br>
              <a:rPr lang="en-US" altLang="zh-CN" sz="2400" dirty="0"/>
            </a:br>
            <a:endParaRPr lang="zh-CN" altLang="en-US" sz="2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223115" y="4317277"/>
            <a:ext cx="4997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062585" y="4316201"/>
            <a:ext cx="4424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23896" y="4885161"/>
            <a:ext cx="1663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748981" y="5434631"/>
            <a:ext cx="13432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2119340" y="5867431"/>
            <a:ext cx="4165096" cy="423545"/>
          </a:xfrm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范围为</a:t>
            </a:r>
            <a:r>
              <a:rPr lang="en-US" altLang="zh-CN" sz="2400" b="1" dirty="0" err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78000H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b="1" dirty="0" err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79FFFH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：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8K</a:t>
            </a: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-2988" y="1990940"/>
          <a:ext cx="9144274" cy="36798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4995"/>
                <a:gridCol w="561846"/>
                <a:gridCol w="607060"/>
                <a:gridCol w="648132"/>
                <a:gridCol w="720080"/>
                <a:gridCol w="576064"/>
                <a:gridCol w="575945"/>
                <a:gridCol w="576183"/>
                <a:gridCol w="566887"/>
                <a:gridCol w="520700"/>
                <a:gridCol w="371399"/>
                <a:gridCol w="223025"/>
                <a:gridCol w="371708"/>
                <a:gridCol w="297366"/>
                <a:gridCol w="297366"/>
                <a:gridCol w="291058"/>
                <a:gridCol w="215030"/>
                <a:gridCol w="215030"/>
                <a:gridCol w="457200"/>
                <a:gridCol w="457200"/>
              </a:tblGrid>
              <a:tr h="640080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使能端选择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aseline="-25000" dirty="0">
                          <a:solidFill>
                            <a:srgbClr val="FF0000"/>
                          </a:solidFill>
                        </a:rPr>
                        <a:t>输入端选择</a:t>
                      </a:r>
                      <a:endParaRPr lang="zh-CN" altLang="en-US" sz="28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zh-CN" dirty="0">
                          <a:solidFill>
                            <a:srgbClr val="0070C0"/>
                          </a:solidFill>
                        </a:rPr>
                        <a:t>片内单元选择</a:t>
                      </a:r>
                      <a:endParaRPr lang="zh-CN" altLang="zh-CN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altLang="zh-CN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82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altLang="zh-C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altLang="zh-C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4472C4"/>
                          </a:solidFill>
                        </a:rPr>
                        <a:t>0</a:t>
                      </a:r>
                      <a:endParaRPr lang="en-US" altLang="zh-CN" dirty="0">
                        <a:solidFill>
                          <a:srgbClr val="4472C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altLang="zh-C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altLang="zh-C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19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altLang="zh-C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altLang="zh-C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4472C4"/>
                          </a:solidFill>
                        </a:rPr>
                        <a:t>0</a:t>
                      </a:r>
                      <a:endParaRPr lang="en-US" altLang="zh-CN" dirty="0">
                        <a:solidFill>
                          <a:srgbClr val="4472C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altLang="zh-C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altLang="zh-C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55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.</a:t>
                      </a:r>
                      <a:endParaRPr lang="en-US" altLang="zh-C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.</a:t>
                      </a:r>
                      <a:endParaRPr lang="en-US" altLang="zh-C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4472C4"/>
                          </a:solidFill>
                        </a:rPr>
                        <a:t>.</a:t>
                      </a:r>
                      <a:endParaRPr lang="en-US" altLang="zh-CN" dirty="0">
                        <a:solidFill>
                          <a:srgbClr val="4472C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zh-C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altLang="zh-C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altLang="zh-C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altLang="zh-C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4472C4"/>
                          </a:solidFill>
                        </a:rPr>
                        <a:t>0</a:t>
                      </a:r>
                      <a:endParaRPr lang="en-US" altLang="zh-CN" dirty="0">
                        <a:solidFill>
                          <a:srgbClr val="4472C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altLang="zh-C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altLang="zh-CN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4472C4"/>
                          </a:solidFill>
                        </a:rPr>
                        <a:t>0</a:t>
                      </a:r>
                      <a:endParaRPr lang="en-US" altLang="zh-CN" dirty="0">
                        <a:solidFill>
                          <a:srgbClr val="4472C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altLang="zh-CN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Text Box 5"/>
          <p:cNvSpPr txBox="1"/>
          <p:nvPr/>
        </p:nvSpPr>
        <p:spPr>
          <a:xfrm>
            <a:off x="147937" y="643625"/>
            <a:ext cx="8367414" cy="18708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zh-CN" altLang="en-US" sz="24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2A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19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14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=00,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zh-CN" altLang="en-US" sz="24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2B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18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17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16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15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=1111，A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12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13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=000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011,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片内单元选择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10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:00…0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FF…F</a:t>
            </a:r>
            <a:b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054225" y="911876"/>
            <a:ext cx="191342" cy="2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223938" y="914399"/>
            <a:ext cx="1741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9864" y="820079"/>
            <a:ext cx="37449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(3)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画出存储器逻辑电路图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）片内逻辑电路结构图</a:t>
            </a:r>
            <a:endParaRPr lang="zh-CN" altLang="en-US" sz="20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035" y="1803842"/>
            <a:ext cx="9039225" cy="4257675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36140" y="2713355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2K×4b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33600" y="4265295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2K×4b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14800" y="4265295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2K×4b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93025" y="2739390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2K×4b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74715" y="2739390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2K×4b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14800" y="2739390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2K×4b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74715" y="4265295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2K×4b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93025" y="4265295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2K×4b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224280" y="2155825"/>
            <a:ext cx="0" cy="3617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50190" y="2174875"/>
            <a:ext cx="0" cy="3617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224280" y="3309620"/>
            <a:ext cx="787336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223645" y="3564890"/>
            <a:ext cx="7895590" cy="1143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303780" y="3076575"/>
            <a:ext cx="0" cy="1176655"/>
          </a:xfrm>
          <a:prstGeom prst="straightConnector1">
            <a:avLst/>
          </a:prstGeom>
          <a:ln w="1905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298315" y="3074035"/>
            <a:ext cx="3175" cy="1201420"/>
          </a:xfrm>
          <a:prstGeom prst="straightConnector1">
            <a:avLst/>
          </a:prstGeom>
          <a:ln w="1905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6090285" y="3071495"/>
            <a:ext cx="8255" cy="1192530"/>
          </a:xfrm>
          <a:prstGeom prst="straightConnector1">
            <a:avLst/>
          </a:prstGeom>
          <a:ln w="1905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7844790" y="3079750"/>
            <a:ext cx="9525" cy="1173480"/>
          </a:xfrm>
          <a:prstGeom prst="straightConnector1">
            <a:avLst/>
          </a:prstGeom>
          <a:ln w="1905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165985" y="2836545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1"/>
                </a:solidFill>
              </a:rPr>
              <a:t>.</a:t>
            </a:r>
            <a:endParaRPr lang="en-US" altLang="zh-CN" sz="4000" b="1">
              <a:solidFill>
                <a:schemeClr val="accent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160520" y="2823210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1"/>
                </a:solidFill>
              </a:rPr>
              <a:t>.</a:t>
            </a:r>
            <a:endParaRPr lang="en-US" altLang="zh-CN" sz="4000" b="1">
              <a:solidFill>
                <a:schemeClr val="accent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60745" y="2831465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1"/>
                </a:solidFill>
              </a:rPr>
              <a:t>.</a:t>
            </a:r>
            <a:endParaRPr lang="en-US" altLang="zh-CN" sz="4000" b="1">
              <a:solidFill>
                <a:schemeClr val="accent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706995" y="2828925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1"/>
                </a:solidFill>
              </a:rPr>
              <a:t>.</a:t>
            </a:r>
            <a:endParaRPr lang="en-US" altLang="zh-CN" sz="4000" b="1">
              <a:solidFill>
                <a:schemeClr val="accent1"/>
              </a:solidFill>
            </a:endParaRPr>
          </a:p>
        </p:txBody>
      </p:sp>
      <p:sp>
        <p:nvSpPr>
          <p:cNvPr id="43" name="右箭头 42"/>
          <p:cNvSpPr/>
          <p:nvPr/>
        </p:nvSpPr>
        <p:spPr>
          <a:xfrm>
            <a:off x="1223645" y="3844925"/>
            <a:ext cx="7920355" cy="76200"/>
          </a:xfrm>
          <a:prstGeom prst="rightArrow">
            <a:avLst>
              <a:gd name="adj1" fmla="val 74545"/>
              <a:gd name="adj2" fmla="val 50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53720" y="3145155"/>
            <a:ext cx="884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MEMR</a:t>
            </a:r>
            <a:endParaRPr lang="en-US" altLang="zh-CN" sz="1400" b="1"/>
          </a:p>
        </p:txBody>
      </p:sp>
      <p:sp>
        <p:nvSpPr>
          <p:cNvPr id="45" name="文本框 44"/>
          <p:cNvSpPr txBox="1"/>
          <p:nvPr/>
        </p:nvSpPr>
        <p:spPr>
          <a:xfrm>
            <a:off x="540385" y="3401695"/>
            <a:ext cx="884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MEMW</a:t>
            </a:r>
            <a:endParaRPr lang="en-US" altLang="zh-CN" sz="1400" b="1"/>
          </a:p>
        </p:txBody>
      </p:sp>
      <p:sp>
        <p:nvSpPr>
          <p:cNvPr id="46" name="文本框 45"/>
          <p:cNvSpPr txBox="1"/>
          <p:nvPr/>
        </p:nvSpPr>
        <p:spPr>
          <a:xfrm>
            <a:off x="419100" y="3723005"/>
            <a:ext cx="884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A</a:t>
            </a:r>
            <a:r>
              <a:rPr lang="en-US" altLang="zh-CN" sz="14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14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10</a:t>
            </a:r>
            <a:endParaRPr lang="en-US" altLang="zh-CN" sz="1400" b="1"/>
          </a:p>
        </p:txBody>
      </p:sp>
      <p:cxnSp>
        <p:nvCxnSpPr>
          <p:cNvPr id="48" name="直接箭头连接符 47"/>
          <p:cNvCxnSpPr>
            <a:stCxn id="13" idx="2"/>
            <a:endCxn id="14" idx="0"/>
          </p:cNvCxnSpPr>
          <p:nvPr/>
        </p:nvCxnSpPr>
        <p:spPr>
          <a:xfrm flipH="1">
            <a:off x="2549525" y="3068320"/>
            <a:ext cx="2540" cy="1196975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4544060" y="3065780"/>
            <a:ext cx="2540" cy="1196975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6398260" y="3074035"/>
            <a:ext cx="2540" cy="1196975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68945" y="3071495"/>
            <a:ext cx="2540" cy="1196975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411730" y="3093085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2"/>
                </a:solidFill>
              </a:rPr>
              <a:t>.</a:t>
            </a:r>
            <a:endParaRPr lang="en-US" altLang="zh-CN" sz="4000" b="1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406265" y="3090545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2"/>
                </a:solidFill>
              </a:rPr>
              <a:t>.</a:t>
            </a:r>
            <a:endParaRPr lang="en-US" altLang="zh-CN" sz="4000" b="1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263005" y="3090545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2"/>
                </a:solidFill>
              </a:rPr>
              <a:t>.</a:t>
            </a:r>
            <a:endParaRPr lang="en-US" altLang="zh-CN" sz="4000" b="1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933690" y="3109595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2"/>
                </a:solidFill>
              </a:rPr>
              <a:t>.</a:t>
            </a:r>
            <a:endParaRPr lang="en-US" altLang="zh-CN" sz="4000" b="1">
              <a:solidFill>
                <a:schemeClr val="accent2"/>
              </a:solidFill>
            </a:endParaRPr>
          </a:p>
        </p:txBody>
      </p:sp>
      <p:sp>
        <p:nvSpPr>
          <p:cNvPr id="56" name="上下箭头 55"/>
          <p:cNvSpPr/>
          <p:nvPr/>
        </p:nvSpPr>
        <p:spPr>
          <a:xfrm>
            <a:off x="2758440" y="3065780"/>
            <a:ext cx="88265" cy="1187450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上下箭头 56"/>
          <p:cNvSpPr/>
          <p:nvPr/>
        </p:nvSpPr>
        <p:spPr>
          <a:xfrm>
            <a:off x="4763770" y="3084830"/>
            <a:ext cx="88265" cy="1187450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上下箭头 57"/>
          <p:cNvSpPr/>
          <p:nvPr/>
        </p:nvSpPr>
        <p:spPr>
          <a:xfrm>
            <a:off x="6628765" y="3082290"/>
            <a:ext cx="88265" cy="1187450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上下箭头 58"/>
          <p:cNvSpPr/>
          <p:nvPr/>
        </p:nvSpPr>
        <p:spPr>
          <a:xfrm>
            <a:off x="8277860" y="3079750"/>
            <a:ext cx="88265" cy="1187450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646680" y="3263265"/>
            <a:ext cx="13208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5400" b="1">
                <a:solidFill>
                  <a:schemeClr val="accent6"/>
                </a:solidFill>
              </a:rPr>
              <a:t>.</a:t>
            </a:r>
            <a:endParaRPr lang="en-US" altLang="zh-CN" sz="5400" b="1">
              <a:solidFill>
                <a:schemeClr val="accent6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644390" y="3263900"/>
            <a:ext cx="13208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5400" b="1">
                <a:solidFill>
                  <a:schemeClr val="accent6"/>
                </a:solidFill>
              </a:rPr>
              <a:t>.</a:t>
            </a:r>
            <a:endParaRPr lang="en-US" altLang="zh-CN" sz="5400" b="1">
              <a:solidFill>
                <a:schemeClr val="accent6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509385" y="3261360"/>
            <a:ext cx="13208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5400" b="1">
                <a:solidFill>
                  <a:schemeClr val="accent6"/>
                </a:solidFill>
              </a:rPr>
              <a:t>.</a:t>
            </a:r>
            <a:endParaRPr lang="en-US" altLang="zh-CN" sz="5400" b="1">
              <a:solidFill>
                <a:schemeClr val="accent6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167370" y="3265805"/>
            <a:ext cx="13208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5400" b="1">
                <a:solidFill>
                  <a:schemeClr val="accent6"/>
                </a:solidFill>
              </a:rPr>
              <a:t>.</a:t>
            </a:r>
            <a:endParaRPr lang="en-US" altLang="zh-CN" sz="5400" b="1">
              <a:solidFill>
                <a:schemeClr val="accent6"/>
              </a:solidFill>
            </a:endParaRPr>
          </a:p>
        </p:txBody>
      </p:sp>
      <p:sp>
        <p:nvSpPr>
          <p:cNvPr id="64" name="左右箭头 63"/>
          <p:cNvSpPr/>
          <p:nvPr/>
        </p:nvSpPr>
        <p:spPr>
          <a:xfrm>
            <a:off x="1212850" y="2299970"/>
            <a:ext cx="7801610" cy="99695"/>
          </a:xfrm>
          <a:prstGeom prst="leftRight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直角双向箭头 64"/>
          <p:cNvSpPr/>
          <p:nvPr/>
        </p:nvSpPr>
        <p:spPr>
          <a:xfrm>
            <a:off x="2986405" y="2343150"/>
            <a:ext cx="842645" cy="2242820"/>
          </a:xfrm>
          <a:prstGeom prst="leftUpArrow">
            <a:avLst>
              <a:gd name="adj1" fmla="val 6669"/>
              <a:gd name="adj2" fmla="val 24302"/>
              <a:gd name="adj3" fmla="val 2110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6" name="左右箭头 65"/>
          <p:cNvSpPr/>
          <p:nvPr/>
        </p:nvSpPr>
        <p:spPr>
          <a:xfrm>
            <a:off x="2988945" y="2862580"/>
            <a:ext cx="610235" cy="203200"/>
          </a:xfrm>
          <a:prstGeom prst="leftRightArrow">
            <a:avLst>
              <a:gd name="adj1" fmla="val 19327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直角双向箭头 66"/>
          <p:cNvSpPr/>
          <p:nvPr/>
        </p:nvSpPr>
        <p:spPr>
          <a:xfrm>
            <a:off x="4991735" y="2383790"/>
            <a:ext cx="842645" cy="2242820"/>
          </a:xfrm>
          <a:prstGeom prst="leftUpArrow">
            <a:avLst>
              <a:gd name="adj1" fmla="val 6669"/>
              <a:gd name="adj2" fmla="val 24302"/>
              <a:gd name="adj3" fmla="val 2110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8" name="直角双向箭头 67"/>
          <p:cNvSpPr/>
          <p:nvPr/>
        </p:nvSpPr>
        <p:spPr>
          <a:xfrm>
            <a:off x="6795135" y="2379980"/>
            <a:ext cx="842645" cy="2242820"/>
          </a:xfrm>
          <a:prstGeom prst="leftUpArrow">
            <a:avLst>
              <a:gd name="adj1" fmla="val 6669"/>
              <a:gd name="adj2" fmla="val 24302"/>
              <a:gd name="adj3" fmla="val 2110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9" name="直角双向箭头 68"/>
          <p:cNvSpPr/>
          <p:nvPr/>
        </p:nvSpPr>
        <p:spPr>
          <a:xfrm>
            <a:off x="8558530" y="2383155"/>
            <a:ext cx="498475" cy="2242820"/>
          </a:xfrm>
          <a:prstGeom prst="leftUpArrow">
            <a:avLst>
              <a:gd name="adj1" fmla="val 6669"/>
              <a:gd name="adj2" fmla="val 24302"/>
              <a:gd name="adj3" fmla="val 2110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0" name="左右箭头 69"/>
          <p:cNvSpPr/>
          <p:nvPr/>
        </p:nvSpPr>
        <p:spPr>
          <a:xfrm>
            <a:off x="4907915" y="2849245"/>
            <a:ext cx="721360" cy="215900"/>
          </a:xfrm>
          <a:prstGeom prst="leftRightArrow">
            <a:avLst>
              <a:gd name="adj1" fmla="val 19411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左右箭头 70"/>
          <p:cNvSpPr/>
          <p:nvPr/>
        </p:nvSpPr>
        <p:spPr>
          <a:xfrm>
            <a:off x="6795135" y="2855595"/>
            <a:ext cx="610235" cy="203200"/>
          </a:xfrm>
          <a:prstGeom prst="leftRightArrow">
            <a:avLst>
              <a:gd name="adj1" fmla="val 19327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左右箭头 71"/>
          <p:cNvSpPr/>
          <p:nvPr/>
        </p:nvSpPr>
        <p:spPr>
          <a:xfrm>
            <a:off x="8479155" y="2831465"/>
            <a:ext cx="483235" cy="213995"/>
          </a:xfrm>
          <a:prstGeom prst="leftRightArrow">
            <a:avLst>
              <a:gd name="adj1" fmla="val 19287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/>
          <p:nvPr/>
        </p:nvCxnSpPr>
        <p:spPr>
          <a:xfrm>
            <a:off x="1911985" y="2877185"/>
            <a:ext cx="0" cy="2197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1906270" y="2877185"/>
            <a:ext cx="210820" cy="114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1929130" y="4442460"/>
            <a:ext cx="188595" cy="1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3892550" y="2887345"/>
            <a:ext cx="0" cy="2219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3892550" y="2885440"/>
            <a:ext cx="188595" cy="1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3912870" y="4418330"/>
            <a:ext cx="188595" cy="1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5786120" y="2831465"/>
            <a:ext cx="0" cy="2219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5779135" y="2828925"/>
            <a:ext cx="188595" cy="1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5786120" y="4418965"/>
            <a:ext cx="188595" cy="1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7492365" y="2823210"/>
            <a:ext cx="188595" cy="1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7504430" y="4452620"/>
            <a:ext cx="188595" cy="1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499985" y="2828925"/>
            <a:ext cx="0" cy="2219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8945" y="2176780"/>
            <a:ext cx="884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D</a:t>
            </a:r>
            <a:r>
              <a:rPr lang="en-US" altLang="zh-CN" sz="14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</a:t>
            </a:r>
            <a:r>
              <a:rPr lang="en-US" altLang="zh-CN" sz="14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7</a:t>
            </a:r>
            <a:endParaRPr lang="en-US" altLang="zh-CN" sz="1400" b="1"/>
          </a:p>
        </p:txBody>
      </p:sp>
      <p:sp>
        <p:nvSpPr>
          <p:cNvPr id="103" name="文本框 102"/>
          <p:cNvSpPr txBox="1"/>
          <p:nvPr/>
        </p:nvSpPr>
        <p:spPr>
          <a:xfrm>
            <a:off x="1527175" y="502031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en-US" altLang="zh-CN" b="1"/>
              <a:t>CS</a:t>
            </a:r>
            <a:r>
              <a:rPr lang="en-US" altLang="zh-CN" b="1" baseline="-25000">
                <a:solidFill>
                  <a:schemeClr val="tx1"/>
                </a:solidFill>
                <a:uFillTx/>
              </a:rPr>
              <a:t>0</a:t>
            </a:r>
            <a:endParaRPr lang="en-US" altLang="zh-CN" b="1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3492500" y="504190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en-US" altLang="zh-CN" b="1"/>
              <a:t>CS</a:t>
            </a:r>
            <a:r>
              <a:rPr lang="en-US" altLang="zh-CN" b="1" baseline="-25000">
                <a:solidFill>
                  <a:schemeClr val="tx1"/>
                </a:solidFill>
                <a:uFillTx/>
              </a:rPr>
              <a:t>1</a:t>
            </a:r>
            <a:endParaRPr lang="en-US" altLang="zh-CN" b="1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394960" y="502920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en-US" altLang="zh-CN" b="1"/>
              <a:t>CS</a:t>
            </a:r>
            <a:r>
              <a:rPr lang="en-US" altLang="zh-CN" b="1" baseline="-25000">
                <a:solidFill>
                  <a:schemeClr val="tx1"/>
                </a:solidFill>
                <a:uFillTx/>
              </a:rPr>
              <a:t>2</a:t>
            </a:r>
            <a:endParaRPr lang="en-US" altLang="zh-CN" b="1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132955" y="504190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en-US" altLang="zh-CN" b="1"/>
              <a:t>CS</a:t>
            </a:r>
            <a:r>
              <a:rPr lang="en-US" altLang="zh-CN" b="1" baseline="-25000">
                <a:solidFill>
                  <a:schemeClr val="tx1"/>
                </a:solidFill>
                <a:uFillTx/>
              </a:rPr>
              <a:t>3</a:t>
            </a:r>
            <a:endParaRPr lang="en-US" altLang="zh-CN" b="1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630555" y="3209925"/>
            <a:ext cx="499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649605" y="3477260"/>
            <a:ext cx="499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539750" y="4119880"/>
            <a:ext cx="490220" cy="15316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/>
              <a:t>系统总线</a:t>
            </a:r>
            <a:endParaRPr lang="zh-CN" altLang="en-US" sz="2000" b="1"/>
          </a:p>
        </p:txBody>
      </p:sp>
      <p:cxnSp>
        <p:nvCxnSpPr>
          <p:cNvPr id="3" name="直接连接符 2"/>
          <p:cNvCxnSpPr/>
          <p:nvPr/>
        </p:nvCxnSpPr>
        <p:spPr>
          <a:xfrm>
            <a:off x="1790065" y="5099685"/>
            <a:ext cx="2330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752215" y="5118735"/>
            <a:ext cx="2330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660390" y="5116195"/>
            <a:ext cx="2330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369810" y="5118735"/>
            <a:ext cx="2330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9685" y="187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9864" y="910814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片选信号逻辑电路图</a:t>
            </a:r>
            <a:endParaRPr lang="zh-CN" altLang="en-US" sz="24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4550" y="1690370"/>
            <a:ext cx="1801495" cy="3244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57730" y="1817370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zh-CN" altLang="en-US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65985" y="2246630"/>
            <a:ext cx="50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zh-CN" altLang="en-US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2A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74240" y="269748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en-US" altLang="zh-CN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2B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468120" y="1861185"/>
            <a:ext cx="30099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endParaRPr lang="en-US" altLang="zh-CN" sz="1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773555" y="1986915"/>
            <a:ext cx="75565" cy="7556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3" idx="6"/>
          </p:cNvCxnSpPr>
          <p:nvPr/>
        </p:nvCxnSpPr>
        <p:spPr>
          <a:xfrm flipV="1">
            <a:off x="1849120" y="2022475"/>
            <a:ext cx="26289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65580" y="2290445"/>
            <a:ext cx="30099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≥</a:t>
            </a:r>
            <a:endParaRPr lang="en-US" altLang="zh-CN" sz="1400" b="1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/>
          <p:cNvCxnSpPr>
            <a:stCxn id="25" idx="3"/>
          </p:cNvCxnSpPr>
          <p:nvPr/>
        </p:nvCxnSpPr>
        <p:spPr>
          <a:xfrm>
            <a:off x="1766570" y="2444115"/>
            <a:ext cx="342900" cy="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476375" y="2722245"/>
            <a:ext cx="30099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endParaRPr lang="en-US" altLang="zh-CN" sz="1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1857375" y="2883535"/>
            <a:ext cx="26289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781810" y="2847975"/>
            <a:ext cx="75565" cy="7556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735965" y="1910715"/>
            <a:ext cx="709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44220" y="2091690"/>
            <a:ext cx="709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55015" y="2350770"/>
            <a:ext cx="709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44220" y="2534285"/>
            <a:ext cx="709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55015" y="2944495"/>
            <a:ext cx="709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63270" y="2769235"/>
            <a:ext cx="709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97485" y="1685290"/>
            <a:ext cx="732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MEMR</a:t>
            </a:r>
            <a:endParaRPr lang="zh-CN" altLang="en-US" sz="1600"/>
          </a:p>
        </p:txBody>
      </p:sp>
      <p:sp>
        <p:nvSpPr>
          <p:cNvPr id="44" name="文本框 43"/>
          <p:cNvSpPr txBox="1"/>
          <p:nvPr/>
        </p:nvSpPr>
        <p:spPr>
          <a:xfrm>
            <a:off x="205740" y="1931035"/>
            <a:ext cx="732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MEMW</a:t>
            </a:r>
            <a:endParaRPr lang="zh-CN" altLang="en-US" sz="1600"/>
          </a:p>
        </p:txBody>
      </p:sp>
      <p:sp>
        <p:nvSpPr>
          <p:cNvPr id="45" name="文本框 44"/>
          <p:cNvSpPr txBox="1"/>
          <p:nvPr/>
        </p:nvSpPr>
        <p:spPr>
          <a:xfrm>
            <a:off x="699770" y="2230755"/>
            <a:ext cx="732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.........</a:t>
            </a:r>
            <a:endParaRPr lang="en-US" altLang="zh-CN" sz="1600" b="1"/>
          </a:p>
        </p:txBody>
      </p:sp>
      <p:sp>
        <p:nvSpPr>
          <p:cNvPr id="46" name="文本框 45"/>
          <p:cNvSpPr txBox="1"/>
          <p:nvPr/>
        </p:nvSpPr>
        <p:spPr>
          <a:xfrm>
            <a:off x="708025" y="2638425"/>
            <a:ext cx="732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.........</a:t>
            </a:r>
            <a:endParaRPr lang="en-US" altLang="zh-CN" sz="1600" b="1"/>
          </a:p>
        </p:txBody>
      </p:sp>
      <p:sp>
        <p:nvSpPr>
          <p:cNvPr id="47" name="文本框 46"/>
          <p:cNvSpPr txBox="1"/>
          <p:nvPr/>
        </p:nvSpPr>
        <p:spPr>
          <a:xfrm>
            <a:off x="19685" y="2263140"/>
            <a:ext cx="732790" cy="49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1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19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1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14</a:t>
            </a:r>
            <a:endParaRPr lang="en-US" altLang="zh-CN" sz="1400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7940" y="2638425"/>
            <a:ext cx="732790" cy="476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1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18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1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17</a:t>
            </a:r>
            <a:r>
              <a:rPr lang="zh-CN" altLang="en-US" sz="1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1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16</a:t>
            </a:r>
            <a:r>
              <a:rPr lang="zh-CN" altLang="en-US" sz="1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1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15</a:t>
            </a:r>
            <a:endParaRPr lang="en-US" altLang="zh-CN" sz="1400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176780" y="3326130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2174240" y="3830955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B</a:t>
            </a:r>
            <a:endParaRPr lang="en-US" altLang="zh-CN" b="1"/>
          </a:p>
        </p:txBody>
      </p:sp>
      <p:sp>
        <p:nvSpPr>
          <p:cNvPr id="51" name="文本框 50"/>
          <p:cNvSpPr txBox="1"/>
          <p:nvPr/>
        </p:nvSpPr>
        <p:spPr>
          <a:xfrm>
            <a:off x="2182495" y="4249420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A</a:t>
            </a:r>
            <a:endParaRPr lang="en-US" altLang="zh-CN" b="1"/>
          </a:p>
        </p:txBody>
      </p:sp>
      <p:cxnSp>
        <p:nvCxnSpPr>
          <p:cNvPr id="52" name="直接连接符 51"/>
          <p:cNvCxnSpPr/>
          <p:nvPr/>
        </p:nvCxnSpPr>
        <p:spPr>
          <a:xfrm>
            <a:off x="834390" y="3479800"/>
            <a:ext cx="1265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835025" y="3479800"/>
            <a:ext cx="10795" cy="155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746125" y="3635375"/>
            <a:ext cx="243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801370" y="3712845"/>
            <a:ext cx="87948" cy="1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823595" y="3978910"/>
            <a:ext cx="1276350" cy="1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821055" y="4418965"/>
            <a:ext cx="1276350" cy="1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71475" y="3323590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13</a:t>
            </a:r>
            <a:endParaRPr lang="en-US" altLang="zh-CN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68935" y="3763645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endParaRPr lang="en-US" altLang="zh-CN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90525" y="4184650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en-US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endParaRPr 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460750" y="1774190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Y</a:t>
            </a:r>
            <a:r>
              <a:rPr lang="en-US" altLang="zh-CN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endParaRPr lang="en-US" altLang="zh-CN" b="1" baseline="-25000" dirty="0"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469005" y="2127885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Y</a:t>
            </a:r>
            <a:r>
              <a:rPr lang="zh-CN" altLang="en-US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3490595" y="2473325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Y</a:t>
            </a:r>
            <a:r>
              <a:rPr lang="en-US" altLang="zh-CN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</a:t>
            </a:r>
            <a:endParaRPr lang="en-US" altLang="zh-CN" b="1" baseline="-25000" dirty="0"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501390" y="2818765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Y</a:t>
            </a:r>
            <a:r>
              <a:rPr lang="en-US" altLang="zh-CN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3</a:t>
            </a:r>
            <a:endParaRPr lang="en-US" altLang="zh-CN" b="1" baseline="-25000" dirty="0"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555365" y="3121025"/>
            <a:ext cx="378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en-US" altLang="zh-CN" sz="2400" b="1"/>
              <a:t>.</a:t>
            </a:r>
            <a:endParaRPr lang="en-US" altLang="zh-CN" sz="2400" b="1"/>
          </a:p>
          <a:p>
            <a:r>
              <a:rPr lang="en-US" altLang="zh-CN" sz="2400" b="1"/>
              <a:t>.</a:t>
            </a:r>
            <a:endParaRPr lang="en-US" altLang="zh-CN" sz="2400" b="1"/>
          </a:p>
        </p:txBody>
      </p:sp>
      <p:sp>
        <p:nvSpPr>
          <p:cNvPr id="70" name="文本框 69"/>
          <p:cNvSpPr txBox="1"/>
          <p:nvPr/>
        </p:nvSpPr>
        <p:spPr>
          <a:xfrm>
            <a:off x="3543935" y="4418965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Y</a:t>
            </a:r>
            <a:r>
              <a:rPr lang="en-US" altLang="zh-CN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7</a:t>
            </a:r>
            <a:endParaRPr lang="en-US" altLang="zh-CN" b="1" baseline="-25000" dirty="0"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3508259" y="1859265"/>
            <a:ext cx="20955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V="1">
            <a:off x="3916045" y="2967355"/>
            <a:ext cx="1124585" cy="1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3902710" y="2640965"/>
            <a:ext cx="1124585" cy="1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3913505" y="2306320"/>
            <a:ext cx="1124585" cy="1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3910965" y="1958340"/>
            <a:ext cx="1124585" cy="1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3910965" y="4592320"/>
            <a:ext cx="1124585" cy="1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3995420" y="3140075"/>
            <a:ext cx="378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en-US" altLang="zh-CN" sz="2400" b="1"/>
              <a:t>.</a:t>
            </a:r>
            <a:endParaRPr lang="en-US" altLang="zh-CN" sz="2400" b="1"/>
          </a:p>
          <a:p>
            <a:r>
              <a:rPr lang="en-US" altLang="zh-CN" sz="2400" b="1"/>
              <a:t>.</a:t>
            </a:r>
            <a:endParaRPr lang="en-US" altLang="zh-CN" sz="2400" b="1"/>
          </a:p>
        </p:txBody>
      </p:sp>
      <p:sp>
        <p:nvSpPr>
          <p:cNvPr id="103" name="文本框 102"/>
          <p:cNvSpPr txBox="1"/>
          <p:nvPr/>
        </p:nvSpPr>
        <p:spPr>
          <a:xfrm>
            <a:off x="4843780" y="1767205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CS</a:t>
            </a:r>
            <a:r>
              <a:rPr lang="zh-CN" altLang="en-US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0</a:t>
            </a:r>
            <a:endParaRPr lang="zh-CN" altLang="en-US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862830" y="2153285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CS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endParaRPr lang="en-US" altLang="zh-CN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862830" y="248793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CS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endParaRPr lang="en-US" altLang="zh-CN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4873625" y="2822575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CS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endParaRPr lang="en-US" altLang="zh-CN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867275" y="441325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CS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7</a:t>
            </a:r>
            <a:endParaRPr lang="en-US" altLang="zh-CN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2818765" y="2345055"/>
            <a:ext cx="490220" cy="18865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74LS138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译码器</a:t>
            </a:r>
            <a:endParaRPr lang="zh-CN" altLang="zh-CN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285115" y="1746885"/>
            <a:ext cx="42481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293370" y="1992630"/>
            <a:ext cx="42481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89965" y="3517265"/>
            <a:ext cx="654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接地</a:t>
            </a:r>
            <a:endParaRPr lang="zh-CN" altLang="en-US" sz="1200" b="1" dirty="0"/>
          </a:p>
        </p:txBody>
      </p:sp>
      <p:cxnSp>
        <p:nvCxnSpPr>
          <p:cNvPr id="86" name="直接连接符 85"/>
          <p:cNvCxnSpPr/>
          <p:nvPr/>
        </p:nvCxnSpPr>
        <p:spPr>
          <a:xfrm flipV="1">
            <a:off x="3517587" y="2192054"/>
            <a:ext cx="20955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V="1">
            <a:off x="3542469" y="2552831"/>
            <a:ext cx="20955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3561138" y="2894973"/>
            <a:ext cx="20955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V="1">
            <a:off x="2242185" y="2312670"/>
            <a:ext cx="20955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 flipV="1">
            <a:off x="2250888" y="2757675"/>
            <a:ext cx="20955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V="1">
            <a:off x="5094845" y="1852294"/>
            <a:ext cx="20955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flipV="1">
            <a:off x="5114925" y="2242287"/>
            <a:ext cx="20955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V="1">
            <a:off x="5124450" y="2576933"/>
            <a:ext cx="20955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flipV="1">
            <a:off x="5124450" y="2911578"/>
            <a:ext cx="20955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V="1">
            <a:off x="5114925" y="4499325"/>
            <a:ext cx="20955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V="1">
            <a:off x="3604895" y="4505054"/>
            <a:ext cx="20955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1755" y="2174240"/>
            <a:ext cx="1122680" cy="9417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198755" y="3378200"/>
            <a:ext cx="1334770" cy="13398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1258570" y="1710055"/>
            <a:ext cx="723900" cy="13563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2" grpId="1" animBg="1"/>
      <p:bldP spid="13" grpId="0" bldLvl="0" animBg="1"/>
      <p:bldP spid="13" grpId="1" animBg="1"/>
      <p:bldP spid="14" grpId="0" bldLvl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04772" y="176944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621617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04772" y="3473785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46638" y="3374660"/>
            <a:ext cx="33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主存储器组织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46638" y="166651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概述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46638" y="2520585"/>
            <a:ext cx="379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半导体存储器</a:t>
            </a:r>
            <a:endParaRPr lang="zh-CN" altLang="en-US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3704772" y="4325953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146638" y="4228735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磁表面存储器</a:t>
            </a:r>
            <a:endParaRPr lang="zh-CN" altLang="en-US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27993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75735" y="735065"/>
            <a:ext cx="8319247" cy="57410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例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：用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2K×4b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的芯片（若干片）构成一个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8KB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的存储器。地址总线为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19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，数据总线为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</a:t>
            </a:r>
            <a:r>
              <a:rPr lang="en-US" altLang="zh-CN" sz="24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</a:t>
            </a:r>
            <a:r>
              <a:rPr lang="en-US" altLang="zh-CN" sz="24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7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，对芯片读写采用MEMR,MEMW控制，且片选信号要求采用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74LS138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译码器输出。</a:t>
            </a:r>
            <a:b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）需要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2K×4b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的芯片多少片构成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8KB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的存储？</a:t>
            </a:r>
            <a:b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）芯片地址如何分配？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74LS138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译码器如何设置？</a:t>
            </a:r>
            <a:b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）画出存储器逻辑电路图。</a:t>
            </a:r>
            <a:b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解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:(1)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需要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2K×4b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的芯片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片，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片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2K×4b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的芯片组成一组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2KB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的芯片，共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组；</a:t>
            </a:r>
            <a:b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(2)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芯片内地址的分配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2KB:A</a:t>
            </a:r>
            <a:r>
              <a:rPr lang="en-US" altLang="zh-CN" sz="24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；</a:t>
            </a: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69340" y="2210643"/>
            <a:ext cx="588010" cy="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97321" y="2210643"/>
            <a:ext cx="588010" cy="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261256" y="880566"/>
            <a:ext cx="8117593" cy="48184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74LS138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译码器设置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由于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8K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的地址范围在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0000H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1FFFH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之间（仅需要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13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条地址线寻址，而本题地址线是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位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可寻址范围为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1M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也就是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4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2KB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存储芯片</a:t>
            </a:r>
            <a:r>
              <a:rPr lang="zh-CN" altLang="en-US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不具有唯一的地址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范围，因此，须采用</a:t>
            </a:r>
            <a:r>
              <a:rPr lang="zh-CN" altLang="en-US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部分译码方式</a:t>
            </a: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即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剩余的地址线：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19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000" b="1" baseline="-25000" dirty="0">
                <a:solidFill>
                  <a:schemeClr val="tx2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中的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部分线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可选做为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74LS138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译码器的输入端、使能端，可采用的方法很多，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假如我们任选其中一种，如下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输入端、使能端的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0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19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0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11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(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000" b="1" baseline="-25000" dirty="0">
                <a:solidFill>
                  <a:srgbClr val="FF0000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18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000" b="1" baseline="-25000" dirty="0">
                <a:solidFill>
                  <a:srgbClr val="FF0000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15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除外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，即在输入端、使能端未使用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)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是这样分配的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</a:t>
            </a:r>
            <a:b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输入端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ABC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分别接入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11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12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13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且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0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13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=0/1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（恒定，四组芯片仅需两条地址线选择）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;</a:t>
            </a:r>
            <a:endParaRPr lang="en-US" altLang="zh-CN" sz="20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540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67951" y="994145"/>
            <a:ext cx="8347399" cy="32296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使能端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:1(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恒定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),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连接</a:t>
            </a:r>
            <a:r>
              <a:rPr lang="en-US" altLang="zh-CN" sz="24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:MEMR,MEMW(</a:t>
            </a:r>
            <a:r>
              <a:rPr lang="zh-CN" altLang="en-US" sz="24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不能同时为</a:t>
            </a:r>
            <a:r>
              <a:rPr lang="en-US" altLang="zh-CN" sz="24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0)</a:t>
            </a:r>
            <a:b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      G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2A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19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17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=00</a:t>
            </a:r>
            <a:b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      G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2B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16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14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=11</a:t>
            </a:r>
            <a:b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剩下的高位地址线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18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取值可为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:00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四种情况</a:t>
            </a:r>
            <a:b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1.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当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13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时：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3689650" y="1231410"/>
            <a:ext cx="566420" cy="11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4467278" y="1218073"/>
            <a:ext cx="566420" cy="11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42520" y="1871231"/>
            <a:ext cx="243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042520" y="2499880"/>
            <a:ext cx="243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9050" y="187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06026" y="789040"/>
            <a:ext cx="8867447" cy="6996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(a)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若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18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15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=00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而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en-US" altLang="zh-CN" sz="2400" baseline="-25000" dirty="0">
                <a:solidFill>
                  <a:schemeClr val="tx2"/>
                </a:solidFill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2A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=A</a:t>
            </a:r>
            <a:r>
              <a:rPr lang="en-US" altLang="zh-CN" sz="2400" baseline="-250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19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17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=00,G</a:t>
            </a:r>
            <a:r>
              <a:rPr lang="en-US" altLang="zh-CN" sz="2400" baseline="-250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2B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=A</a:t>
            </a:r>
            <a:r>
              <a:rPr lang="en-US" altLang="zh-CN" sz="2400" baseline="-250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16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14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=11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12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13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=000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011,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片内单元选择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10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:00…0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FF…F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     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范围为</a:t>
            </a:r>
            <a:r>
              <a:rPr lang="en-US" altLang="zh-CN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14000H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15FFFH</a:t>
            </a:r>
            <a:r>
              <a:rPr lang="zh-CN" altLang="en-US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8K</a:t>
            </a:r>
            <a:br>
              <a:rPr lang="en-US" altLang="zh-CN" sz="2400" dirty="0">
                <a:solidFill>
                  <a:schemeClr val="accent2"/>
                </a:solidFill>
                <a:latin typeface="+mn-ea"/>
                <a:sym typeface="+mn-ea"/>
              </a:rPr>
            </a:br>
            <a:b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-2" y="2239006"/>
          <a:ext cx="9144003" cy="3405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3895"/>
                <a:gridCol w="583294"/>
                <a:gridCol w="652016"/>
                <a:gridCol w="670620"/>
                <a:gridCol w="542017"/>
                <a:gridCol w="576064"/>
                <a:gridCol w="576064"/>
                <a:gridCol w="576064"/>
                <a:gridCol w="566887"/>
                <a:gridCol w="520391"/>
                <a:gridCol w="371708"/>
                <a:gridCol w="223025"/>
                <a:gridCol w="371708"/>
                <a:gridCol w="297366"/>
                <a:gridCol w="297366"/>
                <a:gridCol w="291058"/>
                <a:gridCol w="215030"/>
                <a:gridCol w="215030"/>
                <a:gridCol w="457200"/>
                <a:gridCol w="457200"/>
              </a:tblGrid>
              <a:tr h="363855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                     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使能端选择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输入端选择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              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片内单元选择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82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2575613" y="1055059"/>
            <a:ext cx="188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398892" y="1053983"/>
            <a:ext cx="188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9050" y="187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06026" y="789040"/>
            <a:ext cx="8867447" cy="6996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(b)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若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18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15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而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en-US" altLang="zh-CN" sz="2400" baseline="-25000" dirty="0">
                <a:solidFill>
                  <a:schemeClr val="tx2"/>
                </a:solidFill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2A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=A</a:t>
            </a:r>
            <a:r>
              <a:rPr lang="en-US" altLang="zh-CN" sz="2400" baseline="-250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19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17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=00,G</a:t>
            </a:r>
            <a:r>
              <a:rPr lang="en-US" altLang="zh-CN" sz="2400" baseline="-250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2B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=A</a:t>
            </a:r>
            <a:r>
              <a:rPr lang="en-US" altLang="zh-CN" sz="2400" baseline="-250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16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14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=11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12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13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=000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011,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片内单元选择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10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:00…0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FF…F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     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范围为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1C000H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1DFFFH</a:t>
            </a:r>
            <a:r>
              <a:rPr lang="zh-CN" altLang="en-US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8K</a:t>
            </a:r>
            <a:br>
              <a:rPr lang="en-US" altLang="zh-CN" sz="2400" dirty="0">
                <a:latin typeface="+mn-ea"/>
                <a:sym typeface="+mn-ea"/>
              </a:rPr>
            </a:br>
            <a:b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-2" y="2239006"/>
          <a:ext cx="9144003" cy="3405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3895"/>
                <a:gridCol w="583294"/>
                <a:gridCol w="652016"/>
                <a:gridCol w="670620"/>
                <a:gridCol w="542017"/>
                <a:gridCol w="576064"/>
                <a:gridCol w="576064"/>
                <a:gridCol w="576580"/>
                <a:gridCol w="566371"/>
                <a:gridCol w="520391"/>
                <a:gridCol w="371708"/>
                <a:gridCol w="223025"/>
                <a:gridCol w="371708"/>
                <a:gridCol w="297366"/>
                <a:gridCol w="297366"/>
                <a:gridCol w="291058"/>
                <a:gridCol w="215030"/>
                <a:gridCol w="215030"/>
                <a:gridCol w="457200"/>
                <a:gridCol w="457200"/>
              </a:tblGrid>
              <a:tr h="363855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                     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使能端选择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输入端选择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              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片内单元选择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82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2566282" y="1055059"/>
            <a:ext cx="188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398892" y="1053983"/>
            <a:ext cx="188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9050" y="187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06026" y="789040"/>
            <a:ext cx="8867447" cy="6996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(c)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若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18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15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=10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而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en-US" altLang="zh-CN" sz="2400" baseline="-25000" dirty="0">
                <a:solidFill>
                  <a:schemeClr val="tx2"/>
                </a:solidFill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2A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=A</a:t>
            </a:r>
            <a:r>
              <a:rPr lang="en-US" altLang="zh-CN" sz="2400" baseline="-250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19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17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=00,G</a:t>
            </a:r>
            <a:r>
              <a:rPr lang="en-US" altLang="zh-CN" sz="2400" baseline="-250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2B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=A</a:t>
            </a:r>
            <a:r>
              <a:rPr lang="en-US" altLang="zh-CN" sz="2400" baseline="-250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16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14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=11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12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13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=000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011,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片内单元选择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10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:00…0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FF…F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     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范围为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54000H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55FFFH</a:t>
            </a:r>
            <a:r>
              <a:rPr lang="zh-CN" altLang="en-US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8K</a:t>
            </a:r>
            <a:br>
              <a:rPr lang="en-US" altLang="zh-CN" sz="2400" dirty="0">
                <a:latin typeface="+mn-ea"/>
                <a:sym typeface="+mn-ea"/>
              </a:rPr>
            </a:br>
            <a:b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-2" y="2239006"/>
          <a:ext cx="9144003" cy="3405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3895"/>
                <a:gridCol w="583294"/>
                <a:gridCol w="652016"/>
                <a:gridCol w="670620"/>
                <a:gridCol w="542017"/>
                <a:gridCol w="576064"/>
                <a:gridCol w="576064"/>
                <a:gridCol w="576064"/>
                <a:gridCol w="566887"/>
                <a:gridCol w="520391"/>
                <a:gridCol w="371708"/>
                <a:gridCol w="223025"/>
                <a:gridCol w="371708"/>
                <a:gridCol w="297366"/>
                <a:gridCol w="297366"/>
                <a:gridCol w="291058"/>
                <a:gridCol w="215030"/>
                <a:gridCol w="215030"/>
                <a:gridCol w="457200"/>
                <a:gridCol w="457200"/>
              </a:tblGrid>
              <a:tr h="363855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                     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使能端选择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输入端选择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              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片内单元选择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82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2566282" y="1045728"/>
            <a:ext cx="188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398892" y="1053983"/>
            <a:ext cx="188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9050" y="187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06026" y="789040"/>
            <a:ext cx="8867447" cy="6996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(d)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若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18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15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=11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而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en-US" altLang="zh-CN" sz="2400" baseline="-25000" dirty="0">
                <a:solidFill>
                  <a:schemeClr val="tx2"/>
                </a:solidFill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2A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=A</a:t>
            </a:r>
            <a:r>
              <a:rPr lang="en-US" altLang="zh-CN" sz="2400" baseline="-250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19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17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=00,G</a:t>
            </a:r>
            <a:r>
              <a:rPr lang="en-US" altLang="zh-CN" sz="2400" baseline="-250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2B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=A</a:t>
            </a:r>
            <a:r>
              <a:rPr lang="en-US" altLang="zh-CN" sz="2400" baseline="-250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16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14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=11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12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13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=000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011,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片内单元选择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10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:00…0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FF…F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     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范围为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5C000H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5DFFFH</a:t>
            </a:r>
            <a:r>
              <a:rPr lang="zh-CN" altLang="en-US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8K</a:t>
            </a:r>
            <a:br>
              <a:rPr lang="en-US" altLang="zh-CN" sz="2400" dirty="0">
                <a:solidFill>
                  <a:schemeClr val="accent2"/>
                </a:solidFill>
                <a:latin typeface="+mn-ea"/>
                <a:sym typeface="+mn-ea"/>
              </a:rPr>
            </a:br>
            <a:b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-2" y="2239006"/>
          <a:ext cx="9144003" cy="3405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3895"/>
                <a:gridCol w="583294"/>
                <a:gridCol w="652016"/>
                <a:gridCol w="670620"/>
                <a:gridCol w="542017"/>
                <a:gridCol w="576064"/>
                <a:gridCol w="576064"/>
                <a:gridCol w="576064"/>
                <a:gridCol w="566887"/>
                <a:gridCol w="520391"/>
                <a:gridCol w="371708"/>
                <a:gridCol w="223025"/>
                <a:gridCol w="371708"/>
                <a:gridCol w="297366"/>
                <a:gridCol w="297366"/>
                <a:gridCol w="291058"/>
                <a:gridCol w="215030"/>
                <a:gridCol w="215030"/>
                <a:gridCol w="457200"/>
                <a:gridCol w="457200"/>
              </a:tblGrid>
              <a:tr h="363855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                     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使能端选择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输入端选择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              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片内单元选择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82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2566282" y="1045728"/>
            <a:ext cx="188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398892" y="1053983"/>
            <a:ext cx="188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9864" y="975584"/>
            <a:ext cx="37449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(3)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画出存储器逻辑电路图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）片内逻辑电路结构图</a:t>
            </a:r>
            <a:endParaRPr lang="zh-CN" altLang="en-US" sz="20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035" y="1946910"/>
            <a:ext cx="9039225" cy="4257675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36140" y="2713355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2K×4b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33600" y="4265295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2K×4b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14800" y="4265295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2K×4b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93025" y="2739390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2K×4b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74715" y="2739390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2K×4b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14800" y="2739390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2K×4b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74715" y="4265295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2K×4b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93025" y="4265295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2K×4b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224280" y="2155825"/>
            <a:ext cx="0" cy="3617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50190" y="2174875"/>
            <a:ext cx="0" cy="3617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224280" y="3309620"/>
            <a:ext cx="787336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223645" y="3564890"/>
            <a:ext cx="7895590" cy="1143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303780" y="3076575"/>
            <a:ext cx="0" cy="1176655"/>
          </a:xfrm>
          <a:prstGeom prst="straightConnector1">
            <a:avLst/>
          </a:prstGeom>
          <a:ln w="1905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298315" y="3074035"/>
            <a:ext cx="3175" cy="1201420"/>
          </a:xfrm>
          <a:prstGeom prst="straightConnector1">
            <a:avLst/>
          </a:prstGeom>
          <a:ln w="1905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6090285" y="3071495"/>
            <a:ext cx="8255" cy="1192530"/>
          </a:xfrm>
          <a:prstGeom prst="straightConnector1">
            <a:avLst/>
          </a:prstGeom>
          <a:ln w="1905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7844790" y="3079750"/>
            <a:ext cx="9525" cy="1173480"/>
          </a:xfrm>
          <a:prstGeom prst="straightConnector1">
            <a:avLst/>
          </a:prstGeom>
          <a:ln w="1905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165985" y="2836545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1"/>
                </a:solidFill>
              </a:rPr>
              <a:t>.</a:t>
            </a:r>
            <a:endParaRPr lang="en-US" altLang="zh-CN" sz="4000" b="1">
              <a:solidFill>
                <a:schemeClr val="accent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160520" y="2823210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1"/>
                </a:solidFill>
              </a:rPr>
              <a:t>.</a:t>
            </a:r>
            <a:endParaRPr lang="en-US" altLang="zh-CN" sz="4000" b="1">
              <a:solidFill>
                <a:schemeClr val="accent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60745" y="2831465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1"/>
                </a:solidFill>
              </a:rPr>
              <a:t>.</a:t>
            </a:r>
            <a:endParaRPr lang="en-US" altLang="zh-CN" sz="4000" b="1">
              <a:solidFill>
                <a:schemeClr val="accent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706995" y="2828925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1"/>
                </a:solidFill>
              </a:rPr>
              <a:t>.</a:t>
            </a:r>
            <a:endParaRPr lang="en-US" altLang="zh-CN" sz="4000" b="1">
              <a:solidFill>
                <a:schemeClr val="accent1"/>
              </a:solidFill>
            </a:endParaRPr>
          </a:p>
        </p:txBody>
      </p:sp>
      <p:sp>
        <p:nvSpPr>
          <p:cNvPr id="43" name="右箭头 42"/>
          <p:cNvSpPr/>
          <p:nvPr/>
        </p:nvSpPr>
        <p:spPr>
          <a:xfrm>
            <a:off x="1223645" y="3844925"/>
            <a:ext cx="7920355" cy="76200"/>
          </a:xfrm>
          <a:prstGeom prst="rightArrow">
            <a:avLst>
              <a:gd name="adj1" fmla="val 74545"/>
              <a:gd name="adj2" fmla="val 50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53720" y="3145155"/>
            <a:ext cx="884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MEMR</a:t>
            </a:r>
            <a:endParaRPr lang="en-US" altLang="zh-CN" sz="1400" b="1"/>
          </a:p>
        </p:txBody>
      </p:sp>
      <p:sp>
        <p:nvSpPr>
          <p:cNvPr id="45" name="文本框 44"/>
          <p:cNvSpPr txBox="1"/>
          <p:nvPr/>
        </p:nvSpPr>
        <p:spPr>
          <a:xfrm>
            <a:off x="540385" y="3401695"/>
            <a:ext cx="884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MEMW</a:t>
            </a:r>
            <a:endParaRPr lang="en-US" altLang="zh-CN" sz="1400" b="1"/>
          </a:p>
        </p:txBody>
      </p:sp>
      <p:sp>
        <p:nvSpPr>
          <p:cNvPr id="46" name="文本框 45"/>
          <p:cNvSpPr txBox="1"/>
          <p:nvPr/>
        </p:nvSpPr>
        <p:spPr>
          <a:xfrm>
            <a:off x="419100" y="3723005"/>
            <a:ext cx="884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A</a:t>
            </a:r>
            <a:r>
              <a:rPr lang="en-US" altLang="zh-CN" sz="14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14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10</a:t>
            </a:r>
            <a:endParaRPr lang="en-US" altLang="zh-CN" sz="1400" b="1"/>
          </a:p>
        </p:txBody>
      </p:sp>
      <p:cxnSp>
        <p:nvCxnSpPr>
          <p:cNvPr id="48" name="直接箭头连接符 47"/>
          <p:cNvCxnSpPr>
            <a:stCxn id="13" idx="2"/>
            <a:endCxn id="14" idx="0"/>
          </p:cNvCxnSpPr>
          <p:nvPr/>
        </p:nvCxnSpPr>
        <p:spPr>
          <a:xfrm flipH="1">
            <a:off x="2549525" y="3068320"/>
            <a:ext cx="2540" cy="1196975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4544060" y="3065780"/>
            <a:ext cx="2540" cy="1196975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6398260" y="3074035"/>
            <a:ext cx="2540" cy="1196975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68945" y="3071495"/>
            <a:ext cx="2540" cy="1196975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411730" y="3093085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2"/>
                </a:solidFill>
              </a:rPr>
              <a:t>.</a:t>
            </a:r>
            <a:endParaRPr lang="en-US" altLang="zh-CN" sz="4000" b="1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406265" y="3090545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2"/>
                </a:solidFill>
              </a:rPr>
              <a:t>.</a:t>
            </a:r>
            <a:endParaRPr lang="en-US" altLang="zh-CN" sz="4000" b="1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263005" y="3090545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2"/>
                </a:solidFill>
              </a:rPr>
              <a:t>.</a:t>
            </a:r>
            <a:endParaRPr lang="en-US" altLang="zh-CN" sz="4000" b="1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933690" y="3109595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2"/>
                </a:solidFill>
              </a:rPr>
              <a:t>.</a:t>
            </a:r>
            <a:endParaRPr lang="en-US" altLang="zh-CN" sz="4000" b="1">
              <a:solidFill>
                <a:schemeClr val="accent2"/>
              </a:solidFill>
            </a:endParaRPr>
          </a:p>
        </p:txBody>
      </p:sp>
      <p:sp>
        <p:nvSpPr>
          <p:cNvPr id="56" name="上下箭头 55"/>
          <p:cNvSpPr/>
          <p:nvPr/>
        </p:nvSpPr>
        <p:spPr>
          <a:xfrm>
            <a:off x="2758440" y="3065780"/>
            <a:ext cx="88265" cy="1187450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上下箭头 56"/>
          <p:cNvSpPr/>
          <p:nvPr/>
        </p:nvSpPr>
        <p:spPr>
          <a:xfrm>
            <a:off x="4763770" y="3084830"/>
            <a:ext cx="88265" cy="1187450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上下箭头 57"/>
          <p:cNvSpPr/>
          <p:nvPr/>
        </p:nvSpPr>
        <p:spPr>
          <a:xfrm>
            <a:off x="6628765" y="3082290"/>
            <a:ext cx="88265" cy="1187450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上下箭头 58"/>
          <p:cNvSpPr/>
          <p:nvPr/>
        </p:nvSpPr>
        <p:spPr>
          <a:xfrm>
            <a:off x="8277860" y="3079750"/>
            <a:ext cx="88265" cy="1187450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646680" y="3263265"/>
            <a:ext cx="13208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5400" b="1">
                <a:solidFill>
                  <a:schemeClr val="accent6"/>
                </a:solidFill>
              </a:rPr>
              <a:t>.</a:t>
            </a:r>
            <a:endParaRPr lang="en-US" altLang="zh-CN" sz="5400" b="1">
              <a:solidFill>
                <a:schemeClr val="accent6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644390" y="3263900"/>
            <a:ext cx="13208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5400" b="1">
                <a:solidFill>
                  <a:schemeClr val="accent6"/>
                </a:solidFill>
              </a:rPr>
              <a:t>.</a:t>
            </a:r>
            <a:endParaRPr lang="en-US" altLang="zh-CN" sz="5400" b="1">
              <a:solidFill>
                <a:schemeClr val="accent6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509385" y="3261360"/>
            <a:ext cx="13208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5400" b="1">
                <a:solidFill>
                  <a:schemeClr val="accent6"/>
                </a:solidFill>
              </a:rPr>
              <a:t>.</a:t>
            </a:r>
            <a:endParaRPr lang="en-US" altLang="zh-CN" sz="5400" b="1">
              <a:solidFill>
                <a:schemeClr val="accent6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167370" y="3265805"/>
            <a:ext cx="13208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5400" b="1">
                <a:solidFill>
                  <a:schemeClr val="accent6"/>
                </a:solidFill>
              </a:rPr>
              <a:t>.</a:t>
            </a:r>
            <a:endParaRPr lang="en-US" altLang="zh-CN" sz="5400" b="1">
              <a:solidFill>
                <a:schemeClr val="accent6"/>
              </a:solidFill>
            </a:endParaRPr>
          </a:p>
        </p:txBody>
      </p:sp>
      <p:sp>
        <p:nvSpPr>
          <p:cNvPr id="64" name="左右箭头 63"/>
          <p:cNvSpPr/>
          <p:nvPr/>
        </p:nvSpPr>
        <p:spPr>
          <a:xfrm>
            <a:off x="1212850" y="2299970"/>
            <a:ext cx="7801610" cy="99695"/>
          </a:xfrm>
          <a:prstGeom prst="leftRight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直角双向箭头 64"/>
          <p:cNvSpPr/>
          <p:nvPr/>
        </p:nvSpPr>
        <p:spPr>
          <a:xfrm>
            <a:off x="2986405" y="2343150"/>
            <a:ext cx="842645" cy="2242820"/>
          </a:xfrm>
          <a:prstGeom prst="leftUpArrow">
            <a:avLst>
              <a:gd name="adj1" fmla="val 6669"/>
              <a:gd name="adj2" fmla="val 24302"/>
              <a:gd name="adj3" fmla="val 2110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6" name="左右箭头 65"/>
          <p:cNvSpPr/>
          <p:nvPr/>
        </p:nvSpPr>
        <p:spPr>
          <a:xfrm>
            <a:off x="2988945" y="2862580"/>
            <a:ext cx="610235" cy="203200"/>
          </a:xfrm>
          <a:prstGeom prst="leftRightArrow">
            <a:avLst>
              <a:gd name="adj1" fmla="val 19327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直角双向箭头 66"/>
          <p:cNvSpPr/>
          <p:nvPr/>
        </p:nvSpPr>
        <p:spPr>
          <a:xfrm>
            <a:off x="4991735" y="2383790"/>
            <a:ext cx="842645" cy="2242820"/>
          </a:xfrm>
          <a:prstGeom prst="leftUpArrow">
            <a:avLst>
              <a:gd name="adj1" fmla="val 6669"/>
              <a:gd name="adj2" fmla="val 24302"/>
              <a:gd name="adj3" fmla="val 2110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8" name="直角双向箭头 67"/>
          <p:cNvSpPr/>
          <p:nvPr/>
        </p:nvSpPr>
        <p:spPr>
          <a:xfrm>
            <a:off x="6795135" y="2379980"/>
            <a:ext cx="842645" cy="2242820"/>
          </a:xfrm>
          <a:prstGeom prst="leftUpArrow">
            <a:avLst>
              <a:gd name="adj1" fmla="val 6669"/>
              <a:gd name="adj2" fmla="val 24302"/>
              <a:gd name="adj3" fmla="val 2110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9" name="直角双向箭头 68"/>
          <p:cNvSpPr/>
          <p:nvPr/>
        </p:nvSpPr>
        <p:spPr>
          <a:xfrm>
            <a:off x="8558530" y="2383155"/>
            <a:ext cx="498475" cy="2242820"/>
          </a:xfrm>
          <a:prstGeom prst="leftUpArrow">
            <a:avLst>
              <a:gd name="adj1" fmla="val 6669"/>
              <a:gd name="adj2" fmla="val 24302"/>
              <a:gd name="adj3" fmla="val 2110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0" name="左右箭头 69"/>
          <p:cNvSpPr/>
          <p:nvPr/>
        </p:nvSpPr>
        <p:spPr>
          <a:xfrm>
            <a:off x="4907915" y="2849245"/>
            <a:ext cx="721360" cy="215900"/>
          </a:xfrm>
          <a:prstGeom prst="leftRightArrow">
            <a:avLst>
              <a:gd name="adj1" fmla="val 19411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左右箭头 70"/>
          <p:cNvSpPr/>
          <p:nvPr/>
        </p:nvSpPr>
        <p:spPr>
          <a:xfrm>
            <a:off x="6795135" y="2855595"/>
            <a:ext cx="610235" cy="203200"/>
          </a:xfrm>
          <a:prstGeom prst="leftRightArrow">
            <a:avLst>
              <a:gd name="adj1" fmla="val 19327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左右箭头 71"/>
          <p:cNvSpPr/>
          <p:nvPr/>
        </p:nvSpPr>
        <p:spPr>
          <a:xfrm>
            <a:off x="8479155" y="2831465"/>
            <a:ext cx="483235" cy="213995"/>
          </a:xfrm>
          <a:prstGeom prst="leftRightArrow">
            <a:avLst>
              <a:gd name="adj1" fmla="val 19287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/>
          <p:nvPr/>
        </p:nvCxnSpPr>
        <p:spPr>
          <a:xfrm>
            <a:off x="1911985" y="2877185"/>
            <a:ext cx="0" cy="2197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1906270" y="2877185"/>
            <a:ext cx="210820" cy="114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1929130" y="4442460"/>
            <a:ext cx="188595" cy="1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3892550" y="2887345"/>
            <a:ext cx="0" cy="2219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3892550" y="2885440"/>
            <a:ext cx="188595" cy="1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3912870" y="4418330"/>
            <a:ext cx="188595" cy="1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5786120" y="2831465"/>
            <a:ext cx="0" cy="2219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5779135" y="2828925"/>
            <a:ext cx="188595" cy="1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5786120" y="4418965"/>
            <a:ext cx="188595" cy="1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7492365" y="2823210"/>
            <a:ext cx="188595" cy="1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7504430" y="4452620"/>
            <a:ext cx="188595" cy="1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499985" y="2828925"/>
            <a:ext cx="0" cy="2219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8945" y="2176780"/>
            <a:ext cx="884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D</a:t>
            </a:r>
            <a:r>
              <a:rPr lang="en-US" altLang="zh-CN" sz="14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</a:t>
            </a:r>
            <a:r>
              <a:rPr lang="en-US" altLang="zh-CN" sz="14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7</a:t>
            </a:r>
            <a:endParaRPr lang="en-US" altLang="zh-CN" sz="1400" b="1"/>
          </a:p>
        </p:txBody>
      </p:sp>
      <p:sp>
        <p:nvSpPr>
          <p:cNvPr id="103" name="文本框 102"/>
          <p:cNvSpPr txBox="1"/>
          <p:nvPr/>
        </p:nvSpPr>
        <p:spPr>
          <a:xfrm>
            <a:off x="1527175" y="502031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en-US" altLang="zh-CN" b="1"/>
              <a:t>CS</a:t>
            </a:r>
            <a:r>
              <a:rPr lang="en-US" altLang="zh-CN" b="1" baseline="-25000">
                <a:solidFill>
                  <a:schemeClr val="tx1"/>
                </a:solidFill>
                <a:uFillTx/>
              </a:rPr>
              <a:t>0</a:t>
            </a:r>
            <a:endParaRPr lang="en-US" altLang="zh-CN" b="1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3492500" y="504190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en-US" altLang="zh-CN" b="1"/>
              <a:t>CS</a:t>
            </a:r>
            <a:r>
              <a:rPr lang="en-US" altLang="zh-CN" b="1" baseline="-25000">
                <a:solidFill>
                  <a:schemeClr val="tx1"/>
                </a:solidFill>
                <a:uFillTx/>
              </a:rPr>
              <a:t>1</a:t>
            </a:r>
            <a:endParaRPr lang="en-US" altLang="zh-CN" b="1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394960" y="502920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en-US" altLang="zh-CN" b="1"/>
              <a:t>CS</a:t>
            </a:r>
            <a:r>
              <a:rPr lang="en-US" altLang="zh-CN" b="1" baseline="-25000">
                <a:solidFill>
                  <a:schemeClr val="tx1"/>
                </a:solidFill>
                <a:uFillTx/>
              </a:rPr>
              <a:t>2</a:t>
            </a:r>
            <a:endParaRPr lang="en-US" altLang="zh-CN" b="1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132955" y="504190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en-US" altLang="zh-CN" b="1"/>
              <a:t>CS</a:t>
            </a:r>
            <a:r>
              <a:rPr lang="en-US" altLang="zh-CN" b="1" baseline="-25000">
                <a:solidFill>
                  <a:schemeClr val="tx1"/>
                </a:solidFill>
                <a:uFillTx/>
              </a:rPr>
              <a:t>3</a:t>
            </a:r>
            <a:endParaRPr lang="en-US" altLang="zh-CN" b="1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630555" y="3209925"/>
            <a:ext cx="499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649605" y="3477260"/>
            <a:ext cx="499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539750" y="4119880"/>
            <a:ext cx="490220" cy="15316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/>
              <a:t>系统总线</a:t>
            </a:r>
            <a:endParaRPr lang="zh-CN" altLang="en-US" sz="2000" b="1"/>
          </a:p>
        </p:txBody>
      </p:sp>
      <p:cxnSp>
        <p:nvCxnSpPr>
          <p:cNvPr id="3" name="直接连接符 2"/>
          <p:cNvCxnSpPr/>
          <p:nvPr/>
        </p:nvCxnSpPr>
        <p:spPr>
          <a:xfrm>
            <a:off x="1790065" y="5099685"/>
            <a:ext cx="2330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752215" y="5118735"/>
            <a:ext cx="2330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660390" y="5116195"/>
            <a:ext cx="2330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369810" y="5118735"/>
            <a:ext cx="2330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9685" y="187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计算机组成原理</a:t>
            </a:r>
            <a:r>
              <a:rPr lang="en-US" altLang="zh-CN" dirty="0"/>
              <a:t>--</a:t>
            </a:r>
            <a:r>
              <a:rPr lang="zh-CN" altLang="en-US" dirty="0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9864" y="910814"/>
            <a:ext cx="35509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片选信号逻辑电路图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4550" y="1690370"/>
            <a:ext cx="1801495" cy="3244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57730" y="1817370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zh-CN" altLang="en-US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65985" y="2246630"/>
            <a:ext cx="50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zh-CN" altLang="en-US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2A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74240" y="269748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en-US" altLang="zh-CN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2B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468120" y="1861185"/>
            <a:ext cx="30099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endParaRPr lang="en-US" altLang="zh-CN" sz="1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773555" y="1986915"/>
            <a:ext cx="75565" cy="7556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3" idx="6"/>
          </p:cNvCxnSpPr>
          <p:nvPr/>
        </p:nvCxnSpPr>
        <p:spPr>
          <a:xfrm flipV="1">
            <a:off x="1849120" y="2022475"/>
            <a:ext cx="26289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65580" y="2290445"/>
            <a:ext cx="30099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≥</a:t>
            </a:r>
            <a:endParaRPr lang="en-US" altLang="zh-CN" sz="1400" b="1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/>
          <p:cNvCxnSpPr>
            <a:stCxn id="25" idx="3"/>
          </p:cNvCxnSpPr>
          <p:nvPr/>
        </p:nvCxnSpPr>
        <p:spPr>
          <a:xfrm>
            <a:off x="1766570" y="2444115"/>
            <a:ext cx="342900" cy="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476375" y="2722245"/>
            <a:ext cx="30099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endParaRPr lang="en-US" altLang="zh-CN" sz="1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1857375" y="2883535"/>
            <a:ext cx="26289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781810" y="2847975"/>
            <a:ext cx="75565" cy="7556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735965" y="1910715"/>
            <a:ext cx="709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44220" y="2091690"/>
            <a:ext cx="709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55015" y="2350770"/>
            <a:ext cx="709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44220" y="2534285"/>
            <a:ext cx="709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55015" y="2944495"/>
            <a:ext cx="709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63270" y="2769235"/>
            <a:ext cx="709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97485" y="1685290"/>
            <a:ext cx="732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MEMR</a:t>
            </a:r>
            <a:endParaRPr lang="zh-CN" altLang="en-US" sz="1600"/>
          </a:p>
        </p:txBody>
      </p:sp>
      <p:sp>
        <p:nvSpPr>
          <p:cNvPr id="44" name="文本框 43"/>
          <p:cNvSpPr txBox="1"/>
          <p:nvPr/>
        </p:nvSpPr>
        <p:spPr>
          <a:xfrm>
            <a:off x="205740" y="1931035"/>
            <a:ext cx="732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MEMW</a:t>
            </a:r>
            <a:endParaRPr lang="zh-CN" altLang="en-US" sz="1600"/>
          </a:p>
        </p:txBody>
      </p:sp>
      <p:sp>
        <p:nvSpPr>
          <p:cNvPr id="45" name="文本框 44"/>
          <p:cNvSpPr txBox="1"/>
          <p:nvPr/>
        </p:nvSpPr>
        <p:spPr>
          <a:xfrm>
            <a:off x="699770" y="2230755"/>
            <a:ext cx="732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.........</a:t>
            </a:r>
            <a:endParaRPr lang="en-US" altLang="zh-CN" sz="1600" b="1"/>
          </a:p>
        </p:txBody>
      </p:sp>
      <p:sp>
        <p:nvSpPr>
          <p:cNvPr id="46" name="文本框 45"/>
          <p:cNvSpPr txBox="1"/>
          <p:nvPr/>
        </p:nvSpPr>
        <p:spPr>
          <a:xfrm>
            <a:off x="708025" y="2638425"/>
            <a:ext cx="732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.........</a:t>
            </a:r>
            <a:endParaRPr lang="en-US" altLang="zh-CN" sz="1600" b="1"/>
          </a:p>
        </p:txBody>
      </p:sp>
      <p:sp>
        <p:nvSpPr>
          <p:cNvPr id="47" name="文本框 46"/>
          <p:cNvSpPr txBox="1"/>
          <p:nvPr/>
        </p:nvSpPr>
        <p:spPr>
          <a:xfrm>
            <a:off x="73660" y="2263140"/>
            <a:ext cx="732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1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19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1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17</a:t>
            </a:r>
            <a:endParaRPr lang="en-US" altLang="zh-CN" sz="1400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5095" y="2638425"/>
            <a:ext cx="732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1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16</a:t>
            </a:r>
            <a:r>
              <a:rPr lang="zh-CN" altLang="en-US" sz="1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1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14</a:t>
            </a:r>
            <a:endParaRPr lang="en-US" altLang="zh-CN" sz="1400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176780" y="3326130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2174240" y="3830955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B</a:t>
            </a:r>
            <a:endParaRPr lang="en-US" altLang="zh-CN" b="1"/>
          </a:p>
        </p:txBody>
      </p:sp>
      <p:sp>
        <p:nvSpPr>
          <p:cNvPr id="51" name="文本框 50"/>
          <p:cNvSpPr txBox="1"/>
          <p:nvPr/>
        </p:nvSpPr>
        <p:spPr>
          <a:xfrm>
            <a:off x="2182495" y="4249420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A</a:t>
            </a:r>
            <a:endParaRPr lang="en-US" altLang="zh-CN" b="1"/>
          </a:p>
        </p:txBody>
      </p:sp>
      <p:cxnSp>
        <p:nvCxnSpPr>
          <p:cNvPr id="52" name="直接连接符 51"/>
          <p:cNvCxnSpPr/>
          <p:nvPr/>
        </p:nvCxnSpPr>
        <p:spPr>
          <a:xfrm>
            <a:off x="834390" y="3479800"/>
            <a:ext cx="1265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835025" y="3479800"/>
            <a:ext cx="10795" cy="155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746125" y="3635375"/>
            <a:ext cx="243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70270" y="3712845"/>
            <a:ext cx="1289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823595" y="3978910"/>
            <a:ext cx="1276350" cy="1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821055" y="4418965"/>
            <a:ext cx="1276350" cy="1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71475" y="3323590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13</a:t>
            </a:r>
            <a:endParaRPr lang="en-US" altLang="zh-CN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68935" y="3763645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endParaRPr lang="en-US" altLang="zh-CN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90525" y="4184650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en-US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endParaRPr 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460750" y="1774190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Y</a:t>
            </a:r>
            <a:r>
              <a:rPr lang="en-US" altLang="zh-CN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endParaRPr lang="en-US" altLang="zh-CN" b="1" baseline="-25000" dirty="0"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469005" y="2127885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Y</a:t>
            </a:r>
            <a:r>
              <a:rPr lang="zh-CN" altLang="en-US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490595" y="2473325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Y</a:t>
            </a:r>
            <a:r>
              <a:rPr lang="en-US" altLang="zh-CN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</a:t>
            </a:r>
            <a:endParaRPr lang="en-US" altLang="zh-CN" b="1" baseline="-25000" dirty="0"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501390" y="2818765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Y</a:t>
            </a:r>
            <a:r>
              <a:rPr lang="en-US" altLang="zh-CN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3</a:t>
            </a:r>
            <a:endParaRPr lang="en-US" altLang="zh-CN" b="1" baseline="-25000" dirty="0"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555365" y="3121025"/>
            <a:ext cx="378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en-US" altLang="zh-CN" sz="2400" b="1"/>
              <a:t>.</a:t>
            </a:r>
            <a:endParaRPr lang="en-US" altLang="zh-CN" sz="2400" b="1"/>
          </a:p>
          <a:p>
            <a:r>
              <a:rPr lang="en-US" altLang="zh-CN" sz="2400" b="1"/>
              <a:t>.</a:t>
            </a:r>
            <a:endParaRPr lang="en-US" altLang="zh-CN" sz="2400" b="1"/>
          </a:p>
        </p:txBody>
      </p:sp>
      <p:sp>
        <p:nvSpPr>
          <p:cNvPr id="70" name="文本框 69"/>
          <p:cNvSpPr txBox="1"/>
          <p:nvPr/>
        </p:nvSpPr>
        <p:spPr>
          <a:xfrm>
            <a:off x="3543935" y="4418965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Y</a:t>
            </a:r>
            <a:r>
              <a:rPr lang="en-US" altLang="zh-CN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7</a:t>
            </a:r>
            <a:endParaRPr lang="en-US" altLang="zh-CN" b="1" baseline="-25000" dirty="0"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cxnSp>
        <p:nvCxnSpPr>
          <p:cNvPr id="82" name="直接连接符 81"/>
          <p:cNvCxnSpPr/>
          <p:nvPr/>
        </p:nvCxnSpPr>
        <p:spPr>
          <a:xfrm flipV="1">
            <a:off x="3916045" y="2967355"/>
            <a:ext cx="1124585" cy="1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3902710" y="2640965"/>
            <a:ext cx="1124585" cy="1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3913505" y="2306320"/>
            <a:ext cx="1124585" cy="1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3910965" y="1958340"/>
            <a:ext cx="1124585" cy="1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3910965" y="4592320"/>
            <a:ext cx="1124585" cy="1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3995420" y="3140075"/>
            <a:ext cx="378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en-US" altLang="zh-CN" sz="2400" b="1"/>
              <a:t>.</a:t>
            </a:r>
            <a:endParaRPr lang="en-US" altLang="zh-CN" sz="2400" b="1"/>
          </a:p>
          <a:p>
            <a:r>
              <a:rPr lang="en-US" altLang="zh-CN" sz="2400" b="1"/>
              <a:t>.</a:t>
            </a:r>
            <a:endParaRPr lang="en-US" altLang="zh-CN" sz="2400" b="1"/>
          </a:p>
        </p:txBody>
      </p:sp>
      <p:sp>
        <p:nvSpPr>
          <p:cNvPr id="103" name="文本框 102"/>
          <p:cNvSpPr txBox="1"/>
          <p:nvPr/>
        </p:nvSpPr>
        <p:spPr>
          <a:xfrm>
            <a:off x="4843780" y="1767205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CS</a:t>
            </a:r>
            <a:r>
              <a:rPr lang="zh-CN" altLang="en-US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0</a:t>
            </a:r>
            <a:endParaRPr lang="zh-CN" altLang="en-US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862830" y="2153285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CS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endParaRPr lang="en-US" altLang="zh-CN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862830" y="248793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CS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endParaRPr lang="en-US" altLang="zh-CN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4873625" y="2822575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CS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endParaRPr lang="en-US" altLang="zh-CN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867275" y="441325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CS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7</a:t>
            </a:r>
            <a:endParaRPr lang="en-US" altLang="zh-CN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2818765" y="2345055"/>
            <a:ext cx="490220" cy="18865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74LS138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译码器</a:t>
            </a:r>
            <a:endParaRPr lang="zh-CN" altLang="zh-CN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285115" y="1746885"/>
            <a:ext cx="42481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282575" y="2003425"/>
            <a:ext cx="42481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89965" y="3517265"/>
            <a:ext cx="654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接地</a:t>
            </a:r>
            <a:endParaRPr lang="zh-CN" altLang="en-US" sz="1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951865" y="3159125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en-US" altLang="zh-CN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2233945" y="2315043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2249501" y="2759797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537123" y="1851631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3546453" y="2190639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565113" y="2551424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3558903" y="2899762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3627320" y="4504625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5115443" y="1849580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5130519" y="2235248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5130519" y="2563864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5158105" y="2912159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89124" y="5249542"/>
            <a:ext cx="63337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逻辑电路图的使能端缺：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0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18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0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15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，部分译码（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00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13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</a:t>
            </a:r>
            <a:endParaRPr lang="zh-CN" altLang="en-US" sz="20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06026" y="994145"/>
            <a:ext cx="8867447" cy="32296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使能端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:1(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恒定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),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连接</a:t>
            </a:r>
            <a:r>
              <a:rPr lang="en-US" altLang="zh-CN" sz="24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:MEMR,MEMW(</a:t>
            </a:r>
            <a:r>
              <a:rPr lang="zh-CN" altLang="en-US" sz="24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不能同时为</a:t>
            </a:r>
            <a:r>
              <a:rPr lang="en-US" altLang="zh-CN" sz="24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0)</a:t>
            </a:r>
            <a:b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      G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2A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19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17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=00</a:t>
            </a:r>
            <a:b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      G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2B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16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14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=11</a:t>
            </a:r>
            <a:b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剩下的高位地址线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18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取值可为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:00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四种情况</a:t>
            </a:r>
            <a:b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2.</a:t>
            </a:r>
            <a:r>
              <a:rPr lang="zh-CN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当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13</a:t>
            </a:r>
            <a:r>
              <a:rPr lang="en-US" altLang="zh-CN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=1</a:t>
            </a:r>
            <a:r>
              <a:rPr lang="zh-CN" altLang="en-US" sz="2400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时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：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3642995" y="1240737"/>
            <a:ext cx="566420" cy="11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4439285" y="1227402"/>
            <a:ext cx="566420" cy="114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23110" y="1885460"/>
            <a:ext cx="243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998980" y="2506100"/>
            <a:ext cx="2679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8488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27464" y="131327"/>
            <a:ext cx="8137922" cy="76914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27464" y="269985"/>
            <a:ext cx="6032468" cy="530915"/>
            <a:chOff x="669925" y="1325082"/>
            <a:chExt cx="3530781" cy="707887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325082"/>
              <a:ext cx="3527606" cy="70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3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主存储器组织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1993682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2214780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ísḻiḑe"/>
          <p:cNvSpPr/>
          <p:nvPr/>
        </p:nvSpPr>
        <p:spPr>
          <a:xfrm>
            <a:off x="2526228" y="2226322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主存储器的逻辑设计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288912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2900669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基本逻辑门</a:t>
            </a:r>
            <a:r>
              <a:rPr lang="zh-CN" altLang="en-US" sz="2800" b="1" kern="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lang="zh-CN" altLang="en-US" sz="28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译码器的</a:t>
            </a:r>
            <a:r>
              <a:rPr lang="zh-CN" altLang="en-US" sz="2800" b="1" kern="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片选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2243335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291768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2720982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B0D6-B0A1-4138-8E1F-A4205018CAB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19" name="ïṩľîdé"/>
          <p:cNvSpPr txBox="1"/>
          <p:nvPr/>
        </p:nvSpPr>
        <p:spPr>
          <a:xfrm>
            <a:off x="1872697" y="3498461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îṣ1idè"/>
          <p:cNvSpPr/>
          <p:nvPr/>
        </p:nvSpPr>
        <p:spPr>
          <a:xfrm>
            <a:off x="2526228" y="3510002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动态存储器的刷新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1" name="ïśľîḋê"/>
          <p:cNvSpPr/>
          <p:nvPr/>
        </p:nvSpPr>
        <p:spPr>
          <a:xfrm>
            <a:off x="1524070" y="3527015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959428" y="3351905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ïṩľîdé"/>
          <p:cNvSpPr txBox="1"/>
          <p:nvPr/>
        </p:nvSpPr>
        <p:spPr>
          <a:xfrm>
            <a:off x="1872697" y="416626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04.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îṣ1idè"/>
          <p:cNvSpPr/>
          <p:nvPr/>
        </p:nvSpPr>
        <p:spPr>
          <a:xfrm>
            <a:off x="2526228" y="4177807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主存储器的校验方法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8" name="ïśľîḋê"/>
          <p:cNvSpPr/>
          <p:nvPr/>
        </p:nvSpPr>
        <p:spPr>
          <a:xfrm>
            <a:off x="1524070" y="419482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7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959428" y="3954940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946093" y="4578510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9050" y="187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06026" y="789040"/>
            <a:ext cx="8867447" cy="6996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(a)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若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18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15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=00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en-US" altLang="zh-CN" sz="2400" baseline="-25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2A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19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17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=00,G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2B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16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14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=11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12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13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=000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011,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片内单元选择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10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:00…0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FF…F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     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范围为</a:t>
            </a:r>
            <a:r>
              <a:rPr lang="en-US" altLang="zh-CN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16000H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17FFFH</a:t>
            </a:r>
            <a:r>
              <a:rPr lang="zh-CN" altLang="en-US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8K</a:t>
            </a:r>
            <a:br>
              <a:rPr lang="en-US" altLang="zh-CN" sz="2400" dirty="0">
                <a:solidFill>
                  <a:schemeClr val="accent2"/>
                </a:solidFill>
                <a:latin typeface="+mn-ea"/>
                <a:sym typeface="+mn-ea"/>
              </a:rPr>
            </a:br>
            <a:b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-2" y="2239006"/>
          <a:ext cx="9144003" cy="3405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3895"/>
                <a:gridCol w="583294"/>
                <a:gridCol w="652016"/>
                <a:gridCol w="670620"/>
                <a:gridCol w="542017"/>
                <a:gridCol w="576064"/>
                <a:gridCol w="576064"/>
                <a:gridCol w="576064"/>
                <a:gridCol w="566887"/>
                <a:gridCol w="520391"/>
                <a:gridCol w="371708"/>
                <a:gridCol w="223025"/>
                <a:gridCol w="371708"/>
                <a:gridCol w="297366"/>
                <a:gridCol w="297366"/>
                <a:gridCol w="291058"/>
                <a:gridCol w="215030"/>
                <a:gridCol w="215030"/>
                <a:gridCol w="457200"/>
                <a:gridCol w="457200"/>
              </a:tblGrid>
              <a:tr h="363855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                     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使能端选择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输入端选择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              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片内单元选择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82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2566282" y="1051950"/>
            <a:ext cx="188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398892" y="1053985"/>
            <a:ext cx="188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9050" y="187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06026" y="789040"/>
            <a:ext cx="8867447" cy="6996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(b)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若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18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15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en-US" altLang="zh-CN" sz="2400" baseline="-25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2A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19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17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=00,G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2B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16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14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=11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12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13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=000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011,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片内单元选择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10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:00…0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FF…F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     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范围为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1E000H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1FFFFH</a:t>
            </a:r>
            <a:r>
              <a:rPr lang="zh-CN" altLang="en-US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8K</a:t>
            </a:r>
            <a:br>
              <a:rPr lang="en-US" altLang="zh-CN" sz="2400" dirty="0">
                <a:latin typeface="+mn-ea"/>
                <a:sym typeface="+mn-ea"/>
              </a:rPr>
            </a:br>
            <a:b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-2" y="2239006"/>
          <a:ext cx="9144003" cy="3405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3895"/>
                <a:gridCol w="583294"/>
                <a:gridCol w="652016"/>
                <a:gridCol w="670620"/>
                <a:gridCol w="542017"/>
                <a:gridCol w="576064"/>
                <a:gridCol w="576064"/>
                <a:gridCol w="576580"/>
                <a:gridCol w="566371"/>
                <a:gridCol w="520391"/>
                <a:gridCol w="371708"/>
                <a:gridCol w="223025"/>
                <a:gridCol w="371708"/>
                <a:gridCol w="297366"/>
                <a:gridCol w="297366"/>
                <a:gridCol w="291058"/>
                <a:gridCol w="215030"/>
                <a:gridCol w="215030"/>
                <a:gridCol w="457200"/>
                <a:gridCol w="457200"/>
              </a:tblGrid>
              <a:tr h="363855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                     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使能端选择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输入端选择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              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片内单元选择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82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2575611" y="1055059"/>
            <a:ext cx="188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398892" y="1057094"/>
            <a:ext cx="188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9050" y="187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06026" y="789040"/>
            <a:ext cx="8867447" cy="6996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(c)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若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18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15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=10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en-US" altLang="zh-CN" sz="2400" baseline="-25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2A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19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17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=00,G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2B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16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14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=11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12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13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=000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011,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片内单元选择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10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:00…0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FF…F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     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范围为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56000H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57FFFH</a:t>
            </a:r>
            <a:r>
              <a:rPr lang="zh-CN" altLang="en-US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8K</a:t>
            </a:r>
            <a:br>
              <a:rPr lang="en-US" altLang="zh-CN" sz="2400" dirty="0">
                <a:latin typeface="+mn-ea"/>
                <a:sym typeface="+mn-ea"/>
              </a:rPr>
            </a:br>
            <a:b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-2" y="2239006"/>
          <a:ext cx="9144003" cy="3405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3895"/>
                <a:gridCol w="583294"/>
                <a:gridCol w="652016"/>
                <a:gridCol w="670620"/>
                <a:gridCol w="542017"/>
                <a:gridCol w="576064"/>
                <a:gridCol w="576064"/>
                <a:gridCol w="576064"/>
                <a:gridCol w="566887"/>
                <a:gridCol w="520391"/>
                <a:gridCol w="371708"/>
                <a:gridCol w="223025"/>
                <a:gridCol w="371708"/>
                <a:gridCol w="297366"/>
                <a:gridCol w="297366"/>
                <a:gridCol w="291058"/>
                <a:gridCol w="215030"/>
                <a:gridCol w="215030"/>
                <a:gridCol w="457200"/>
                <a:gridCol w="457200"/>
              </a:tblGrid>
              <a:tr h="363855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                     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使能端选择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输入端选择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              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片内单元选择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82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2578722" y="1048839"/>
            <a:ext cx="188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398892" y="1041543"/>
            <a:ext cx="188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9050" y="187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06026" y="789040"/>
            <a:ext cx="8867447" cy="6996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(d)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若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18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15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=11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en-US" altLang="zh-CN" sz="2400" baseline="-25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2A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19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17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=00,G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2B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16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14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=11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11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12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13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=000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011,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片内单元选择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400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10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:00…0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FF…F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     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范围为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5E000H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5FFFFH</a:t>
            </a:r>
            <a:r>
              <a:rPr lang="zh-CN" altLang="en-US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8K</a:t>
            </a:r>
            <a:br>
              <a:rPr lang="en-US" altLang="zh-CN" sz="2400" dirty="0">
                <a:solidFill>
                  <a:schemeClr val="accent2"/>
                </a:solidFill>
                <a:latin typeface="+mn-ea"/>
                <a:sym typeface="+mn-ea"/>
              </a:rPr>
            </a:br>
            <a:b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</a:b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-2" y="2239006"/>
          <a:ext cx="9144003" cy="34058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3895"/>
                <a:gridCol w="583294"/>
                <a:gridCol w="652016"/>
                <a:gridCol w="670620"/>
                <a:gridCol w="542017"/>
                <a:gridCol w="576064"/>
                <a:gridCol w="576064"/>
                <a:gridCol w="576064"/>
                <a:gridCol w="566887"/>
                <a:gridCol w="520391"/>
                <a:gridCol w="371708"/>
                <a:gridCol w="223025"/>
                <a:gridCol w="371708"/>
                <a:gridCol w="297366"/>
                <a:gridCol w="297366"/>
                <a:gridCol w="291058"/>
                <a:gridCol w="215030"/>
                <a:gridCol w="215030"/>
                <a:gridCol w="457200"/>
                <a:gridCol w="457200"/>
              </a:tblGrid>
              <a:tr h="363855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                     </a:t>
                      </a:r>
                      <a:r>
                        <a:rPr lang="zh-CN" altLang="en-US" dirty="0">
                          <a:solidFill>
                            <a:srgbClr val="000000"/>
                          </a:solidFill>
                        </a:rPr>
                        <a:t>使能端选择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输入端选择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1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              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片内单元选择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82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2578722" y="1055059"/>
            <a:ext cx="188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411332" y="1050874"/>
            <a:ext cx="188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9864" y="975584"/>
            <a:ext cx="370459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(3)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画出存储器逻辑电路图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片内逻辑电路结构图</a:t>
            </a:r>
            <a:endParaRPr lang="zh-CN" altLang="en-US" sz="20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035" y="1946910"/>
            <a:ext cx="9039225" cy="4257675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36140" y="2713355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2K×4b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33600" y="4265295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2K×4b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14800" y="4265295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2K×4b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93025" y="2739390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2K×4b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74715" y="2739390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2K×4b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14800" y="2739390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2K×4b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74715" y="4265295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2K×4b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93025" y="4265295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2K×4b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224280" y="2155825"/>
            <a:ext cx="0" cy="3617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50190" y="2174875"/>
            <a:ext cx="0" cy="3617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224280" y="3309620"/>
            <a:ext cx="787336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223645" y="3564890"/>
            <a:ext cx="7895590" cy="1143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303780" y="3076575"/>
            <a:ext cx="0" cy="1176655"/>
          </a:xfrm>
          <a:prstGeom prst="straightConnector1">
            <a:avLst/>
          </a:prstGeom>
          <a:ln w="1905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298315" y="3074035"/>
            <a:ext cx="3175" cy="1201420"/>
          </a:xfrm>
          <a:prstGeom prst="straightConnector1">
            <a:avLst/>
          </a:prstGeom>
          <a:ln w="1905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6090285" y="3071495"/>
            <a:ext cx="8255" cy="1192530"/>
          </a:xfrm>
          <a:prstGeom prst="straightConnector1">
            <a:avLst/>
          </a:prstGeom>
          <a:ln w="1905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7844790" y="3079750"/>
            <a:ext cx="9525" cy="1173480"/>
          </a:xfrm>
          <a:prstGeom prst="straightConnector1">
            <a:avLst/>
          </a:prstGeom>
          <a:ln w="1905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165985" y="2836545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1"/>
                </a:solidFill>
              </a:rPr>
              <a:t>.</a:t>
            </a:r>
            <a:endParaRPr lang="en-US" altLang="zh-CN" sz="4000" b="1">
              <a:solidFill>
                <a:schemeClr val="accent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160520" y="2823210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1"/>
                </a:solidFill>
              </a:rPr>
              <a:t>.</a:t>
            </a:r>
            <a:endParaRPr lang="en-US" altLang="zh-CN" sz="4000" b="1">
              <a:solidFill>
                <a:schemeClr val="accent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60745" y="2831465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1"/>
                </a:solidFill>
              </a:rPr>
              <a:t>.</a:t>
            </a:r>
            <a:endParaRPr lang="en-US" altLang="zh-CN" sz="4000" b="1">
              <a:solidFill>
                <a:schemeClr val="accent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706995" y="2828925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1"/>
                </a:solidFill>
              </a:rPr>
              <a:t>.</a:t>
            </a:r>
            <a:endParaRPr lang="en-US" altLang="zh-CN" sz="4000" b="1">
              <a:solidFill>
                <a:schemeClr val="accent1"/>
              </a:solidFill>
            </a:endParaRPr>
          </a:p>
        </p:txBody>
      </p:sp>
      <p:sp>
        <p:nvSpPr>
          <p:cNvPr id="43" name="右箭头 42"/>
          <p:cNvSpPr/>
          <p:nvPr/>
        </p:nvSpPr>
        <p:spPr>
          <a:xfrm>
            <a:off x="1223645" y="3844925"/>
            <a:ext cx="7920355" cy="76200"/>
          </a:xfrm>
          <a:prstGeom prst="rightArrow">
            <a:avLst>
              <a:gd name="adj1" fmla="val 74545"/>
              <a:gd name="adj2" fmla="val 50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53720" y="3145155"/>
            <a:ext cx="884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MEMR</a:t>
            </a:r>
            <a:endParaRPr lang="en-US" altLang="zh-CN" sz="1400" b="1"/>
          </a:p>
        </p:txBody>
      </p:sp>
      <p:sp>
        <p:nvSpPr>
          <p:cNvPr id="45" name="文本框 44"/>
          <p:cNvSpPr txBox="1"/>
          <p:nvPr/>
        </p:nvSpPr>
        <p:spPr>
          <a:xfrm>
            <a:off x="540385" y="3401695"/>
            <a:ext cx="884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MEMW</a:t>
            </a:r>
            <a:endParaRPr lang="en-US" altLang="zh-CN" sz="1400" b="1"/>
          </a:p>
        </p:txBody>
      </p:sp>
      <p:sp>
        <p:nvSpPr>
          <p:cNvPr id="46" name="文本框 45"/>
          <p:cNvSpPr txBox="1"/>
          <p:nvPr/>
        </p:nvSpPr>
        <p:spPr>
          <a:xfrm>
            <a:off x="419100" y="3723005"/>
            <a:ext cx="884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A</a:t>
            </a:r>
            <a:r>
              <a:rPr lang="en-US" altLang="zh-CN" sz="14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14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10</a:t>
            </a:r>
            <a:endParaRPr lang="en-US" altLang="zh-CN" sz="1400" b="1"/>
          </a:p>
        </p:txBody>
      </p:sp>
      <p:cxnSp>
        <p:nvCxnSpPr>
          <p:cNvPr id="48" name="直接箭头连接符 47"/>
          <p:cNvCxnSpPr>
            <a:stCxn id="13" idx="2"/>
            <a:endCxn id="14" idx="0"/>
          </p:cNvCxnSpPr>
          <p:nvPr/>
        </p:nvCxnSpPr>
        <p:spPr>
          <a:xfrm flipH="1">
            <a:off x="2549525" y="3068320"/>
            <a:ext cx="2540" cy="1196975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4544060" y="3065780"/>
            <a:ext cx="2540" cy="1196975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6398260" y="3074035"/>
            <a:ext cx="2540" cy="1196975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8068945" y="3071495"/>
            <a:ext cx="2540" cy="1196975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411730" y="3093085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2"/>
                </a:solidFill>
              </a:rPr>
              <a:t>.</a:t>
            </a:r>
            <a:endParaRPr lang="en-US" altLang="zh-CN" sz="4000" b="1">
              <a:solidFill>
                <a:schemeClr val="accent2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406265" y="3090545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2"/>
                </a:solidFill>
              </a:rPr>
              <a:t>.</a:t>
            </a:r>
            <a:endParaRPr lang="en-US" altLang="zh-CN" sz="4000" b="1">
              <a:solidFill>
                <a:schemeClr val="accent2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263005" y="3090545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2"/>
                </a:solidFill>
              </a:rPr>
              <a:t>.</a:t>
            </a:r>
            <a:endParaRPr lang="en-US" altLang="zh-CN" sz="4000" b="1">
              <a:solidFill>
                <a:schemeClr val="accent2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933690" y="3109595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2"/>
                </a:solidFill>
              </a:rPr>
              <a:t>.</a:t>
            </a:r>
            <a:endParaRPr lang="en-US" altLang="zh-CN" sz="4000" b="1">
              <a:solidFill>
                <a:schemeClr val="accent2"/>
              </a:solidFill>
            </a:endParaRPr>
          </a:p>
        </p:txBody>
      </p:sp>
      <p:sp>
        <p:nvSpPr>
          <p:cNvPr id="56" name="上下箭头 55"/>
          <p:cNvSpPr/>
          <p:nvPr/>
        </p:nvSpPr>
        <p:spPr>
          <a:xfrm>
            <a:off x="2758440" y="3065780"/>
            <a:ext cx="88265" cy="1187450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上下箭头 56"/>
          <p:cNvSpPr/>
          <p:nvPr/>
        </p:nvSpPr>
        <p:spPr>
          <a:xfrm>
            <a:off x="4763770" y="3084830"/>
            <a:ext cx="88265" cy="1187450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上下箭头 57"/>
          <p:cNvSpPr/>
          <p:nvPr/>
        </p:nvSpPr>
        <p:spPr>
          <a:xfrm>
            <a:off x="6628765" y="3082290"/>
            <a:ext cx="88265" cy="1187450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上下箭头 58"/>
          <p:cNvSpPr/>
          <p:nvPr/>
        </p:nvSpPr>
        <p:spPr>
          <a:xfrm>
            <a:off x="8277860" y="3079750"/>
            <a:ext cx="88265" cy="1187450"/>
          </a:xfrm>
          <a:prstGeom prst="up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646680" y="3263265"/>
            <a:ext cx="13208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5400" b="1">
                <a:solidFill>
                  <a:schemeClr val="accent6"/>
                </a:solidFill>
              </a:rPr>
              <a:t>.</a:t>
            </a:r>
            <a:endParaRPr lang="en-US" altLang="zh-CN" sz="5400" b="1">
              <a:solidFill>
                <a:schemeClr val="accent6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644390" y="3263900"/>
            <a:ext cx="13208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5400" b="1">
                <a:solidFill>
                  <a:schemeClr val="accent6"/>
                </a:solidFill>
              </a:rPr>
              <a:t>.</a:t>
            </a:r>
            <a:endParaRPr lang="en-US" altLang="zh-CN" sz="5400" b="1">
              <a:solidFill>
                <a:schemeClr val="accent6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509385" y="3261360"/>
            <a:ext cx="13208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5400" b="1">
                <a:solidFill>
                  <a:schemeClr val="accent6"/>
                </a:solidFill>
              </a:rPr>
              <a:t>.</a:t>
            </a:r>
            <a:endParaRPr lang="en-US" altLang="zh-CN" sz="5400" b="1">
              <a:solidFill>
                <a:schemeClr val="accent6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167370" y="3265805"/>
            <a:ext cx="13208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5400" b="1">
                <a:solidFill>
                  <a:schemeClr val="accent6"/>
                </a:solidFill>
              </a:rPr>
              <a:t>.</a:t>
            </a:r>
            <a:endParaRPr lang="en-US" altLang="zh-CN" sz="5400" b="1">
              <a:solidFill>
                <a:schemeClr val="accent6"/>
              </a:solidFill>
            </a:endParaRPr>
          </a:p>
        </p:txBody>
      </p:sp>
      <p:sp>
        <p:nvSpPr>
          <p:cNvPr id="64" name="左右箭头 63"/>
          <p:cNvSpPr/>
          <p:nvPr/>
        </p:nvSpPr>
        <p:spPr>
          <a:xfrm>
            <a:off x="1212850" y="2299970"/>
            <a:ext cx="7801610" cy="99695"/>
          </a:xfrm>
          <a:prstGeom prst="leftRightArrow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直角双向箭头 64"/>
          <p:cNvSpPr/>
          <p:nvPr/>
        </p:nvSpPr>
        <p:spPr>
          <a:xfrm>
            <a:off x="2986405" y="2343150"/>
            <a:ext cx="842645" cy="2242820"/>
          </a:xfrm>
          <a:prstGeom prst="leftUpArrow">
            <a:avLst>
              <a:gd name="adj1" fmla="val 6669"/>
              <a:gd name="adj2" fmla="val 24302"/>
              <a:gd name="adj3" fmla="val 2110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6" name="左右箭头 65"/>
          <p:cNvSpPr/>
          <p:nvPr/>
        </p:nvSpPr>
        <p:spPr>
          <a:xfrm>
            <a:off x="2988945" y="2862580"/>
            <a:ext cx="610235" cy="203200"/>
          </a:xfrm>
          <a:prstGeom prst="leftRightArrow">
            <a:avLst>
              <a:gd name="adj1" fmla="val 19327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直角双向箭头 66"/>
          <p:cNvSpPr/>
          <p:nvPr/>
        </p:nvSpPr>
        <p:spPr>
          <a:xfrm>
            <a:off x="4991735" y="2383790"/>
            <a:ext cx="842645" cy="2242820"/>
          </a:xfrm>
          <a:prstGeom prst="leftUpArrow">
            <a:avLst>
              <a:gd name="adj1" fmla="val 6669"/>
              <a:gd name="adj2" fmla="val 24302"/>
              <a:gd name="adj3" fmla="val 2110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8" name="直角双向箭头 67"/>
          <p:cNvSpPr/>
          <p:nvPr/>
        </p:nvSpPr>
        <p:spPr>
          <a:xfrm>
            <a:off x="6795135" y="2379980"/>
            <a:ext cx="842645" cy="2242820"/>
          </a:xfrm>
          <a:prstGeom prst="leftUpArrow">
            <a:avLst>
              <a:gd name="adj1" fmla="val 6669"/>
              <a:gd name="adj2" fmla="val 24302"/>
              <a:gd name="adj3" fmla="val 2110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9" name="直角双向箭头 68"/>
          <p:cNvSpPr/>
          <p:nvPr/>
        </p:nvSpPr>
        <p:spPr>
          <a:xfrm>
            <a:off x="8558530" y="2383155"/>
            <a:ext cx="498475" cy="2242820"/>
          </a:xfrm>
          <a:prstGeom prst="leftUpArrow">
            <a:avLst>
              <a:gd name="adj1" fmla="val 6669"/>
              <a:gd name="adj2" fmla="val 24302"/>
              <a:gd name="adj3" fmla="val 2110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0" name="左右箭头 69"/>
          <p:cNvSpPr/>
          <p:nvPr/>
        </p:nvSpPr>
        <p:spPr>
          <a:xfrm>
            <a:off x="4907915" y="2849245"/>
            <a:ext cx="721360" cy="215900"/>
          </a:xfrm>
          <a:prstGeom prst="leftRightArrow">
            <a:avLst>
              <a:gd name="adj1" fmla="val 19411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左右箭头 70"/>
          <p:cNvSpPr/>
          <p:nvPr/>
        </p:nvSpPr>
        <p:spPr>
          <a:xfrm>
            <a:off x="6795135" y="2855595"/>
            <a:ext cx="610235" cy="203200"/>
          </a:xfrm>
          <a:prstGeom prst="leftRightArrow">
            <a:avLst>
              <a:gd name="adj1" fmla="val 19327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左右箭头 71"/>
          <p:cNvSpPr/>
          <p:nvPr/>
        </p:nvSpPr>
        <p:spPr>
          <a:xfrm>
            <a:off x="8479155" y="2831465"/>
            <a:ext cx="483235" cy="213995"/>
          </a:xfrm>
          <a:prstGeom prst="leftRightArrow">
            <a:avLst>
              <a:gd name="adj1" fmla="val 19287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/>
          <p:nvPr/>
        </p:nvCxnSpPr>
        <p:spPr>
          <a:xfrm>
            <a:off x="1911985" y="2877185"/>
            <a:ext cx="0" cy="2197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1906270" y="2877185"/>
            <a:ext cx="210820" cy="114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1929130" y="4442460"/>
            <a:ext cx="188595" cy="1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3892550" y="2887345"/>
            <a:ext cx="0" cy="2219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3892550" y="2885440"/>
            <a:ext cx="188595" cy="1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3912870" y="4418330"/>
            <a:ext cx="188595" cy="1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5786120" y="2831465"/>
            <a:ext cx="0" cy="2219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flipV="1">
            <a:off x="5779135" y="2828925"/>
            <a:ext cx="188595" cy="1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5786120" y="4418965"/>
            <a:ext cx="188595" cy="1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7492365" y="2823210"/>
            <a:ext cx="188595" cy="1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V="1">
            <a:off x="7504430" y="4452620"/>
            <a:ext cx="188595" cy="1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7499985" y="2828925"/>
            <a:ext cx="0" cy="22193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8945" y="2176780"/>
            <a:ext cx="884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D</a:t>
            </a:r>
            <a:r>
              <a:rPr lang="en-US" altLang="zh-CN" sz="14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</a:t>
            </a:r>
            <a:r>
              <a:rPr lang="en-US" altLang="zh-CN" sz="14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7</a:t>
            </a:r>
            <a:endParaRPr lang="en-US" altLang="zh-CN" sz="1400" b="1"/>
          </a:p>
        </p:txBody>
      </p:sp>
      <p:sp>
        <p:nvSpPr>
          <p:cNvPr id="103" name="文本框 102"/>
          <p:cNvSpPr txBox="1"/>
          <p:nvPr/>
        </p:nvSpPr>
        <p:spPr>
          <a:xfrm>
            <a:off x="1527175" y="502031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en-US" altLang="zh-CN" b="1"/>
              <a:t>CS</a:t>
            </a:r>
            <a:r>
              <a:rPr lang="en-US" altLang="zh-CN" b="1" baseline="-25000">
                <a:solidFill>
                  <a:schemeClr val="tx1"/>
                </a:solidFill>
                <a:uFillTx/>
              </a:rPr>
              <a:t>4</a:t>
            </a:r>
            <a:endParaRPr lang="en-US" altLang="zh-CN" b="1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3492500" y="504190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en-US" altLang="zh-CN" b="1"/>
              <a:t>CS</a:t>
            </a:r>
            <a:r>
              <a:rPr lang="en-US" altLang="zh-CN" b="1" baseline="-25000">
                <a:solidFill>
                  <a:schemeClr val="tx1"/>
                </a:solidFill>
                <a:uFillTx/>
              </a:rPr>
              <a:t>5</a:t>
            </a:r>
            <a:endParaRPr lang="en-US" altLang="zh-CN" b="1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5394960" y="502920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en-US" altLang="zh-CN" b="1"/>
              <a:t>CS</a:t>
            </a:r>
            <a:r>
              <a:rPr lang="en-US" altLang="zh-CN" b="1" baseline="-25000">
                <a:solidFill>
                  <a:schemeClr val="tx1"/>
                </a:solidFill>
                <a:uFillTx/>
              </a:rPr>
              <a:t>6</a:t>
            </a:r>
            <a:endParaRPr lang="en-US" altLang="zh-CN" b="1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132955" y="504190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en-US" altLang="zh-CN" b="1"/>
              <a:t>CS</a:t>
            </a:r>
            <a:r>
              <a:rPr lang="en-US" altLang="zh-CN" b="1" baseline="-25000">
                <a:solidFill>
                  <a:schemeClr val="tx1"/>
                </a:solidFill>
                <a:uFillTx/>
              </a:rPr>
              <a:t>7</a:t>
            </a:r>
            <a:endParaRPr lang="en-US" altLang="zh-CN" b="1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630555" y="3209925"/>
            <a:ext cx="499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649605" y="3477260"/>
            <a:ext cx="499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539750" y="4119880"/>
            <a:ext cx="490220" cy="15316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/>
              <a:t>系统总线</a:t>
            </a:r>
            <a:endParaRPr lang="zh-CN" altLang="en-US" sz="2000" b="1"/>
          </a:p>
        </p:txBody>
      </p:sp>
      <p:cxnSp>
        <p:nvCxnSpPr>
          <p:cNvPr id="3" name="直接连接符 2"/>
          <p:cNvCxnSpPr/>
          <p:nvPr/>
        </p:nvCxnSpPr>
        <p:spPr>
          <a:xfrm>
            <a:off x="1790065" y="5099685"/>
            <a:ext cx="2330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752215" y="5118735"/>
            <a:ext cx="2330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660390" y="5116195"/>
            <a:ext cx="2330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369810" y="5118735"/>
            <a:ext cx="2330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9685" y="187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9864" y="910814"/>
            <a:ext cx="355092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片选信号逻辑电路图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4550" y="1690370"/>
            <a:ext cx="1801495" cy="3244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57730" y="1817370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zh-CN" altLang="en-US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65985" y="2246630"/>
            <a:ext cx="50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zh-CN" altLang="en-US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2A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174240" y="269748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en-US" altLang="zh-CN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2B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468120" y="1861185"/>
            <a:ext cx="30099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endParaRPr lang="en-US" altLang="zh-CN" sz="1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773555" y="1986915"/>
            <a:ext cx="75565" cy="7556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3" idx="6"/>
          </p:cNvCxnSpPr>
          <p:nvPr/>
        </p:nvCxnSpPr>
        <p:spPr>
          <a:xfrm flipV="1">
            <a:off x="1849120" y="2022475"/>
            <a:ext cx="26289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65580" y="2290445"/>
            <a:ext cx="30099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≥</a:t>
            </a:r>
            <a:endParaRPr lang="en-US" altLang="zh-CN" sz="1400" b="1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/>
          <p:cNvCxnSpPr>
            <a:stCxn id="25" idx="3"/>
          </p:cNvCxnSpPr>
          <p:nvPr/>
        </p:nvCxnSpPr>
        <p:spPr>
          <a:xfrm>
            <a:off x="1766570" y="2444115"/>
            <a:ext cx="342900" cy="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476375" y="2722245"/>
            <a:ext cx="30099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endParaRPr lang="en-US" altLang="zh-CN" sz="1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1857375" y="2883535"/>
            <a:ext cx="26289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781810" y="2847975"/>
            <a:ext cx="75565" cy="7556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735965" y="1910715"/>
            <a:ext cx="709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44220" y="2091690"/>
            <a:ext cx="709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55015" y="2350770"/>
            <a:ext cx="709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44220" y="2534285"/>
            <a:ext cx="709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55015" y="2944495"/>
            <a:ext cx="709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63270" y="2769235"/>
            <a:ext cx="709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97485" y="1685290"/>
            <a:ext cx="732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MEMR</a:t>
            </a:r>
            <a:endParaRPr lang="zh-CN" altLang="en-US" sz="1600"/>
          </a:p>
        </p:txBody>
      </p:sp>
      <p:sp>
        <p:nvSpPr>
          <p:cNvPr id="44" name="文本框 43"/>
          <p:cNvSpPr txBox="1"/>
          <p:nvPr/>
        </p:nvSpPr>
        <p:spPr>
          <a:xfrm>
            <a:off x="205740" y="1931035"/>
            <a:ext cx="732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MEMW</a:t>
            </a:r>
            <a:endParaRPr lang="zh-CN" altLang="en-US" sz="1600"/>
          </a:p>
        </p:txBody>
      </p:sp>
      <p:sp>
        <p:nvSpPr>
          <p:cNvPr id="45" name="文本框 44"/>
          <p:cNvSpPr txBox="1"/>
          <p:nvPr/>
        </p:nvSpPr>
        <p:spPr>
          <a:xfrm>
            <a:off x="699770" y="2230755"/>
            <a:ext cx="732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.........</a:t>
            </a:r>
            <a:endParaRPr lang="en-US" altLang="zh-CN" sz="1600" b="1"/>
          </a:p>
        </p:txBody>
      </p:sp>
      <p:sp>
        <p:nvSpPr>
          <p:cNvPr id="46" name="文本框 45"/>
          <p:cNvSpPr txBox="1"/>
          <p:nvPr/>
        </p:nvSpPr>
        <p:spPr>
          <a:xfrm>
            <a:off x="708025" y="2638425"/>
            <a:ext cx="732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.........</a:t>
            </a:r>
            <a:endParaRPr lang="en-US" altLang="zh-CN" sz="1600" b="1"/>
          </a:p>
        </p:txBody>
      </p:sp>
      <p:sp>
        <p:nvSpPr>
          <p:cNvPr id="47" name="文本框 46"/>
          <p:cNvSpPr txBox="1"/>
          <p:nvPr/>
        </p:nvSpPr>
        <p:spPr>
          <a:xfrm>
            <a:off x="73660" y="2263140"/>
            <a:ext cx="732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1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19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1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17</a:t>
            </a:r>
            <a:endParaRPr lang="en-US" altLang="zh-CN" sz="1400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5095" y="2638425"/>
            <a:ext cx="732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1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16</a:t>
            </a:r>
            <a:r>
              <a:rPr lang="zh-CN" altLang="en-US" sz="1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1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14</a:t>
            </a:r>
            <a:endParaRPr lang="en-US" altLang="zh-CN" sz="1400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176780" y="3326130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2174240" y="3830955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B</a:t>
            </a:r>
            <a:endParaRPr lang="en-US" altLang="zh-CN" b="1"/>
          </a:p>
        </p:txBody>
      </p:sp>
      <p:sp>
        <p:nvSpPr>
          <p:cNvPr id="51" name="文本框 50"/>
          <p:cNvSpPr txBox="1"/>
          <p:nvPr/>
        </p:nvSpPr>
        <p:spPr>
          <a:xfrm>
            <a:off x="2182495" y="4249420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A</a:t>
            </a:r>
            <a:endParaRPr lang="en-US" altLang="zh-CN" b="1"/>
          </a:p>
        </p:txBody>
      </p:sp>
      <p:cxnSp>
        <p:nvCxnSpPr>
          <p:cNvPr id="52" name="直接连接符 51"/>
          <p:cNvCxnSpPr/>
          <p:nvPr/>
        </p:nvCxnSpPr>
        <p:spPr>
          <a:xfrm>
            <a:off x="834390" y="3479800"/>
            <a:ext cx="1265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823595" y="3978910"/>
            <a:ext cx="1276350" cy="1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821055" y="4418965"/>
            <a:ext cx="1276350" cy="1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82270" y="3323590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13</a:t>
            </a:r>
            <a:endParaRPr lang="en-US" altLang="zh-CN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68935" y="3763645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endParaRPr lang="en-US" altLang="zh-CN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90525" y="4184650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en-US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endParaRPr lang="en-US" baseline="-25000">
              <a:solidFill>
                <a:schemeClr val="tx1"/>
              </a:solidFill>
              <a:uFillTx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460750" y="1774190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Y</a:t>
            </a:r>
            <a:r>
              <a:rPr lang="en-US" altLang="zh-CN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endParaRPr lang="en-US" altLang="zh-CN" b="1" baseline="-25000" dirty="0"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469005" y="2127885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Y</a:t>
            </a:r>
            <a:r>
              <a:rPr lang="zh-CN" altLang="en-US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490595" y="2473325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Y</a:t>
            </a:r>
            <a:r>
              <a:rPr lang="en-US" altLang="zh-CN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</a:t>
            </a:r>
            <a:endParaRPr lang="en-US" altLang="zh-CN" b="1" baseline="-25000" dirty="0"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501390" y="2818765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Y</a:t>
            </a:r>
            <a:r>
              <a:rPr lang="en-US" altLang="zh-CN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3</a:t>
            </a:r>
            <a:endParaRPr lang="en-US" altLang="zh-CN" b="1" baseline="-25000" dirty="0"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555365" y="3121025"/>
            <a:ext cx="378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en-US" altLang="zh-CN" sz="2400" b="1"/>
              <a:t>.</a:t>
            </a:r>
            <a:endParaRPr lang="en-US" altLang="zh-CN" sz="2400" b="1"/>
          </a:p>
          <a:p>
            <a:r>
              <a:rPr lang="en-US" altLang="zh-CN" sz="2400" b="1"/>
              <a:t>.</a:t>
            </a:r>
            <a:endParaRPr lang="en-US" altLang="zh-CN" sz="2400" b="1"/>
          </a:p>
        </p:txBody>
      </p:sp>
      <p:sp>
        <p:nvSpPr>
          <p:cNvPr id="70" name="文本框 69"/>
          <p:cNvSpPr txBox="1"/>
          <p:nvPr/>
        </p:nvSpPr>
        <p:spPr>
          <a:xfrm>
            <a:off x="3543935" y="4418965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Y</a:t>
            </a:r>
            <a:r>
              <a:rPr lang="en-US" altLang="zh-CN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7</a:t>
            </a:r>
            <a:endParaRPr lang="en-US" altLang="zh-CN" b="1" baseline="-25000" dirty="0"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cxnSp>
        <p:nvCxnSpPr>
          <p:cNvPr id="82" name="直接连接符 81"/>
          <p:cNvCxnSpPr/>
          <p:nvPr/>
        </p:nvCxnSpPr>
        <p:spPr>
          <a:xfrm flipV="1">
            <a:off x="3916045" y="2967355"/>
            <a:ext cx="1124585" cy="1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3902710" y="2640965"/>
            <a:ext cx="1124585" cy="1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3913505" y="2306320"/>
            <a:ext cx="1124585" cy="1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3910965" y="1958340"/>
            <a:ext cx="1124585" cy="1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3910965" y="4592320"/>
            <a:ext cx="1124585" cy="1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3995420" y="3140075"/>
            <a:ext cx="378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en-US" altLang="zh-CN" sz="2400" b="1"/>
              <a:t>.</a:t>
            </a:r>
            <a:endParaRPr lang="en-US" altLang="zh-CN" sz="2400" b="1"/>
          </a:p>
          <a:p>
            <a:r>
              <a:rPr lang="en-US" altLang="zh-CN" sz="2400" b="1"/>
              <a:t>.</a:t>
            </a:r>
            <a:endParaRPr lang="en-US" altLang="zh-CN" sz="2400" b="1"/>
          </a:p>
        </p:txBody>
      </p:sp>
      <p:sp>
        <p:nvSpPr>
          <p:cNvPr id="103" name="文本框 102"/>
          <p:cNvSpPr txBox="1"/>
          <p:nvPr/>
        </p:nvSpPr>
        <p:spPr>
          <a:xfrm>
            <a:off x="4843780" y="1767205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CS</a:t>
            </a:r>
            <a:r>
              <a:rPr lang="zh-CN" altLang="en-US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0</a:t>
            </a:r>
            <a:endParaRPr lang="zh-CN" altLang="en-US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862830" y="2153285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CS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endParaRPr lang="en-US" altLang="zh-CN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862830" y="248793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CS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endParaRPr lang="en-US" altLang="zh-CN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4873625" y="2822575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CS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endParaRPr lang="en-US" altLang="zh-CN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867275" y="441325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CS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7</a:t>
            </a:r>
            <a:endParaRPr lang="en-US" altLang="zh-CN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2818765" y="2345055"/>
            <a:ext cx="490220" cy="18865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74LS138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译码器</a:t>
            </a:r>
            <a:endParaRPr lang="zh-CN" altLang="zh-CN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285115" y="1746885"/>
            <a:ext cx="42481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282575" y="2003425"/>
            <a:ext cx="42481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51865" y="3159125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2233945" y="2769121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2237063" y="2324371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3525275" y="1868454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3531495" y="2194092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555365" y="2562768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3574025" y="2899655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614680" y="4504675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5120785" y="1847735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5127005" y="2239631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5151885" y="2568209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5151885" y="2902195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5130902" y="4492595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489124" y="5249542"/>
            <a:ext cx="62488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逻辑电路图的使能端缺：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0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18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0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15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，部分译码（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000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13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=1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</a:t>
            </a:r>
            <a:endParaRPr lang="zh-CN" altLang="en-US" sz="20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73624" y="753575"/>
            <a:ext cx="8867447" cy="5575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SRAM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芯片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6264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intel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6264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是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8K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×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8b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静态随机存储器芯片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采用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CMOS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工艺制造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单一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+5V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供电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额定功耗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200mW,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典型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存取时间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200ns,28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线双列直插式封装。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各引脚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含义如下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: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1.A</a:t>
            </a:r>
            <a:r>
              <a:rPr lang="en-US" altLang="zh-CN" sz="20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20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12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为地址线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;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2.D</a:t>
            </a:r>
            <a:r>
              <a:rPr lang="en-US" altLang="zh-CN" sz="20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</a:t>
            </a:r>
            <a:r>
              <a:rPr lang="en-US" altLang="zh-CN" sz="20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7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为数据线；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3.CE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CS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是片选线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;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4.OE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是读允许线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;WE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是写允许线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5.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其它引线：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Vcc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+5V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电源，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GND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是接地端，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NC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表示空端。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L="0" indent="0">
              <a:buNone/>
            </a:pP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pic>
        <p:nvPicPr>
          <p:cNvPr id="10" name="内容占位符 5" descr="文章图片">
            <a:hlinkClick r:id="rId3" tgtFrame="&quot;_blank&quot;"/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7" t="4062" r="6067" b="6700"/>
          <a:stretch>
            <a:fillRect/>
          </a:stretch>
        </p:blipFill>
        <p:spPr bwMode="auto">
          <a:xfrm>
            <a:off x="5801995" y="1229360"/>
            <a:ext cx="2604135" cy="4091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直接连接符 1"/>
          <p:cNvCxnSpPr/>
          <p:nvPr/>
        </p:nvCxnSpPr>
        <p:spPr>
          <a:xfrm>
            <a:off x="405130" y="4149265"/>
            <a:ext cx="2774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24180" y="4593895"/>
            <a:ext cx="2774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054225" y="4610910"/>
            <a:ext cx="2774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73624" y="829140"/>
            <a:ext cx="8867447" cy="5043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6264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功能表</a:t>
            </a: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5" name="内容占位符 4"/>
          <p:cNvGraphicFramePr/>
          <p:nvPr>
            <p:custDataLst>
              <p:tags r:id="rId3"/>
            </p:custDataLst>
          </p:nvPr>
        </p:nvGraphicFramePr>
        <p:xfrm>
          <a:off x="402891" y="1370691"/>
          <a:ext cx="8208911" cy="4752649"/>
        </p:xfrm>
        <a:graphic>
          <a:graphicData uri="http://schemas.openxmlformats.org/drawingml/2006/table">
            <a:tbl>
              <a:tblPr firstRow="1" firstCol="1" bandRow="1"/>
              <a:tblGrid>
                <a:gridCol w="1850782"/>
                <a:gridCol w="1681018"/>
                <a:gridCol w="1392391"/>
                <a:gridCol w="1664845"/>
                <a:gridCol w="1619875"/>
              </a:tblGrid>
              <a:tr h="681990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baseline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使能端（片选信号）</a:t>
                      </a:r>
                      <a:endParaRPr lang="zh-CN" sz="2000" b="1" kern="100" baseline="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baseline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输入端（读</a:t>
                      </a:r>
                      <a:r>
                        <a:rPr lang="en-US" altLang="zh-CN" sz="2000" b="1" kern="100" baseline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2000" b="1" kern="100" baseline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写控制）</a:t>
                      </a:r>
                      <a:endParaRPr lang="zh-CN" sz="2000" b="1" kern="100" baseline="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baseline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输出端</a:t>
                      </a:r>
                      <a:endParaRPr lang="zh-CN" sz="2000" b="1" kern="100" baseline="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104">
                <a:tc>
                  <a:txBody>
                    <a:bodyPr/>
                    <a:lstStyle/>
                    <a:p>
                      <a:endParaRPr lang="en-US" sz="2000" b="1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 l="-329" t="-114141" r="-343750" b="-57777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baseline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CS(</a:t>
                      </a:r>
                      <a:r>
                        <a:rPr lang="zh-CN" sz="2000" b="1" kern="100" baseline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sz="2000" b="1" kern="100" baseline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CS</a:t>
                      </a:r>
                      <a:r>
                        <a:rPr lang="en-US" altLang="zh-CN" sz="2000" b="1" kern="100" baseline="-25000" dirty="0">
                          <a:solidFill>
                            <a:schemeClr val="tx1"/>
                          </a:solidFill>
                          <a:effectLst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2000" b="1" kern="100" baseline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en-US" sz="2000" b="1" kern="100" baseline="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20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 l="-254825" t="-114141" r="-237281" b="-57777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sz="20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 l="-296337" t="-114141" r="-98168" b="-57777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baseline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000" b="1" kern="100" baseline="-250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1" lang="en-US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～</a:t>
                      </a:r>
                      <a:r>
                        <a:rPr lang="en-US" sz="2000" b="1" kern="100" baseline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2000" b="1" kern="100" baseline="-250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b="1" kern="100" baseline="-250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1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baseline="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kern="100" baseline="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baseline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kern="100" baseline="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baseline="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b="1" kern="100" baseline="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baseline="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kern="100" baseline="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baseline="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写入</a:t>
                      </a:r>
                      <a:endParaRPr lang="zh-CN" sz="2000" b="1" kern="100" baseline="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baseline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kern="100" baseline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baseline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kern="100" baseline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baseline="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kern="100" baseline="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baseline="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kern="100" baseline="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baseline="0" dirty="0"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读出</a:t>
                      </a:r>
                      <a:endParaRPr lang="zh-CN" sz="2000" b="1" kern="100" baseline="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6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baseline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kern="100" baseline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baseline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kern="100" baseline="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baseline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b="1" kern="100" baseline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baseline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b="1" kern="100" baseline="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baseline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黑体" panose="02010609060101010101" charset="-122"/>
                        </a:rPr>
                        <a:t> </a:t>
                      </a:r>
                      <a:r>
                        <a:rPr lang="zh-CN" sz="2000" b="1" kern="100" baseline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黑体" panose="02010609060101010101" charset="-122"/>
                        </a:rPr>
                        <a:t>三态</a:t>
                      </a:r>
                      <a:br>
                        <a:rPr lang="en-US" altLang="zh-CN" sz="2000" b="1" kern="100" baseline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黑体" panose="02010609060101010101" charset="-122"/>
                        </a:rPr>
                      </a:br>
                      <a:r>
                        <a:rPr lang="zh-CN" sz="2000" b="1" kern="100" baseline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黑体" panose="02010609060101010101" charset="-122"/>
                        </a:rPr>
                        <a:t>（高阻）</a:t>
                      </a:r>
                      <a:endParaRPr lang="zh-CN" sz="2000" b="1" kern="100" baseline="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黑体" panose="02010609060101010101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8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baseline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kern="100" baseline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baseline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kern="100" baseline="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baseline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b="1" kern="100" baseline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baseline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b="1" kern="100" baseline="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</a:tr>
              <a:tr h="737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baseline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kern="100" baseline="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baseline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kern="100" baseline="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baseline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b="1" kern="100" baseline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baseline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2000" b="1" kern="100" baseline="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95910" y="846638"/>
            <a:ext cx="8867447" cy="466550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SRAM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芯片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6116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intel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6116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是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2K×8b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静态随机存储器芯片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采用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CMOS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工艺制造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单一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+5V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供电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额定功耗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200mW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典型存取时间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200ns,24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线双列直插式封装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algn="l">
              <a:lnSpc>
                <a:spcPct val="130000"/>
              </a:lnSpc>
              <a:buClrTx/>
              <a:buSz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各引脚含义如下: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algn="l">
              <a:lnSpc>
                <a:spcPct val="130000"/>
              </a:lnSpc>
              <a:buClrTx/>
              <a:buSz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1.A</a:t>
            </a:r>
            <a:r>
              <a:rPr lang="en-US" altLang="zh-CN" sz="20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～A</a:t>
            </a:r>
            <a:r>
              <a:rPr lang="en-US" altLang="zh-CN" sz="20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10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为地址线;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algn="l">
              <a:lnSpc>
                <a:spcPct val="130000"/>
              </a:lnSpc>
              <a:buClrTx/>
              <a:buSz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2.D</a:t>
            </a:r>
            <a:r>
              <a:rPr lang="en-US" altLang="zh-CN" sz="20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～D</a:t>
            </a:r>
            <a:r>
              <a:rPr lang="en-US" altLang="zh-CN" sz="2000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7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为数据线；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algn="l">
              <a:lnSpc>
                <a:spcPct val="130000"/>
              </a:lnSpc>
              <a:buClrTx/>
              <a:buSz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3.CS是片选线;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algn="l">
              <a:lnSpc>
                <a:spcPct val="130000"/>
              </a:lnSpc>
              <a:buClrTx/>
              <a:buSz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4.OE是读允许线;R/W是读写允许线；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0" algn="l">
              <a:lnSpc>
                <a:spcPct val="130000"/>
              </a:lnSpc>
              <a:buClrTx/>
              <a:buSz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5.其它引线：Vcc为+5V电源，GND是接地端。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lnSpc>
                <a:spcPct val="130000"/>
              </a:lnSpc>
              <a:buClrTx/>
              <a:buSzTx/>
              <a:buNone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230" y="934937"/>
            <a:ext cx="3143250" cy="431355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516659" y="4312617"/>
            <a:ext cx="288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32781" y="3907982"/>
            <a:ext cx="288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455568" y="4296001"/>
            <a:ext cx="1445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73624" y="922081"/>
            <a:ext cx="8867447" cy="5043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6116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功能表</a:t>
            </a: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07160" y="2568575"/>
            <a:ext cx="288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854960" y="2579370"/>
            <a:ext cx="288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533900" y="2579370"/>
            <a:ext cx="288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367005" y="1563370"/>
          <a:ext cx="8080311" cy="3816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529"/>
                <a:gridCol w="1716887"/>
                <a:gridCol w="1737817"/>
                <a:gridCol w="2020078"/>
              </a:tblGrid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  <a:sym typeface="+mn-ea"/>
                        </a:rPr>
                        <a:t>使能端（片选信号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  <a:sym typeface="+mn-ea"/>
                        </a:rPr>
                        <a:t>）</a:t>
                      </a:r>
                      <a:endParaRPr lang="en-US" altLang="en-US" sz="2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输入端（读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/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写控制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  <a:sym typeface="+mn-ea"/>
                        </a:rPr>
                        <a:t>）</a:t>
                      </a:r>
                      <a:endParaRPr lang="en-US" altLang="en-US" sz="20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  <a:sym typeface="+mn-ea"/>
                        </a:rPr>
                        <a:t>输出端</a:t>
                      </a:r>
                      <a:endParaRPr lang="en-US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  <a:p>
                      <a:pPr>
                        <a:buNone/>
                      </a:pPr>
                      <a:endParaRPr lang="en-US" altLang="en-US" sz="200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7486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CS</a:t>
                      </a:r>
                      <a:endParaRPr lang="en-US" altLang="en-US" sz="2000" b="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OE</a:t>
                      </a:r>
                      <a:endParaRPr lang="en-US" altLang="en-US" sz="2000" b="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R/W</a:t>
                      </a:r>
                      <a:endParaRPr lang="en-US" altLang="en-US" sz="2000" b="0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  <a:sym typeface="+mn-ea"/>
                        </a:rPr>
                        <a:t>  D</a:t>
                      </a:r>
                      <a:r>
                        <a:rPr lang="en-US" sz="2000" baseline="-25000">
                          <a:solidFill>
                            <a:schemeClr val="tx1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  <a:sym typeface="+mn-ea"/>
                        </a:rPr>
                        <a:t>0</a:t>
                      </a:r>
                      <a:r>
                        <a:rPr kumimoji="1" lang="en-US" altLang="en-US" sz="2000" b="1"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～</a:t>
                      </a:r>
                      <a:r>
                        <a:rPr lang="en-US" sz="200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  <a:sym typeface="+mn-ea"/>
                        </a:rPr>
                        <a:t>D</a:t>
                      </a:r>
                      <a:r>
                        <a:rPr lang="en-US" sz="2000" baseline="-25000">
                          <a:solidFill>
                            <a:schemeClr val="tx1"/>
                          </a:solidFill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  <a:sym typeface="+mn-ea"/>
                        </a:rPr>
                        <a:t>7</a:t>
                      </a:r>
                      <a:endParaRPr lang="en-US" sz="200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</a:tr>
              <a:tr h="7486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2000" b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2000" b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000" b="0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   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读出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/>
                </a:tc>
              </a:tr>
              <a:tr h="7480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2000" b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000" b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0</a:t>
                      </a:r>
                      <a:endParaRPr lang="en-US" altLang="en-US" sz="2000" b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   </a:t>
                      </a:r>
                      <a:r>
                        <a:rPr lang="zh-CN" altLang="en-US" sz="20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写入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/>
                </a:tc>
              </a:tr>
              <a:tr h="7486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2000" b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X</a:t>
                      </a:r>
                      <a:endParaRPr lang="en-US" altLang="en-US" sz="2000" b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楷体" panose="02010609060101010101" pitchFamily="49" charset="-122"/>
                          <a:ea typeface="楷体" panose="02010609060101010101" pitchFamily="49" charset="-122"/>
                          <a:cs typeface="宋体" panose="02010600030101010101" pitchFamily="2" charset="-122"/>
                        </a:rPr>
                        <a:t>X</a:t>
                      </a:r>
                      <a:endParaRPr lang="en-US" altLang="en-US" sz="2000" b="0">
                        <a:latin typeface="楷体" panose="02010609060101010101" pitchFamily="49" charset="-122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   </a:t>
                      </a:r>
                      <a:r>
                        <a:rPr lang="zh-CN" altLang="en-US" sz="2000" b="1" dirty="0">
                          <a:latin typeface="楷体" panose="02010609060101010101" pitchFamily="49" charset="-122"/>
                          <a:ea typeface="楷体" panose="02010609060101010101" pitchFamily="49" charset="-122"/>
                          <a:cs typeface="楷体" panose="02010609060101010101" pitchFamily="49" charset="-122"/>
                        </a:rPr>
                        <a:t>高阻</a:t>
                      </a:r>
                      <a:endParaRPr lang="zh-CN" altLang="en-US" sz="2000" b="1" dirty="0">
                        <a:latin typeface="楷体" panose="02010609060101010101" pitchFamily="49" charset="-122"/>
                        <a:ea typeface="楷体" panose="02010609060101010101" pitchFamily="49" charset="-122"/>
                        <a:cs typeface="楷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1523350" y="2425700"/>
            <a:ext cx="288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689133" y="2427345"/>
            <a:ext cx="288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606259" y="2438140"/>
            <a:ext cx="166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引言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89396" y="735595"/>
            <a:ext cx="8189453" cy="43915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主存储器的组织涉及到这样一些方面：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	(1)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存储器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基本逻辑设计：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半导体存储器的逻辑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主要是寻址逻辑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，即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如何按地址选择芯片与片内单元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	(2)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如果采用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DRAM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，还需考虑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动态刷新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问题；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	(3)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所构成的主存如何与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连接、匹配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	(4)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主存校验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，如何保证存取信息的正确性。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80392" y="835368"/>
            <a:ext cx="8403771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、例题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全地址译码方式：利用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基本逻辑门电路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构成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译码器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：一片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SRAM6264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芯片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即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8K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×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8b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SRAM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芯片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)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与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8086/8088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系统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地址总线为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</a:t>
            </a:r>
            <a:r>
              <a:rPr lang="en-US" altLang="zh-CN" sz="2400" b="1" baseline="-25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0</a:t>
            </a:r>
            <a:r>
              <a:rPr lang="en-US" altLang="zh-CN" sz="2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A</a:t>
            </a:r>
            <a:r>
              <a:rPr lang="en-US" altLang="zh-CN" sz="2400" b="1" baseline="-25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19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)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的逻辑电路连接图：</a:t>
            </a:r>
            <a:endParaRPr lang="en-US" altLang="zh-CN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1)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要求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6264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芯片的地址范围为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3E000H</a:t>
            </a:r>
            <a:r>
              <a:rPr lang="en-US" altLang="zh-CN" sz="2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3FFFFH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（低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13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位可以是从全为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0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到全为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之间的任何一个值）；</a:t>
            </a:r>
            <a:endParaRPr lang="en-US" altLang="zh-CN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2)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要求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6264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芯片的地址范围为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C0000H</a:t>
            </a:r>
            <a:r>
              <a:rPr lang="en-US" altLang="zh-CN" sz="2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C1FFFH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zh-CN" altLang="en-US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 Box 5"/>
          <p:cNvSpPr txBox="1"/>
          <p:nvPr/>
        </p:nvSpPr>
        <p:spPr>
          <a:xfrm>
            <a:off x="200660" y="700405"/>
            <a:ext cx="8049260" cy="4515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）小题解答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由6264芯片的地址范围为3E000H～3FFFFH可知，</a:t>
            </a:r>
            <a:endParaRPr lang="zh-CN" altLang="en-US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8K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片内单元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的编址地址线：A</a:t>
            </a:r>
            <a:r>
              <a:rPr lang="zh-CN" altLang="en-US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～A</a:t>
            </a:r>
            <a:r>
              <a:rPr lang="zh-CN" altLang="en-US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endParaRPr lang="en-US" altLang="zh-CN" sz="2400" b="1" baseline="-25000" dirty="0">
              <a:solidFill>
                <a:srgbClr val="0563C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可通过</a:t>
            </a:r>
            <a:r>
              <a:rPr lang="en-US" altLang="zh-CN" sz="2400" b="1" u="sng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3-8译码器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或</a:t>
            </a:r>
            <a:r>
              <a:rPr lang="en-US" altLang="zh-CN" sz="2400" b="1" u="sng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基本门电路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的输出产生片选信号，</a:t>
            </a:r>
            <a:endParaRPr lang="en-US" altLang="zh-CN" sz="2400" b="1" baseline="-25000" dirty="0">
              <a:solidFill>
                <a:srgbClr val="0563C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若使用3-8译码器，则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输入端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15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14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13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=111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   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使能端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19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18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=00</a:t>
            </a:r>
            <a:endParaRPr lang="zh-CN" altLang="en-US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17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16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=11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 Box 5"/>
          <p:cNvSpPr txBox="1"/>
          <p:nvPr/>
        </p:nvSpPr>
        <p:spPr>
          <a:xfrm>
            <a:off x="200660" y="700405"/>
            <a:ext cx="34220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）小题解答</a:t>
            </a:r>
            <a:endParaRPr lang="zh-CN" altLang="en-US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5"/>
          <p:cNvSpPr txBox="1"/>
          <p:nvPr/>
        </p:nvSpPr>
        <p:spPr>
          <a:xfrm>
            <a:off x="2326005" y="762000"/>
            <a:ext cx="5518785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方法一：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3-8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译码器产生片选信号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238540"/>
            <a:ext cx="6771303" cy="517470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806065" y="3940175"/>
            <a:ext cx="1122680" cy="14947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1518920" y="4217035"/>
            <a:ext cx="1122680" cy="17976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ldLvl="0" animBg="1"/>
      <p:bldP spid="7" grpId="1" animBg="1"/>
      <p:bldP spid="12" grpId="0" animBg="1"/>
      <p:bldP spid="12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9685" y="187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6575" y="969645"/>
            <a:ext cx="738187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上页图也可改为：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片选信号逻辑电路图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14550" y="1690370"/>
            <a:ext cx="1801495" cy="3244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57730" y="1817370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zh-CN" altLang="en-US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65985" y="2246630"/>
            <a:ext cx="506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zh-CN" altLang="en-US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2A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74240" y="2697480"/>
            <a:ext cx="55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G</a:t>
            </a:r>
            <a:r>
              <a:rPr lang="en-US" altLang="zh-CN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2B</a:t>
            </a:r>
            <a:endParaRPr lang="en-US" altLang="zh-CN" dirty="0"/>
          </a:p>
        </p:txBody>
      </p:sp>
      <p:sp>
        <p:nvSpPr>
          <p:cNvPr id="20" name="文本框 19"/>
          <p:cNvSpPr txBox="1"/>
          <p:nvPr/>
        </p:nvSpPr>
        <p:spPr>
          <a:xfrm>
            <a:off x="1468120" y="1861185"/>
            <a:ext cx="30099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endParaRPr lang="en-US" altLang="zh-CN" sz="1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773555" y="1986915"/>
            <a:ext cx="75565" cy="7556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3" idx="6"/>
          </p:cNvCxnSpPr>
          <p:nvPr/>
        </p:nvCxnSpPr>
        <p:spPr>
          <a:xfrm flipV="1">
            <a:off x="1849120" y="2022475"/>
            <a:ext cx="26289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65580" y="2290445"/>
            <a:ext cx="30099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≥</a:t>
            </a:r>
            <a:endParaRPr lang="en-US" altLang="zh-CN" sz="1400" b="1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26" name="直接连接符 25"/>
          <p:cNvCxnSpPr>
            <a:stCxn id="25" idx="3"/>
          </p:cNvCxnSpPr>
          <p:nvPr/>
        </p:nvCxnSpPr>
        <p:spPr>
          <a:xfrm>
            <a:off x="1766570" y="2444115"/>
            <a:ext cx="342900" cy="7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476375" y="2722245"/>
            <a:ext cx="30099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endParaRPr lang="en-US" altLang="zh-CN" sz="1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1857375" y="2883535"/>
            <a:ext cx="262890" cy="2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781810" y="2847975"/>
            <a:ext cx="75565" cy="75565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735965" y="1910715"/>
            <a:ext cx="709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44220" y="2091690"/>
            <a:ext cx="709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55015" y="2350770"/>
            <a:ext cx="709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44220" y="2534285"/>
            <a:ext cx="709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55015" y="2944495"/>
            <a:ext cx="709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63270" y="2769235"/>
            <a:ext cx="709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97485" y="1685290"/>
            <a:ext cx="732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MEMR</a:t>
            </a:r>
            <a:endParaRPr lang="zh-CN" altLang="en-US" sz="1600"/>
          </a:p>
        </p:txBody>
      </p:sp>
      <p:sp>
        <p:nvSpPr>
          <p:cNvPr id="44" name="文本框 43"/>
          <p:cNvSpPr txBox="1"/>
          <p:nvPr/>
        </p:nvSpPr>
        <p:spPr>
          <a:xfrm>
            <a:off x="205740" y="1931035"/>
            <a:ext cx="732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MEMW</a:t>
            </a:r>
            <a:endParaRPr lang="zh-CN" altLang="en-US" sz="1600"/>
          </a:p>
        </p:txBody>
      </p:sp>
      <p:sp>
        <p:nvSpPr>
          <p:cNvPr id="45" name="文本框 44"/>
          <p:cNvSpPr txBox="1"/>
          <p:nvPr/>
        </p:nvSpPr>
        <p:spPr>
          <a:xfrm>
            <a:off x="699770" y="2230755"/>
            <a:ext cx="732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.........</a:t>
            </a:r>
            <a:endParaRPr lang="en-US" altLang="zh-CN" sz="1600" b="1"/>
          </a:p>
        </p:txBody>
      </p:sp>
      <p:sp>
        <p:nvSpPr>
          <p:cNvPr id="46" name="文本框 45"/>
          <p:cNvSpPr txBox="1"/>
          <p:nvPr/>
        </p:nvSpPr>
        <p:spPr>
          <a:xfrm>
            <a:off x="708025" y="2638425"/>
            <a:ext cx="732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.........</a:t>
            </a:r>
            <a:endParaRPr lang="en-US" altLang="zh-CN" sz="1600" b="1"/>
          </a:p>
        </p:txBody>
      </p:sp>
      <p:sp>
        <p:nvSpPr>
          <p:cNvPr id="47" name="文本框 46"/>
          <p:cNvSpPr txBox="1"/>
          <p:nvPr/>
        </p:nvSpPr>
        <p:spPr>
          <a:xfrm>
            <a:off x="73660" y="2263140"/>
            <a:ext cx="732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1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19</a:t>
            </a: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1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18</a:t>
            </a:r>
            <a:endParaRPr lang="en-US" altLang="zh-CN" sz="1400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5095" y="2638425"/>
            <a:ext cx="732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1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17</a:t>
            </a:r>
            <a:r>
              <a:rPr lang="zh-CN" altLang="en-US" sz="1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en-US" altLang="zh-CN" sz="1400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16</a:t>
            </a:r>
            <a:endParaRPr lang="en-US" altLang="zh-CN" sz="1400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176780" y="3326130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2174240" y="3830955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B</a:t>
            </a:r>
            <a:endParaRPr lang="en-US" altLang="zh-CN" b="1"/>
          </a:p>
        </p:txBody>
      </p:sp>
      <p:sp>
        <p:nvSpPr>
          <p:cNvPr id="51" name="文本框 50"/>
          <p:cNvSpPr txBox="1"/>
          <p:nvPr/>
        </p:nvSpPr>
        <p:spPr>
          <a:xfrm>
            <a:off x="2182495" y="4249420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A</a:t>
            </a:r>
            <a:endParaRPr lang="en-US" altLang="zh-CN" b="1"/>
          </a:p>
        </p:txBody>
      </p:sp>
      <p:cxnSp>
        <p:nvCxnSpPr>
          <p:cNvPr id="52" name="直接连接符 51"/>
          <p:cNvCxnSpPr/>
          <p:nvPr/>
        </p:nvCxnSpPr>
        <p:spPr>
          <a:xfrm>
            <a:off x="834390" y="3479800"/>
            <a:ext cx="1265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823595" y="3978910"/>
            <a:ext cx="1276350" cy="1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821055" y="4418965"/>
            <a:ext cx="1276350" cy="1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82270" y="3323590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</a:t>
            </a:r>
            <a:endParaRPr lang="en-US" altLang="zh-CN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68935" y="3763645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endParaRPr lang="en-US" altLang="zh-CN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90525" y="4184650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endParaRPr lang="en-US" altLang="zh-CN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460750" y="1774190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Y</a:t>
            </a:r>
            <a:r>
              <a:rPr lang="en-US" altLang="zh-CN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endParaRPr lang="en-US" altLang="zh-CN" b="1" baseline="-25000" dirty="0"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469005" y="2127885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Y</a:t>
            </a:r>
            <a:r>
              <a:rPr lang="zh-CN" altLang="en-US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3490595" y="2473325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Y</a:t>
            </a:r>
            <a:r>
              <a:rPr lang="en-US" altLang="zh-CN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</a:t>
            </a:r>
            <a:endParaRPr lang="en-US" altLang="zh-CN" b="1" baseline="-25000" dirty="0"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501390" y="2818765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Y</a:t>
            </a:r>
            <a:r>
              <a:rPr lang="en-US" altLang="zh-CN" b="1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3</a:t>
            </a:r>
            <a:endParaRPr lang="en-US" altLang="zh-CN" b="1" baseline="-25000" dirty="0"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555365" y="3121025"/>
            <a:ext cx="378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en-US" altLang="zh-CN" sz="2400" b="1"/>
              <a:t>.</a:t>
            </a:r>
            <a:endParaRPr lang="en-US" altLang="zh-CN" sz="2400" b="1"/>
          </a:p>
          <a:p>
            <a:r>
              <a:rPr lang="en-US" altLang="zh-CN" sz="2400" b="1"/>
              <a:t>.</a:t>
            </a:r>
            <a:endParaRPr lang="en-US" altLang="zh-CN" sz="2400" b="1"/>
          </a:p>
        </p:txBody>
      </p:sp>
      <p:sp>
        <p:nvSpPr>
          <p:cNvPr id="70" name="文本框 69"/>
          <p:cNvSpPr txBox="1"/>
          <p:nvPr/>
        </p:nvSpPr>
        <p:spPr>
          <a:xfrm>
            <a:off x="3543935" y="4418965"/>
            <a:ext cx="378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Y</a:t>
            </a:r>
            <a:r>
              <a:rPr lang="en-US" altLang="zh-CN" b="1" baseline="-25000" dirty="0">
                <a:solidFill>
                  <a:srgbClr val="FF0000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7</a:t>
            </a:r>
            <a:endParaRPr lang="en-US" altLang="zh-CN" b="1" baseline="-25000" dirty="0">
              <a:solidFill>
                <a:srgbClr val="FF0000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cxnSp>
        <p:nvCxnSpPr>
          <p:cNvPr id="82" name="直接连接符 81"/>
          <p:cNvCxnSpPr/>
          <p:nvPr/>
        </p:nvCxnSpPr>
        <p:spPr>
          <a:xfrm flipV="1">
            <a:off x="3916045" y="2967355"/>
            <a:ext cx="1124585" cy="1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3902710" y="2640965"/>
            <a:ext cx="1124585" cy="1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3913505" y="2306320"/>
            <a:ext cx="1124585" cy="1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3910965" y="1958340"/>
            <a:ext cx="1124585" cy="1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3910965" y="4592320"/>
            <a:ext cx="1124585" cy="10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3995420" y="3140075"/>
            <a:ext cx="378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.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en-US" altLang="zh-CN" sz="2400" b="1"/>
              <a:t>.</a:t>
            </a:r>
            <a:endParaRPr lang="en-US" altLang="zh-CN" sz="2400" b="1"/>
          </a:p>
          <a:p>
            <a:r>
              <a:rPr lang="en-US" altLang="zh-CN" sz="2400" b="1"/>
              <a:t>.</a:t>
            </a:r>
            <a:endParaRPr lang="en-US" altLang="zh-CN" sz="2400" b="1"/>
          </a:p>
        </p:txBody>
      </p:sp>
      <p:sp>
        <p:nvSpPr>
          <p:cNvPr id="103" name="文本框 102"/>
          <p:cNvSpPr txBox="1"/>
          <p:nvPr/>
        </p:nvSpPr>
        <p:spPr>
          <a:xfrm>
            <a:off x="4843780" y="1767205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CS</a:t>
            </a:r>
            <a:r>
              <a:rPr lang="zh-CN" altLang="en-US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0</a:t>
            </a:r>
            <a:endParaRPr lang="zh-CN" altLang="en-US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862830" y="2153285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CS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endParaRPr lang="en-US" altLang="zh-CN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862830" y="248793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CS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endParaRPr lang="en-US" altLang="zh-CN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4873625" y="2822575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CS</a:t>
            </a:r>
            <a:r>
              <a:rPr lang="en-US" altLang="zh-CN" b="1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endParaRPr lang="en-US" altLang="zh-CN" b="1" baseline="-25000" dirty="0">
              <a:solidFill>
                <a:schemeClr val="tx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867275" y="441325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CS</a:t>
            </a:r>
            <a:r>
              <a:rPr lang="en-US" altLang="zh-CN" b="1" baseline="-25000" dirty="0">
                <a:solidFill>
                  <a:srgbClr val="FF0000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7</a:t>
            </a:r>
            <a:endParaRPr lang="en-US" altLang="zh-CN" b="1" baseline="-25000" dirty="0">
              <a:solidFill>
                <a:srgbClr val="FF0000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2818765" y="2345055"/>
            <a:ext cx="490220" cy="18865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74LS138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译码器</a:t>
            </a:r>
            <a:endParaRPr lang="zh-CN" altLang="zh-CN" sz="20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285115" y="1746885"/>
            <a:ext cx="42481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282575" y="2003425"/>
            <a:ext cx="424815" cy="1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51865" y="3159125"/>
            <a:ext cx="45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baseline="-25000" dirty="0">
              <a:solidFill>
                <a:schemeClr val="tx1"/>
              </a:solidFill>
              <a:uFillTx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2237063" y="2324371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2249503" y="2776503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3525275" y="1874443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3567805" y="2912148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3537715" y="2198110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3550155" y="2567940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3611605" y="4505724"/>
            <a:ext cx="16637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5124892" y="1846652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5146040" y="2246630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5146040" y="2567940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5165090" y="2912148"/>
            <a:ext cx="166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5124892" y="4498494"/>
            <a:ext cx="16637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74295" y="1531620"/>
            <a:ext cx="1854835" cy="32556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bldLvl="0" animBg="1"/>
      <p:bldP spid="1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540" y="-4258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9864" y="975584"/>
            <a:ext cx="33451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en-US" sz="20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片内逻辑电路结构图</a:t>
            </a:r>
            <a:endParaRPr lang="zh-CN" altLang="en-US" sz="20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763" y="1946910"/>
            <a:ext cx="5246057" cy="345948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136140" y="2713355"/>
            <a:ext cx="831215" cy="354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8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K×</a:t>
            </a:r>
            <a:r>
              <a:rPr lang="en-US" altLang="zh-CN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8</a:t>
            </a:r>
            <a:r>
              <a: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b</a:t>
            </a:r>
            <a:endParaRPr lang="zh-CN" altLang="en-US" sz="16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224280" y="2155825"/>
            <a:ext cx="16510" cy="2999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50190" y="2174875"/>
            <a:ext cx="13970" cy="3058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224280" y="3309620"/>
            <a:ext cx="3411855" cy="14605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223645" y="3564890"/>
            <a:ext cx="3390265" cy="381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165985" y="2836545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1"/>
                </a:solidFill>
              </a:rPr>
              <a:t>.</a:t>
            </a:r>
            <a:endParaRPr lang="en-US" altLang="zh-CN" sz="4000" b="1">
              <a:solidFill>
                <a:schemeClr val="accent1"/>
              </a:solidFill>
            </a:endParaRPr>
          </a:p>
        </p:txBody>
      </p:sp>
      <p:sp>
        <p:nvSpPr>
          <p:cNvPr id="43" name="右箭头 42"/>
          <p:cNvSpPr/>
          <p:nvPr/>
        </p:nvSpPr>
        <p:spPr>
          <a:xfrm>
            <a:off x="1223645" y="3844925"/>
            <a:ext cx="3389630" cy="76200"/>
          </a:xfrm>
          <a:prstGeom prst="rightArrow">
            <a:avLst>
              <a:gd name="adj1" fmla="val 74545"/>
              <a:gd name="adj2" fmla="val 50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53720" y="3145155"/>
            <a:ext cx="884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MEMR</a:t>
            </a:r>
            <a:endParaRPr lang="en-US" altLang="zh-CN" sz="1400" b="1"/>
          </a:p>
        </p:txBody>
      </p:sp>
      <p:sp>
        <p:nvSpPr>
          <p:cNvPr id="45" name="文本框 44"/>
          <p:cNvSpPr txBox="1"/>
          <p:nvPr/>
        </p:nvSpPr>
        <p:spPr>
          <a:xfrm>
            <a:off x="540385" y="3401695"/>
            <a:ext cx="884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MEMW</a:t>
            </a:r>
            <a:endParaRPr lang="en-US" altLang="zh-CN" sz="1400" b="1"/>
          </a:p>
        </p:txBody>
      </p:sp>
      <p:sp>
        <p:nvSpPr>
          <p:cNvPr id="46" name="文本框 45"/>
          <p:cNvSpPr txBox="1"/>
          <p:nvPr/>
        </p:nvSpPr>
        <p:spPr>
          <a:xfrm>
            <a:off x="419100" y="3723005"/>
            <a:ext cx="884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A</a:t>
            </a:r>
            <a:r>
              <a:rPr lang="en-US" altLang="zh-CN" sz="14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en-US" altLang="zh-CN" sz="14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10</a:t>
            </a:r>
            <a:endParaRPr lang="en-US" altLang="zh-CN" sz="1400" b="1"/>
          </a:p>
        </p:txBody>
      </p:sp>
      <p:sp>
        <p:nvSpPr>
          <p:cNvPr id="52" name="文本框 51"/>
          <p:cNvSpPr txBox="1"/>
          <p:nvPr/>
        </p:nvSpPr>
        <p:spPr>
          <a:xfrm>
            <a:off x="2411730" y="3093085"/>
            <a:ext cx="13208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chemeClr val="accent2"/>
                </a:solidFill>
              </a:rPr>
              <a:t>.</a:t>
            </a:r>
            <a:endParaRPr lang="en-US" altLang="zh-CN" sz="4000" b="1">
              <a:solidFill>
                <a:schemeClr val="accent2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646680" y="3263265"/>
            <a:ext cx="13208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5400" b="1">
                <a:solidFill>
                  <a:schemeClr val="accent6"/>
                </a:solidFill>
              </a:rPr>
              <a:t>.</a:t>
            </a:r>
            <a:endParaRPr lang="en-US" altLang="zh-CN" sz="5400" b="1">
              <a:solidFill>
                <a:schemeClr val="accent6"/>
              </a:solidFill>
            </a:endParaRPr>
          </a:p>
        </p:txBody>
      </p:sp>
      <p:sp>
        <p:nvSpPr>
          <p:cNvPr id="64" name="左右箭头 63"/>
          <p:cNvSpPr/>
          <p:nvPr/>
        </p:nvSpPr>
        <p:spPr>
          <a:xfrm>
            <a:off x="1234440" y="2353945"/>
            <a:ext cx="3430270" cy="76200"/>
          </a:xfrm>
          <a:prstGeom prst="leftRightArrow">
            <a:avLst>
              <a:gd name="adj1" fmla="val 50318"/>
              <a:gd name="adj2" fmla="val 50000"/>
            </a:avLst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左右箭头 65"/>
          <p:cNvSpPr/>
          <p:nvPr/>
        </p:nvSpPr>
        <p:spPr>
          <a:xfrm>
            <a:off x="2988945" y="2862580"/>
            <a:ext cx="610235" cy="203200"/>
          </a:xfrm>
          <a:prstGeom prst="leftRightArrow">
            <a:avLst>
              <a:gd name="adj1" fmla="val 19327"/>
              <a:gd name="adj2" fmla="val 50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连接符 73"/>
          <p:cNvCxnSpPr/>
          <p:nvPr/>
        </p:nvCxnSpPr>
        <p:spPr>
          <a:xfrm>
            <a:off x="1911985" y="2877185"/>
            <a:ext cx="0" cy="2197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1906270" y="2877185"/>
            <a:ext cx="210820" cy="114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448945" y="2176780"/>
            <a:ext cx="884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D</a:t>
            </a:r>
            <a:r>
              <a:rPr lang="en-US" altLang="zh-CN" sz="14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</a:t>
            </a:r>
            <a:r>
              <a:rPr lang="en-US" altLang="zh-CN" sz="14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7</a:t>
            </a:r>
            <a:endParaRPr lang="en-US" altLang="zh-CN" sz="1400" b="1"/>
          </a:p>
        </p:txBody>
      </p:sp>
      <p:sp>
        <p:nvSpPr>
          <p:cNvPr id="103" name="文本框 102"/>
          <p:cNvSpPr txBox="1"/>
          <p:nvPr/>
        </p:nvSpPr>
        <p:spPr>
          <a:xfrm>
            <a:off x="1527175" y="5020310"/>
            <a:ext cx="77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    </a:t>
            </a:r>
            <a:r>
              <a:rPr lang="en-US" altLang="zh-CN" b="1"/>
              <a:t>CS</a:t>
            </a:r>
            <a:r>
              <a:rPr lang="en-US" altLang="zh-CN" b="1" baseline="-25000">
                <a:solidFill>
                  <a:schemeClr val="tx1"/>
                </a:solidFill>
                <a:uFillTx/>
              </a:rPr>
              <a:t>7</a:t>
            </a:r>
            <a:endParaRPr lang="en-US" altLang="zh-CN" b="1" baseline="-25000">
              <a:solidFill>
                <a:schemeClr val="tx1"/>
              </a:solidFill>
              <a:uFillTx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>
            <a:off x="630555" y="3209925"/>
            <a:ext cx="499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649605" y="3477260"/>
            <a:ext cx="4991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539750" y="4119880"/>
            <a:ext cx="490220" cy="15316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000" b="1"/>
              <a:t>系统总线</a:t>
            </a:r>
            <a:endParaRPr lang="zh-CN" altLang="en-US" sz="2000" b="1"/>
          </a:p>
        </p:txBody>
      </p:sp>
      <p:cxnSp>
        <p:nvCxnSpPr>
          <p:cNvPr id="3" name="直接连接符 2"/>
          <p:cNvCxnSpPr/>
          <p:nvPr/>
        </p:nvCxnSpPr>
        <p:spPr>
          <a:xfrm>
            <a:off x="1790065" y="5099685"/>
            <a:ext cx="2330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2300605" y="3068955"/>
            <a:ext cx="0" cy="277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3" idx="2"/>
          </p:cNvCxnSpPr>
          <p:nvPr/>
        </p:nvCxnSpPr>
        <p:spPr>
          <a:xfrm flipV="1">
            <a:off x="2544445" y="3068320"/>
            <a:ext cx="7620" cy="50038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2799715" y="3058160"/>
            <a:ext cx="11430" cy="821055"/>
          </a:xfrm>
          <a:prstGeom prst="straightConnector1">
            <a:avLst/>
          </a:prstGeom>
          <a:ln w="571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66" idx="7"/>
          </p:cNvCxnSpPr>
          <p:nvPr/>
        </p:nvCxnSpPr>
        <p:spPr>
          <a:xfrm flipH="1" flipV="1">
            <a:off x="3598545" y="2414270"/>
            <a:ext cx="635" cy="549910"/>
          </a:xfrm>
          <a:prstGeom prst="straightConnector1">
            <a:avLst/>
          </a:prstGeom>
          <a:ln w="57150">
            <a:solidFill>
              <a:srgbClr val="7030A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 Box 5"/>
          <p:cNvSpPr txBox="1"/>
          <p:nvPr/>
        </p:nvSpPr>
        <p:spPr>
          <a:xfrm>
            <a:off x="200660" y="700405"/>
            <a:ext cx="34220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）小题解答</a:t>
            </a:r>
            <a:endParaRPr lang="zh-CN" altLang="en-US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5"/>
          <p:cNvSpPr txBox="1"/>
          <p:nvPr/>
        </p:nvSpPr>
        <p:spPr>
          <a:xfrm>
            <a:off x="2265045" y="762000"/>
            <a:ext cx="6216015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方法二：</a:t>
            </a:r>
            <a:r>
              <a:rPr lang="zh-CN" altLang="en-US" sz="2400" b="1" u="sng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基本逻辑门电路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产生片选信号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35" y="1292860"/>
            <a:ext cx="6161975" cy="4986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18075" y="4296410"/>
            <a:ext cx="25527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3980815" y="3779520"/>
            <a:ext cx="25527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3980815" y="4296410"/>
            <a:ext cx="25527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4032250" y="4583430"/>
            <a:ext cx="255270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3397885" y="3752850"/>
            <a:ext cx="634365" cy="5435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3394710" y="4224655"/>
            <a:ext cx="586105" cy="6013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2" grpId="0"/>
      <p:bldP spid="2" grpId="1"/>
      <p:bldP spid="9" grpId="0"/>
      <p:bldP spid="9" grpId="1"/>
      <p:bldP spid="10" grpId="0"/>
      <p:bldP spid="10" grpId="1"/>
      <p:bldP spid="11" grpId="0"/>
      <p:bldP spid="11" grpId="1"/>
      <p:bldP spid="13" grpId="0" bldLvl="0" animBg="1"/>
      <p:bldP spid="13" grpId="1" animBg="1"/>
      <p:bldP spid="15" grpId="0" bldLvl="0" animBg="1"/>
      <p:bldP spid="15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 Box 5"/>
          <p:cNvSpPr txBox="1"/>
          <p:nvPr/>
        </p:nvSpPr>
        <p:spPr>
          <a:xfrm>
            <a:off x="200660" y="700405"/>
            <a:ext cx="8049260" cy="460799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）小题解答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由6264芯片的地址范围为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C0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000H～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C1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FFFH可知，</a:t>
            </a:r>
            <a:endParaRPr lang="zh-CN" altLang="en-US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8K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片内单元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的编址地址线：A</a:t>
            </a:r>
            <a:r>
              <a:rPr lang="zh-CN" altLang="en-US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～A</a:t>
            </a:r>
            <a:r>
              <a:rPr lang="zh-CN" altLang="en-US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</a:t>
            </a:r>
            <a:endParaRPr lang="en-US" altLang="zh-CN" sz="2400" b="1" baseline="-25000" dirty="0">
              <a:solidFill>
                <a:srgbClr val="0563C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可通过基本门电路或3-8译码器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的输出产生片选信号，</a:t>
            </a:r>
            <a:endParaRPr lang="en-US" altLang="zh-CN" sz="2400" b="1" baseline="-25000" dirty="0">
              <a:solidFill>
                <a:srgbClr val="0563C1"/>
              </a:solidFill>
              <a:uFillTx/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若使用3-8译码器，则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输入端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15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14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13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=000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   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使能端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19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18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=11</a:t>
            </a:r>
            <a:endParaRPr lang="zh-CN" altLang="en-US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   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17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</a:t>
            </a:r>
            <a:r>
              <a:rPr lang="en-US" altLang="zh-CN" sz="2400" b="1" baseline="-25000" dirty="0">
                <a:solidFill>
                  <a:srgbClr val="0563C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16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=00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 Box 5"/>
          <p:cNvSpPr txBox="1"/>
          <p:nvPr/>
        </p:nvSpPr>
        <p:spPr>
          <a:xfrm>
            <a:off x="200660" y="700405"/>
            <a:ext cx="34220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）小题解答</a:t>
            </a:r>
            <a:endParaRPr lang="zh-CN" altLang="en-US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5"/>
          <p:cNvSpPr txBox="1"/>
          <p:nvPr/>
        </p:nvSpPr>
        <p:spPr>
          <a:xfrm>
            <a:off x="2265045" y="762000"/>
            <a:ext cx="6216015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方法一：</a:t>
            </a:r>
            <a:r>
              <a:rPr lang="zh-CN" altLang="en-US" sz="2400" b="1" u="sng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基本逻辑门电路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产生片选信号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270" y="1297346"/>
            <a:ext cx="5717877" cy="4911725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3656330" y="2567940"/>
            <a:ext cx="756285" cy="7023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3747135" y="3234055"/>
            <a:ext cx="612775" cy="5435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bldLvl="0" animBg="1"/>
      <p:bldP spid="3" grpId="1" animBg="1"/>
      <p:bldP spid="7" grpId="0" bldLvl="0" animBg="1"/>
      <p:bldP spid="7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 Box 5"/>
          <p:cNvSpPr txBox="1"/>
          <p:nvPr/>
        </p:nvSpPr>
        <p:spPr>
          <a:xfrm>
            <a:off x="200660" y="700405"/>
            <a:ext cx="34220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）小题解答</a:t>
            </a:r>
            <a:endParaRPr lang="zh-CN" altLang="en-US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5"/>
          <p:cNvSpPr txBox="1"/>
          <p:nvPr/>
        </p:nvSpPr>
        <p:spPr>
          <a:xfrm>
            <a:off x="2326005" y="762000"/>
            <a:ext cx="5518785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方法二：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3-8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译码器产生片选信号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1210310" y="1869440"/>
            <a:ext cx="5518785" cy="27317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6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？？？？</a:t>
            </a:r>
            <a:endParaRPr lang="zh-CN" altLang="en-US" sz="6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6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自己动手练习</a:t>
            </a:r>
            <a:endParaRPr lang="zh-CN" altLang="en-US" sz="6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205273" y="633195"/>
            <a:ext cx="8123499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部分地址译码方式：</a:t>
            </a: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：一片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SRAM6264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芯片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即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8K×8b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SRAM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芯片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)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8086 /8088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地址总线为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19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的连接图？其地址范围为哪些？</a:t>
            </a:r>
            <a:endParaRPr lang="zh-CN" altLang="en-US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满足条件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：若要求地址译码信号线使用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19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17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baseline="-25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 </a:t>
            </a:r>
            <a:r>
              <a:rPr lang="zh-CN" altLang="en-US" sz="2400" b="1" dirty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的输出为</a:t>
            </a:r>
            <a:r>
              <a:rPr lang="en-US" altLang="zh-CN" sz="2400" b="1" dirty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，其余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</a:t>
            </a:r>
            <a:r>
              <a:rPr lang="en-US" altLang="zh-CN" sz="2400" b="1" baseline="-25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18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</a:t>
            </a:r>
            <a:r>
              <a:rPr lang="en-US" altLang="zh-CN" sz="2400" b="1" baseline="-25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16 </a:t>
            </a:r>
            <a:r>
              <a:rPr lang="zh-CN" altLang="en-US" sz="2400" b="1" dirty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的输出是任意的</a:t>
            </a:r>
            <a:endParaRPr lang="zh-CN" altLang="en-US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解答：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其地址范围为：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AE000H</a:t>
            </a:r>
            <a:r>
              <a:rPr lang="en-US" altLang="zh-CN" sz="2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AFFFFH,BE000H</a:t>
            </a:r>
            <a:r>
              <a:rPr lang="en-US" altLang="zh-CN" sz="2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BFFFFH,</a:t>
            </a:r>
            <a:endParaRPr lang="en-US" altLang="zh-CN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                EE000H</a:t>
            </a:r>
            <a:r>
              <a:rPr lang="en-US" altLang="zh-CN" sz="2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EFFFFH,FE000H</a:t>
            </a:r>
            <a:r>
              <a:rPr lang="en-US" altLang="zh-CN" sz="2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FFFFFH</a:t>
            </a:r>
            <a:r>
              <a:rPr lang="zh-CN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zh-CN" altLang="zh-CN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3126105" y="4434840"/>
            <a:ext cx="5389245" cy="14947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2" grpId="0" bldLvl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201647" y="780792"/>
            <a:ext cx="8183549" cy="499175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、设计主存时，需要注意两点：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）需先明确所要求的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总容量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这一技术指标，即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字数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位数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字数指可编址单元数，常简称单元数；位数指每个编址单元的容量（即位数）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模型机中，主存采用按字编址，那么每个编址单元有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两个字节、一个字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）需要确定可供选用的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存储芯片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，即什么类型、型号的存储芯片，每片的容量是多少。每片容量通常低于总容量，就需要用若干块芯片组成。相应地，可能存在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位数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字数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扩展问题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 Box 5"/>
          <p:cNvSpPr txBox="1"/>
          <p:nvPr/>
        </p:nvSpPr>
        <p:spPr>
          <a:xfrm>
            <a:off x="200660" y="700405"/>
            <a:ext cx="34220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）小题解答</a:t>
            </a:r>
            <a:endParaRPr lang="zh-CN" altLang="en-US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5"/>
          <p:cNvSpPr txBox="1"/>
          <p:nvPr/>
        </p:nvSpPr>
        <p:spPr>
          <a:xfrm>
            <a:off x="2265045" y="762000"/>
            <a:ext cx="6216015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方法一：</a:t>
            </a:r>
            <a:r>
              <a:rPr lang="zh-CN" altLang="en-US" sz="2400" b="1" u="sng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基本逻辑门电路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产生片选信号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" y="1313180"/>
            <a:ext cx="5814695" cy="5043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 Box 5"/>
          <p:cNvSpPr txBox="1"/>
          <p:nvPr/>
        </p:nvSpPr>
        <p:spPr>
          <a:xfrm>
            <a:off x="200660" y="700405"/>
            <a:ext cx="34220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）小题解答</a:t>
            </a:r>
            <a:endParaRPr lang="zh-CN" altLang="en-US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5"/>
          <p:cNvSpPr txBox="1"/>
          <p:nvPr/>
        </p:nvSpPr>
        <p:spPr>
          <a:xfrm>
            <a:off x="2326005" y="762000"/>
            <a:ext cx="5518785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方法二：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3-8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译码器产生片选信号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1210310" y="1869440"/>
            <a:ext cx="5518785" cy="27317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6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？？？？</a:t>
            </a:r>
            <a:endParaRPr lang="zh-CN" altLang="en-US" sz="6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6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自己动手练习</a:t>
            </a:r>
            <a:endParaRPr lang="zh-CN" altLang="en-US" sz="6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214604" y="631547"/>
            <a:ext cx="8164246" cy="4154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地址译码方式：</a:t>
            </a: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：用SRAM6116芯片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即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2K×8b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SRAM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芯片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)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构成范围在78000H</a:t>
            </a:r>
            <a:r>
              <a:rPr lang="en-US" altLang="zh-CN" sz="2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78FFFH之间的一个4KB的存储器。</a:t>
            </a:r>
            <a:endParaRPr lang="zh-CN" altLang="en-US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 SRAM6116芯片其外部引线如（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P44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）上图所示。具有11根地址线（A</a:t>
            </a:r>
            <a:r>
              <a:rPr lang="zh-CN" altLang="en-US" sz="2400" b="1" baseline="-25000" dirty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</a:t>
            </a:r>
            <a:r>
              <a:rPr lang="zh-CN" altLang="en-US" sz="2400" b="1" baseline="-25000" dirty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10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），8根数据线（D</a:t>
            </a:r>
            <a:r>
              <a:rPr lang="zh-CN" altLang="en-US" sz="2400" b="1" baseline="-25000" dirty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0</a:t>
            </a:r>
            <a:r>
              <a:rPr lang="en-US" altLang="zh-CN" sz="2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～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</a:t>
            </a:r>
            <a:r>
              <a:rPr lang="zh-CN" altLang="en-US" sz="2400" b="1" baseline="-25000" dirty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7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），读写控制信号线R/W（当R/W =0时写入，R/W=1时读出），输出允许信号OE及片选信号CS。</a:t>
            </a:r>
            <a:endParaRPr lang="zh-CN" altLang="en-US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4447007" y="3762059"/>
            <a:ext cx="14365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2304081" y="3765173"/>
            <a:ext cx="14365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231069" y="3768281"/>
            <a:ext cx="14365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2220109" y="4315683"/>
            <a:ext cx="14365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385085" y="4315682"/>
            <a:ext cx="143653" cy="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 Box 5"/>
          <p:cNvSpPr txBox="1"/>
          <p:nvPr/>
        </p:nvSpPr>
        <p:spPr>
          <a:xfrm>
            <a:off x="200660" y="700405"/>
            <a:ext cx="74726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：解答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3-8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译码器产生片选信号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90" y="1230430"/>
            <a:ext cx="7022841" cy="50139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729230" y="4189095"/>
            <a:ext cx="382905" cy="14414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96005" y="3933825"/>
            <a:ext cx="590550" cy="3086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" grpId="0" animBg="1"/>
      <p:bldP spid="3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223934" y="846808"/>
            <a:ext cx="8154915" cy="5723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真题：</a:t>
            </a:r>
            <a:r>
              <a:rPr lang="zh-CN" altLang="en-US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设CPU共有16根地址线A</a:t>
            </a:r>
            <a:r>
              <a:rPr lang="zh-CN" altLang="en-US" sz="2000" b="1" baseline="-25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15</a:t>
            </a:r>
            <a:r>
              <a:rPr lang="zh-CN" altLang="en-US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∽A</a:t>
            </a:r>
            <a:r>
              <a:rPr lang="zh-CN" altLang="en-US" sz="2000" b="1" baseline="-25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0</a:t>
            </a:r>
            <a:r>
              <a:rPr lang="zh-CN" altLang="en-US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（低位），8根数据线D</a:t>
            </a:r>
            <a:r>
              <a:rPr lang="zh-CN" altLang="en-US" sz="2000" b="1" baseline="-25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7</a:t>
            </a:r>
            <a:r>
              <a:rPr lang="zh-CN" altLang="en-US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∽D</a:t>
            </a:r>
            <a:r>
              <a:rPr lang="zh-CN" altLang="en-US" sz="2000" b="1" baseline="-25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0</a:t>
            </a:r>
            <a:r>
              <a:rPr lang="zh-CN" altLang="en-US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（低位），并用MREQ作为访存控制信号（高电平有效），用    作为读写控制信号（高电平读、低电平写），片选信号  （低电平有效），其中</a:t>
            </a:r>
            <a:r>
              <a:rPr lang="zh-CN" altLang="en-US" sz="2000" b="1" u="sng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MREQ和A</a:t>
            </a:r>
            <a:r>
              <a:rPr lang="zh-CN" altLang="en-US" sz="2000" b="1" u="sng" baseline="-25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15</a:t>
            </a:r>
            <a:r>
              <a:rPr lang="zh-CN" altLang="en-US" sz="2000" b="1" u="sng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已如下图连接译码器的使能端</a:t>
            </a:r>
            <a:r>
              <a:rPr lang="zh-CN" altLang="en-US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。现有2K</a:t>
            </a:r>
            <a:r>
              <a:rPr lang="zh-CN" altLang="en-US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×</a:t>
            </a:r>
            <a:r>
              <a:rPr lang="zh-CN" altLang="en-US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</a:t>
            </a:r>
            <a:r>
              <a:rPr lang="en-US" altLang="zh-CN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b</a:t>
            </a:r>
            <a:r>
              <a:rPr lang="zh-CN" altLang="en-US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SRAM、4KB的SRAM存储芯片各2片，以及1片74</a:t>
            </a:r>
            <a:r>
              <a:rPr lang="en-US" altLang="zh-CN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LS</a:t>
            </a:r>
            <a:r>
              <a:rPr lang="zh-CN" altLang="en-US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138译码器和1个或门电路，要求在不增加其它芯片的前提下，</a:t>
            </a:r>
            <a:r>
              <a:rPr lang="zh-CN" altLang="en-US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按照先安排大容量芯片（低地址）后小容量芯片（高地址）的原则，采用全译码的方法设计地址连续的10KB区间半导体存储器</a:t>
            </a:r>
            <a:r>
              <a:rPr lang="zh-CN" altLang="en-US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en-US" altLang="zh-CN" sz="20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0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问：1</a:t>
            </a:r>
            <a:r>
              <a:rPr lang="en-US" altLang="zh-CN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)</a:t>
            </a:r>
            <a:r>
              <a:rPr lang="zh-CN" altLang="en-US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按照低地址到高地址的顺序，写出每组芯片的地址范围（</a:t>
            </a:r>
            <a:r>
              <a:rPr lang="zh-CN" altLang="en-US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仅写地</a:t>
            </a:r>
            <a:endParaRPr lang="en-US" altLang="zh-CN" sz="20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lang="zh-CN" altLang="en-US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址最低的一组</a:t>
            </a:r>
            <a:r>
              <a:rPr lang="zh-CN" altLang="en-US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）。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  <a:buClrTx/>
              <a:buSzTx/>
              <a:buFontTx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graphicFrame>
        <p:nvGraphicFramePr>
          <p:cNvPr id="2" name="对象 -2147482613"/>
          <p:cNvGraphicFramePr>
            <a:graphicFrameLocks noChangeAspect="1"/>
          </p:cNvGraphicFramePr>
          <p:nvPr/>
        </p:nvGraphicFramePr>
        <p:xfrm>
          <a:off x="6437059" y="1369483"/>
          <a:ext cx="505460" cy="4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3" imgW="317500" imgH="203200" progId="Equation.DSMT4">
                  <p:embed/>
                </p:oleObj>
              </mc:Choice>
              <mc:Fallback>
                <p:oleObj name="" r:id="rId3" imgW="317500" imgH="20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37059" y="1369483"/>
                        <a:ext cx="505460" cy="401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617"/>
          <p:cNvGraphicFramePr>
            <a:graphicFrameLocks noChangeAspect="1"/>
          </p:cNvGraphicFramePr>
          <p:nvPr/>
        </p:nvGraphicFramePr>
        <p:xfrm>
          <a:off x="5083746" y="1810067"/>
          <a:ext cx="51689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5" imgW="203200" imgH="203200" progId="Equation.DSMT4">
                  <p:embed/>
                </p:oleObj>
              </mc:Choice>
              <mc:Fallback>
                <p:oleObj name="" r:id="rId5" imgW="203200" imgH="2032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83746" y="1810067"/>
                        <a:ext cx="516890" cy="447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9050" y="187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05770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2540" y="874801"/>
            <a:ext cx="8379478" cy="94352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</a:t>
            </a:r>
            <a:r>
              <a:rPr lang="en-US" altLang="zh-CN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)</a:t>
            </a:r>
            <a:r>
              <a:rPr lang="zh-CN" altLang="en-US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按照低地址到高地址的顺序，写出每组芯片CS的片选逻辑表达式。</a:t>
            </a:r>
            <a:endParaRPr lang="zh-CN" altLang="en-US" sz="20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</a:t>
            </a:r>
            <a:r>
              <a:rPr lang="en-US" altLang="zh-CN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)</a:t>
            </a:r>
            <a:r>
              <a:rPr lang="zh-CN" altLang="en-US" sz="20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请完善以下存储器逻辑设计图中的地址线、片选信号以及数据线的连接。</a:t>
            </a:r>
            <a:endParaRPr lang="zh-CN" altLang="en-US" sz="20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59" y="1929801"/>
            <a:ext cx="8092440" cy="402336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连接符 2"/>
          <p:cNvCxnSpPr/>
          <p:nvPr/>
        </p:nvCxnSpPr>
        <p:spPr>
          <a:xfrm flipV="1">
            <a:off x="1209040" y="4398200"/>
            <a:ext cx="17811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205926" y="4681232"/>
            <a:ext cx="17811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540" y="-2140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2540" y="772160"/>
            <a:ext cx="916940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解：1.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8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000H∽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8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FFFH;    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9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000H∽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9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FFFH;   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000H∽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7FFH</a:t>
            </a:r>
            <a:endParaRPr lang="zh-CN" altLang="en-US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2.CS</a:t>
            </a:r>
            <a:r>
              <a:rPr lang="zh-CN" altLang="en-US" sz="2400" b="1" baseline="-25000" dirty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=A</a:t>
            </a:r>
            <a:r>
              <a:rPr lang="zh-CN" altLang="en-US" sz="2400" b="1" baseline="-25000" dirty="0" smtClean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15</a:t>
            </a:r>
            <a:r>
              <a:rPr lang="zh-CN" altLang="en-US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400" b="1" baseline="-25000" dirty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14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400" b="1" baseline="-25000" dirty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13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400" b="1" baseline="-25000" dirty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12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CS</a:t>
            </a:r>
            <a:r>
              <a:rPr lang="zh-CN" altLang="en-US" sz="2400" b="1" baseline="-25000" dirty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zh-CN" altLang="en-US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=A</a:t>
            </a:r>
            <a:r>
              <a:rPr lang="zh-CN" altLang="en-US" sz="2400" b="1" baseline="-25000" dirty="0" smtClean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15</a:t>
            </a:r>
            <a:r>
              <a:rPr lang="zh-CN" altLang="en-US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400" b="1" baseline="-25000" dirty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14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400" b="1" baseline="-25000" dirty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13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400" b="1" baseline="-25000" dirty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12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CS</a:t>
            </a:r>
            <a:r>
              <a:rPr lang="zh-CN" altLang="en-US" sz="2400" b="1" baseline="-25000" dirty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2</a:t>
            </a:r>
            <a:r>
              <a:rPr lang="zh-CN" altLang="en-US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=A</a:t>
            </a:r>
            <a:r>
              <a:rPr lang="zh-CN" altLang="en-US" sz="2400" b="1" baseline="-25000" dirty="0" smtClean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15</a:t>
            </a:r>
            <a:r>
              <a:rPr lang="zh-CN" altLang="en-US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400" b="1" baseline="-25000" dirty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14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400" b="1" baseline="-25000" dirty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13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400" b="1" baseline="-25000" dirty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12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</a:t>
            </a:r>
            <a:r>
              <a:rPr lang="zh-CN" altLang="en-US" sz="2400" b="1" baseline="-25000" dirty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en-US" altLang="zh-CN" sz="2400" b="1" baseline="-25000" dirty="0">
                <a:solidFill>
                  <a:schemeClr val="accent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endParaRPr lang="zh-CN" altLang="en-US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3.</a:t>
            </a:r>
            <a:endParaRPr lang="zh-CN" altLang="en-US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" y="2248535"/>
            <a:ext cx="7468870" cy="378079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3" name="直接连接符 22"/>
          <p:cNvCxnSpPr/>
          <p:nvPr/>
        </p:nvCxnSpPr>
        <p:spPr>
          <a:xfrm flipV="1">
            <a:off x="1321435" y="1533150"/>
            <a:ext cx="154940" cy="6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1696720" y="1530610"/>
            <a:ext cx="154940" cy="6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2052955" y="1530610"/>
            <a:ext cx="154940" cy="6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3792957" y="1528965"/>
            <a:ext cx="154940" cy="6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149192" y="1528965"/>
            <a:ext cx="154940" cy="6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579712" y="1524390"/>
            <a:ext cx="154940" cy="6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455295" y="1532255"/>
            <a:ext cx="154940" cy="6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2886710" y="1545590"/>
            <a:ext cx="154940" cy="6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5671820" y="1545590"/>
            <a:ext cx="154940" cy="6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7303727" y="1545085"/>
            <a:ext cx="154940" cy="6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7659962" y="1534290"/>
            <a:ext cx="154940" cy="6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V="1">
            <a:off x="1546225" y="4578350"/>
            <a:ext cx="220345" cy="3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543685" y="4853940"/>
            <a:ext cx="220345" cy="38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 flipV="1">
            <a:off x="3321685" y="4690110"/>
            <a:ext cx="154940" cy="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52425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76247" y="918914"/>
            <a:ext cx="8319247" cy="490865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字数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编址空间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)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扩展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如果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每片的字数不够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，需用若干芯片组成总容量较大的存储器，称为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字数扩展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位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扩展</a:t>
            </a: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为了实现位扩展，各芯片的数据输入／输出线相拼接，如每片分别与１位数据线相连，拼接为８位。而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编址空间相同的芯片，地址线与片选信号分别相同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，可将它们的地址线按位并联然后与地址总线相连，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共用一个片选信号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高位地址</a:t>
            </a:r>
            <a:r>
              <a:rPr lang="zh-CN" altLang="en-US" sz="24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产生若干不同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片选信号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选择芯片；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低位地址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线直接送往各芯片，以选择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片内的某个单元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76247" y="891150"/>
            <a:ext cx="8867447" cy="4766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②地址分配与片选逻辑</a:t>
            </a: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238503" y="1586372"/>
            <a:ext cx="29622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存储器寻址逻辑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AutoShape 27"/>
          <p:cNvSpPr/>
          <p:nvPr/>
        </p:nvSpPr>
        <p:spPr bwMode="auto">
          <a:xfrm>
            <a:off x="2586037" y="1546103"/>
            <a:ext cx="152400" cy="677663"/>
          </a:xfrm>
          <a:prstGeom prst="leftBrace">
            <a:avLst>
              <a:gd name="adj1" fmla="val 41620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Line 31"/>
          <p:cNvSpPr>
            <a:spLocks noChangeShapeType="1"/>
          </p:cNvSpPr>
          <p:nvPr/>
        </p:nvSpPr>
        <p:spPr bwMode="auto">
          <a:xfrm flipH="1">
            <a:off x="3490203" y="2304489"/>
            <a:ext cx="837120" cy="461664"/>
          </a:xfrm>
          <a:prstGeom prst="line">
            <a:avLst/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376961" y="2696200"/>
            <a:ext cx="426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为芯片分配哪几位地址，以便寻找</a:t>
            </a:r>
            <a:r>
              <a:rPr lang="zh-CN" altLang="en-US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片内的存储单元</a:t>
            </a:r>
            <a:endParaRPr lang="zh-CN" altLang="en-US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Line 33"/>
          <p:cNvSpPr>
            <a:spLocks noChangeShapeType="1"/>
          </p:cNvSpPr>
          <p:nvPr/>
        </p:nvSpPr>
        <p:spPr bwMode="auto">
          <a:xfrm flipH="1">
            <a:off x="5830660" y="2337258"/>
            <a:ext cx="627290" cy="461665"/>
          </a:xfrm>
          <a:prstGeom prst="line">
            <a:avLst/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Text Box 34"/>
          <p:cNvSpPr txBox="1">
            <a:spLocks noChangeArrowheads="1"/>
          </p:cNvSpPr>
          <p:nvPr/>
        </p:nvSpPr>
        <p:spPr bwMode="auto">
          <a:xfrm>
            <a:off x="4712434" y="2683847"/>
            <a:ext cx="38753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由哪几位地址形成芯片选择逻辑，以便寻找</a:t>
            </a:r>
            <a:r>
              <a:rPr lang="zh-CN" altLang="en-US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芯片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Text Box 29"/>
          <p:cNvSpPr txBox="1">
            <a:spLocks noChangeArrowheads="1"/>
          </p:cNvSpPr>
          <p:nvPr/>
        </p:nvSpPr>
        <p:spPr bwMode="auto">
          <a:xfrm>
            <a:off x="2688814" y="1912776"/>
            <a:ext cx="52547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芯片外的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地址分配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片选逻辑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Text Box 32"/>
          <p:cNvSpPr txBox="1">
            <a:spLocks noChangeArrowheads="1"/>
          </p:cNvSpPr>
          <p:nvPr/>
        </p:nvSpPr>
        <p:spPr bwMode="auto">
          <a:xfrm>
            <a:off x="376961" y="3537368"/>
            <a:ext cx="813838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存储空间分配：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4KB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存储器在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位地址空间（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64KB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）中占据任意连续区间。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Text Box 29"/>
          <p:cNvSpPr txBox="1">
            <a:spLocks noChangeArrowheads="1"/>
          </p:cNvSpPr>
          <p:nvPr/>
        </p:nvSpPr>
        <p:spPr bwMode="auto">
          <a:xfrm>
            <a:off x="2688813" y="1362325"/>
            <a:ext cx="52547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芯片内的寻址系统（二级译码）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39" grpId="0"/>
      <p:bldP spid="40" grpId="0" animBg="1"/>
      <p:bldP spid="43" grpId="0"/>
      <p:bldP spid="45" grpId="0"/>
      <p:bldP spid="46" grpId="0"/>
      <p:bldP spid="70" grpId="0"/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0" y="124460"/>
            <a:ext cx="5978525" cy="53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二、基本逻辑门及译码器的片选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zh-CN" sz="28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复习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endParaRPr lang="en-US" altLang="zh-CN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7141" y="817787"/>
            <a:ext cx="8867447" cy="559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、逻辑运算的图形符号表示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81934" y="1676434"/>
            <a:ext cx="4673601" cy="453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kumimoji="0" lang="zh-CN" altLang="en-US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“与”运算：</a:t>
            </a:r>
            <a:endParaRPr kumimoji="0" lang="en-US" altLang="zh-CN" sz="24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spcAft>
                <a:spcPct val="20000"/>
              </a:spcAft>
              <a:buNone/>
              <a:defRPr/>
            </a:pPr>
            <a:endParaRPr kumimoji="0" lang="zh-CN" altLang="en-US" sz="24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kumimoji="0" lang="zh-CN" altLang="en-US" sz="2400" kern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“或”运算：</a:t>
            </a:r>
            <a:endParaRPr kumimoji="0" lang="en-US" altLang="zh-CN" sz="24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spcAft>
                <a:spcPct val="20000"/>
              </a:spcAft>
              <a:buNone/>
              <a:defRPr/>
            </a:pPr>
            <a:endParaRPr kumimoji="0" lang="en-US" altLang="zh-CN" sz="24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spcAft>
                <a:spcPct val="20000"/>
              </a:spcAft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“非”运算：</a:t>
            </a:r>
            <a:endParaRPr lang="en-US" altLang="zh-CN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spcAft>
                <a:spcPct val="20000"/>
              </a:spcAft>
              <a:buNone/>
              <a:defRPr/>
            </a:pPr>
            <a:endParaRPr lang="en-US" altLang="zh-CN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spcAft>
                <a:spcPct val="20000"/>
              </a:spcAft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与非</a:t>
            </a:r>
            <a:r>
              <a:rPr lang="en-US" altLang="zh-CN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和“或非”运算：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eaLnBrk="1" hangingPunct="1">
              <a:spcAft>
                <a:spcPct val="20000"/>
              </a:spcAft>
              <a:buNone/>
              <a:defRPr/>
            </a:pPr>
            <a:endParaRPr kumimoji="0" lang="zh-CN" altLang="en-US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" name="组合 21"/>
          <p:cNvGrpSpPr/>
          <p:nvPr/>
        </p:nvGrpSpPr>
        <p:grpSpPr bwMode="auto">
          <a:xfrm>
            <a:off x="2862543" y="1653218"/>
            <a:ext cx="1643063" cy="785812"/>
            <a:chOff x="1000100" y="4929198"/>
            <a:chExt cx="1643074" cy="785818"/>
          </a:xfrm>
        </p:grpSpPr>
        <p:sp>
          <p:nvSpPr>
            <p:cNvPr id="17" name="矩形 16"/>
            <p:cNvSpPr/>
            <p:nvPr/>
          </p:nvSpPr>
          <p:spPr bwMode="auto">
            <a:xfrm>
              <a:off x="1500166" y="4929198"/>
              <a:ext cx="642941" cy="7858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1571604" y="5072074"/>
              <a:ext cx="500066" cy="523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&amp;</a:t>
              </a:r>
              <a:endParaRPr lang="zh-CN" altLang="en-US" b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19" name="直接连接符 9"/>
            <p:cNvCxnSpPr>
              <a:cxnSpLocks noChangeShapeType="1"/>
            </p:cNvCxnSpPr>
            <p:nvPr/>
          </p:nvCxnSpPr>
          <p:spPr bwMode="auto">
            <a:xfrm>
              <a:off x="1000100" y="5143512"/>
              <a:ext cx="500066" cy="1588"/>
            </a:xfrm>
            <a:prstGeom prst="line">
              <a:avLst/>
            </a:prstGeom>
            <a:noFill/>
            <a:ln w="22225" cap="sq" algn="ctr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直接连接符 10"/>
            <p:cNvCxnSpPr>
              <a:cxnSpLocks noChangeShapeType="1"/>
            </p:cNvCxnSpPr>
            <p:nvPr/>
          </p:nvCxnSpPr>
          <p:spPr bwMode="auto">
            <a:xfrm>
              <a:off x="1000100" y="5500702"/>
              <a:ext cx="500066" cy="1588"/>
            </a:xfrm>
            <a:prstGeom prst="line">
              <a:avLst/>
            </a:prstGeom>
            <a:noFill/>
            <a:ln w="22225" cap="sq" algn="ctr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直接连接符 11"/>
            <p:cNvCxnSpPr>
              <a:cxnSpLocks noChangeShapeType="1"/>
            </p:cNvCxnSpPr>
            <p:nvPr/>
          </p:nvCxnSpPr>
          <p:spPr bwMode="auto">
            <a:xfrm>
              <a:off x="2143108" y="5286388"/>
              <a:ext cx="500066" cy="1588"/>
            </a:xfrm>
            <a:prstGeom prst="line">
              <a:avLst/>
            </a:prstGeom>
            <a:noFill/>
            <a:ln w="22225" cap="sq" algn="ctr">
              <a:solidFill>
                <a:srgbClr val="FF33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组合 29"/>
          <p:cNvGrpSpPr/>
          <p:nvPr/>
        </p:nvGrpSpPr>
        <p:grpSpPr bwMode="auto">
          <a:xfrm>
            <a:off x="2932397" y="2829258"/>
            <a:ext cx="1643063" cy="785812"/>
            <a:chOff x="5429256" y="4929198"/>
            <a:chExt cx="1643074" cy="785818"/>
          </a:xfrm>
        </p:grpSpPr>
        <p:sp>
          <p:nvSpPr>
            <p:cNvPr id="25" name="矩形 24"/>
            <p:cNvSpPr/>
            <p:nvPr/>
          </p:nvSpPr>
          <p:spPr bwMode="auto">
            <a:xfrm>
              <a:off x="5929322" y="4929198"/>
              <a:ext cx="642941" cy="7858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5954580" y="5100649"/>
              <a:ext cx="642942" cy="461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≥1</a:t>
              </a:r>
              <a:endParaRPr lang="zh-CN" altLang="en-US" sz="2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7" name="直接连接符 26"/>
            <p:cNvCxnSpPr>
              <a:cxnSpLocks noChangeShapeType="1"/>
            </p:cNvCxnSpPr>
            <p:nvPr/>
          </p:nvCxnSpPr>
          <p:spPr bwMode="auto">
            <a:xfrm>
              <a:off x="5429256" y="5143512"/>
              <a:ext cx="500066" cy="1588"/>
            </a:xfrm>
            <a:prstGeom prst="line">
              <a:avLst/>
            </a:prstGeom>
            <a:noFill/>
            <a:ln w="22225" cap="sq" algn="ctr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直接连接符 27"/>
            <p:cNvCxnSpPr>
              <a:cxnSpLocks noChangeShapeType="1"/>
            </p:cNvCxnSpPr>
            <p:nvPr/>
          </p:nvCxnSpPr>
          <p:spPr bwMode="auto">
            <a:xfrm>
              <a:off x="5429256" y="5500702"/>
              <a:ext cx="500066" cy="1588"/>
            </a:xfrm>
            <a:prstGeom prst="line">
              <a:avLst/>
            </a:prstGeom>
            <a:noFill/>
            <a:ln w="22225" cap="sq" algn="ctr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直接连接符 28"/>
            <p:cNvCxnSpPr>
              <a:cxnSpLocks noChangeShapeType="1"/>
            </p:cNvCxnSpPr>
            <p:nvPr/>
          </p:nvCxnSpPr>
          <p:spPr bwMode="auto">
            <a:xfrm>
              <a:off x="6572264" y="5286388"/>
              <a:ext cx="500066" cy="1588"/>
            </a:xfrm>
            <a:prstGeom prst="line">
              <a:avLst/>
            </a:prstGeom>
            <a:noFill/>
            <a:ln w="22225" cap="sq" algn="ctr">
              <a:solidFill>
                <a:srgbClr val="FF33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" name="Group 29"/>
          <p:cNvGrpSpPr/>
          <p:nvPr/>
        </p:nvGrpSpPr>
        <p:grpSpPr bwMode="auto">
          <a:xfrm>
            <a:off x="2949858" y="4103235"/>
            <a:ext cx="1797050" cy="785813"/>
            <a:chOff x="385" y="3203"/>
            <a:chExt cx="1132" cy="495"/>
          </a:xfrm>
        </p:grpSpPr>
        <p:sp>
          <p:nvSpPr>
            <p:cNvPr id="34" name="矩形 14"/>
            <p:cNvSpPr/>
            <p:nvPr/>
          </p:nvSpPr>
          <p:spPr bwMode="auto">
            <a:xfrm>
              <a:off x="700" y="3203"/>
              <a:ext cx="405" cy="4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TextBox 15"/>
            <p:cNvSpPr txBox="1">
              <a:spLocks noChangeArrowheads="1"/>
            </p:cNvSpPr>
            <p:nvPr/>
          </p:nvSpPr>
          <p:spPr bwMode="auto">
            <a:xfrm>
              <a:off x="748" y="3294"/>
              <a:ext cx="31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zh-CN" altLang="en-US" b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7" name="直接连接符 16"/>
            <p:cNvCxnSpPr>
              <a:cxnSpLocks noChangeShapeType="1"/>
            </p:cNvCxnSpPr>
            <p:nvPr/>
          </p:nvCxnSpPr>
          <p:spPr bwMode="auto">
            <a:xfrm>
              <a:off x="385" y="3448"/>
              <a:ext cx="315" cy="1"/>
            </a:xfrm>
            <a:prstGeom prst="line">
              <a:avLst/>
            </a:prstGeom>
            <a:noFill/>
            <a:ln w="22225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直接连接符 18"/>
            <p:cNvCxnSpPr>
              <a:cxnSpLocks noChangeShapeType="1"/>
            </p:cNvCxnSpPr>
            <p:nvPr/>
          </p:nvCxnSpPr>
          <p:spPr bwMode="auto">
            <a:xfrm>
              <a:off x="1202" y="3448"/>
              <a:ext cx="315" cy="1"/>
            </a:xfrm>
            <a:prstGeom prst="line">
              <a:avLst/>
            </a:prstGeom>
            <a:noFill/>
            <a:ln w="22225" cap="sq" algn="ctr">
              <a:solidFill>
                <a:srgbClr val="FF99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椭圆 19"/>
            <p:cNvSpPr>
              <a:spLocks noChangeArrowheads="1"/>
            </p:cNvSpPr>
            <p:nvPr/>
          </p:nvSpPr>
          <p:spPr bwMode="auto">
            <a:xfrm>
              <a:off x="1105" y="3401"/>
              <a:ext cx="90" cy="90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b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4976104" y="5392067"/>
            <a:ext cx="1785937" cy="785812"/>
            <a:chOff x="3214678" y="4929198"/>
            <a:chExt cx="1785950" cy="785818"/>
          </a:xfrm>
        </p:grpSpPr>
        <p:sp>
          <p:nvSpPr>
            <p:cNvPr id="41" name="矩形 40"/>
            <p:cNvSpPr/>
            <p:nvPr/>
          </p:nvSpPr>
          <p:spPr bwMode="auto">
            <a:xfrm>
              <a:off x="3714744" y="4929198"/>
              <a:ext cx="642943" cy="7858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3" name="TextBox 15"/>
            <p:cNvSpPr txBox="1">
              <a:spLocks noChangeArrowheads="1"/>
            </p:cNvSpPr>
            <p:nvPr/>
          </p:nvSpPr>
          <p:spPr bwMode="auto">
            <a:xfrm>
              <a:off x="3786182" y="5072074"/>
              <a:ext cx="500066" cy="523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&amp;</a:t>
              </a:r>
              <a:endParaRPr lang="zh-CN" altLang="en-US" b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44" name="直接连接符 16"/>
            <p:cNvCxnSpPr>
              <a:cxnSpLocks noChangeShapeType="1"/>
            </p:cNvCxnSpPr>
            <p:nvPr/>
          </p:nvCxnSpPr>
          <p:spPr bwMode="auto">
            <a:xfrm>
              <a:off x="3214678" y="5143512"/>
              <a:ext cx="500066" cy="1588"/>
            </a:xfrm>
            <a:prstGeom prst="line">
              <a:avLst/>
            </a:prstGeom>
            <a:noFill/>
            <a:ln w="22225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直接连接符 17"/>
            <p:cNvCxnSpPr>
              <a:cxnSpLocks noChangeShapeType="1"/>
            </p:cNvCxnSpPr>
            <p:nvPr/>
          </p:nvCxnSpPr>
          <p:spPr bwMode="auto">
            <a:xfrm>
              <a:off x="3214678" y="5500702"/>
              <a:ext cx="500066" cy="1588"/>
            </a:xfrm>
            <a:prstGeom prst="line">
              <a:avLst/>
            </a:prstGeom>
            <a:noFill/>
            <a:ln w="22225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直接连接符 18"/>
            <p:cNvCxnSpPr>
              <a:cxnSpLocks noChangeShapeType="1"/>
            </p:cNvCxnSpPr>
            <p:nvPr/>
          </p:nvCxnSpPr>
          <p:spPr bwMode="auto">
            <a:xfrm>
              <a:off x="4500562" y="5304722"/>
              <a:ext cx="500066" cy="1588"/>
            </a:xfrm>
            <a:prstGeom prst="line">
              <a:avLst/>
            </a:prstGeom>
            <a:noFill/>
            <a:ln w="22225" cap="sq" algn="ctr">
              <a:solidFill>
                <a:srgbClr val="FF99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椭圆 19"/>
            <p:cNvSpPr>
              <a:spLocks noChangeArrowheads="1"/>
            </p:cNvSpPr>
            <p:nvPr/>
          </p:nvSpPr>
          <p:spPr bwMode="auto">
            <a:xfrm>
              <a:off x="4357686" y="5214950"/>
              <a:ext cx="142876" cy="142876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b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8" name="组合 37"/>
          <p:cNvGrpSpPr/>
          <p:nvPr/>
        </p:nvGrpSpPr>
        <p:grpSpPr bwMode="auto">
          <a:xfrm>
            <a:off x="6933494" y="5392067"/>
            <a:ext cx="1787525" cy="785812"/>
            <a:chOff x="6858016" y="4929198"/>
            <a:chExt cx="1785950" cy="785818"/>
          </a:xfrm>
        </p:grpSpPr>
        <p:sp>
          <p:nvSpPr>
            <p:cNvPr id="49" name="矩形 48"/>
            <p:cNvSpPr/>
            <p:nvPr/>
          </p:nvSpPr>
          <p:spPr bwMode="auto">
            <a:xfrm>
              <a:off x="7357637" y="4929198"/>
              <a:ext cx="643957" cy="7858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TextBox 32"/>
            <p:cNvSpPr txBox="1">
              <a:spLocks noChangeArrowheads="1"/>
            </p:cNvSpPr>
            <p:nvPr/>
          </p:nvSpPr>
          <p:spPr bwMode="auto">
            <a:xfrm>
              <a:off x="7342599" y="5101464"/>
              <a:ext cx="642942" cy="461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≥1</a:t>
              </a:r>
              <a:endParaRPr lang="zh-CN" altLang="en-US" sz="2400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51" name="直接连接符 33"/>
            <p:cNvCxnSpPr>
              <a:cxnSpLocks noChangeShapeType="1"/>
            </p:cNvCxnSpPr>
            <p:nvPr/>
          </p:nvCxnSpPr>
          <p:spPr bwMode="auto">
            <a:xfrm>
              <a:off x="6858016" y="5143512"/>
              <a:ext cx="500066" cy="1588"/>
            </a:xfrm>
            <a:prstGeom prst="line">
              <a:avLst/>
            </a:prstGeom>
            <a:noFill/>
            <a:ln w="22225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直接连接符 34"/>
            <p:cNvCxnSpPr>
              <a:cxnSpLocks noChangeShapeType="1"/>
            </p:cNvCxnSpPr>
            <p:nvPr/>
          </p:nvCxnSpPr>
          <p:spPr bwMode="auto">
            <a:xfrm>
              <a:off x="6858016" y="5500702"/>
              <a:ext cx="500066" cy="1588"/>
            </a:xfrm>
            <a:prstGeom prst="line">
              <a:avLst/>
            </a:prstGeom>
            <a:noFill/>
            <a:ln w="22225" cap="sq" algn="ctr">
              <a:solidFill>
                <a:srgbClr val="FF99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直接连接符 35"/>
            <p:cNvCxnSpPr>
              <a:cxnSpLocks noChangeShapeType="1"/>
            </p:cNvCxnSpPr>
            <p:nvPr/>
          </p:nvCxnSpPr>
          <p:spPr bwMode="auto">
            <a:xfrm>
              <a:off x="8143900" y="5299267"/>
              <a:ext cx="500066" cy="1588"/>
            </a:xfrm>
            <a:prstGeom prst="line">
              <a:avLst/>
            </a:prstGeom>
            <a:noFill/>
            <a:ln w="22225" cap="sq" algn="ctr">
              <a:solidFill>
                <a:srgbClr val="FF99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椭圆 36"/>
            <p:cNvSpPr>
              <a:spLocks noChangeArrowheads="1"/>
            </p:cNvSpPr>
            <p:nvPr/>
          </p:nvSpPr>
          <p:spPr bwMode="auto">
            <a:xfrm>
              <a:off x="8001024" y="5214950"/>
              <a:ext cx="142876" cy="142876"/>
            </a:xfrm>
            <a:prstGeom prst="ellipse">
              <a:avLst/>
            </a:prstGeom>
            <a:solidFill>
              <a:schemeClr val="accent1"/>
            </a:solidFill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b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5659708" y="2101865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40000"/>
              </a:spcBef>
              <a:spcAft>
                <a:spcPct val="400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“异或”运算：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6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959" y="2706186"/>
            <a:ext cx="1297436" cy="1005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7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54" y="2704546"/>
            <a:ext cx="1266839" cy="98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二、基本逻辑门及译码器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的片选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81896" y="895492"/>
            <a:ext cx="886744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、译码器</a:t>
            </a:r>
            <a:endParaRPr lang="en-US" altLang="zh-CN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74LS138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译码器（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3-8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译码器）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各引脚功能；输入端与输出端关系（真值表）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8" name="Group 4"/>
          <p:cNvGrpSpPr/>
          <p:nvPr/>
        </p:nvGrpSpPr>
        <p:grpSpPr bwMode="auto">
          <a:xfrm>
            <a:off x="219879" y="2404859"/>
            <a:ext cx="2590800" cy="3581400"/>
            <a:chOff x="1883" y="1809"/>
            <a:chExt cx="1632" cy="2256"/>
          </a:xfrm>
        </p:grpSpPr>
        <p:sp>
          <p:nvSpPr>
            <p:cNvPr id="59" name="Rectangle 5"/>
            <p:cNvSpPr>
              <a:spLocks noChangeArrowheads="1"/>
            </p:cNvSpPr>
            <p:nvPr/>
          </p:nvSpPr>
          <p:spPr bwMode="auto">
            <a:xfrm>
              <a:off x="2123" y="1809"/>
              <a:ext cx="1152" cy="225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Line 6"/>
            <p:cNvSpPr>
              <a:spLocks noChangeShapeType="1"/>
            </p:cNvSpPr>
            <p:nvPr/>
          </p:nvSpPr>
          <p:spPr bwMode="auto">
            <a:xfrm>
              <a:off x="3275" y="200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Line 7"/>
            <p:cNvSpPr>
              <a:spLocks noChangeShapeType="1"/>
            </p:cNvSpPr>
            <p:nvPr/>
          </p:nvSpPr>
          <p:spPr bwMode="auto">
            <a:xfrm>
              <a:off x="3275" y="22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Line 8"/>
            <p:cNvSpPr>
              <a:spLocks noChangeShapeType="1"/>
            </p:cNvSpPr>
            <p:nvPr/>
          </p:nvSpPr>
          <p:spPr bwMode="auto">
            <a:xfrm>
              <a:off x="3275" y="24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Line 9"/>
            <p:cNvSpPr>
              <a:spLocks noChangeShapeType="1"/>
            </p:cNvSpPr>
            <p:nvPr/>
          </p:nvSpPr>
          <p:spPr bwMode="auto">
            <a:xfrm>
              <a:off x="3275" y="272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Line 10"/>
            <p:cNvSpPr>
              <a:spLocks noChangeShapeType="1"/>
            </p:cNvSpPr>
            <p:nvPr/>
          </p:nvSpPr>
          <p:spPr bwMode="auto">
            <a:xfrm>
              <a:off x="3275" y="30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5" name="Line 11"/>
            <p:cNvSpPr>
              <a:spLocks noChangeShapeType="1"/>
            </p:cNvSpPr>
            <p:nvPr/>
          </p:nvSpPr>
          <p:spPr bwMode="auto">
            <a:xfrm>
              <a:off x="3275" y="329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6" name="Line 12"/>
            <p:cNvSpPr>
              <a:spLocks noChangeShapeType="1"/>
            </p:cNvSpPr>
            <p:nvPr/>
          </p:nvSpPr>
          <p:spPr bwMode="auto">
            <a:xfrm>
              <a:off x="3275" y="3585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Line 13"/>
            <p:cNvSpPr>
              <a:spLocks noChangeShapeType="1"/>
            </p:cNvSpPr>
            <p:nvPr/>
          </p:nvSpPr>
          <p:spPr bwMode="auto">
            <a:xfrm>
              <a:off x="3275" y="387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Text Box 14"/>
            <p:cNvSpPr txBox="1">
              <a:spLocks noChangeArrowheads="1"/>
            </p:cNvSpPr>
            <p:nvPr/>
          </p:nvSpPr>
          <p:spPr bwMode="auto">
            <a:xfrm>
              <a:off x="2123" y="1905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  <a:r>
                <a:rPr lang="en-US" altLang="zh-CN" sz="1800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3200" b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15"/>
            <p:cNvSpPr txBox="1">
              <a:spLocks noChangeArrowheads="1"/>
            </p:cNvSpPr>
            <p:nvPr/>
          </p:nvSpPr>
          <p:spPr bwMode="auto">
            <a:xfrm>
              <a:off x="2123" y="2241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  <a:r>
                <a:rPr lang="en-US" altLang="zh-CN" sz="1800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2A</a:t>
              </a:r>
              <a:endParaRPr lang="en-US" altLang="zh-CN" sz="3200" b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Line 16"/>
            <p:cNvSpPr>
              <a:spLocks noChangeShapeType="1"/>
            </p:cNvSpPr>
            <p:nvPr/>
          </p:nvSpPr>
          <p:spPr bwMode="auto">
            <a:xfrm>
              <a:off x="2196" y="2289"/>
              <a:ext cx="13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" name="Text Box 17"/>
            <p:cNvSpPr txBox="1">
              <a:spLocks noChangeArrowheads="1"/>
            </p:cNvSpPr>
            <p:nvPr/>
          </p:nvSpPr>
          <p:spPr bwMode="auto">
            <a:xfrm>
              <a:off x="2123" y="2529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  <a:r>
                <a:rPr lang="en-US" altLang="zh-CN" sz="1800" b="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2B</a:t>
              </a:r>
              <a:endParaRPr lang="en-US" altLang="zh-CN" sz="32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2144" y="2961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  <a:endParaRPr lang="en-US" altLang="zh-CN" sz="3200" b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4" name="Text Box 20"/>
            <p:cNvSpPr txBox="1">
              <a:spLocks noChangeArrowheads="1"/>
            </p:cNvSpPr>
            <p:nvPr/>
          </p:nvSpPr>
          <p:spPr bwMode="auto">
            <a:xfrm>
              <a:off x="2144" y="3267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endParaRPr lang="en-US" altLang="zh-CN" sz="3200" b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5" name="Text Box 21"/>
            <p:cNvSpPr txBox="1">
              <a:spLocks noChangeArrowheads="1"/>
            </p:cNvSpPr>
            <p:nvPr/>
          </p:nvSpPr>
          <p:spPr bwMode="auto">
            <a:xfrm>
              <a:off x="2144" y="3612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endParaRPr lang="en-US" altLang="zh-CN" sz="3200" b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6" name="Text Box 22"/>
            <p:cNvSpPr txBox="1">
              <a:spLocks noChangeArrowheads="1"/>
            </p:cNvSpPr>
            <p:nvPr/>
          </p:nvSpPr>
          <p:spPr bwMode="auto">
            <a:xfrm>
              <a:off x="2939" y="1809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r>
                <a:rPr lang="en-US" altLang="zh-CN" sz="1600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lang="en-US" altLang="zh-CN" sz="1600" b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7" name="Text Box 23"/>
            <p:cNvSpPr txBox="1">
              <a:spLocks noChangeArrowheads="1"/>
            </p:cNvSpPr>
            <p:nvPr/>
          </p:nvSpPr>
          <p:spPr bwMode="auto">
            <a:xfrm>
              <a:off x="2939" y="3681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r>
                <a:rPr lang="en-US" altLang="zh-CN" sz="1600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7</a:t>
              </a:r>
              <a:endParaRPr lang="en-US" altLang="zh-CN" sz="3200" b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8" name="Text Box 24"/>
            <p:cNvSpPr txBox="1">
              <a:spLocks noChangeArrowheads="1"/>
            </p:cNvSpPr>
            <p:nvPr/>
          </p:nvSpPr>
          <p:spPr bwMode="auto">
            <a:xfrm>
              <a:off x="2939" y="2433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•</a:t>
              </a:r>
              <a:endParaRPr lang="zh-CN" altLang="en-US" sz="1600" b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9" name="Text Box 25"/>
            <p:cNvSpPr txBox="1">
              <a:spLocks noChangeArrowheads="1"/>
            </p:cNvSpPr>
            <p:nvPr/>
          </p:nvSpPr>
          <p:spPr bwMode="auto">
            <a:xfrm>
              <a:off x="2939" y="3201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•</a:t>
              </a:r>
              <a:endParaRPr lang="zh-CN" altLang="en-US" sz="1600" b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0" name="Text Box 26"/>
            <p:cNvSpPr txBox="1">
              <a:spLocks noChangeArrowheads="1"/>
            </p:cNvSpPr>
            <p:nvPr/>
          </p:nvSpPr>
          <p:spPr bwMode="auto">
            <a:xfrm>
              <a:off x="2939" y="2961"/>
              <a:ext cx="3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•</a:t>
              </a:r>
              <a:endParaRPr lang="zh-CN" altLang="en-US" sz="1600" b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" name="Text Box 27"/>
            <p:cNvSpPr txBox="1">
              <a:spLocks noChangeArrowheads="1"/>
            </p:cNvSpPr>
            <p:nvPr/>
          </p:nvSpPr>
          <p:spPr bwMode="auto">
            <a:xfrm>
              <a:off x="2939" y="2721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•</a:t>
              </a:r>
              <a:endParaRPr lang="zh-CN" altLang="en-US" sz="1600" b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4" name="Line 30"/>
            <p:cNvSpPr>
              <a:spLocks noChangeShapeType="1"/>
            </p:cNvSpPr>
            <p:nvPr/>
          </p:nvSpPr>
          <p:spPr bwMode="auto">
            <a:xfrm>
              <a:off x="1883" y="377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" name="Line 31"/>
            <p:cNvSpPr>
              <a:spLocks noChangeShapeType="1"/>
            </p:cNvSpPr>
            <p:nvPr/>
          </p:nvSpPr>
          <p:spPr bwMode="auto">
            <a:xfrm>
              <a:off x="1883" y="34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" name="Line 32"/>
            <p:cNvSpPr>
              <a:spLocks noChangeShapeType="1"/>
            </p:cNvSpPr>
            <p:nvPr/>
          </p:nvSpPr>
          <p:spPr bwMode="auto">
            <a:xfrm>
              <a:off x="1883" y="31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Line 33"/>
            <p:cNvSpPr>
              <a:spLocks noChangeShapeType="1"/>
            </p:cNvSpPr>
            <p:nvPr/>
          </p:nvSpPr>
          <p:spPr bwMode="auto">
            <a:xfrm>
              <a:off x="1883" y="270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Line 34"/>
            <p:cNvSpPr>
              <a:spLocks noChangeShapeType="1"/>
            </p:cNvSpPr>
            <p:nvPr/>
          </p:nvSpPr>
          <p:spPr bwMode="auto">
            <a:xfrm>
              <a:off x="1883" y="24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9" name="Line 35"/>
            <p:cNvSpPr>
              <a:spLocks noChangeShapeType="1"/>
            </p:cNvSpPr>
            <p:nvPr/>
          </p:nvSpPr>
          <p:spPr bwMode="auto">
            <a:xfrm>
              <a:off x="1883" y="207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90" name="表格 89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028950" y="2404859"/>
          <a:ext cx="6012161" cy="3581398"/>
        </p:xfrm>
        <a:graphic>
          <a:graphicData uri="http://schemas.openxmlformats.org/drawingml/2006/table">
            <a:tbl>
              <a:tblPr/>
              <a:tblGrid>
                <a:gridCol w="1495184"/>
                <a:gridCol w="991870"/>
                <a:gridCol w="3525107"/>
              </a:tblGrid>
              <a:tr h="408702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使 能 端</a:t>
                      </a:r>
                      <a:endParaRPr lang="zh-CN" sz="14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输 入 端</a:t>
                      </a:r>
                      <a:endParaRPr lang="zh-CN" sz="14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输</a:t>
                      </a:r>
                      <a:r>
                        <a:rPr lang="en-US" sz="1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</a:t>
                      </a:r>
                      <a:r>
                        <a:rPr lang="zh-CN" sz="1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出</a:t>
                      </a:r>
                      <a:r>
                        <a:rPr lang="en-US" sz="1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</a:t>
                      </a:r>
                      <a:r>
                        <a:rPr lang="zh-CN" sz="1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端</a:t>
                      </a:r>
                      <a:endParaRPr lang="zh-CN" sz="14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690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G</a:t>
                      </a:r>
                      <a:r>
                        <a:rPr lang="en-US" sz="1400" b="1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r>
                        <a:rPr lang="en-US" sz="1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G</a:t>
                      </a:r>
                      <a:r>
                        <a:rPr lang="en-US" sz="1400" b="1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2A    </a:t>
                      </a:r>
                      <a:r>
                        <a:rPr lang="en-US" sz="1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G</a:t>
                      </a:r>
                      <a:r>
                        <a:rPr lang="en-US" sz="1400" b="1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2B</a:t>
                      </a:r>
                      <a:endParaRPr lang="zh-CN" sz="14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  B  A</a:t>
                      </a:r>
                      <a:endParaRPr lang="zh-CN" sz="14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</a:t>
                      </a:r>
                      <a:r>
                        <a:rPr lang="en-US" sz="1400" b="1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     </a:t>
                      </a:r>
                      <a:r>
                        <a:rPr lang="en-US" sz="1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</a:t>
                      </a:r>
                      <a:r>
                        <a:rPr lang="en-US" sz="1400" b="1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     </a:t>
                      </a:r>
                      <a:r>
                        <a:rPr lang="en-US" sz="1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</a:t>
                      </a:r>
                      <a:r>
                        <a:rPr lang="en-US" sz="1400" b="1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 </a:t>
                      </a:r>
                      <a:r>
                        <a:rPr lang="en-US" sz="1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Y</a:t>
                      </a:r>
                      <a:r>
                        <a:rPr lang="en-US" sz="1400" b="1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  </a:t>
                      </a:r>
                      <a:r>
                        <a:rPr lang="en-US" sz="1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Y</a:t>
                      </a:r>
                      <a:r>
                        <a:rPr lang="en-US" sz="1400" b="1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   </a:t>
                      </a:r>
                      <a:r>
                        <a:rPr lang="en-US" sz="1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Y</a:t>
                      </a:r>
                      <a:r>
                        <a:rPr lang="en-US" sz="1400" b="1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  </a:t>
                      </a:r>
                      <a:r>
                        <a:rPr lang="en-US" sz="1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Y</a:t>
                      </a:r>
                      <a:r>
                        <a:rPr lang="en-US" sz="1400" b="1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</a:t>
                      </a:r>
                      <a:r>
                        <a:rPr lang="en-US" sz="14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 Y</a:t>
                      </a:r>
                      <a:r>
                        <a:rPr lang="en-US" sz="1400" b="1" kern="100" baseline="-25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</a:t>
                      </a:r>
                      <a:endParaRPr lang="zh-CN" sz="14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1006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374650" algn="l"/>
                        </a:tabLst>
                      </a:pPr>
                      <a:r>
                        <a:rPr lang="en-US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  <a:sym typeface="Symbol" panose="05050102010706020507"/>
                        </a:rPr>
                        <a:t></a:t>
                      </a:r>
                      <a:r>
                        <a:rPr lang="en-US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1     1</a:t>
                      </a:r>
                      <a:endParaRPr lang="zh-CN" sz="18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    </a:t>
                      </a:r>
                      <a:r>
                        <a:rPr lang="en-US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  <a:sym typeface="Symbol" panose="05050102010706020507"/>
                        </a:rPr>
                        <a:t></a:t>
                      </a:r>
                      <a:r>
                        <a:rPr lang="en-US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 </a:t>
                      </a:r>
                      <a:r>
                        <a:rPr lang="en-US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  <a:sym typeface="Symbol" panose="05050102010706020507"/>
                        </a:rPr>
                        <a:t></a:t>
                      </a:r>
                      <a:endParaRPr lang="zh-CN" sz="18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1    0     0</a:t>
                      </a:r>
                      <a:endParaRPr lang="zh-CN" sz="18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1    0     0</a:t>
                      </a:r>
                      <a:endParaRPr lang="zh-CN" sz="18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1    0     0</a:t>
                      </a:r>
                      <a:endParaRPr lang="zh-CN" sz="18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1    0     0</a:t>
                      </a:r>
                      <a:endParaRPr lang="zh-CN" sz="18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1    0     0</a:t>
                      </a:r>
                      <a:endParaRPr lang="zh-CN" sz="18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1    0     0</a:t>
                      </a:r>
                      <a:endParaRPr lang="zh-CN" sz="18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1    0     0</a:t>
                      </a:r>
                      <a:endParaRPr lang="zh-CN" sz="18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1    0     0</a:t>
                      </a:r>
                      <a:endParaRPr lang="zh-CN" sz="18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  <a:sym typeface="Symbol" panose="05050102010706020507"/>
                        </a:rPr>
                        <a:t></a:t>
                      </a:r>
                      <a:r>
                        <a:rPr lang="en-US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</a:t>
                      </a:r>
                      <a:r>
                        <a:rPr lang="en-US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  <a:sym typeface="Symbol" panose="05050102010706020507"/>
                        </a:rPr>
                        <a:t></a:t>
                      </a:r>
                      <a:r>
                        <a:rPr lang="en-US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</a:t>
                      </a:r>
                      <a:r>
                        <a:rPr lang="en-US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  <a:sym typeface="Symbol" panose="05050102010706020507"/>
                        </a:rPr>
                        <a:t></a:t>
                      </a:r>
                      <a:endParaRPr lang="zh-CN" sz="18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  <a:sym typeface="Symbol" panose="05050102010706020507"/>
                        </a:rPr>
                        <a:t></a:t>
                      </a:r>
                      <a:r>
                        <a:rPr lang="en-US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</a:t>
                      </a:r>
                      <a:r>
                        <a:rPr lang="en-US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  <a:sym typeface="Symbol" panose="05050102010706020507"/>
                        </a:rPr>
                        <a:t></a:t>
                      </a:r>
                      <a:r>
                        <a:rPr lang="en-US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</a:t>
                      </a:r>
                      <a:r>
                        <a:rPr lang="en-US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  <a:sym typeface="Symbol" panose="05050102010706020507"/>
                        </a:rPr>
                        <a:t></a:t>
                      </a:r>
                      <a:endParaRPr lang="zh-CN" sz="18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0   0   0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0   0   1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0   1   0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0   1   1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1   0   0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1   0   1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1   1   0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1   1   1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1    1    1    1    1    1    1    1</a:t>
                      </a:r>
                      <a:endParaRPr lang="zh-CN" sz="20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1    1    1    1    1    1    1    1</a:t>
                      </a:r>
                      <a:endParaRPr lang="zh-CN" sz="20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en-US" sz="2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1    1    1    1    1    1    1</a:t>
                      </a:r>
                      <a:endParaRPr lang="zh-CN" sz="20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    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en-US" sz="2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1    1    1    1    1    1</a:t>
                      </a:r>
                      <a:endParaRPr lang="zh-CN" sz="20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1    1    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en-US" sz="2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1    1    1    1    1</a:t>
                      </a:r>
                      <a:endParaRPr lang="zh-CN" sz="20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1    1    1    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en-US" sz="2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1    1    1    1</a:t>
                      </a:r>
                      <a:endParaRPr lang="zh-CN" sz="20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1    1    1    1    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en-US" sz="2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1    1    1</a:t>
                      </a:r>
                      <a:endParaRPr lang="zh-CN" sz="20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1    1    1    1    1    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r>
                        <a:rPr lang="en-US" sz="2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   1    1</a:t>
                      </a:r>
                      <a:endParaRPr lang="zh-CN" sz="20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1    1    1    1    1    1   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0    </a:t>
                      </a:r>
                      <a:r>
                        <a:rPr lang="en-US" sz="2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000" b="1" kern="100" dirty="0"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1    1    1    1    1    1    1    </a:t>
                      </a:r>
                      <a:r>
                        <a:rPr lang="en-US" sz="2000" b="1" kern="1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000" b="1" kern="100" dirty="0">
                        <a:solidFill>
                          <a:srgbClr val="FF0000"/>
                        </a:solidFill>
                        <a:latin typeface="Times New Roman" panose="02020603050405020304"/>
                        <a:ea typeface="楷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3601475" y="2951481"/>
            <a:ext cx="155653" cy="50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4003040" y="2945765"/>
            <a:ext cx="1397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883275" y="2948473"/>
            <a:ext cx="181623" cy="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6215380" y="2948473"/>
            <a:ext cx="160538" cy="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547485" y="2945765"/>
            <a:ext cx="176776" cy="2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935845" y="2953125"/>
            <a:ext cx="1554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317985" y="2953125"/>
            <a:ext cx="1465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671940" y="2946905"/>
            <a:ext cx="1533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051150" y="2947410"/>
            <a:ext cx="1411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454883" y="2947410"/>
            <a:ext cx="1255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14226" y="3628504"/>
            <a:ext cx="214313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966446" y="2505824"/>
            <a:ext cx="214313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966446" y="5474449"/>
            <a:ext cx="214313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tags/tag1.xml><?xml version="1.0" encoding="utf-8"?>
<p:tagLst xmlns:p="http://schemas.openxmlformats.org/presentationml/2006/main">
  <p:tag name="KSO_WM_UNIT_TABLE_BEAUTIFY" val="smartTable{9ff3adc1-f7bc-4f1a-aa1c-e38c08d1ebf7}"/>
</p:tagLst>
</file>

<file path=ppt/tags/tag10.xml><?xml version="1.0" encoding="utf-8"?>
<p:tagLst xmlns:p="http://schemas.openxmlformats.org/presentationml/2006/main">
  <p:tag name="KSO_WM_UNIT_TABLE_BEAUTIFY" val="smartTable{32fbb79d-365d-4efe-9f58-fb99c20e5fb2}"/>
</p:tagLst>
</file>

<file path=ppt/tags/tag11.xml><?xml version="1.0" encoding="utf-8"?>
<p:tagLst xmlns:p="http://schemas.openxmlformats.org/presentationml/2006/main">
  <p:tag name="KSO_WM_UNIT_TABLE_BEAUTIFY" val="smartTable{32fbb79d-365d-4efe-9f58-fb99c20e5fb2}"/>
</p:tagLst>
</file>

<file path=ppt/tags/tag12.xml><?xml version="1.0" encoding="utf-8"?>
<p:tagLst xmlns:p="http://schemas.openxmlformats.org/presentationml/2006/main">
  <p:tag name="KSO_WM_UNIT_TABLE_BEAUTIFY" val="smartTable{32fbb79d-365d-4efe-9f58-fb99c20e5fb2}"/>
</p:tagLst>
</file>

<file path=ppt/tags/tag13.xml><?xml version="1.0" encoding="utf-8"?>
<p:tagLst xmlns:p="http://schemas.openxmlformats.org/presentationml/2006/main">
  <p:tag name="KSO_WM_UNIT_TABLE_BEAUTIFY" val="smartTable{32fbb79d-365d-4efe-9f58-fb99c20e5fb2}"/>
</p:tagLst>
</file>

<file path=ppt/tags/tag14.xml><?xml version="1.0" encoding="utf-8"?>
<p:tagLst xmlns:p="http://schemas.openxmlformats.org/presentationml/2006/main">
  <p:tag name="KSO_WM_UNIT_TABLE_BEAUTIFY" val="smartTable{6ee37944-2626-448e-af8b-d68485b62596}"/>
</p:tagLst>
</file>

<file path=ppt/tags/tag15.xml><?xml version="1.0" encoding="utf-8"?>
<p:tagLst xmlns:p="http://schemas.openxmlformats.org/presentationml/2006/main">
  <p:tag name="KSO_WM_UNIT_TABLE_BEAUTIFY" val="smartTable{a06ab0e2-3d1a-4096-a0cc-ceca60319667}"/>
  <p:tag name="TABLE_ENDDRAG_ORIGIN_RECT" val="675*298"/>
  <p:tag name="TABLE_ENDDRAG_RECT" val="19*147*675*298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TABLE_BEAUTIFY" val="smartTable{01c67b02-b1d9-4270-b71a-b249a67e35c9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ISPRING_PRESENTATION_TITLE" val="蓝色简介大气毕业答辩竞赛演讲PPT模板"/>
  <p:tag name="COMMONDATA" val="eyJoZGlkIjoiZmM2NjlmMjNiODUzODBkMzc2YmU5NmY3ZDYxZjNhMzMifQ=="/>
  <p:tag name="commondata" val="eyJoZGlkIjoiM2NmY2U0MjQxMjVhMzViM2U2NDc0NTI2ZDMwMzBmZGIifQ=="/>
</p:tagLst>
</file>

<file path=ppt/tags/tag3.xml><?xml version="1.0" encoding="utf-8"?>
<p:tagLst xmlns:p="http://schemas.openxmlformats.org/presentationml/2006/main">
  <p:tag name="KSO_WM_UNIT_TABLE_BEAUTIFY" val="smartTable{13f30380-0969-4d71-9183-252d630a2e45}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TABLE_BEAUTIFY" val="smartTable{32fbb79d-365d-4efe-9f58-fb99c20e5fb2}"/>
</p:tagLst>
</file>

<file path=ppt/tags/tag7.xml><?xml version="1.0" encoding="utf-8"?>
<p:tagLst xmlns:p="http://schemas.openxmlformats.org/presentationml/2006/main">
  <p:tag name="KSO_WM_UNIT_TABLE_BEAUTIFY" val="smartTable{32fbb79d-365d-4efe-9f58-fb99c20e5fb2}"/>
</p:tagLst>
</file>

<file path=ppt/tags/tag8.xml><?xml version="1.0" encoding="utf-8"?>
<p:tagLst xmlns:p="http://schemas.openxmlformats.org/presentationml/2006/main">
  <p:tag name="KSO_WM_UNIT_TABLE_BEAUTIFY" val="smartTable{32fbb79d-365d-4efe-9f58-fb99c20e5fb2}"/>
</p:tagLst>
</file>

<file path=ppt/tags/tag9.xml><?xml version="1.0" encoding="utf-8"?>
<p:tagLst xmlns:p="http://schemas.openxmlformats.org/presentationml/2006/main">
  <p:tag name="KSO_WM_UNIT_TABLE_BEAUTIFY" val="smartTable{32fbb79d-365d-4efe-9f58-fb99c20e5fb2}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14398</Words>
  <Application>WPS 演示</Application>
  <PresentationFormat>全屏显示(4:3)</PresentationFormat>
  <Paragraphs>4102</Paragraphs>
  <Slides>56</Slides>
  <Notes>68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9" baseType="lpstr">
      <vt:lpstr>Arial</vt:lpstr>
      <vt:lpstr>宋体</vt:lpstr>
      <vt:lpstr>Wingdings</vt:lpstr>
      <vt:lpstr>微软雅黑</vt:lpstr>
      <vt:lpstr>等线</vt:lpstr>
      <vt:lpstr>华文行楷</vt:lpstr>
      <vt:lpstr>华文隶书</vt:lpstr>
      <vt:lpstr>楷体</vt:lpstr>
      <vt:lpstr>Calibri</vt:lpstr>
      <vt:lpstr>隶书</vt:lpstr>
      <vt:lpstr>Times New Roman</vt:lpstr>
      <vt:lpstr>Tahoma</vt:lpstr>
      <vt:lpstr>楷体_GB2312</vt:lpstr>
      <vt:lpstr>Times New Roman</vt:lpstr>
      <vt:lpstr>Symbol</vt:lpstr>
      <vt:lpstr>Arial Unicode MS</vt:lpstr>
      <vt:lpstr>等线 Light</vt:lpstr>
      <vt:lpstr>Calibri Light</vt:lpstr>
      <vt:lpstr>黑体</vt:lpstr>
      <vt:lpstr>新宋体</vt:lpstr>
      <vt:lpstr>1_Office 主题​​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例1：用2K×4b的芯片（若干片）构成一个存储器，其地址范围在78000H～79FFFH之间。数据总线为D0～D7，对芯片读写采用MEMR,MEMW控制，且片选信号要求采用74LS138译码器输出。 （1）需要2K×4b的芯片多少片的存储？ （2）芯片地址如何分配？74LS138译码器如何设置？ （3）画出存储器逻辑电路图。</vt:lpstr>
      <vt:lpstr>       74LS138译码器设置：由于地址范围在78000H～79FFFH之间，即为8K，也就是4组存储芯片都具有唯一的地址范围，因此，须采用全译码方式:即剩余的地址线：A19～A11中的全部线选做为74LS138译码器的输入端、使能端A19～A11是这样分配的   输入端:ABC分别接入A11A12A13,且A13=0（恒定，四组芯片仅需两条地址线选择）    使能端:G1:1(恒定), 连接:MEMR,MEMW(不能同时为0/1)    G2A:A19A14 = 00   （根据下页A19、A14列可知）    G2B:A18A17A16A15 = 1111（根据下页A18、A17、A16、A15列可    知）     </vt:lpstr>
      <vt:lpstr>范围为78000H～79FFFH：8K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贝妈</cp:lastModifiedBy>
  <cp:revision>1631</cp:revision>
  <dcterms:created xsi:type="dcterms:W3CDTF">2018-07-22T02:36:00Z</dcterms:created>
  <dcterms:modified xsi:type="dcterms:W3CDTF">2024-11-13T10:24:04Z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074FF8FC741F4143B8E06AF398023AE1_13</vt:lpwstr>
  </property>
</Properties>
</file>