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tags/tag8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0.xml" ContentType="application/vnd.openxmlformats-officedocument.presentationml.tags+xml"/>
  <Override PartName="/ppt/notesSlides/notesSlide31.xml" ContentType="application/vnd.openxmlformats-officedocument.presentationml.notesSlide+xml"/>
  <Override PartName="/ppt/tags/tag11.xml" ContentType="application/vnd.openxmlformats-officedocument.presentationml.tags+xml"/>
  <Override PartName="/ppt/notesSlides/notesSlide32.xml" ContentType="application/vnd.openxmlformats-officedocument.presentationml.notesSlide+xml"/>
  <Override PartName="/ppt/tags/tag12.xml" ContentType="application/vnd.openxmlformats-officedocument.presentationml.tags+xml"/>
  <Override PartName="/ppt/notesSlides/notesSlide33.xml" ContentType="application/vnd.openxmlformats-officedocument.presentationml.notesSlide+xml"/>
  <Override PartName="/ppt/tags/tag13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4.xml" ContentType="application/vnd.openxmlformats-officedocument.presentationml.tags+xml"/>
  <Override PartName="/ppt/notesSlides/notesSlide36.xml" ContentType="application/vnd.openxmlformats-officedocument.presentationml.notesSlide+xml"/>
  <Override PartName="/ppt/tags/tag15.xml" ContentType="application/vnd.openxmlformats-officedocument.presentationml.tags+xml"/>
  <Override PartName="/ppt/notesSlides/notesSlide3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8.xml" ContentType="application/vnd.openxmlformats-officedocument.presentationml.notesSlide+xml"/>
  <Override PartName="/ppt/tags/tag18.xml" ContentType="application/vnd.openxmlformats-officedocument.presentationml.tags+xml"/>
  <Override PartName="/ppt/notesSlides/notesSlide3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21.xml" ContentType="application/vnd.openxmlformats-officedocument.presentationml.tags+xml"/>
  <Override PartName="/ppt/notesSlides/notesSlide42.xml" ContentType="application/vnd.openxmlformats-officedocument.presentationml.notesSlide+xml"/>
  <Override PartName="/ppt/tags/tag22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23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842" r:id="rId2"/>
    <p:sldId id="258" r:id="rId3"/>
    <p:sldId id="844" r:id="rId4"/>
    <p:sldId id="838" r:id="rId5"/>
    <p:sldId id="898" r:id="rId6"/>
    <p:sldId id="861" r:id="rId7"/>
    <p:sldId id="873" r:id="rId8"/>
    <p:sldId id="846" r:id="rId9"/>
    <p:sldId id="847" r:id="rId10"/>
    <p:sldId id="862" r:id="rId11"/>
    <p:sldId id="849" r:id="rId12"/>
    <p:sldId id="850" r:id="rId13"/>
    <p:sldId id="851" r:id="rId14"/>
    <p:sldId id="864" r:id="rId15"/>
    <p:sldId id="852" r:id="rId16"/>
    <p:sldId id="853" r:id="rId17"/>
    <p:sldId id="854" r:id="rId18"/>
    <p:sldId id="855" r:id="rId19"/>
    <p:sldId id="856" r:id="rId20"/>
    <p:sldId id="857" r:id="rId21"/>
    <p:sldId id="858" r:id="rId22"/>
    <p:sldId id="859" r:id="rId23"/>
    <p:sldId id="860" r:id="rId24"/>
    <p:sldId id="927" r:id="rId25"/>
    <p:sldId id="928" r:id="rId26"/>
    <p:sldId id="929" r:id="rId27"/>
    <p:sldId id="957" r:id="rId28"/>
    <p:sldId id="958" r:id="rId29"/>
    <p:sldId id="959" r:id="rId30"/>
    <p:sldId id="960" r:id="rId31"/>
    <p:sldId id="961" r:id="rId32"/>
    <p:sldId id="938" r:id="rId33"/>
    <p:sldId id="939" r:id="rId34"/>
    <p:sldId id="940" r:id="rId35"/>
    <p:sldId id="941" r:id="rId36"/>
    <p:sldId id="866" r:id="rId37"/>
    <p:sldId id="867" r:id="rId38"/>
    <p:sldId id="956" r:id="rId39"/>
    <p:sldId id="868" r:id="rId40"/>
    <p:sldId id="869" r:id="rId41"/>
    <p:sldId id="870" r:id="rId42"/>
    <p:sldId id="871" r:id="rId43"/>
    <p:sldId id="943" r:id="rId44"/>
    <p:sldId id="944" r:id="rId45"/>
    <p:sldId id="945" r:id="rId46"/>
    <p:sldId id="946" r:id="rId47"/>
    <p:sldId id="947" r:id="rId48"/>
    <p:sldId id="942" r:id="rId49"/>
    <p:sldId id="872" r:id="rId50"/>
    <p:sldId id="730" r:id="rId51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8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FF0000"/>
    <a:srgbClr val="0563C1"/>
    <a:srgbClr val="2F5597"/>
    <a:srgbClr val="FF99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9" autoAdjust="0"/>
    <p:restoredTop sz="96046" autoAdjust="0"/>
  </p:normalViewPr>
  <p:slideViewPr>
    <p:cSldViewPr snapToGrid="0" showGuides="1">
      <p:cViewPr varScale="1">
        <p:scale>
          <a:sx n="162" d="100"/>
          <a:sy n="162" d="100"/>
        </p:scale>
        <p:origin x="2022" y="126"/>
      </p:cViewPr>
      <p:guideLst>
        <p:guide orient="horz" pos="2058"/>
        <p:guide pos="1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612E-3E0E-4677-BD75-C3035F09CF8B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788F-638F-420D-B92E-DC41F3CBC6C6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EFAD-2E9E-4200-8350-F282439D6341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2452-4414-4A67-B06C-4837C797611A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8EB7-07DD-4FAB-99F8-EDA876343D2C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ACAB-1C17-4C81-8E84-4BC1B099DDB3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B67D-DE4A-485B-9DC6-907AA302B6B6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86E9-2264-4CE7-89DC-C1C773EB3590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547-54F4-4352-808B-20CE77C0E88A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EE5-FD89-44CA-A729-5164AD3A421C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0151-3BD9-4887-91D7-BC694D94DD37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277E-88D0-47EF-B828-8C9E90EDC2AB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第三章 中央处理器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B565E591-3381-4D38-9DF8-0AEAC6FC1F45}" type="datetime1">
              <a:rPr lang="zh-CN" altLang="en-US" sz="1400" smtClean="0">
                <a:solidFill>
                  <a:schemeClr val="tx1"/>
                </a:solidFill>
              </a:rPr>
              <a:t>2023/8/24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7712" y="993396"/>
            <a:ext cx="5170677" cy="388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⑥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DMAT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响应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请求之后，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交出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系统总线的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控制权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与系统总线断开（呈高阻态），改由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控制器控制系统总线，实现主存与外围设备间的数据直传。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各工作周期状态之间的转换示意图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pic>
        <p:nvPicPr>
          <p:cNvPr id="12" name="图片 51" descr="3T3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614" y="950785"/>
            <a:ext cx="2990736" cy="544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D6D6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直接箭头连接符 1"/>
          <p:cNvCxnSpPr/>
          <p:nvPr/>
        </p:nvCxnSpPr>
        <p:spPr>
          <a:xfrm>
            <a:off x="6860540" y="2346325"/>
            <a:ext cx="966470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3046" y="827541"/>
            <a:ext cx="8360729" cy="4908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、时钟周期（节拍）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指令的读取与执行既有</a:t>
            </a: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内部数据通路操作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，也包含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访问主存的操作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。为简化时序控制，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将两类操作周期统一起来，即以主存访问周期所需时间为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时钟周期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的宽度，这里设为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1微秒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、工作脉冲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时钟周期表示一个时间段，在这段时间内可以进行某种数据通路操作，如两数相加。但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有些操作需要同步定时脉冲进行控制，如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将稳定的运算结果打入寄存器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，又如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进行周期状态切换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。模型机在每个时钟周期的末尾发一个工作脉冲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，作为各种同步脉冲的来源，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如下页图所示。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4329" y="800138"/>
            <a:ext cx="8351021" cy="2323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工作脉冲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前沿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作为</a:t>
            </a:r>
            <a:r>
              <a:rPr lang="zh-CN" altLang="en-US" sz="24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打入寄存器的定时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，它标志着</a:t>
            </a:r>
            <a:r>
              <a:rPr lang="zh-CN" altLang="en-US" sz="24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一次数据通路操作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的完成。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后沿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作为</a:t>
            </a:r>
            <a:r>
              <a:rPr lang="zh-CN" altLang="en-US" sz="24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时序转换的定时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，在此刻如果本工作周期未结束，则对时钟周期计数器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计数，进入新的节拍；如果本工作周期结束，则将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清零，并清除本工作周期状态标志，设置新的工作周期状态标志。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330" y="3126158"/>
            <a:ext cx="8289446" cy="2336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7024" y="789050"/>
            <a:ext cx="8276751" cy="453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通过有关讨论应能较深人地了解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执行指令的工作机制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。分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两个层次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进行讨论：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① 在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寄存器传送级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拟定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各类指令的执行流程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，也就是确定指令执行的具体步骤，即各类信息如何分步地按要求流动。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② 拟定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操作时间表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即给出实现上述流程所需的微操作命令序列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。其中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包含维持一个时钟周期的电位型微命令，以及短暂的脉冲型微命令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。操作时间表还将表明出现各种微命令的逻辑条件与时间条件。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7025" y="917342"/>
            <a:ext cx="8338326" cy="2868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通过这两种层次的工程化描述，我们就清晰地确定了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在什么时间、根据什么条件、发出什么命令、做什么事。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这里是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以指令为线索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，按指令类型分别拟定操作流程。这种方法的优点是对指令的执行过程拟出了清晰的线索，便于理解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的工作过程。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4306" y="772432"/>
            <a:ext cx="8775387" cy="499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、取指周期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Fetch Time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的方式和条件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由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R/S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端异步置入：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a.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上电初始化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b.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复位初始化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运算过程中同步打入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FT(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端打入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a.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程序正常执行，应进入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b.DMA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周期执行后，应进入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c.IT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周期执行后，应进入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345" y="801561"/>
            <a:ext cx="4919222" cy="2834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7024" y="743987"/>
            <a:ext cx="8799335" cy="3407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取指流程：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M→IR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PC+1→PC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（参看第三章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（一）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PPT34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操作时间表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EMAR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SIR;PC→A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A+1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DM ,CPPC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① 1→ST,CPST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② 1→DT,CPDT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③ 1→ET,CPET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997" y="2355314"/>
            <a:ext cx="6273356" cy="3847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158" y="662883"/>
            <a:ext cx="8775387" cy="149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ST: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寻址方式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(MOV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、双操作数指令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（参看第三章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（一）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PPT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相关内容）</a:t>
            </a: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(R)</a:t>
            </a:r>
            <a:r>
              <a:rPr lang="zh-CN" altLang="en-US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型：</a:t>
            </a:r>
            <a:endParaRPr lang="en-US" altLang="zh-CN" sz="20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0439267"/>
              </p:ext>
            </p:extLst>
          </p:nvPr>
        </p:nvGraphicFramePr>
        <p:xfrm>
          <a:off x="1800881" y="1270909"/>
          <a:ext cx="658287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6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</a:t>
                      </a:r>
                      <a:r>
                        <a:rPr lang="en-US" altLang="zh-CN" b="1" baseline="-25000" dirty="0">
                          <a:solidFill>
                            <a:schemeClr val="accent2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800" b="0" kern="1200" baseline="-250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800" b="0" kern="1200" baseline="-250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</a:t>
                      </a:r>
                      <a:r>
                        <a:rPr lang="en-US" altLang="zh-CN" sz="1800" b="1" kern="1200" baseline="-25000" dirty="0">
                          <a:solidFill>
                            <a:schemeClr val="accent2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DM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</a:t>
                      </a:r>
                      <a:r>
                        <a:rPr lang="zh-CN" altLang="en-US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CPDT</a:t>
                      </a:r>
                      <a:r>
                        <a:rPr lang="zh-CN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</a:t>
                      </a:r>
                      <a:r>
                        <a:rPr lang="zh-CN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CPET</a:t>
                      </a:r>
                      <a:r>
                        <a:rPr lang="zh-CN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77024" y="841142"/>
                <a:ext cx="8775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②</m:t>
                    </m:r>
                  </m:oMath>
                </a14:m>
                <a:r>
                  <a:rPr lang="en-US" altLang="zh-CN" sz="24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-(R)</a:t>
                </a:r>
                <a:r>
                  <a:rPr lang="zh-CN" altLang="en-US" sz="24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型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24" y="841142"/>
                <a:ext cx="8775387" cy="523220"/>
              </a:xfrm>
              <a:prstGeom prst="rect">
                <a:avLst/>
              </a:prstGeom>
              <a:blipFill>
                <a:blip r:embed="rId6"/>
                <a:stretch>
                  <a:fillRect t="-13953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098381"/>
              </p:ext>
            </p:extLst>
          </p:nvPr>
        </p:nvGraphicFramePr>
        <p:xfrm>
          <a:off x="1958307" y="851824"/>
          <a:ext cx="6303374" cy="5533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65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</a:t>
                      </a:r>
                      <a:r>
                        <a:rPr lang="en-US" altLang="zh-CN" b="1" baseline="-25000" dirty="0">
                          <a:solidFill>
                            <a:schemeClr val="accent2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R</a:t>
                      </a:r>
                      <a:r>
                        <a:rPr lang="en-US" altLang="zh-CN" sz="1800" b="0" kern="1200" baseline="-250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-1</a:t>
                      </a:r>
                      <a:r>
                        <a:rPr lang="zh-CN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800" b="0" kern="1200" baseline="-250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</a:t>
                      </a:r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800" b="0" kern="1200" baseline="-250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  <a:r>
                        <a:rPr lang="zh-CN" altLang="en-US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1800" b="0" kern="1200" dirty="0" err="1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CPR</a:t>
                      </a:r>
                      <a:r>
                        <a:rPr lang="en-US" altLang="zh-CN" sz="1800" b="0" kern="1200" baseline="-25000" dirty="0" err="1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endParaRPr lang="en-US" altLang="zh-CN" sz="1800" b="0" kern="1200" baseline="-25000" dirty="0">
                        <a:solidFill>
                          <a:schemeClr val="accen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</a:t>
                      </a:r>
                      <a:r>
                        <a:rPr lang="en-US" altLang="zh-CN" b="1" baseline="-25000" dirty="0">
                          <a:solidFill>
                            <a:schemeClr val="accent2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CPDT?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656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CPET?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7024" y="841142"/>
            <a:ext cx="877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I/(R)+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44641997"/>
              </p:ext>
            </p:extLst>
          </p:nvPr>
        </p:nvGraphicFramePr>
        <p:xfrm>
          <a:off x="1954248" y="820991"/>
          <a:ext cx="6274910" cy="597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01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</a:t>
                      </a:r>
                      <a:r>
                        <a:rPr lang="en-US" altLang="zh-CN" sz="1600" b="1" baseline="-25000" dirty="0">
                          <a:solidFill>
                            <a:schemeClr val="accent2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600" b="0" kern="1200" baseline="-250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600" b="0" kern="1200" baseline="-250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7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</a:t>
                      </a:r>
                      <a:r>
                        <a:rPr lang="en-US" altLang="zh-CN" sz="1600" b="1" kern="1200" baseline="-25000" dirty="0">
                          <a:solidFill>
                            <a:schemeClr val="accent2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</a:t>
                      </a:r>
                      <a:r>
                        <a:rPr lang="en-US" altLang="zh-CN" sz="1600" b="1" kern="1200" baseline="-25000" dirty="0">
                          <a:solidFill>
                            <a:schemeClr val="accent2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800" b="0" kern="1200" baseline="-250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en-US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+1</a:t>
                      </a:r>
                      <a:r>
                        <a:rPr lang="zh-CN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800" b="0" kern="1200" baseline="-250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800" b="0" kern="1200" baseline="-250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0477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err="1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CPR</a:t>
                      </a:r>
                      <a:r>
                        <a:rPr lang="en-US" altLang="zh-CN" sz="1800" b="0" kern="1200" baseline="-250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CPDT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CPET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908146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1760314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2612482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2493503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运算方法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805207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模型机的总体设计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1659282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算术逻辑运算部件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3704772" y="3464650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46638" y="3367432"/>
            <a:ext cx="44816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模型机的组合逻辑控制器</a:t>
            </a:r>
          </a:p>
        </p:txBody>
      </p:sp>
      <p:sp>
        <p:nvSpPr>
          <p:cNvPr id="24" name="椭圆 23"/>
          <p:cNvSpPr/>
          <p:nvPr/>
        </p:nvSpPr>
        <p:spPr>
          <a:xfrm>
            <a:off x="3704772" y="431681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10444" y="422150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模型机的微程序控制器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529CD16-0EEB-4C53-8EAF-B291FE502596}"/>
              </a:ext>
            </a:extLst>
          </p:cNvPr>
          <p:cNvSpPr/>
          <p:nvPr/>
        </p:nvSpPr>
        <p:spPr>
          <a:xfrm>
            <a:off x="3709692" y="5129936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42A5D7-C4C4-497E-A28D-AB901403D1DB}"/>
              </a:ext>
            </a:extLst>
          </p:cNvPr>
          <p:cNvSpPr txBox="1"/>
          <p:nvPr/>
        </p:nvSpPr>
        <p:spPr>
          <a:xfrm>
            <a:off x="4115364" y="5034624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MIPS32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架构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CPU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设计实例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7024" y="841142"/>
            <a:ext cx="877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@(R)+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679064"/>
              </p:ext>
            </p:extLst>
          </p:nvPr>
        </p:nvGraphicFramePr>
        <p:xfrm>
          <a:off x="1757802" y="867061"/>
          <a:ext cx="6097110" cy="4957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9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</a:t>
                      </a:r>
                      <a:r>
                        <a:rPr lang="en-US" altLang="zh-CN" sz="1600" b="1" kern="1200" baseline="-25000" dirty="0">
                          <a:solidFill>
                            <a:schemeClr val="accent2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600" b="1" baseline="-250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20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</a:t>
                      </a:r>
                      <a:r>
                        <a:rPr lang="en-US" altLang="zh-CN" sz="1600" b="1" kern="1200" baseline="-25000" dirty="0">
                          <a:solidFill>
                            <a:schemeClr val="accent2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20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20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MDR</a:t>
                      </a:r>
                      <a:r>
                        <a:rPr lang="zh-CN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34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398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7024" y="841142"/>
            <a:ext cx="877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@(R)+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7319130"/>
              </p:ext>
            </p:extLst>
          </p:nvPr>
        </p:nvGraphicFramePr>
        <p:xfrm>
          <a:off x="1665795" y="839691"/>
          <a:ext cx="6644218" cy="6262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6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</a:t>
                      </a:r>
                      <a:r>
                        <a:rPr lang="en-US" altLang="zh-CN" sz="1600" b="1" kern="1200" baseline="-25000" dirty="0">
                          <a:solidFill>
                            <a:schemeClr val="accent2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+1</a:t>
                      </a:r>
                      <a:r>
                        <a:rPr lang="zh-CN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 err="1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CPR</a:t>
                      </a:r>
                      <a:r>
                        <a:rPr lang="en-US" altLang="zh-CN" sz="1600" b="1" kern="1200" baseline="-250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</a:t>
                      </a:r>
                      <a:r>
                        <a:rPr lang="en-US" altLang="zh-CN" sz="1600" b="1" kern="1200" baseline="-25000" dirty="0">
                          <a:solidFill>
                            <a:schemeClr val="accent2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</a:t>
                      </a:r>
                      <a:r>
                        <a:rPr lang="zh-CN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</a:t>
                      </a:r>
                      <a:r>
                        <a:rPr lang="zh-CN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</a:t>
                      </a:r>
                      <a:r>
                        <a:rPr lang="en-US" altLang="zh-CN" sz="1600" b="1" kern="1200" baseline="-25000" dirty="0">
                          <a:solidFill>
                            <a:schemeClr val="accent2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 MDR</a:t>
                      </a:r>
                      <a:r>
                        <a:rPr lang="zh-CN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  <a:r>
                        <a:rPr lang="zh-CN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CPDT?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836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1→ET？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CPET？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7024" y="841142"/>
            <a:ext cx="877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 X(R)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74584970"/>
              </p:ext>
            </p:extLst>
          </p:nvPr>
        </p:nvGraphicFramePr>
        <p:xfrm>
          <a:off x="1601712" y="842321"/>
          <a:ext cx="6282578" cy="542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</a:t>
                      </a:r>
                      <a:r>
                        <a:rPr lang="en-US" altLang="zh-CN" sz="2000" b="1" baseline="-25000" dirty="0">
                          <a:solidFill>
                            <a:schemeClr val="accent2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6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PC→MAR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PC→A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0" baseline="-25000" dirty="0">
                        <a:solidFill>
                          <a:schemeClr val="accent1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0" baseline="-25000" dirty="0">
                        <a:solidFill>
                          <a:schemeClr val="accent6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0" baseline="-25000" dirty="0">
                        <a:solidFill>
                          <a:schemeClr val="accent1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0" baseline="-25000" dirty="0">
                        <a:solidFill>
                          <a:schemeClr val="accent6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0" baseline="-25000" dirty="0">
                        <a:solidFill>
                          <a:schemeClr val="accent6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</a:t>
                      </a:r>
                      <a:r>
                        <a:rPr lang="en-US" altLang="zh-CN" sz="2000" b="1" kern="1200" baseline="-25000" dirty="0">
                          <a:solidFill>
                            <a:schemeClr val="accent2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6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M→MDR→C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0" baseline="-25000" dirty="0">
                        <a:solidFill>
                          <a:schemeClr val="accent1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0" baseline="-25000" dirty="0">
                        <a:solidFill>
                          <a:schemeClr val="accent1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0" baseline="-25000" dirty="0">
                        <a:solidFill>
                          <a:schemeClr val="accent1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0" baseline="-25000" dirty="0">
                        <a:solidFill>
                          <a:schemeClr val="accent1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0" baseline="-25000" dirty="0">
                        <a:solidFill>
                          <a:schemeClr val="accent1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0" baseline="-25000" dirty="0">
                        <a:solidFill>
                          <a:schemeClr val="accent1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MDR→B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0" baseline="-25000" dirty="0">
                        <a:solidFill>
                          <a:schemeClr val="accent1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0" baseline="-25000" dirty="0">
                        <a:solidFill>
                          <a:schemeClr val="accent1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0" baseline="-25000" dirty="0">
                        <a:solidFill>
                          <a:schemeClr val="accent1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0" baseline="-25000" dirty="0">
                        <a:solidFill>
                          <a:schemeClr val="accent1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1896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0" baseline="-25000" dirty="0">
                        <a:solidFill>
                          <a:schemeClr val="accent1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kern="1200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7024" y="841142"/>
            <a:ext cx="877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 X(R)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2209207"/>
              </p:ext>
            </p:extLst>
          </p:nvPr>
        </p:nvGraphicFramePr>
        <p:xfrm>
          <a:off x="1577108" y="850566"/>
          <a:ext cx="6277375" cy="5992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</a:t>
                      </a:r>
                      <a:r>
                        <a:rPr lang="en-US" altLang="zh-CN" sz="1600" b="1" baseline="-25000" dirty="0">
                          <a:solidFill>
                            <a:schemeClr val="accent2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r>
                        <a:rPr lang="en-US" altLang="zh-CN" sz="16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PC+1</a:t>
                      </a:r>
                      <a:r>
                        <a:rPr lang="zh-CN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7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</a:t>
                      </a:r>
                      <a:r>
                        <a:rPr lang="en-US" altLang="zh-CN" sz="1600" b="1" kern="1200" baseline="-25000" dirty="0">
                          <a:solidFill>
                            <a:schemeClr val="accent2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 err="1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en-US" altLang="zh-CN" sz="1600" b="0" kern="1200" dirty="0" err="1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+C</a:t>
                      </a:r>
                      <a:r>
                        <a:rPr lang="zh-CN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R</a:t>
                      </a:r>
                      <a:r>
                        <a:rPr lang="en-US" altLang="zh-CN" sz="1600" b="1" kern="1200" baseline="-250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r>
                        <a:rPr lang="zh-CN" altLang="en-US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</a:t>
                      </a:r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</a:t>
                      </a:r>
                      <a:r>
                        <a:rPr lang="en-US" altLang="zh-CN" sz="1600" b="1" kern="1200" baseline="-25000" dirty="0">
                          <a:solidFill>
                            <a:schemeClr val="accent2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MBR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1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 CPDT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4018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1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 CPET</a:t>
                      </a:r>
                      <a:r>
                        <a:rPr lang="zh-CN" altLang="zh-CN" sz="1600" b="0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158" y="803218"/>
            <a:ext cx="8775387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DT: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寻址方式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(MOV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、双操作数指令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寻址方式相似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区别：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：在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DT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中，缺少取出目的操作数一步，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即 M→MDR→D。（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为什么？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双操作数指令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：在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DT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中，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需要取出目的操作数（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寻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址除外）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zh-CN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所以，多一步操作，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即 M→MDR→D。</a:t>
            </a:r>
            <a:endParaRPr lang="zh-CN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40" y="667385"/>
            <a:ext cx="8513445" cy="423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①ET周期分支：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SR:Source Register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DR:Destination Register</a:t>
            </a:r>
          </a:p>
          <a:p>
            <a:pPr lvl="0" algn="ctr">
              <a:lnSpc>
                <a:spcPct val="150000"/>
              </a:lnSpc>
              <a:defRPr/>
            </a:pPr>
            <a:endParaRPr lang="zh-CN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>
              <a:lnSpc>
                <a:spcPct val="150000"/>
              </a:lnSpc>
              <a:defRPr/>
            </a:pP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0691624"/>
              </p:ext>
            </p:extLst>
          </p:nvPr>
        </p:nvGraphicFramePr>
        <p:xfrm>
          <a:off x="130175" y="2334774"/>
          <a:ext cx="8463915" cy="3166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06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24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寻址方式</a:t>
                      </a:r>
                      <a:endParaRPr lang="zh-CN" altLang="zh-CN" sz="24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源操作数采用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lang="zh-CN" altLang="en-US" sz="2000" b="1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寻址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，表明源操作数在</a:t>
                      </a: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CPU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内的</a:t>
                      </a:r>
                      <a:r>
                        <a:rPr lang="zh-CN" altLang="en-US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寄存器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源操作数寻址采用</a:t>
                      </a:r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(R)</a:t>
                      </a:r>
                      <a:r>
                        <a:rPr lang="zh-CN" altLang="en-US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-(R)</a:t>
                      </a:r>
                      <a:r>
                        <a:rPr lang="zh-CN" altLang="en-US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(R)+</a:t>
                      </a:r>
                      <a:r>
                        <a:rPr lang="zh-CN" altLang="en-US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@(R)+</a:t>
                      </a:r>
                      <a:r>
                        <a:rPr lang="zh-CN" altLang="en-US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X(R)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中任意一种，表明源操作数在</a:t>
                      </a:r>
                      <a:r>
                        <a:rPr lang="zh-CN" altLang="en-US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主存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目的操作数采用</a:t>
                      </a:r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R</a:t>
                      </a:r>
                      <a:r>
                        <a:rPr lang="zh-CN" altLang="en-US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寻址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，表明目的操作数在</a:t>
                      </a:r>
                      <a:r>
                        <a:rPr lang="en-US" altLang="zh-CN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CPU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内的</a:t>
                      </a:r>
                      <a:r>
                        <a:rPr lang="zh-CN" altLang="en-US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寄存器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中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solidFill>
                            <a:srgbClr val="7030A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目的操作数寻址采用</a:t>
                      </a:r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(R)</a:t>
                      </a:r>
                      <a:r>
                        <a:rPr lang="zh-CN" altLang="en-US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-(R)</a:t>
                      </a:r>
                      <a:r>
                        <a:rPr lang="zh-CN" altLang="en-US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(R)+</a:t>
                      </a:r>
                      <a:r>
                        <a:rPr lang="zh-CN" altLang="en-US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@(R)+</a:t>
                      </a:r>
                      <a:r>
                        <a:rPr lang="zh-CN" altLang="en-US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X(R)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中任意一种，表明目的操作数在</a:t>
                      </a:r>
                      <a:r>
                        <a:rPr lang="zh-CN" altLang="en-US" sz="2000" b="1" kern="1200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主存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中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>
            <a:cxnSpLocks/>
          </p:cNvCxnSpPr>
          <p:nvPr/>
        </p:nvCxnSpPr>
        <p:spPr>
          <a:xfrm>
            <a:off x="236588" y="3588257"/>
            <a:ext cx="2353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1435DBC-3841-4E55-AC78-CB5081B97B02}"/>
              </a:ext>
            </a:extLst>
          </p:cNvPr>
          <p:cNvCxnSpPr>
            <a:cxnSpLocks/>
          </p:cNvCxnSpPr>
          <p:nvPr/>
        </p:nvCxnSpPr>
        <p:spPr>
          <a:xfrm>
            <a:off x="230689" y="4888815"/>
            <a:ext cx="2353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8440" y="840105"/>
            <a:ext cx="8513445" cy="830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ET:</a:t>
            </a:r>
            <a:r>
              <a:rPr lang="zh-CN" altLang="en-US" sz="2400" b="1" dirty="0">
                <a:solidFill>
                  <a:srgbClr val="0563C1"/>
                </a:solidFill>
                <a:latin typeface="Calibri" panose="020F0502020204030204" charset="0"/>
                <a:ea typeface="楷体" panose="02010609060101010101" pitchFamily="49" charset="-122"/>
              </a:rPr>
              <a:t>②</a:t>
            </a:r>
            <a:r>
              <a:rPr lang="zh-CN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    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目的，源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1)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SR.DR: 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  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, 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ADD 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, 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2)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SR.DR: 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MOV (R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)+,R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ADD @(R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)+,R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3)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SR.DR: 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MOV  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, X(R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ADD  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, -(R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4)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SR.DR: 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MOV X(R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),@(R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)+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ADD  (R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),(R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)-</a:t>
            </a:r>
          </a:p>
          <a:p>
            <a:pPr lvl="0">
              <a:lnSpc>
                <a:spcPct val="150000"/>
              </a:lnSpc>
              <a:defRPr/>
            </a:pP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ctr">
              <a:lnSpc>
                <a:spcPct val="150000"/>
              </a:lnSpc>
              <a:defRPr/>
            </a:pPr>
            <a:endParaRPr lang="zh-CN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>
              <a:lnSpc>
                <a:spcPct val="150000"/>
              </a:lnSpc>
              <a:defRPr/>
            </a:pP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541780" y="2696661"/>
            <a:ext cx="310515" cy="6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76058" y="3795211"/>
            <a:ext cx="310515" cy="6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539240" y="4890402"/>
            <a:ext cx="310515" cy="6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08189" y="4889767"/>
            <a:ext cx="310515" cy="63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40" y="786130"/>
            <a:ext cx="851344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ET:</a:t>
            </a:r>
            <a:r>
              <a:rPr lang="zh-CN" altLang="en-US" sz="2400" b="1" dirty="0">
                <a:solidFill>
                  <a:srgbClr val="0563C1"/>
                </a:solidFill>
                <a:latin typeface="Calibri" panose="020F0502020204030204" charset="0"/>
                <a:ea typeface="楷体" panose="02010609060101010101" pitchFamily="49" charset="-122"/>
              </a:rPr>
              <a:t>②</a:t>
            </a:r>
            <a:r>
              <a:rPr lang="zh-CN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 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目的，源          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目的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源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SR.DR: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0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                 </a:t>
            </a:r>
            <a:r>
              <a:rPr lang="en-US" altLang="zh-CN" sz="24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ADD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,R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FT: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M→IR,PC+1→PC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FT: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M→IR,PC+1→PC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ST: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ST: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无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DT: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无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 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DT: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无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ET: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                          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ET: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4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→R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PC→MAR                   PC→MAR</a:t>
            </a: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                    </a:t>
            </a:r>
          </a:p>
          <a:p>
            <a:pPr lvl="0">
              <a:lnSpc>
                <a:spcPct val="150000"/>
              </a:lnSpc>
              <a:defRPr/>
            </a:pP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613910" y="1449070"/>
            <a:ext cx="11430" cy="49383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40" y="786130"/>
            <a:ext cx="851344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ET:</a:t>
            </a:r>
            <a:r>
              <a:rPr lang="zh-CN" altLang="en-US" sz="2400" b="1" dirty="0">
                <a:solidFill>
                  <a:srgbClr val="0563C1"/>
                </a:solidFill>
                <a:latin typeface="Calibri" panose="020F0502020204030204" charset="0"/>
                <a:ea typeface="楷体" panose="02010609060101010101" pitchFamily="49" charset="-122"/>
              </a:rPr>
              <a:t>②</a:t>
            </a:r>
            <a:r>
              <a:rPr lang="zh-CN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      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目的，源          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目的，源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2)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SR.DR: 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0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MOV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(R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)+,R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r>
              <a:rPr lang="en-US" altLang="zh-CN" sz="20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ADD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@(R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)+,R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M→IR,PC+1→PC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M→IR,PC+1→PC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ST: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ST: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无</a:t>
            </a: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→MAR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→MAR</a:t>
            </a: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+1→R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                         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→MDR→D</a:t>
            </a:r>
            <a:endParaRPr lang="zh-CN" altLang="en-US" sz="20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ET: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→MDR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   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+1→R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MDR→M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D→MAR</a:t>
            </a:r>
            <a:endParaRPr lang="en-US" altLang="zh-CN" sz="20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PC→MAR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→MDR→D</a:t>
            </a:r>
            <a:endParaRPr lang="en-US" altLang="zh-CN" sz="20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                   ET: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+D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→MDR</a:t>
            </a: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                      MDR→M</a:t>
            </a: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                      PC→MAR</a:t>
            </a:r>
          </a:p>
          <a:p>
            <a:pPr lvl="0">
              <a:lnSpc>
                <a:spcPct val="150000"/>
              </a:lnSpc>
              <a:defRPr/>
            </a:pPr>
            <a:endParaRPr lang="en-US" altLang="zh-CN" sz="20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09980" y="1515110"/>
            <a:ext cx="310515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613910" y="1449070"/>
            <a:ext cx="11430" cy="49383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18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40" y="786130"/>
            <a:ext cx="851344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ET:</a:t>
            </a:r>
            <a:r>
              <a:rPr lang="zh-CN" altLang="en-US" sz="2400" b="1" dirty="0">
                <a:solidFill>
                  <a:srgbClr val="0563C1"/>
                </a:solidFill>
                <a:latin typeface="Calibri" panose="020F0502020204030204" charset="0"/>
                <a:ea typeface="楷体" panose="02010609060101010101" pitchFamily="49" charset="-122"/>
              </a:rPr>
              <a:t>②</a:t>
            </a:r>
            <a:r>
              <a:rPr lang="zh-CN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    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目的，源           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目的，源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3)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SR.DR: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</a:t>
            </a:r>
            <a:r>
              <a:rPr lang="en-US" altLang="zh-CN" sz="20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MOV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, X(R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en-US" altLang="zh-CN" sz="20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ADD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, -(R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M→IR,PC+1→PC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M→IR,PC+1→PC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PC→MAR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-1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→MAR,R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→MDR→C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M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→MDR→C</a:t>
            </a: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PC+1→PC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DT: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无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endParaRPr lang="zh-CN" altLang="en-US" sz="20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+C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→MAR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ET: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+C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       </a:t>
            </a: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→MDR→C                PC→MAR</a:t>
            </a: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DT: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无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endParaRPr lang="zh-CN" altLang="en-US" sz="20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ET: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PC→MAR</a:t>
            </a:r>
            <a:endParaRPr lang="en-US" altLang="zh-CN" sz="20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61695" y="1525905"/>
            <a:ext cx="310515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613910" y="1449070"/>
            <a:ext cx="11430" cy="49383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9849" y="131326"/>
            <a:ext cx="8137922" cy="9655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4206" y="314414"/>
            <a:ext cx="6084163" cy="530906"/>
            <a:chOff x="673100" y="1344987"/>
            <a:chExt cx="3561038" cy="707887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706532" y="1344987"/>
              <a:ext cx="3527606" cy="70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3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 </a:t>
              </a:r>
              <a:r>
                <a:rPr lang="zh-CN" altLang="en-US" sz="280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模型机的组合逻辑控制器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005240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1951729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1963271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组合逻辑控制器概述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263687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702874" y="2622483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组合逻辑控制器时序系统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işľíďe"/>
          <p:cNvSpPr txBox="1"/>
          <p:nvPr/>
        </p:nvSpPr>
        <p:spPr>
          <a:xfrm>
            <a:off x="1872697" y="334813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ïşľïdé"/>
          <p:cNvSpPr/>
          <p:nvPr/>
        </p:nvSpPr>
        <p:spPr>
          <a:xfrm>
            <a:off x="2702874" y="3344718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指令流程与操作时间表</a:t>
            </a:r>
          </a:p>
        </p:txBody>
      </p:sp>
      <p:sp>
        <p:nvSpPr>
          <p:cNvPr id="20" name="ís1íde"/>
          <p:cNvSpPr txBox="1"/>
          <p:nvPr/>
        </p:nvSpPr>
        <p:spPr>
          <a:xfrm>
            <a:off x="1872697" y="4105672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íṡḻîḓé"/>
          <p:cNvSpPr/>
          <p:nvPr/>
        </p:nvSpPr>
        <p:spPr>
          <a:xfrm>
            <a:off x="2702874" y="4094130"/>
            <a:ext cx="4557302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组合逻辑控制方式的优缺点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198028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266542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/>
          <p:cNvSpPr/>
          <p:nvPr/>
        </p:nvSpPr>
        <p:spPr>
          <a:xfrm>
            <a:off x="1524070" y="337669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íšḻíḋe"/>
          <p:cNvSpPr/>
          <p:nvPr/>
        </p:nvSpPr>
        <p:spPr>
          <a:xfrm>
            <a:off x="1524070" y="4134226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2457931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3154621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959428" y="3855844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1967683" y="4619749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40" y="786130"/>
            <a:ext cx="8513445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ET:</a:t>
            </a:r>
            <a:r>
              <a:rPr lang="zh-CN" altLang="en-US" sz="2400" b="1" dirty="0">
                <a:solidFill>
                  <a:srgbClr val="0563C1"/>
                </a:solidFill>
                <a:latin typeface="Calibri" panose="020F0502020204030204" charset="0"/>
                <a:ea typeface="楷体" panose="02010609060101010101" pitchFamily="49" charset="-122"/>
              </a:rPr>
              <a:t>②</a:t>
            </a:r>
            <a:r>
              <a:rPr lang="zh-CN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    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目的，源           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目的，源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4)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SR.DR: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0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MOV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X(R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),@(R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)+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en-US" altLang="zh-CN" sz="20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ADD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(R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),(R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)-</a:t>
            </a: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M→IR,PC+1→PC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M→IR,PC+1→PC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→MAR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-1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→MAR,R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→MDR→C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M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→MDR→C</a:t>
            </a: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+1→R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                  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→MAR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endParaRPr lang="zh-CN" altLang="en-US" sz="20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→MAR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→MDR→D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     </a:t>
            </a: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→MDR→C         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+D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→MDR</a:t>
            </a: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PC→MAR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   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MDR→M</a:t>
            </a:r>
            <a:endParaRPr lang="zh-CN" altLang="en-US" sz="20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M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→MDR→D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PC→MAR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PC+1→PC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+D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→MAR</a:t>
            </a:r>
            <a:endParaRPr lang="en-US" altLang="zh-CN" sz="20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50900" y="1525905"/>
            <a:ext cx="310515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215390" y="1523365"/>
            <a:ext cx="310515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613910" y="1449070"/>
            <a:ext cx="11430" cy="49383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40" y="786130"/>
            <a:ext cx="851344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ET:</a:t>
            </a:r>
            <a:r>
              <a:rPr lang="zh-CN" altLang="en-US" sz="2400" b="1" dirty="0">
                <a:solidFill>
                  <a:srgbClr val="0563C1"/>
                </a:solidFill>
                <a:latin typeface="Calibri" panose="020F0502020204030204" charset="0"/>
                <a:ea typeface="楷体" panose="02010609060101010101" pitchFamily="49" charset="-122"/>
              </a:rPr>
              <a:t>②</a:t>
            </a:r>
            <a:r>
              <a:rPr lang="zh-CN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    </a:t>
            </a:r>
            <a:r>
              <a:rPr lang="zh-CN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目的，源           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4)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SR.DR: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en-US" altLang="zh-CN" sz="20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MOV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X(R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),@(R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)+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                </a:t>
            </a: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（续前）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C→MDR</a:t>
            </a:r>
            <a:r>
              <a:rPr lang="en-US" altLang="zh-CN" sz="20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     </a:t>
            </a:r>
            <a:endParaRPr lang="zh-CN" altLang="en-US" sz="20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</a:t>
            </a:r>
            <a:r>
              <a:rPr lang="en-US" altLang="zh-CN" sz="2000" b="1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MDR→M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</a:t>
            </a:r>
          </a:p>
          <a:p>
            <a:pPr lvl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PC→MAR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250315" y="1515110"/>
            <a:ext cx="310515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593215" y="1523365"/>
            <a:ext cx="310515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158" y="662883"/>
            <a:ext cx="8775387" cy="1483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 四种分支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（此处以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为例）</a:t>
            </a: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第一种：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SR.DR（DR→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结果存放R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中）</a:t>
            </a: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507336"/>
              </p:ext>
            </p:extLst>
          </p:nvPr>
        </p:nvGraphicFramePr>
        <p:xfrm>
          <a:off x="1177311" y="1642712"/>
          <a:ext cx="6582872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</a:t>
                      </a:r>
                      <a:r>
                        <a:rPr lang="en-US" altLang="zh-CN" sz="2000" b="1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R</a:t>
                      </a:r>
                      <a:r>
                        <a:rPr lang="en-US" altLang="zh-CN" sz="2000" b="1" kern="1200" baseline="-250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zh-CN" altLang="zh-CN" sz="2000" b="1" kern="12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2000" b="1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R</a:t>
                      </a:r>
                      <a:r>
                        <a:rPr lang="en-US" altLang="zh-CN" sz="2000" b="1" baseline="-25000" dirty="0">
                          <a:solidFill>
                            <a:schemeClr val="accent6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j</a:t>
                      </a:r>
                      <a:r>
                        <a:rPr lang="en-US" altLang="zh-CN" sz="2000" b="1" kern="12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R</a:t>
                      </a:r>
                      <a:r>
                        <a:rPr lang="en-US" altLang="zh-CN" sz="2000" b="1" kern="1200" baseline="-250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CPR</a:t>
                      </a:r>
                      <a:r>
                        <a:rPr lang="en-US" altLang="zh-CN" sz="2000" b="1" kern="1200" baseline="-25000" dirty="0" err="1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j</a:t>
                      </a:r>
                      <a:endParaRPr lang="en-US" altLang="zh-CN" sz="2000" b="0" kern="0" baseline="-2500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j-cs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ET</a:t>
                      </a:r>
                      <a:r>
                        <a:rPr lang="en-US" altLang="zh-CN" sz="2000" b="1" kern="1200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en-US" altLang="zh-CN" sz="2000" b="1" kern="1200" baseline="-25000" dirty="0">
                        <a:solidFill>
                          <a:schemeClr val="accent2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PC→MAR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PC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(1)1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FT</a:t>
                      </a:r>
                      <a:r>
                        <a:rPr lang="zh-CN" altLang="en-US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CPFT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(2)1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DMAT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CPDMAT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(3)1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IT</a:t>
                      </a:r>
                      <a:r>
                        <a:rPr lang="zh-CN" altLang="en-US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CPIT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03320" y="1884618"/>
            <a:ext cx="61438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540" y="18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158" y="790417"/>
            <a:ext cx="8775387" cy="1714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lnSpc>
                <a:spcPct val="10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 四种分支</a:t>
            </a:r>
          </a:p>
          <a:p>
            <a:pPr lvl="0" fontAlgn="auto">
              <a:lnSpc>
                <a:spcPct val="10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第二种：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SR.DR：（DR→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结果存放M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中）</a:t>
            </a: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5402972"/>
              </p:ext>
            </p:extLst>
          </p:nvPr>
        </p:nvGraphicFramePr>
        <p:xfrm>
          <a:off x="777896" y="1505858"/>
          <a:ext cx="658287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</a:t>
                      </a:r>
                      <a:r>
                        <a:rPr lang="en-US" altLang="zh-CN" sz="2000" b="1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MDR</a:t>
                      </a:r>
                      <a:r>
                        <a:rPr lang="en-US" altLang="zh-CN" sz="1600" b="1" kern="1200">
                          <a:solidFill>
                            <a:schemeClr val="accent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endParaRPr lang="en-US" altLang="zh-CN" sz="1600" b="1" kern="1200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kern="1200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</a:t>
                      </a: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</a:t>
                      </a:r>
                      <a:r>
                        <a:rPr lang="en-US" altLang="zh-CN" sz="2000" b="1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MDR→M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EMAR</a:t>
                      </a:r>
                      <a:endParaRPr lang="en-US" altLang="zh-CN" sz="1600" b="1" kern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j-cs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ET</a:t>
                      </a:r>
                      <a:r>
                        <a:rPr lang="en-US" altLang="zh-CN" sz="2000" b="1" kern="1200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en-US" altLang="zh-CN" sz="2000" b="1" kern="1200" baseline="-25000" dirty="0">
                        <a:solidFill>
                          <a:schemeClr val="accent2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PC→MAR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PC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(1)1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FT</a:t>
                      </a:r>
                      <a:r>
                        <a:rPr lang="zh-CN" altLang="en-US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CPFT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(2)1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DMAT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CPDMAT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(3)1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IT</a:t>
                      </a:r>
                      <a:r>
                        <a:rPr lang="zh-CN" altLang="en-US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CPIT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1946361" y="1196035"/>
            <a:ext cx="310515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717457" y="1197037"/>
            <a:ext cx="310515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04745" y="1786216"/>
            <a:ext cx="61438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158" y="803218"/>
            <a:ext cx="8775387" cy="1253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lnSpc>
                <a:spcPct val="10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 四种分支</a:t>
            </a:r>
          </a:p>
          <a:p>
            <a:pPr lvl="0" fontAlgn="auto">
              <a:lnSpc>
                <a:spcPct val="10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第三种：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SR.DR（DR→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结果存放R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中）</a:t>
            </a: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7011518"/>
              </p:ext>
            </p:extLst>
          </p:nvPr>
        </p:nvGraphicFramePr>
        <p:xfrm>
          <a:off x="1132861" y="1499425"/>
          <a:ext cx="6582872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</a:t>
                      </a:r>
                      <a:r>
                        <a:rPr lang="en-US" altLang="zh-CN" sz="2000" b="1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</a:t>
                      </a:r>
                      <a:r>
                        <a:rPr lang="zh-CN" altLang="zh-CN" sz="2000" b="1" kern="12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2000" b="1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R</a:t>
                      </a:r>
                      <a:r>
                        <a:rPr lang="en-US" altLang="zh-CN" sz="2000" b="1" baseline="-25000" dirty="0">
                          <a:solidFill>
                            <a:schemeClr val="accent6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j</a:t>
                      </a:r>
                      <a:r>
                        <a:rPr lang="en-US" altLang="zh-CN" sz="2000" b="1" kern="12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CPR</a:t>
                      </a:r>
                      <a:r>
                        <a:rPr lang="en-US" altLang="zh-CN" sz="2000" b="1" kern="1200" baseline="-25000" dirty="0" err="1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j</a:t>
                      </a:r>
                      <a:endParaRPr lang="en-US" altLang="zh-CN" sz="2000" b="0" kern="0" baseline="-25000" noProof="0" dirty="0" err="1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j-cs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ET</a:t>
                      </a:r>
                      <a:r>
                        <a:rPr lang="en-US" altLang="zh-CN" sz="2000" b="1" kern="1200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en-US" altLang="zh-CN" sz="2000" b="1" kern="1200" baseline="-25000" dirty="0">
                        <a:solidFill>
                          <a:schemeClr val="accent2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PC→MAR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PC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(1)1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FT</a:t>
                      </a:r>
                      <a:r>
                        <a:rPr lang="zh-CN" altLang="en-US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CPFT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(2)1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DMAT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CPDMAT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(3)1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IT</a:t>
                      </a:r>
                      <a:r>
                        <a:rPr lang="zh-CN" altLang="en-US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CPIT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1575565" y="1209841"/>
            <a:ext cx="310515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41214" y="1768105"/>
            <a:ext cx="61438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158" y="792423"/>
            <a:ext cx="8775387" cy="189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lnSpc>
                <a:spcPct val="10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4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ET: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 四种分支</a:t>
            </a:r>
          </a:p>
          <a:p>
            <a:pPr lvl="0" fontAlgn="auto">
              <a:lnSpc>
                <a:spcPct val="10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第四种：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SR.DR：（DR→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结果存放M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中）</a:t>
            </a: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6768633"/>
              </p:ext>
            </p:extLst>
          </p:nvPr>
        </p:nvGraphicFramePr>
        <p:xfrm>
          <a:off x="767101" y="1497607"/>
          <a:ext cx="658287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</a:t>
                      </a:r>
                      <a:r>
                        <a:rPr lang="en-US" altLang="zh-CN" sz="1600" b="1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MDR</a:t>
                      </a:r>
                      <a:r>
                        <a:rPr lang="en-US" altLang="zh-CN" sz="1600" b="1" kern="1200">
                          <a:solidFill>
                            <a:schemeClr val="accent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endParaRPr lang="en-US" altLang="zh-CN" sz="1600" b="1" kern="1200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kern="1200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</a:t>
                      </a: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</a:t>
                      </a:r>
                      <a:r>
                        <a:rPr lang="en-US" altLang="zh-CN" sz="1600" b="1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MDR→M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EMAR</a:t>
                      </a:r>
                      <a:endParaRPr lang="en-US" altLang="zh-CN" sz="1600" b="1" kern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j-cs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ET</a:t>
                      </a:r>
                      <a:r>
                        <a:rPr lang="en-US" altLang="zh-CN" sz="1600" b="1" kern="1200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en-US" altLang="zh-CN" sz="1600" b="1" kern="1200" baseline="-25000" dirty="0">
                        <a:solidFill>
                          <a:schemeClr val="accent2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PC→MAR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PC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(1)1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FT</a:t>
                      </a:r>
                      <a:r>
                        <a:rPr lang="zh-CN" altLang="en-US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CPFT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(2)1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DMAT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CPDMAT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(3)1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IT</a:t>
                      </a:r>
                      <a:r>
                        <a:rPr lang="zh-CN" altLang="en-US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CPIT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>
            <a:cxnSpLocks/>
          </p:cNvCxnSpPr>
          <p:nvPr/>
        </p:nvCxnSpPr>
        <p:spPr>
          <a:xfrm>
            <a:off x="1975856" y="1199046"/>
            <a:ext cx="24230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2718454" y="1199046"/>
            <a:ext cx="2548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/>
          </p:cNvCxnSpPr>
          <p:nvPr/>
        </p:nvCxnSpPr>
        <p:spPr>
          <a:xfrm>
            <a:off x="1594257" y="1199046"/>
            <a:ext cx="25223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52103" y="1762715"/>
            <a:ext cx="61438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7159" y="781628"/>
            <a:ext cx="8319248" cy="222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例题</a:t>
            </a: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拟定指令“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ADD  @(R</a:t>
            </a:r>
            <a:r>
              <a:rPr lang="en-US" altLang="zh-CN" sz="2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X(R</a:t>
            </a:r>
            <a:r>
              <a:rPr lang="en-US" altLang="zh-CN" sz="24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”的执行流程及操作时间表的安排；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X(R</a:t>
            </a:r>
            <a:r>
              <a:rPr lang="en-US" altLang="zh-CN" sz="24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表示源寻址，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@(R</a:t>
            </a:r>
            <a:r>
              <a:rPr lang="en-US" altLang="zh-CN" sz="24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)+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表示目的寻址。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37</a:t>
            </a:fld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5904" y="1179483"/>
          <a:ext cx="7790793" cy="407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M→IR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PC+1→PC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1→ST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CPST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kern="1200" dirty="0">
                          <a:solidFill>
                            <a:schemeClr val="accent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</a:t>
                      </a:r>
                      <a:r>
                        <a:rPr lang="en-US" altLang="zh-CN" sz="1800" b="1" kern="1200" baseline="-25000" dirty="0">
                          <a:solidFill>
                            <a:schemeClr val="accent2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PC→MAR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 PC→A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en-US" altLang="zh-CN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en-US" altLang="zh-CN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en-US" altLang="zh-CN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en-US" altLang="zh-CN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en-US" altLang="zh-CN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en-US" altLang="zh-CN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en-US" altLang="zh-CN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endParaRPr lang="en-US" altLang="zh-CN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87161" y="1416052"/>
            <a:ext cx="61438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161" y="3802146"/>
            <a:ext cx="61438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zh-CN" altLang="en-US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2271252" y="3267075"/>
            <a:ext cx="1824497" cy="324485"/>
          </a:xfrm>
          <a:prstGeom prst="wedgeRoundRectCallout">
            <a:avLst>
              <a:gd name="adj1" fmla="val 95586"/>
              <a:gd name="adj2" fmla="val 89530"/>
              <a:gd name="adj3" fmla="val 16667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fontAlgn="base">
              <a:spcBef>
                <a:spcPct val="50000"/>
              </a:spcBef>
            </a:pPr>
            <a:r>
              <a:rPr lang="zh-CN" altLang="en-US" sz="14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时序转换：</a:t>
            </a:r>
            <a:r>
              <a:rPr lang="zh-CN" altLang="en-US" sz="14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周期</a:t>
            </a:r>
            <a:r>
              <a:rPr lang="zh-CN" altLang="en-US" sz="14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转换</a:t>
            </a:r>
          </a:p>
        </p:txBody>
      </p:sp>
      <p:sp>
        <p:nvSpPr>
          <p:cNvPr id="2" name="AutoShape 15"/>
          <p:cNvSpPr>
            <a:spLocks noChangeArrowheads="1"/>
          </p:cNvSpPr>
          <p:nvPr/>
        </p:nvSpPr>
        <p:spPr bwMode="auto">
          <a:xfrm>
            <a:off x="2271252" y="4615815"/>
            <a:ext cx="1835928" cy="324485"/>
          </a:xfrm>
          <a:prstGeom prst="wedgeRoundRectCallout">
            <a:avLst>
              <a:gd name="adj1" fmla="val 95586"/>
              <a:gd name="adj2" fmla="val 89530"/>
              <a:gd name="adj3" fmla="val 16667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fontAlgn="base">
              <a:spcBef>
                <a:spcPct val="50000"/>
              </a:spcBef>
            </a:pPr>
            <a:r>
              <a:rPr lang="zh-CN" altLang="en-US" sz="14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时序转换：节拍转换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13" grpId="0" bldLvl="0" animBg="1" autoUpdateAnimBg="0"/>
      <p:bldP spid="2" grpId="0" bldLvl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38</a:t>
            </a:fld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10393561"/>
              </p:ext>
            </p:extLst>
          </p:nvPr>
        </p:nvGraphicFramePr>
        <p:xfrm>
          <a:off x="685904" y="901988"/>
          <a:ext cx="7790793" cy="541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</a:t>
                      </a:r>
                      <a:r>
                        <a:rPr lang="en-US" altLang="zh-CN" sz="1800" b="1" kern="1200" baseline="-25000" dirty="0">
                          <a:solidFill>
                            <a:schemeClr val="accent2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SMDR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</a:t>
                      </a:r>
                      <a:r>
                        <a:rPr lang="en-US" altLang="zh-CN" sz="1800" b="1" baseline="-25000" dirty="0">
                          <a:solidFill>
                            <a:schemeClr val="accent2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PC+1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</a:t>
                      </a:r>
                      <a:r>
                        <a:rPr lang="en-US" altLang="zh-CN" sz="1800" b="1" baseline="-25000" dirty="0">
                          <a:solidFill>
                            <a:schemeClr val="accent2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800" b="1" baseline="-25000" dirty="0">
                          <a:solidFill>
                            <a:schemeClr val="accent6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+C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800" b="1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r>
                        <a:rPr lang="zh-CN" altLang="en-US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AutoShape 15"/>
          <p:cNvSpPr>
            <a:spLocks noChangeArrowheads="1"/>
          </p:cNvSpPr>
          <p:nvPr/>
        </p:nvSpPr>
        <p:spPr bwMode="auto">
          <a:xfrm>
            <a:off x="2265352" y="2981325"/>
            <a:ext cx="1841828" cy="324485"/>
          </a:xfrm>
          <a:prstGeom prst="wedgeRoundRectCallout">
            <a:avLst>
              <a:gd name="adj1" fmla="val 95586"/>
              <a:gd name="adj2" fmla="val 89530"/>
              <a:gd name="adj3" fmla="val 16667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fontAlgn="base">
              <a:spcBef>
                <a:spcPct val="50000"/>
              </a:spcBef>
            </a:pPr>
            <a:r>
              <a:rPr lang="zh-CN" altLang="en-US" sz="14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时序转换：节拍转换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auto">
          <a:xfrm>
            <a:off x="2265350" y="4318635"/>
            <a:ext cx="1841829" cy="324485"/>
          </a:xfrm>
          <a:prstGeom prst="wedgeRoundRectCallout">
            <a:avLst>
              <a:gd name="adj1" fmla="val 95586"/>
              <a:gd name="adj2" fmla="val 89530"/>
              <a:gd name="adj3" fmla="val 16667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</a:pPr>
            <a:r>
              <a:rPr lang="zh-CN" altLang="en-US" sz="14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时序转换：节拍转换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2265350" y="5647690"/>
            <a:ext cx="1841830" cy="324485"/>
          </a:xfrm>
          <a:prstGeom prst="wedgeRoundRectCallout">
            <a:avLst>
              <a:gd name="adj1" fmla="val 95586"/>
              <a:gd name="adj2" fmla="val 89530"/>
              <a:gd name="adj3" fmla="val 16667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50000"/>
              </a:spcBef>
            </a:pPr>
            <a:r>
              <a:rPr lang="zh-CN" altLang="en-US" sz="14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时序转换：节拍转换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 bldLvl="0" animBg="1" autoUpdateAnimBg="0"/>
      <p:bldP spid="7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39</a:t>
            </a:fld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5904" y="804833"/>
          <a:ext cx="7790793" cy="273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ST</a:t>
                      </a:r>
                      <a:r>
                        <a:rPr lang="en-US" altLang="zh-CN" sz="1600" b="1" baseline="-25000" dirty="0">
                          <a:solidFill>
                            <a:schemeClr val="accent2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SMDR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0885" y="3793223"/>
            <a:ext cx="61438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DT</a:t>
            </a:r>
            <a:r>
              <a:rPr lang="zh-CN" altLang="en-US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60630" y="3551238"/>
          <a:ext cx="7790793" cy="27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DT</a:t>
                      </a:r>
                      <a:r>
                        <a:rPr lang="en-US" altLang="zh-CN" sz="1600" b="1" kern="1200" baseline="-25000" dirty="0">
                          <a:solidFill>
                            <a:schemeClr val="accent2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baseline="-25000" dirty="0">
                          <a:solidFill>
                            <a:schemeClr val="accent6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baseline="-25000" dirty="0">
                          <a:solidFill>
                            <a:schemeClr val="accent1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DT</a:t>
                      </a:r>
                      <a:r>
                        <a:rPr lang="en-US" altLang="zh-CN" sz="1600" b="1" baseline="-25000" dirty="0">
                          <a:solidFill>
                            <a:schemeClr val="accent2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SMDR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AutoShape 15"/>
          <p:cNvSpPr>
            <a:spLocks noChangeArrowheads="1"/>
          </p:cNvSpPr>
          <p:nvPr/>
        </p:nvSpPr>
        <p:spPr bwMode="auto">
          <a:xfrm>
            <a:off x="2235854" y="2854325"/>
            <a:ext cx="1859895" cy="324485"/>
          </a:xfrm>
          <a:prstGeom prst="wedgeRoundRectCallout">
            <a:avLst>
              <a:gd name="adj1" fmla="val 95586"/>
              <a:gd name="adj2" fmla="val 89530"/>
              <a:gd name="adj3" fmla="val 16667"/>
            </a:avLst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fontAlgn="base">
              <a:spcBef>
                <a:spcPct val="50000"/>
              </a:spcBef>
            </a:pPr>
            <a:r>
              <a:rPr lang="zh-CN" altLang="en-US" sz="14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时序转换：</a:t>
            </a:r>
            <a:r>
              <a:rPr lang="zh-CN" altLang="en-US" sz="14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周期</a:t>
            </a:r>
            <a:r>
              <a:rPr lang="zh-CN" altLang="en-US" sz="1400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60"/>
            <a:ext cx="8319135" cy="8680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8031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一、组合逻辑控制器概述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75059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5382" y="1235200"/>
            <a:ext cx="8370097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、定义：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组合逻辑控制器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微命令是由组合逻辑电路来实现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4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每种微命令都需要一组逻辑电路产生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，全机所有微命令需要的逻辑电路就构成了微命令发生器。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、硬件组成：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40</a:t>
            </a:fld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5904" y="901988"/>
          <a:ext cx="7790793" cy="541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DT</a:t>
                      </a:r>
                      <a:r>
                        <a:rPr lang="en-US" altLang="zh-CN" sz="1600" b="1" baseline="-25000" dirty="0">
                          <a:solidFill>
                            <a:schemeClr val="accent2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baseline="-25000" dirty="0">
                          <a:solidFill>
                            <a:schemeClr val="accent6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+1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lang="en-US" altLang="zh-CN" sz="1600" b="1" baseline="-25000" dirty="0">
                          <a:solidFill>
                            <a:schemeClr val="accent1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A+1/B+1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CPR</a:t>
                      </a:r>
                      <a:r>
                        <a:rPr lang="en-US" altLang="zh-CN" sz="1600" b="1" baseline="-25000" dirty="0">
                          <a:solidFill>
                            <a:schemeClr val="accent1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DT</a:t>
                      </a:r>
                      <a:r>
                        <a:rPr lang="en-US" altLang="zh-CN" sz="1600" b="1" baseline="-25000" dirty="0">
                          <a:solidFill>
                            <a:schemeClr val="accent2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DT</a:t>
                      </a:r>
                      <a:r>
                        <a:rPr lang="en-US" altLang="zh-CN" sz="1600" b="1" baseline="-25000" dirty="0">
                          <a:solidFill>
                            <a:schemeClr val="accent2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SMDR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41</a:t>
            </a:fld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5904" y="814898"/>
          <a:ext cx="7790793" cy="172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1520" y="2813081"/>
            <a:ext cx="61438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9990292"/>
              </p:ext>
            </p:extLst>
          </p:nvPr>
        </p:nvGraphicFramePr>
        <p:xfrm>
          <a:off x="694285" y="2562077"/>
          <a:ext cx="7790793" cy="373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6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ET</a:t>
                      </a:r>
                      <a:r>
                        <a:rPr lang="en-US" altLang="zh-CN" sz="1600" b="1" baseline="-25000" dirty="0">
                          <a:solidFill>
                            <a:schemeClr val="accent2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C+D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A/B</a:t>
                      </a:r>
                      <a:r>
                        <a:rPr lang="zh-CN" altLang="en-US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、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D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ET</a:t>
                      </a:r>
                      <a:r>
                        <a:rPr lang="en-US" altLang="zh-CN" sz="1600" b="1" baseline="-25000" dirty="0">
                          <a:solidFill>
                            <a:schemeClr val="accent2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MDR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ET</a:t>
                      </a:r>
                      <a:r>
                        <a:rPr lang="en-US" altLang="zh-CN" sz="1600" b="1" baseline="-25000" dirty="0">
                          <a:solidFill>
                            <a:schemeClr val="accent2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90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27330" y="848360"/>
            <a:ext cx="82981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、单操作数指令</a:t>
            </a:r>
          </a:p>
          <a:p>
            <a:pPr lvl="0" fontAlgn="auto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1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FT周期（略，与MOV指令FT周期相同）</a:t>
            </a:r>
            <a:b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2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无ST周期</a:t>
            </a:r>
            <a:b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DT周期（略，与双操作数指令DT周期相同）</a:t>
            </a:r>
            <a:b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4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ET周期：</a:t>
            </a:r>
            <a:r>
              <a:rPr lang="zh-CN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两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种分支</a:t>
            </a: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lvl="0" fontAlgn="auto">
              <a:lnSpc>
                <a:spcPct val="150000"/>
              </a:lnSpc>
              <a:defRPr/>
            </a:pPr>
            <a:r>
              <a:rPr lang="zh-CN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b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6995" y="784347"/>
            <a:ext cx="8298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lnSpc>
                <a:spcPct val="10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第一种：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DR（DR→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结果存放R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中）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fontAlgn="auto">
              <a:lnSpc>
                <a:spcPct val="100000"/>
              </a:lnSpc>
              <a:defRPr/>
            </a:pPr>
            <a:b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0132530"/>
              </p:ext>
            </p:extLst>
          </p:nvPr>
        </p:nvGraphicFramePr>
        <p:xfrm>
          <a:off x="907436" y="1273670"/>
          <a:ext cx="6582872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</a:t>
                      </a:r>
                      <a:r>
                        <a:rPr lang="en-US" altLang="zh-CN" sz="2000" b="1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OP R</a:t>
                      </a:r>
                      <a:r>
                        <a:rPr lang="en-US" altLang="zh-CN" sz="2000" b="1" kern="1200" baseline="-250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zh-CN" altLang="zh-CN" sz="2000" b="1" kern="12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2000" b="1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R</a:t>
                      </a:r>
                      <a:r>
                        <a:rPr lang="en-US" altLang="zh-CN" sz="2000" b="1" baseline="-25000" dirty="0">
                          <a:solidFill>
                            <a:schemeClr val="accent6"/>
                          </a:solidFill>
                          <a:effectLst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i</a:t>
                      </a:r>
                      <a:r>
                        <a:rPr lang="en-US" altLang="zh-CN" sz="2000" b="1" kern="12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R</a:t>
                      </a:r>
                      <a:r>
                        <a:rPr lang="en-US" altLang="zh-CN" sz="2000" b="1" kern="1200" baseline="-250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OP 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CPR</a:t>
                      </a:r>
                      <a:r>
                        <a:rPr lang="en-US" altLang="zh-CN" sz="2000" b="1" kern="1200" baseline="-25000" dirty="0" err="1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endParaRPr lang="en-US" altLang="zh-CN" sz="2000" b="0" kern="0" baseline="-25000" noProof="0" dirty="0" err="1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j-cs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ET</a:t>
                      </a:r>
                      <a:r>
                        <a:rPr lang="en-US" altLang="zh-CN" sz="2000" b="1" kern="1200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endParaRPr lang="en-US" altLang="zh-CN" sz="2000" b="1" kern="1200" baseline="-25000" dirty="0">
                        <a:solidFill>
                          <a:schemeClr val="accent2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PC→MAR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PC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(1)1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FT</a:t>
                      </a:r>
                      <a:r>
                        <a:rPr lang="zh-CN" altLang="en-US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CPFT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(2)1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DMAT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CPDMAT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(3)1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IT</a:t>
                      </a:r>
                      <a:r>
                        <a:rPr lang="zh-CN" altLang="en-US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CPIT</a:t>
                      </a:r>
                      <a:r>
                        <a:rPr lang="zh-CN" altLang="zh-CN" sz="20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70969" y="1552988"/>
            <a:ext cx="61438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6995" y="848360"/>
            <a:ext cx="8298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lnSpc>
                <a:spcPct val="10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第二种：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DR（DR→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结果存放M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中）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fontAlgn="auto">
              <a:lnSpc>
                <a:spcPct val="100000"/>
              </a:lnSpc>
              <a:defRPr/>
            </a:pPr>
            <a:b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7101" y="1273160"/>
          <a:ext cx="658287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</a:t>
                      </a:r>
                      <a:r>
                        <a:rPr lang="en-US" altLang="zh-CN" sz="1600" b="1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OP D</a:t>
                      </a:r>
                      <a:r>
                        <a:rPr lang="zh-CN" altLang="zh-CN" sz="1600" b="1" kern="1200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MDR</a:t>
                      </a:r>
                      <a:r>
                        <a:rPr lang="en-US" altLang="zh-CN" sz="1600" b="1" kern="1200">
                          <a:solidFill>
                            <a:schemeClr val="accent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endParaRPr lang="en-US" altLang="zh-CN" sz="1600" b="1" kern="1200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OP A/B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kern="1200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</a:t>
                      </a: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</a:t>
                      </a:r>
                      <a:r>
                        <a:rPr lang="en-US" altLang="zh-CN" sz="1600" b="1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MDR→M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EMAR</a:t>
                      </a:r>
                      <a:endParaRPr lang="en-US" altLang="zh-CN" sz="1600" b="1" kern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j-cs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accent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ET</a:t>
                      </a:r>
                      <a:r>
                        <a:rPr lang="en-US" altLang="zh-CN" sz="1600" b="1" kern="1200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en-US" altLang="zh-CN" sz="1600" b="1" kern="1200" baseline="-25000" dirty="0">
                        <a:solidFill>
                          <a:schemeClr val="accent2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PC→MAR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PC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(1)1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FT</a:t>
                      </a:r>
                      <a:r>
                        <a:rPr lang="zh-CN" altLang="en-US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CPFT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(2)1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DMAT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CPDMAT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(3)1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IT</a:t>
                      </a:r>
                      <a:r>
                        <a:rPr lang="zh-CN" altLang="en-US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CPIT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46201" y="1508159"/>
            <a:ext cx="61438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459355" y="942975"/>
            <a:ext cx="310515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54835" y="942975"/>
            <a:ext cx="310515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5685" y="857885"/>
            <a:ext cx="8183450" cy="622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l" defTabSz="457200" rtl="0" latinLnBrk="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6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转移指令JMP/返回指令RST</a:t>
            </a:r>
            <a:b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JMP指令（RST指令是JMP指令的一种特例）</a:t>
            </a:r>
            <a:b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1)FT周期（略，与MOV指令FT周期相同）</a:t>
            </a:r>
            <a:b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2)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无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ST周期</a:t>
            </a:r>
            <a:endParaRPr lang="en-US" altLang="zh-CN" sz="2400" b="1" i="0" u="none" strike="noStrike" kern="1200" cap="none" spc="0" normalizeH="0" baseline="0" noProof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marR="0" lvl="0" algn="l" defTabSz="457200" rtl="0" latinLnBrk="0">
              <a:lnSpc>
                <a:spcPct val="160000"/>
              </a:lnSpc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3)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无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DT周期(</a:t>
            </a:r>
            <a:r>
              <a:rPr lang="zh-CN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具体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参考转移指令流程) </a:t>
            </a:r>
          </a:p>
          <a:p>
            <a:pPr marL="0" marR="0" lvl="0" algn="l" defTabSz="457200" rtl="0" latinLnBrk="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4)ET周期：</a:t>
            </a:r>
            <a:endParaRPr lang="en-US" altLang="zh-CN" sz="2400" b="1" i="0" u="none" strike="noStrike" cap="none" spc="0" normalizeH="0" baseline="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marR="0" lvl="0" algn="l" defTabSz="457200" rtl="0" latinLnBrk="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a)转移不成功NJP(具体参考转移指令流程)</a:t>
            </a:r>
            <a:endParaRPr lang="en-US" altLang="zh-CN" sz="2400" b="1" i="0" u="none" strike="noStrike" cap="none" spc="0" normalizeH="0" baseline="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marR="0" lvl="0" algn="l" defTabSz="457200" rtl="0" latinLnBrk="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b)转移成功JP(具体参考转移指令流程)</a:t>
            </a:r>
            <a:endParaRPr lang="en-US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br>
              <a:rPr lang="en-US" altLang="zh-CN" sz="24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8906" y="760730"/>
            <a:ext cx="8319247" cy="7207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l" defTabSz="457200" rtl="0" latinLnBrk="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转子指令JSR</a:t>
            </a:r>
            <a:b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分为转子不成功NJSR指令与转子成功JSR指令。</a:t>
            </a:r>
            <a:b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1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转子不成功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NJSR指令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：只有FT及ET周期</a:t>
            </a:r>
            <a:b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2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r>
              <a:rPr lang="en-US" altLang="zh-CN" sz="2400" b="1" dirty="0" err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转子成功</a:t>
            </a:r>
            <a:r>
              <a:rPr lang="en-US" altLang="zh-CN" sz="24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JSR指令</a:t>
            </a:r>
            <a:r>
              <a:rPr lang="en-US" altLang="zh-CN" sz="2400" b="1" dirty="0" err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：有FT周期、或ST周期（寻址方式决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</a:p>
          <a:p>
            <a:pPr marL="0" marR="0" lvl="0" algn="l" defTabSz="457200" rtl="0" latinLnBrk="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定）、</a:t>
            </a:r>
            <a:r>
              <a:rPr lang="en-US" altLang="zh-CN" sz="2400" b="1" dirty="0" err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ET周期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b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en-US" altLang="zh-CN" sz="24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注意：</a:t>
            </a:r>
            <a:r>
              <a:rPr lang="en-US" altLang="zh-CN" sz="2400" b="1" dirty="0" err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转子与转移指令的区别在于，转子指令在执行完成</a:t>
            </a:r>
            <a:endParaRPr lang="en-US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marR="0" lvl="0" algn="l" defTabSz="457200" rtl="0" latinLnBrk="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子程序后要返回主程序的第K+1条指令的执行，因此，在执</a:t>
            </a:r>
          </a:p>
          <a:p>
            <a:pPr marL="0" marR="0" lvl="0" algn="l" defTabSz="457200" rtl="0" latinLnBrk="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行子程序前，在主程序的第K条指令的ET周期中要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保护断点、</a:t>
            </a:r>
          </a:p>
          <a:p>
            <a:pPr marL="0" marR="0" lvl="0" algn="l" defTabSz="457200" rtl="0" latinLnBrk="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现场等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操作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；在这点上，转子指令与后面的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中断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IT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周期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相</a:t>
            </a:r>
            <a:endParaRPr lang="en-US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marL="0" marR="0" lvl="0" algn="l" defTabSz="457200" rtl="0" latinLnBrk="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似。</a:t>
            </a:r>
            <a:endParaRPr kumimoji="0" lang="en-US" altLang="zh-CN" sz="2800" b="1" i="0" u="none" strike="noStrike" cap="none" spc="0" normalizeH="0" baseline="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br>
              <a:rPr lang="en-US" altLang="zh-CN" sz="24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0175" y="848360"/>
            <a:ext cx="82981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auto">
              <a:lnSpc>
                <a:spcPct val="100000"/>
              </a:lnSpc>
              <a:defRPr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三种寻址方式：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R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(R)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(R)+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ET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周期中的保存断点操作</a:t>
            </a: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fontAlgn="auto">
              <a:lnSpc>
                <a:spcPct val="100000"/>
              </a:lnSpc>
              <a:defRPr/>
            </a:pPr>
            <a:b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</a:b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67101" y="1273160"/>
          <a:ext cx="658287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时序信号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电平（微命令）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脉冲</a:t>
                      </a:r>
                      <a:r>
                        <a:rPr lang="zh-CN" altLang="en-US" sz="1800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（微命令）</a:t>
                      </a:r>
                      <a:endParaRPr lang="zh-CN" altLang="en-US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</a:t>
                      </a:r>
                      <a:r>
                        <a:rPr lang="en-US" altLang="zh-CN" sz="1600" b="1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SP-1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SP</a:t>
                      </a:r>
                      <a:r>
                        <a:rPr lang="zh-CN" altLang="en-US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、</a:t>
                      </a: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MAR</a:t>
                      </a:r>
                      <a:r>
                        <a:rPr lang="en-US" altLang="zh-CN" sz="1600" b="1" kern="1200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endParaRPr lang="en-US" altLang="zh-CN" sz="1600" b="1" kern="1200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SP</a:t>
                      </a:r>
                      <a:r>
                        <a:rPr lang="zh-CN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kern="1200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CPSP</a:t>
                      </a:r>
                      <a:r>
                        <a:rPr lang="zh-CN" altLang="en-US" sz="1600" b="1" kern="1200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、</a:t>
                      </a:r>
                      <a:r>
                        <a:rPr lang="en-US" altLang="zh-CN" sz="1600" b="1" kern="1200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</a:t>
                      </a: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</a:t>
                      </a:r>
                      <a:r>
                        <a:rPr lang="en-US" altLang="zh-CN" sz="1600" b="1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PC→MDR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PC</a:t>
                      </a:r>
                      <a:r>
                        <a:rPr lang="zh-CN" altLang="zh-CN" sz="1600" b="1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→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A</a:t>
                      </a:r>
                      <a:endParaRPr lang="en-US" altLang="zh-CN" sz="1600" b="1" kern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j-cs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CPMDR</a:t>
                      </a:r>
                      <a:endParaRPr lang="en-US" altLang="zh-CN" sz="1600" b="1" kern="1200" dirty="0">
                        <a:solidFill>
                          <a:schemeClr val="accent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sz="1600" b="1" kern="1200" dirty="0"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b="1" dirty="0">
                        <a:solidFill>
                          <a:schemeClr val="accent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ET</a:t>
                      </a:r>
                      <a:r>
                        <a:rPr lang="en-US" altLang="zh-CN" sz="1600" b="1" kern="1200" baseline="-25000" dirty="0">
                          <a:solidFill>
                            <a:schemeClr val="accent2"/>
                          </a:solidFill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endParaRPr lang="en-US" altLang="zh-CN" sz="1600" b="1" kern="1200" baseline="-25000" dirty="0">
                        <a:solidFill>
                          <a:schemeClr val="accent2"/>
                        </a:solidFill>
                        <a:effectLst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MDR→M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accent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accent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3110" y="1555357"/>
            <a:ext cx="614384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0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三、指令流程与操作时间表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7158" y="813140"/>
            <a:ext cx="2830213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、中断周期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" y="1379758"/>
            <a:ext cx="4863465" cy="443293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768347" y="780755"/>
            <a:ext cx="2830213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DMAT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140" y="1461038"/>
            <a:ext cx="3443503" cy="427672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2077067" y="2969790"/>
            <a:ext cx="190500" cy="63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45945" y="3765676"/>
            <a:ext cx="142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.....................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endParaRPr lang="zh-CN" altLang="zh-CN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四、组合逻辑控制方式的优缺点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95979" y="855540"/>
            <a:ext cx="8234199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设计不规整。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组合逻辑控制方式是用许多门电路产生微命令的，而这些门电路所需的逻辑形态很不规整，因此组合逻辑控制器的核心部分比较繁琐、零乱，设计效率较低，检查调试也比较困难。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不易修改或扩展。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组合逻辑控制方式的另一缺点是不易修改或扩展指令功能。这是因为设计结果用印制电路板（硬连逻辑）固定下来以后，就很难再修改与扩展。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一、组合逻辑控制器概述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图片 43" descr="3T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856084"/>
            <a:ext cx="6538595" cy="584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D6D6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自选图形 447"/>
          <p:cNvSpPr/>
          <p:nvPr/>
        </p:nvSpPr>
        <p:spPr bwMode="auto">
          <a:xfrm>
            <a:off x="6785177" y="1663206"/>
            <a:ext cx="123825" cy="2678717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61810" y="1463675"/>
            <a:ext cx="23552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程序计数器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指令寄存器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状态寄存器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时序系统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微命令发生器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译码器</a:t>
            </a:r>
          </a:p>
          <a:p>
            <a:pPr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地址形成部件</a:t>
            </a:r>
          </a:p>
          <a:p>
            <a:pPr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...........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计算机组成原理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88D359CD-C887-4460-A350-FDDE9A47B3D8}" type="datetime1">
              <a:rPr lang="zh-CN" altLang="en-US" sz="1400" smtClean="0">
                <a:solidFill>
                  <a:schemeClr val="tx1"/>
                </a:solidFill>
              </a:rPr>
              <a:t>2023/8/24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一、组合逻辑控制器概述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726" y="762107"/>
            <a:ext cx="8317624" cy="3961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、工作原理：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从主存读取的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现行指令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存放在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中，其中，操作码与寻址方式代码分别经译码电路形成一些中间逻辑信号，送入</a:t>
            </a:r>
            <a:r>
              <a:rPr lang="zh-CN" altLang="en-US" sz="24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微命令发生器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，作为产生微命令的</a:t>
            </a:r>
            <a:r>
              <a:rPr lang="zh-CN" altLang="en-US" sz="24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基本逻辑依据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微命令的形成还需考虑各种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状态信息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所反映的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内部运行状态、由控制台（如键盘）产生的操作员控制命令、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设备与接口的有关状态、外部请求等等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一、组合逻辑控制器概述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8425" y="810611"/>
            <a:ext cx="8326925" cy="453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微命令是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分时产生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的，所以还需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引入时序系统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提供的</a:t>
            </a:r>
            <a:r>
              <a:rPr lang="zh-CN" altLang="en-US" sz="2400" b="1" dirty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周期、节拍、脉冲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等时序信号。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IR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地址段信息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送往地址形成部件，按照寻址方式码形成实际地址，或送主存以访问主存单元；或送往运算器，按指定的寄存器号选取相应的寄存器。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当程序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顺序执行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增量计数，形成后续指令的地址；当程序需要转移时，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中的地址段信息经地址形成部件产生转移地址，送入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，使程序发生转移。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7270" y="783274"/>
            <a:ext cx="8319247" cy="99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组合逻辑控制器依靠不同的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时间标志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，使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分步工作，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按常规采用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工作周期、时钟周期、工作脉冲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三级时序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2164" y="1758733"/>
            <a:ext cx="8117512" cy="3579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、工作周期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模型机设置了六种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工作周期状态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，用六个周期状态触发器作为它们的标志。其中，四个工作周期（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取指、源、目的、执行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）用于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指令的正常执行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，两个工作周期（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中断、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）用于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I/O传送控制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某一时期内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一个周期状态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触发器为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，指明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现在所处的工作周期状态，为该阶段的工作提供时间标志与依据。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二、组合逻辑控制器时序系统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0075" y="827524"/>
            <a:ext cx="8319247" cy="482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取指周期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中完成的操作是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公共性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lvl="0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源周期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如果需要从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中读取源操作数（非寄存器寻址），则进入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目的周期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DT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如果需要从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中读取目的地址或目的操作数（非寄存器寻址），则进入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执行周期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取得操作数后，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进入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，这也是各类指令都需经历的最后一个工作阶段（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公共性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操作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</a:p>
          <a:p>
            <a:pPr lvl="0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 中断周期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除了考虑指令的正常执行，还需考虑外部请求带来的变化。在响应中断请求之后，到执行中断服务程序之前，需要一个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过渡期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，称为中断周期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e9ca7e2-602b-4851-bd0c-bddcc3cb1196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e9ca7e2-602b-4851-bd0c-bddcc3cb1196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e9ca7e2-602b-4851-bd0c-bddcc3cb1196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e9ca7e2-602b-4851-bd0c-bddcc3cb119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32c668e-dca9-42e3-bf6b-0c68917defb0}"/>
  <p:tag name="TABLE_ENDDRAG_ORIGIN_RECT" val="613*347"/>
  <p:tag name="TABLE_ENDDRAG_RECT" val="54*92*613*3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32c668e-dca9-42e3-bf6b-0c68917defb0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34e4588-a0d1-46cd-9da3-0ead8cdd05a6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c7c5f24-38fa-4d00-936a-4c42d6a338da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dda4716-c41a-43e6-858d-b8e1522e3f96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c6103e3-1fc5-40ca-a12d-f8def841274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e9ca7e2-602b-4851-bd0c-bddcc3cb1196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f817697-4f15-4a4e-8ee7-ead4b3999428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e9ca7e2-602b-4851-bd0c-bddcc3cb1196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e9ca7e2-602b-4851-bd0c-bddcc3cb1196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e9ca7e2-602b-4851-bd0c-bddcc3cb119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05491d8-5ab0-4283-8b9e-4c3982d92a1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fe94213-f38b-47db-bd6f-2f2db1fedd6d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df0637e-68f8-4485-8b86-c7b15a11e56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de9beeb-de39-4d08-84b5-d170acf31b9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5b6e93-6b2d-4b6c-9b58-e0ffc0bb6a4c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346e7c-24f4-42cd-af7e-afd3624c18c9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960d685-1751-4133-a576-9c17b3db6c1a}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4460</Words>
  <Application>Microsoft Office PowerPoint</Application>
  <PresentationFormat>全屏显示(4:3)</PresentationFormat>
  <Paragraphs>1002</Paragraphs>
  <Slides>50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等线</vt:lpstr>
      <vt:lpstr>等线 Light</vt:lpstr>
      <vt:lpstr>华文楷体</vt:lpstr>
      <vt:lpstr>华文隶书</vt:lpstr>
      <vt:lpstr>华文行楷</vt:lpstr>
      <vt:lpstr>楷体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PC</cp:lastModifiedBy>
  <cp:revision>1306</cp:revision>
  <dcterms:created xsi:type="dcterms:W3CDTF">2018-07-22T02:36:00Z</dcterms:created>
  <dcterms:modified xsi:type="dcterms:W3CDTF">2023-08-24T09:04:38Z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2052-11.1.0.10388</vt:lpwstr>
  </property>
  <property fmtid="{D5CDD505-2E9C-101B-9397-08002B2CF9AE}" pid="3" name="ICV">
    <vt:lpwstr>0C46AA58DEEF40099A9C201A2FEF80F0</vt:lpwstr>
  </property>
</Properties>
</file>