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2" r:id="rId3"/>
    <p:sldId id="399" r:id="rId4"/>
    <p:sldId id="400" r:id="rId5"/>
    <p:sldId id="401" r:id="rId6"/>
    <p:sldId id="402" r:id="rId7"/>
    <p:sldId id="403" r:id="rId8"/>
    <p:sldId id="404" r:id="rId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1" i="0" u="none" kern="1200" baseline="0">
        <a:solidFill>
          <a:srgbClr val="CCFFFF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3300"/>
    <a:srgbClr val="CCCC00"/>
    <a:srgbClr val="FFFF66"/>
    <a:srgbClr val="CCFFFF"/>
    <a:srgbClr val="00FF00"/>
    <a:srgbClr val="FFCC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6"/>
    <p:restoredTop sz="96718"/>
  </p:normalViewPr>
  <p:slideViewPr>
    <p:cSldViewPr snapToGrid="0" showGuides="1">
      <p:cViewPr>
        <p:scale>
          <a:sx n="75" d="100"/>
          <a:sy n="75" d="100"/>
        </p:scale>
        <p:origin x="-762" y="240"/>
      </p:cViewPr>
      <p:guideLst>
        <p:guide orient="horz" pos="2165"/>
        <p:guide pos="29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942"/>
    </p:cViewPr>
  </p:sorterViewPr>
  <p:gridSpacing cx="45006" cy="45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rgbClr val="000074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5362" name="组合 15361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5363" name="任意多边形 15362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364" name="任意多边形 15363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5365" name="标题 15364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/>
          <a:lstStyle>
            <a:lvl1pPr lvl="0"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5366" name="副标题 15365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5367" name="日期占位符 15366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8" name="页脚占位符 1536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5369" name="灯片编号占位符 1536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74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4338" name="组合 14337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14339" name="任意多边形 14338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40" name="任意多边形 14339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341" name="标题 14340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4342" name="日期占位符 14341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343" name="页脚占位符 1434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ctr">
              <a:defRPr sz="1400" b="0"/>
            </a:lvl1pPr>
          </a:lstStyle>
          <a:p>
            <a:pPr lvl="0"/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344" name="灯片编号占位符 1434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lstStyle>
            <a:lvl1pPr algn="r">
              <a:defRPr sz="1400" b="0"/>
            </a:lvl1pPr>
          </a:lstStyle>
          <a:p>
            <a:pPr lvl="0"/>
            <a:fld id="{9A0DB2DC-4C9A-4742-B13C-FB6460FD3503}" type="slidenum">
              <a:rPr lang="zh-CN" altLang="en-US" dirty="0">
                <a:latin typeface="Times New Roman" panose="02020603050405020304" charset="0"/>
                <a:ea typeface="宋体" panose="02010600030101010101" pitchFamily="2" charset="-122"/>
              </a:rPr>
            </a:fld>
            <a:endParaRPr lang="zh-CN" altLang="en-US" dirty="0"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4345" name="文本占位符 14344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00000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 typeface="Wingdings" panose="05000000000000000000" pitchFamily="2" charset="2"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000" b="1" i="0" u="none" kern="1200" baseline="0">
          <a:solidFill>
            <a:srgbClr val="CCFFFF"/>
          </a:solidFill>
          <a:latin typeface="Times New Roman" panose="0202060305040502030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4994" name="文本框 84993"/>
          <p:cNvSpPr txBox="1"/>
          <p:nvPr/>
        </p:nvSpPr>
        <p:spPr>
          <a:xfrm>
            <a:off x="182563" y="87313"/>
            <a:ext cx="8834437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755650" indent="-755650">
              <a:spcBef>
                <a:spcPct val="50000"/>
              </a:spcBef>
            </a:pPr>
            <a:r>
              <a:rPr lang="zh-CN" altLang="en-US" u="sng" dirty="0">
                <a:solidFill>
                  <a:srgbClr val="FFC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思考题：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假设</a:t>
            </a:r>
            <a:r>
              <a:rPr lang="en-US" altLang="zh-CN" dirty="0">
                <a:solidFill>
                  <a:srgbClr val="FFC000"/>
                </a:solidFill>
                <a:latin typeface="Times New Roman" panose="02020603050405020304" charset="0"/>
                <a:ea typeface="宋体" panose="02010600030101010101" pitchFamily="2" charset="-122"/>
              </a:rPr>
              <a:t>CPU</a:t>
            </a:r>
            <a:r>
              <a:rPr lang="zh-CN" altLang="en-US" dirty="0">
                <a:solidFill>
                  <a:srgbClr val="FFC000"/>
                </a:solidFill>
                <a:latin typeface="Times New Roman" panose="02020603050405020304" charset="0"/>
                <a:ea typeface="宋体" panose="02010600030101010101" pitchFamily="2" charset="-122"/>
              </a:rPr>
              <a:t>地址总线16条, 数据总线8条, 有以下存储器连接电路:</a:t>
            </a:r>
            <a:endParaRPr lang="zh-CN" altLang="en-US" dirty="0">
              <a:solidFill>
                <a:srgbClr val="FFC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5069" name="文本框 85068"/>
          <p:cNvSpPr txBox="1"/>
          <p:nvPr/>
        </p:nvSpPr>
        <p:spPr>
          <a:xfrm>
            <a:off x="504825" y="4373563"/>
            <a:ext cx="8350250" cy="1965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76555" indent="-376555">
              <a:spcBef>
                <a:spcPct val="5000"/>
              </a:spcBef>
            </a:pPr>
            <a:r>
              <a:rPr lang="zh-CN" altLang="en-US" dirty="0">
                <a:solidFill>
                  <a:srgbClr val="FFFFCC"/>
                </a:solidFill>
                <a:latin typeface="Times New Roman" panose="02020603050405020304" charset="0"/>
                <a:ea typeface="宋体" panose="02010600030101010101" pitchFamily="2" charset="-122"/>
              </a:rPr>
              <a:t>1. 写出每片芯片的地址范围;</a:t>
            </a:r>
            <a:endParaRPr lang="zh-CN" altLang="en-US" dirty="0">
              <a:solidFill>
                <a:srgbClr val="FFFFCC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76555" indent="-376555">
              <a:spcBef>
                <a:spcPct val="5000"/>
              </a:spcBef>
            </a:pPr>
            <a:r>
              <a:rPr lang="zh-CN" altLang="en-US" dirty="0">
                <a:solidFill>
                  <a:srgbClr val="FFFFCC"/>
                </a:solidFill>
                <a:latin typeface="Times New Roman" panose="02020603050405020304" charset="0"/>
                <a:ea typeface="宋体" panose="02010600030101010101" pitchFamily="2" charset="-122"/>
              </a:rPr>
              <a:t>2. 分析芯片地址重叠情况;</a:t>
            </a:r>
            <a:endParaRPr lang="zh-CN" altLang="en-US" dirty="0">
              <a:solidFill>
                <a:srgbClr val="FFFFCC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376555" indent="-376555">
              <a:spcBef>
                <a:spcPct val="5000"/>
              </a:spcBef>
            </a:pPr>
            <a:r>
              <a:rPr lang="zh-CN" altLang="en-US" dirty="0">
                <a:solidFill>
                  <a:srgbClr val="FFFFCC"/>
                </a:solidFill>
                <a:latin typeface="Times New Roman" panose="02020603050405020304" charset="0"/>
                <a:ea typeface="宋体" panose="02010600030101010101" pitchFamily="2" charset="-122"/>
              </a:rPr>
              <a:t>3. 利用已有线路且在尽可能少地改变已有线路基础上, 增加一片16</a:t>
            </a:r>
            <a:r>
              <a:rPr lang="en-US" altLang="zh-CN" dirty="0">
                <a:solidFill>
                  <a:srgbClr val="FFFFCC"/>
                </a:solidFill>
                <a:latin typeface="Times New Roman" panose="02020603050405020304" charset="0"/>
                <a:ea typeface="宋体" panose="02010600030101010101" pitchFamily="2" charset="-122"/>
              </a:rPr>
              <a:t>KB</a:t>
            </a:r>
            <a:r>
              <a:rPr lang="zh-CN" altLang="en-US" dirty="0">
                <a:solidFill>
                  <a:srgbClr val="FFFFCC"/>
                </a:solidFill>
                <a:latin typeface="Times New Roman" panose="02020603050405020304" charset="0"/>
                <a:ea typeface="宋体" panose="02010600030101010101" pitchFamily="2" charset="-122"/>
              </a:rPr>
              <a:t>存储器芯片。</a:t>
            </a:r>
            <a:endParaRPr lang="zh-CN" altLang="en-US" dirty="0">
              <a:solidFill>
                <a:srgbClr val="FFFFCC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grpSp>
        <p:nvGrpSpPr>
          <p:cNvPr id="85070" name="组合 85069"/>
          <p:cNvGrpSpPr/>
          <p:nvPr/>
        </p:nvGrpSpPr>
        <p:grpSpPr>
          <a:xfrm>
            <a:off x="79375" y="1047750"/>
            <a:ext cx="8909050" cy="3178175"/>
            <a:chOff x="50" y="708"/>
            <a:chExt cx="5612" cy="2002"/>
          </a:xfrm>
        </p:grpSpPr>
        <p:sp>
          <p:nvSpPr>
            <p:cNvPr id="85071" name="文本框 85070"/>
            <p:cNvSpPr txBox="1"/>
            <p:nvPr/>
          </p:nvSpPr>
          <p:spPr>
            <a:xfrm>
              <a:off x="50" y="2106"/>
              <a:ext cx="7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  <a:ea typeface="宋体" panose="02010600030101010101" pitchFamily="2" charset="-122"/>
                </a:rPr>
                <a:t>VMA</a:t>
              </a: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72" name="文本框 85071"/>
            <p:cNvSpPr txBox="1"/>
            <p:nvPr/>
          </p:nvSpPr>
          <p:spPr>
            <a:xfrm>
              <a:off x="788" y="893"/>
              <a:ext cx="848" cy="1817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 algn="ctr">
                <a:spcBef>
                  <a:spcPct val="25000"/>
                </a:spcBef>
              </a:pPr>
              <a:endParaRPr lang="zh-CN" altLang="en-US" sz="28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5000"/>
                </a:lnSpc>
                <a:spcBef>
                  <a:spcPct val="25000"/>
                </a:spcBef>
              </a:pPr>
              <a:r>
                <a:rPr lang="zh-CN" altLang="en-US" sz="2800" dirty="0">
                  <a:latin typeface="Times New Roman" panose="02020603050405020304" charset="0"/>
                  <a:ea typeface="宋体" panose="02010600030101010101" pitchFamily="2" charset="-122"/>
                </a:rPr>
                <a:t>3:8</a:t>
              </a:r>
              <a:endParaRPr lang="zh-CN" altLang="en-US" sz="28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lnSpc>
                  <a:spcPct val="115000"/>
                </a:lnSpc>
                <a:spcBef>
                  <a:spcPct val="5000"/>
                </a:spcBef>
              </a:pPr>
              <a:r>
                <a:rPr lang="zh-CN" altLang="en-US" sz="2800" dirty="0">
                  <a:latin typeface="Times New Roman" panose="02020603050405020304" charset="0"/>
                  <a:ea typeface="宋体" panose="02010600030101010101" pitchFamily="2" charset="-122"/>
                </a:rPr>
                <a:t>译码器</a:t>
              </a:r>
              <a:endParaRPr lang="zh-CN" altLang="en-US" sz="28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35000"/>
                </a:spcBef>
              </a:pPr>
              <a:endParaRPr lang="zh-CN" altLang="en-US" sz="28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 algn="ctr">
                <a:spcBef>
                  <a:spcPct val="35000"/>
                </a:spcBef>
              </a:pPr>
              <a:endParaRPr lang="zh-CN" altLang="en-US" sz="28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73" name="直接连接符 85072"/>
            <p:cNvSpPr/>
            <p:nvPr/>
          </p:nvSpPr>
          <p:spPr>
            <a:xfrm>
              <a:off x="586" y="1094"/>
              <a:ext cx="20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74" name="直接连接符 85073"/>
            <p:cNvSpPr/>
            <p:nvPr/>
          </p:nvSpPr>
          <p:spPr>
            <a:xfrm>
              <a:off x="582" y="1309"/>
              <a:ext cx="20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75" name="直接连接符 85074"/>
            <p:cNvSpPr/>
            <p:nvPr/>
          </p:nvSpPr>
          <p:spPr>
            <a:xfrm>
              <a:off x="585" y="1514"/>
              <a:ext cx="20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76" name="直接连接符 85075"/>
            <p:cNvSpPr/>
            <p:nvPr/>
          </p:nvSpPr>
          <p:spPr>
            <a:xfrm>
              <a:off x="582" y="2262"/>
              <a:ext cx="20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077" name="文本框 85076"/>
            <p:cNvSpPr txBox="1"/>
            <p:nvPr/>
          </p:nvSpPr>
          <p:spPr>
            <a:xfrm>
              <a:off x="764" y="2143"/>
              <a:ext cx="4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charset="0"/>
                  <a:ea typeface="宋体" panose="02010600030101010101" pitchFamily="2" charset="-122"/>
                </a:rPr>
                <a:t>EN</a:t>
              </a:r>
              <a:endParaRPr lang="en-US" altLang="zh-CN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78" name="文本框 85077"/>
            <p:cNvSpPr txBox="1"/>
            <p:nvPr/>
          </p:nvSpPr>
          <p:spPr>
            <a:xfrm>
              <a:off x="184" y="886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800" baseline="-16000" dirty="0">
                  <a:latin typeface="Times New Roman" panose="02020603050405020304" charset="0"/>
                  <a:ea typeface="宋体" panose="02010600030101010101" pitchFamily="2" charset="-122"/>
                </a:rPr>
                <a:t>15</a:t>
              </a:r>
              <a:endParaRPr lang="en-US" altLang="zh-CN" sz="2800" baseline="-16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79" name="文本框 85078"/>
            <p:cNvSpPr txBox="1"/>
            <p:nvPr/>
          </p:nvSpPr>
          <p:spPr>
            <a:xfrm>
              <a:off x="176" y="1110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800" baseline="-16000" dirty="0">
                  <a:latin typeface="Times New Roman" panose="02020603050405020304" charset="0"/>
                  <a:ea typeface="宋体" panose="02010600030101010101" pitchFamily="2" charset="-122"/>
                </a:rPr>
                <a:t>14</a:t>
              </a:r>
              <a:endParaRPr lang="en-US" altLang="zh-CN" sz="2800" baseline="-16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80" name="文本框 85079"/>
            <p:cNvSpPr txBox="1"/>
            <p:nvPr/>
          </p:nvSpPr>
          <p:spPr>
            <a:xfrm>
              <a:off x="184" y="1318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800" baseline="-16000" dirty="0">
                  <a:latin typeface="Times New Roman" panose="02020603050405020304" charset="0"/>
                  <a:ea typeface="宋体" panose="02010600030101010101" pitchFamily="2" charset="-122"/>
                </a:rPr>
                <a:t>13</a:t>
              </a:r>
              <a:endParaRPr lang="en-US" altLang="zh-CN" sz="2800" baseline="-16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81" name="椭圆 85080"/>
            <p:cNvSpPr/>
            <p:nvPr/>
          </p:nvSpPr>
          <p:spPr>
            <a:xfrm>
              <a:off x="1643" y="939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82" name="椭圆 85081"/>
            <p:cNvSpPr/>
            <p:nvPr/>
          </p:nvSpPr>
          <p:spPr>
            <a:xfrm>
              <a:off x="1645" y="1162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83" name="椭圆 85082"/>
            <p:cNvSpPr/>
            <p:nvPr/>
          </p:nvSpPr>
          <p:spPr>
            <a:xfrm>
              <a:off x="1640" y="1393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84" name="椭圆 85083"/>
            <p:cNvSpPr/>
            <p:nvPr/>
          </p:nvSpPr>
          <p:spPr>
            <a:xfrm>
              <a:off x="1643" y="165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85" name="椭圆 85084"/>
            <p:cNvSpPr/>
            <p:nvPr/>
          </p:nvSpPr>
          <p:spPr>
            <a:xfrm>
              <a:off x="1647" y="199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86" name="椭圆 85085"/>
            <p:cNvSpPr/>
            <p:nvPr/>
          </p:nvSpPr>
          <p:spPr>
            <a:xfrm>
              <a:off x="1647" y="220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87" name="椭圆 85086"/>
            <p:cNvSpPr/>
            <p:nvPr/>
          </p:nvSpPr>
          <p:spPr>
            <a:xfrm>
              <a:off x="1638" y="261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88" name="椭圆 85087"/>
            <p:cNvSpPr/>
            <p:nvPr/>
          </p:nvSpPr>
          <p:spPr>
            <a:xfrm>
              <a:off x="1640" y="2408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89" name="文本框 85088"/>
            <p:cNvSpPr txBox="1"/>
            <p:nvPr/>
          </p:nvSpPr>
          <p:spPr>
            <a:xfrm>
              <a:off x="2372" y="866"/>
              <a:ext cx="543" cy="519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8</a:t>
              </a:r>
              <a:r>
                <a:rPr lang="en-US" altLang="zh-CN" sz="2400" dirty="0">
                  <a:latin typeface="Times New Roman" panose="02020603050405020304" charset="0"/>
                  <a:ea typeface="宋体" panose="02010600030101010101" pitchFamily="2" charset="-122"/>
                </a:rPr>
                <a:t>KB</a:t>
              </a: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45000"/>
                </a:lnSpc>
              </a:pP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90" name="椭圆 85089"/>
            <p:cNvSpPr/>
            <p:nvPr/>
          </p:nvSpPr>
          <p:spPr>
            <a:xfrm>
              <a:off x="2291" y="927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91" name="文本框 85090"/>
            <p:cNvSpPr txBox="1"/>
            <p:nvPr/>
          </p:nvSpPr>
          <p:spPr>
            <a:xfrm>
              <a:off x="3253" y="869"/>
              <a:ext cx="543" cy="519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4</a:t>
              </a:r>
              <a:r>
                <a:rPr lang="en-US" altLang="zh-CN" sz="2400" dirty="0">
                  <a:latin typeface="Times New Roman" panose="02020603050405020304" charset="0"/>
                  <a:ea typeface="宋体" panose="02010600030101010101" pitchFamily="2" charset="-122"/>
                </a:rPr>
                <a:t>KB</a:t>
              </a: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45000"/>
                </a:lnSpc>
              </a:pP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92" name="椭圆 85091"/>
            <p:cNvSpPr/>
            <p:nvPr/>
          </p:nvSpPr>
          <p:spPr>
            <a:xfrm>
              <a:off x="3172" y="930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93" name="文本框 85092"/>
            <p:cNvSpPr txBox="1"/>
            <p:nvPr/>
          </p:nvSpPr>
          <p:spPr>
            <a:xfrm>
              <a:off x="4196" y="861"/>
              <a:ext cx="543" cy="519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r>
                <a:rPr lang="en-US" altLang="zh-CN" sz="2400" dirty="0">
                  <a:latin typeface="Times New Roman" panose="02020603050405020304" charset="0"/>
                  <a:ea typeface="宋体" panose="02010600030101010101" pitchFamily="2" charset="-122"/>
                </a:rPr>
                <a:t>2KB</a:t>
              </a: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45000"/>
                </a:lnSpc>
              </a:pP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94" name="椭圆 85093"/>
            <p:cNvSpPr/>
            <p:nvPr/>
          </p:nvSpPr>
          <p:spPr>
            <a:xfrm>
              <a:off x="4115" y="922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095" name="文本框 85094"/>
            <p:cNvSpPr txBox="1"/>
            <p:nvPr/>
          </p:nvSpPr>
          <p:spPr>
            <a:xfrm>
              <a:off x="5119" y="860"/>
              <a:ext cx="543" cy="519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r>
                <a:rPr lang="zh-CN" altLang="en-US" sz="2400" dirty="0">
                  <a:latin typeface="Times New Roman" panose="02020603050405020304" charset="0"/>
                  <a:ea typeface="宋体" panose="02010600030101010101" pitchFamily="2" charset="-122"/>
                </a:rPr>
                <a:t>2</a:t>
              </a:r>
              <a:r>
                <a:rPr lang="en-US" altLang="zh-CN" sz="2400" dirty="0">
                  <a:latin typeface="Times New Roman" panose="02020603050405020304" charset="0"/>
                  <a:ea typeface="宋体" panose="02010600030101010101" pitchFamily="2" charset="-122"/>
                </a:rPr>
                <a:t>KB</a:t>
              </a: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  <a:p>
              <a:pPr>
                <a:lnSpc>
                  <a:spcPct val="45000"/>
                </a:lnSpc>
              </a:pPr>
              <a:endParaRPr lang="en-US" altLang="zh-CN" sz="24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096" name="椭圆 85095"/>
            <p:cNvSpPr/>
            <p:nvPr/>
          </p:nvSpPr>
          <p:spPr>
            <a:xfrm>
              <a:off x="5038" y="921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5097" name="组合 85096"/>
            <p:cNvGrpSpPr/>
            <p:nvPr/>
          </p:nvGrpSpPr>
          <p:grpSpPr>
            <a:xfrm>
              <a:off x="2013" y="739"/>
              <a:ext cx="432" cy="269"/>
              <a:chOff x="1559" y="3990"/>
              <a:chExt cx="432" cy="269"/>
            </a:xfrm>
          </p:grpSpPr>
          <p:sp>
            <p:nvSpPr>
              <p:cNvPr id="85098" name="文本框 85097"/>
              <p:cNvSpPr txBox="1"/>
              <p:nvPr/>
            </p:nvSpPr>
            <p:spPr>
              <a:xfrm>
                <a:off x="1559" y="3990"/>
                <a:ext cx="43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dirty="0">
                    <a:latin typeface="Times New Roman" panose="02020603050405020304" charset="0"/>
                    <a:ea typeface="宋体" panose="02010600030101010101" pitchFamily="2" charset="-122"/>
                  </a:rPr>
                  <a:t>CS</a:t>
                </a:r>
                <a:endParaRPr lang="en-US" altLang="zh-CN" sz="22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099" name="直接连接符 85098"/>
              <p:cNvSpPr/>
              <p:nvPr/>
            </p:nvSpPr>
            <p:spPr>
              <a:xfrm>
                <a:off x="1628" y="4031"/>
                <a:ext cx="203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5100" name="直接连接符 85099"/>
            <p:cNvSpPr/>
            <p:nvPr/>
          </p:nvSpPr>
          <p:spPr>
            <a:xfrm>
              <a:off x="1720" y="968"/>
              <a:ext cx="568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85101" name="组合 85100"/>
            <p:cNvGrpSpPr/>
            <p:nvPr/>
          </p:nvGrpSpPr>
          <p:grpSpPr>
            <a:xfrm>
              <a:off x="4787" y="708"/>
              <a:ext cx="432" cy="269"/>
              <a:chOff x="1559" y="3990"/>
              <a:chExt cx="432" cy="269"/>
            </a:xfrm>
          </p:grpSpPr>
          <p:sp>
            <p:nvSpPr>
              <p:cNvPr id="85102" name="文本框 85101"/>
              <p:cNvSpPr txBox="1"/>
              <p:nvPr/>
            </p:nvSpPr>
            <p:spPr>
              <a:xfrm>
                <a:off x="1559" y="3990"/>
                <a:ext cx="43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dirty="0">
                    <a:latin typeface="Times New Roman" panose="02020603050405020304" charset="0"/>
                    <a:ea typeface="宋体" panose="02010600030101010101" pitchFamily="2" charset="-122"/>
                  </a:rPr>
                  <a:t>CS</a:t>
                </a:r>
                <a:endParaRPr lang="en-US" altLang="zh-CN" sz="22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103" name="直接连接符 85102"/>
              <p:cNvSpPr/>
              <p:nvPr/>
            </p:nvSpPr>
            <p:spPr>
              <a:xfrm>
                <a:off x="1628" y="4031"/>
                <a:ext cx="203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5104" name="组合 85103"/>
            <p:cNvGrpSpPr/>
            <p:nvPr/>
          </p:nvGrpSpPr>
          <p:grpSpPr>
            <a:xfrm>
              <a:off x="3848" y="728"/>
              <a:ext cx="432" cy="269"/>
              <a:chOff x="1559" y="3990"/>
              <a:chExt cx="432" cy="269"/>
            </a:xfrm>
          </p:grpSpPr>
          <p:sp>
            <p:nvSpPr>
              <p:cNvPr id="85105" name="文本框 85104"/>
              <p:cNvSpPr txBox="1"/>
              <p:nvPr/>
            </p:nvSpPr>
            <p:spPr>
              <a:xfrm>
                <a:off x="1559" y="3990"/>
                <a:ext cx="43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dirty="0">
                    <a:latin typeface="Times New Roman" panose="02020603050405020304" charset="0"/>
                    <a:ea typeface="宋体" panose="02010600030101010101" pitchFamily="2" charset="-122"/>
                  </a:rPr>
                  <a:t>CS</a:t>
                </a:r>
                <a:endParaRPr lang="en-US" altLang="zh-CN" sz="22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106" name="直接连接符 85105"/>
              <p:cNvSpPr/>
              <p:nvPr/>
            </p:nvSpPr>
            <p:spPr>
              <a:xfrm>
                <a:off x="1628" y="4031"/>
                <a:ext cx="203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85107" name="组合 85106"/>
            <p:cNvGrpSpPr/>
            <p:nvPr/>
          </p:nvGrpSpPr>
          <p:grpSpPr>
            <a:xfrm>
              <a:off x="2927" y="720"/>
              <a:ext cx="432" cy="269"/>
              <a:chOff x="1559" y="3990"/>
              <a:chExt cx="432" cy="269"/>
            </a:xfrm>
          </p:grpSpPr>
          <p:sp>
            <p:nvSpPr>
              <p:cNvPr id="85108" name="文本框 85107"/>
              <p:cNvSpPr txBox="1"/>
              <p:nvPr/>
            </p:nvSpPr>
            <p:spPr>
              <a:xfrm>
                <a:off x="1559" y="3990"/>
                <a:ext cx="43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dirty="0">
                    <a:latin typeface="Times New Roman" panose="02020603050405020304" charset="0"/>
                    <a:ea typeface="宋体" panose="02010600030101010101" pitchFamily="2" charset="-122"/>
                  </a:rPr>
                  <a:t>CS</a:t>
                </a:r>
                <a:endParaRPr lang="en-US" altLang="zh-CN" sz="2200" dirty="0">
                  <a:latin typeface="Times New Roman" panose="0202060305040502030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109" name="直接连接符 85108"/>
              <p:cNvSpPr/>
              <p:nvPr/>
            </p:nvSpPr>
            <p:spPr>
              <a:xfrm>
                <a:off x="1628" y="4031"/>
                <a:ext cx="203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5110" name="文本框 85109"/>
            <p:cNvSpPr txBox="1"/>
            <p:nvPr/>
          </p:nvSpPr>
          <p:spPr>
            <a:xfrm>
              <a:off x="1652" y="740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FF99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111</a:t>
              </a:r>
              <a:endParaRPr lang="zh-CN" altLang="en-US" sz="2000" dirty="0">
                <a:solidFill>
                  <a:srgbClr val="FFFF99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111" name="任意多边形 85110"/>
            <p:cNvSpPr/>
            <p:nvPr/>
          </p:nvSpPr>
          <p:spPr>
            <a:xfrm>
              <a:off x="1720" y="980"/>
              <a:ext cx="1448" cy="540"/>
            </a:xfrm>
            <a:custGeom>
              <a:avLst/>
              <a:gdLst/>
              <a:ahLst/>
              <a:cxnLst/>
              <a:pathLst>
                <a:path w="1448" h="618">
                  <a:moveTo>
                    <a:pt x="0" y="245"/>
                  </a:moveTo>
                  <a:lnTo>
                    <a:pt x="457" y="245"/>
                  </a:lnTo>
                  <a:lnTo>
                    <a:pt x="457" y="618"/>
                  </a:lnTo>
                  <a:lnTo>
                    <a:pt x="1338" y="618"/>
                  </a:lnTo>
                  <a:lnTo>
                    <a:pt x="1338" y="0"/>
                  </a:lnTo>
                  <a:lnTo>
                    <a:pt x="1448" y="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112" name="任意多边形 85111"/>
            <p:cNvSpPr/>
            <p:nvPr/>
          </p:nvSpPr>
          <p:spPr>
            <a:xfrm>
              <a:off x="1711" y="1425"/>
              <a:ext cx="1593" cy="246"/>
            </a:xfrm>
            <a:custGeom>
              <a:avLst/>
              <a:gdLst/>
              <a:ahLst/>
              <a:cxnLst/>
              <a:pathLst>
                <a:path w="1593" h="398">
                  <a:moveTo>
                    <a:pt x="0" y="0"/>
                  </a:moveTo>
                  <a:lnTo>
                    <a:pt x="313" y="0"/>
                  </a:lnTo>
                  <a:lnTo>
                    <a:pt x="313" y="398"/>
                  </a:lnTo>
                  <a:lnTo>
                    <a:pt x="1593" y="398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5113" name="组合 85112"/>
            <p:cNvGrpSpPr/>
            <p:nvPr/>
          </p:nvGrpSpPr>
          <p:grpSpPr>
            <a:xfrm>
              <a:off x="3304" y="1624"/>
              <a:ext cx="170" cy="220"/>
              <a:chOff x="2617" y="3456"/>
              <a:chExt cx="170" cy="220"/>
            </a:xfrm>
          </p:grpSpPr>
          <p:sp>
            <p:nvSpPr>
              <p:cNvPr id="85114" name="矩形 85113"/>
              <p:cNvSpPr/>
              <p:nvPr/>
            </p:nvSpPr>
            <p:spPr>
              <a:xfrm>
                <a:off x="2617" y="3456"/>
                <a:ext cx="170" cy="220"/>
              </a:xfrm>
              <a:prstGeom prst="rect">
                <a:avLst/>
              </a:prstGeom>
              <a:noFill/>
              <a:ln w="19050" cap="flat" cmpd="sng">
                <a:solidFill>
                  <a:srgbClr val="CC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115" name="直接连接符 85114"/>
              <p:cNvSpPr/>
              <p:nvPr/>
            </p:nvSpPr>
            <p:spPr>
              <a:xfrm>
                <a:off x="2668" y="3566"/>
                <a:ext cx="76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116" name="直接连接符 85115"/>
              <p:cNvSpPr/>
              <p:nvPr/>
            </p:nvSpPr>
            <p:spPr>
              <a:xfrm>
                <a:off x="2702" y="3524"/>
                <a:ext cx="0" cy="95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5117" name="直接连接符 85116"/>
            <p:cNvSpPr/>
            <p:nvPr/>
          </p:nvSpPr>
          <p:spPr>
            <a:xfrm flipH="1">
              <a:off x="2829" y="1793"/>
              <a:ext cx="475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118" name="文本框 85117"/>
            <p:cNvSpPr txBox="1"/>
            <p:nvPr/>
          </p:nvSpPr>
          <p:spPr>
            <a:xfrm>
              <a:off x="2442" y="1727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charset="0"/>
                  <a:ea typeface="宋体" panose="02010600030101010101" pitchFamily="2" charset="-122"/>
                </a:rPr>
                <a:t>A</a:t>
              </a:r>
              <a:r>
                <a:rPr lang="en-US" altLang="zh-CN" sz="2800" baseline="-16000" dirty="0">
                  <a:latin typeface="Times New Roman" panose="02020603050405020304" charset="0"/>
                  <a:ea typeface="宋体" panose="02010600030101010101" pitchFamily="2" charset="-122"/>
                </a:rPr>
                <a:t>12</a:t>
              </a:r>
              <a:endParaRPr lang="en-US" altLang="zh-CN" sz="2800" baseline="-16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grpSp>
          <p:nvGrpSpPr>
            <p:cNvPr id="85119" name="组合 85118"/>
            <p:cNvGrpSpPr/>
            <p:nvPr/>
          </p:nvGrpSpPr>
          <p:grpSpPr>
            <a:xfrm>
              <a:off x="2926" y="1994"/>
              <a:ext cx="220" cy="216"/>
              <a:chOff x="2926" y="2746"/>
              <a:chExt cx="220" cy="216"/>
            </a:xfrm>
          </p:grpSpPr>
          <p:sp>
            <p:nvSpPr>
              <p:cNvPr id="85120" name="矩形 85119"/>
              <p:cNvSpPr/>
              <p:nvPr/>
            </p:nvSpPr>
            <p:spPr>
              <a:xfrm rot="5400000">
                <a:off x="2967" y="2704"/>
                <a:ext cx="137" cy="220"/>
              </a:xfrm>
              <a:prstGeom prst="rect">
                <a:avLst/>
              </a:prstGeom>
              <a:noFill/>
              <a:ln w="19050" cap="flat" cmpd="sng">
                <a:solidFill>
                  <a:srgbClr val="CC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121" name="椭圆 85120"/>
              <p:cNvSpPr/>
              <p:nvPr/>
            </p:nvSpPr>
            <p:spPr>
              <a:xfrm>
                <a:off x="2993" y="2894"/>
                <a:ext cx="68" cy="68"/>
              </a:xfrm>
              <a:prstGeom prst="ellipse">
                <a:avLst/>
              </a:prstGeom>
              <a:noFill/>
              <a:ln w="19050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85122" name="直接连接符 85121"/>
            <p:cNvSpPr/>
            <p:nvPr/>
          </p:nvSpPr>
          <p:spPr>
            <a:xfrm>
              <a:off x="3032" y="1793"/>
              <a:ext cx="0" cy="206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85123" name="任意多边形 85122"/>
            <p:cNvSpPr/>
            <p:nvPr/>
          </p:nvSpPr>
          <p:spPr>
            <a:xfrm>
              <a:off x="3473" y="959"/>
              <a:ext cx="644" cy="775"/>
            </a:xfrm>
            <a:custGeom>
              <a:avLst/>
              <a:gdLst/>
              <a:ahLst/>
              <a:cxnLst/>
              <a:pathLst>
                <a:path w="644" h="898">
                  <a:moveTo>
                    <a:pt x="0" y="898"/>
                  </a:moveTo>
                  <a:lnTo>
                    <a:pt x="449" y="898"/>
                  </a:lnTo>
                  <a:lnTo>
                    <a:pt x="449" y="0"/>
                  </a:lnTo>
                  <a:lnTo>
                    <a:pt x="644" y="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124" name="任意多边形 85123"/>
            <p:cNvSpPr/>
            <p:nvPr/>
          </p:nvSpPr>
          <p:spPr>
            <a:xfrm>
              <a:off x="3024" y="2206"/>
              <a:ext cx="263" cy="110"/>
            </a:xfrm>
            <a:custGeom>
              <a:avLst/>
              <a:gdLst/>
              <a:ahLst/>
              <a:cxnLst/>
              <a:pathLst>
                <a:path w="263" h="110">
                  <a:moveTo>
                    <a:pt x="0" y="0"/>
                  </a:moveTo>
                  <a:lnTo>
                    <a:pt x="0" y="110"/>
                  </a:lnTo>
                  <a:lnTo>
                    <a:pt x="263" y="11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85125" name="组合 85124"/>
            <p:cNvGrpSpPr/>
            <p:nvPr/>
          </p:nvGrpSpPr>
          <p:grpSpPr>
            <a:xfrm>
              <a:off x="3280" y="2270"/>
              <a:ext cx="170" cy="220"/>
              <a:chOff x="2617" y="3456"/>
              <a:chExt cx="170" cy="220"/>
            </a:xfrm>
          </p:grpSpPr>
          <p:sp>
            <p:nvSpPr>
              <p:cNvPr id="85126" name="矩形 85125"/>
              <p:cNvSpPr/>
              <p:nvPr/>
            </p:nvSpPr>
            <p:spPr>
              <a:xfrm>
                <a:off x="2617" y="3456"/>
                <a:ext cx="170" cy="220"/>
              </a:xfrm>
              <a:prstGeom prst="rect">
                <a:avLst/>
              </a:prstGeom>
              <a:noFill/>
              <a:ln w="19050" cap="flat" cmpd="sng">
                <a:solidFill>
                  <a:srgbClr val="CC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5127" name="直接连接符 85126"/>
              <p:cNvSpPr/>
              <p:nvPr/>
            </p:nvSpPr>
            <p:spPr>
              <a:xfrm>
                <a:off x="2668" y="3566"/>
                <a:ext cx="76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128" name="直接连接符 85127"/>
              <p:cNvSpPr/>
              <p:nvPr/>
            </p:nvSpPr>
            <p:spPr>
              <a:xfrm>
                <a:off x="2702" y="3524"/>
                <a:ext cx="0" cy="95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5129" name="文本框 85128"/>
            <p:cNvSpPr txBox="1"/>
            <p:nvPr/>
          </p:nvSpPr>
          <p:spPr>
            <a:xfrm>
              <a:off x="1662" y="1473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FF99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100</a:t>
              </a:r>
              <a:endParaRPr lang="zh-CN" altLang="en-US" sz="2000" dirty="0">
                <a:solidFill>
                  <a:srgbClr val="FFFF99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130" name="文本框 85129"/>
            <p:cNvSpPr txBox="1"/>
            <p:nvPr/>
          </p:nvSpPr>
          <p:spPr>
            <a:xfrm>
              <a:off x="1664" y="2043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</a:rPr>
                <a:t>010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131" name="文本框 85130"/>
            <p:cNvSpPr txBox="1"/>
            <p:nvPr/>
          </p:nvSpPr>
          <p:spPr>
            <a:xfrm>
              <a:off x="1660" y="1205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FF99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101</a:t>
              </a:r>
              <a:endParaRPr lang="zh-CN" altLang="en-US" sz="2000" dirty="0">
                <a:solidFill>
                  <a:srgbClr val="FFFF99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132" name="文本框 85131"/>
            <p:cNvSpPr txBox="1"/>
            <p:nvPr/>
          </p:nvSpPr>
          <p:spPr>
            <a:xfrm>
              <a:off x="1655" y="982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FF99"/>
                  </a:solidFill>
                  <a:latin typeface="Times New Roman" panose="02020603050405020304" charset="0"/>
                  <a:ea typeface="宋体" panose="02010600030101010101" pitchFamily="2" charset="-122"/>
                </a:rPr>
                <a:t>110</a:t>
              </a:r>
              <a:endParaRPr lang="zh-CN" altLang="en-US" sz="2000" dirty="0">
                <a:solidFill>
                  <a:srgbClr val="FFFF99"/>
                </a:solidFill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133" name="直接连接符 85132"/>
            <p:cNvSpPr/>
            <p:nvPr/>
          </p:nvSpPr>
          <p:spPr>
            <a:xfrm>
              <a:off x="1712" y="2654"/>
              <a:ext cx="21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134" name="直接连接符 85133"/>
            <p:cNvSpPr/>
            <p:nvPr/>
          </p:nvSpPr>
          <p:spPr>
            <a:xfrm>
              <a:off x="1723" y="2030"/>
              <a:ext cx="213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135" name="直接连接符 85134"/>
            <p:cNvSpPr/>
            <p:nvPr/>
          </p:nvSpPr>
          <p:spPr>
            <a:xfrm>
              <a:off x="1709" y="2244"/>
              <a:ext cx="21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136" name="直接连接符 85135"/>
            <p:cNvSpPr/>
            <p:nvPr/>
          </p:nvSpPr>
          <p:spPr>
            <a:xfrm>
              <a:off x="1720" y="2443"/>
              <a:ext cx="21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5137" name="文本框 85136"/>
            <p:cNvSpPr txBox="1"/>
            <p:nvPr/>
          </p:nvSpPr>
          <p:spPr>
            <a:xfrm>
              <a:off x="1661" y="2226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</a:rPr>
                <a:t>001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138" name="文本框 85137"/>
            <p:cNvSpPr txBox="1"/>
            <p:nvPr/>
          </p:nvSpPr>
          <p:spPr>
            <a:xfrm>
              <a:off x="1654" y="2440"/>
              <a:ext cx="4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</a:rPr>
                <a:t>000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139" name="文本框 85138"/>
            <p:cNvSpPr txBox="1"/>
            <p:nvPr/>
          </p:nvSpPr>
          <p:spPr>
            <a:xfrm>
              <a:off x="1665" y="1809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charset="0"/>
                  <a:ea typeface="宋体" panose="02010600030101010101" pitchFamily="2" charset="-122"/>
                </a:rPr>
                <a:t>011</a:t>
              </a:r>
              <a:endParaRPr lang="zh-CN" altLang="en-US" sz="2000" dirty="0">
                <a:latin typeface="Times New Roman" panose="02020603050405020304" charset="0"/>
                <a:ea typeface="宋体" panose="02010600030101010101" pitchFamily="2" charset="-122"/>
              </a:endParaRPr>
            </a:p>
          </p:txBody>
        </p:sp>
        <p:sp>
          <p:nvSpPr>
            <p:cNvPr id="85140" name="任意多边形 85139"/>
            <p:cNvSpPr/>
            <p:nvPr/>
          </p:nvSpPr>
          <p:spPr>
            <a:xfrm>
              <a:off x="3456" y="959"/>
              <a:ext cx="1592" cy="1424"/>
            </a:xfrm>
            <a:custGeom>
              <a:avLst/>
              <a:gdLst/>
              <a:ahLst/>
              <a:cxnLst/>
              <a:pathLst>
                <a:path w="1592" h="1635">
                  <a:moveTo>
                    <a:pt x="0" y="1635"/>
                  </a:moveTo>
                  <a:lnTo>
                    <a:pt x="1398" y="1635"/>
                  </a:lnTo>
                  <a:lnTo>
                    <a:pt x="1398" y="0"/>
                  </a:lnTo>
                  <a:lnTo>
                    <a:pt x="1592" y="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5141" name="任意多边形 85140"/>
            <p:cNvSpPr/>
            <p:nvPr/>
          </p:nvSpPr>
          <p:spPr>
            <a:xfrm>
              <a:off x="1718" y="1690"/>
              <a:ext cx="1565" cy="729"/>
            </a:xfrm>
            <a:custGeom>
              <a:avLst/>
              <a:gdLst/>
              <a:ahLst/>
              <a:cxnLst/>
              <a:pathLst>
                <a:path w="1565" h="729">
                  <a:moveTo>
                    <a:pt x="0" y="0"/>
                  </a:moveTo>
                  <a:lnTo>
                    <a:pt x="221" y="0"/>
                  </a:lnTo>
                  <a:lnTo>
                    <a:pt x="221" y="105"/>
                  </a:lnTo>
                  <a:lnTo>
                    <a:pt x="644" y="105"/>
                  </a:lnTo>
                  <a:lnTo>
                    <a:pt x="644" y="729"/>
                  </a:lnTo>
                  <a:lnTo>
                    <a:pt x="1565" y="729"/>
                  </a:lnTo>
                </a:path>
              </a:pathLst>
            </a:custGeom>
            <a:noFill/>
            <a:ln w="19050" cap="flat" cmpd="sng">
              <a:solidFill>
                <a:srgbClr val="CCFF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文本框 85068"/>
          <p:cNvSpPr txBox="1"/>
          <p:nvPr/>
        </p:nvSpPr>
        <p:spPr>
          <a:xfrm>
            <a:off x="504825" y="4373563"/>
            <a:ext cx="8350250" cy="19653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76555" indent="-376555">
              <a:spcBef>
                <a:spcPct val="5000"/>
              </a:spcBef>
            </a:pPr>
            <a:r>
              <a:rPr lang="zh-CN" altLang="en-US" dirty="0">
                <a:solidFill>
                  <a:srgbClr val="FFFFCC"/>
                </a:solidFill>
                <a:latin typeface="Times New Roman" panose="02020603050405020304" charset="0"/>
              </a:rPr>
              <a:t>1. 写出每片芯片的地址范围;</a:t>
            </a:r>
            <a:endParaRPr lang="zh-CN" altLang="en-US" dirty="0">
              <a:solidFill>
                <a:srgbClr val="FFFFCC"/>
              </a:solidFill>
              <a:latin typeface="Times New Roman" panose="02020603050405020304" charset="0"/>
            </a:endParaRPr>
          </a:p>
          <a:p>
            <a:pPr marL="376555" indent="-376555">
              <a:spcBef>
                <a:spcPct val="5000"/>
              </a:spcBef>
            </a:pPr>
            <a:r>
              <a:rPr lang="zh-CN" altLang="en-US" dirty="0">
                <a:solidFill>
                  <a:srgbClr val="FFFFCC"/>
                </a:solidFill>
                <a:latin typeface="Times New Roman" panose="02020603050405020304" charset="0"/>
              </a:rPr>
              <a:t>2. 分析芯片地址重叠情况;</a:t>
            </a:r>
            <a:endParaRPr lang="zh-CN" altLang="en-US" dirty="0">
              <a:solidFill>
                <a:srgbClr val="FFFFCC"/>
              </a:solidFill>
              <a:latin typeface="Times New Roman" panose="02020603050405020304" charset="0"/>
            </a:endParaRPr>
          </a:p>
          <a:p>
            <a:pPr marL="376555" indent="-376555">
              <a:spcBef>
                <a:spcPct val="5000"/>
              </a:spcBef>
            </a:pPr>
            <a:r>
              <a:rPr lang="zh-CN" altLang="en-US" dirty="0">
                <a:solidFill>
                  <a:srgbClr val="FFFFCC"/>
                </a:solidFill>
                <a:latin typeface="Times New Roman" panose="02020603050405020304" charset="0"/>
              </a:rPr>
              <a:t>3. 利用已有线路且在尽可能少地改变已有线路基础上, 增加一片16</a:t>
            </a:r>
            <a:r>
              <a:rPr lang="en-US" altLang="zh-CN" dirty="0">
                <a:solidFill>
                  <a:srgbClr val="FFFFCC"/>
                </a:solidFill>
                <a:latin typeface="Times New Roman" panose="02020603050405020304" charset="0"/>
              </a:rPr>
              <a:t>KB</a:t>
            </a:r>
            <a:r>
              <a:rPr lang="zh-CN" altLang="en-US" dirty="0">
                <a:solidFill>
                  <a:srgbClr val="FFFFCC"/>
                </a:solidFill>
                <a:latin typeface="Times New Roman" panose="02020603050405020304" charset="0"/>
              </a:rPr>
              <a:t>存储器芯片。</a:t>
            </a:r>
            <a:endParaRPr lang="zh-CN" altLang="en-US" dirty="0">
              <a:solidFill>
                <a:srgbClr val="FFFFCC"/>
              </a:solidFill>
              <a:latin typeface="Times New Roman" panose="02020603050405020304" charset="0"/>
            </a:endParaRPr>
          </a:p>
        </p:txBody>
      </p:sp>
      <p:grpSp>
        <p:nvGrpSpPr>
          <p:cNvPr id="57347" name="组合 85069"/>
          <p:cNvGrpSpPr/>
          <p:nvPr/>
        </p:nvGrpSpPr>
        <p:grpSpPr>
          <a:xfrm>
            <a:off x="79375" y="1047750"/>
            <a:ext cx="8909050" cy="3178175"/>
            <a:chOff x="50" y="708"/>
            <a:chExt cx="5612" cy="2002"/>
          </a:xfrm>
        </p:grpSpPr>
        <p:sp>
          <p:nvSpPr>
            <p:cNvPr id="57348" name="文本框 85070"/>
            <p:cNvSpPr txBox="1"/>
            <p:nvPr/>
          </p:nvSpPr>
          <p:spPr>
            <a:xfrm>
              <a:off x="50" y="2106"/>
              <a:ext cx="7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</a:rPr>
                <a:t>VMA</a:t>
              </a:r>
              <a:endParaRPr lang="en-US" altLang="zh-CN" sz="2400" dirty="0">
                <a:latin typeface="Times New Roman" panose="02020603050405020304" charset="0"/>
              </a:endParaRPr>
            </a:p>
          </p:txBody>
        </p:sp>
        <p:sp>
          <p:nvSpPr>
            <p:cNvPr id="57349" name="文本框 85071"/>
            <p:cNvSpPr txBox="1"/>
            <p:nvPr/>
          </p:nvSpPr>
          <p:spPr>
            <a:xfrm>
              <a:off x="788" y="893"/>
              <a:ext cx="848" cy="1817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spcBef>
                  <a:spcPct val="25000"/>
                </a:spcBef>
              </a:pPr>
              <a:endParaRPr lang="zh-CN" altLang="en-US" sz="2800" dirty="0">
                <a:latin typeface="Times New Roman" panose="02020603050405020304" charset="0"/>
              </a:endParaRPr>
            </a:p>
            <a:p>
              <a:pPr algn="ctr">
                <a:lnSpc>
                  <a:spcPct val="135000"/>
                </a:lnSpc>
                <a:spcBef>
                  <a:spcPct val="25000"/>
                </a:spcBef>
              </a:pPr>
              <a:r>
                <a:rPr lang="zh-CN" altLang="en-US" sz="2800" dirty="0">
                  <a:latin typeface="Times New Roman" panose="02020603050405020304" charset="0"/>
                </a:rPr>
                <a:t>3:8</a:t>
              </a:r>
              <a:endParaRPr lang="zh-CN" altLang="en-US" sz="2800" dirty="0">
                <a:latin typeface="Times New Roman" panose="02020603050405020304" charset="0"/>
              </a:endParaRPr>
            </a:p>
            <a:p>
              <a:pPr algn="ctr">
                <a:lnSpc>
                  <a:spcPct val="115000"/>
                </a:lnSpc>
                <a:spcBef>
                  <a:spcPct val="5000"/>
                </a:spcBef>
              </a:pPr>
              <a:r>
                <a:rPr lang="zh-CN" altLang="en-US" sz="2800" dirty="0">
                  <a:latin typeface="Times New Roman" panose="02020603050405020304" charset="0"/>
                </a:rPr>
                <a:t>译码器</a:t>
              </a:r>
              <a:endParaRPr lang="zh-CN" altLang="en-US" sz="2800" dirty="0">
                <a:latin typeface="Times New Roman" panose="02020603050405020304" charset="0"/>
              </a:endParaRPr>
            </a:p>
            <a:p>
              <a:pPr algn="ctr">
                <a:spcBef>
                  <a:spcPct val="35000"/>
                </a:spcBef>
              </a:pPr>
              <a:endParaRPr lang="zh-CN" altLang="en-US" sz="2800" dirty="0">
                <a:latin typeface="Times New Roman" panose="02020603050405020304" charset="0"/>
              </a:endParaRPr>
            </a:p>
            <a:p>
              <a:pPr algn="ctr">
                <a:spcBef>
                  <a:spcPct val="35000"/>
                </a:spcBef>
              </a:pPr>
              <a:endParaRPr lang="zh-CN" altLang="en-US" sz="2800" dirty="0">
                <a:latin typeface="Times New Roman" panose="02020603050405020304" charset="0"/>
              </a:endParaRPr>
            </a:p>
          </p:txBody>
        </p:sp>
        <p:sp>
          <p:nvSpPr>
            <p:cNvPr id="57350" name="直接连接符 85072"/>
            <p:cNvSpPr/>
            <p:nvPr/>
          </p:nvSpPr>
          <p:spPr>
            <a:xfrm>
              <a:off x="586" y="1094"/>
              <a:ext cx="20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1" name="直接连接符 85073"/>
            <p:cNvSpPr/>
            <p:nvPr/>
          </p:nvSpPr>
          <p:spPr>
            <a:xfrm>
              <a:off x="582" y="1309"/>
              <a:ext cx="20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2" name="直接连接符 85074"/>
            <p:cNvSpPr/>
            <p:nvPr/>
          </p:nvSpPr>
          <p:spPr>
            <a:xfrm>
              <a:off x="585" y="1514"/>
              <a:ext cx="20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3" name="直接连接符 85075"/>
            <p:cNvSpPr/>
            <p:nvPr/>
          </p:nvSpPr>
          <p:spPr>
            <a:xfrm>
              <a:off x="582" y="2262"/>
              <a:ext cx="20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54" name="文本框 85076"/>
            <p:cNvSpPr txBox="1"/>
            <p:nvPr/>
          </p:nvSpPr>
          <p:spPr>
            <a:xfrm>
              <a:off x="764" y="2143"/>
              <a:ext cx="46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charset="0"/>
                </a:rPr>
                <a:t>EN</a:t>
              </a: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57355" name="文本框 85077"/>
            <p:cNvSpPr txBox="1"/>
            <p:nvPr/>
          </p:nvSpPr>
          <p:spPr>
            <a:xfrm>
              <a:off x="184" y="886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6000" dirty="0">
                  <a:latin typeface="Times New Roman" panose="02020603050405020304" charset="0"/>
                </a:rPr>
                <a:t>15</a:t>
              </a:r>
              <a:endParaRPr lang="en-US" altLang="zh-CN" sz="2800" baseline="-16000" dirty="0">
                <a:latin typeface="Times New Roman" panose="02020603050405020304" charset="0"/>
              </a:endParaRPr>
            </a:p>
          </p:txBody>
        </p:sp>
        <p:sp>
          <p:nvSpPr>
            <p:cNvPr id="57356" name="文本框 85078"/>
            <p:cNvSpPr txBox="1"/>
            <p:nvPr/>
          </p:nvSpPr>
          <p:spPr>
            <a:xfrm>
              <a:off x="176" y="1110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6000" dirty="0">
                  <a:latin typeface="Times New Roman" panose="02020603050405020304" charset="0"/>
                </a:rPr>
                <a:t>14</a:t>
              </a:r>
              <a:endParaRPr lang="en-US" altLang="zh-CN" sz="2800" baseline="-16000" dirty="0">
                <a:latin typeface="Times New Roman" panose="02020603050405020304" charset="0"/>
              </a:endParaRPr>
            </a:p>
          </p:txBody>
        </p:sp>
        <p:sp>
          <p:nvSpPr>
            <p:cNvPr id="57357" name="文本框 85079"/>
            <p:cNvSpPr txBox="1"/>
            <p:nvPr/>
          </p:nvSpPr>
          <p:spPr>
            <a:xfrm>
              <a:off x="184" y="1318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6000" dirty="0">
                  <a:latin typeface="Times New Roman" panose="02020603050405020304" charset="0"/>
                </a:rPr>
                <a:t>13</a:t>
              </a:r>
              <a:endParaRPr lang="en-US" altLang="zh-CN" sz="2800" baseline="-16000" dirty="0">
                <a:latin typeface="Times New Roman" panose="02020603050405020304" charset="0"/>
              </a:endParaRPr>
            </a:p>
          </p:txBody>
        </p:sp>
        <p:sp>
          <p:nvSpPr>
            <p:cNvPr id="57358" name="椭圆 85080"/>
            <p:cNvSpPr/>
            <p:nvPr/>
          </p:nvSpPr>
          <p:spPr>
            <a:xfrm>
              <a:off x="1643" y="939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59" name="椭圆 85081"/>
            <p:cNvSpPr/>
            <p:nvPr/>
          </p:nvSpPr>
          <p:spPr>
            <a:xfrm>
              <a:off x="1645" y="1162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0" name="椭圆 85082"/>
            <p:cNvSpPr/>
            <p:nvPr/>
          </p:nvSpPr>
          <p:spPr>
            <a:xfrm>
              <a:off x="1640" y="1393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1" name="椭圆 85083"/>
            <p:cNvSpPr/>
            <p:nvPr/>
          </p:nvSpPr>
          <p:spPr>
            <a:xfrm>
              <a:off x="1643" y="165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2" name="椭圆 85084"/>
            <p:cNvSpPr/>
            <p:nvPr/>
          </p:nvSpPr>
          <p:spPr>
            <a:xfrm>
              <a:off x="1647" y="1994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3" name="椭圆 85085"/>
            <p:cNvSpPr/>
            <p:nvPr/>
          </p:nvSpPr>
          <p:spPr>
            <a:xfrm>
              <a:off x="1647" y="220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4" name="椭圆 85086"/>
            <p:cNvSpPr/>
            <p:nvPr/>
          </p:nvSpPr>
          <p:spPr>
            <a:xfrm>
              <a:off x="1638" y="2616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5" name="椭圆 85087"/>
            <p:cNvSpPr/>
            <p:nvPr/>
          </p:nvSpPr>
          <p:spPr>
            <a:xfrm>
              <a:off x="1640" y="2408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6" name="文本框 85088"/>
            <p:cNvSpPr txBox="1"/>
            <p:nvPr/>
          </p:nvSpPr>
          <p:spPr>
            <a:xfrm>
              <a:off x="2372" y="866"/>
              <a:ext cx="543" cy="519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400" dirty="0">
                  <a:latin typeface="Times New Roman" panose="02020603050405020304" charset="0"/>
                </a:rPr>
                <a:t> </a:t>
              </a:r>
              <a:endParaRPr lang="zh-CN" altLang="en-US" sz="2400" dirty="0">
                <a:latin typeface="Times New Roman" panose="02020603050405020304" charset="0"/>
              </a:endParaRPr>
            </a:p>
            <a:p>
              <a:r>
                <a:rPr lang="zh-CN" altLang="en-US" sz="2400" dirty="0">
                  <a:latin typeface="Times New Roman" panose="02020603050405020304" charset="0"/>
                </a:rPr>
                <a:t>8</a:t>
              </a:r>
              <a:r>
                <a:rPr lang="en-US" altLang="zh-CN" sz="2400" dirty="0">
                  <a:latin typeface="Times New Roman" panose="02020603050405020304" charset="0"/>
                </a:rPr>
                <a:t>KB</a:t>
              </a:r>
              <a:endParaRPr lang="en-US" altLang="zh-CN" sz="24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400" dirty="0">
                <a:latin typeface="Times New Roman" panose="02020603050405020304" charset="0"/>
              </a:endParaRPr>
            </a:p>
          </p:txBody>
        </p:sp>
        <p:sp>
          <p:nvSpPr>
            <p:cNvPr id="57367" name="椭圆 85089"/>
            <p:cNvSpPr/>
            <p:nvPr/>
          </p:nvSpPr>
          <p:spPr>
            <a:xfrm>
              <a:off x="2291" y="927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68" name="文本框 85090"/>
            <p:cNvSpPr txBox="1"/>
            <p:nvPr/>
          </p:nvSpPr>
          <p:spPr>
            <a:xfrm>
              <a:off x="3253" y="869"/>
              <a:ext cx="543" cy="519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400" dirty="0">
                  <a:latin typeface="Times New Roman" panose="02020603050405020304" charset="0"/>
                </a:rPr>
                <a:t> </a:t>
              </a:r>
              <a:endParaRPr lang="zh-CN" altLang="en-US" sz="2400" dirty="0">
                <a:latin typeface="Times New Roman" panose="02020603050405020304" charset="0"/>
              </a:endParaRPr>
            </a:p>
            <a:p>
              <a:r>
                <a:rPr lang="zh-CN" altLang="en-US" sz="2400" dirty="0">
                  <a:latin typeface="Times New Roman" panose="02020603050405020304" charset="0"/>
                </a:rPr>
                <a:t>4</a:t>
              </a:r>
              <a:r>
                <a:rPr lang="en-US" altLang="zh-CN" sz="2400" dirty="0">
                  <a:latin typeface="Times New Roman" panose="02020603050405020304" charset="0"/>
                </a:rPr>
                <a:t>KB</a:t>
              </a:r>
              <a:endParaRPr lang="en-US" altLang="zh-CN" sz="24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400" dirty="0">
                <a:latin typeface="Times New Roman" panose="02020603050405020304" charset="0"/>
              </a:endParaRPr>
            </a:p>
          </p:txBody>
        </p:sp>
        <p:sp>
          <p:nvSpPr>
            <p:cNvPr id="57369" name="椭圆 85091"/>
            <p:cNvSpPr/>
            <p:nvPr/>
          </p:nvSpPr>
          <p:spPr>
            <a:xfrm>
              <a:off x="3172" y="930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0" name="文本框 85092"/>
            <p:cNvSpPr txBox="1"/>
            <p:nvPr/>
          </p:nvSpPr>
          <p:spPr>
            <a:xfrm>
              <a:off x="4196" y="861"/>
              <a:ext cx="543" cy="519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400" dirty="0">
                  <a:latin typeface="Times New Roman" panose="02020603050405020304" charset="0"/>
                </a:rPr>
                <a:t> </a:t>
              </a:r>
              <a:endParaRPr lang="zh-CN" altLang="en-US" sz="2400" dirty="0">
                <a:latin typeface="Times New Roman" panose="02020603050405020304" charset="0"/>
              </a:endParaRPr>
            </a:p>
            <a:p>
              <a:r>
                <a:rPr lang="en-US" altLang="zh-CN" sz="2400" dirty="0">
                  <a:latin typeface="Times New Roman" panose="02020603050405020304" charset="0"/>
                </a:rPr>
                <a:t>2KB</a:t>
              </a:r>
              <a:endParaRPr lang="en-US" altLang="zh-CN" sz="24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400" dirty="0">
                <a:latin typeface="Times New Roman" panose="02020603050405020304" charset="0"/>
              </a:endParaRPr>
            </a:p>
          </p:txBody>
        </p:sp>
        <p:sp>
          <p:nvSpPr>
            <p:cNvPr id="57371" name="椭圆 85093"/>
            <p:cNvSpPr/>
            <p:nvPr/>
          </p:nvSpPr>
          <p:spPr>
            <a:xfrm>
              <a:off x="4115" y="922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57372" name="文本框 85094"/>
            <p:cNvSpPr txBox="1"/>
            <p:nvPr/>
          </p:nvSpPr>
          <p:spPr>
            <a:xfrm>
              <a:off x="5119" y="860"/>
              <a:ext cx="543" cy="519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400" dirty="0">
                  <a:latin typeface="Times New Roman" panose="02020603050405020304" charset="0"/>
                </a:rPr>
                <a:t> </a:t>
              </a:r>
              <a:endParaRPr lang="zh-CN" altLang="en-US" sz="2400" dirty="0">
                <a:latin typeface="Times New Roman" panose="02020603050405020304" charset="0"/>
              </a:endParaRPr>
            </a:p>
            <a:p>
              <a:r>
                <a:rPr lang="zh-CN" altLang="en-US" sz="2400" dirty="0">
                  <a:latin typeface="Times New Roman" panose="02020603050405020304" charset="0"/>
                </a:rPr>
                <a:t>2</a:t>
              </a:r>
              <a:r>
                <a:rPr lang="en-US" altLang="zh-CN" sz="2400" dirty="0">
                  <a:latin typeface="Times New Roman" panose="02020603050405020304" charset="0"/>
                </a:rPr>
                <a:t>KB</a:t>
              </a:r>
              <a:endParaRPr lang="en-US" altLang="zh-CN" sz="24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400" dirty="0">
                <a:latin typeface="Times New Roman" panose="02020603050405020304" charset="0"/>
              </a:endParaRPr>
            </a:p>
          </p:txBody>
        </p:sp>
        <p:sp>
          <p:nvSpPr>
            <p:cNvPr id="57373" name="椭圆 85095"/>
            <p:cNvSpPr/>
            <p:nvPr/>
          </p:nvSpPr>
          <p:spPr>
            <a:xfrm>
              <a:off x="5038" y="921"/>
              <a:ext cx="68" cy="68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7374" name="组合 85096"/>
            <p:cNvGrpSpPr/>
            <p:nvPr/>
          </p:nvGrpSpPr>
          <p:grpSpPr>
            <a:xfrm>
              <a:off x="2013" y="739"/>
              <a:ext cx="432" cy="269"/>
              <a:chOff x="1559" y="3990"/>
              <a:chExt cx="432" cy="269"/>
            </a:xfrm>
          </p:grpSpPr>
          <p:sp>
            <p:nvSpPr>
              <p:cNvPr id="57375" name="文本框 85097"/>
              <p:cNvSpPr txBox="1"/>
              <p:nvPr/>
            </p:nvSpPr>
            <p:spPr>
              <a:xfrm>
                <a:off x="1559" y="3990"/>
                <a:ext cx="43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dirty="0">
                    <a:latin typeface="Times New Roman" panose="02020603050405020304" charset="0"/>
                  </a:rPr>
                  <a:t>CS</a:t>
                </a:r>
                <a:endParaRPr lang="en-US" altLang="zh-CN" sz="2200" dirty="0">
                  <a:latin typeface="Times New Roman" panose="02020603050405020304" charset="0"/>
                </a:endParaRPr>
              </a:p>
            </p:txBody>
          </p:sp>
          <p:sp>
            <p:nvSpPr>
              <p:cNvPr id="57376" name="直接连接符 85098"/>
              <p:cNvSpPr/>
              <p:nvPr/>
            </p:nvSpPr>
            <p:spPr>
              <a:xfrm>
                <a:off x="1628" y="4031"/>
                <a:ext cx="203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7377" name="直接连接符 85099"/>
            <p:cNvSpPr/>
            <p:nvPr/>
          </p:nvSpPr>
          <p:spPr>
            <a:xfrm>
              <a:off x="1720" y="968"/>
              <a:ext cx="568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57378" name="组合 85100"/>
            <p:cNvGrpSpPr/>
            <p:nvPr/>
          </p:nvGrpSpPr>
          <p:grpSpPr>
            <a:xfrm>
              <a:off x="4787" y="708"/>
              <a:ext cx="432" cy="269"/>
              <a:chOff x="1559" y="3990"/>
              <a:chExt cx="432" cy="269"/>
            </a:xfrm>
          </p:grpSpPr>
          <p:sp>
            <p:nvSpPr>
              <p:cNvPr id="57379" name="文本框 85101"/>
              <p:cNvSpPr txBox="1"/>
              <p:nvPr/>
            </p:nvSpPr>
            <p:spPr>
              <a:xfrm>
                <a:off x="1559" y="3990"/>
                <a:ext cx="43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dirty="0">
                    <a:latin typeface="Times New Roman" panose="02020603050405020304" charset="0"/>
                  </a:rPr>
                  <a:t>CS</a:t>
                </a:r>
                <a:endParaRPr lang="en-US" altLang="zh-CN" sz="2200" dirty="0">
                  <a:latin typeface="Times New Roman" panose="02020603050405020304" charset="0"/>
                </a:endParaRPr>
              </a:p>
            </p:txBody>
          </p:sp>
          <p:sp>
            <p:nvSpPr>
              <p:cNvPr id="57380" name="直接连接符 85102"/>
              <p:cNvSpPr/>
              <p:nvPr/>
            </p:nvSpPr>
            <p:spPr>
              <a:xfrm>
                <a:off x="1628" y="4031"/>
                <a:ext cx="203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57381" name="组合 85103"/>
            <p:cNvGrpSpPr/>
            <p:nvPr/>
          </p:nvGrpSpPr>
          <p:grpSpPr>
            <a:xfrm>
              <a:off x="3848" y="728"/>
              <a:ext cx="432" cy="269"/>
              <a:chOff x="1559" y="3990"/>
              <a:chExt cx="432" cy="269"/>
            </a:xfrm>
          </p:grpSpPr>
          <p:sp>
            <p:nvSpPr>
              <p:cNvPr id="57382" name="文本框 85104"/>
              <p:cNvSpPr txBox="1"/>
              <p:nvPr/>
            </p:nvSpPr>
            <p:spPr>
              <a:xfrm>
                <a:off x="1559" y="3990"/>
                <a:ext cx="43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dirty="0">
                    <a:latin typeface="Times New Roman" panose="02020603050405020304" charset="0"/>
                  </a:rPr>
                  <a:t>CS</a:t>
                </a:r>
                <a:endParaRPr lang="en-US" altLang="zh-CN" sz="2200" dirty="0">
                  <a:latin typeface="Times New Roman" panose="02020603050405020304" charset="0"/>
                </a:endParaRPr>
              </a:p>
            </p:txBody>
          </p:sp>
          <p:sp>
            <p:nvSpPr>
              <p:cNvPr id="57383" name="直接连接符 85105"/>
              <p:cNvSpPr/>
              <p:nvPr/>
            </p:nvSpPr>
            <p:spPr>
              <a:xfrm>
                <a:off x="1628" y="4031"/>
                <a:ext cx="203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57384" name="组合 85106"/>
            <p:cNvGrpSpPr/>
            <p:nvPr/>
          </p:nvGrpSpPr>
          <p:grpSpPr>
            <a:xfrm>
              <a:off x="2927" y="720"/>
              <a:ext cx="432" cy="269"/>
              <a:chOff x="1559" y="3990"/>
              <a:chExt cx="432" cy="269"/>
            </a:xfrm>
          </p:grpSpPr>
          <p:sp>
            <p:nvSpPr>
              <p:cNvPr id="57385" name="文本框 85107"/>
              <p:cNvSpPr txBox="1"/>
              <p:nvPr/>
            </p:nvSpPr>
            <p:spPr>
              <a:xfrm>
                <a:off x="1559" y="3990"/>
                <a:ext cx="432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dirty="0">
                    <a:latin typeface="Times New Roman" panose="02020603050405020304" charset="0"/>
                  </a:rPr>
                  <a:t>CS</a:t>
                </a:r>
                <a:endParaRPr lang="en-US" altLang="zh-CN" sz="2200" dirty="0">
                  <a:latin typeface="Times New Roman" panose="02020603050405020304" charset="0"/>
                </a:endParaRPr>
              </a:p>
            </p:txBody>
          </p:sp>
          <p:sp>
            <p:nvSpPr>
              <p:cNvPr id="57386" name="直接连接符 85108"/>
              <p:cNvSpPr/>
              <p:nvPr/>
            </p:nvSpPr>
            <p:spPr>
              <a:xfrm>
                <a:off x="1628" y="4031"/>
                <a:ext cx="203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7387" name="文本框 85109"/>
            <p:cNvSpPr txBox="1"/>
            <p:nvPr/>
          </p:nvSpPr>
          <p:spPr>
            <a:xfrm>
              <a:off x="1652" y="740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FF99"/>
                  </a:solidFill>
                  <a:latin typeface="Times New Roman" panose="02020603050405020304" charset="0"/>
                </a:rPr>
                <a:t>111</a:t>
              </a:r>
              <a:endParaRPr lang="zh-CN" altLang="en-US" sz="2000" dirty="0">
                <a:solidFill>
                  <a:srgbClr val="FFFF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7388" name="任意多边形 85110"/>
            <p:cNvSpPr/>
            <p:nvPr/>
          </p:nvSpPr>
          <p:spPr>
            <a:xfrm>
              <a:off x="1720" y="980"/>
              <a:ext cx="1448" cy="540"/>
            </a:xfrm>
            <a:custGeom>
              <a:avLst/>
              <a:gdLst/>
              <a:ahLst/>
              <a:cxnLst/>
              <a:pathLst>
                <a:path w="1448" h="618">
                  <a:moveTo>
                    <a:pt x="0" y="245"/>
                  </a:moveTo>
                  <a:lnTo>
                    <a:pt x="457" y="245"/>
                  </a:lnTo>
                  <a:lnTo>
                    <a:pt x="457" y="618"/>
                  </a:lnTo>
                  <a:lnTo>
                    <a:pt x="1338" y="618"/>
                  </a:lnTo>
                  <a:lnTo>
                    <a:pt x="1338" y="0"/>
                  </a:lnTo>
                  <a:lnTo>
                    <a:pt x="1448" y="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389" name="任意多边形 85111"/>
            <p:cNvSpPr/>
            <p:nvPr/>
          </p:nvSpPr>
          <p:spPr>
            <a:xfrm>
              <a:off x="1711" y="1425"/>
              <a:ext cx="1593" cy="246"/>
            </a:xfrm>
            <a:custGeom>
              <a:avLst/>
              <a:gdLst/>
              <a:ahLst/>
              <a:cxnLst/>
              <a:pathLst>
                <a:path w="1593" h="398">
                  <a:moveTo>
                    <a:pt x="0" y="0"/>
                  </a:moveTo>
                  <a:lnTo>
                    <a:pt x="313" y="0"/>
                  </a:lnTo>
                  <a:lnTo>
                    <a:pt x="313" y="398"/>
                  </a:lnTo>
                  <a:lnTo>
                    <a:pt x="1593" y="398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7390" name="组合 85112"/>
            <p:cNvGrpSpPr/>
            <p:nvPr/>
          </p:nvGrpSpPr>
          <p:grpSpPr>
            <a:xfrm>
              <a:off x="3304" y="1624"/>
              <a:ext cx="170" cy="220"/>
              <a:chOff x="2617" y="3456"/>
              <a:chExt cx="170" cy="220"/>
            </a:xfrm>
          </p:grpSpPr>
          <p:sp>
            <p:nvSpPr>
              <p:cNvPr id="57391" name="矩形 85113"/>
              <p:cNvSpPr/>
              <p:nvPr/>
            </p:nvSpPr>
            <p:spPr>
              <a:xfrm>
                <a:off x="2617" y="3456"/>
                <a:ext cx="170" cy="220"/>
              </a:xfrm>
              <a:prstGeom prst="rect">
                <a:avLst/>
              </a:prstGeom>
              <a:noFill/>
              <a:ln w="19050" cap="flat" cmpd="sng">
                <a:solidFill>
                  <a:srgbClr val="CC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7392" name="直接连接符 85114"/>
              <p:cNvSpPr/>
              <p:nvPr/>
            </p:nvSpPr>
            <p:spPr>
              <a:xfrm>
                <a:off x="2668" y="3566"/>
                <a:ext cx="76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393" name="直接连接符 85115"/>
              <p:cNvSpPr/>
              <p:nvPr/>
            </p:nvSpPr>
            <p:spPr>
              <a:xfrm>
                <a:off x="2702" y="3524"/>
                <a:ext cx="0" cy="95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7394" name="直接连接符 85116"/>
            <p:cNvSpPr/>
            <p:nvPr/>
          </p:nvSpPr>
          <p:spPr>
            <a:xfrm flipH="1">
              <a:off x="2829" y="1793"/>
              <a:ext cx="475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395" name="文本框 85117"/>
            <p:cNvSpPr txBox="1"/>
            <p:nvPr/>
          </p:nvSpPr>
          <p:spPr>
            <a:xfrm>
              <a:off x="2442" y="1727"/>
              <a:ext cx="44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6000" dirty="0">
                  <a:latin typeface="Times New Roman" panose="02020603050405020304" charset="0"/>
                </a:rPr>
                <a:t>12</a:t>
              </a:r>
              <a:endParaRPr lang="en-US" altLang="zh-CN" sz="2800" baseline="-16000" dirty="0">
                <a:latin typeface="Times New Roman" panose="02020603050405020304" charset="0"/>
              </a:endParaRPr>
            </a:p>
          </p:txBody>
        </p:sp>
        <p:grpSp>
          <p:nvGrpSpPr>
            <p:cNvPr id="57396" name="组合 85118"/>
            <p:cNvGrpSpPr/>
            <p:nvPr/>
          </p:nvGrpSpPr>
          <p:grpSpPr>
            <a:xfrm>
              <a:off x="2926" y="1994"/>
              <a:ext cx="220" cy="216"/>
              <a:chOff x="2926" y="2746"/>
              <a:chExt cx="220" cy="216"/>
            </a:xfrm>
          </p:grpSpPr>
          <p:sp>
            <p:nvSpPr>
              <p:cNvPr id="57397" name="矩形 85119"/>
              <p:cNvSpPr/>
              <p:nvPr/>
            </p:nvSpPr>
            <p:spPr>
              <a:xfrm rot="5400000">
                <a:off x="2966" y="2703"/>
                <a:ext cx="137" cy="220"/>
              </a:xfrm>
              <a:prstGeom prst="rect">
                <a:avLst/>
              </a:prstGeom>
              <a:noFill/>
              <a:ln w="19050" cap="flat" cmpd="sng">
                <a:solidFill>
                  <a:srgbClr val="CC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7398" name="椭圆 85120"/>
              <p:cNvSpPr/>
              <p:nvPr/>
            </p:nvSpPr>
            <p:spPr>
              <a:xfrm>
                <a:off x="2993" y="2894"/>
                <a:ext cx="68" cy="68"/>
              </a:xfrm>
              <a:prstGeom prst="ellipse">
                <a:avLst/>
              </a:prstGeom>
              <a:noFill/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sp>
          <p:nvSpPr>
            <p:cNvPr id="57399" name="直接连接符 85121"/>
            <p:cNvSpPr/>
            <p:nvPr/>
          </p:nvSpPr>
          <p:spPr>
            <a:xfrm>
              <a:off x="3032" y="1793"/>
              <a:ext cx="0" cy="206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57400" name="任意多边形 85122"/>
            <p:cNvSpPr/>
            <p:nvPr/>
          </p:nvSpPr>
          <p:spPr>
            <a:xfrm>
              <a:off x="3473" y="959"/>
              <a:ext cx="644" cy="775"/>
            </a:xfrm>
            <a:custGeom>
              <a:avLst/>
              <a:gdLst/>
              <a:ahLst/>
              <a:cxnLst/>
              <a:pathLst>
                <a:path w="644" h="898">
                  <a:moveTo>
                    <a:pt x="0" y="898"/>
                  </a:moveTo>
                  <a:lnTo>
                    <a:pt x="449" y="898"/>
                  </a:lnTo>
                  <a:lnTo>
                    <a:pt x="449" y="0"/>
                  </a:lnTo>
                  <a:lnTo>
                    <a:pt x="644" y="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401" name="任意多边形 85123"/>
            <p:cNvSpPr/>
            <p:nvPr/>
          </p:nvSpPr>
          <p:spPr>
            <a:xfrm>
              <a:off x="3024" y="2206"/>
              <a:ext cx="263" cy="110"/>
            </a:xfrm>
            <a:custGeom>
              <a:avLst/>
              <a:gdLst/>
              <a:ahLst/>
              <a:cxnLst/>
              <a:pathLst>
                <a:path w="263" h="110">
                  <a:moveTo>
                    <a:pt x="0" y="0"/>
                  </a:moveTo>
                  <a:lnTo>
                    <a:pt x="0" y="110"/>
                  </a:lnTo>
                  <a:lnTo>
                    <a:pt x="263" y="11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57402" name="组合 85124"/>
            <p:cNvGrpSpPr/>
            <p:nvPr/>
          </p:nvGrpSpPr>
          <p:grpSpPr>
            <a:xfrm>
              <a:off x="3280" y="2270"/>
              <a:ext cx="170" cy="220"/>
              <a:chOff x="2617" y="3456"/>
              <a:chExt cx="170" cy="220"/>
            </a:xfrm>
          </p:grpSpPr>
          <p:sp>
            <p:nvSpPr>
              <p:cNvPr id="57403" name="矩形 85125"/>
              <p:cNvSpPr/>
              <p:nvPr/>
            </p:nvSpPr>
            <p:spPr>
              <a:xfrm>
                <a:off x="2617" y="3456"/>
                <a:ext cx="170" cy="220"/>
              </a:xfrm>
              <a:prstGeom prst="rect">
                <a:avLst/>
              </a:prstGeom>
              <a:noFill/>
              <a:ln w="19050" cap="flat" cmpd="sng">
                <a:solidFill>
                  <a:srgbClr val="CC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57404" name="直接连接符 85126"/>
              <p:cNvSpPr/>
              <p:nvPr/>
            </p:nvSpPr>
            <p:spPr>
              <a:xfrm>
                <a:off x="2668" y="3566"/>
                <a:ext cx="76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7405" name="直接连接符 85127"/>
              <p:cNvSpPr/>
              <p:nvPr/>
            </p:nvSpPr>
            <p:spPr>
              <a:xfrm>
                <a:off x="2702" y="3524"/>
                <a:ext cx="0" cy="95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57406" name="文本框 85128"/>
            <p:cNvSpPr txBox="1"/>
            <p:nvPr/>
          </p:nvSpPr>
          <p:spPr>
            <a:xfrm>
              <a:off x="1662" y="1473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FF99"/>
                  </a:solidFill>
                  <a:latin typeface="Times New Roman" panose="02020603050405020304" charset="0"/>
                </a:rPr>
                <a:t>100</a:t>
              </a:r>
              <a:endParaRPr lang="zh-CN" altLang="en-US" sz="2000" dirty="0">
                <a:solidFill>
                  <a:srgbClr val="FFFF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7407" name="文本框 85129"/>
            <p:cNvSpPr txBox="1"/>
            <p:nvPr/>
          </p:nvSpPr>
          <p:spPr>
            <a:xfrm>
              <a:off x="1664" y="2043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charset="0"/>
                </a:rPr>
                <a:t>010</a:t>
              </a:r>
              <a:endParaRPr lang="zh-CN" altLang="en-US" sz="2000" dirty="0">
                <a:latin typeface="Times New Roman" panose="02020603050405020304" charset="0"/>
              </a:endParaRPr>
            </a:p>
          </p:txBody>
        </p:sp>
        <p:sp>
          <p:nvSpPr>
            <p:cNvPr id="57408" name="文本框 85130"/>
            <p:cNvSpPr txBox="1"/>
            <p:nvPr/>
          </p:nvSpPr>
          <p:spPr>
            <a:xfrm>
              <a:off x="1660" y="1205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FF99"/>
                  </a:solidFill>
                  <a:latin typeface="Times New Roman" panose="02020603050405020304" charset="0"/>
                </a:rPr>
                <a:t>101</a:t>
              </a:r>
              <a:endParaRPr lang="zh-CN" altLang="en-US" sz="2000" dirty="0">
                <a:solidFill>
                  <a:srgbClr val="FFFF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7409" name="文本框 85131"/>
            <p:cNvSpPr txBox="1"/>
            <p:nvPr/>
          </p:nvSpPr>
          <p:spPr>
            <a:xfrm>
              <a:off x="1655" y="982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solidFill>
                    <a:srgbClr val="FFFF99"/>
                  </a:solidFill>
                  <a:latin typeface="Times New Roman" panose="02020603050405020304" charset="0"/>
                </a:rPr>
                <a:t>110</a:t>
              </a:r>
              <a:endParaRPr lang="zh-CN" altLang="en-US" sz="2000" dirty="0">
                <a:solidFill>
                  <a:srgbClr val="FFFF99"/>
                </a:solidFill>
                <a:latin typeface="Times New Roman" panose="02020603050405020304" charset="0"/>
              </a:endParaRPr>
            </a:p>
          </p:txBody>
        </p:sp>
        <p:sp>
          <p:nvSpPr>
            <p:cNvPr id="57410" name="直接连接符 85132"/>
            <p:cNvSpPr/>
            <p:nvPr/>
          </p:nvSpPr>
          <p:spPr>
            <a:xfrm>
              <a:off x="1712" y="2654"/>
              <a:ext cx="21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11" name="直接连接符 85133"/>
            <p:cNvSpPr/>
            <p:nvPr/>
          </p:nvSpPr>
          <p:spPr>
            <a:xfrm>
              <a:off x="1723" y="2030"/>
              <a:ext cx="213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12" name="直接连接符 85134"/>
            <p:cNvSpPr/>
            <p:nvPr/>
          </p:nvSpPr>
          <p:spPr>
            <a:xfrm>
              <a:off x="1709" y="2244"/>
              <a:ext cx="21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13" name="直接连接符 85135"/>
            <p:cNvSpPr/>
            <p:nvPr/>
          </p:nvSpPr>
          <p:spPr>
            <a:xfrm>
              <a:off x="1720" y="2443"/>
              <a:ext cx="21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7414" name="文本框 85136"/>
            <p:cNvSpPr txBox="1"/>
            <p:nvPr/>
          </p:nvSpPr>
          <p:spPr>
            <a:xfrm>
              <a:off x="1661" y="2226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charset="0"/>
                </a:rPr>
                <a:t>001</a:t>
              </a:r>
              <a:endParaRPr lang="zh-CN" altLang="en-US" sz="2000" dirty="0">
                <a:latin typeface="Times New Roman" panose="02020603050405020304" charset="0"/>
              </a:endParaRPr>
            </a:p>
          </p:txBody>
        </p:sp>
        <p:sp>
          <p:nvSpPr>
            <p:cNvPr id="57415" name="文本框 85137"/>
            <p:cNvSpPr txBox="1"/>
            <p:nvPr/>
          </p:nvSpPr>
          <p:spPr>
            <a:xfrm>
              <a:off x="1654" y="2440"/>
              <a:ext cx="44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charset="0"/>
                </a:rPr>
                <a:t>000</a:t>
              </a:r>
              <a:endParaRPr lang="zh-CN" altLang="en-US" sz="2000" dirty="0">
                <a:latin typeface="Times New Roman" panose="02020603050405020304" charset="0"/>
              </a:endParaRPr>
            </a:p>
          </p:txBody>
        </p:sp>
        <p:sp>
          <p:nvSpPr>
            <p:cNvPr id="57416" name="文本框 85138"/>
            <p:cNvSpPr txBox="1"/>
            <p:nvPr/>
          </p:nvSpPr>
          <p:spPr>
            <a:xfrm>
              <a:off x="1665" y="1809"/>
              <a:ext cx="36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dirty="0">
                  <a:latin typeface="Times New Roman" panose="02020603050405020304" charset="0"/>
                </a:rPr>
                <a:t>011</a:t>
              </a:r>
              <a:endParaRPr lang="zh-CN" altLang="en-US" sz="2000" dirty="0">
                <a:latin typeface="Times New Roman" panose="02020603050405020304" charset="0"/>
              </a:endParaRPr>
            </a:p>
          </p:txBody>
        </p:sp>
        <p:sp>
          <p:nvSpPr>
            <p:cNvPr id="57417" name="任意多边形 85139"/>
            <p:cNvSpPr/>
            <p:nvPr/>
          </p:nvSpPr>
          <p:spPr>
            <a:xfrm>
              <a:off x="3456" y="959"/>
              <a:ext cx="1592" cy="1424"/>
            </a:xfrm>
            <a:custGeom>
              <a:avLst/>
              <a:gdLst/>
              <a:ahLst/>
              <a:cxnLst/>
              <a:pathLst>
                <a:path w="1592" h="1635">
                  <a:moveTo>
                    <a:pt x="0" y="1635"/>
                  </a:moveTo>
                  <a:lnTo>
                    <a:pt x="1398" y="1635"/>
                  </a:lnTo>
                  <a:lnTo>
                    <a:pt x="1398" y="0"/>
                  </a:lnTo>
                  <a:lnTo>
                    <a:pt x="1592" y="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7418" name="任意多边形 85140"/>
            <p:cNvSpPr/>
            <p:nvPr/>
          </p:nvSpPr>
          <p:spPr>
            <a:xfrm>
              <a:off x="1718" y="1690"/>
              <a:ext cx="1565" cy="729"/>
            </a:xfrm>
            <a:custGeom>
              <a:avLst/>
              <a:gdLst/>
              <a:ahLst/>
              <a:cxnLst/>
              <a:pathLst>
                <a:path w="1565" h="729">
                  <a:moveTo>
                    <a:pt x="0" y="0"/>
                  </a:moveTo>
                  <a:lnTo>
                    <a:pt x="221" y="0"/>
                  </a:lnTo>
                  <a:lnTo>
                    <a:pt x="221" y="105"/>
                  </a:lnTo>
                  <a:lnTo>
                    <a:pt x="644" y="105"/>
                  </a:lnTo>
                  <a:lnTo>
                    <a:pt x="644" y="729"/>
                  </a:lnTo>
                  <a:lnTo>
                    <a:pt x="1565" y="729"/>
                  </a:lnTo>
                </a:path>
              </a:pathLst>
            </a:custGeom>
            <a:noFill/>
            <a:ln w="19050" cap="flat" cmpd="sng">
              <a:solidFill>
                <a:srgbClr val="CCFFCC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矩形 88065"/>
          <p:cNvSpPr/>
          <p:nvPr/>
        </p:nvSpPr>
        <p:spPr>
          <a:xfrm>
            <a:off x="315913" y="107950"/>
            <a:ext cx="4468812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"/>
              </a:spcBef>
            </a:pPr>
            <a:r>
              <a:rPr lang="zh-CN" altLang="en-US" sz="2800" dirty="0">
                <a:solidFill>
                  <a:srgbClr val="FFFFCC"/>
                </a:solidFill>
                <a:latin typeface="Times New Roman" panose="02020603050405020304" charset="0"/>
              </a:rPr>
              <a:t>1. 写出每片芯片的地址范围</a:t>
            </a:r>
            <a:endParaRPr lang="zh-CN" altLang="en-US" sz="2800" dirty="0">
              <a:solidFill>
                <a:srgbClr val="FFFFCC"/>
              </a:solidFill>
              <a:latin typeface="Times New Roman" panose="02020603050405020304" charset="0"/>
            </a:endParaRPr>
          </a:p>
        </p:txBody>
      </p:sp>
      <p:sp>
        <p:nvSpPr>
          <p:cNvPr id="58370" name="文本框 88066"/>
          <p:cNvSpPr txBox="1"/>
          <p:nvPr/>
        </p:nvSpPr>
        <p:spPr>
          <a:xfrm>
            <a:off x="1149350" y="1177925"/>
            <a:ext cx="59436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1    1     1</a:t>
            </a:r>
            <a:r>
              <a:rPr lang="zh-CN" altLang="en-US" sz="2800" dirty="0">
                <a:latin typeface="Times New Roman" panose="02020603050405020304" charset="0"/>
              </a:rPr>
              <a:t>  </a:t>
            </a:r>
            <a:r>
              <a:rPr lang="zh-CN" altLang="en-US" sz="2400" dirty="0">
                <a:latin typeface="Times New Roman" panose="02020603050405020304" charset="0"/>
              </a:rPr>
              <a:t>  </a:t>
            </a:r>
            <a:r>
              <a:rPr lang="zh-CN" altLang="en-US" sz="2800" dirty="0">
                <a:latin typeface="Times New Roman" panose="02020603050405020304" charset="0"/>
              </a:rPr>
              <a:t>0    0    0    0  </a:t>
            </a:r>
            <a:r>
              <a:rPr lang="en-US" altLang="zh-CN" sz="3200" baseline="-14000" dirty="0">
                <a:latin typeface="Times New Roman" panose="02020603050405020304" charset="0"/>
              </a:rPr>
              <a:t>….</a:t>
            </a:r>
            <a:r>
              <a:rPr lang="zh-CN" altLang="en-US" sz="2800" dirty="0">
                <a:latin typeface="Times New Roman" panose="02020603050405020304" charset="0"/>
              </a:rPr>
              <a:t>  0   0   0</a:t>
            </a:r>
            <a:endParaRPr lang="zh-CN" altLang="en-US" sz="2800" dirty="0">
              <a:latin typeface="Times New Roman" panose="02020603050405020304" charset="0"/>
            </a:endParaRPr>
          </a:p>
          <a:p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1    1     1</a:t>
            </a:r>
            <a:r>
              <a:rPr lang="zh-CN" altLang="en-US" sz="2800" dirty="0">
                <a:latin typeface="Times New Roman" panose="02020603050405020304" charset="0"/>
              </a:rPr>
              <a:t>    1    1    1    1  </a:t>
            </a:r>
            <a:r>
              <a:rPr lang="en-US" altLang="zh-CN" sz="3200" baseline="-14000" dirty="0">
                <a:latin typeface="Times New Roman" panose="02020603050405020304" charset="0"/>
              </a:rPr>
              <a:t>…. </a:t>
            </a:r>
            <a:r>
              <a:rPr lang="zh-CN" altLang="en-US" sz="2800" dirty="0">
                <a:latin typeface="Times New Roman" panose="02020603050405020304" charset="0"/>
              </a:rPr>
              <a:t> 1   1   1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grpSp>
        <p:nvGrpSpPr>
          <p:cNvPr id="58371" name="组合 88067"/>
          <p:cNvGrpSpPr/>
          <p:nvPr/>
        </p:nvGrpSpPr>
        <p:grpSpPr>
          <a:xfrm>
            <a:off x="1087438" y="574675"/>
            <a:ext cx="6372225" cy="528638"/>
            <a:chOff x="773" y="422"/>
            <a:chExt cx="4014" cy="333"/>
          </a:xfrm>
        </p:grpSpPr>
        <p:sp>
          <p:nvSpPr>
            <p:cNvPr id="58372" name="文本框 88068"/>
            <p:cNvSpPr txBox="1"/>
            <p:nvPr/>
          </p:nvSpPr>
          <p:spPr>
            <a:xfrm>
              <a:off x="773" y="422"/>
              <a:ext cx="40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15</a:t>
              </a:r>
              <a:r>
                <a:rPr lang="en-US" altLang="zh-CN" sz="1200" baseline="-14000" dirty="0">
                  <a:latin typeface="Times New Roman" panose="02020603050405020304" charset="0"/>
                </a:rPr>
                <a:t>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14</a:t>
              </a:r>
              <a:r>
                <a:rPr lang="en-US" altLang="zh-CN" sz="1200" baseline="-14000" dirty="0">
                  <a:latin typeface="Times New Roman" panose="02020603050405020304" charset="0"/>
                </a:rPr>
                <a:t>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13</a:t>
              </a:r>
              <a:r>
                <a:rPr lang="en-US" altLang="zh-CN" sz="1200" baseline="-14000" dirty="0">
                  <a:latin typeface="Times New Roman" panose="02020603050405020304" charset="0"/>
                </a:rPr>
                <a:t>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12</a:t>
              </a:r>
              <a:r>
                <a:rPr lang="en-US" altLang="zh-CN" sz="1200" baseline="-14000" dirty="0">
                  <a:latin typeface="Times New Roman" panose="02020603050405020304" charset="0"/>
                </a:rPr>
                <a:t>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11</a:t>
              </a:r>
              <a:r>
                <a:rPr lang="en-US" altLang="zh-CN" sz="1200" baseline="-14000" dirty="0">
                  <a:latin typeface="Times New Roman" panose="02020603050405020304" charset="0"/>
                </a:rPr>
                <a:t>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10</a:t>
              </a:r>
              <a:r>
                <a:rPr lang="en-US" altLang="zh-CN" sz="1200" baseline="-14000" dirty="0">
                  <a:latin typeface="Times New Roman" panose="02020603050405020304" charset="0"/>
                </a:rPr>
                <a:t>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9 ….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2</a:t>
              </a:r>
              <a:r>
                <a:rPr lang="en-US" altLang="zh-CN" sz="1200" baseline="-14000" dirty="0">
                  <a:latin typeface="Times New Roman" panose="02020603050405020304" charset="0"/>
                </a:rPr>
                <a:t>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</a:t>
              </a:r>
              <a:r>
                <a:rPr lang="en-US" altLang="zh-CN" sz="1200" baseline="-14000" dirty="0">
                  <a:latin typeface="Times New Roman" panose="02020603050405020304" charset="0"/>
                </a:rPr>
                <a:t>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0</a:t>
              </a:r>
              <a:endParaRPr lang="en-US" altLang="zh-CN" sz="3200" baseline="-14000" dirty="0">
                <a:latin typeface="Times New Roman" panose="02020603050405020304" charset="0"/>
              </a:endParaRPr>
            </a:p>
          </p:txBody>
        </p:sp>
        <p:sp>
          <p:nvSpPr>
            <p:cNvPr id="58373" name="直接连接符 88069"/>
            <p:cNvSpPr/>
            <p:nvPr/>
          </p:nvSpPr>
          <p:spPr>
            <a:xfrm>
              <a:off x="825" y="755"/>
              <a:ext cx="3685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8374" name="左大括号 88070"/>
          <p:cNvSpPr/>
          <p:nvPr/>
        </p:nvSpPr>
        <p:spPr>
          <a:xfrm>
            <a:off x="1004888" y="1382713"/>
            <a:ext cx="128587" cy="604837"/>
          </a:xfrm>
          <a:prstGeom prst="leftBrace">
            <a:avLst>
              <a:gd name="adj1" fmla="val 39175"/>
              <a:gd name="adj2" fmla="val 50000"/>
            </a:avLst>
          </a:prstGeom>
          <a:noFill/>
          <a:ln w="1905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75" name="文本框 88071"/>
          <p:cNvSpPr txBox="1"/>
          <p:nvPr/>
        </p:nvSpPr>
        <p:spPr>
          <a:xfrm>
            <a:off x="268288" y="1425575"/>
            <a:ext cx="820737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8</a:t>
            </a:r>
            <a:r>
              <a:rPr lang="en-US" altLang="zh-CN" sz="2400" dirty="0">
                <a:latin typeface="Times New Roman" panose="02020603050405020304" charset="0"/>
              </a:rPr>
              <a:t>KB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58376" name="右大括号 88072"/>
          <p:cNvSpPr/>
          <p:nvPr/>
        </p:nvSpPr>
        <p:spPr>
          <a:xfrm>
            <a:off x="6604000" y="1373188"/>
            <a:ext cx="114300" cy="619125"/>
          </a:xfrm>
          <a:prstGeom prst="rightBrace">
            <a:avLst>
              <a:gd name="adj1" fmla="val 45113"/>
              <a:gd name="adj2" fmla="val 50000"/>
            </a:avLst>
          </a:prstGeom>
          <a:noFill/>
          <a:ln w="1905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77" name="文本框 88073"/>
          <p:cNvSpPr txBox="1"/>
          <p:nvPr/>
        </p:nvSpPr>
        <p:spPr>
          <a:xfrm>
            <a:off x="6697663" y="1435100"/>
            <a:ext cx="1954212" cy="48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charset="0"/>
              </a:rPr>
              <a:t>E000~FFFF</a:t>
            </a:r>
            <a:endParaRPr lang="en-US" altLang="zh-CN" sz="2600" dirty="0">
              <a:latin typeface="Times New Roman" panose="02020603050405020304" charset="0"/>
            </a:endParaRPr>
          </a:p>
        </p:txBody>
      </p:sp>
      <p:sp>
        <p:nvSpPr>
          <p:cNvPr id="58378" name="文本框 88074"/>
          <p:cNvSpPr txBox="1"/>
          <p:nvPr/>
        </p:nvSpPr>
        <p:spPr>
          <a:xfrm>
            <a:off x="238125" y="2355850"/>
            <a:ext cx="10350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4</a:t>
            </a:r>
            <a:r>
              <a:rPr lang="en-US" altLang="zh-CN" sz="2400" dirty="0">
                <a:latin typeface="Times New Roman" panose="02020603050405020304" charset="0"/>
              </a:rPr>
              <a:t>BK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58379" name="左大括号 88075"/>
          <p:cNvSpPr/>
          <p:nvPr/>
        </p:nvSpPr>
        <p:spPr>
          <a:xfrm>
            <a:off x="968375" y="2312988"/>
            <a:ext cx="128588" cy="604837"/>
          </a:xfrm>
          <a:prstGeom prst="leftBrace">
            <a:avLst>
              <a:gd name="adj1" fmla="val 39175"/>
              <a:gd name="adj2" fmla="val 50000"/>
            </a:avLst>
          </a:prstGeom>
          <a:noFill/>
          <a:ln w="1905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80" name="文本框 88076"/>
          <p:cNvSpPr txBox="1"/>
          <p:nvPr/>
        </p:nvSpPr>
        <p:spPr>
          <a:xfrm>
            <a:off x="1149350" y="2105025"/>
            <a:ext cx="59436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1    1     0</a:t>
            </a:r>
            <a:r>
              <a:rPr lang="zh-CN" altLang="en-US" sz="2800" dirty="0">
                <a:latin typeface="Times New Roman" panose="02020603050405020304" charset="0"/>
              </a:rPr>
              <a:t>    0    0    0    0  </a:t>
            </a:r>
            <a:r>
              <a:rPr lang="en-US" altLang="zh-CN" sz="3200" baseline="-14000" dirty="0">
                <a:latin typeface="Times New Roman" panose="02020603050405020304" charset="0"/>
              </a:rPr>
              <a:t>….</a:t>
            </a:r>
            <a:r>
              <a:rPr lang="zh-CN" altLang="en-US" sz="2800" dirty="0">
                <a:latin typeface="Times New Roman" panose="02020603050405020304" charset="0"/>
              </a:rPr>
              <a:t> 0   0    0</a:t>
            </a:r>
            <a:endParaRPr lang="zh-CN" altLang="en-US" sz="2800" dirty="0">
              <a:latin typeface="Times New Roman" panose="02020603050405020304" charset="0"/>
            </a:endParaRPr>
          </a:p>
          <a:p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1    1     0</a:t>
            </a:r>
            <a:r>
              <a:rPr lang="zh-CN" altLang="en-US" sz="2800" dirty="0">
                <a:latin typeface="Times New Roman" panose="02020603050405020304" charset="0"/>
              </a:rPr>
              <a:t>    1    1    1    1  </a:t>
            </a:r>
            <a:r>
              <a:rPr lang="en-US" altLang="zh-CN" sz="3200" baseline="-14000" dirty="0">
                <a:latin typeface="Times New Roman" panose="02020603050405020304" charset="0"/>
              </a:rPr>
              <a:t>….</a:t>
            </a:r>
            <a:r>
              <a:rPr lang="zh-CN" altLang="en-US" sz="2800" dirty="0">
                <a:latin typeface="Times New Roman" panose="02020603050405020304" charset="0"/>
              </a:rPr>
              <a:t> 1   1    1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sp>
        <p:nvSpPr>
          <p:cNvPr id="58381" name="矩形 88077"/>
          <p:cNvSpPr/>
          <p:nvPr/>
        </p:nvSpPr>
        <p:spPr>
          <a:xfrm>
            <a:off x="2768600" y="2190750"/>
            <a:ext cx="496888" cy="820738"/>
          </a:xfrm>
          <a:prstGeom prst="rect">
            <a:avLst/>
          </a:prstGeom>
          <a:noFill/>
          <a:ln w="19050" cap="flat" cmpd="sng">
            <a:solidFill>
              <a:srgbClr val="CCFFFF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82" name="右大括号 88078"/>
          <p:cNvSpPr/>
          <p:nvPr/>
        </p:nvSpPr>
        <p:spPr>
          <a:xfrm>
            <a:off x="6638925" y="2332038"/>
            <a:ext cx="114300" cy="619125"/>
          </a:xfrm>
          <a:prstGeom prst="rightBrace">
            <a:avLst>
              <a:gd name="adj1" fmla="val 45113"/>
              <a:gd name="adj2" fmla="val 50000"/>
            </a:avLst>
          </a:prstGeom>
          <a:noFill/>
          <a:ln w="1905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83" name="文本框 88079"/>
          <p:cNvSpPr txBox="1"/>
          <p:nvPr/>
        </p:nvSpPr>
        <p:spPr>
          <a:xfrm>
            <a:off x="6735763" y="2409825"/>
            <a:ext cx="1954212" cy="48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charset="0"/>
              </a:rPr>
              <a:t>C000~DFFF</a:t>
            </a:r>
            <a:endParaRPr lang="en-US" altLang="zh-CN" sz="2600" dirty="0">
              <a:latin typeface="Times New Roman" panose="02020603050405020304" charset="0"/>
            </a:endParaRPr>
          </a:p>
        </p:txBody>
      </p:sp>
      <p:sp>
        <p:nvSpPr>
          <p:cNvPr id="58384" name="文本框 88080"/>
          <p:cNvSpPr txBox="1"/>
          <p:nvPr/>
        </p:nvSpPr>
        <p:spPr>
          <a:xfrm>
            <a:off x="9525" y="3244850"/>
            <a:ext cx="10350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</a:rPr>
              <a:t>BK</a:t>
            </a:r>
            <a:r>
              <a:rPr lang="en-US" altLang="zh-CN" sz="2000" dirty="0">
                <a:latin typeface="Times New Roman" panose="02020603050405020304" charset="0"/>
              </a:rPr>
              <a:t>①</a:t>
            </a:r>
            <a:endParaRPr lang="en-US" altLang="zh-CN" sz="2000" dirty="0">
              <a:latin typeface="Times New Roman" panose="02020603050405020304" charset="0"/>
            </a:endParaRPr>
          </a:p>
        </p:txBody>
      </p:sp>
      <p:sp>
        <p:nvSpPr>
          <p:cNvPr id="58385" name="左大括号 88081"/>
          <p:cNvSpPr/>
          <p:nvPr/>
        </p:nvSpPr>
        <p:spPr>
          <a:xfrm>
            <a:off x="981075" y="3201988"/>
            <a:ext cx="128588" cy="604837"/>
          </a:xfrm>
          <a:prstGeom prst="leftBrace">
            <a:avLst>
              <a:gd name="adj1" fmla="val 39175"/>
              <a:gd name="adj2" fmla="val 50000"/>
            </a:avLst>
          </a:prstGeom>
          <a:noFill/>
          <a:ln w="1905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86" name="文本框 88082"/>
          <p:cNvSpPr txBox="1"/>
          <p:nvPr/>
        </p:nvSpPr>
        <p:spPr>
          <a:xfrm>
            <a:off x="1162050" y="2994025"/>
            <a:ext cx="59436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1    0     1    0</a:t>
            </a:r>
            <a:r>
              <a:rPr lang="zh-CN" altLang="en-US" sz="2800" dirty="0">
                <a:latin typeface="Times New Roman" panose="02020603050405020304" charset="0"/>
              </a:rPr>
              <a:t>    0    0    0  </a:t>
            </a:r>
            <a:r>
              <a:rPr lang="en-US" altLang="zh-CN" sz="3200" baseline="-14000" dirty="0">
                <a:latin typeface="Times New Roman" panose="02020603050405020304" charset="0"/>
              </a:rPr>
              <a:t>….</a:t>
            </a:r>
            <a:r>
              <a:rPr lang="zh-CN" altLang="en-US" sz="2800" dirty="0">
                <a:latin typeface="Times New Roman" panose="02020603050405020304" charset="0"/>
              </a:rPr>
              <a:t> 0   0    0</a:t>
            </a:r>
            <a:endParaRPr lang="zh-CN" altLang="en-US" sz="2800" dirty="0">
              <a:latin typeface="Times New Roman" panose="02020603050405020304" charset="0"/>
            </a:endParaRPr>
          </a:p>
          <a:p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1    0     1    0</a:t>
            </a:r>
            <a:r>
              <a:rPr lang="zh-CN" altLang="en-US" sz="2800" dirty="0">
                <a:latin typeface="Times New Roman" panose="02020603050405020304" charset="0"/>
              </a:rPr>
              <a:t>    1    1    1  </a:t>
            </a:r>
            <a:r>
              <a:rPr lang="en-US" altLang="zh-CN" sz="3200" baseline="-14000" dirty="0">
                <a:latin typeface="Times New Roman" panose="02020603050405020304" charset="0"/>
              </a:rPr>
              <a:t>….</a:t>
            </a:r>
            <a:r>
              <a:rPr lang="zh-CN" altLang="en-US" sz="2800" dirty="0">
                <a:latin typeface="Times New Roman" panose="02020603050405020304" charset="0"/>
              </a:rPr>
              <a:t> 1   1    1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sp>
        <p:nvSpPr>
          <p:cNvPr id="58387" name="矩形 88083"/>
          <p:cNvSpPr/>
          <p:nvPr/>
        </p:nvSpPr>
        <p:spPr>
          <a:xfrm>
            <a:off x="3319463" y="3082925"/>
            <a:ext cx="496887" cy="820738"/>
          </a:xfrm>
          <a:prstGeom prst="rect">
            <a:avLst/>
          </a:prstGeom>
          <a:noFill/>
          <a:ln w="19050" cap="flat" cmpd="sng">
            <a:solidFill>
              <a:srgbClr val="CCFFFF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88" name="右大括号 88084"/>
          <p:cNvSpPr/>
          <p:nvPr/>
        </p:nvSpPr>
        <p:spPr>
          <a:xfrm>
            <a:off x="6651625" y="3221038"/>
            <a:ext cx="114300" cy="619125"/>
          </a:xfrm>
          <a:prstGeom prst="rightBrace">
            <a:avLst>
              <a:gd name="adj1" fmla="val 45113"/>
              <a:gd name="adj2" fmla="val 50000"/>
            </a:avLst>
          </a:prstGeom>
          <a:noFill/>
          <a:ln w="1905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89" name="文本框 88085"/>
          <p:cNvSpPr txBox="1"/>
          <p:nvPr/>
        </p:nvSpPr>
        <p:spPr>
          <a:xfrm>
            <a:off x="6748463" y="3282950"/>
            <a:ext cx="1954212" cy="48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charset="0"/>
              </a:rPr>
              <a:t>A000~AFFF</a:t>
            </a:r>
            <a:endParaRPr lang="en-US" altLang="zh-CN" sz="2600" dirty="0">
              <a:latin typeface="Times New Roman" panose="02020603050405020304" charset="0"/>
            </a:endParaRPr>
          </a:p>
        </p:txBody>
      </p:sp>
      <p:sp>
        <p:nvSpPr>
          <p:cNvPr id="58390" name="文本框 88086"/>
          <p:cNvSpPr txBox="1"/>
          <p:nvPr/>
        </p:nvSpPr>
        <p:spPr>
          <a:xfrm>
            <a:off x="25400" y="4232275"/>
            <a:ext cx="12112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charset="0"/>
              </a:rPr>
              <a:t>2</a:t>
            </a:r>
            <a:r>
              <a:rPr lang="en-US" altLang="zh-CN" sz="2400" dirty="0">
                <a:latin typeface="Times New Roman" panose="02020603050405020304" charset="0"/>
              </a:rPr>
              <a:t>BK</a:t>
            </a:r>
            <a:r>
              <a:rPr lang="en-US" altLang="zh-CN" sz="2000" dirty="0">
                <a:latin typeface="Times New Roman" panose="02020603050405020304" charset="0"/>
              </a:rPr>
              <a:t>②</a:t>
            </a:r>
            <a:endParaRPr lang="en-US" altLang="zh-CN" sz="2000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58391" name="左大括号 88087"/>
          <p:cNvSpPr/>
          <p:nvPr/>
        </p:nvSpPr>
        <p:spPr>
          <a:xfrm>
            <a:off x="993775" y="4179888"/>
            <a:ext cx="128588" cy="604837"/>
          </a:xfrm>
          <a:prstGeom prst="leftBrace">
            <a:avLst>
              <a:gd name="adj1" fmla="val 39175"/>
              <a:gd name="adj2" fmla="val 50000"/>
            </a:avLst>
          </a:prstGeom>
          <a:noFill/>
          <a:ln w="1905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92" name="文本框 88088"/>
          <p:cNvSpPr txBox="1"/>
          <p:nvPr/>
        </p:nvSpPr>
        <p:spPr>
          <a:xfrm>
            <a:off x="1174750" y="3971925"/>
            <a:ext cx="5943600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1    0     0</a:t>
            </a:r>
            <a:r>
              <a:rPr lang="zh-CN" altLang="en-US" sz="2800" dirty="0">
                <a:latin typeface="Times New Roman" panose="02020603050405020304" charset="0"/>
              </a:rPr>
              <a:t>    </a:t>
            </a: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</a:t>
            </a:r>
            <a:r>
              <a:rPr lang="zh-CN" altLang="en-US" sz="2800" dirty="0">
                <a:latin typeface="Times New Roman" panose="02020603050405020304" charset="0"/>
              </a:rPr>
              <a:t>    0    0    0  </a:t>
            </a:r>
            <a:r>
              <a:rPr lang="en-US" altLang="zh-CN" sz="3200" baseline="-14000" dirty="0">
                <a:latin typeface="Times New Roman" panose="02020603050405020304" charset="0"/>
              </a:rPr>
              <a:t>…. </a:t>
            </a:r>
            <a:r>
              <a:rPr lang="zh-CN" altLang="en-US" sz="2800" dirty="0">
                <a:latin typeface="Times New Roman" panose="02020603050405020304" charset="0"/>
              </a:rPr>
              <a:t>0   0    0</a:t>
            </a:r>
            <a:endParaRPr lang="zh-CN" altLang="en-US" sz="2800" dirty="0">
              <a:latin typeface="Times New Roman" panose="02020603050405020304" charset="0"/>
            </a:endParaRPr>
          </a:p>
          <a:p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1    0     0</a:t>
            </a:r>
            <a:r>
              <a:rPr lang="zh-CN" altLang="en-US" sz="2800" dirty="0">
                <a:latin typeface="Times New Roman" panose="02020603050405020304" charset="0"/>
              </a:rPr>
              <a:t>    </a:t>
            </a: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</a:t>
            </a:r>
            <a:r>
              <a:rPr lang="zh-CN" altLang="en-US" sz="2800" dirty="0">
                <a:latin typeface="Times New Roman" panose="02020603050405020304" charset="0"/>
              </a:rPr>
              <a:t>    1    1    1  </a:t>
            </a:r>
            <a:r>
              <a:rPr lang="en-US" altLang="zh-CN" sz="3200" baseline="-14000" dirty="0">
                <a:latin typeface="Times New Roman" panose="02020603050405020304" charset="0"/>
              </a:rPr>
              <a:t>….</a:t>
            </a:r>
            <a:r>
              <a:rPr lang="zh-CN" altLang="en-US" sz="2800" dirty="0">
                <a:latin typeface="Times New Roman" panose="02020603050405020304" charset="0"/>
              </a:rPr>
              <a:t> 1   1    1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sp>
        <p:nvSpPr>
          <p:cNvPr id="58393" name="矩形 88089"/>
          <p:cNvSpPr/>
          <p:nvPr/>
        </p:nvSpPr>
        <p:spPr>
          <a:xfrm>
            <a:off x="3348038" y="4060825"/>
            <a:ext cx="496887" cy="820738"/>
          </a:xfrm>
          <a:prstGeom prst="rect">
            <a:avLst/>
          </a:prstGeom>
          <a:noFill/>
          <a:ln w="19050" cap="flat" cmpd="sng">
            <a:solidFill>
              <a:srgbClr val="CCFFFF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94" name="右大括号 88090"/>
          <p:cNvSpPr/>
          <p:nvPr/>
        </p:nvSpPr>
        <p:spPr>
          <a:xfrm>
            <a:off x="6648450" y="4198938"/>
            <a:ext cx="114300" cy="619125"/>
          </a:xfrm>
          <a:prstGeom prst="rightBrace">
            <a:avLst>
              <a:gd name="adj1" fmla="val 45113"/>
              <a:gd name="adj2" fmla="val 50000"/>
            </a:avLst>
          </a:prstGeom>
          <a:noFill/>
          <a:ln w="1905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58395" name="文本框 88091"/>
          <p:cNvSpPr txBox="1"/>
          <p:nvPr/>
        </p:nvSpPr>
        <p:spPr>
          <a:xfrm>
            <a:off x="6777038" y="4244975"/>
            <a:ext cx="1954212" cy="48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600" dirty="0">
                <a:latin typeface="Times New Roman" panose="02020603050405020304" charset="0"/>
              </a:rPr>
              <a:t>9000~9FFF</a:t>
            </a:r>
            <a:endParaRPr lang="en-US" altLang="zh-CN" sz="2600" dirty="0">
              <a:latin typeface="Times New Roman" panose="02020603050405020304" charset="0"/>
            </a:endParaRPr>
          </a:p>
        </p:txBody>
      </p:sp>
      <p:sp>
        <p:nvSpPr>
          <p:cNvPr id="58396" name="任意多边形 88092"/>
          <p:cNvSpPr/>
          <p:nvPr/>
        </p:nvSpPr>
        <p:spPr>
          <a:xfrm>
            <a:off x="7620000" y="2682875"/>
            <a:ext cx="1387475" cy="3260725"/>
          </a:xfrm>
          <a:custGeom>
            <a:avLst/>
            <a:gdLst/>
            <a:ahLst/>
            <a:cxnLst/>
            <a:pathLst>
              <a:path w="874" h="2054">
                <a:moveTo>
                  <a:pt x="634" y="0"/>
                </a:moveTo>
                <a:lnTo>
                  <a:pt x="874" y="0"/>
                </a:lnTo>
                <a:lnTo>
                  <a:pt x="874" y="2054"/>
                </a:lnTo>
                <a:lnTo>
                  <a:pt x="0" y="2054"/>
                </a:lnTo>
              </a:path>
            </a:pathLst>
          </a:custGeom>
          <a:noFill/>
          <a:ln w="22225" cap="flat" cmpd="sng">
            <a:solidFill>
              <a:srgbClr val="CCFFFF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397" name="文本框 88094"/>
          <p:cNvSpPr txBox="1"/>
          <p:nvPr/>
        </p:nvSpPr>
        <p:spPr>
          <a:xfrm>
            <a:off x="5551488" y="5702300"/>
            <a:ext cx="23479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8</a:t>
            </a:r>
            <a:r>
              <a:rPr lang="en-US" altLang="zh-CN" sz="2800" dirty="0">
                <a:latin typeface="Times New Roman" panose="02020603050405020304" charset="0"/>
              </a:rPr>
              <a:t>K</a:t>
            </a:r>
            <a:r>
              <a:rPr lang="zh-CN" altLang="en-US" sz="2800" dirty="0">
                <a:latin typeface="Times New Roman" panose="02020603050405020304" charset="0"/>
              </a:rPr>
              <a:t>地址范围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grpSp>
        <p:nvGrpSpPr>
          <p:cNvPr id="58398" name="组合 88097"/>
          <p:cNvGrpSpPr/>
          <p:nvPr/>
        </p:nvGrpSpPr>
        <p:grpSpPr>
          <a:xfrm>
            <a:off x="7943850" y="3551238"/>
            <a:ext cx="912813" cy="1857375"/>
            <a:chOff x="5004" y="2237"/>
            <a:chExt cx="575" cy="1170"/>
          </a:xfrm>
        </p:grpSpPr>
        <p:sp>
          <p:nvSpPr>
            <p:cNvPr id="58399" name="任意多边形 88095"/>
            <p:cNvSpPr/>
            <p:nvPr/>
          </p:nvSpPr>
          <p:spPr>
            <a:xfrm>
              <a:off x="5004" y="2237"/>
              <a:ext cx="575" cy="1170"/>
            </a:xfrm>
            <a:custGeom>
              <a:avLst/>
              <a:gdLst/>
              <a:ahLst/>
              <a:cxnLst/>
              <a:pathLst>
                <a:path w="874" h="2054">
                  <a:moveTo>
                    <a:pt x="634" y="0"/>
                  </a:moveTo>
                  <a:lnTo>
                    <a:pt x="874" y="0"/>
                  </a:lnTo>
                  <a:lnTo>
                    <a:pt x="874" y="2054"/>
                  </a:lnTo>
                  <a:lnTo>
                    <a:pt x="0" y="2054"/>
                  </a:lnTo>
                </a:path>
              </a:pathLst>
            </a:custGeom>
            <a:noFill/>
            <a:ln w="22225" cap="flat" cmpd="sng">
              <a:solidFill>
                <a:srgbClr val="CCFFFF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8400" name="直接连接符 88096"/>
            <p:cNvSpPr/>
            <p:nvPr/>
          </p:nvSpPr>
          <p:spPr>
            <a:xfrm>
              <a:off x="5377" y="2832"/>
              <a:ext cx="197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58401" name="文本框 88098"/>
          <p:cNvSpPr txBox="1"/>
          <p:nvPr/>
        </p:nvSpPr>
        <p:spPr>
          <a:xfrm>
            <a:off x="5883275" y="5153025"/>
            <a:ext cx="2347913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4</a:t>
            </a:r>
            <a:r>
              <a:rPr lang="en-US" altLang="zh-CN" sz="2800" dirty="0">
                <a:latin typeface="Times New Roman" panose="02020603050405020304" charset="0"/>
              </a:rPr>
              <a:t>K</a:t>
            </a:r>
            <a:r>
              <a:rPr lang="zh-CN" altLang="en-US" sz="2800" dirty="0">
                <a:latin typeface="Times New Roman" panose="02020603050405020304" charset="0"/>
              </a:rPr>
              <a:t>地址范围</a:t>
            </a:r>
            <a:endParaRPr lang="zh-CN" altLang="en-US" sz="28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矩形 93198"/>
          <p:cNvSpPr/>
          <p:nvPr/>
        </p:nvSpPr>
        <p:spPr>
          <a:xfrm>
            <a:off x="315913" y="188913"/>
            <a:ext cx="41116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>
              <a:spcBef>
                <a:spcPct val="5000"/>
              </a:spcBef>
            </a:pPr>
            <a:r>
              <a:rPr lang="zh-CN" altLang="en-US" sz="2800" dirty="0">
                <a:solidFill>
                  <a:srgbClr val="FFFFCC"/>
                </a:solidFill>
                <a:latin typeface="Times New Roman" panose="02020603050405020304" charset="0"/>
              </a:rPr>
              <a:t>2. 分析芯片地址重叠情况</a:t>
            </a:r>
            <a:endParaRPr lang="zh-CN" altLang="en-US" sz="2800" dirty="0">
              <a:solidFill>
                <a:srgbClr val="FFFFCC"/>
              </a:solidFill>
              <a:latin typeface="Times New Roman" panose="02020603050405020304" charset="0"/>
            </a:endParaRPr>
          </a:p>
        </p:txBody>
      </p:sp>
      <p:sp>
        <p:nvSpPr>
          <p:cNvPr id="59394" name="文本框 93199"/>
          <p:cNvSpPr txBox="1"/>
          <p:nvPr/>
        </p:nvSpPr>
        <p:spPr>
          <a:xfrm>
            <a:off x="752475" y="823913"/>
            <a:ext cx="8002588" cy="3521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482600" indent="-482600">
              <a:lnSpc>
                <a:spcPct val="105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(1) 8</a:t>
            </a:r>
            <a:r>
              <a:rPr lang="en-US" altLang="zh-CN" sz="2800" dirty="0">
                <a:latin typeface="Times New Roman" panose="02020603050405020304" charset="0"/>
              </a:rPr>
              <a:t>KB</a:t>
            </a:r>
            <a:r>
              <a:rPr lang="zh-CN" altLang="en-US" sz="2800" dirty="0">
                <a:latin typeface="Times New Roman" panose="02020603050405020304" charset="0"/>
              </a:rPr>
              <a:t>芯片地址空间</a:t>
            </a:r>
            <a:r>
              <a:rPr lang="en-US" altLang="zh-CN" sz="2600" dirty="0">
                <a:latin typeface="Times New Roman" panose="02020603050405020304" charset="0"/>
              </a:rPr>
              <a:t>E000~FFFF, </a:t>
            </a:r>
            <a:r>
              <a:rPr lang="zh-CN" altLang="en-US" sz="2600" dirty="0">
                <a:latin typeface="Times New Roman" panose="02020603050405020304" charset="0"/>
              </a:rPr>
              <a:t>没有地址重叠;</a:t>
            </a:r>
            <a:endParaRPr lang="zh-CN" altLang="en-US" sz="2600" dirty="0">
              <a:latin typeface="Times New Roman" panose="02020603050405020304" charset="0"/>
            </a:endParaRPr>
          </a:p>
          <a:p>
            <a:pPr marL="482600" indent="-482600">
              <a:lnSpc>
                <a:spcPct val="105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(2) 4</a:t>
            </a:r>
            <a:r>
              <a:rPr lang="en-US" altLang="zh-CN" sz="2800" dirty="0">
                <a:latin typeface="Times New Roman" panose="02020603050405020304" charset="0"/>
              </a:rPr>
              <a:t>KB</a:t>
            </a:r>
            <a:r>
              <a:rPr lang="zh-CN" altLang="en-US" sz="2800" dirty="0">
                <a:latin typeface="Times New Roman" panose="02020603050405020304" charset="0"/>
              </a:rPr>
              <a:t>芯片地址空间</a:t>
            </a:r>
            <a:r>
              <a:rPr lang="en-US" altLang="zh-CN" sz="2600" dirty="0">
                <a:latin typeface="Times New Roman" panose="02020603050405020304" charset="0"/>
              </a:rPr>
              <a:t>C000~DFFF(</a:t>
            </a:r>
            <a:r>
              <a:rPr lang="zh-CN" altLang="en-US" sz="2600" dirty="0">
                <a:latin typeface="Times New Roman" panose="02020603050405020304" charset="0"/>
              </a:rPr>
              <a:t>即两个4</a:t>
            </a:r>
            <a:r>
              <a:rPr lang="en-US" altLang="zh-CN" sz="2600" dirty="0">
                <a:latin typeface="Times New Roman" panose="02020603050405020304" charset="0"/>
              </a:rPr>
              <a:t>K</a:t>
            </a:r>
            <a:r>
              <a:rPr lang="zh-CN" altLang="en-US" sz="2600" dirty="0">
                <a:latin typeface="Times New Roman" panose="02020603050405020304" charset="0"/>
              </a:rPr>
              <a:t>空间: </a:t>
            </a:r>
            <a:r>
              <a:rPr lang="en-US" altLang="zh-CN" sz="2600" dirty="0">
                <a:latin typeface="Times New Roman" panose="02020603050405020304" charset="0"/>
              </a:rPr>
              <a:t>C000~CFFF、D000~DFFF</a:t>
            </a:r>
            <a:r>
              <a:rPr lang="zh-CN" altLang="en-US" sz="2600" dirty="0">
                <a:latin typeface="Times New Roman" panose="02020603050405020304" charset="0"/>
              </a:rPr>
              <a:t>), 有4</a:t>
            </a:r>
            <a:r>
              <a:rPr lang="en-US" altLang="zh-CN" sz="2600" dirty="0">
                <a:latin typeface="Times New Roman" panose="02020603050405020304" charset="0"/>
              </a:rPr>
              <a:t>K</a:t>
            </a:r>
            <a:r>
              <a:rPr lang="zh-CN" altLang="en-US" sz="2600" dirty="0">
                <a:latin typeface="Times New Roman" panose="02020603050405020304" charset="0"/>
              </a:rPr>
              <a:t>地址重叠;</a:t>
            </a:r>
            <a:endParaRPr lang="zh-CN" altLang="en-US" sz="2600" dirty="0">
              <a:latin typeface="Times New Roman" panose="02020603050405020304" charset="0"/>
            </a:endParaRPr>
          </a:p>
          <a:p>
            <a:pPr marL="482600" indent="-482600">
              <a:lnSpc>
                <a:spcPct val="105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(3) 2</a:t>
            </a:r>
            <a:r>
              <a:rPr lang="en-US" altLang="zh-CN" sz="2800" dirty="0">
                <a:latin typeface="Times New Roman" panose="02020603050405020304" charset="0"/>
              </a:rPr>
              <a:t>KB </a:t>
            </a:r>
            <a:r>
              <a:rPr lang="en-US" altLang="zh-CN" sz="2400" dirty="0">
                <a:latin typeface="Times New Roman" panose="02020603050405020304" charset="0"/>
              </a:rPr>
              <a:t>①</a:t>
            </a:r>
            <a:r>
              <a:rPr lang="zh-CN" altLang="en-US" sz="2800" dirty="0">
                <a:latin typeface="Times New Roman" panose="02020603050405020304" charset="0"/>
              </a:rPr>
              <a:t>芯片地址空间</a:t>
            </a:r>
            <a:r>
              <a:rPr lang="en-US" altLang="zh-CN" sz="2600" dirty="0">
                <a:latin typeface="Times New Roman" panose="02020603050405020304" charset="0"/>
              </a:rPr>
              <a:t>A000~AFFF(</a:t>
            </a:r>
            <a:r>
              <a:rPr lang="zh-CN" altLang="en-US" sz="2600" dirty="0">
                <a:latin typeface="Times New Roman" panose="02020603050405020304" charset="0"/>
              </a:rPr>
              <a:t>即两个2</a:t>
            </a:r>
            <a:r>
              <a:rPr lang="en-US" altLang="zh-CN" sz="2600" dirty="0">
                <a:latin typeface="Times New Roman" panose="02020603050405020304" charset="0"/>
              </a:rPr>
              <a:t>K</a:t>
            </a:r>
            <a:r>
              <a:rPr lang="zh-CN" altLang="en-US" sz="2600" dirty="0">
                <a:latin typeface="Times New Roman" panose="02020603050405020304" charset="0"/>
              </a:rPr>
              <a:t>空间: </a:t>
            </a:r>
            <a:r>
              <a:rPr lang="en-US" altLang="zh-CN" sz="2600" dirty="0">
                <a:latin typeface="Times New Roman" panose="02020603050405020304" charset="0"/>
              </a:rPr>
              <a:t>A000~A7FF、A800~AFFF</a:t>
            </a:r>
            <a:r>
              <a:rPr lang="zh-CN" altLang="en-US" sz="2600" dirty="0">
                <a:latin typeface="Times New Roman" panose="02020603050405020304" charset="0"/>
              </a:rPr>
              <a:t>), 有2</a:t>
            </a:r>
            <a:r>
              <a:rPr lang="en-US" altLang="zh-CN" sz="2600" dirty="0">
                <a:latin typeface="Times New Roman" panose="02020603050405020304" charset="0"/>
              </a:rPr>
              <a:t>K</a:t>
            </a:r>
            <a:r>
              <a:rPr lang="zh-CN" altLang="en-US" sz="2600" dirty="0">
                <a:latin typeface="Times New Roman" panose="02020603050405020304" charset="0"/>
              </a:rPr>
              <a:t>地址重叠;</a:t>
            </a:r>
            <a:endParaRPr lang="zh-CN" altLang="en-US" sz="2600" dirty="0">
              <a:latin typeface="Times New Roman" panose="02020603050405020304" charset="0"/>
            </a:endParaRPr>
          </a:p>
          <a:p>
            <a:pPr marL="482600" indent="-482600">
              <a:lnSpc>
                <a:spcPct val="105000"/>
              </a:lnSpc>
              <a:spcBef>
                <a:spcPct val="3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(4) 2</a:t>
            </a:r>
            <a:r>
              <a:rPr lang="en-US" altLang="zh-CN" sz="2800" dirty="0">
                <a:latin typeface="Times New Roman" panose="02020603050405020304" charset="0"/>
              </a:rPr>
              <a:t>KB </a:t>
            </a:r>
            <a:r>
              <a:rPr lang="en-US" altLang="zh-CN" sz="2400" dirty="0">
                <a:latin typeface="Times New Roman" panose="02020603050405020304" charset="0"/>
              </a:rPr>
              <a:t>②</a:t>
            </a:r>
            <a:r>
              <a:rPr lang="zh-CN" altLang="en-US" sz="2800" dirty="0">
                <a:latin typeface="Times New Roman" panose="02020603050405020304" charset="0"/>
              </a:rPr>
              <a:t>芯片地址空间</a:t>
            </a:r>
            <a:r>
              <a:rPr lang="en-US" altLang="zh-CN" sz="2600" dirty="0">
                <a:latin typeface="Times New Roman" panose="02020603050405020304" charset="0"/>
              </a:rPr>
              <a:t>9000~9FFF(</a:t>
            </a:r>
            <a:r>
              <a:rPr lang="zh-CN" altLang="en-US" sz="2600" dirty="0">
                <a:latin typeface="Times New Roman" panose="02020603050405020304" charset="0"/>
              </a:rPr>
              <a:t>即两个2</a:t>
            </a:r>
            <a:r>
              <a:rPr lang="en-US" altLang="zh-CN" sz="2600" dirty="0">
                <a:latin typeface="Times New Roman" panose="02020603050405020304" charset="0"/>
              </a:rPr>
              <a:t>K</a:t>
            </a:r>
            <a:r>
              <a:rPr lang="zh-CN" altLang="en-US" sz="2600" dirty="0">
                <a:latin typeface="Times New Roman" panose="02020603050405020304" charset="0"/>
              </a:rPr>
              <a:t>空间: </a:t>
            </a:r>
            <a:r>
              <a:rPr lang="en-US" altLang="zh-CN" sz="2600" dirty="0">
                <a:latin typeface="Times New Roman" panose="02020603050405020304" charset="0"/>
              </a:rPr>
              <a:t>9000~97FF、9800~9FFF</a:t>
            </a:r>
            <a:r>
              <a:rPr lang="zh-CN" altLang="en-US" sz="2600" dirty="0">
                <a:latin typeface="Times New Roman" panose="02020603050405020304" charset="0"/>
              </a:rPr>
              <a:t>), 有2</a:t>
            </a:r>
            <a:r>
              <a:rPr lang="en-US" altLang="zh-CN" sz="2600" dirty="0">
                <a:latin typeface="Times New Roman" panose="02020603050405020304" charset="0"/>
              </a:rPr>
              <a:t>K</a:t>
            </a:r>
            <a:r>
              <a:rPr lang="zh-CN" altLang="en-US" sz="2600" dirty="0">
                <a:latin typeface="Times New Roman" panose="02020603050405020304" charset="0"/>
              </a:rPr>
              <a:t>地址重叠;</a:t>
            </a:r>
            <a:endParaRPr lang="zh-CN" altLang="en-US" sz="26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矩形 96257"/>
          <p:cNvSpPr/>
          <p:nvPr/>
        </p:nvSpPr>
        <p:spPr>
          <a:xfrm>
            <a:off x="407988" y="84138"/>
            <a:ext cx="85645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377825" indent="-377825"/>
            <a:r>
              <a:rPr lang="zh-CN" altLang="en-US" sz="2800" dirty="0">
                <a:solidFill>
                  <a:srgbClr val="FFFFCC"/>
                </a:solidFill>
                <a:latin typeface="Times New Roman" panose="02020603050405020304" charset="0"/>
              </a:rPr>
              <a:t>3. 利用已有线路且在尽可能少地改变已有线路基础上, 增加一片16</a:t>
            </a:r>
            <a:r>
              <a:rPr lang="en-US" altLang="zh-CN" sz="2800" dirty="0">
                <a:solidFill>
                  <a:srgbClr val="FFFFCC"/>
                </a:solidFill>
                <a:latin typeface="Times New Roman" panose="02020603050405020304" charset="0"/>
              </a:rPr>
              <a:t>KB</a:t>
            </a:r>
            <a:r>
              <a:rPr lang="zh-CN" altLang="en-US" sz="2800" dirty="0">
                <a:solidFill>
                  <a:srgbClr val="FFFFCC"/>
                </a:solidFill>
                <a:latin typeface="Times New Roman" panose="02020603050405020304" charset="0"/>
              </a:rPr>
              <a:t>存储器芯片</a:t>
            </a:r>
            <a:endParaRPr lang="zh-CN" altLang="en-US" sz="2800" dirty="0">
              <a:solidFill>
                <a:srgbClr val="FFFFCC"/>
              </a:solidFill>
              <a:latin typeface="Times New Roman" panose="02020603050405020304" charset="0"/>
            </a:endParaRPr>
          </a:p>
        </p:txBody>
      </p:sp>
      <p:sp>
        <p:nvSpPr>
          <p:cNvPr id="60418" name="矩形 96258"/>
          <p:cNvSpPr/>
          <p:nvPr/>
        </p:nvSpPr>
        <p:spPr>
          <a:xfrm>
            <a:off x="719138" y="993775"/>
            <a:ext cx="8424862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sz="2800" dirty="0">
                <a:latin typeface="Times New Roman" panose="02020603050405020304" charset="0"/>
              </a:rPr>
              <a:t>为尽可能少地改变已有线路基础上, 利用已有3:8译码器空闲的4个输出, 为新增16</a:t>
            </a:r>
            <a:r>
              <a:rPr lang="en-US" altLang="zh-CN" sz="2800" dirty="0">
                <a:latin typeface="Times New Roman" panose="02020603050405020304" charset="0"/>
              </a:rPr>
              <a:t>KB</a:t>
            </a:r>
            <a:r>
              <a:rPr lang="zh-CN" altLang="en-US" sz="2800" dirty="0">
                <a:latin typeface="Times New Roman" panose="02020603050405020304" charset="0"/>
              </a:rPr>
              <a:t>芯片分配如下地址: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sp>
        <p:nvSpPr>
          <p:cNvPr id="60419" name="文本框 96259"/>
          <p:cNvSpPr txBox="1"/>
          <p:nvPr/>
        </p:nvSpPr>
        <p:spPr>
          <a:xfrm>
            <a:off x="509588" y="2376488"/>
            <a:ext cx="1250950" cy="904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5000"/>
              </a:lnSpc>
            </a:pPr>
            <a:r>
              <a:rPr lang="zh-CN" altLang="en-US" sz="2800" dirty="0">
                <a:latin typeface="Times New Roman" panose="02020603050405020304" charset="0"/>
              </a:rPr>
              <a:t>0000~3</a:t>
            </a:r>
            <a:r>
              <a:rPr lang="en-US" altLang="zh-CN" sz="2800" dirty="0">
                <a:latin typeface="Times New Roman" panose="02020603050405020304" charset="0"/>
              </a:rPr>
              <a:t>FFF</a:t>
            </a:r>
            <a:endParaRPr lang="en-US" altLang="zh-CN" sz="2800" dirty="0">
              <a:latin typeface="Times New Roman" panose="02020603050405020304" charset="0"/>
            </a:endParaRPr>
          </a:p>
        </p:txBody>
      </p:sp>
      <p:sp>
        <p:nvSpPr>
          <p:cNvPr id="60420" name="文本框 96260"/>
          <p:cNvSpPr txBox="1"/>
          <p:nvPr/>
        </p:nvSpPr>
        <p:spPr>
          <a:xfrm>
            <a:off x="1700213" y="2366963"/>
            <a:ext cx="6211887" cy="9667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0     0</a:t>
            </a:r>
            <a:r>
              <a:rPr lang="zh-CN" altLang="en-US" sz="2800" dirty="0">
                <a:latin typeface="Times New Roman" panose="02020603050405020304" charset="0"/>
              </a:rPr>
              <a:t>    0     0    0     0    0   </a:t>
            </a:r>
            <a:r>
              <a:rPr lang="en-US" altLang="zh-CN" sz="3200" baseline="-14000" dirty="0">
                <a:latin typeface="Times New Roman" panose="02020603050405020304" charset="0"/>
              </a:rPr>
              <a:t>……</a:t>
            </a:r>
            <a:r>
              <a:rPr lang="zh-CN" altLang="en-US" sz="2800" dirty="0">
                <a:latin typeface="Times New Roman" panose="02020603050405020304" charset="0"/>
              </a:rPr>
              <a:t>  0   0   0</a:t>
            </a:r>
            <a:endParaRPr lang="zh-CN" altLang="en-US" sz="2800" dirty="0">
              <a:latin typeface="Times New Roman" panose="02020603050405020304" charset="0"/>
            </a:endParaRPr>
          </a:p>
          <a:p>
            <a:pPr>
              <a:spcBef>
                <a:spcPct val="5000"/>
              </a:spcBef>
            </a:pP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0     0</a:t>
            </a:r>
            <a:r>
              <a:rPr lang="zh-CN" altLang="en-US" sz="2800" dirty="0">
                <a:latin typeface="Times New Roman" panose="02020603050405020304" charset="0"/>
              </a:rPr>
              <a:t>    1     1    1     1    1   </a:t>
            </a:r>
            <a:r>
              <a:rPr lang="en-US" altLang="zh-CN" sz="3200" baseline="-14000" dirty="0">
                <a:latin typeface="Times New Roman" panose="02020603050405020304" charset="0"/>
              </a:rPr>
              <a:t>……  </a:t>
            </a:r>
            <a:r>
              <a:rPr lang="zh-CN" altLang="en-US" sz="2800" dirty="0">
                <a:latin typeface="Times New Roman" panose="02020603050405020304" charset="0"/>
              </a:rPr>
              <a:t> 1   1   1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grpSp>
        <p:nvGrpSpPr>
          <p:cNvPr id="60421" name="组合 96261"/>
          <p:cNvGrpSpPr/>
          <p:nvPr/>
        </p:nvGrpSpPr>
        <p:grpSpPr>
          <a:xfrm>
            <a:off x="1622425" y="1871663"/>
            <a:ext cx="6372225" cy="528637"/>
            <a:chOff x="773" y="422"/>
            <a:chExt cx="4014" cy="333"/>
          </a:xfrm>
        </p:grpSpPr>
        <p:sp>
          <p:nvSpPr>
            <p:cNvPr id="60422" name="文本框 96262"/>
            <p:cNvSpPr txBox="1"/>
            <p:nvPr/>
          </p:nvSpPr>
          <p:spPr>
            <a:xfrm>
              <a:off x="773" y="422"/>
              <a:ext cx="401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15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14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13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12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11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10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9 ……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2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1 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3200" baseline="-14000" dirty="0">
                  <a:latin typeface="Times New Roman" panose="02020603050405020304" charset="0"/>
                </a:rPr>
                <a:t>0</a:t>
              </a:r>
              <a:endParaRPr lang="en-US" altLang="zh-CN" sz="3200" baseline="-14000" dirty="0">
                <a:latin typeface="Times New Roman" panose="02020603050405020304" charset="0"/>
              </a:endParaRPr>
            </a:p>
          </p:txBody>
        </p:sp>
        <p:sp>
          <p:nvSpPr>
            <p:cNvPr id="60423" name="直接连接符 96263"/>
            <p:cNvSpPr/>
            <p:nvPr/>
          </p:nvSpPr>
          <p:spPr>
            <a:xfrm>
              <a:off x="825" y="755"/>
              <a:ext cx="3685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0424" name="左大括号 96264"/>
          <p:cNvSpPr/>
          <p:nvPr/>
        </p:nvSpPr>
        <p:spPr>
          <a:xfrm>
            <a:off x="1608138" y="2551113"/>
            <a:ext cx="128587" cy="604837"/>
          </a:xfrm>
          <a:prstGeom prst="leftBrace">
            <a:avLst>
              <a:gd name="adj1" fmla="val 39175"/>
              <a:gd name="adj2" fmla="val 50000"/>
            </a:avLst>
          </a:prstGeom>
          <a:noFill/>
          <a:ln w="1905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grpSp>
        <p:nvGrpSpPr>
          <p:cNvPr id="60425" name="组合 96265"/>
          <p:cNvGrpSpPr/>
          <p:nvPr/>
        </p:nvGrpSpPr>
        <p:grpSpPr>
          <a:xfrm>
            <a:off x="598488" y="3494088"/>
            <a:ext cx="8064500" cy="2611437"/>
            <a:chOff x="377" y="2289"/>
            <a:chExt cx="5080" cy="1645"/>
          </a:xfrm>
        </p:grpSpPr>
        <p:sp>
          <p:nvSpPr>
            <p:cNvPr id="60426" name="文本框 96266"/>
            <p:cNvSpPr txBox="1"/>
            <p:nvPr/>
          </p:nvSpPr>
          <p:spPr>
            <a:xfrm>
              <a:off x="4711" y="2289"/>
              <a:ext cx="39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charset="0"/>
                </a:rPr>
                <a:t>CS</a:t>
              </a:r>
              <a:endParaRPr lang="en-US" altLang="zh-CN" sz="1800" dirty="0">
                <a:latin typeface="Times New Roman" panose="02020603050405020304" charset="0"/>
              </a:endParaRPr>
            </a:p>
          </p:txBody>
        </p:sp>
        <p:sp>
          <p:nvSpPr>
            <p:cNvPr id="60427" name="文本框 96267"/>
            <p:cNvSpPr txBox="1"/>
            <p:nvPr/>
          </p:nvSpPr>
          <p:spPr>
            <a:xfrm>
              <a:off x="377" y="3309"/>
              <a:ext cx="69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charset="0"/>
                </a:rPr>
                <a:t>VMA</a:t>
              </a: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0428" name="文本框 96268"/>
            <p:cNvSpPr txBox="1"/>
            <p:nvPr/>
          </p:nvSpPr>
          <p:spPr>
            <a:xfrm>
              <a:off x="1032" y="2448"/>
              <a:ext cx="779" cy="1371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spcBef>
                  <a:spcPct val="25000"/>
                </a:spcBef>
              </a:pPr>
              <a:endParaRPr lang="zh-CN" altLang="en-US" sz="2400" dirty="0">
                <a:latin typeface="Times New Roman" panose="02020603050405020304" charset="0"/>
              </a:endParaRPr>
            </a:p>
            <a:p>
              <a:pPr algn="ctr">
                <a:spcBef>
                  <a:spcPct val="25000"/>
                </a:spcBef>
              </a:pPr>
              <a:r>
                <a:rPr lang="zh-CN" altLang="en-US" sz="2400" dirty="0">
                  <a:latin typeface="Times New Roman" panose="02020603050405020304" charset="0"/>
                </a:rPr>
                <a:t>3:8</a:t>
              </a:r>
              <a:endParaRPr lang="zh-CN" altLang="en-US" sz="2400" dirty="0">
                <a:latin typeface="Times New Roman" panose="02020603050405020304" charset="0"/>
              </a:endParaRPr>
            </a:p>
            <a:p>
              <a:pPr algn="ctr">
                <a:spcBef>
                  <a:spcPct val="5000"/>
                </a:spcBef>
              </a:pPr>
              <a:r>
                <a:rPr lang="zh-CN" altLang="en-US" sz="2400" dirty="0">
                  <a:latin typeface="Times New Roman" panose="02020603050405020304" charset="0"/>
                </a:rPr>
                <a:t>译码器</a:t>
              </a:r>
              <a:endParaRPr lang="zh-CN" altLang="en-US" sz="2400" dirty="0">
                <a:latin typeface="Times New Roman" panose="02020603050405020304" charset="0"/>
              </a:endParaRPr>
            </a:p>
            <a:p>
              <a:pPr algn="ctr">
                <a:spcBef>
                  <a:spcPct val="35000"/>
                </a:spcBef>
              </a:pPr>
              <a:endParaRPr lang="zh-CN" altLang="en-US" sz="2400" dirty="0">
                <a:latin typeface="Times New Roman" panose="02020603050405020304" charset="0"/>
              </a:endParaRPr>
            </a:p>
            <a:p>
              <a:pPr algn="ctr"/>
              <a:endParaRPr lang="zh-CN" altLang="en-US" sz="2400" dirty="0">
                <a:latin typeface="Times New Roman" panose="02020603050405020304" charset="0"/>
              </a:endParaRPr>
            </a:p>
          </p:txBody>
        </p:sp>
        <p:sp>
          <p:nvSpPr>
            <p:cNvPr id="60429" name="直接连接符 96269"/>
            <p:cNvSpPr/>
            <p:nvPr/>
          </p:nvSpPr>
          <p:spPr>
            <a:xfrm>
              <a:off x="846" y="2567"/>
              <a:ext cx="188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0" name="直接连接符 96270"/>
            <p:cNvSpPr/>
            <p:nvPr/>
          </p:nvSpPr>
          <p:spPr>
            <a:xfrm>
              <a:off x="843" y="2744"/>
              <a:ext cx="187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1" name="直接连接符 96271"/>
            <p:cNvSpPr/>
            <p:nvPr/>
          </p:nvSpPr>
          <p:spPr>
            <a:xfrm>
              <a:off x="845" y="2913"/>
              <a:ext cx="188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2" name="直接连接符 96272"/>
            <p:cNvSpPr/>
            <p:nvPr/>
          </p:nvSpPr>
          <p:spPr>
            <a:xfrm>
              <a:off x="843" y="3436"/>
              <a:ext cx="187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33" name="文本框 96273"/>
            <p:cNvSpPr txBox="1"/>
            <p:nvPr/>
          </p:nvSpPr>
          <p:spPr>
            <a:xfrm>
              <a:off x="1010" y="3321"/>
              <a:ext cx="42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charset="0"/>
                </a:rPr>
                <a:t>EN</a:t>
              </a: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0434" name="文本框 96274"/>
            <p:cNvSpPr txBox="1"/>
            <p:nvPr/>
          </p:nvSpPr>
          <p:spPr>
            <a:xfrm>
              <a:off x="452" y="2395"/>
              <a:ext cx="4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</a:rPr>
                <a:t>A</a:t>
              </a:r>
              <a:r>
                <a:rPr lang="en-US" altLang="zh-CN" sz="2400" baseline="-16000" dirty="0">
                  <a:latin typeface="Times New Roman" panose="02020603050405020304" charset="0"/>
                </a:rPr>
                <a:t>15</a:t>
              </a:r>
              <a:endParaRPr lang="en-US" altLang="zh-CN" sz="2400" baseline="-16000" dirty="0">
                <a:latin typeface="Times New Roman" panose="02020603050405020304" charset="0"/>
              </a:endParaRPr>
            </a:p>
          </p:txBody>
        </p:sp>
        <p:sp>
          <p:nvSpPr>
            <p:cNvPr id="60435" name="文本框 96275"/>
            <p:cNvSpPr txBox="1"/>
            <p:nvPr/>
          </p:nvSpPr>
          <p:spPr>
            <a:xfrm>
              <a:off x="446" y="2572"/>
              <a:ext cx="4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</a:rPr>
                <a:t>A</a:t>
              </a:r>
              <a:r>
                <a:rPr lang="en-US" altLang="zh-CN" sz="2400" baseline="-16000" dirty="0">
                  <a:latin typeface="Times New Roman" panose="02020603050405020304" charset="0"/>
                </a:rPr>
                <a:t>14</a:t>
              </a:r>
              <a:endParaRPr lang="en-US" altLang="zh-CN" sz="2400" baseline="-16000" dirty="0">
                <a:latin typeface="Times New Roman" panose="02020603050405020304" charset="0"/>
              </a:endParaRPr>
            </a:p>
          </p:txBody>
        </p:sp>
        <p:sp>
          <p:nvSpPr>
            <p:cNvPr id="60436" name="文本框 96276"/>
            <p:cNvSpPr txBox="1"/>
            <p:nvPr/>
          </p:nvSpPr>
          <p:spPr>
            <a:xfrm>
              <a:off x="461" y="2751"/>
              <a:ext cx="4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</a:rPr>
                <a:t>A</a:t>
              </a:r>
              <a:r>
                <a:rPr lang="en-US" altLang="zh-CN" sz="2400" baseline="-16000" dirty="0">
                  <a:latin typeface="Times New Roman" panose="02020603050405020304" charset="0"/>
                </a:rPr>
                <a:t>13</a:t>
              </a:r>
              <a:endParaRPr lang="en-US" altLang="zh-CN" sz="2400" baseline="-16000" dirty="0">
                <a:latin typeface="Times New Roman" panose="02020603050405020304" charset="0"/>
              </a:endParaRPr>
            </a:p>
          </p:txBody>
        </p:sp>
        <p:sp>
          <p:nvSpPr>
            <p:cNvPr id="60437" name="椭圆 96277"/>
            <p:cNvSpPr/>
            <p:nvPr/>
          </p:nvSpPr>
          <p:spPr>
            <a:xfrm>
              <a:off x="1819" y="2480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38" name="椭圆 96278"/>
            <p:cNvSpPr/>
            <p:nvPr/>
          </p:nvSpPr>
          <p:spPr>
            <a:xfrm>
              <a:off x="1821" y="2680"/>
              <a:ext cx="62" cy="57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39" name="椭圆 96279"/>
            <p:cNvSpPr/>
            <p:nvPr/>
          </p:nvSpPr>
          <p:spPr>
            <a:xfrm>
              <a:off x="1816" y="2855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40" name="椭圆 96280"/>
            <p:cNvSpPr/>
            <p:nvPr/>
          </p:nvSpPr>
          <p:spPr>
            <a:xfrm>
              <a:off x="1819" y="3029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41" name="椭圆 96281"/>
            <p:cNvSpPr/>
            <p:nvPr/>
          </p:nvSpPr>
          <p:spPr>
            <a:xfrm>
              <a:off x="1822" y="3211"/>
              <a:ext cx="63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42" name="椭圆 96282"/>
            <p:cNvSpPr/>
            <p:nvPr/>
          </p:nvSpPr>
          <p:spPr>
            <a:xfrm>
              <a:off x="1822" y="3386"/>
              <a:ext cx="63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43" name="椭圆 96283"/>
            <p:cNvSpPr/>
            <p:nvPr/>
          </p:nvSpPr>
          <p:spPr>
            <a:xfrm>
              <a:off x="1814" y="3724"/>
              <a:ext cx="63" cy="57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44" name="椭圆 96284"/>
            <p:cNvSpPr/>
            <p:nvPr/>
          </p:nvSpPr>
          <p:spPr>
            <a:xfrm>
              <a:off x="1816" y="3553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45" name="文本框 96285"/>
            <p:cNvSpPr txBox="1"/>
            <p:nvPr/>
          </p:nvSpPr>
          <p:spPr>
            <a:xfrm>
              <a:off x="2531" y="2419"/>
              <a:ext cx="459" cy="438"/>
            </a:xfrm>
            <a:prstGeom prst="rect">
              <a:avLst/>
            </a:prstGeom>
            <a:noFill/>
            <a:ln w="9525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endParaRPr lang="zh-CN" altLang="en-US" sz="2000" dirty="0">
                <a:latin typeface="Times New Roman" panose="02020603050405020304" charset="0"/>
              </a:endParaRPr>
            </a:p>
            <a:p>
              <a:r>
                <a:rPr lang="zh-CN" altLang="en-US" sz="2000" dirty="0">
                  <a:latin typeface="Times New Roman" panose="02020603050405020304" charset="0"/>
                </a:rPr>
                <a:t>8</a:t>
              </a:r>
              <a:r>
                <a:rPr lang="en-US" altLang="zh-CN" sz="2000" dirty="0">
                  <a:latin typeface="Times New Roman" panose="02020603050405020304" charset="0"/>
                </a:rPr>
                <a:t>KB</a:t>
              </a:r>
              <a:endParaRPr lang="en-US" altLang="zh-CN" sz="20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0446" name="椭圆 96286"/>
            <p:cNvSpPr/>
            <p:nvPr/>
          </p:nvSpPr>
          <p:spPr>
            <a:xfrm>
              <a:off x="2455" y="2470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47" name="文本框 96287"/>
            <p:cNvSpPr txBox="1"/>
            <p:nvPr/>
          </p:nvSpPr>
          <p:spPr>
            <a:xfrm>
              <a:off x="3292" y="2422"/>
              <a:ext cx="465" cy="438"/>
            </a:xfrm>
            <a:prstGeom prst="rect">
              <a:avLst/>
            </a:prstGeom>
            <a:noFill/>
            <a:ln w="9525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endParaRPr lang="zh-CN" altLang="en-US" sz="2000" dirty="0">
                <a:latin typeface="Times New Roman" panose="02020603050405020304" charset="0"/>
              </a:endParaRPr>
            </a:p>
            <a:p>
              <a:r>
                <a:rPr lang="zh-CN" altLang="en-US" sz="2000" dirty="0">
                  <a:latin typeface="Times New Roman" panose="02020603050405020304" charset="0"/>
                </a:rPr>
                <a:t>4</a:t>
              </a:r>
              <a:r>
                <a:rPr lang="en-US" altLang="zh-CN" sz="2000" dirty="0">
                  <a:latin typeface="Times New Roman" panose="02020603050405020304" charset="0"/>
                </a:rPr>
                <a:t>KB</a:t>
              </a:r>
              <a:endParaRPr lang="en-US" altLang="zh-CN" sz="20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0448" name="椭圆 96288"/>
            <p:cNvSpPr/>
            <p:nvPr/>
          </p:nvSpPr>
          <p:spPr>
            <a:xfrm>
              <a:off x="3225" y="2472"/>
              <a:ext cx="63" cy="57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49" name="文本框 96289"/>
            <p:cNvSpPr txBox="1"/>
            <p:nvPr/>
          </p:nvSpPr>
          <p:spPr>
            <a:xfrm>
              <a:off x="4159" y="2415"/>
              <a:ext cx="467" cy="438"/>
            </a:xfrm>
            <a:prstGeom prst="rect">
              <a:avLst/>
            </a:prstGeom>
            <a:noFill/>
            <a:ln w="9525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endParaRPr lang="zh-CN" altLang="en-US" sz="2000" dirty="0">
                <a:latin typeface="Times New Roman" panose="02020603050405020304" charset="0"/>
              </a:endParaRPr>
            </a:p>
            <a:p>
              <a:r>
                <a:rPr lang="en-US" altLang="zh-CN" sz="2000" dirty="0">
                  <a:latin typeface="Times New Roman" panose="02020603050405020304" charset="0"/>
                </a:rPr>
                <a:t>2KB</a:t>
              </a:r>
              <a:endParaRPr lang="en-US" altLang="zh-CN" sz="20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0450" name="椭圆 96290"/>
            <p:cNvSpPr/>
            <p:nvPr/>
          </p:nvSpPr>
          <p:spPr>
            <a:xfrm>
              <a:off x="4093" y="2466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51" name="文本框 96291"/>
            <p:cNvSpPr txBox="1"/>
            <p:nvPr/>
          </p:nvSpPr>
          <p:spPr>
            <a:xfrm>
              <a:off x="5009" y="2415"/>
              <a:ext cx="448" cy="438"/>
            </a:xfrm>
            <a:prstGeom prst="rect">
              <a:avLst/>
            </a:prstGeom>
            <a:noFill/>
            <a:ln w="9525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endParaRPr lang="zh-CN" altLang="en-US" sz="2000" dirty="0">
                <a:latin typeface="Times New Roman" panose="02020603050405020304" charset="0"/>
              </a:endParaRPr>
            </a:p>
            <a:p>
              <a:r>
                <a:rPr lang="zh-CN" altLang="en-US" sz="2000" dirty="0">
                  <a:latin typeface="Times New Roman" panose="02020603050405020304" charset="0"/>
                </a:rPr>
                <a:t>2</a:t>
              </a:r>
              <a:r>
                <a:rPr lang="en-US" altLang="zh-CN" sz="2000" dirty="0">
                  <a:latin typeface="Times New Roman" panose="02020603050405020304" charset="0"/>
                </a:rPr>
                <a:t>KB</a:t>
              </a:r>
              <a:endParaRPr lang="en-US" altLang="zh-CN" sz="20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0452" name="椭圆 96292"/>
            <p:cNvSpPr/>
            <p:nvPr/>
          </p:nvSpPr>
          <p:spPr>
            <a:xfrm>
              <a:off x="4942" y="2465"/>
              <a:ext cx="63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53" name="文本框 96293"/>
            <p:cNvSpPr txBox="1"/>
            <p:nvPr/>
          </p:nvSpPr>
          <p:spPr>
            <a:xfrm>
              <a:off x="2160" y="2315"/>
              <a:ext cx="3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charset="0"/>
                </a:rPr>
                <a:t>CS</a:t>
              </a:r>
              <a:endParaRPr lang="en-US" altLang="zh-CN" sz="1800" dirty="0">
                <a:latin typeface="Times New Roman" panose="02020603050405020304" charset="0"/>
              </a:endParaRPr>
            </a:p>
          </p:txBody>
        </p:sp>
        <p:sp>
          <p:nvSpPr>
            <p:cNvPr id="60454" name="直接连接符 96294"/>
            <p:cNvSpPr/>
            <p:nvPr/>
          </p:nvSpPr>
          <p:spPr>
            <a:xfrm>
              <a:off x="2238" y="2357"/>
              <a:ext cx="14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55" name="直接连接符 96295"/>
            <p:cNvSpPr/>
            <p:nvPr/>
          </p:nvSpPr>
          <p:spPr>
            <a:xfrm>
              <a:off x="1890" y="2504"/>
              <a:ext cx="567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56" name="直接连接符 96296"/>
            <p:cNvSpPr/>
            <p:nvPr/>
          </p:nvSpPr>
          <p:spPr>
            <a:xfrm>
              <a:off x="4782" y="2339"/>
              <a:ext cx="14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57" name="文本框 96297"/>
            <p:cNvSpPr txBox="1"/>
            <p:nvPr/>
          </p:nvSpPr>
          <p:spPr>
            <a:xfrm>
              <a:off x="3847" y="2306"/>
              <a:ext cx="39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charset="0"/>
                </a:rPr>
                <a:t>CS</a:t>
              </a:r>
              <a:endParaRPr lang="en-US" altLang="zh-CN" sz="1800" dirty="0">
                <a:latin typeface="Times New Roman" panose="02020603050405020304" charset="0"/>
              </a:endParaRPr>
            </a:p>
          </p:txBody>
        </p:sp>
        <p:sp>
          <p:nvSpPr>
            <p:cNvPr id="60458" name="直接连接符 96298"/>
            <p:cNvSpPr/>
            <p:nvPr/>
          </p:nvSpPr>
          <p:spPr>
            <a:xfrm>
              <a:off x="3911" y="2355"/>
              <a:ext cx="14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59" name="文本框 96299"/>
            <p:cNvSpPr txBox="1"/>
            <p:nvPr/>
          </p:nvSpPr>
          <p:spPr>
            <a:xfrm>
              <a:off x="3000" y="2299"/>
              <a:ext cx="39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charset="0"/>
                </a:rPr>
                <a:t>CS</a:t>
              </a:r>
              <a:endParaRPr lang="en-US" altLang="zh-CN" sz="1800" dirty="0">
                <a:latin typeface="Times New Roman" panose="02020603050405020304" charset="0"/>
              </a:endParaRPr>
            </a:p>
          </p:txBody>
        </p:sp>
        <p:sp>
          <p:nvSpPr>
            <p:cNvPr id="60460" name="直接连接符 96300"/>
            <p:cNvSpPr/>
            <p:nvPr/>
          </p:nvSpPr>
          <p:spPr>
            <a:xfrm>
              <a:off x="3071" y="2349"/>
              <a:ext cx="14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61" name="文本框 96301"/>
            <p:cNvSpPr txBox="1"/>
            <p:nvPr/>
          </p:nvSpPr>
          <p:spPr>
            <a:xfrm>
              <a:off x="1818" y="2315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111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0462" name="任意多边形 96302"/>
            <p:cNvSpPr/>
            <p:nvPr/>
          </p:nvSpPr>
          <p:spPr>
            <a:xfrm>
              <a:off x="1890" y="2504"/>
              <a:ext cx="1332" cy="510"/>
            </a:xfrm>
            <a:custGeom>
              <a:avLst/>
              <a:gdLst/>
              <a:ahLst/>
              <a:cxnLst/>
              <a:pathLst>
                <a:path w="1448" h="618">
                  <a:moveTo>
                    <a:pt x="0" y="245"/>
                  </a:moveTo>
                  <a:lnTo>
                    <a:pt x="457" y="245"/>
                  </a:lnTo>
                  <a:lnTo>
                    <a:pt x="457" y="618"/>
                  </a:lnTo>
                  <a:lnTo>
                    <a:pt x="1338" y="618"/>
                  </a:lnTo>
                  <a:lnTo>
                    <a:pt x="1338" y="0"/>
                  </a:lnTo>
                  <a:lnTo>
                    <a:pt x="1448" y="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63" name="任意多边形 96303"/>
            <p:cNvSpPr/>
            <p:nvPr/>
          </p:nvSpPr>
          <p:spPr>
            <a:xfrm>
              <a:off x="1881" y="2881"/>
              <a:ext cx="1466" cy="315"/>
            </a:xfrm>
            <a:custGeom>
              <a:avLst/>
              <a:gdLst/>
              <a:ahLst/>
              <a:cxnLst/>
              <a:pathLst>
                <a:path w="1593" h="398">
                  <a:moveTo>
                    <a:pt x="0" y="0"/>
                  </a:moveTo>
                  <a:lnTo>
                    <a:pt x="313" y="0"/>
                  </a:lnTo>
                  <a:lnTo>
                    <a:pt x="313" y="398"/>
                  </a:lnTo>
                  <a:lnTo>
                    <a:pt x="1593" y="398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64" name="矩形 96304"/>
            <p:cNvSpPr/>
            <p:nvPr/>
          </p:nvSpPr>
          <p:spPr>
            <a:xfrm>
              <a:off x="3347" y="3161"/>
              <a:ext cx="156" cy="182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65" name="直接连接符 96305"/>
            <p:cNvSpPr/>
            <p:nvPr/>
          </p:nvSpPr>
          <p:spPr>
            <a:xfrm>
              <a:off x="3394" y="3252"/>
              <a:ext cx="70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66" name="直接连接符 96306"/>
            <p:cNvSpPr/>
            <p:nvPr/>
          </p:nvSpPr>
          <p:spPr>
            <a:xfrm>
              <a:off x="3425" y="3217"/>
              <a:ext cx="0" cy="79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67" name="直接连接符 96307"/>
            <p:cNvSpPr/>
            <p:nvPr/>
          </p:nvSpPr>
          <p:spPr>
            <a:xfrm flipH="1">
              <a:off x="2910" y="3301"/>
              <a:ext cx="437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68" name="文本框 96308"/>
            <p:cNvSpPr txBox="1"/>
            <p:nvPr/>
          </p:nvSpPr>
          <p:spPr>
            <a:xfrm>
              <a:off x="2554" y="3163"/>
              <a:ext cx="41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200" dirty="0">
                  <a:latin typeface="Times New Roman" panose="02020603050405020304" charset="0"/>
                </a:rPr>
                <a:t>A</a:t>
              </a:r>
              <a:r>
                <a:rPr lang="en-US" altLang="zh-CN" sz="2200" baseline="-16000" dirty="0">
                  <a:latin typeface="Times New Roman" panose="02020603050405020304" charset="0"/>
                </a:rPr>
                <a:t>12</a:t>
              </a:r>
              <a:endParaRPr lang="en-US" altLang="zh-CN" sz="2200" baseline="-16000" dirty="0">
                <a:latin typeface="Times New Roman" panose="02020603050405020304" charset="0"/>
              </a:endParaRPr>
            </a:p>
          </p:txBody>
        </p:sp>
        <p:sp>
          <p:nvSpPr>
            <p:cNvPr id="60469" name="矩形 96309"/>
            <p:cNvSpPr/>
            <p:nvPr/>
          </p:nvSpPr>
          <p:spPr>
            <a:xfrm rot="5400000">
              <a:off x="3042" y="3479"/>
              <a:ext cx="113" cy="202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70" name="椭圆 96310"/>
            <p:cNvSpPr/>
            <p:nvPr/>
          </p:nvSpPr>
          <p:spPr>
            <a:xfrm>
              <a:off x="3061" y="3647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71" name="直接连接符 96311"/>
            <p:cNvSpPr/>
            <p:nvPr/>
          </p:nvSpPr>
          <p:spPr>
            <a:xfrm>
              <a:off x="3096" y="3301"/>
              <a:ext cx="0" cy="226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60472" name="任意多边形 96312"/>
            <p:cNvSpPr/>
            <p:nvPr/>
          </p:nvSpPr>
          <p:spPr>
            <a:xfrm>
              <a:off x="3502" y="2496"/>
              <a:ext cx="593" cy="742"/>
            </a:xfrm>
            <a:custGeom>
              <a:avLst/>
              <a:gdLst/>
              <a:ahLst/>
              <a:cxnLst/>
              <a:pathLst>
                <a:path w="644" h="898">
                  <a:moveTo>
                    <a:pt x="0" y="898"/>
                  </a:moveTo>
                  <a:lnTo>
                    <a:pt x="449" y="898"/>
                  </a:lnTo>
                  <a:lnTo>
                    <a:pt x="449" y="0"/>
                  </a:lnTo>
                  <a:lnTo>
                    <a:pt x="644" y="0"/>
                  </a:lnTo>
                </a:path>
              </a:pathLst>
            </a:custGeom>
            <a:noFill/>
            <a:ln w="1270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73" name="任意多边形 96313"/>
            <p:cNvSpPr/>
            <p:nvPr/>
          </p:nvSpPr>
          <p:spPr>
            <a:xfrm>
              <a:off x="3089" y="3700"/>
              <a:ext cx="242" cy="90"/>
            </a:xfrm>
            <a:custGeom>
              <a:avLst/>
              <a:gdLst/>
              <a:ahLst/>
              <a:cxnLst/>
              <a:pathLst>
                <a:path w="263" h="110">
                  <a:moveTo>
                    <a:pt x="0" y="0"/>
                  </a:moveTo>
                  <a:lnTo>
                    <a:pt x="0" y="110"/>
                  </a:lnTo>
                  <a:lnTo>
                    <a:pt x="263" y="11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74" name="矩形 96314"/>
            <p:cNvSpPr/>
            <p:nvPr/>
          </p:nvSpPr>
          <p:spPr>
            <a:xfrm>
              <a:off x="3334" y="3752"/>
              <a:ext cx="156" cy="182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0475" name="直接连接符 96315"/>
            <p:cNvSpPr/>
            <p:nvPr/>
          </p:nvSpPr>
          <p:spPr>
            <a:xfrm>
              <a:off x="3381" y="3843"/>
              <a:ext cx="70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76" name="直接连接符 96316"/>
            <p:cNvSpPr/>
            <p:nvPr/>
          </p:nvSpPr>
          <p:spPr>
            <a:xfrm>
              <a:off x="3412" y="3808"/>
              <a:ext cx="0" cy="79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77" name="文本框 96317"/>
            <p:cNvSpPr txBox="1"/>
            <p:nvPr/>
          </p:nvSpPr>
          <p:spPr>
            <a:xfrm>
              <a:off x="1836" y="2879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100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0478" name="文本框 96318"/>
            <p:cNvSpPr txBox="1"/>
            <p:nvPr/>
          </p:nvSpPr>
          <p:spPr>
            <a:xfrm>
              <a:off x="1830" y="3227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010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0479" name="文本框 96319"/>
            <p:cNvSpPr txBox="1"/>
            <p:nvPr/>
          </p:nvSpPr>
          <p:spPr>
            <a:xfrm>
              <a:off x="1827" y="2699"/>
              <a:ext cx="33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101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0480" name="文本框 96320"/>
            <p:cNvSpPr txBox="1"/>
            <p:nvPr/>
          </p:nvSpPr>
          <p:spPr>
            <a:xfrm>
              <a:off x="1822" y="2507"/>
              <a:ext cx="40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110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0481" name="直接连接符 96321"/>
            <p:cNvSpPr/>
            <p:nvPr/>
          </p:nvSpPr>
          <p:spPr>
            <a:xfrm>
              <a:off x="1882" y="3756"/>
              <a:ext cx="19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82" name="直接连接符 96322"/>
            <p:cNvSpPr/>
            <p:nvPr/>
          </p:nvSpPr>
          <p:spPr>
            <a:xfrm>
              <a:off x="1892" y="3240"/>
              <a:ext cx="70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83" name="直接连接符 96323"/>
            <p:cNvSpPr/>
            <p:nvPr/>
          </p:nvSpPr>
          <p:spPr>
            <a:xfrm>
              <a:off x="1879" y="3417"/>
              <a:ext cx="19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84" name="直接连接符 96324"/>
            <p:cNvSpPr/>
            <p:nvPr/>
          </p:nvSpPr>
          <p:spPr>
            <a:xfrm>
              <a:off x="1890" y="3582"/>
              <a:ext cx="19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85" name="任意多边形 96325"/>
            <p:cNvSpPr/>
            <p:nvPr/>
          </p:nvSpPr>
          <p:spPr>
            <a:xfrm>
              <a:off x="1890" y="3056"/>
              <a:ext cx="1441" cy="839"/>
            </a:xfrm>
            <a:custGeom>
              <a:avLst/>
              <a:gdLst/>
              <a:ahLst/>
              <a:cxnLst/>
              <a:pathLst>
                <a:path w="1567" h="1042">
                  <a:moveTo>
                    <a:pt x="0" y="0"/>
                  </a:moveTo>
                  <a:lnTo>
                    <a:pt x="220" y="0"/>
                  </a:lnTo>
                  <a:lnTo>
                    <a:pt x="220" y="305"/>
                  </a:lnTo>
                  <a:lnTo>
                    <a:pt x="567" y="305"/>
                  </a:lnTo>
                  <a:lnTo>
                    <a:pt x="643" y="305"/>
                  </a:lnTo>
                  <a:lnTo>
                    <a:pt x="643" y="1042"/>
                  </a:lnTo>
                  <a:lnTo>
                    <a:pt x="1567" y="1042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0486" name="文本框 96326"/>
            <p:cNvSpPr txBox="1"/>
            <p:nvPr/>
          </p:nvSpPr>
          <p:spPr>
            <a:xfrm>
              <a:off x="1835" y="3402"/>
              <a:ext cx="33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001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0487" name="文本框 96327"/>
            <p:cNvSpPr txBox="1"/>
            <p:nvPr/>
          </p:nvSpPr>
          <p:spPr>
            <a:xfrm>
              <a:off x="1829" y="3571"/>
              <a:ext cx="40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000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0488" name="文本框 96328"/>
            <p:cNvSpPr txBox="1"/>
            <p:nvPr/>
          </p:nvSpPr>
          <p:spPr>
            <a:xfrm>
              <a:off x="1816" y="3050"/>
              <a:ext cx="33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011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0489" name="任意多边形 96329"/>
            <p:cNvSpPr/>
            <p:nvPr/>
          </p:nvSpPr>
          <p:spPr>
            <a:xfrm>
              <a:off x="3487" y="2496"/>
              <a:ext cx="1464" cy="1351"/>
            </a:xfrm>
            <a:custGeom>
              <a:avLst/>
              <a:gdLst/>
              <a:ahLst/>
              <a:cxnLst/>
              <a:pathLst>
                <a:path w="1592" h="1635">
                  <a:moveTo>
                    <a:pt x="0" y="1635"/>
                  </a:moveTo>
                  <a:lnTo>
                    <a:pt x="1398" y="1635"/>
                  </a:lnTo>
                  <a:lnTo>
                    <a:pt x="1398" y="0"/>
                  </a:lnTo>
                  <a:lnTo>
                    <a:pt x="1592" y="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文本框 97281"/>
          <p:cNvSpPr txBox="1"/>
          <p:nvPr/>
        </p:nvSpPr>
        <p:spPr>
          <a:xfrm>
            <a:off x="347663" y="125413"/>
            <a:ext cx="8524875" cy="9461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可看出, 图中3:8译码器当</a:t>
            </a:r>
            <a:r>
              <a:rPr lang="en-US" altLang="zh-CN" sz="2800" dirty="0">
                <a:latin typeface="Times New Roman" panose="02020603050405020304" charset="0"/>
              </a:rPr>
              <a:t>A</a:t>
            </a:r>
            <a:r>
              <a:rPr lang="en-US" altLang="zh-CN" sz="2800" baseline="-16000" dirty="0">
                <a:latin typeface="Times New Roman" panose="02020603050405020304" charset="0"/>
              </a:rPr>
              <a:t>15</a:t>
            </a:r>
            <a:r>
              <a:rPr lang="en-US" altLang="zh-CN" sz="2800" dirty="0">
                <a:latin typeface="Times New Roman" panose="02020603050405020304" charset="0"/>
              </a:rPr>
              <a:t>A</a:t>
            </a:r>
            <a:r>
              <a:rPr lang="en-US" altLang="zh-CN" sz="2800" baseline="-16000" dirty="0">
                <a:latin typeface="Times New Roman" panose="02020603050405020304" charset="0"/>
              </a:rPr>
              <a:t>14</a:t>
            </a:r>
            <a:r>
              <a:rPr lang="en-US" altLang="zh-CN" sz="2800" dirty="0">
                <a:latin typeface="Times New Roman" panose="02020603050405020304" charset="0"/>
              </a:rPr>
              <a:t>A</a:t>
            </a:r>
            <a:r>
              <a:rPr lang="en-US" altLang="zh-CN" sz="2800" baseline="-16000" dirty="0">
                <a:latin typeface="Times New Roman" panose="02020603050405020304" charset="0"/>
              </a:rPr>
              <a:t>13</a:t>
            </a:r>
            <a:r>
              <a:rPr lang="zh-CN" altLang="en-US" sz="2800" dirty="0">
                <a:latin typeface="Times New Roman" panose="02020603050405020304" charset="0"/>
              </a:rPr>
              <a:t>为001和000是空闲输出</a:t>
            </a:r>
            <a:r>
              <a:rPr lang="en-US" altLang="zh-CN" sz="2800" dirty="0">
                <a:latin typeface="Times New Roman" panose="02020603050405020304" charset="0"/>
              </a:rPr>
              <a:t>, </a:t>
            </a:r>
            <a:r>
              <a:rPr lang="zh-CN" altLang="en-US" sz="2800" dirty="0">
                <a:latin typeface="Times New Roman" panose="02020603050405020304" charset="0"/>
              </a:rPr>
              <a:t>每一个输出代表8</a:t>
            </a:r>
            <a:r>
              <a:rPr lang="en-US" altLang="zh-CN" sz="2800" dirty="0">
                <a:latin typeface="Times New Roman" panose="02020603050405020304" charset="0"/>
              </a:rPr>
              <a:t>K</a:t>
            </a:r>
            <a:r>
              <a:rPr lang="zh-CN" altLang="en-US" sz="2800" dirty="0">
                <a:latin typeface="Times New Roman" panose="02020603050405020304" charset="0"/>
              </a:rPr>
              <a:t>空间, 两个输出共16</a:t>
            </a:r>
            <a:r>
              <a:rPr lang="en-US" altLang="zh-CN" sz="2800" dirty="0">
                <a:latin typeface="Times New Roman" panose="02020603050405020304" charset="0"/>
              </a:rPr>
              <a:t>K</a:t>
            </a:r>
            <a:r>
              <a:rPr lang="zh-CN" altLang="en-US" sz="2800" dirty="0">
                <a:latin typeface="Times New Roman" panose="02020603050405020304" charset="0"/>
              </a:rPr>
              <a:t>范围。</a:t>
            </a:r>
            <a:endParaRPr lang="en-US" altLang="zh-CN" sz="2800" dirty="0">
              <a:latin typeface="Times New Roman" panose="02020603050405020304" charset="0"/>
            </a:endParaRPr>
          </a:p>
        </p:txBody>
      </p:sp>
      <p:sp>
        <p:nvSpPr>
          <p:cNvPr id="61442" name="文本框 97282"/>
          <p:cNvSpPr txBox="1"/>
          <p:nvPr/>
        </p:nvSpPr>
        <p:spPr>
          <a:xfrm>
            <a:off x="366713" y="1028700"/>
            <a:ext cx="856615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可以分析这两个引脚表示的地址范围: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sp>
        <p:nvSpPr>
          <p:cNvPr id="61443" name="文本框 97283"/>
          <p:cNvSpPr txBox="1"/>
          <p:nvPr/>
        </p:nvSpPr>
        <p:spPr>
          <a:xfrm>
            <a:off x="2286000" y="2022475"/>
            <a:ext cx="5359400" cy="904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5000"/>
              </a:lnSpc>
            </a:pP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0   0</a:t>
            </a:r>
            <a:r>
              <a:rPr lang="zh-CN" altLang="en-US" sz="2800" dirty="0">
                <a:latin typeface="Times New Roman" panose="02020603050405020304" charset="0"/>
              </a:rPr>
              <a:t>    </a:t>
            </a: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0</a:t>
            </a:r>
            <a:r>
              <a:rPr lang="zh-CN" altLang="en-US" sz="2800" dirty="0">
                <a:latin typeface="Times New Roman" panose="02020603050405020304" charset="0"/>
              </a:rPr>
              <a:t>    0    0   0   0  </a:t>
            </a:r>
            <a:r>
              <a:rPr lang="en-US" altLang="zh-CN" sz="2800" baseline="-14000" dirty="0">
                <a:latin typeface="Times New Roman" panose="02020603050405020304" charset="0"/>
              </a:rPr>
              <a:t>……</a:t>
            </a:r>
            <a:r>
              <a:rPr lang="zh-CN" altLang="en-US" sz="2800" dirty="0">
                <a:latin typeface="Times New Roman" panose="02020603050405020304" charset="0"/>
              </a:rPr>
              <a:t> 0   0  0</a:t>
            </a:r>
            <a:endParaRPr lang="zh-CN" altLang="en-US" sz="2800" dirty="0">
              <a:latin typeface="Times New Roman" panose="02020603050405020304" charset="0"/>
            </a:endParaRPr>
          </a:p>
          <a:p>
            <a:pPr>
              <a:lnSpc>
                <a:spcPct val="95000"/>
              </a:lnSpc>
            </a:pP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0   0</a:t>
            </a:r>
            <a:r>
              <a:rPr lang="zh-CN" altLang="en-US" sz="2800" dirty="0">
                <a:latin typeface="Times New Roman" panose="02020603050405020304" charset="0"/>
              </a:rPr>
              <a:t>    </a:t>
            </a: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0</a:t>
            </a:r>
            <a:r>
              <a:rPr lang="zh-CN" altLang="en-US" sz="2800" dirty="0">
                <a:latin typeface="Times New Roman" panose="02020603050405020304" charset="0"/>
              </a:rPr>
              <a:t>    1    1   1   1  </a:t>
            </a:r>
            <a:r>
              <a:rPr lang="en-US" altLang="zh-CN" sz="2800" baseline="-14000" dirty="0">
                <a:latin typeface="Times New Roman" panose="02020603050405020304" charset="0"/>
              </a:rPr>
              <a:t>……  </a:t>
            </a:r>
            <a:r>
              <a:rPr lang="zh-CN" altLang="en-US" sz="2800" dirty="0">
                <a:latin typeface="Times New Roman" panose="02020603050405020304" charset="0"/>
              </a:rPr>
              <a:t>1   1  1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grpSp>
        <p:nvGrpSpPr>
          <p:cNvPr id="61444" name="组合 97301"/>
          <p:cNvGrpSpPr/>
          <p:nvPr/>
        </p:nvGrpSpPr>
        <p:grpSpPr>
          <a:xfrm>
            <a:off x="2208213" y="1527175"/>
            <a:ext cx="5427662" cy="528638"/>
            <a:chOff x="1391" y="892"/>
            <a:chExt cx="3419" cy="333"/>
          </a:xfrm>
        </p:grpSpPr>
        <p:sp>
          <p:nvSpPr>
            <p:cNvPr id="61445" name="文本框 97285"/>
            <p:cNvSpPr txBox="1"/>
            <p:nvPr/>
          </p:nvSpPr>
          <p:spPr>
            <a:xfrm>
              <a:off x="1391" y="892"/>
              <a:ext cx="341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4000" dirty="0">
                  <a:latin typeface="Times New Roman" panose="02020603050405020304" charset="0"/>
                </a:rPr>
                <a:t>15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4000" dirty="0">
                  <a:latin typeface="Times New Roman" panose="02020603050405020304" charset="0"/>
                </a:rPr>
                <a:t>14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4000" dirty="0">
                  <a:latin typeface="Times New Roman" panose="02020603050405020304" charset="0"/>
                </a:rPr>
                <a:t>13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4000" dirty="0">
                  <a:latin typeface="Times New Roman" panose="02020603050405020304" charset="0"/>
                </a:rPr>
                <a:t>12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4000" dirty="0">
                  <a:latin typeface="Times New Roman" panose="02020603050405020304" charset="0"/>
                </a:rPr>
                <a:t>11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4000" dirty="0">
                  <a:latin typeface="Times New Roman" panose="02020603050405020304" charset="0"/>
                </a:rPr>
                <a:t>10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4000" dirty="0">
                  <a:latin typeface="Times New Roman" panose="02020603050405020304" charset="0"/>
                </a:rPr>
                <a:t>9……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4000" dirty="0">
                  <a:latin typeface="Times New Roman" panose="02020603050405020304" charset="0"/>
                </a:rPr>
                <a:t>2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4000" dirty="0">
                  <a:latin typeface="Times New Roman" panose="02020603050405020304" charset="0"/>
                </a:rPr>
                <a:t>1</a:t>
              </a:r>
              <a:r>
                <a:rPr lang="en-US" altLang="zh-CN" sz="2800" dirty="0">
                  <a:latin typeface="Times New Roman" panose="02020603050405020304" charset="0"/>
                </a:rPr>
                <a:t>A</a:t>
              </a:r>
              <a:r>
                <a:rPr lang="en-US" altLang="zh-CN" sz="2800" baseline="-14000" dirty="0">
                  <a:latin typeface="Times New Roman" panose="02020603050405020304" charset="0"/>
                </a:rPr>
                <a:t>0</a:t>
              </a:r>
              <a:endParaRPr lang="en-US" altLang="zh-CN" sz="2800" baseline="-14000" dirty="0">
                <a:latin typeface="Times New Roman" panose="02020603050405020304" charset="0"/>
              </a:endParaRPr>
            </a:p>
          </p:txBody>
        </p:sp>
        <p:sp>
          <p:nvSpPr>
            <p:cNvPr id="61446" name="直接连接符 97286"/>
            <p:cNvSpPr/>
            <p:nvPr/>
          </p:nvSpPr>
          <p:spPr>
            <a:xfrm>
              <a:off x="1443" y="1225"/>
              <a:ext cx="3185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1447" name="左大括号 97287"/>
          <p:cNvSpPr/>
          <p:nvPr/>
        </p:nvSpPr>
        <p:spPr>
          <a:xfrm>
            <a:off x="2193925" y="2206625"/>
            <a:ext cx="128588" cy="550863"/>
          </a:xfrm>
          <a:prstGeom prst="leftBrace">
            <a:avLst>
              <a:gd name="adj1" fmla="val 35679"/>
              <a:gd name="adj2" fmla="val 50000"/>
            </a:avLst>
          </a:prstGeom>
          <a:noFill/>
          <a:ln w="1905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61448" name="矩形 97289"/>
          <p:cNvSpPr/>
          <p:nvPr/>
        </p:nvSpPr>
        <p:spPr>
          <a:xfrm>
            <a:off x="557213" y="2963863"/>
            <a:ext cx="1565275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charset="0"/>
              </a:rPr>
              <a:t>A</a:t>
            </a:r>
            <a:r>
              <a:rPr lang="en-US" altLang="zh-CN" sz="2400" baseline="-16000" dirty="0">
                <a:latin typeface="Times New Roman" panose="02020603050405020304" charset="0"/>
              </a:rPr>
              <a:t>15</a:t>
            </a:r>
            <a:r>
              <a:rPr lang="en-US" altLang="zh-CN" sz="2800" dirty="0">
                <a:latin typeface="Times New Roman" panose="02020603050405020304" charset="0"/>
              </a:rPr>
              <a:t>A</a:t>
            </a:r>
            <a:r>
              <a:rPr lang="en-US" altLang="zh-CN" sz="2400" baseline="-16000" dirty="0">
                <a:latin typeface="Times New Roman" panose="02020603050405020304" charset="0"/>
              </a:rPr>
              <a:t>14</a:t>
            </a:r>
            <a:r>
              <a:rPr lang="en-US" altLang="zh-CN" sz="2800" dirty="0">
                <a:latin typeface="Times New Roman" panose="02020603050405020304" charset="0"/>
              </a:rPr>
              <a:t>A</a:t>
            </a:r>
            <a:r>
              <a:rPr lang="en-US" altLang="zh-CN" sz="2400" baseline="-16000" dirty="0">
                <a:latin typeface="Times New Roman" panose="02020603050405020304" charset="0"/>
              </a:rPr>
              <a:t>13</a:t>
            </a:r>
            <a:endParaRPr lang="en-US" altLang="zh-CN" sz="2400" baseline="-16000" dirty="0">
              <a:latin typeface="Times New Roman" panose="02020603050405020304" charset="0"/>
            </a:endParaRPr>
          </a:p>
          <a:p>
            <a:r>
              <a:rPr lang="zh-CN" altLang="en-US" sz="2400" baseline="-16000" dirty="0">
                <a:latin typeface="Times New Roman" panose="02020603050405020304" charset="0"/>
              </a:rPr>
              <a:t>       </a:t>
            </a:r>
            <a:r>
              <a:rPr lang="zh-CN" altLang="en-US" sz="2800" dirty="0">
                <a:latin typeface="Times New Roman" panose="02020603050405020304" charset="0"/>
                <a:sym typeface="Symbol" panose="05050102010706020507" pitchFamily="18" charset="2"/>
              </a:rPr>
              <a:t></a:t>
            </a:r>
            <a:r>
              <a:rPr lang="zh-CN" altLang="en-US" sz="2800" dirty="0">
                <a:latin typeface="Times New Roman" panose="02020603050405020304" charset="0"/>
              </a:rPr>
              <a:t>001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sp>
        <p:nvSpPr>
          <p:cNvPr id="61449" name="左大括号 97290"/>
          <p:cNvSpPr/>
          <p:nvPr/>
        </p:nvSpPr>
        <p:spPr>
          <a:xfrm>
            <a:off x="2173288" y="3225800"/>
            <a:ext cx="128587" cy="550863"/>
          </a:xfrm>
          <a:prstGeom prst="leftBrace">
            <a:avLst>
              <a:gd name="adj1" fmla="val 35679"/>
              <a:gd name="adj2" fmla="val 50000"/>
            </a:avLst>
          </a:prstGeom>
          <a:noFill/>
          <a:ln w="19050" cap="flat" cmpd="sng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61450" name="文本框 97291"/>
          <p:cNvSpPr txBox="1"/>
          <p:nvPr/>
        </p:nvSpPr>
        <p:spPr>
          <a:xfrm>
            <a:off x="2282825" y="3090863"/>
            <a:ext cx="5357813" cy="9048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5000"/>
              </a:lnSpc>
            </a:pP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0   0</a:t>
            </a:r>
            <a:r>
              <a:rPr lang="zh-CN" altLang="en-US" sz="2800" dirty="0">
                <a:latin typeface="Times New Roman" panose="02020603050405020304" charset="0"/>
              </a:rPr>
              <a:t>    </a:t>
            </a: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</a:t>
            </a:r>
            <a:r>
              <a:rPr lang="zh-CN" altLang="en-US" sz="2800" dirty="0">
                <a:latin typeface="Times New Roman" panose="02020603050405020304" charset="0"/>
              </a:rPr>
              <a:t>    0    0   0   0  </a:t>
            </a:r>
            <a:r>
              <a:rPr lang="en-US" altLang="zh-CN" sz="2800" baseline="-14000" dirty="0">
                <a:latin typeface="Times New Roman" panose="02020603050405020304" charset="0"/>
              </a:rPr>
              <a:t>……</a:t>
            </a:r>
            <a:r>
              <a:rPr lang="zh-CN" altLang="en-US" sz="2000" dirty="0">
                <a:latin typeface="Times New Roman" panose="02020603050405020304" charset="0"/>
              </a:rPr>
              <a:t>  </a:t>
            </a:r>
            <a:r>
              <a:rPr lang="zh-CN" altLang="en-US" sz="2800" dirty="0">
                <a:latin typeface="Times New Roman" panose="02020603050405020304" charset="0"/>
              </a:rPr>
              <a:t>0   0  0</a:t>
            </a:r>
            <a:endParaRPr lang="zh-CN" altLang="en-US" sz="2800" dirty="0">
              <a:latin typeface="Times New Roman" panose="02020603050405020304" charset="0"/>
            </a:endParaRPr>
          </a:p>
          <a:p>
            <a:pPr>
              <a:lnSpc>
                <a:spcPct val="95000"/>
              </a:lnSpc>
            </a:pP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0   0</a:t>
            </a:r>
            <a:r>
              <a:rPr lang="zh-CN" altLang="en-US" sz="2800" dirty="0">
                <a:latin typeface="Times New Roman" panose="02020603050405020304" charset="0"/>
              </a:rPr>
              <a:t>    </a:t>
            </a:r>
            <a:r>
              <a:rPr lang="zh-CN" altLang="en-US" sz="2800" dirty="0">
                <a:solidFill>
                  <a:srgbClr val="00FF00"/>
                </a:solidFill>
                <a:latin typeface="Times New Roman" panose="02020603050405020304" charset="0"/>
              </a:rPr>
              <a:t>1</a:t>
            </a:r>
            <a:r>
              <a:rPr lang="zh-CN" altLang="en-US" sz="2800" dirty="0">
                <a:latin typeface="Times New Roman" panose="02020603050405020304" charset="0"/>
              </a:rPr>
              <a:t>    1    1   1   1  </a:t>
            </a:r>
            <a:r>
              <a:rPr lang="en-US" altLang="zh-CN" sz="2800" baseline="-14000" dirty="0">
                <a:latin typeface="Times New Roman" panose="02020603050405020304" charset="0"/>
              </a:rPr>
              <a:t>……</a:t>
            </a:r>
            <a:r>
              <a:rPr lang="en-US" altLang="zh-CN" sz="2000" baseline="-14000" dirty="0">
                <a:latin typeface="Times New Roman" panose="02020603050405020304" charset="0"/>
              </a:rPr>
              <a:t>   </a:t>
            </a:r>
            <a:r>
              <a:rPr lang="zh-CN" altLang="en-US" sz="2800" dirty="0">
                <a:latin typeface="Times New Roman" panose="02020603050405020304" charset="0"/>
              </a:rPr>
              <a:t>1   1  1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sp>
        <p:nvSpPr>
          <p:cNvPr id="61451" name="矩形 97292"/>
          <p:cNvSpPr/>
          <p:nvPr/>
        </p:nvSpPr>
        <p:spPr>
          <a:xfrm>
            <a:off x="541338" y="1974850"/>
            <a:ext cx="1565275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2800" dirty="0">
                <a:latin typeface="Times New Roman" panose="02020603050405020304" charset="0"/>
              </a:rPr>
              <a:t>A</a:t>
            </a:r>
            <a:r>
              <a:rPr lang="en-US" altLang="zh-CN" sz="2400" baseline="-16000" dirty="0">
                <a:latin typeface="Times New Roman" panose="02020603050405020304" charset="0"/>
              </a:rPr>
              <a:t>15</a:t>
            </a:r>
            <a:r>
              <a:rPr lang="en-US" altLang="zh-CN" sz="2800" dirty="0">
                <a:latin typeface="Times New Roman" panose="02020603050405020304" charset="0"/>
              </a:rPr>
              <a:t>A</a:t>
            </a:r>
            <a:r>
              <a:rPr lang="en-US" altLang="zh-CN" sz="2400" baseline="-16000" dirty="0">
                <a:latin typeface="Times New Roman" panose="02020603050405020304" charset="0"/>
              </a:rPr>
              <a:t>14</a:t>
            </a:r>
            <a:r>
              <a:rPr lang="en-US" altLang="zh-CN" sz="2800" dirty="0">
                <a:latin typeface="Times New Roman" panose="02020603050405020304" charset="0"/>
              </a:rPr>
              <a:t>A</a:t>
            </a:r>
            <a:r>
              <a:rPr lang="en-US" altLang="zh-CN" sz="2400" baseline="-16000" dirty="0">
                <a:latin typeface="Times New Roman" panose="02020603050405020304" charset="0"/>
              </a:rPr>
              <a:t>13</a:t>
            </a:r>
            <a:endParaRPr lang="en-US" altLang="zh-CN" sz="2400" baseline="-16000" dirty="0">
              <a:latin typeface="Times New Roman" panose="02020603050405020304" charset="0"/>
            </a:endParaRPr>
          </a:p>
          <a:p>
            <a:r>
              <a:rPr lang="zh-CN" altLang="en-US" sz="2400" baseline="-16000" dirty="0">
                <a:latin typeface="Times New Roman" panose="02020603050405020304" charset="0"/>
              </a:rPr>
              <a:t>     </a:t>
            </a:r>
            <a:r>
              <a:rPr lang="zh-CN" altLang="en-US" sz="2800" dirty="0">
                <a:latin typeface="Times New Roman" panose="02020603050405020304" charset="0"/>
                <a:sym typeface="Symbol" panose="05050102010706020507" pitchFamily="18" charset="2"/>
              </a:rPr>
              <a:t></a:t>
            </a:r>
            <a:r>
              <a:rPr lang="zh-CN" altLang="en-US" sz="2800" dirty="0">
                <a:latin typeface="Times New Roman" panose="02020603050405020304" charset="0"/>
              </a:rPr>
              <a:t>000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sp>
        <p:nvSpPr>
          <p:cNvPr id="61452" name="文本框 97293"/>
          <p:cNvSpPr txBox="1"/>
          <p:nvPr/>
        </p:nvSpPr>
        <p:spPr>
          <a:xfrm>
            <a:off x="361950" y="4230688"/>
            <a:ext cx="8782050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总范围: 0000</a:t>
            </a:r>
            <a:r>
              <a:rPr lang="en-US" altLang="zh-CN" sz="2800" dirty="0">
                <a:latin typeface="Times New Roman" panose="02020603050405020304" charset="0"/>
              </a:rPr>
              <a:t>H~3FFFH, </a:t>
            </a:r>
            <a:r>
              <a:rPr lang="zh-CN" altLang="en-US" sz="2800" dirty="0">
                <a:latin typeface="Times New Roman" panose="02020603050405020304" charset="0"/>
              </a:rPr>
              <a:t>即为16</a:t>
            </a:r>
            <a:r>
              <a:rPr lang="en-US" altLang="zh-CN" sz="2800" dirty="0">
                <a:latin typeface="Times New Roman" panose="02020603050405020304" charset="0"/>
              </a:rPr>
              <a:t>K</a:t>
            </a:r>
            <a:r>
              <a:rPr lang="zh-CN" altLang="en-US" sz="2800" dirty="0">
                <a:latin typeface="Times New Roman" panose="02020603050405020304" charset="0"/>
              </a:rPr>
              <a:t>芯片分配的地址范围。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grpSp>
        <p:nvGrpSpPr>
          <p:cNvPr id="61453" name="组合 97297"/>
          <p:cNvGrpSpPr/>
          <p:nvPr/>
        </p:nvGrpSpPr>
        <p:grpSpPr>
          <a:xfrm>
            <a:off x="7388225" y="1984375"/>
            <a:ext cx="1673225" cy="946150"/>
            <a:chOff x="4654" y="1180"/>
            <a:chExt cx="1054" cy="596"/>
          </a:xfrm>
        </p:grpSpPr>
        <p:sp>
          <p:nvSpPr>
            <p:cNvPr id="61454" name="矩形 97294"/>
            <p:cNvSpPr/>
            <p:nvPr/>
          </p:nvSpPr>
          <p:spPr>
            <a:xfrm>
              <a:off x="4745" y="1180"/>
              <a:ext cx="963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00FF00"/>
                  </a:solidFill>
                  <a:latin typeface="Times New Roman" panose="02020603050405020304" charset="0"/>
                </a:rPr>
                <a:t>0000</a:t>
              </a:r>
              <a:r>
                <a:rPr lang="en-US" altLang="zh-CN" sz="2800" dirty="0">
                  <a:solidFill>
                    <a:srgbClr val="00FF00"/>
                  </a:solidFill>
                  <a:latin typeface="Times New Roman" panose="02020603050405020304" charset="0"/>
                </a:rPr>
                <a:t>H～</a:t>
              </a:r>
              <a:endParaRPr lang="en-US" altLang="zh-CN" sz="2800" dirty="0">
                <a:solidFill>
                  <a:srgbClr val="00FF00"/>
                </a:solidFill>
                <a:latin typeface="Times New Roman" panose="02020603050405020304" charset="0"/>
              </a:endParaRPr>
            </a:p>
            <a:p>
              <a:r>
                <a:rPr lang="en-US" altLang="zh-CN" sz="2800" dirty="0">
                  <a:solidFill>
                    <a:srgbClr val="00FF00"/>
                  </a:solidFill>
                  <a:latin typeface="Times New Roman" panose="02020603050405020304" charset="0"/>
                </a:rPr>
                <a:t>1FFFH</a:t>
              </a:r>
              <a:endParaRPr lang="zh-CN" altLang="en-US" sz="2800" dirty="0">
                <a:solidFill>
                  <a:srgbClr val="00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1455" name="右大括号 97296"/>
            <p:cNvSpPr/>
            <p:nvPr/>
          </p:nvSpPr>
          <p:spPr>
            <a:xfrm>
              <a:off x="4654" y="1325"/>
              <a:ext cx="96" cy="384"/>
            </a:xfrm>
            <a:prstGeom prst="rightBrace">
              <a:avLst>
                <a:gd name="adj1" fmla="val 33314"/>
                <a:gd name="adj2" fmla="val 50000"/>
              </a:avLst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  <p:grpSp>
        <p:nvGrpSpPr>
          <p:cNvPr id="61456" name="组合 97298"/>
          <p:cNvGrpSpPr/>
          <p:nvPr/>
        </p:nvGrpSpPr>
        <p:grpSpPr>
          <a:xfrm>
            <a:off x="7415213" y="3021013"/>
            <a:ext cx="1673225" cy="946150"/>
            <a:chOff x="4654" y="1180"/>
            <a:chExt cx="1054" cy="596"/>
          </a:xfrm>
        </p:grpSpPr>
        <p:sp>
          <p:nvSpPr>
            <p:cNvPr id="61457" name="矩形 97299"/>
            <p:cNvSpPr/>
            <p:nvPr/>
          </p:nvSpPr>
          <p:spPr>
            <a:xfrm>
              <a:off x="4745" y="1180"/>
              <a:ext cx="963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r>
                <a:rPr lang="zh-CN" altLang="en-US" sz="2800" dirty="0">
                  <a:solidFill>
                    <a:srgbClr val="00FF00"/>
                  </a:solidFill>
                  <a:latin typeface="Times New Roman" panose="02020603050405020304" charset="0"/>
                </a:rPr>
                <a:t>2000</a:t>
              </a:r>
              <a:r>
                <a:rPr lang="en-US" altLang="zh-CN" sz="2800" dirty="0">
                  <a:solidFill>
                    <a:srgbClr val="00FF00"/>
                  </a:solidFill>
                  <a:latin typeface="Times New Roman" panose="02020603050405020304" charset="0"/>
                </a:rPr>
                <a:t>H～</a:t>
              </a:r>
              <a:endParaRPr lang="en-US" altLang="zh-CN" sz="2800" dirty="0">
                <a:solidFill>
                  <a:srgbClr val="00FF00"/>
                </a:solidFill>
                <a:latin typeface="Times New Roman" panose="02020603050405020304" charset="0"/>
              </a:endParaRPr>
            </a:p>
            <a:p>
              <a:r>
                <a:rPr lang="en-US" altLang="zh-CN" sz="2800" dirty="0">
                  <a:solidFill>
                    <a:srgbClr val="00FF00"/>
                  </a:solidFill>
                  <a:latin typeface="Times New Roman" panose="02020603050405020304" charset="0"/>
                </a:rPr>
                <a:t>3FFFH</a:t>
              </a:r>
              <a:endParaRPr lang="zh-CN" altLang="en-US" sz="2800" dirty="0">
                <a:solidFill>
                  <a:srgbClr val="00FF00"/>
                </a:solidFill>
                <a:latin typeface="Times New Roman" panose="02020603050405020304" charset="0"/>
              </a:endParaRPr>
            </a:p>
          </p:txBody>
        </p:sp>
        <p:sp>
          <p:nvSpPr>
            <p:cNvPr id="61458" name="右大括号 97300"/>
            <p:cNvSpPr/>
            <p:nvPr/>
          </p:nvSpPr>
          <p:spPr>
            <a:xfrm>
              <a:off x="4654" y="1325"/>
              <a:ext cx="96" cy="384"/>
            </a:xfrm>
            <a:prstGeom prst="rightBrace">
              <a:avLst>
                <a:gd name="adj1" fmla="val 33314"/>
                <a:gd name="adj2" fmla="val 50000"/>
              </a:avLst>
            </a:prstGeom>
            <a:noFill/>
            <a:ln w="9525" cap="flat" cmpd="sng">
              <a:solidFill>
                <a:srgbClr val="00FF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2465" name="组合 98305"/>
          <p:cNvGrpSpPr/>
          <p:nvPr/>
        </p:nvGrpSpPr>
        <p:grpSpPr>
          <a:xfrm>
            <a:off x="692150" y="742950"/>
            <a:ext cx="8064500" cy="2611438"/>
            <a:chOff x="343" y="1057"/>
            <a:chExt cx="5080" cy="1645"/>
          </a:xfrm>
        </p:grpSpPr>
        <p:sp>
          <p:nvSpPr>
            <p:cNvPr id="62466" name="文本框 98306"/>
            <p:cNvSpPr txBox="1"/>
            <p:nvPr/>
          </p:nvSpPr>
          <p:spPr>
            <a:xfrm>
              <a:off x="4677" y="1057"/>
              <a:ext cx="39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charset="0"/>
                </a:rPr>
                <a:t>CS</a:t>
              </a:r>
              <a:endParaRPr lang="en-US" altLang="zh-CN" sz="1800" dirty="0">
                <a:latin typeface="Times New Roman" panose="02020603050405020304" charset="0"/>
              </a:endParaRPr>
            </a:p>
          </p:txBody>
        </p:sp>
        <p:sp>
          <p:nvSpPr>
            <p:cNvPr id="62467" name="文本框 98307"/>
            <p:cNvSpPr txBox="1"/>
            <p:nvPr/>
          </p:nvSpPr>
          <p:spPr>
            <a:xfrm>
              <a:off x="343" y="2077"/>
              <a:ext cx="69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charset="0"/>
                </a:rPr>
                <a:t>VMA</a:t>
              </a: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2468" name="文本框 98308"/>
            <p:cNvSpPr txBox="1"/>
            <p:nvPr/>
          </p:nvSpPr>
          <p:spPr>
            <a:xfrm>
              <a:off x="998" y="1216"/>
              <a:ext cx="779" cy="1371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 algn="ctr">
                <a:spcBef>
                  <a:spcPct val="25000"/>
                </a:spcBef>
              </a:pPr>
              <a:endParaRPr lang="zh-CN" altLang="en-US" sz="2400" dirty="0">
                <a:latin typeface="Times New Roman" panose="02020603050405020304" charset="0"/>
              </a:endParaRPr>
            </a:p>
            <a:p>
              <a:pPr algn="ctr">
                <a:spcBef>
                  <a:spcPct val="25000"/>
                </a:spcBef>
              </a:pPr>
              <a:r>
                <a:rPr lang="zh-CN" altLang="en-US" sz="2400" dirty="0">
                  <a:latin typeface="Times New Roman" panose="02020603050405020304" charset="0"/>
                </a:rPr>
                <a:t>3:8</a:t>
              </a:r>
              <a:endParaRPr lang="zh-CN" altLang="en-US" sz="2400" dirty="0">
                <a:latin typeface="Times New Roman" panose="02020603050405020304" charset="0"/>
              </a:endParaRPr>
            </a:p>
            <a:p>
              <a:pPr algn="ctr">
                <a:spcBef>
                  <a:spcPct val="5000"/>
                </a:spcBef>
              </a:pPr>
              <a:r>
                <a:rPr lang="zh-CN" altLang="en-US" sz="2400" dirty="0">
                  <a:latin typeface="Times New Roman" panose="02020603050405020304" charset="0"/>
                </a:rPr>
                <a:t>译码器</a:t>
              </a:r>
              <a:endParaRPr lang="zh-CN" altLang="en-US" sz="2400" dirty="0">
                <a:latin typeface="Times New Roman" panose="02020603050405020304" charset="0"/>
              </a:endParaRPr>
            </a:p>
            <a:p>
              <a:pPr algn="ctr">
                <a:spcBef>
                  <a:spcPct val="35000"/>
                </a:spcBef>
              </a:pPr>
              <a:endParaRPr lang="zh-CN" altLang="en-US" sz="2400" dirty="0">
                <a:latin typeface="Times New Roman" panose="02020603050405020304" charset="0"/>
              </a:endParaRPr>
            </a:p>
            <a:p>
              <a:pPr algn="ctr"/>
              <a:endParaRPr lang="zh-CN" altLang="en-US" sz="2400" dirty="0">
                <a:latin typeface="Times New Roman" panose="02020603050405020304" charset="0"/>
              </a:endParaRPr>
            </a:p>
          </p:txBody>
        </p:sp>
        <p:sp>
          <p:nvSpPr>
            <p:cNvPr id="62469" name="直接连接符 98309"/>
            <p:cNvSpPr/>
            <p:nvPr/>
          </p:nvSpPr>
          <p:spPr>
            <a:xfrm>
              <a:off x="812" y="1335"/>
              <a:ext cx="188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70" name="直接连接符 98310"/>
            <p:cNvSpPr/>
            <p:nvPr/>
          </p:nvSpPr>
          <p:spPr>
            <a:xfrm>
              <a:off x="809" y="1512"/>
              <a:ext cx="187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71" name="直接连接符 98311"/>
            <p:cNvSpPr/>
            <p:nvPr/>
          </p:nvSpPr>
          <p:spPr>
            <a:xfrm>
              <a:off x="811" y="1681"/>
              <a:ext cx="188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72" name="直接连接符 98312"/>
            <p:cNvSpPr/>
            <p:nvPr/>
          </p:nvSpPr>
          <p:spPr>
            <a:xfrm>
              <a:off x="809" y="2204"/>
              <a:ext cx="187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73" name="文本框 98313"/>
            <p:cNvSpPr txBox="1"/>
            <p:nvPr/>
          </p:nvSpPr>
          <p:spPr>
            <a:xfrm>
              <a:off x="976" y="2089"/>
              <a:ext cx="42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Times New Roman" panose="02020603050405020304" charset="0"/>
                </a:rPr>
                <a:t>EN</a:t>
              </a: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2474" name="文本框 98314"/>
            <p:cNvSpPr txBox="1"/>
            <p:nvPr/>
          </p:nvSpPr>
          <p:spPr>
            <a:xfrm>
              <a:off x="418" y="1163"/>
              <a:ext cx="4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</a:rPr>
                <a:t>A</a:t>
              </a:r>
              <a:r>
                <a:rPr lang="en-US" altLang="zh-CN" sz="2400" baseline="-16000" dirty="0">
                  <a:latin typeface="Times New Roman" panose="02020603050405020304" charset="0"/>
                </a:rPr>
                <a:t>15</a:t>
              </a:r>
              <a:endParaRPr lang="en-US" altLang="zh-CN" sz="2400" baseline="-16000" dirty="0">
                <a:latin typeface="Times New Roman" panose="02020603050405020304" charset="0"/>
              </a:endParaRPr>
            </a:p>
          </p:txBody>
        </p:sp>
        <p:sp>
          <p:nvSpPr>
            <p:cNvPr id="62475" name="文本框 98315"/>
            <p:cNvSpPr txBox="1"/>
            <p:nvPr/>
          </p:nvSpPr>
          <p:spPr>
            <a:xfrm>
              <a:off x="412" y="1340"/>
              <a:ext cx="41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</a:rPr>
                <a:t>A</a:t>
              </a:r>
              <a:r>
                <a:rPr lang="en-US" altLang="zh-CN" sz="2400" baseline="-16000" dirty="0">
                  <a:latin typeface="Times New Roman" panose="02020603050405020304" charset="0"/>
                </a:rPr>
                <a:t>14</a:t>
              </a:r>
              <a:endParaRPr lang="en-US" altLang="zh-CN" sz="2400" baseline="-16000" dirty="0">
                <a:latin typeface="Times New Roman" panose="02020603050405020304" charset="0"/>
              </a:endParaRPr>
            </a:p>
          </p:txBody>
        </p:sp>
        <p:sp>
          <p:nvSpPr>
            <p:cNvPr id="62476" name="文本框 98316"/>
            <p:cNvSpPr txBox="1"/>
            <p:nvPr/>
          </p:nvSpPr>
          <p:spPr>
            <a:xfrm>
              <a:off x="427" y="1519"/>
              <a:ext cx="41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dirty="0">
                  <a:latin typeface="Times New Roman" panose="02020603050405020304" charset="0"/>
                </a:rPr>
                <a:t>A</a:t>
              </a:r>
              <a:r>
                <a:rPr lang="en-US" altLang="zh-CN" sz="2400" baseline="-16000" dirty="0">
                  <a:latin typeface="Times New Roman" panose="02020603050405020304" charset="0"/>
                </a:rPr>
                <a:t>13</a:t>
              </a:r>
              <a:endParaRPr lang="en-US" altLang="zh-CN" sz="2400" baseline="-16000" dirty="0">
                <a:latin typeface="Times New Roman" panose="02020603050405020304" charset="0"/>
              </a:endParaRPr>
            </a:p>
          </p:txBody>
        </p:sp>
        <p:sp>
          <p:nvSpPr>
            <p:cNvPr id="62477" name="椭圆 98317"/>
            <p:cNvSpPr/>
            <p:nvPr/>
          </p:nvSpPr>
          <p:spPr>
            <a:xfrm>
              <a:off x="1785" y="1248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78" name="椭圆 98318"/>
            <p:cNvSpPr/>
            <p:nvPr/>
          </p:nvSpPr>
          <p:spPr>
            <a:xfrm>
              <a:off x="1787" y="1448"/>
              <a:ext cx="62" cy="57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79" name="椭圆 98319"/>
            <p:cNvSpPr/>
            <p:nvPr/>
          </p:nvSpPr>
          <p:spPr>
            <a:xfrm>
              <a:off x="1782" y="1623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80" name="椭圆 98320"/>
            <p:cNvSpPr/>
            <p:nvPr/>
          </p:nvSpPr>
          <p:spPr>
            <a:xfrm>
              <a:off x="1785" y="1797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81" name="椭圆 98321"/>
            <p:cNvSpPr/>
            <p:nvPr/>
          </p:nvSpPr>
          <p:spPr>
            <a:xfrm>
              <a:off x="1788" y="1979"/>
              <a:ext cx="63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82" name="椭圆 98322"/>
            <p:cNvSpPr/>
            <p:nvPr/>
          </p:nvSpPr>
          <p:spPr>
            <a:xfrm>
              <a:off x="1788" y="2154"/>
              <a:ext cx="63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83" name="椭圆 98323"/>
            <p:cNvSpPr/>
            <p:nvPr/>
          </p:nvSpPr>
          <p:spPr>
            <a:xfrm>
              <a:off x="1780" y="2492"/>
              <a:ext cx="63" cy="57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84" name="椭圆 98324"/>
            <p:cNvSpPr/>
            <p:nvPr/>
          </p:nvSpPr>
          <p:spPr>
            <a:xfrm>
              <a:off x="1782" y="2321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85" name="文本框 98325"/>
            <p:cNvSpPr txBox="1"/>
            <p:nvPr/>
          </p:nvSpPr>
          <p:spPr>
            <a:xfrm>
              <a:off x="2497" y="1187"/>
              <a:ext cx="459" cy="438"/>
            </a:xfrm>
            <a:prstGeom prst="rect">
              <a:avLst/>
            </a:prstGeom>
            <a:noFill/>
            <a:ln w="9525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endParaRPr lang="zh-CN" altLang="en-US" sz="2000" dirty="0">
                <a:latin typeface="Times New Roman" panose="02020603050405020304" charset="0"/>
              </a:endParaRPr>
            </a:p>
            <a:p>
              <a:r>
                <a:rPr lang="zh-CN" altLang="en-US" sz="2000" dirty="0">
                  <a:latin typeface="Times New Roman" panose="02020603050405020304" charset="0"/>
                </a:rPr>
                <a:t>8</a:t>
              </a:r>
              <a:r>
                <a:rPr lang="en-US" altLang="zh-CN" sz="2000" dirty="0">
                  <a:latin typeface="Times New Roman" panose="02020603050405020304" charset="0"/>
                </a:rPr>
                <a:t>KB</a:t>
              </a:r>
              <a:endParaRPr lang="en-US" altLang="zh-CN" sz="20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2486" name="椭圆 98326"/>
            <p:cNvSpPr/>
            <p:nvPr/>
          </p:nvSpPr>
          <p:spPr>
            <a:xfrm>
              <a:off x="2421" y="1238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87" name="文本框 98327"/>
            <p:cNvSpPr txBox="1"/>
            <p:nvPr/>
          </p:nvSpPr>
          <p:spPr>
            <a:xfrm>
              <a:off x="3258" y="1190"/>
              <a:ext cx="465" cy="438"/>
            </a:xfrm>
            <a:prstGeom prst="rect">
              <a:avLst/>
            </a:prstGeom>
            <a:noFill/>
            <a:ln w="9525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endParaRPr lang="zh-CN" altLang="en-US" sz="2000" dirty="0">
                <a:latin typeface="Times New Roman" panose="02020603050405020304" charset="0"/>
              </a:endParaRPr>
            </a:p>
            <a:p>
              <a:r>
                <a:rPr lang="zh-CN" altLang="en-US" sz="2000" dirty="0">
                  <a:latin typeface="Times New Roman" panose="02020603050405020304" charset="0"/>
                </a:rPr>
                <a:t>4</a:t>
              </a:r>
              <a:r>
                <a:rPr lang="en-US" altLang="zh-CN" sz="2000" dirty="0">
                  <a:latin typeface="Times New Roman" panose="02020603050405020304" charset="0"/>
                </a:rPr>
                <a:t>KB</a:t>
              </a:r>
              <a:endParaRPr lang="en-US" altLang="zh-CN" sz="20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2488" name="椭圆 98328"/>
            <p:cNvSpPr/>
            <p:nvPr/>
          </p:nvSpPr>
          <p:spPr>
            <a:xfrm>
              <a:off x="3191" y="1240"/>
              <a:ext cx="63" cy="57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89" name="文本框 98329"/>
            <p:cNvSpPr txBox="1"/>
            <p:nvPr/>
          </p:nvSpPr>
          <p:spPr>
            <a:xfrm>
              <a:off x="4125" y="1183"/>
              <a:ext cx="467" cy="438"/>
            </a:xfrm>
            <a:prstGeom prst="rect">
              <a:avLst/>
            </a:prstGeom>
            <a:noFill/>
            <a:ln w="9525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endParaRPr lang="zh-CN" altLang="en-US" sz="2000" dirty="0">
                <a:latin typeface="Times New Roman" panose="02020603050405020304" charset="0"/>
              </a:endParaRPr>
            </a:p>
            <a:p>
              <a:r>
                <a:rPr lang="en-US" altLang="zh-CN" sz="2000" dirty="0">
                  <a:latin typeface="Times New Roman" panose="02020603050405020304" charset="0"/>
                </a:rPr>
                <a:t>2KB</a:t>
              </a:r>
              <a:endParaRPr lang="en-US" altLang="zh-CN" sz="20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2490" name="椭圆 98330"/>
            <p:cNvSpPr/>
            <p:nvPr/>
          </p:nvSpPr>
          <p:spPr>
            <a:xfrm>
              <a:off x="4059" y="1234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91" name="文本框 98331"/>
            <p:cNvSpPr txBox="1"/>
            <p:nvPr/>
          </p:nvSpPr>
          <p:spPr>
            <a:xfrm>
              <a:off x="4975" y="1183"/>
              <a:ext cx="448" cy="438"/>
            </a:xfrm>
            <a:prstGeom prst="rect">
              <a:avLst/>
            </a:prstGeom>
            <a:noFill/>
            <a:ln w="9525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>
              <a:spAutoFit/>
            </a:bodyPr>
            <a:p>
              <a:pPr>
                <a:lnSpc>
                  <a:spcPct val="50000"/>
                </a:lnSpc>
              </a:pPr>
              <a:r>
                <a:rPr lang="zh-CN" altLang="en-US" sz="2000" dirty="0">
                  <a:latin typeface="Times New Roman" panose="02020603050405020304" charset="0"/>
                </a:rPr>
                <a:t> </a:t>
              </a:r>
              <a:endParaRPr lang="zh-CN" altLang="en-US" sz="2000" dirty="0">
                <a:latin typeface="Times New Roman" panose="02020603050405020304" charset="0"/>
              </a:endParaRPr>
            </a:p>
            <a:p>
              <a:r>
                <a:rPr lang="zh-CN" altLang="en-US" sz="2000" dirty="0">
                  <a:latin typeface="Times New Roman" panose="02020603050405020304" charset="0"/>
                </a:rPr>
                <a:t>2</a:t>
              </a:r>
              <a:r>
                <a:rPr lang="en-US" altLang="zh-CN" sz="2000" dirty="0">
                  <a:latin typeface="Times New Roman" panose="02020603050405020304" charset="0"/>
                </a:rPr>
                <a:t>KB</a:t>
              </a:r>
              <a:endParaRPr lang="en-US" altLang="zh-CN" sz="2000" dirty="0">
                <a:latin typeface="Times New Roman" panose="02020603050405020304" charset="0"/>
              </a:endParaRPr>
            </a:p>
            <a:p>
              <a:pPr>
                <a:lnSpc>
                  <a:spcPct val="45000"/>
                </a:lnSpc>
              </a:pPr>
              <a:endParaRPr lang="en-US" altLang="zh-CN" sz="2000" dirty="0">
                <a:latin typeface="Times New Roman" panose="02020603050405020304" charset="0"/>
              </a:endParaRPr>
            </a:p>
          </p:txBody>
        </p:sp>
        <p:sp>
          <p:nvSpPr>
            <p:cNvPr id="62492" name="椭圆 98332"/>
            <p:cNvSpPr/>
            <p:nvPr/>
          </p:nvSpPr>
          <p:spPr>
            <a:xfrm>
              <a:off x="4908" y="1233"/>
              <a:ext cx="63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493" name="文本框 98333"/>
            <p:cNvSpPr txBox="1"/>
            <p:nvPr/>
          </p:nvSpPr>
          <p:spPr>
            <a:xfrm>
              <a:off x="2126" y="1083"/>
              <a:ext cx="39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charset="0"/>
                </a:rPr>
                <a:t>CS</a:t>
              </a:r>
              <a:endParaRPr lang="en-US" altLang="zh-CN" sz="1800" dirty="0">
                <a:latin typeface="Times New Roman" panose="02020603050405020304" charset="0"/>
              </a:endParaRPr>
            </a:p>
          </p:txBody>
        </p:sp>
        <p:sp>
          <p:nvSpPr>
            <p:cNvPr id="62494" name="直接连接符 98334"/>
            <p:cNvSpPr/>
            <p:nvPr/>
          </p:nvSpPr>
          <p:spPr>
            <a:xfrm>
              <a:off x="2204" y="1125"/>
              <a:ext cx="14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95" name="直接连接符 98335"/>
            <p:cNvSpPr/>
            <p:nvPr/>
          </p:nvSpPr>
          <p:spPr>
            <a:xfrm>
              <a:off x="1856" y="1272"/>
              <a:ext cx="567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96" name="直接连接符 98336"/>
            <p:cNvSpPr/>
            <p:nvPr/>
          </p:nvSpPr>
          <p:spPr>
            <a:xfrm>
              <a:off x="4748" y="1107"/>
              <a:ext cx="14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97" name="文本框 98337"/>
            <p:cNvSpPr txBox="1"/>
            <p:nvPr/>
          </p:nvSpPr>
          <p:spPr>
            <a:xfrm>
              <a:off x="3813" y="1074"/>
              <a:ext cx="399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charset="0"/>
                </a:rPr>
                <a:t>CS</a:t>
              </a:r>
              <a:endParaRPr lang="en-US" altLang="zh-CN" sz="1800" dirty="0">
                <a:latin typeface="Times New Roman" panose="02020603050405020304" charset="0"/>
              </a:endParaRPr>
            </a:p>
          </p:txBody>
        </p:sp>
        <p:sp>
          <p:nvSpPr>
            <p:cNvPr id="62498" name="直接连接符 98338"/>
            <p:cNvSpPr/>
            <p:nvPr/>
          </p:nvSpPr>
          <p:spPr>
            <a:xfrm>
              <a:off x="3877" y="1123"/>
              <a:ext cx="14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499" name="文本框 98339"/>
            <p:cNvSpPr txBox="1"/>
            <p:nvPr/>
          </p:nvSpPr>
          <p:spPr>
            <a:xfrm>
              <a:off x="2966" y="1067"/>
              <a:ext cx="39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800" dirty="0">
                  <a:latin typeface="Times New Roman" panose="02020603050405020304" charset="0"/>
                </a:rPr>
                <a:t>CS</a:t>
              </a:r>
              <a:endParaRPr lang="en-US" altLang="zh-CN" sz="1800" dirty="0">
                <a:latin typeface="Times New Roman" panose="02020603050405020304" charset="0"/>
              </a:endParaRPr>
            </a:p>
          </p:txBody>
        </p:sp>
        <p:sp>
          <p:nvSpPr>
            <p:cNvPr id="62500" name="直接连接符 98340"/>
            <p:cNvSpPr/>
            <p:nvPr/>
          </p:nvSpPr>
          <p:spPr>
            <a:xfrm>
              <a:off x="3037" y="1117"/>
              <a:ext cx="141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01" name="文本框 98341"/>
            <p:cNvSpPr txBox="1"/>
            <p:nvPr/>
          </p:nvSpPr>
          <p:spPr>
            <a:xfrm>
              <a:off x="1784" y="1083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111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2502" name="任意多边形 98342"/>
            <p:cNvSpPr/>
            <p:nvPr/>
          </p:nvSpPr>
          <p:spPr>
            <a:xfrm>
              <a:off x="1856" y="1272"/>
              <a:ext cx="1332" cy="510"/>
            </a:xfrm>
            <a:custGeom>
              <a:avLst/>
              <a:gdLst/>
              <a:ahLst/>
              <a:cxnLst/>
              <a:pathLst>
                <a:path w="1448" h="618">
                  <a:moveTo>
                    <a:pt x="0" y="245"/>
                  </a:moveTo>
                  <a:lnTo>
                    <a:pt x="457" y="245"/>
                  </a:lnTo>
                  <a:lnTo>
                    <a:pt x="457" y="618"/>
                  </a:lnTo>
                  <a:lnTo>
                    <a:pt x="1338" y="618"/>
                  </a:lnTo>
                  <a:lnTo>
                    <a:pt x="1338" y="0"/>
                  </a:lnTo>
                  <a:lnTo>
                    <a:pt x="1448" y="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03" name="任意多边形 98343"/>
            <p:cNvSpPr/>
            <p:nvPr/>
          </p:nvSpPr>
          <p:spPr>
            <a:xfrm>
              <a:off x="1847" y="1649"/>
              <a:ext cx="1466" cy="315"/>
            </a:xfrm>
            <a:custGeom>
              <a:avLst/>
              <a:gdLst/>
              <a:ahLst/>
              <a:cxnLst/>
              <a:pathLst>
                <a:path w="1593" h="398">
                  <a:moveTo>
                    <a:pt x="0" y="0"/>
                  </a:moveTo>
                  <a:lnTo>
                    <a:pt x="313" y="0"/>
                  </a:lnTo>
                  <a:lnTo>
                    <a:pt x="313" y="398"/>
                  </a:lnTo>
                  <a:lnTo>
                    <a:pt x="1593" y="398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04" name="矩形 98344"/>
            <p:cNvSpPr/>
            <p:nvPr/>
          </p:nvSpPr>
          <p:spPr>
            <a:xfrm>
              <a:off x="3313" y="1929"/>
              <a:ext cx="156" cy="182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505" name="直接连接符 98345"/>
            <p:cNvSpPr/>
            <p:nvPr/>
          </p:nvSpPr>
          <p:spPr>
            <a:xfrm>
              <a:off x="3360" y="2020"/>
              <a:ext cx="70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06" name="直接连接符 98346"/>
            <p:cNvSpPr/>
            <p:nvPr/>
          </p:nvSpPr>
          <p:spPr>
            <a:xfrm>
              <a:off x="3391" y="1985"/>
              <a:ext cx="0" cy="79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07" name="直接连接符 98347"/>
            <p:cNvSpPr/>
            <p:nvPr/>
          </p:nvSpPr>
          <p:spPr>
            <a:xfrm flipH="1">
              <a:off x="2876" y="2069"/>
              <a:ext cx="437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08" name="文本框 98348"/>
            <p:cNvSpPr txBox="1"/>
            <p:nvPr/>
          </p:nvSpPr>
          <p:spPr>
            <a:xfrm>
              <a:off x="2520" y="1931"/>
              <a:ext cx="413" cy="26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200" dirty="0">
                  <a:latin typeface="Times New Roman" panose="02020603050405020304" charset="0"/>
                </a:rPr>
                <a:t>A</a:t>
              </a:r>
              <a:r>
                <a:rPr lang="en-US" altLang="zh-CN" sz="2200" baseline="-16000" dirty="0">
                  <a:latin typeface="Times New Roman" panose="02020603050405020304" charset="0"/>
                </a:rPr>
                <a:t>12</a:t>
              </a:r>
              <a:endParaRPr lang="en-US" altLang="zh-CN" sz="2200" baseline="-16000" dirty="0">
                <a:latin typeface="Times New Roman" panose="02020603050405020304" charset="0"/>
              </a:endParaRPr>
            </a:p>
          </p:txBody>
        </p:sp>
        <p:sp>
          <p:nvSpPr>
            <p:cNvPr id="62509" name="矩形 98349"/>
            <p:cNvSpPr/>
            <p:nvPr/>
          </p:nvSpPr>
          <p:spPr>
            <a:xfrm rot="5400000">
              <a:off x="3008" y="2247"/>
              <a:ext cx="113" cy="202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510" name="椭圆 98350"/>
            <p:cNvSpPr/>
            <p:nvPr/>
          </p:nvSpPr>
          <p:spPr>
            <a:xfrm>
              <a:off x="3027" y="2415"/>
              <a:ext cx="62" cy="56"/>
            </a:xfrm>
            <a:prstGeom prst="ellipse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511" name="直接连接符 98351"/>
            <p:cNvSpPr/>
            <p:nvPr/>
          </p:nvSpPr>
          <p:spPr>
            <a:xfrm>
              <a:off x="3062" y="2069"/>
              <a:ext cx="0" cy="226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oval" w="med" len="med"/>
              <a:tailEnd type="none" w="med" len="med"/>
            </a:ln>
          </p:spPr>
        </p:sp>
        <p:sp>
          <p:nvSpPr>
            <p:cNvPr id="62512" name="任意多边形 98352"/>
            <p:cNvSpPr/>
            <p:nvPr/>
          </p:nvSpPr>
          <p:spPr>
            <a:xfrm>
              <a:off x="3468" y="1264"/>
              <a:ext cx="593" cy="742"/>
            </a:xfrm>
            <a:custGeom>
              <a:avLst/>
              <a:gdLst/>
              <a:ahLst/>
              <a:cxnLst/>
              <a:pathLst>
                <a:path w="644" h="898">
                  <a:moveTo>
                    <a:pt x="0" y="898"/>
                  </a:moveTo>
                  <a:lnTo>
                    <a:pt x="449" y="898"/>
                  </a:lnTo>
                  <a:lnTo>
                    <a:pt x="449" y="0"/>
                  </a:lnTo>
                  <a:lnTo>
                    <a:pt x="644" y="0"/>
                  </a:lnTo>
                </a:path>
              </a:pathLst>
            </a:custGeom>
            <a:noFill/>
            <a:ln w="1270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13" name="任意多边形 98353"/>
            <p:cNvSpPr/>
            <p:nvPr/>
          </p:nvSpPr>
          <p:spPr>
            <a:xfrm>
              <a:off x="3055" y="2468"/>
              <a:ext cx="242" cy="90"/>
            </a:xfrm>
            <a:custGeom>
              <a:avLst/>
              <a:gdLst/>
              <a:ahLst/>
              <a:cxnLst/>
              <a:pathLst>
                <a:path w="263" h="110">
                  <a:moveTo>
                    <a:pt x="0" y="0"/>
                  </a:moveTo>
                  <a:lnTo>
                    <a:pt x="0" y="110"/>
                  </a:lnTo>
                  <a:lnTo>
                    <a:pt x="263" y="11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14" name="矩形 98354"/>
            <p:cNvSpPr/>
            <p:nvPr/>
          </p:nvSpPr>
          <p:spPr>
            <a:xfrm>
              <a:off x="3300" y="2520"/>
              <a:ext cx="156" cy="182"/>
            </a:xfrm>
            <a:prstGeom prst="rect">
              <a:avLst/>
            </a:prstGeom>
            <a:noFill/>
            <a:ln w="19050" cap="flat" cmpd="sng">
              <a:solidFill>
                <a:srgbClr val="CC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charset="0"/>
              </a:endParaRPr>
            </a:p>
          </p:txBody>
        </p:sp>
        <p:sp>
          <p:nvSpPr>
            <p:cNvPr id="62515" name="直接连接符 98355"/>
            <p:cNvSpPr/>
            <p:nvPr/>
          </p:nvSpPr>
          <p:spPr>
            <a:xfrm>
              <a:off x="3347" y="2611"/>
              <a:ext cx="70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16" name="直接连接符 98356"/>
            <p:cNvSpPr/>
            <p:nvPr/>
          </p:nvSpPr>
          <p:spPr>
            <a:xfrm>
              <a:off x="3378" y="2576"/>
              <a:ext cx="0" cy="79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17" name="文本框 98357"/>
            <p:cNvSpPr txBox="1"/>
            <p:nvPr/>
          </p:nvSpPr>
          <p:spPr>
            <a:xfrm>
              <a:off x="1802" y="1647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100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2518" name="文本框 98358"/>
            <p:cNvSpPr txBox="1"/>
            <p:nvPr/>
          </p:nvSpPr>
          <p:spPr>
            <a:xfrm>
              <a:off x="1796" y="1995"/>
              <a:ext cx="3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010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2519" name="文本框 98359"/>
            <p:cNvSpPr txBox="1"/>
            <p:nvPr/>
          </p:nvSpPr>
          <p:spPr>
            <a:xfrm>
              <a:off x="1793" y="1467"/>
              <a:ext cx="33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101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2520" name="文本框 98360"/>
            <p:cNvSpPr txBox="1"/>
            <p:nvPr/>
          </p:nvSpPr>
          <p:spPr>
            <a:xfrm>
              <a:off x="1788" y="1275"/>
              <a:ext cx="40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110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2521" name="直接连接符 98361"/>
            <p:cNvSpPr/>
            <p:nvPr/>
          </p:nvSpPr>
          <p:spPr>
            <a:xfrm>
              <a:off x="1848" y="2524"/>
              <a:ext cx="19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22" name="直接连接符 98362"/>
            <p:cNvSpPr/>
            <p:nvPr/>
          </p:nvSpPr>
          <p:spPr>
            <a:xfrm>
              <a:off x="1858" y="2008"/>
              <a:ext cx="70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23" name="直接连接符 98363"/>
            <p:cNvSpPr/>
            <p:nvPr/>
          </p:nvSpPr>
          <p:spPr>
            <a:xfrm>
              <a:off x="1845" y="2185"/>
              <a:ext cx="19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24" name="直接连接符 98364"/>
            <p:cNvSpPr/>
            <p:nvPr/>
          </p:nvSpPr>
          <p:spPr>
            <a:xfrm>
              <a:off x="1856" y="2350"/>
              <a:ext cx="194" cy="0"/>
            </a:xfrm>
            <a:prstGeom prst="line">
              <a:avLst/>
            </a:prstGeom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2525" name="任意多边形 98365"/>
            <p:cNvSpPr/>
            <p:nvPr/>
          </p:nvSpPr>
          <p:spPr>
            <a:xfrm>
              <a:off x="1856" y="1824"/>
              <a:ext cx="1441" cy="839"/>
            </a:xfrm>
            <a:custGeom>
              <a:avLst/>
              <a:gdLst/>
              <a:ahLst/>
              <a:cxnLst/>
              <a:pathLst>
                <a:path w="1567" h="1042">
                  <a:moveTo>
                    <a:pt x="0" y="0"/>
                  </a:moveTo>
                  <a:lnTo>
                    <a:pt x="220" y="0"/>
                  </a:lnTo>
                  <a:lnTo>
                    <a:pt x="220" y="305"/>
                  </a:lnTo>
                  <a:lnTo>
                    <a:pt x="567" y="305"/>
                  </a:lnTo>
                  <a:lnTo>
                    <a:pt x="643" y="305"/>
                  </a:lnTo>
                  <a:lnTo>
                    <a:pt x="643" y="1042"/>
                  </a:lnTo>
                  <a:lnTo>
                    <a:pt x="1567" y="1042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2526" name="文本框 98366"/>
            <p:cNvSpPr txBox="1"/>
            <p:nvPr/>
          </p:nvSpPr>
          <p:spPr>
            <a:xfrm>
              <a:off x="1801" y="2154"/>
              <a:ext cx="33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001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2527" name="文本框 98367"/>
            <p:cNvSpPr txBox="1"/>
            <p:nvPr/>
          </p:nvSpPr>
          <p:spPr>
            <a:xfrm>
              <a:off x="1795" y="2331"/>
              <a:ext cx="40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000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2528" name="文本框 98368"/>
            <p:cNvSpPr txBox="1"/>
            <p:nvPr/>
          </p:nvSpPr>
          <p:spPr>
            <a:xfrm>
              <a:off x="1782" y="1818"/>
              <a:ext cx="33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800" dirty="0">
                  <a:latin typeface="Times New Roman" panose="02020603050405020304" charset="0"/>
                </a:rPr>
                <a:t>011</a:t>
              </a:r>
              <a:endParaRPr lang="zh-CN" altLang="en-US" sz="1800" dirty="0">
                <a:latin typeface="Times New Roman" panose="02020603050405020304" charset="0"/>
              </a:endParaRPr>
            </a:p>
          </p:txBody>
        </p:sp>
        <p:sp>
          <p:nvSpPr>
            <p:cNvPr id="62529" name="任意多边形 98369"/>
            <p:cNvSpPr/>
            <p:nvPr/>
          </p:nvSpPr>
          <p:spPr>
            <a:xfrm>
              <a:off x="3453" y="1264"/>
              <a:ext cx="1464" cy="1351"/>
            </a:xfrm>
            <a:custGeom>
              <a:avLst/>
              <a:gdLst/>
              <a:ahLst/>
              <a:cxnLst/>
              <a:pathLst>
                <a:path w="1592" h="1635">
                  <a:moveTo>
                    <a:pt x="0" y="1635"/>
                  </a:moveTo>
                  <a:lnTo>
                    <a:pt x="1398" y="1635"/>
                  </a:lnTo>
                  <a:lnTo>
                    <a:pt x="1398" y="0"/>
                  </a:lnTo>
                  <a:lnTo>
                    <a:pt x="1592" y="0"/>
                  </a:lnTo>
                </a:path>
              </a:pathLst>
            </a:custGeom>
            <a:noFill/>
            <a:ln w="19050" cap="flat" cmpd="sng">
              <a:solidFill>
                <a:srgbClr val="CC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2530" name="文本框 98370"/>
          <p:cNvSpPr txBox="1"/>
          <p:nvPr/>
        </p:nvSpPr>
        <p:spPr>
          <a:xfrm>
            <a:off x="519113" y="180975"/>
            <a:ext cx="3173412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defTabSz="0">
              <a:spcBef>
                <a:spcPct val="50000"/>
              </a:spcBef>
              <a:tabLst>
                <a:tab pos="2576830" algn="l"/>
              </a:tabLst>
            </a:pPr>
            <a:r>
              <a:rPr lang="zh-CN" altLang="en-US" sz="2800" dirty="0">
                <a:latin typeface="Times New Roman" panose="02020603050405020304" charset="0"/>
              </a:rPr>
              <a:t>因此有以下连接: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sp>
        <p:nvSpPr>
          <p:cNvPr id="62531" name="任意多边形 98371"/>
          <p:cNvSpPr/>
          <p:nvPr/>
        </p:nvSpPr>
        <p:spPr>
          <a:xfrm>
            <a:off x="3378200" y="2790825"/>
            <a:ext cx="1963738" cy="1049338"/>
          </a:xfrm>
          <a:custGeom>
            <a:avLst/>
            <a:gdLst/>
            <a:ahLst/>
            <a:cxnLst/>
            <a:pathLst>
              <a:path w="1237" h="661">
                <a:moveTo>
                  <a:pt x="0" y="0"/>
                </a:moveTo>
                <a:lnTo>
                  <a:pt x="246" y="0"/>
                </a:lnTo>
                <a:lnTo>
                  <a:pt x="246" y="661"/>
                </a:lnTo>
                <a:lnTo>
                  <a:pt x="1237" y="661"/>
                </a:ln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2532" name="任意多边形 98372"/>
          <p:cNvSpPr/>
          <p:nvPr/>
        </p:nvSpPr>
        <p:spPr>
          <a:xfrm>
            <a:off x="3349625" y="3073400"/>
            <a:ext cx="1989138" cy="1022350"/>
          </a:xfrm>
          <a:custGeom>
            <a:avLst/>
            <a:gdLst/>
            <a:ahLst/>
            <a:cxnLst/>
            <a:pathLst>
              <a:path w="1236" h="644">
                <a:moveTo>
                  <a:pt x="0" y="0"/>
                </a:moveTo>
                <a:lnTo>
                  <a:pt x="93" y="0"/>
                </a:lnTo>
                <a:lnTo>
                  <a:pt x="93" y="644"/>
                </a:lnTo>
                <a:lnTo>
                  <a:pt x="1236" y="644"/>
                </a:lnTo>
              </a:path>
            </a:pathLst>
          </a:custGeom>
          <a:noFill/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2533" name="矩形 98374"/>
          <p:cNvSpPr/>
          <p:nvPr/>
        </p:nvSpPr>
        <p:spPr>
          <a:xfrm>
            <a:off x="5337175" y="3757613"/>
            <a:ext cx="268288" cy="392112"/>
          </a:xfrm>
          <a:prstGeom prst="rect">
            <a:avLst/>
          </a:prstGeom>
          <a:noFill/>
          <a:ln w="19050" cap="flat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endParaRPr lang="zh-CN" altLang="en-US">
              <a:latin typeface="Times New Roman" panose="02020603050405020304" charset="0"/>
            </a:endParaRPr>
          </a:p>
        </p:txBody>
      </p:sp>
      <p:sp>
        <p:nvSpPr>
          <p:cNvPr id="62534" name="直接连接符 98377"/>
          <p:cNvSpPr/>
          <p:nvPr/>
        </p:nvSpPr>
        <p:spPr>
          <a:xfrm>
            <a:off x="5608638" y="3960813"/>
            <a:ext cx="698500" cy="0"/>
          </a:xfrm>
          <a:prstGeom prst="line">
            <a:avLst/>
          </a:prstGeom>
          <a:ln w="1905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62535" name="组合 98378"/>
          <p:cNvGrpSpPr/>
          <p:nvPr/>
        </p:nvGrpSpPr>
        <p:grpSpPr>
          <a:xfrm>
            <a:off x="5862638" y="3584575"/>
            <a:ext cx="1604962" cy="1060450"/>
            <a:chOff x="3693" y="2338"/>
            <a:chExt cx="1011" cy="668"/>
          </a:xfrm>
        </p:grpSpPr>
        <p:grpSp>
          <p:nvGrpSpPr>
            <p:cNvPr id="62536" name="组合 98379"/>
            <p:cNvGrpSpPr/>
            <p:nvPr/>
          </p:nvGrpSpPr>
          <p:grpSpPr>
            <a:xfrm>
              <a:off x="3960" y="2482"/>
              <a:ext cx="744" cy="524"/>
              <a:chOff x="3896" y="2482"/>
              <a:chExt cx="744" cy="524"/>
            </a:xfrm>
          </p:grpSpPr>
          <p:sp>
            <p:nvSpPr>
              <p:cNvPr id="62537" name="文本框 98380"/>
              <p:cNvSpPr txBox="1"/>
              <p:nvPr/>
            </p:nvSpPr>
            <p:spPr>
              <a:xfrm>
                <a:off x="3954" y="2482"/>
                <a:ext cx="686" cy="524"/>
              </a:xfrm>
              <a:prstGeom prst="rect">
                <a:avLst/>
              </a:prstGeom>
              <a:noFill/>
              <a:ln w="9525" cap="flat" cmpd="sng">
                <a:solidFill>
                  <a:srgbClr val="CC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>
                <a:spAutoFit/>
              </a:bodyPr>
              <a:p>
                <a:pPr>
                  <a:lnSpc>
                    <a:spcPct val="160000"/>
                  </a:lnSpc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anose="02020603050405020304" charset="0"/>
                  </a:rPr>
                  <a:t>16</a:t>
                </a:r>
                <a:r>
                  <a:rPr lang="en-US" altLang="zh-CN" sz="2400" dirty="0">
                    <a:latin typeface="Times New Roman" panose="02020603050405020304" charset="0"/>
                  </a:rPr>
                  <a:t>KB</a:t>
                </a:r>
                <a:endParaRPr lang="en-US" altLang="zh-CN" sz="2400" dirty="0">
                  <a:latin typeface="Times New Roman" panose="02020603050405020304" charset="0"/>
                </a:endParaRPr>
              </a:p>
              <a:p>
                <a:pPr>
                  <a:lnSpc>
                    <a:spcPct val="40000"/>
                  </a:lnSpc>
                </a:pPr>
                <a:endParaRPr lang="en-US" altLang="zh-CN" sz="2400" dirty="0">
                  <a:latin typeface="Times New Roman" panose="02020603050405020304" charset="0"/>
                </a:endParaRPr>
              </a:p>
            </p:txBody>
          </p:sp>
          <p:sp>
            <p:nvSpPr>
              <p:cNvPr id="62538" name="椭圆 98381"/>
              <p:cNvSpPr/>
              <p:nvPr/>
            </p:nvSpPr>
            <p:spPr>
              <a:xfrm>
                <a:off x="3896" y="2541"/>
                <a:ext cx="56" cy="56"/>
              </a:xfrm>
              <a:prstGeom prst="ellipse">
                <a:avLst/>
              </a:prstGeom>
              <a:noFill/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anchor="t"/>
              <a:p>
                <a:endParaRPr lang="zh-CN" altLang="en-US">
                  <a:latin typeface="Times New Roman" panose="02020603050405020304" charset="0"/>
                </a:endParaRPr>
              </a:p>
            </p:txBody>
          </p:sp>
        </p:grpSp>
        <p:grpSp>
          <p:nvGrpSpPr>
            <p:cNvPr id="62539" name="组合 98382"/>
            <p:cNvGrpSpPr/>
            <p:nvPr/>
          </p:nvGrpSpPr>
          <p:grpSpPr>
            <a:xfrm>
              <a:off x="3693" y="2338"/>
              <a:ext cx="440" cy="269"/>
              <a:chOff x="2558" y="3405"/>
              <a:chExt cx="440" cy="269"/>
            </a:xfrm>
          </p:grpSpPr>
          <p:sp>
            <p:nvSpPr>
              <p:cNvPr id="62540" name="文本框 98383"/>
              <p:cNvSpPr txBox="1"/>
              <p:nvPr/>
            </p:nvSpPr>
            <p:spPr>
              <a:xfrm>
                <a:off x="2558" y="3405"/>
                <a:ext cx="440" cy="26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2200" dirty="0">
                    <a:latin typeface="Times New Roman" panose="02020603050405020304" charset="0"/>
                  </a:rPr>
                  <a:t>CS</a:t>
                </a:r>
                <a:endParaRPr lang="en-US" altLang="zh-CN" sz="2200" dirty="0">
                  <a:latin typeface="Times New Roman" panose="02020603050405020304" charset="0"/>
                </a:endParaRPr>
              </a:p>
            </p:txBody>
          </p:sp>
          <p:sp>
            <p:nvSpPr>
              <p:cNvPr id="62541" name="直接连接符 98384"/>
              <p:cNvSpPr/>
              <p:nvPr/>
            </p:nvSpPr>
            <p:spPr>
              <a:xfrm>
                <a:off x="2634" y="3447"/>
                <a:ext cx="195" cy="0"/>
              </a:xfrm>
              <a:prstGeom prst="line">
                <a:avLst/>
              </a:prstGeom>
              <a:ln w="19050" cap="flat" cmpd="sng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62542" name="文本框 98385"/>
          <p:cNvSpPr txBox="1"/>
          <p:nvPr/>
        </p:nvSpPr>
        <p:spPr>
          <a:xfrm>
            <a:off x="860425" y="4275138"/>
            <a:ext cx="1398588" cy="51911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说明: </a:t>
            </a:r>
            <a:endParaRPr lang="zh-CN" altLang="en-US" sz="2800" dirty="0">
              <a:latin typeface="Times New Roman" panose="02020603050405020304" charset="0"/>
            </a:endParaRPr>
          </a:p>
        </p:txBody>
      </p:sp>
      <p:sp>
        <p:nvSpPr>
          <p:cNvPr id="62543" name="文本框 98386"/>
          <p:cNvSpPr txBox="1"/>
          <p:nvPr/>
        </p:nvSpPr>
        <p:spPr>
          <a:xfrm>
            <a:off x="1371600" y="4867275"/>
            <a:ext cx="4638675" cy="10096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(1) 利用了原有线路</a:t>
            </a:r>
            <a:endParaRPr lang="zh-CN" altLang="en-US" sz="2800" dirty="0">
              <a:latin typeface="Times New Roman" panose="02020603050405020304" charset="0"/>
            </a:endParaRPr>
          </a:p>
          <a:p>
            <a:pPr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charset="0"/>
              </a:rPr>
              <a:t>(2) 未改变原有线路</a:t>
            </a:r>
            <a:endParaRPr lang="zh-CN" altLang="en-US" sz="2800" dirty="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1837</Words>
  <Application>WPS 演示</Application>
  <PresentationFormat>屏幕显示</PresentationFormat>
  <Paragraphs>330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Calibri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贝妈</cp:lastModifiedBy>
  <cp:revision>260</cp:revision>
  <dcterms:created xsi:type="dcterms:W3CDTF">2017-11-12T11:33:00Z</dcterms:created>
  <dcterms:modified xsi:type="dcterms:W3CDTF">2020-10-17T08:02:20Z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