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0" r:id="rId2"/>
    <p:sldId id="315" r:id="rId3"/>
    <p:sldId id="345" r:id="rId4"/>
    <p:sldId id="317" r:id="rId5"/>
    <p:sldId id="346" r:id="rId6"/>
    <p:sldId id="316" r:id="rId7"/>
    <p:sldId id="258" r:id="rId8"/>
    <p:sldId id="259" r:id="rId9"/>
    <p:sldId id="261" r:id="rId10"/>
    <p:sldId id="262" r:id="rId11"/>
    <p:sldId id="263" r:id="rId12"/>
    <p:sldId id="322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FF"/>
    <a:srgbClr val="FFCC66"/>
    <a:srgbClr val="FFFFCC"/>
    <a:srgbClr val="333300"/>
    <a:srgbClr val="FF99FF"/>
    <a:srgbClr val="FF33CC"/>
    <a:srgbClr val="66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3" autoAdjust="0"/>
  </p:normalViewPr>
  <p:slideViewPr>
    <p:cSldViewPr>
      <p:cViewPr varScale="1">
        <p:scale>
          <a:sx n="109" d="100"/>
          <a:sy n="109" d="100"/>
        </p:scale>
        <p:origin x="1674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72"/>
    </p:cViewPr>
  </p:sorterViewPr>
  <p:notesViewPr>
    <p:cSldViewPr>
      <p:cViewPr varScale="1">
        <p:scale>
          <a:sx n="38" d="100"/>
          <a:sy n="38" d="100"/>
        </p:scale>
        <p:origin x="-152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2B4092F-B2A1-4BA4-992C-58D376D3825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726DFCB9-B5AE-4D72-B84D-4735F8A7F48D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42764CE-E7AD-4A04-95D0-DBE3C4E11C41}" type="slidenum">
              <a:rPr lang="en-US" altLang="zh-CN"/>
              <a:t>1</a:t>
            </a:fld>
            <a:endParaRPr lang="en-US" altLang="zh-CN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CAE3B19-A7F6-4EB6-8452-2DF41563F0AF}" type="slidenum">
              <a:rPr lang="en-US" altLang="zh-CN"/>
              <a:t>12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第七页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503BF06-A3DD-4650-B6A1-4709E082DFE3}" type="slidenum">
              <a:rPr lang="en-US" altLang="zh-CN"/>
              <a:t>2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4740347-5D1C-4B83-B52F-FBC047CAA747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B19FF0C-5984-4820-BE23-177D6002D26F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2589928-2DEF-4118-9DA9-8814B9CF9751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FB9C261-41D8-477B-A62C-9E2889B081B5}" type="slidenum">
              <a:rPr lang="en-US" altLang="zh-CN"/>
              <a:t>8</a:t>
            </a:fld>
            <a:endParaRPr lang="en-US" altLang="zh-CN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第四页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2234BDC-2C75-4099-BD04-A636C7C302FE}" type="slidenum">
              <a:rPr lang="en-US" altLang="zh-CN"/>
              <a:t>9</a:t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C073FEF-FEF2-40E2-9D93-292BD4353482}" type="slidenum">
              <a:rPr lang="en-US" altLang="zh-CN"/>
              <a:t>10</a:t>
            </a:fld>
            <a:endParaRPr lang="en-US" altLang="zh-CN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7DCF50F-8341-495B-8029-E6CFBDD216F6}" type="slidenum">
              <a:rPr lang="en-US" altLang="zh-CN"/>
              <a:t>11</a:t>
            </a:fld>
            <a:endParaRPr lang="en-US" altLang="zh-CN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第七页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/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67587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88" name="Arc 4"/>
            <p:cNvSpPr/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58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C35FD7F-28B9-4493-A85C-C2C4AB87CC9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AC3C01-1548-44E2-A595-7CA08F7101E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9D783E-98E7-40C6-8DE2-4B22800A7E5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B8254B1-573D-4024-BD0D-E7A125664C9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28BC189-D00A-4DCB-9499-9E562D33732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860356E-F8C8-4657-A3E1-B998FE0B182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40EF7-F221-4BCD-A45F-29BB4A578A0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99B82-52BA-4798-9805-D707BCE689B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1EE1B-8C72-400C-9B9D-2B530E2D025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65D86-667F-4EC2-AB5C-DD66C1C22AF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EF151-D31D-4E5A-B8D3-F361E5370EF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30C40-A9DB-4410-B67D-A886E43FAF1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B8A461-80DB-4247-988E-B5C4C9B8FC1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0E119-0B0D-4F14-9C5F-5D37D22AFA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/>
          <p:cNvGrpSpPr/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66563" name="Freeform 3"/>
            <p:cNvSpPr/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4" name="Arc 4"/>
            <p:cNvSpPr/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56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65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r">
              <a:defRPr kumimoji="0" sz="1400"/>
            </a:lvl1pPr>
          </a:lstStyle>
          <a:p>
            <a:fld id="{FA3913F6-67F8-401F-9EA1-99521798869F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65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9C1B1-05C1-4633-BDBA-EDB3CC235199}" type="slidenum">
              <a:rPr lang="en-US" altLang="zh-CN"/>
              <a:t>1</a:t>
            </a:fld>
            <a:endParaRPr lang="en-US" altLang="zh-CN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4963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00FF">
                    <a:alpha val="50000"/>
                  </a:srgbClr>
                </a:solidFill>
              </a14:hiddenFill>
            </a:ext>
          </a:extLst>
        </p:spPr>
        <p:txBody>
          <a:bodyPr/>
          <a:lstStyle/>
          <a:p>
            <a:r>
              <a:rPr lang="zh-CN" altLang="en-US" sz="4000" b="1" dirty="0" smtClean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输入输出系统（</a:t>
            </a:r>
            <a:r>
              <a:rPr lang="en-US" altLang="zh-CN" sz="4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4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系统）</a:t>
            </a:r>
            <a:br>
              <a:rPr lang="zh-CN" altLang="en-US" sz="4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4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§1 </a:t>
            </a:r>
            <a:r>
              <a:rPr lang="zh-CN" altLang="en-US" sz="4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r>
              <a:rPr lang="zh-CN" altLang="en-US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72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005263"/>
            <a:ext cx="8893175" cy="1871662"/>
          </a:xfrm>
        </p:spPr>
        <p:txBody>
          <a:bodyPr/>
          <a:lstStyle/>
          <a:p>
            <a:pPr marL="609600" indent="-609600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CC66"/>
                </a:solidFill>
                <a:latin typeface="宋体" panose="02010600030101010101" pitchFamily="2" charset="-122"/>
              </a:rPr>
              <a:t>二、</a:t>
            </a:r>
            <a:r>
              <a:rPr lang="en-US" altLang="zh-CN" b="1">
                <a:solidFill>
                  <a:srgbClr val="FFCC66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>
                <a:solidFill>
                  <a:srgbClr val="FFCC66"/>
                </a:solidFill>
                <a:latin typeface="宋体" panose="02010600030101010101" pitchFamily="2" charset="-122"/>
              </a:rPr>
              <a:t>系统的主要功能：</a:t>
            </a:r>
            <a:r>
              <a:rPr lang="zh-CN" altLang="en-US" b="1">
                <a:latin typeface="宋体" panose="02010600030101010101" pitchFamily="2" charset="-122"/>
              </a:rPr>
              <a:t>对指定外设进行</a:t>
            </a:r>
            <a:r>
              <a:rPr lang="en-US" altLang="zh-CN" b="1">
                <a:latin typeface="宋体" panose="02010600030101010101" pitchFamily="2" charset="-122"/>
              </a:rPr>
              <a:t>I/O</a:t>
            </a:r>
            <a:r>
              <a:rPr lang="zh-CN" altLang="en-US" b="1">
                <a:latin typeface="宋体" panose="02010600030101010101" pitchFamily="2" charset="-122"/>
              </a:rPr>
              <a:t>操作，同时完成许多其他的控制。</a:t>
            </a:r>
          </a:p>
          <a:p>
            <a:pPr marL="609600" indent="-609600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   包括：外设编址，数据通路的建立，向主机提供外设的状态信息等。</a:t>
            </a:r>
          </a:p>
        </p:txBody>
      </p:sp>
      <p:sp>
        <p:nvSpPr>
          <p:cNvPr id="191488" name="Rectangle 0"/>
          <p:cNvSpPr>
            <a:spLocks noChangeArrowheads="1"/>
          </p:cNvSpPr>
          <p:nvPr/>
        </p:nvSpPr>
        <p:spPr bwMode="auto">
          <a:xfrm>
            <a:off x="142875" y="2420938"/>
            <a:ext cx="90011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CC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en-US" altLang="zh-CN" b="1">
                <a:solidFill>
                  <a:srgbClr val="FFCC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>
                <a:solidFill>
                  <a:srgbClr val="FFCC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系统组成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：包括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设备，设备控制器及与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操作有关的软硬件。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  <p:bldP spid="19148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0021A-3097-4320-AF54-72D5B5FC4663}" type="slidenum">
              <a:rPr lang="en-US" altLang="zh-CN"/>
              <a:t>10</a:t>
            </a:fld>
            <a:endParaRPr lang="en-US" altLang="zh-CN"/>
          </a:p>
        </p:txBody>
      </p:sp>
      <p:sp>
        <p:nvSpPr>
          <p:cNvPr id="14366" name="Rectangle 30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1655763"/>
          </a:xfrm>
        </p:spPr>
        <p:txBody>
          <a:bodyPr/>
          <a:lstStyle/>
          <a:p>
            <a:pPr marL="685800" indent="-685800" algn="l"/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）三总线：</a:t>
            </a:r>
            <a:r>
              <a:rPr lang="zh-CN" altLang="en-US" sz="3200" b="1">
                <a:solidFill>
                  <a:schemeClr val="tx1"/>
                </a:solidFill>
                <a:latin typeface="方正仿宋简体" pitchFamily="2" charset="-122"/>
                <a:ea typeface="方正仿宋简体" pitchFamily="2" charset="-122"/>
              </a:rPr>
              <a:t>在双总线的基础上增加一组存贮器到高速</a:t>
            </a:r>
            <a:r>
              <a:rPr lang="en-US" altLang="zh-CN" sz="3200" b="1">
                <a:solidFill>
                  <a:schemeClr val="tx1"/>
                </a:solidFill>
                <a:latin typeface="方正仿宋简体" pitchFamily="2" charset="-122"/>
                <a:ea typeface="方正仿宋简体" pitchFamily="2" charset="-122"/>
              </a:rPr>
              <a:t>I/O</a:t>
            </a:r>
            <a:r>
              <a:rPr lang="zh-CN" altLang="en-US" sz="3200" b="1">
                <a:solidFill>
                  <a:schemeClr val="tx1"/>
                </a:solidFill>
                <a:latin typeface="方正仿宋简体" pitchFamily="2" charset="-122"/>
                <a:ea typeface="方正仿宋简体" pitchFamily="2" charset="-122"/>
              </a:rPr>
              <a:t>的总线，要求存贮器是多体结构。</a:t>
            </a:r>
            <a:r>
              <a:rPr lang="zh-CN" altLang="en-US" sz="3200" b="1">
                <a:latin typeface="方正仿宋简体" pitchFamily="2" charset="-122"/>
                <a:ea typeface="方正仿宋简体" pitchFamily="2" charset="-122"/>
              </a:rPr>
              <a:t>   </a:t>
            </a:r>
          </a:p>
        </p:txBody>
      </p:sp>
      <p:grpSp>
        <p:nvGrpSpPr>
          <p:cNvPr id="202766" name="Group 14"/>
          <p:cNvGrpSpPr/>
          <p:nvPr/>
        </p:nvGrpSpPr>
        <p:grpSpPr bwMode="auto">
          <a:xfrm>
            <a:off x="298450" y="2012950"/>
            <a:ext cx="8686800" cy="3324225"/>
            <a:chOff x="188" y="1268"/>
            <a:chExt cx="5472" cy="2094"/>
          </a:xfrm>
        </p:grpSpPr>
        <p:sp>
          <p:nvSpPr>
            <p:cNvPr id="202752" name="AutoShape 0"/>
            <p:cNvSpPr>
              <a:spLocks noChangeArrowheads="1"/>
            </p:cNvSpPr>
            <p:nvPr/>
          </p:nvSpPr>
          <p:spPr bwMode="auto">
            <a:xfrm>
              <a:off x="340" y="1661"/>
              <a:ext cx="5320" cy="250"/>
            </a:xfrm>
            <a:prstGeom prst="leftRightArrow">
              <a:avLst>
                <a:gd name="adj1" fmla="val 26389"/>
                <a:gd name="adj2" fmla="val 134675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53" name="Rectangle 1"/>
            <p:cNvSpPr>
              <a:spLocks noChangeArrowheads="1"/>
            </p:cNvSpPr>
            <p:nvPr/>
          </p:nvSpPr>
          <p:spPr bwMode="auto">
            <a:xfrm>
              <a:off x="188" y="2761"/>
              <a:ext cx="963" cy="6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chemeClr val="bg2"/>
                  </a:solidFill>
                </a:rPr>
                <a:t>CPU</a:t>
              </a:r>
            </a:p>
          </p:txBody>
        </p:sp>
        <p:sp>
          <p:nvSpPr>
            <p:cNvPr id="202754" name="Rectangle 2"/>
            <p:cNvSpPr>
              <a:spLocks noChangeArrowheads="1"/>
            </p:cNvSpPr>
            <p:nvPr/>
          </p:nvSpPr>
          <p:spPr bwMode="auto">
            <a:xfrm>
              <a:off x="1607" y="2761"/>
              <a:ext cx="912" cy="6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bg2"/>
                  </a:solidFill>
                </a:rPr>
                <a:t>存储器</a:t>
              </a:r>
            </a:p>
          </p:txBody>
        </p:sp>
        <p:sp>
          <p:nvSpPr>
            <p:cNvPr id="202755" name="Rectangle 3"/>
            <p:cNvSpPr>
              <a:spLocks noChangeArrowheads="1"/>
            </p:cNvSpPr>
            <p:nvPr/>
          </p:nvSpPr>
          <p:spPr bwMode="auto">
            <a:xfrm>
              <a:off x="3025" y="2761"/>
              <a:ext cx="912" cy="6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bg2"/>
                  </a:solidFill>
                </a:rPr>
                <a:t>高速</a:t>
              </a:r>
              <a:r>
                <a:rPr lang="en-US" altLang="zh-CN" b="1">
                  <a:solidFill>
                    <a:schemeClr val="bg2"/>
                  </a:solidFill>
                </a:rPr>
                <a:t>I/O</a:t>
              </a:r>
            </a:p>
          </p:txBody>
        </p:sp>
        <p:sp>
          <p:nvSpPr>
            <p:cNvPr id="202756" name="Rectangle 4"/>
            <p:cNvSpPr>
              <a:spLocks noChangeArrowheads="1"/>
            </p:cNvSpPr>
            <p:nvPr/>
          </p:nvSpPr>
          <p:spPr bwMode="auto">
            <a:xfrm>
              <a:off x="4393" y="2711"/>
              <a:ext cx="912" cy="6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</a:rPr>
                <a:t>一般</a:t>
              </a:r>
              <a:r>
                <a:rPr lang="en-US" altLang="zh-CN" sz="2800" b="1">
                  <a:solidFill>
                    <a:schemeClr val="bg2"/>
                  </a:solidFill>
                </a:rPr>
                <a:t>I/O</a:t>
              </a:r>
            </a:p>
          </p:txBody>
        </p:sp>
        <p:sp>
          <p:nvSpPr>
            <p:cNvPr id="202757" name="AutoShape 5"/>
            <p:cNvSpPr>
              <a:spLocks noChangeArrowheads="1"/>
            </p:cNvSpPr>
            <p:nvPr/>
          </p:nvSpPr>
          <p:spPr bwMode="auto">
            <a:xfrm>
              <a:off x="695" y="1861"/>
              <a:ext cx="101" cy="850"/>
            </a:xfrm>
            <a:prstGeom prst="upDownArrow">
              <a:avLst>
                <a:gd name="adj1" fmla="val 50000"/>
                <a:gd name="adj2" fmla="val 168317"/>
              </a:avLst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58" name="AutoShape 6"/>
            <p:cNvSpPr>
              <a:spLocks noChangeArrowheads="1"/>
            </p:cNvSpPr>
            <p:nvPr/>
          </p:nvSpPr>
          <p:spPr bwMode="auto">
            <a:xfrm>
              <a:off x="1961" y="1861"/>
              <a:ext cx="102" cy="850"/>
            </a:xfrm>
            <a:prstGeom prst="upDownArrow">
              <a:avLst>
                <a:gd name="adj1" fmla="val 50000"/>
                <a:gd name="adj2" fmla="val 166667"/>
              </a:avLst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59" name="AutoShape 7"/>
            <p:cNvSpPr>
              <a:spLocks noChangeArrowheads="1"/>
            </p:cNvSpPr>
            <p:nvPr/>
          </p:nvSpPr>
          <p:spPr bwMode="auto">
            <a:xfrm>
              <a:off x="3431" y="1911"/>
              <a:ext cx="101" cy="850"/>
            </a:xfrm>
            <a:prstGeom prst="upDownArrow">
              <a:avLst>
                <a:gd name="adj1" fmla="val 50000"/>
                <a:gd name="adj2" fmla="val 168317"/>
              </a:avLst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60" name="AutoShape 8"/>
            <p:cNvSpPr>
              <a:spLocks noChangeArrowheads="1"/>
            </p:cNvSpPr>
            <p:nvPr/>
          </p:nvSpPr>
          <p:spPr bwMode="auto">
            <a:xfrm>
              <a:off x="4799" y="1861"/>
              <a:ext cx="101" cy="850"/>
            </a:xfrm>
            <a:prstGeom prst="upDownArrow">
              <a:avLst>
                <a:gd name="adj1" fmla="val 50000"/>
                <a:gd name="adj2" fmla="val 168317"/>
              </a:avLst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61" name="Text Box 9"/>
            <p:cNvSpPr txBox="1">
              <a:spLocks noChangeArrowheads="1"/>
            </p:cNvSpPr>
            <p:nvPr/>
          </p:nvSpPr>
          <p:spPr bwMode="auto">
            <a:xfrm>
              <a:off x="1510" y="1268"/>
              <a:ext cx="299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600" b="1">
                  <a:ea typeface="方正仿宋简体" pitchFamily="2" charset="-122"/>
                </a:rPr>
                <a:t>总线</a:t>
              </a:r>
            </a:p>
          </p:txBody>
        </p:sp>
        <p:sp>
          <p:nvSpPr>
            <p:cNvPr id="202762" name="AutoShape 10"/>
            <p:cNvSpPr>
              <a:spLocks noChangeArrowheads="1"/>
            </p:cNvSpPr>
            <p:nvPr/>
          </p:nvSpPr>
          <p:spPr bwMode="auto">
            <a:xfrm>
              <a:off x="1148" y="3074"/>
              <a:ext cx="480" cy="48"/>
            </a:xfrm>
            <a:prstGeom prst="leftRightArrow">
              <a:avLst>
                <a:gd name="adj1" fmla="val 50000"/>
                <a:gd name="adj2" fmla="val 200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63" name="Text Box 11"/>
            <p:cNvSpPr txBox="1">
              <a:spLocks noChangeArrowheads="1"/>
            </p:cNvSpPr>
            <p:nvPr/>
          </p:nvSpPr>
          <p:spPr bwMode="auto">
            <a:xfrm>
              <a:off x="908" y="2402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CPU</a:t>
              </a:r>
              <a:r>
                <a:rPr lang="zh-CN" altLang="en-US" sz="2400" b="1"/>
                <a:t>总线</a:t>
              </a:r>
            </a:p>
          </p:txBody>
        </p:sp>
        <p:sp>
          <p:nvSpPr>
            <p:cNvPr id="202764" name="AutoShape 12"/>
            <p:cNvSpPr>
              <a:spLocks noChangeArrowheads="1"/>
            </p:cNvSpPr>
            <p:nvPr/>
          </p:nvSpPr>
          <p:spPr bwMode="auto">
            <a:xfrm>
              <a:off x="2540" y="3074"/>
              <a:ext cx="480" cy="48"/>
            </a:xfrm>
            <a:prstGeom prst="leftRightArrow">
              <a:avLst>
                <a:gd name="adj1" fmla="val 50000"/>
                <a:gd name="adj2" fmla="val 200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65" name="Text Box 13"/>
            <p:cNvSpPr txBox="1">
              <a:spLocks noChangeArrowheads="1"/>
            </p:cNvSpPr>
            <p:nvPr/>
          </p:nvSpPr>
          <p:spPr bwMode="auto">
            <a:xfrm>
              <a:off x="2108" y="2306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方正仿宋简体" pitchFamily="2" charset="-122"/>
                  <a:ea typeface="方正仿宋简体" pitchFamily="2" charset="-122"/>
                </a:rPr>
                <a:t>高速</a:t>
              </a:r>
              <a:r>
                <a:rPr lang="en-US" altLang="zh-CN" sz="2400" b="1">
                  <a:latin typeface="方正仿宋简体" pitchFamily="2" charset="-122"/>
                  <a:ea typeface="方正仿宋简体" pitchFamily="2" charset="-122"/>
                </a:rPr>
                <a:t>I/O</a:t>
              </a:r>
              <a:r>
                <a:rPr lang="zh-CN" altLang="en-US" sz="2400" b="1">
                  <a:latin typeface="方正仿宋简体" pitchFamily="2" charset="-122"/>
                  <a:ea typeface="方正仿宋简体" pitchFamily="2" charset="-122"/>
                </a:rPr>
                <a:t>总线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66807-628A-4A79-A0AD-370C312BE384}" type="slidenum">
              <a:rPr lang="en-US" altLang="zh-CN"/>
              <a:t>11</a:t>
            </a:fld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33375"/>
            <a:ext cx="8664575" cy="2484438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</a:t>
            </a:r>
            <a:r>
              <a:rPr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按是否专用来分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）专用总线：</a:t>
            </a:r>
            <a:r>
              <a:rPr lang="zh-CN" altLang="en-US" b="1">
                <a:latin typeface="宋体" panose="02010600030101010101" pitchFamily="2" charset="-122"/>
              </a:rPr>
              <a:t>随部件数（</a:t>
            </a:r>
            <a:r>
              <a:rPr lang="en-US" altLang="zh-CN" b="1">
                <a:latin typeface="宋体" panose="02010600030101010101" pitchFamily="2" charset="-122"/>
              </a:rPr>
              <a:t>n</a:t>
            </a:r>
            <a:r>
              <a:rPr lang="zh-CN" altLang="en-US" b="1">
                <a:latin typeface="宋体" panose="02010600030101010101" pitchFamily="2" charset="-122"/>
              </a:rPr>
              <a:t>）的增加，专用总线急剧增加：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    </a:t>
            </a:r>
            <a:r>
              <a:rPr lang="zh-CN" altLang="en-US" b="1" i="1">
                <a:latin typeface="宋体" panose="02010600030101010101" pitchFamily="2" charset="-122"/>
              </a:rPr>
              <a:t> </a:t>
            </a:r>
            <a:r>
              <a:rPr lang="en-US" altLang="zh-CN" b="1" i="1">
                <a:latin typeface="宋体" panose="02010600030101010101" pitchFamily="2" charset="-122"/>
              </a:rPr>
              <a:t>l</a:t>
            </a:r>
            <a:r>
              <a:rPr lang="en-US" altLang="zh-CN" b="1">
                <a:latin typeface="宋体" panose="02010600030101010101" pitchFamily="2" charset="-122"/>
              </a:rPr>
              <a:t>=n*(n-1)/2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>
                <a:latin typeface="宋体" panose="02010600030101010101" pitchFamily="2" charset="-122"/>
              </a:rPr>
              <a:t>     n=4</a:t>
            </a:r>
            <a:r>
              <a:rPr lang="zh-CN" altLang="en-US" b="1">
                <a:latin typeface="宋体" panose="02010600030101010101" pitchFamily="2" charset="-122"/>
              </a:rPr>
              <a:t>时， </a:t>
            </a:r>
            <a:r>
              <a:rPr lang="en-US" altLang="zh-CN" b="1" i="1">
                <a:latin typeface="宋体" panose="02010600030101010101" pitchFamily="2" charset="-122"/>
              </a:rPr>
              <a:t>l </a:t>
            </a:r>
            <a:r>
              <a:rPr lang="en-US" altLang="zh-CN" b="1">
                <a:latin typeface="宋体" panose="02010600030101010101" pitchFamily="2" charset="-122"/>
              </a:rPr>
              <a:t>=6 </a:t>
            </a:r>
            <a:r>
              <a:rPr lang="zh-CN" altLang="en-US" b="1">
                <a:latin typeface="宋体" panose="02010600030101010101" pitchFamily="2" charset="-122"/>
              </a:rPr>
              <a:t>；  </a:t>
            </a:r>
            <a:r>
              <a:rPr lang="en-US" altLang="zh-CN" b="1">
                <a:latin typeface="宋体" panose="02010600030101010101" pitchFamily="2" charset="-122"/>
              </a:rPr>
              <a:t>n=5</a:t>
            </a:r>
            <a:r>
              <a:rPr lang="zh-CN" altLang="en-US" b="1">
                <a:latin typeface="宋体" panose="02010600030101010101" pitchFamily="2" charset="-122"/>
              </a:rPr>
              <a:t>时  </a:t>
            </a:r>
            <a:r>
              <a:rPr lang="en-US" altLang="zh-CN" b="1" i="1">
                <a:latin typeface="宋体" panose="02010600030101010101" pitchFamily="2" charset="-122"/>
              </a:rPr>
              <a:t>l </a:t>
            </a:r>
            <a:r>
              <a:rPr lang="en-US" altLang="zh-CN" b="1">
                <a:latin typeface="宋体" panose="02010600030101010101" pitchFamily="2" charset="-122"/>
              </a:rPr>
              <a:t>=10</a:t>
            </a:r>
          </a:p>
        </p:txBody>
      </p:sp>
      <p:sp>
        <p:nvSpPr>
          <p:cNvPr id="203776" name="Rectangle 0"/>
          <p:cNvSpPr>
            <a:spLocks noChangeArrowheads="1"/>
          </p:cNvSpPr>
          <p:nvPr/>
        </p:nvSpPr>
        <p:spPr bwMode="auto">
          <a:xfrm>
            <a:off x="0" y="3429000"/>
            <a:ext cx="9144000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）非专用总线</a:t>
            </a:r>
            <a:r>
              <a:rPr lang="en-US" altLang="zh-CN" b="1">
                <a:latin typeface="宋体" panose="02010600030101010101" pitchFamily="2" charset="-122"/>
                <a:ea typeface="黑体" panose="02010609060101010101" pitchFamily="49" charset="-122"/>
              </a:rPr>
              <a:t>——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即公共总线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  总线数少，造价低，总线接口标准化、模块性强，易于简化和统一接口设计，会出现总线争用，降低效率。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7371-CA2B-4BA9-B157-03A885FE4E7B}" type="slidenum">
              <a:rPr lang="en-US" altLang="zh-CN"/>
              <a:t>12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228600"/>
            <a:ext cx="8686800" cy="26241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</a:t>
            </a:r>
            <a:r>
              <a:rPr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按传递的信息类型分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   地址总线</a:t>
            </a:r>
            <a:r>
              <a:rPr lang="en-US" altLang="zh-CN" b="1">
                <a:latin typeface="宋体" panose="02010600030101010101" pitchFamily="2" charset="-122"/>
              </a:rPr>
              <a:t>AB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latin typeface="宋体" panose="02010600030101010101" pitchFamily="2" charset="-122"/>
              </a:rPr>
              <a:t>   </a:t>
            </a:r>
            <a:r>
              <a:rPr lang="zh-CN" altLang="en-US" b="1">
                <a:latin typeface="宋体" panose="02010600030101010101" pitchFamily="2" charset="-122"/>
              </a:rPr>
              <a:t>数据总线</a:t>
            </a:r>
            <a:r>
              <a:rPr lang="en-US" altLang="zh-CN" b="1">
                <a:latin typeface="宋体" panose="02010600030101010101" pitchFamily="2" charset="-122"/>
              </a:rPr>
              <a:t>DB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latin typeface="宋体" panose="02010600030101010101" pitchFamily="2" charset="-122"/>
              </a:rPr>
              <a:t>   </a:t>
            </a:r>
            <a:r>
              <a:rPr lang="zh-CN" altLang="en-US" b="1">
                <a:latin typeface="宋体" panose="02010600030101010101" pitchFamily="2" charset="-122"/>
              </a:rPr>
              <a:t>控制总线</a:t>
            </a:r>
            <a:r>
              <a:rPr lang="en-US" altLang="zh-CN" b="1">
                <a:latin typeface="宋体" panose="02010600030101010101" pitchFamily="2" charset="-122"/>
              </a:rPr>
              <a:t>CB</a:t>
            </a:r>
          </a:p>
        </p:txBody>
      </p:sp>
      <p:sp>
        <p:nvSpPr>
          <p:cNvPr id="109573" name="PyramidChart 2;Master;1;0.15;3"/>
          <p:cNvSpPr>
            <a:spLocks noChangeArrowheads="1"/>
          </p:cNvSpPr>
          <p:nvPr/>
        </p:nvSpPr>
        <p:spPr bwMode="auto">
          <a:xfrm>
            <a:off x="1143000" y="2057400"/>
            <a:ext cx="6723063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1"/>
            <a:endParaRPr lang="zh-CN" altLang="zh-CN" sz="2400" b="1">
              <a:latin typeface="方正仿宋简体" pitchFamily="2" charset="-122"/>
              <a:ea typeface="方正仿宋简体" pitchFamily="2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23D8-BB57-470F-B4E4-B8061932FEC6}" type="slidenum">
              <a:rPr lang="en-US" altLang="zh-CN"/>
              <a:t>2</a:t>
            </a:fld>
            <a:endParaRPr lang="en-US" altLang="zh-CN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33375"/>
            <a:ext cx="8458200" cy="3527425"/>
          </a:xfrm>
        </p:spPr>
        <p:txBody>
          <a:bodyPr/>
          <a:lstStyle/>
          <a:p>
            <a:pPr marL="609600" indent="-609600" algn="just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9900"/>
                </a:solidFill>
                <a:latin typeface="宋体" panose="02010600030101010101" pitchFamily="2" charset="-122"/>
              </a:rPr>
              <a:t>三、</a:t>
            </a:r>
            <a:r>
              <a:rPr lang="en-US" altLang="zh-CN" b="1">
                <a:solidFill>
                  <a:srgbClr val="FF99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>
                <a:solidFill>
                  <a:srgbClr val="FF9900"/>
                </a:solidFill>
                <a:latin typeface="宋体" panose="02010600030101010101" pitchFamily="2" charset="-122"/>
              </a:rPr>
              <a:t>系统的发展</a:t>
            </a:r>
          </a:p>
          <a:p>
            <a:pPr marL="609600" indent="-609600" algn="just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 </a:t>
            </a:r>
            <a:r>
              <a:rPr lang="zh-CN" altLang="en-US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程序直接控制传送</a:t>
            </a:r>
          </a:p>
        </p:txBody>
      </p:sp>
      <p:sp>
        <p:nvSpPr>
          <p:cNvPr id="192513" name="Rectangle 1"/>
          <p:cNvSpPr>
            <a:spLocks noChangeArrowheads="1"/>
          </p:cNvSpPr>
          <p:nvPr/>
        </p:nvSpPr>
        <p:spPr bwMode="auto">
          <a:xfrm>
            <a:off x="0" y="4365625"/>
            <a:ext cx="475297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硬件和软件</a:t>
            </a:r>
          </a:p>
          <a:p>
            <a:r>
              <a:rPr lang="zh-CN" altLang="en-US" b="1">
                <a:latin typeface="宋体" panose="02010600030101010101" pitchFamily="2" charset="-122"/>
              </a:rPr>
              <a:t>① 　</a:t>
            </a:r>
            <a:r>
              <a:rPr lang="en-US" altLang="zh-CN" b="1">
                <a:latin typeface="宋体" panose="02010600030101010101" pitchFamily="2" charset="-122"/>
              </a:rPr>
              <a:t>I/O</a:t>
            </a:r>
            <a:r>
              <a:rPr lang="zh-CN" altLang="en-US" b="1">
                <a:latin typeface="宋体" panose="02010600030101010101" pitchFamily="2" charset="-122"/>
              </a:rPr>
              <a:t>接口电路</a:t>
            </a:r>
          </a:p>
          <a:p>
            <a:r>
              <a:rPr lang="zh-CN" altLang="en-US" b="1">
                <a:latin typeface="宋体" panose="02010600030101010101" pitchFamily="2" charset="-122"/>
              </a:rPr>
              <a:t>②　 控制程序</a:t>
            </a:r>
          </a:p>
        </p:txBody>
      </p:sp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3527425" y="4005263"/>
            <a:ext cx="56165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）特点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  ①接口电路简单，控制方便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　②对</a:t>
            </a:r>
            <a:r>
              <a:rPr lang="en-US" altLang="zh-CN" b="1">
                <a:latin typeface="宋体" panose="02010600030101010101" pitchFamily="2" charset="-122"/>
              </a:rPr>
              <a:t>CPU</a:t>
            </a:r>
            <a:r>
              <a:rPr lang="zh-CN" altLang="en-US" b="1">
                <a:latin typeface="宋体" panose="02010600030101010101" pitchFamily="2" charset="-122"/>
              </a:rPr>
              <a:t>的利用率不充分       </a:t>
            </a: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323850" y="1341438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查询：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3850" y="1570355"/>
            <a:ext cx="3200400" cy="946150"/>
            <a:chOff x="510" y="2473"/>
            <a:chExt cx="5040" cy="1490"/>
          </a:xfrm>
        </p:grpSpPr>
        <p:sp>
          <p:nvSpPr>
            <p:cNvPr id="192516" name="Text Box 4"/>
            <p:cNvSpPr txBox="1">
              <a:spLocks noChangeArrowheads="1"/>
            </p:cNvSpPr>
            <p:nvPr/>
          </p:nvSpPr>
          <p:spPr bwMode="auto">
            <a:xfrm>
              <a:off x="3150" y="2473"/>
              <a:ext cx="1800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anose="02010609060101010101" pitchFamily="49" charset="-122"/>
                </a:rPr>
                <a:t>程序</a:t>
              </a:r>
            </a:p>
          </p:txBody>
        </p:sp>
        <p:sp>
          <p:nvSpPr>
            <p:cNvPr id="192517" name="Text Box 5"/>
            <p:cNvSpPr txBox="1">
              <a:spLocks noChangeArrowheads="1"/>
            </p:cNvSpPr>
            <p:nvPr/>
          </p:nvSpPr>
          <p:spPr bwMode="auto">
            <a:xfrm>
              <a:off x="510" y="2953"/>
              <a:ext cx="2160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主机</a:t>
              </a:r>
            </a:p>
          </p:txBody>
        </p:sp>
        <p:sp>
          <p:nvSpPr>
            <p:cNvPr id="192518" name="Line 6"/>
            <p:cNvSpPr>
              <a:spLocks noChangeShapeType="1"/>
            </p:cNvSpPr>
            <p:nvPr/>
          </p:nvSpPr>
          <p:spPr bwMode="auto">
            <a:xfrm>
              <a:off x="2430" y="3313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3850" y="2865755"/>
            <a:ext cx="3200400" cy="641350"/>
            <a:chOff x="510" y="4513"/>
            <a:chExt cx="5040" cy="1010"/>
          </a:xfrm>
        </p:grpSpPr>
        <p:sp>
          <p:nvSpPr>
            <p:cNvPr id="192523" name="Text Box 11"/>
            <p:cNvSpPr txBox="1">
              <a:spLocks noChangeArrowheads="1"/>
            </p:cNvSpPr>
            <p:nvPr/>
          </p:nvSpPr>
          <p:spPr bwMode="auto">
            <a:xfrm>
              <a:off x="510" y="4513"/>
              <a:ext cx="2160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外设</a:t>
              </a:r>
            </a:p>
          </p:txBody>
        </p:sp>
        <p:sp>
          <p:nvSpPr>
            <p:cNvPr id="192524" name="Line 12"/>
            <p:cNvSpPr>
              <a:spLocks noChangeShapeType="1"/>
            </p:cNvSpPr>
            <p:nvPr/>
          </p:nvSpPr>
          <p:spPr bwMode="auto">
            <a:xfrm>
              <a:off x="2430" y="5353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6" name="Text Box 14"/>
            <p:cNvSpPr txBox="1">
              <a:spLocks noChangeArrowheads="1"/>
            </p:cNvSpPr>
            <p:nvPr/>
          </p:nvSpPr>
          <p:spPr bwMode="auto">
            <a:xfrm>
              <a:off x="3150" y="4513"/>
              <a:ext cx="1800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anose="02010609060101010101" pitchFamily="49" charset="-122"/>
                </a:rPr>
                <a:t>空闲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61895" y="2127250"/>
            <a:ext cx="1062355" cy="876300"/>
            <a:chOff x="3270" y="5178"/>
            <a:chExt cx="1673" cy="1380"/>
          </a:xfrm>
        </p:grpSpPr>
        <p:grpSp>
          <p:nvGrpSpPr>
            <p:cNvPr id="3" name="组合 2"/>
            <p:cNvGrpSpPr/>
            <p:nvPr/>
          </p:nvGrpSpPr>
          <p:grpSpPr>
            <a:xfrm>
              <a:off x="4583" y="5178"/>
              <a:ext cx="360" cy="1380"/>
              <a:chOff x="5190" y="3313"/>
              <a:chExt cx="360" cy="1380"/>
            </a:xfrm>
          </p:grpSpPr>
          <p:sp>
            <p:nvSpPr>
              <p:cNvPr id="192519" name="Line 7"/>
              <p:cNvSpPr>
                <a:spLocks noChangeShapeType="1"/>
              </p:cNvSpPr>
              <p:nvPr/>
            </p:nvSpPr>
            <p:spPr bwMode="auto">
              <a:xfrm>
                <a:off x="5550" y="3313"/>
                <a:ext cx="0" cy="8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2527" name="Group 15"/>
              <p:cNvGrpSpPr/>
              <p:nvPr/>
            </p:nvGrpSpPr>
            <p:grpSpPr bwMode="auto">
              <a:xfrm>
                <a:off x="5190" y="3673"/>
                <a:ext cx="360" cy="1020"/>
                <a:chOff x="1823" y="1295"/>
                <a:chExt cx="144" cy="408"/>
              </a:xfrm>
            </p:grpSpPr>
            <p:sp>
              <p:nvSpPr>
                <p:cNvPr id="192528" name="Arc 16"/>
                <p:cNvSpPr/>
                <p:nvPr/>
              </p:nvSpPr>
              <p:spPr bwMode="auto">
                <a:xfrm rot="-5400000">
                  <a:off x="1787" y="1331"/>
                  <a:ext cx="216" cy="1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2529" name="Arc 17"/>
                <p:cNvSpPr/>
                <p:nvPr/>
              </p:nvSpPr>
              <p:spPr bwMode="auto">
                <a:xfrm rot="16200000" flipH="1">
                  <a:off x="1787" y="1523"/>
                  <a:ext cx="216" cy="1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92531" name="Text Box 19"/>
            <p:cNvSpPr txBox="1">
              <a:spLocks noChangeArrowheads="1"/>
            </p:cNvSpPr>
            <p:nvPr/>
          </p:nvSpPr>
          <p:spPr bwMode="auto">
            <a:xfrm>
              <a:off x="3270" y="5523"/>
              <a:ext cx="1560" cy="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anose="02010609060101010101" pitchFamily="49" charset="-122"/>
                </a:rPr>
                <a:t>启动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524250" y="2027555"/>
            <a:ext cx="1828800" cy="609600"/>
            <a:chOff x="5550" y="3193"/>
            <a:chExt cx="2880" cy="960"/>
          </a:xfrm>
        </p:grpSpPr>
        <p:sp>
          <p:nvSpPr>
            <p:cNvPr id="192520" name="Line 8"/>
            <p:cNvSpPr>
              <a:spLocks noChangeShapeType="1"/>
            </p:cNvSpPr>
            <p:nvPr/>
          </p:nvSpPr>
          <p:spPr bwMode="auto">
            <a:xfrm>
              <a:off x="5550" y="4153"/>
              <a:ext cx="28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32" name="Text Box 20"/>
            <p:cNvSpPr txBox="1">
              <a:spLocks noChangeArrowheads="1"/>
            </p:cNvSpPr>
            <p:nvPr/>
          </p:nvSpPr>
          <p:spPr bwMode="auto">
            <a:xfrm>
              <a:off x="6030" y="3193"/>
              <a:ext cx="1800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anose="02010609060101010101" pitchFamily="49" charset="-122"/>
                </a:rPr>
                <a:t>等待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24250" y="2865755"/>
            <a:ext cx="1828800" cy="584835"/>
            <a:chOff x="5550" y="4513"/>
            <a:chExt cx="2880" cy="921"/>
          </a:xfrm>
        </p:grpSpPr>
        <p:sp>
          <p:nvSpPr>
            <p:cNvPr id="192525" name="Line 13"/>
            <p:cNvSpPr>
              <a:spLocks noChangeShapeType="1"/>
            </p:cNvSpPr>
            <p:nvPr/>
          </p:nvSpPr>
          <p:spPr bwMode="auto">
            <a:xfrm>
              <a:off x="5550" y="4513"/>
              <a:ext cx="0" cy="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550" y="4513"/>
              <a:ext cx="2880" cy="921"/>
              <a:chOff x="5550" y="4513"/>
              <a:chExt cx="2880" cy="921"/>
            </a:xfrm>
          </p:grpSpPr>
          <p:sp>
            <p:nvSpPr>
              <p:cNvPr id="192530" name="Line 18"/>
              <p:cNvSpPr>
                <a:spLocks noChangeShapeType="1"/>
              </p:cNvSpPr>
              <p:nvPr/>
            </p:nvSpPr>
            <p:spPr bwMode="auto">
              <a:xfrm>
                <a:off x="5550" y="4513"/>
                <a:ext cx="28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533" name="Text Box 21"/>
              <p:cNvSpPr txBox="1">
                <a:spLocks noChangeArrowheads="1"/>
              </p:cNvSpPr>
              <p:nvPr/>
            </p:nvSpPr>
            <p:spPr bwMode="auto">
              <a:xfrm>
                <a:off x="6030" y="4513"/>
                <a:ext cx="1800" cy="9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 dirty="0" smtClean="0">
                    <a:ea typeface="黑体" panose="02010609060101010101" pitchFamily="49" charset="-122"/>
                  </a:rPr>
                  <a:t>准备</a:t>
                </a:r>
                <a:endParaRPr lang="zh-CN" altLang="en-US" b="1" dirty="0"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5353050" y="2865755"/>
            <a:ext cx="1828800" cy="533400"/>
            <a:chOff x="8430" y="4513"/>
            <a:chExt cx="2880" cy="840"/>
          </a:xfrm>
        </p:grpSpPr>
        <p:sp>
          <p:nvSpPr>
            <p:cNvPr id="192534" name="Line 22"/>
            <p:cNvSpPr>
              <a:spLocks noChangeShapeType="1"/>
            </p:cNvSpPr>
            <p:nvPr/>
          </p:nvSpPr>
          <p:spPr bwMode="auto">
            <a:xfrm>
              <a:off x="8430" y="4513"/>
              <a:ext cx="0" cy="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35" name="Line 23"/>
            <p:cNvSpPr>
              <a:spLocks noChangeShapeType="1"/>
            </p:cNvSpPr>
            <p:nvPr/>
          </p:nvSpPr>
          <p:spPr bwMode="auto">
            <a:xfrm>
              <a:off x="8430" y="5353"/>
              <a:ext cx="28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353050" y="1570355"/>
            <a:ext cx="2057400" cy="1280160"/>
            <a:chOff x="8430" y="2473"/>
            <a:chExt cx="3240" cy="2016"/>
          </a:xfrm>
        </p:grpSpPr>
        <p:sp>
          <p:nvSpPr>
            <p:cNvPr id="192521" name="Line 9"/>
            <p:cNvSpPr>
              <a:spLocks noChangeShapeType="1"/>
            </p:cNvSpPr>
            <p:nvPr/>
          </p:nvSpPr>
          <p:spPr bwMode="auto">
            <a:xfrm>
              <a:off x="8430" y="3313"/>
              <a:ext cx="28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2" name="Line 10"/>
            <p:cNvSpPr>
              <a:spLocks noChangeShapeType="1"/>
            </p:cNvSpPr>
            <p:nvPr/>
          </p:nvSpPr>
          <p:spPr bwMode="auto">
            <a:xfrm>
              <a:off x="8430" y="3313"/>
              <a:ext cx="0" cy="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790" y="2473"/>
              <a:ext cx="2880" cy="2016"/>
              <a:chOff x="8790" y="2473"/>
              <a:chExt cx="2880" cy="2016"/>
            </a:xfrm>
          </p:grpSpPr>
          <p:sp>
            <p:nvSpPr>
              <p:cNvPr id="192536" name="Text Box 24"/>
              <p:cNvSpPr txBox="1">
                <a:spLocks noChangeArrowheads="1"/>
              </p:cNvSpPr>
              <p:nvPr/>
            </p:nvSpPr>
            <p:spPr bwMode="auto">
              <a:xfrm>
                <a:off x="9030" y="2473"/>
                <a:ext cx="2640" cy="9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ea typeface="黑体" panose="02010609060101010101" pitchFamily="49" charset="-122"/>
                  </a:rPr>
                  <a:t>程序</a:t>
                </a:r>
              </a:p>
            </p:txBody>
          </p:sp>
          <p:sp>
            <p:nvSpPr>
              <p:cNvPr id="192537" name="Text Box 25"/>
              <p:cNvSpPr txBox="1">
                <a:spLocks noChangeArrowheads="1"/>
              </p:cNvSpPr>
              <p:nvPr/>
            </p:nvSpPr>
            <p:spPr bwMode="auto">
              <a:xfrm>
                <a:off x="8790" y="3673"/>
                <a:ext cx="2880" cy="8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ea typeface="黑体" panose="02010609060101010101" pitchFamily="49" charset="-122"/>
                  </a:rPr>
                  <a:t>交换数据</a:t>
                </a: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3" grpId="0" animBg="1"/>
      <p:bldP spid="192514" grpId="0" animBg="1"/>
      <p:bldP spid="1925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C7C9-0416-4DE0-9263-9601A447C62D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0" y="0"/>
            <a:ext cx="84582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．中断方式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   在</a:t>
            </a:r>
            <a:r>
              <a:rPr lang="zh-CN" altLang="en-US" b="1">
                <a:solidFill>
                  <a:srgbClr val="FFFF00"/>
                </a:solidFill>
                <a:latin typeface="宋体" panose="02010600030101010101" pitchFamily="2" charset="-122"/>
              </a:rPr>
              <a:t>需要</a:t>
            </a:r>
            <a:r>
              <a:rPr lang="en-US" altLang="zh-CN" b="1">
                <a:latin typeface="宋体" panose="02010600030101010101" pitchFamily="2" charset="-122"/>
              </a:rPr>
              <a:t>I/O</a:t>
            </a:r>
            <a:r>
              <a:rPr lang="zh-CN" altLang="en-US" b="1">
                <a:latin typeface="宋体" panose="02010600030101010101" pitchFamily="2" charset="-122"/>
              </a:rPr>
              <a:t>服务时才</a:t>
            </a:r>
            <a:r>
              <a:rPr lang="zh-CN" altLang="en-US" b="1">
                <a:solidFill>
                  <a:srgbClr val="FFFF00"/>
                </a:solidFill>
                <a:latin typeface="宋体" panose="02010600030101010101" pitchFamily="2" charset="-122"/>
              </a:rPr>
              <a:t>中断</a:t>
            </a:r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>
                <a:solidFill>
                  <a:srgbClr val="FFFF00"/>
                </a:solidFill>
                <a:latin typeface="宋体" panose="02010600030101010101" pitchFamily="2" charset="-122"/>
              </a:rPr>
              <a:t>的现行工作</a:t>
            </a:r>
            <a:r>
              <a:rPr lang="zh-CN" altLang="en-US" b="1">
                <a:latin typeface="宋体" panose="02010600030101010101" pitchFamily="2" charset="-122"/>
              </a:rPr>
              <a:t>，</a:t>
            </a:r>
            <a:r>
              <a:rPr lang="zh-CN" altLang="en-US" b="1">
                <a:solidFill>
                  <a:srgbClr val="FFFF00"/>
                </a:solidFill>
                <a:latin typeface="宋体" panose="02010600030101010101" pitchFamily="2" charset="-122"/>
              </a:rPr>
              <a:t>转去</a:t>
            </a:r>
            <a:r>
              <a:rPr lang="zh-CN" altLang="en-US" b="1">
                <a:latin typeface="宋体" panose="02010600030101010101" pitchFamily="2" charset="-122"/>
              </a:rPr>
              <a:t>执行</a:t>
            </a:r>
            <a:r>
              <a:rPr lang="en-US" altLang="zh-CN" b="1">
                <a:latin typeface="宋体" panose="02010600030101010101" pitchFamily="2" charset="-122"/>
              </a:rPr>
              <a:t>I/O</a:t>
            </a:r>
            <a:r>
              <a:rPr lang="zh-CN" altLang="en-US" b="1">
                <a:latin typeface="宋体" panose="02010600030101010101" pitchFamily="2" charset="-122"/>
              </a:rPr>
              <a:t>服务。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   需要有接口电路和中断逻辑。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0" y="3200400"/>
            <a:ext cx="236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中断：</a:t>
            </a:r>
          </a:p>
        </p:txBody>
      </p:sp>
      <p:sp>
        <p:nvSpPr>
          <p:cNvPr id="226314" name="Text Box 10"/>
          <p:cNvSpPr txBox="1">
            <a:spLocks noChangeArrowheads="1"/>
          </p:cNvSpPr>
          <p:nvPr/>
        </p:nvSpPr>
        <p:spPr bwMode="auto">
          <a:xfrm>
            <a:off x="0" y="3733800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主机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19200" y="3429000"/>
            <a:ext cx="1981200" cy="579120"/>
            <a:chOff x="1920" y="5400"/>
            <a:chExt cx="3120" cy="912"/>
          </a:xfrm>
        </p:grpSpPr>
        <p:sp>
          <p:nvSpPr>
            <p:cNvPr id="226315" name="Line 11"/>
            <p:cNvSpPr>
              <a:spLocks noChangeShapeType="1"/>
            </p:cNvSpPr>
            <p:nvPr/>
          </p:nvSpPr>
          <p:spPr bwMode="auto">
            <a:xfrm>
              <a:off x="1920" y="6240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6" name="Text Box 12"/>
            <p:cNvSpPr txBox="1">
              <a:spLocks noChangeArrowheads="1"/>
            </p:cNvSpPr>
            <p:nvPr/>
          </p:nvSpPr>
          <p:spPr bwMode="auto">
            <a:xfrm>
              <a:off x="2640" y="5400"/>
              <a:ext cx="1800" cy="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anose="02010609060101010101" pitchFamily="49" charset="-122"/>
                </a:rPr>
                <a:t>程序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4724400"/>
            <a:ext cx="3200400" cy="641350"/>
            <a:chOff x="0" y="7440"/>
            <a:chExt cx="5040" cy="1010"/>
          </a:xfrm>
        </p:grpSpPr>
        <p:sp>
          <p:nvSpPr>
            <p:cNvPr id="226317" name="Text Box 13"/>
            <p:cNvSpPr txBox="1">
              <a:spLocks noChangeArrowheads="1"/>
            </p:cNvSpPr>
            <p:nvPr/>
          </p:nvSpPr>
          <p:spPr bwMode="auto">
            <a:xfrm>
              <a:off x="0" y="7440"/>
              <a:ext cx="2160" cy="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外设</a:t>
              </a:r>
            </a:p>
          </p:txBody>
        </p:sp>
        <p:sp>
          <p:nvSpPr>
            <p:cNvPr id="226318" name="Line 14"/>
            <p:cNvSpPr>
              <a:spLocks noChangeShapeType="1"/>
            </p:cNvSpPr>
            <p:nvPr/>
          </p:nvSpPr>
          <p:spPr bwMode="auto">
            <a:xfrm>
              <a:off x="1920" y="8280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9" name="Text Box 15"/>
            <p:cNvSpPr txBox="1">
              <a:spLocks noChangeArrowheads="1"/>
            </p:cNvSpPr>
            <p:nvPr/>
          </p:nvSpPr>
          <p:spPr bwMode="auto">
            <a:xfrm>
              <a:off x="2640" y="7440"/>
              <a:ext cx="1800" cy="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anose="02010609060101010101" pitchFamily="49" charset="-122"/>
                </a:rPr>
                <a:t>空闲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75180" y="3971290"/>
            <a:ext cx="1143000" cy="838200"/>
            <a:chOff x="3720" y="3994"/>
            <a:chExt cx="1800" cy="1320"/>
          </a:xfrm>
        </p:grpSpPr>
        <p:grpSp>
          <p:nvGrpSpPr>
            <p:cNvPr id="226322" name="Group 18"/>
            <p:cNvGrpSpPr/>
            <p:nvPr/>
          </p:nvGrpSpPr>
          <p:grpSpPr bwMode="auto">
            <a:xfrm>
              <a:off x="5160" y="4294"/>
              <a:ext cx="360" cy="1020"/>
              <a:chOff x="1823" y="1295"/>
              <a:chExt cx="144" cy="408"/>
            </a:xfrm>
          </p:grpSpPr>
          <p:sp>
            <p:nvSpPr>
              <p:cNvPr id="226323" name="Arc 19"/>
              <p:cNvSpPr/>
              <p:nvPr/>
            </p:nvSpPr>
            <p:spPr bwMode="auto">
              <a:xfrm rot="-5400000">
                <a:off x="1787" y="1331"/>
                <a:ext cx="216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226324" name="Arc 20"/>
              <p:cNvSpPr/>
              <p:nvPr/>
            </p:nvSpPr>
            <p:spPr bwMode="auto">
              <a:xfrm rot="16200000" flipH="1">
                <a:off x="1787" y="1523"/>
                <a:ext cx="216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FF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3720" y="3994"/>
              <a:ext cx="1800" cy="1298"/>
              <a:chOff x="3240" y="6240"/>
              <a:chExt cx="1800" cy="1298"/>
            </a:xfrm>
          </p:grpSpPr>
          <p:sp>
            <p:nvSpPr>
              <p:cNvPr id="226320" name="Line 16"/>
              <p:cNvSpPr>
                <a:spLocks noChangeShapeType="1"/>
              </p:cNvSpPr>
              <p:nvPr/>
            </p:nvSpPr>
            <p:spPr bwMode="auto">
              <a:xfrm>
                <a:off x="5040" y="6240"/>
                <a:ext cx="0" cy="8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26" name="Text Box 22"/>
              <p:cNvSpPr txBox="1">
                <a:spLocks noChangeArrowheads="1"/>
              </p:cNvSpPr>
              <p:nvPr/>
            </p:nvSpPr>
            <p:spPr bwMode="auto">
              <a:xfrm>
                <a:off x="3240" y="6720"/>
                <a:ext cx="1560" cy="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FF00"/>
                    </a:solidFill>
                    <a:ea typeface="黑体" panose="02010609060101010101" pitchFamily="49" charset="-122"/>
                  </a:rPr>
                  <a:t>启动</a:t>
                </a: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3200400" y="4724400"/>
            <a:ext cx="1828800" cy="584835"/>
            <a:chOff x="5040" y="7440"/>
            <a:chExt cx="2880" cy="921"/>
          </a:xfrm>
        </p:grpSpPr>
        <p:sp>
          <p:nvSpPr>
            <p:cNvPr id="226325" name="Line 21"/>
            <p:cNvSpPr>
              <a:spLocks noChangeShapeType="1"/>
            </p:cNvSpPr>
            <p:nvPr/>
          </p:nvSpPr>
          <p:spPr bwMode="auto">
            <a:xfrm>
              <a:off x="5040" y="7440"/>
              <a:ext cx="0" cy="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7" name="Line 23"/>
            <p:cNvSpPr>
              <a:spLocks noChangeShapeType="1"/>
            </p:cNvSpPr>
            <p:nvPr/>
          </p:nvSpPr>
          <p:spPr bwMode="auto">
            <a:xfrm>
              <a:off x="5040" y="7440"/>
              <a:ext cx="28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8" name="Text Box 24"/>
            <p:cNvSpPr txBox="1">
              <a:spLocks noChangeArrowheads="1"/>
            </p:cNvSpPr>
            <p:nvPr/>
          </p:nvSpPr>
          <p:spPr bwMode="auto">
            <a:xfrm>
              <a:off x="5520" y="7440"/>
              <a:ext cx="1800" cy="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ea typeface="黑体" panose="02010609060101010101" pitchFamily="49" charset="-122"/>
                </a:rPr>
                <a:t>准备</a:t>
              </a:r>
              <a:endParaRPr lang="zh-CN" altLang="en-US" b="1" dirty="0">
                <a:ea typeface="黑体" panose="0201060906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200400" y="3261995"/>
            <a:ext cx="2019300" cy="1233805"/>
            <a:chOff x="5040" y="5137"/>
            <a:chExt cx="3180" cy="1943"/>
          </a:xfrm>
        </p:grpSpPr>
        <p:sp>
          <p:nvSpPr>
            <p:cNvPr id="226321" name="Line 17"/>
            <p:cNvSpPr>
              <a:spLocks noChangeShapeType="1"/>
            </p:cNvSpPr>
            <p:nvPr/>
          </p:nvSpPr>
          <p:spPr bwMode="auto">
            <a:xfrm>
              <a:off x="5040" y="708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29" name="Line 25"/>
            <p:cNvSpPr>
              <a:spLocks noChangeShapeType="1"/>
            </p:cNvSpPr>
            <p:nvPr/>
          </p:nvSpPr>
          <p:spPr bwMode="auto">
            <a:xfrm>
              <a:off x="5520" y="6240"/>
              <a:ext cx="0" cy="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0" name="Line 26"/>
            <p:cNvSpPr>
              <a:spLocks noChangeShapeType="1"/>
            </p:cNvSpPr>
            <p:nvPr/>
          </p:nvSpPr>
          <p:spPr bwMode="auto">
            <a:xfrm>
              <a:off x="5520" y="6240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31" name="Text Box 27"/>
            <p:cNvSpPr txBox="1">
              <a:spLocks noChangeArrowheads="1"/>
            </p:cNvSpPr>
            <p:nvPr/>
          </p:nvSpPr>
          <p:spPr bwMode="auto">
            <a:xfrm>
              <a:off x="5580" y="5137"/>
              <a:ext cx="2640" cy="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anose="02010609060101010101" pitchFamily="49" charset="-122"/>
                </a:rPr>
                <a:t>程序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013835" y="4288155"/>
            <a:ext cx="1028700" cy="990600"/>
            <a:chOff x="6660" y="4380"/>
            <a:chExt cx="1620" cy="1560"/>
          </a:xfrm>
        </p:grpSpPr>
        <p:grpSp>
          <p:nvGrpSpPr>
            <p:cNvPr id="10" name="组合 9"/>
            <p:cNvGrpSpPr/>
            <p:nvPr/>
          </p:nvGrpSpPr>
          <p:grpSpPr>
            <a:xfrm>
              <a:off x="7920" y="4380"/>
              <a:ext cx="360" cy="1560"/>
              <a:chOff x="7560" y="6720"/>
              <a:chExt cx="360" cy="1560"/>
            </a:xfrm>
          </p:grpSpPr>
          <p:sp>
            <p:nvSpPr>
              <p:cNvPr id="226332" name="Line 28"/>
              <p:cNvSpPr>
                <a:spLocks noChangeShapeType="1"/>
              </p:cNvSpPr>
              <p:nvPr/>
            </p:nvSpPr>
            <p:spPr bwMode="auto">
              <a:xfrm>
                <a:off x="7920" y="7440"/>
                <a:ext cx="0" cy="8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26334" name="Group 30"/>
              <p:cNvGrpSpPr/>
              <p:nvPr/>
            </p:nvGrpSpPr>
            <p:grpSpPr bwMode="auto">
              <a:xfrm>
                <a:off x="7560" y="6720"/>
                <a:ext cx="360" cy="1020"/>
                <a:chOff x="2832" y="3456"/>
                <a:chExt cx="144" cy="408"/>
              </a:xfrm>
            </p:grpSpPr>
            <p:sp>
              <p:nvSpPr>
                <p:cNvPr id="226335" name="Arc 31"/>
                <p:cNvSpPr/>
                <p:nvPr/>
              </p:nvSpPr>
              <p:spPr bwMode="auto">
                <a:xfrm rot="-5400000">
                  <a:off x="2796" y="3492"/>
                  <a:ext cx="216" cy="1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FF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226336" name="Arc 32"/>
                <p:cNvSpPr/>
                <p:nvPr/>
              </p:nvSpPr>
              <p:spPr bwMode="auto">
                <a:xfrm rot="16200000" flipH="1">
                  <a:off x="2796" y="3684"/>
                  <a:ext cx="216" cy="1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FF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226337" name="Text Box 33"/>
            <p:cNvSpPr txBox="1">
              <a:spLocks noChangeArrowheads="1"/>
            </p:cNvSpPr>
            <p:nvPr/>
          </p:nvSpPr>
          <p:spPr bwMode="auto">
            <a:xfrm>
              <a:off x="6660" y="4582"/>
              <a:ext cx="1560" cy="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anose="02010609060101010101" pitchFamily="49" charset="-122"/>
                </a:rPr>
                <a:t>请求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029200" y="3962400"/>
            <a:ext cx="2057400" cy="1295400"/>
            <a:chOff x="7920" y="6240"/>
            <a:chExt cx="3240" cy="2040"/>
          </a:xfrm>
        </p:grpSpPr>
        <p:sp>
          <p:nvSpPr>
            <p:cNvPr id="226333" name="Line 29"/>
            <p:cNvSpPr>
              <a:spLocks noChangeShapeType="1"/>
            </p:cNvSpPr>
            <p:nvPr/>
          </p:nvSpPr>
          <p:spPr bwMode="auto">
            <a:xfrm>
              <a:off x="7920" y="8280"/>
              <a:ext cx="28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7920" y="6240"/>
              <a:ext cx="3240" cy="1778"/>
              <a:chOff x="7920" y="6240"/>
              <a:chExt cx="3240" cy="1778"/>
            </a:xfrm>
          </p:grpSpPr>
          <p:sp>
            <p:nvSpPr>
              <p:cNvPr id="226338" name="Line 34"/>
              <p:cNvSpPr>
                <a:spLocks noChangeShapeType="1"/>
              </p:cNvSpPr>
              <p:nvPr/>
            </p:nvSpPr>
            <p:spPr bwMode="auto">
              <a:xfrm>
                <a:off x="7920" y="6240"/>
                <a:ext cx="0" cy="8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39" name="Line 35"/>
              <p:cNvSpPr>
                <a:spLocks noChangeShapeType="1"/>
              </p:cNvSpPr>
              <p:nvPr/>
            </p:nvSpPr>
            <p:spPr bwMode="auto">
              <a:xfrm>
                <a:off x="7920" y="7080"/>
                <a:ext cx="28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340" name="Text Box 36"/>
              <p:cNvSpPr txBox="1">
                <a:spLocks noChangeArrowheads="1"/>
              </p:cNvSpPr>
              <p:nvPr/>
            </p:nvSpPr>
            <p:spPr bwMode="auto">
              <a:xfrm>
                <a:off x="7920" y="6240"/>
                <a:ext cx="3240" cy="9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ea typeface="黑体" panose="02010609060101010101" pitchFamily="49" charset="-122"/>
                  </a:rPr>
                  <a:t>中断程序</a:t>
                </a:r>
              </a:p>
            </p:txBody>
          </p:sp>
          <p:sp>
            <p:nvSpPr>
              <p:cNvPr id="226341" name="Text Box 37"/>
              <p:cNvSpPr txBox="1">
                <a:spLocks noChangeArrowheads="1"/>
              </p:cNvSpPr>
              <p:nvPr/>
            </p:nvSpPr>
            <p:spPr bwMode="auto">
              <a:xfrm>
                <a:off x="8160" y="7200"/>
                <a:ext cx="2880" cy="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ea typeface="黑体" panose="02010609060101010101" pitchFamily="49" charset="-122"/>
                  </a:rPr>
                  <a:t>交换数据</a:t>
                </a:r>
              </a:p>
            </p:txBody>
          </p:sp>
          <p:sp>
            <p:nvSpPr>
              <p:cNvPr id="226342" name="Line 38"/>
              <p:cNvSpPr>
                <a:spLocks noChangeShapeType="1"/>
              </p:cNvSpPr>
              <p:nvPr/>
            </p:nvSpPr>
            <p:spPr bwMode="auto">
              <a:xfrm>
                <a:off x="10800" y="6240"/>
                <a:ext cx="0" cy="8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6858000" y="3429000"/>
            <a:ext cx="1981200" cy="579120"/>
            <a:chOff x="10800" y="5400"/>
            <a:chExt cx="3120" cy="912"/>
          </a:xfrm>
        </p:grpSpPr>
        <p:sp>
          <p:nvSpPr>
            <p:cNvPr id="226343" name="Line 39"/>
            <p:cNvSpPr>
              <a:spLocks noChangeShapeType="1"/>
            </p:cNvSpPr>
            <p:nvPr/>
          </p:nvSpPr>
          <p:spPr bwMode="auto">
            <a:xfrm>
              <a:off x="10800" y="6240"/>
              <a:ext cx="28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4" name="Text Box 40"/>
            <p:cNvSpPr txBox="1">
              <a:spLocks noChangeArrowheads="1"/>
            </p:cNvSpPr>
            <p:nvPr/>
          </p:nvSpPr>
          <p:spPr bwMode="auto">
            <a:xfrm>
              <a:off x="11280" y="5400"/>
              <a:ext cx="2640" cy="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黑体" panose="02010609060101010101" pitchFamily="49" charset="-122"/>
                </a:rPr>
                <a:t>程序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90800" y="5334000"/>
            <a:ext cx="3048000" cy="595630"/>
            <a:chOff x="4080" y="8400"/>
            <a:chExt cx="4800" cy="938"/>
          </a:xfrm>
        </p:grpSpPr>
        <p:sp>
          <p:nvSpPr>
            <p:cNvPr id="226310" name="Text Box 6"/>
            <p:cNvSpPr txBox="1">
              <a:spLocks noChangeArrowheads="1"/>
            </p:cNvSpPr>
            <p:nvPr/>
          </p:nvSpPr>
          <p:spPr bwMode="auto">
            <a:xfrm>
              <a:off x="5280" y="8520"/>
              <a:ext cx="3240" cy="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anose="02010609060101010101" pitchFamily="49" charset="-122"/>
                </a:rPr>
                <a:t>并行操作</a:t>
              </a:r>
            </a:p>
          </p:txBody>
        </p:sp>
        <p:sp>
          <p:nvSpPr>
            <p:cNvPr id="226345" name="Line 41"/>
            <p:cNvSpPr>
              <a:spLocks noChangeShapeType="1"/>
            </p:cNvSpPr>
            <p:nvPr/>
          </p:nvSpPr>
          <p:spPr bwMode="auto">
            <a:xfrm>
              <a:off x="5040" y="8400"/>
              <a:ext cx="0" cy="840"/>
            </a:xfrm>
            <a:prstGeom prst="line">
              <a:avLst/>
            </a:prstGeom>
            <a:noFill/>
            <a:ln w="38100">
              <a:solidFill>
                <a:srgbClr val="F5442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6" name="Line 42"/>
            <p:cNvSpPr>
              <a:spLocks noChangeShapeType="1"/>
            </p:cNvSpPr>
            <p:nvPr/>
          </p:nvSpPr>
          <p:spPr bwMode="auto">
            <a:xfrm>
              <a:off x="7920" y="8400"/>
              <a:ext cx="0" cy="840"/>
            </a:xfrm>
            <a:prstGeom prst="line">
              <a:avLst/>
            </a:prstGeom>
            <a:noFill/>
            <a:ln w="38100">
              <a:solidFill>
                <a:srgbClr val="F5442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7" name="Line 43"/>
            <p:cNvSpPr>
              <a:spLocks noChangeShapeType="1"/>
            </p:cNvSpPr>
            <p:nvPr/>
          </p:nvSpPr>
          <p:spPr bwMode="auto">
            <a:xfrm>
              <a:off x="4080" y="8880"/>
              <a:ext cx="960" cy="0"/>
            </a:xfrm>
            <a:prstGeom prst="line">
              <a:avLst/>
            </a:prstGeom>
            <a:noFill/>
            <a:ln w="38100">
              <a:solidFill>
                <a:srgbClr val="F5442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8" name="Line 44"/>
            <p:cNvSpPr>
              <a:spLocks noChangeShapeType="1"/>
            </p:cNvSpPr>
            <p:nvPr/>
          </p:nvSpPr>
          <p:spPr bwMode="auto">
            <a:xfrm>
              <a:off x="7920" y="8880"/>
              <a:ext cx="960" cy="0"/>
            </a:xfrm>
            <a:prstGeom prst="line">
              <a:avLst/>
            </a:prstGeom>
            <a:noFill/>
            <a:ln w="38100">
              <a:solidFill>
                <a:srgbClr val="F5442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 animBg="1"/>
      <p:bldP spid="226313" grpId="0" animBg="1"/>
      <p:bldP spid="2263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6129E694-E566-4347-A772-42363D020FE5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194560" name="Rectangle 0"/>
          <p:cNvSpPr>
            <a:spLocks noChangeArrowheads="1"/>
          </p:cNvSpPr>
          <p:nvPr/>
        </p:nvSpPr>
        <p:spPr bwMode="auto">
          <a:xfrm>
            <a:off x="0" y="476250"/>
            <a:ext cx="504031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１）硬件和软件</a:t>
            </a:r>
          </a:p>
          <a:p>
            <a:r>
              <a:rPr lang="zh-CN" altLang="en-US" b="1"/>
              <a:t>①接口电路和中断逻辑</a:t>
            </a:r>
          </a:p>
          <a:p>
            <a:r>
              <a:rPr lang="zh-CN" altLang="en-US" b="1"/>
              <a:t>②中断处理程序</a:t>
            </a:r>
          </a:p>
        </p:txBody>
      </p:sp>
      <p:sp>
        <p:nvSpPr>
          <p:cNvPr id="194561" name="Rectangle 1"/>
          <p:cNvSpPr>
            <a:spLocks noChangeArrowheads="1"/>
          </p:cNvSpPr>
          <p:nvPr/>
        </p:nvSpPr>
        <p:spPr bwMode="auto">
          <a:xfrm>
            <a:off x="0" y="2565400"/>
            <a:ext cx="84582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２）特点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①对于</a:t>
            </a:r>
            <a:r>
              <a:rPr lang="zh-CN" altLang="en-US" b="1">
                <a:solidFill>
                  <a:srgbClr val="FFFF00"/>
                </a:solidFill>
                <a:latin typeface="宋体" panose="02010600030101010101" pitchFamily="2" charset="-122"/>
              </a:rPr>
              <a:t>中低速外设</a:t>
            </a:r>
            <a:r>
              <a:rPr lang="zh-CN" altLang="en-US" b="1">
                <a:latin typeface="宋体" panose="02010600030101010101" pitchFamily="2" charset="-122"/>
              </a:rPr>
              <a:t>，可极大地提高对ＣＰＵ的利用率．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②接口电路较复杂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③对</a:t>
            </a:r>
            <a:r>
              <a:rPr lang="zh-CN" altLang="en-US" b="1">
                <a:solidFill>
                  <a:srgbClr val="FFFF00"/>
                </a:solidFill>
                <a:latin typeface="宋体" panose="02010600030101010101" pitchFamily="2" charset="-122"/>
              </a:rPr>
              <a:t>高速外设</a:t>
            </a:r>
            <a:r>
              <a:rPr lang="zh-CN" altLang="en-US" b="1">
                <a:latin typeface="宋体" panose="02010600030101010101" pitchFamily="2" charset="-122"/>
              </a:rPr>
              <a:t>有可能降低对</a:t>
            </a:r>
            <a:r>
              <a:rPr lang="en-US" altLang="zh-CN" b="1">
                <a:latin typeface="宋体" panose="02010600030101010101" pitchFamily="2" charset="-122"/>
              </a:rPr>
              <a:t>CPU</a:t>
            </a:r>
            <a:r>
              <a:rPr lang="zh-CN" altLang="en-US" b="1">
                <a:latin typeface="宋体" panose="02010600030101010101" pitchFamily="2" charset="-122"/>
              </a:rPr>
              <a:t>的利用率。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0" grpId="0"/>
      <p:bldP spid="19456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C17C-E7BC-4AF5-9BD1-EA4247ABA8CA}" type="slidenum">
              <a:rPr lang="en-US" altLang="zh-CN"/>
              <a:t>5</a:t>
            </a:fld>
            <a:endParaRPr lang="en-US" altLang="zh-CN"/>
          </a:p>
        </p:txBody>
      </p:sp>
      <p:grpSp>
        <p:nvGrpSpPr>
          <p:cNvPr id="227380" name="Group 52"/>
          <p:cNvGrpSpPr/>
          <p:nvPr/>
        </p:nvGrpSpPr>
        <p:grpSpPr bwMode="auto">
          <a:xfrm>
            <a:off x="323850" y="3284538"/>
            <a:ext cx="7467600" cy="2628900"/>
            <a:chOff x="616" y="136"/>
            <a:chExt cx="4704" cy="1656"/>
          </a:xfrm>
        </p:grpSpPr>
        <p:grpSp>
          <p:nvGrpSpPr>
            <p:cNvPr id="227332" name="Group 4"/>
            <p:cNvGrpSpPr/>
            <p:nvPr/>
          </p:nvGrpSpPr>
          <p:grpSpPr bwMode="auto">
            <a:xfrm>
              <a:off x="616" y="136"/>
              <a:ext cx="4704" cy="1656"/>
              <a:chOff x="480" y="1584"/>
              <a:chExt cx="4704" cy="1656"/>
            </a:xfrm>
          </p:grpSpPr>
          <p:sp>
            <p:nvSpPr>
              <p:cNvPr id="227333" name="Line 5"/>
              <p:cNvSpPr>
                <a:spLocks noChangeShapeType="1"/>
              </p:cNvSpPr>
              <p:nvPr/>
            </p:nvSpPr>
            <p:spPr bwMode="auto">
              <a:xfrm>
                <a:off x="480" y="1872"/>
                <a:ext cx="4704" cy="0"/>
              </a:xfrm>
              <a:prstGeom prst="line">
                <a:avLst/>
              </a:prstGeom>
              <a:noFill/>
              <a:ln w="762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34" name="Text Box 6"/>
              <p:cNvSpPr txBox="1">
                <a:spLocks noChangeArrowheads="1"/>
              </p:cNvSpPr>
              <p:nvPr/>
            </p:nvSpPr>
            <p:spPr bwMode="auto">
              <a:xfrm>
                <a:off x="2016" y="1584"/>
                <a:ext cx="1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系统总线</a:t>
                </a:r>
              </a:p>
            </p:txBody>
          </p:sp>
          <p:sp>
            <p:nvSpPr>
              <p:cNvPr id="227335" name="Text Box 7"/>
              <p:cNvSpPr txBox="1">
                <a:spLocks noChangeArrowheads="1"/>
              </p:cNvSpPr>
              <p:nvPr/>
            </p:nvSpPr>
            <p:spPr bwMode="auto">
              <a:xfrm>
                <a:off x="576" y="2112"/>
                <a:ext cx="576" cy="312"/>
              </a:xfrm>
              <a:prstGeom prst="rect">
                <a:avLst/>
              </a:prstGeom>
              <a:solidFill>
                <a:srgbClr val="33CC33"/>
              </a:solidFill>
              <a:ln w="381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CPU</a:t>
                </a:r>
              </a:p>
            </p:txBody>
          </p:sp>
          <p:sp>
            <p:nvSpPr>
              <p:cNvPr id="227336" name="Text Box 8"/>
              <p:cNvSpPr txBox="1">
                <a:spLocks noChangeArrowheads="1"/>
              </p:cNvSpPr>
              <p:nvPr/>
            </p:nvSpPr>
            <p:spPr bwMode="auto">
              <a:xfrm>
                <a:off x="1344" y="2112"/>
                <a:ext cx="576" cy="312"/>
              </a:xfrm>
              <a:prstGeom prst="rect">
                <a:avLst/>
              </a:prstGeom>
              <a:solidFill>
                <a:srgbClr val="33CC33"/>
              </a:solidFill>
              <a:ln w="381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M</a:t>
                </a:r>
              </a:p>
            </p:txBody>
          </p:sp>
          <p:sp>
            <p:nvSpPr>
              <p:cNvPr id="227337" name="Rectangle 9"/>
              <p:cNvSpPr>
                <a:spLocks noChangeArrowheads="1"/>
              </p:cNvSpPr>
              <p:nvPr/>
            </p:nvSpPr>
            <p:spPr bwMode="auto">
              <a:xfrm>
                <a:off x="2112" y="2112"/>
                <a:ext cx="672" cy="76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38" name="Text Box 10"/>
              <p:cNvSpPr txBox="1">
                <a:spLocks noChangeArrowheads="1"/>
              </p:cNvSpPr>
              <p:nvPr/>
            </p:nvSpPr>
            <p:spPr bwMode="auto">
              <a:xfrm>
                <a:off x="2112" y="2274"/>
                <a:ext cx="720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DMA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控制器</a:t>
                </a:r>
              </a:p>
            </p:txBody>
          </p:sp>
          <p:sp>
            <p:nvSpPr>
              <p:cNvPr id="227339" name="Text Box 11"/>
              <p:cNvSpPr txBox="1">
                <a:spLocks noChangeArrowheads="1"/>
              </p:cNvSpPr>
              <p:nvPr/>
            </p:nvSpPr>
            <p:spPr bwMode="auto">
              <a:xfrm>
                <a:off x="3120" y="2112"/>
                <a:ext cx="576" cy="312"/>
              </a:xfrm>
              <a:prstGeom prst="rect">
                <a:avLst/>
              </a:prstGeom>
              <a:solidFill>
                <a:srgbClr val="33CC33"/>
              </a:solidFill>
              <a:ln w="381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接口</a:t>
                </a:r>
              </a:p>
            </p:txBody>
          </p:sp>
          <p:sp>
            <p:nvSpPr>
              <p:cNvPr id="227340" name="Text Box 12"/>
              <p:cNvSpPr txBox="1">
                <a:spLocks noChangeArrowheads="1"/>
              </p:cNvSpPr>
              <p:nvPr/>
            </p:nvSpPr>
            <p:spPr bwMode="auto">
              <a:xfrm>
                <a:off x="4416" y="2112"/>
                <a:ext cx="576" cy="312"/>
              </a:xfrm>
              <a:prstGeom prst="rect">
                <a:avLst/>
              </a:prstGeom>
              <a:solidFill>
                <a:srgbClr val="33CC33"/>
              </a:solidFill>
              <a:ln w="381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接口</a:t>
                </a:r>
              </a:p>
            </p:txBody>
          </p:sp>
          <p:sp>
            <p:nvSpPr>
              <p:cNvPr id="227341" name="Text Box 13"/>
              <p:cNvSpPr txBox="1">
                <a:spLocks noChangeArrowheads="1"/>
              </p:cNvSpPr>
              <p:nvPr/>
            </p:nvSpPr>
            <p:spPr bwMode="auto">
              <a:xfrm>
                <a:off x="3168" y="2928"/>
                <a:ext cx="576" cy="312"/>
              </a:xfrm>
              <a:prstGeom prst="rect">
                <a:avLst/>
              </a:prstGeom>
              <a:solidFill>
                <a:srgbClr val="33CC33"/>
              </a:solidFill>
              <a:ln w="381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I/O</a:t>
                </a:r>
              </a:p>
            </p:txBody>
          </p:sp>
          <p:sp>
            <p:nvSpPr>
              <p:cNvPr id="227342" name="Text Box 14"/>
              <p:cNvSpPr txBox="1">
                <a:spLocks noChangeArrowheads="1"/>
              </p:cNvSpPr>
              <p:nvPr/>
            </p:nvSpPr>
            <p:spPr bwMode="auto">
              <a:xfrm>
                <a:off x="4464" y="2928"/>
                <a:ext cx="576" cy="312"/>
              </a:xfrm>
              <a:prstGeom prst="rect">
                <a:avLst/>
              </a:prstGeom>
              <a:solidFill>
                <a:srgbClr val="33CC33"/>
              </a:solidFill>
              <a:ln w="381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I/O</a:t>
                </a:r>
              </a:p>
            </p:txBody>
          </p:sp>
          <p:sp>
            <p:nvSpPr>
              <p:cNvPr id="227343" name="Line 15"/>
              <p:cNvSpPr>
                <a:spLocks noChangeShapeType="1"/>
              </p:cNvSpPr>
              <p:nvPr/>
            </p:nvSpPr>
            <p:spPr bwMode="auto">
              <a:xfrm>
                <a:off x="864" y="187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44" name="Line 16"/>
              <p:cNvSpPr>
                <a:spLocks noChangeShapeType="1"/>
              </p:cNvSpPr>
              <p:nvPr/>
            </p:nvSpPr>
            <p:spPr bwMode="auto">
              <a:xfrm>
                <a:off x="1584" y="187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45" name="Line 17"/>
              <p:cNvSpPr>
                <a:spLocks noChangeShapeType="1"/>
              </p:cNvSpPr>
              <p:nvPr/>
            </p:nvSpPr>
            <p:spPr bwMode="auto">
              <a:xfrm>
                <a:off x="2400" y="187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46" name="Line 18"/>
              <p:cNvSpPr>
                <a:spLocks noChangeShapeType="1"/>
              </p:cNvSpPr>
              <p:nvPr/>
            </p:nvSpPr>
            <p:spPr bwMode="auto">
              <a:xfrm>
                <a:off x="3360" y="187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47" name="Line 19"/>
              <p:cNvSpPr>
                <a:spLocks noChangeShapeType="1"/>
              </p:cNvSpPr>
              <p:nvPr/>
            </p:nvSpPr>
            <p:spPr bwMode="auto">
              <a:xfrm>
                <a:off x="4656" y="187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48" name="Line 20"/>
              <p:cNvSpPr>
                <a:spLocks noChangeShapeType="1"/>
              </p:cNvSpPr>
              <p:nvPr/>
            </p:nvSpPr>
            <p:spPr bwMode="auto">
              <a:xfrm>
                <a:off x="3264" y="240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49" name="Line 21"/>
              <p:cNvSpPr>
                <a:spLocks noChangeShapeType="1"/>
              </p:cNvSpPr>
              <p:nvPr/>
            </p:nvSpPr>
            <p:spPr bwMode="auto">
              <a:xfrm>
                <a:off x="2784" y="2544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50" name="Line 22"/>
              <p:cNvSpPr>
                <a:spLocks noChangeShapeType="1"/>
              </p:cNvSpPr>
              <p:nvPr/>
            </p:nvSpPr>
            <p:spPr bwMode="auto">
              <a:xfrm flipV="1">
                <a:off x="2784" y="2784"/>
                <a:ext cx="177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51" name="Line 23"/>
              <p:cNvSpPr>
                <a:spLocks noChangeShapeType="1"/>
              </p:cNvSpPr>
              <p:nvPr/>
            </p:nvSpPr>
            <p:spPr bwMode="auto">
              <a:xfrm>
                <a:off x="4560" y="240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52" name="Line 24"/>
              <p:cNvSpPr>
                <a:spLocks noChangeShapeType="1"/>
              </p:cNvSpPr>
              <p:nvPr/>
            </p:nvSpPr>
            <p:spPr bwMode="auto">
              <a:xfrm>
                <a:off x="3456" y="2400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53" name="Line 25"/>
              <p:cNvSpPr>
                <a:spLocks noChangeShapeType="1"/>
              </p:cNvSpPr>
              <p:nvPr/>
            </p:nvSpPr>
            <p:spPr bwMode="auto">
              <a:xfrm>
                <a:off x="4752" y="2400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54" name="Line 26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chemeClr val="tx2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55" name="Line 27"/>
              <p:cNvSpPr>
                <a:spLocks noChangeShapeType="1"/>
              </p:cNvSpPr>
              <p:nvPr/>
            </p:nvSpPr>
            <p:spPr bwMode="auto">
              <a:xfrm>
                <a:off x="3792" y="2256"/>
                <a:ext cx="528" cy="0"/>
              </a:xfrm>
              <a:prstGeom prst="line">
                <a:avLst/>
              </a:prstGeom>
              <a:noFill/>
              <a:ln w="28575" cap="rnd">
                <a:solidFill>
                  <a:schemeClr val="tx2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56" name="Line 28"/>
              <p:cNvSpPr>
                <a:spLocks noChangeShapeType="1"/>
              </p:cNvSpPr>
              <p:nvPr/>
            </p:nvSpPr>
            <p:spPr bwMode="auto">
              <a:xfrm>
                <a:off x="3840" y="3072"/>
                <a:ext cx="528" cy="0"/>
              </a:xfrm>
              <a:prstGeom prst="line">
                <a:avLst/>
              </a:prstGeom>
              <a:noFill/>
              <a:ln w="28575" cap="rnd">
                <a:solidFill>
                  <a:schemeClr val="tx2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7357" name="Line 29"/>
            <p:cNvSpPr>
              <a:spLocks noChangeShapeType="1"/>
            </p:cNvSpPr>
            <p:nvPr/>
          </p:nvSpPr>
          <p:spPr bwMode="auto">
            <a:xfrm>
              <a:off x="1000" y="424"/>
              <a:ext cx="0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8" name="Line 30"/>
            <p:cNvSpPr>
              <a:spLocks noChangeShapeType="1"/>
            </p:cNvSpPr>
            <p:nvPr/>
          </p:nvSpPr>
          <p:spPr bwMode="auto">
            <a:xfrm>
              <a:off x="616" y="424"/>
              <a:ext cx="4704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59" name="Line 31"/>
            <p:cNvSpPr>
              <a:spLocks noChangeShapeType="1"/>
            </p:cNvSpPr>
            <p:nvPr/>
          </p:nvSpPr>
          <p:spPr bwMode="auto">
            <a:xfrm>
              <a:off x="2536" y="424"/>
              <a:ext cx="0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60" name="Text Box 32"/>
            <p:cNvSpPr txBox="1">
              <a:spLocks noChangeArrowheads="1"/>
            </p:cNvSpPr>
            <p:nvPr/>
          </p:nvSpPr>
          <p:spPr bwMode="auto">
            <a:xfrm>
              <a:off x="712" y="664"/>
              <a:ext cx="57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CPU</a:t>
              </a:r>
            </a:p>
          </p:txBody>
        </p:sp>
        <p:grpSp>
          <p:nvGrpSpPr>
            <p:cNvPr id="227361" name="Group 33"/>
            <p:cNvGrpSpPr/>
            <p:nvPr/>
          </p:nvGrpSpPr>
          <p:grpSpPr bwMode="auto">
            <a:xfrm>
              <a:off x="2248" y="664"/>
              <a:ext cx="720" cy="768"/>
              <a:chOff x="2112" y="528"/>
              <a:chExt cx="720" cy="768"/>
            </a:xfrm>
          </p:grpSpPr>
          <p:sp>
            <p:nvSpPr>
              <p:cNvPr id="227362" name="Rectangle 34"/>
              <p:cNvSpPr>
                <a:spLocks noChangeArrowheads="1"/>
              </p:cNvSpPr>
              <p:nvPr/>
            </p:nvSpPr>
            <p:spPr bwMode="auto">
              <a:xfrm>
                <a:off x="2112" y="528"/>
                <a:ext cx="672" cy="76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363" name="Text Box 35"/>
              <p:cNvSpPr txBox="1">
                <a:spLocks noChangeArrowheads="1"/>
              </p:cNvSpPr>
              <p:nvPr/>
            </p:nvSpPr>
            <p:spPr bwMode="auto">
              <a:xfrm>
                <a:off x="2112" y="690"/>
                <a:ext cx="720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DMA</a:t>
                </a:r>
              </a:p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bg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控制器</a:t>
                </a:r>
              </a:p>
            </p:txBody>
          </p:sp>
        </p:grpSp>
        <p:sp>
          <p:nvSpPr>
            <p:cNvPr id="227364" name="Line 36"/>
            <p:cNvSpPr>
              <a:spLocks noChangeShapeType="1"/>
            </p:cNvSpPr>
            <p:nvPr/>
          </p:nvSpPr>
          <p:spPr bwMode="auto">
            <a:xfrm>
              <a:off x="3400" y="952"/>
              <a:ext cx="0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65" name="Line 37"/>
            <p:cNvSpPr>
              <a:spLocks noChangeShapeType="1"/>
            </p:cNvSpPr>
            <p:nvPr/>
          </p:nvSpPr>
          <p:spPr bwMode="auto">
            <a:xfrm>
              <a:off x="2920" y="1096"/>
              <a:ext cx="48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66" name="Text Box 38"/>
            <p:cNvSpPr txBox="1">
              <a:spLocks noChangeArrowheads="1"/>
            </p:cNvSpPr>
            <p:nvPr/>
          </p:nvSpPr>
          <p:spPr bwMode="auto">
            <a:xfrm>
              <a:off x="3256" y="664"/>
              <a:ext cx="57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接口</a:t>
              </a:r>
            </a:p>
          </p:txBody>
        </p:sp>
        <p:sp>
          <p:nvSpPr>
            <p:cNvPr id="227367" name="Line 39"/>
            <p:cNvSpPr>
              <a:spLocks noChangeShapeType="1"/>
            </p:cNvSpPr>
            <p:nvPr/>
          </p:nvSpPr>
          <p:spPr bwMode="auto">
            <a:xfrm>
              <a:off x="1720" y="424"/>
              <a:ext cx="0" cy="2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68" name="Line 40"/>
            <p:cNvSpPr>
              <a:spLocks noChangeShapeType="1"/>
            </p:cNvSpPr>
            <p:nvPr/>
          </p:nvSpPr>
          <p:spPr bwMode="auto">
            <a:xfrm>
              <a:off x="3496" y="424"/>
              <a:ext cx="0" cy="2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69" name="Text Box 41"/>
            <p:cNvSpPr txBox="1">
              <a:spLocks noChangeArrowheads="1"/>
            </p:cNvSpPr>
            <p:nvPr/>
          </p:nvSpPr>
          <p:spPr bwMode="auto">
            <a:xfrm>
              <a:off x="1480" y="664"/>
              <a:ext cx="57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M</a:t>
              </a:r>
            </a:p>
          </p:txBody>
        </p:sp>
        <p:sp>
          <p:nvSpPr>
            <p:cNvPr id="227370" name="Line 42"/>
            <p:cNvSpPr>
              <a:spLocks noChangeShapeType="1"/>
            </p:cNvSpPr>
            <p:nvPr/>
          </p:nvSpPr>
          <p:spPr bwMode="auto">
            <a:xfrm>
              <a:off x="3928" y="808"/>
              <a:ext cx="528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71" name="Text Box 43"/>
            <p:cNvSpPr txBox="1">
              <a:spLocks noChangeArrowheads="1"/>
            </p:cNvSpPr>
            <p:nvPr/>
          </p:nvSpPr>
          <p:spPr bwMode="auto">
            <a:xfrm>
              <a:off x="4552" y="664"/>
              <a:ext cx="576" cy="31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接口</a:t>
              </a:r>
            </a:p>
          </p:txBody>
        </p:sp>
        <p:sp>
          <p:nvSpPr>
            <p:cNvPr id="227372" name="Line 44"/>
            <p:cNvSpPr>
              <a:spLocks noChangeShapeType="1"/>
            </p:cNvSpPr>
            <p:nvPr/>
          </p:nvSpPr>
          <p:spPr bwMode="auto">
            <a:xfrm>
              <a:off x="4696" y="952"/>
              <a:ext cx="0" cy="38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73" name="Line 45"/>
            <p:cNvSpPr>
              <a:spLocks noChangeShapeType="1"/>
            </p:cNvSpPr>
            <p:nvPr/>
          </p:nvSpPr>
          <p:spPr bwMode="auto">
            <a:xfrm flipV="1">
              <a:off x="2920" y="1336"/>
              <a:ext cx="1776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74" name="Line 46"/>
            <p:cNvSpPr>
              <a:spLocks noChangeShapeType="1"/>
            </p:cNvSpPr>
            <p:nvPr/>
          </p:nvSpPr>
          <p:spPr bwMode="auto">
            <a:xfrm>
              <a:off x="3160" y="1144"/>
              <a:ext cx="0" cy="192"/>
            </a:xfrm>
            <a:prstGeom prst="line">
              <a:avLst/>
            </a:prstGeom>
            <a:noFill/>
            <a:ln w="28575" cap="rnd">
              <a:solidFill>
                <a:srgbClr val="FFFF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75" name="Text Box 47"/>
            <p:cNvSpPr txBox="1">
              <a:spLocks noChangeArrowheads="1"/>
            </p:cNvSpPr>
            <p:nvPr/>
          </p:nvSpPr>
          <p:spPr bwMode="auto">
            <a:xfrm>
              <a:off x="3256" y="664"/>
              <a:ext cx="576" cy="31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接口</a:t>
              </a:r>
            </a:p>
          </p:txBody>
        </p:sp>
        <p:sp>
          <p:nvSpPr>
            <p:cNvPr id="227376" name="Line 48"/>
            <p:cNvSpPr>
              <a:spLocks noChangeShapeType="1"/>
            </p:cNvSpPr>
            <p:nvPr/>
          </p:nvSpPr>
          <p:spPr bwMode="auto">
            <a:xfrm>
              <a:off x="3496" y="424"/>
              <a:ext cx="0" cy="24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77" name="Line 49"/>
            <p:cNvSpPr>
              <a:spLocks noChangeShapeType="1"/>
            </p:cNvSpPr>
            <p:nvPr/>
          </p:nvSpPr>
          <p:spPr bwMode="auto">
            <a:xfrm>
              <a:off x="616" y="424"/>
              <a:ext cx="4704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78" name="Line 50"/>
            <p:cNvSpPr>
              <a:spLocks noChangeShapeType="1"/>
            </p:cNvSpPr>
            <p:nvPr/>
          </p:nvSpPr>
          <p:spPr bwMode="auto">
            <a:xfrm>
              <a:off x="1720" y="424"/>
              <a:ext cx="0" cy="24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79" name="Text Box 51"/>
            <p:cNvSpPr txBox="1">
              <a:spLocks noChangeArrowheads="1"/>
            </p:cNvSpPr>
            <p:nvPr/>
          </p:nvSpPr>
          <p:spPr bwMode="auto">
            <a:xfrm>
              <a:off x="1480" y="664"/>
              <a:ext cx="576" cy="31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M</a:t>
              </a:r>
            </a:p>
          </p:txBody>
        </p:sp>
      </p:grpSp>
      <p:sp>
        <p:nvSpPr>
          <p:cNvPr id="227381" name="Rectangle 53"/>
          <p:cNvSpPr>
            <a:spLocks noChangeArrowheads="1"/>
          </p:cNvSpPr>
          <p:nvPr/>
        </p:nvSpPr>
        <p:spPr bwMode="auto">
          <a:xfrm>
            <a:off x="0" y="0"/>
            <a:ext cx="9144000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DMA</a:t>
            </a:r>
            <a:r>
              <a:rPr lang="zh-CN" altLang="en-US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Direct Memory Access</a:t>
            </a:r>
            <a:r>
              <a:rPr lang="zh-CN" altLang="en-US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）方式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   </a:t>
            </a:r>
            <a:r>
              <a:rPr lang="zh-CN" altLang="en-US" b="1">
                <a:solidFill>
                  <a:srgbClr val="FFFF00"/>
                </a:solidFill>
                <a:latin typeface="宋体" panose="02010600030101010101" pitchFamily="2" charset="-122"/>
              </a:rPr>
              <a:t>直接</a:t>
            </a:r>
            <a:r>
              <a:rPr lang="zh-CN" altLang="en-US" b="1">
                <a:latin typeface="宋体" panose="02010600030101010101" pitchFamily="2" charset="-122"/>
              </a:rPr>
              <a:t>依靠</a:t>
            </a:r>
            <a:r>
              <a:rPr lang="zh-CN" altLang="en-US" b="1">
                <a:solidFill>
                  <a:srgbClr val="FFFF00"/>
                </a:solidFill>
                <a:latin typeface="宋体" panose="02010600030101010101" pitchFamily="2" charset="-122"/>
              </a:rPr>
              <a:t>硬件</a:t>
            </a:r>
            <a:r>
              <a:rPr lang="zh-CN" altLang="en-US" b="1">
                <a:latin typeface="宋体" panose="02010600030101010101" pitchFamily="2" charset="-122"/>
              </a:rPr>
              <a:t>在主存与</a:t>
            </a:r>
            <a:r>
              <a:rPr lang="en-US" altLang="zh-CN" b="1">
                <a:latin typeface="宋体" panose="02010600030101010101" pitchFamily="2" charset="-122"/>
              </a:rPr>
              <a:t>I/O</a:t>
            </a:r>
            <a:r>
              <a:rPr lang="zh-CN" altLang="en-US" b="1">
                <a:latin typeface="宋体" panose="02010600030101010101" pitchFamily="2" charset="-122"/>
              </a:rPr>
              <a:t>设备间进行直接的数据传递，在传递期</a:t>
            </a:r>
            <a:r>
              <a:rPr lang="zh-CN" altLang="en-US" b="1">
                <a:solidFill>
                  <a:srgbClr val="FFFF00"/>
                </a:solidFill>
                <a:latin typeface="宋体" panose="02010600030101010101" pitchFamily="2" charset="-122"/>
              </a:rPr>
              <a:t>不需</a:t>
            </a:r>
            <a:r>
              <a:rPr lang="en-US" altLang="zh-CN" b="1">
                <a:latin typeface="宋体" panose="02010600030101010101" pitchFamily="2" charset="-122"/>
              </a:rPr>
              <a:t>CPU</a:t>
            </a:r>
            <a:r>
              <a:rPr lang="zh-CN" altLang="en-US" b="1">
                <a:latin typeface="宋体" panose="02010600030101010101" pitchFamily="2" charset="-122"/>
              </a:rPr>
              <a:t>干预。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   </a:t>
            </a:r>
            <a:r>
              <a:rPr lang="en-US" altLang="zh-CN" b="1">
                <a:latin typeface="宋体" panose="02010600030101010101" pitchFamily="2" charset="-122"/>
              </a:rPr>
              <a:t>DMA</a:t>
            </a:r>
            <a:r>
              <a:rPr lang="zh-CN" altLang="en-US" b="1">
                <a:latin typeface="宋体" panose="02010600030101010101" pitchFamily="2" charset="-122"/>
              </a:rPr>
              <a:t>方式本身只能处理简单的数据传递，不切换程序。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60E0A65-930A-4CE8-BF87-61F97865FC7A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195584" name="Rectangle 0"/>
          <p:cNvSpPr>
            <a:spLocks noChangeArrowheads="1"/>
          </p:cNvSpPr>
          <p:nvPr/>
        </p:nvSpPr>
        <p:spPr bwMode="auto">
          <a:xfrm>
            <a:off x="0" y="476250"/>
            <a:ext cx="914400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）硬件和软件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①硬件</a:t>
            </a:r>
            <a:r>
              <a:rPr lang="en-US" altLang="zh-CN" b="1">
                <a:latin typeface="宋体" panose="02010600030101010101" pitchFamily="2" charset="-122"/>
              </a:rPr>
              <a:t>DMA</a:t>
            </a:r>
            <a:r>
              <a:rPr lang="zh-CN" altLang="en-US" b="1">
                <a:latin typeface="宋体" panose="02010600030101010101" pitchFamily="2" charset="-122"/>
              </a:rPr>
              <a:t>控制器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latin typeface="宋体" panose="02010600030101010101" pitchFamily="2" charset="-122"/>
              </a:rPr>
              <a:t>②软件，指</a:t>
            </a:r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>
                <a:latin typeface="宋体" panose="02010600030101010101" pitchFamily="2" charset="-122"/>
              </a:rPr>
              <a:t>对</a:t>
            </a:r>
            <a:r>
              <a:rPr lang="en-US" altLang="zh-CN" b="1">
                <a:latin typeface="宋体" panose="02010600030101010101" pitchFamily="2" charset="-122"/>
              </a:rPr>
              <a:t>DMAC</a:t>
            </a:r>
            <a:r>
              <a:rPr lang="zh-CN" altLang="en-US" b="1">
                <a:latin typeface="宋体" panose="02010600030101010101" pitchFamily="2" charset="-122"/>
              </a:rPr>
              <a:t>的</a:t>
            </a:r>
            <a:r>
              <a:rPr lang="zh-CN" altLang="en-US" b="1">
                <a:solidFill>
                  <a:srgbClr val="FFFF00"/>
                </a:solidFill>
                <a:latin typeface="宋体" panose="02010600030101010101" pitchFamily="2" charset="-122"/>
              </a:rPr>
              <a:t>初始化程序</a:t>
            </a:r>
            <a:r>
              <a:rPr lang="zh-CN" altLang="en-US" b="1">
                <a:latin typeface="宋体" panose="02010600030101010101" pitchFamily="2" charset="-122"/>
              </a:rPr>
              <a:t>以及对</a:t>
            </a:r>
            <a:r>
              <a:rPr lang="en-US" altLang="zh-CN" b="1">
                <a:latin typeface="宋体" panose="02010600030101010101" pitchFamily="2" charset="-122"/>
              </a:rPr>
              <a:t>DMA</a:t>
            </a:r>
            <a:r>
              <a:rPr lang="zh-CN" altLang="en-US" b="1">
                <a:latin typeface="宋体" panose="02010600030101010101" pitchFamily="2" charset="-122"/>
              </a:rPr>
              <a:t>传送的</a:t>
            </a:r>
            <a:r>
              <a:rPr lang="zh-CN" altLang="en-US" b="1">
                <a:solidFill>
                  <a:srgbClr val="FFFF00"/>
                </a:solidFill>
                <a:latin typeface="宋体" panose="02010600030101010101" pitchFamily="2" charset="-122"/>
              </a:rPr>
              <a:t>结束处理程序</a:t>
            </a:r>
            <a:r>
              <a:rPr lang="zh-CN" altLang="en-US" b="1">
                <a:latin typeface="宋体" panose="02010600030101010101" pitchFamily="2" charset="-122"/>
              </a:rPr>
              <a:t>。 </a:t>
            </a:r>
          </a:p>
        </p:txBody>
      </p:sp>
      <p:sp>
        <p:nvSpPr>
          <p:cNvPr id="195585" name="Rectangle 1"/>
          <p:cNvSpPr>
            <a:spLocks noChangeArrowheads="1"/>
          </p:cNvSpPr>
          <p:nvPr/>
        </p:nvSpPr>
        <p:spPr bwMode="auto">
          <a:xfrm>
            <a:off x="0" y="3068638"/>
            <a:ext cx="9144000" cy="317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） 特点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①对于</a:t>
            </a: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高速外设</a:t>
            </a:r>
            <a:r>
              <a:rPr lang="zh-CN" altLang="en-US" sz="2800" b="1">
                <a:latin typeface="宋体" panose="02010600030101010101" pitchFamily="2" charset="-122"/>
              </a:rPr>
              <a:t>可在很大程度上解放了</a:t>
            </a:r>
            <a:r>
              <a:rPr lang="en-US" altLang="zh-CN" sz="2800" b="1">
                <a:latin typeface="宋体" panose="02010600030101010101" pitchFamily="2" charset="-122"/>
              </a:rPr>
              <a:t>CPU(</a:t>
            </a:r>
            <a:r>
              <a:rPr lang="zh-CN" altLang="en-US" sz="2800" b="1">
                <a:latin typeface="宋体" panose="02010600030101010101" pitchFamily="2" charset="-122"/>
              </a:rPr>
              <a:t>数据传送时，无须</a:t>
            </a:r>
            <a:r>
              <a:rPr lang="en-US" altLang="zh-CN" sz="2800" b="1">
                <a:latin typeface="宋体" panose="02010600030101010101" pitchFamily="2" charset="-122"/>
              </a:rPr>
              <a:t>CPU</a:t>
            </a:r>
            <a:r>
              <a:rPr lang="zh-CN" altLang="en-US" sz="2800" b="1">
                <a:latin typeface="宋体" panose="02010600030101010101" pitchFamily="2" charset="-122"/>
              </a:rPr>
              <a:t>干预）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②接口电路复杂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③仅属于</a:t>
            </a: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初步解放</a:t>
            </a:r>
            <a:r>
              <a:rPr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CPU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④</a:t>
            </a:r>
            <a:r>
              <a:rPr lang="zh-CN" altLang="en-US" sz="2800" b="1">
                <a:latin typeface="宋体" panose="02010600030101010101" pitchFamily="2" charset="-122"/>
              </a:rPr>
              <a:t>交换数据时灵活性差。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4" grpId="0" bldLvl="0" animBg="1"/>
      <p:bldP spid="19558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5D70B-48AF-4930-938E-D76AAB635FB4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0" y="0"/>
            <a:ext cx="9144000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通道（</a:t>
            </a:r>
            <a:r>
              <a:rPr lang="en-US" altLang="zh-CN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</a:t>
            </a:r>
            <a:r>
              <a:rPr lang="zh-CN" altLang="en-US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）方式</a:t>
            </a:r>
            <a:endParaRPr lang="zh-CN" altLang="en-US" b="1">
              <a:solidFill>
                <a:schemeClr val="folHlink"/>
              </a:solidFill>
              <a:latin typeface="方正楷体简体" pitchFamily="2" charset="-122"/>
              <a:ea typeface="方正楷体简体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b="1">
                <a:latin typeface="方正楷体简体" pitchFamily="2" charset="-122"/>
                <a:ea typeface="方正楷体简体" pitchFamily="2" charset="-122"/>
              </a:rPr>
              <a:t>   ①</a:t>
            </a:r>
            <a:r>
              <a:rPr lang="zh-CN" altLang="en-US" b="1">
                <a:solidFill>
                  <a:srgbClr val="FFFF00"/>
                </a:solidFill>
                <a:latin typeface="方正楷体简体" pitchFamily="2" charset="-122"/>
                <a:ea typeface="方正楷体简体" pitchFamily="2" charset="-122"/>
              </a:rPr>
              <a:t>有</a:t>
            </a:r>
            <a:r>
              <a:rPr lang="zh-CN" altLang="en-US" b="1">
                <a:latin typeface="方正楷体简体" pitchFamily="2" charset="-122"/>
                <a:ea typeface="方正楷体简体" pitchFamily="2" charset="-122"/>
              </a:rPr>
              <a:t>自己的指令系统（</a:t>
            </a:r>
            <a:r>
              <a:rPr lang="en-US" altLang="zh-CN" b="1">
                <a:latin typeface="方正楷体简体" pitchFamily="2" charset="-122"/>
                <a:ea typeface="方正楷体简体" pitchFamily="2" charset="-122"/>
              </a:rPr>
              <a:t>CH</a:t>
            </a:r>
            <a:r>
              <a:rPr lang="zh-CN" altLang="en-US" b="1">
                <a:latin typeface="方正楷体简体" pitchFamily="2" charset="-122"/>
                <a:ea typeface="方正楷体简体" pitchFamily="2" charset="-122"/>
              </a:rPr>
              <a:t>指令）和程序（</a:t>
            </a:r>
            <a:r>
              <a:rPr lang="en-US" altLang="zh-CN" b="1">
                <a:latin typeface="方正楷体简体" pitchFamily="2" charset="-122"/>
                <a:ea typeface="方正楷体简体" pitchFamily="2" charset="-122"/>
              </a:rPr>
              <a:t>CH</a:t>
            </a:r>
            <a:r>
              <a:rPr lang="zh-CN" altLang="en-US" b="1">
                <a:latin typeface="方正楷体简体" pitchFamily="2" charset="-122"/>
                <a:ea typeface="方正楷体简体" pitchFamily="2" charset="-122"/>
              </a:rPr>
              <a:t>程序）。</a:t>
            </a:r>
          </a:p>
          <a:p>
            <a:pPr algn="just">
              <a:spcBef>
                <a:spcPct val="50000"/>
              </a:spcBef>
            </a:pPr>
            <a:r>
              <a:rPr lang="zh-CN" altLang="en-US" b="1">
                <a:latin typeface="方正楷体简体" pitchFamily="2" charset="-122"/>
                <a:ea typeface="方正楷体简体" pitchFamily="2" charset="-122"/>
              </a:rPr>
              <a:t>   ②执行通道程序时可与</a:t>
            </a:r>
            <a:r>
              <a:rPr lang="en-US" altLang="zh-CN" b="1">
                <a:latin typeface="方正楷体简体" pitchFamily="2" charset="-122"/>
                <a:ea typeface="方正楷体简体" pitchFamily="2" charset="-122"/>
              </a:rPr>
              <a:t>CPU</a:t>
            </a:r>
            <a:r>
              <a:rPr lang="zh-CN" altLang="en-US" b="1">
                <a:latin typeface="方正楷体简体" pitchFamily="2" charset="-122"/>
                <a:ea typeface="方正楷体简体" pitchFamily="2" charset="-122"/>
              </a:rPr>
              <a:t>的运行同时进行</a:t>
            </a:r>
            <a:r>
              <a:rPr lang="en-US" altLang="zh-CN" b="1">
                <a:latin typeface="Times New Roman" panose="02020603050405020304"/>
                <a:ea typeface="方正楷体简体" pitchFamily="2" charset="-122"/>
              </a:rPr>
              <a:t>——</a:t>
            </a:r>
            <a:r>
              <a:rPr lang="zh-CN" altLang="en-US" b="1">
                <a:solidFill>
                  <a:srgbClr val="FFFF00"/>
                </a:solidFill>
                <a:latin typeface="方正楷体简体" pitchFamily="2" charset="-122"/>
                <a:ea typeface="方正楷体简体" pitchFamily="2" charset="-122"/>
              </a:rPr>
              <a:t>并行性</a:t>
            </a:r>
            <a:r>
              <a:rPr lang="zh-CN" altLang="en-US" b="1">
                <a:latin typeface="方正楷体简体" pitchFamily="2" charset="-122"/>
                <a:ea typeface="方正楷体简体" pitchFamily="2" charset="-122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lang="zh-CN" altLang="en-US" b="1">
                <a:latin typeface="方正楷体简体" pitchFamily="2" charset="-122"/>
                <a:ea typeface="方正楷体简体" pitchFamily="2" charset="-122"/>
              </a:rPr>
              <a:t>   ③通道指令功能简单，使用面窄，与</a:t>
            </a:r>
            <a:r>
              <a:rPr lang="en-US" altLang="zh-CN" b="1">
                <a:latin typeface="方正楷体简体" pitchFamily="2" charset="-122"/>
                <a:ea typeface="方正楷体简体" pitchFamily="2" charset="-122"/>
              </a:rPr>
              <a:t>CPU</a:t>
            </a:r>
            <a:r>
              <a:rPr lang="zh-CN" altLang="en-US" b="1">
                <a:latin typeface="方正楷体简体" pitchFamily="2" charset="-122"/>
                <a:ea typeface="方正楷体简体" pitchFamily="2" charset="-122"/>
              </a:rPr>
              <a:t>共用一个主存，</a:t>
            </a:r>
            <a:r>
              <a:rPr lang="zh-CN" altLang="en-US" b="1">
                <a:solidFill>
                  <a:srgbClr val="FFFF00"/>
                </a:solidFill>
                <a:latin typeface="方正楷体简体" pitchFamily="2" charset="-122"/>
                <a:ea typeface="方正楷体简体" pitchFamily="2" charset="-122"/>
              </a:rPr>
              <a:t>还不是独立的</a:t>
            </a:r>
            <a:r>
              <a:rPr lang="en-US" altLang="zh-CN" b="1">
                <a:solidFill>
                  <a:srgbClr val="FFFF00"/>
                </a:solidFill>
                <a:latin typeface="方正楷体简体" pitchFamily="2" charset="-122"/>
                <a:ea typeface="方正楷体简体" pitchFamily="2" charset="-122"/>
              </a:rPr>
              <a:t>I/O</a:t>
            </a:r>
            <a:r>
              <a:rPr lang="zh-CN" altLang="en-US" b="1">
                <a:solidFill>
                  <a:srgbClr val="FFFF00"/>
                </a:solidFill>
                <a:latin typeface="方正楷体简体" pitchFamily="2" charset="-122"/>
                <a:ea typeface="方正楷体简体" pitchFamily="2" charset="-122"/>
              </a:rPr>
              <a:t>处理机</a:t>
            </a:r>
            <a:r>
              <a:rPr lang="zh-CN" altLang="en-US" b="1">
                <a:latin typeface="方正楷体简体" pitchFamily="2" charset="-122"/>
                <a:ea typeface="方正楷体简体" pitchFamily="2" charset="-122"/>
              </a:rPr>
              <a:t>。</a:t>
            </a:r>
          </a:p>
        </p:txBody>
      </p:sp>
      <p:sp>
        <p:nvSpPr>
          <p:cNvPr id="197632" name="Text Box 0"/>
          <p:cNvSpPr txBox="1">
            <a:spLocks noChangeArrowheads="1"/>
          </p:cNvSpPr>
          <p:nvPr/>
        </p:nvSpPr>
        <p:spPr bwMode="auto">
          <a:xfrm>
            <a:off x="0" y="4581525"/>
            <a:ext cx="86868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５</a:t>
            </a:r>
            <a:r>
              <a:rPr lang="en-US" altLang="zh-CN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外围处理机方式（</a:t>
            </a:r>
            <a:r>
              <a:rPr lang="en-US" altLang="zh-CN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PPU</a:t>
            </a:r>
            <a:r>
              <a:rPr lang="zh-CN" altLang="en-US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just">
              <a:spcBef>
                <a:spcPct val="50000"/>
              </a:spcBef>
            </a:pPr>
            <a:r>
              <a:rPr lang="zh-CN" altLang="en-US" b="1">
                <a:latin typeface="宋体" panose="02010600030101010101" pitchFamily="2" charset="-122"/>
              </a:rPr>
              <a:t>   用一个功能较弱的计算机管理</a:t>
            </a:r>
            <a:r>
              <a:rPr lang="en-US" altLang="zh-CN" b="1">
                <a:latin typeface="宋体" panose="02010600030101010101" pitchFamily="2" charset="-122"/>
              </a:rPr>
              <a:t>I/O</a:t>
            </a:r>
            <a:r>
              <a:rPr lang="zh-CN" altLang="en-US" b="1">
                <a:latin typeface="宋体" panose="02010600030101010101" pitchFamily="2" charset="-122"/>
              </a:rPr>
              <a:t>，</a:t>
            </a:r>
            <a:r>
              <a:rPr lang="zh-CN" altLang="en-US" b="1">
                <a:solidFill>
                  <a:srgbClr val="FFFF00"/>
                </a:solidFill>
                <a:latin typeface="宋体" panose="02010600030101010101" pitchFamily="2" charset="-122"/>
              </a:rPr>
              <a:t>彻底解放</a:t>
            </a:r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>
                <a:latin typeface="宋体" panose="02010600030101010101" pitchFamily="2" charset="-122"/>
              </a:rPr>
              <a:t>，硬件结构最复杂。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 bldLvl="0" animBg="1"/>
      <p:bldP spid="19763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86EC4-F248-440D-AC56-10D45CE8D6C3}" type="slidenum">
              <a:rPr lang="en-US" altLang="zh-CN"/>
              <a:t>8</a:t>
            </a:fld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260350"/>
            <a:ext cx="8763000" cy="1584325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2800" b="1">
                <a:latin typeface="方正楷体简体" pitchFamily="2" charset="-122"/>
                <a:ea typeface="方正楷体简体" pitchFamily="2" charset="-122"/>
              </a:rPr>
              <a:t>    </a:t>
            </a:r>
            <a:r>
              <a:rPr lang="en-US" altLang="zh-CN" sz="4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楷体简体" pitchFamily="2" charset="-122"/>
                <a:ea typeface="方正楷体简体" pitchFamily="2" charset="-122"/>
              </a:rPr>
              <a:t>§2 </a:t>
            </a:r>
            <a:r>
              <a:rPr lang="zh-CN" altLang="en-US" sz="4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楷体简体" pitchFamily="2" charset="-122"/>
                <a:ea typeface="方正楷体简体" pitchFamily="2" charset="-122"/>
              </a:rPr>
              <a:t>总线设计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chemeClr val="folHlink"/>
                </a:solidFill>
                <a:latin typeface="宋体" panose="02010600030101010101" pitchFamily="2" charset="-122"/>
              </a:rPr>
              <a:t>一、总线主要类型</a:t>
            </a:r>
          </a:p>
        </p:txBody>
      </p:sp>
      <p:sp>
        <p:nvSpPr>
          <p:cNvPr id="198656" name="Rectangle 0"/>
          <p:cNvSpPr>
            <a:spLocks noChangeArrowheads="1"/>
          </p:cNvSpPr>
          <p:nvPr/>
        </p:nvSpPr>
        <p:spPr bwMode="auto">
          <a:xfrm>
            <a:off x="0" y="1844675"/>
            <a:ext cx="91440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 </a:t>
            </a:r>
            <a:r>
              <a:rPr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按具有总线数目分</a:t>
            </a:r>
          </a:p>
          <a:p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）单总线：</a:t>
            </a:r>
            <a:r>
              <a:rPr lang="zh-CN" altLang="en-US" b="1"/>
              <a:t>仅一组总线，所有部件都由它来完成信息交换，结构简单，利用率高，未能照顾</a:t>
            </a:r>
            <a:r>
              <a:rPr lang="en-US" altLang="zh-CN" b="1"/>
              <a:t>CPU</a:t>
            </a:r>
            <a:r>
              <a:rPr lang="zh-CN" altLang="en-US" b="1"/>
              <a:t>访存需要</a:t>
            </a:r>
            <a:r>
              <a:rPr lang="zh-CN" altLang="en-US"/>
              <a:t> </a:t>
            </a:r>
          </a:p>
        </p:txBody>
      </p:sp>
      <p:grpSp>
        <p:nvGrpSpPr>
          <p:cNvPr id="198668" name="Group 12"/>
          <p:cNvGrpSpPr/>
          <p:nvPr/>
        </p:nvGrpSpPr>
        <p:grpSpPr bwMode="auto">
          <a:xfrm>
            <a:off x="539750" y="3789363"/>
            <a:ext cx="8229600" cy="3068637"/>
            <a:chOff x="340" y="2387"/>
            <a:chExt cx="5184" cy="1933"/>
          </a:xfrm>
        </p:grpSpPr>
        <p:sp>
          <p:nvSpPr>
            <p:cNvPr id="198658" name="AutoShape 2"/>
            <p:cNvSpPr>
              <a:spLocks noChangeArrowheads="1"/>
            </p:cNvSpPr>
            <p:nvPr/>
          </p:nvSpPr>
          <p:spPr bwMode="auto">
            <a:xfrm>
              <a:off x="484" y="2688"/>
              <a:ext cx="5040" cy="240"/>
            </a:xfrm>
            <a:prstGeom prst="leftRightArrow">
              <a:avLst>
                <a:gd name="adj1" fmla="val 26389"/>
                <a:gd name="adj2" fmla="val 132903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59" name="Rectangle 3"/>
            <p:cNvSpPr>
              <a:spLocks noChangeArrowheads="1"/>
            </p:cNvSpPr>
            <p:nvPr/>
          </p:nvSpPr>
          <p:spPr bwMode="auto">
            <a:xfrm>
              <a:off x="340" y="3744"/>
              <a:ext cx="91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chemeClr val="bg2"/>
                  </a:solidFill>
                </a:rPr>
                <a:t>CPU</a:t>
              </a:r>
            </a:p>
          </p:txBody>
        </p:sp>
        <p:sp>
          <p:nvSpPr>
            <p:cNvPr id="198660" name="Rectangle 4"/>
            <p:cNvSpPr>
              <a:spLocks noChangeArrowheads="1"/>
            </p:cNvSpPr>
            <p:nvPr/>
          </p:nvSpPr>
          <p:spPr bwMode="auto">
            <a:xfrm>
              <a:off x="1684" y="3744"/>
              <a:ext cx="86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bg2"/>
                  </a:solidFill>
                </a:rPr>
                <a:t>存储器</a:t>
              </a:r>
            </a:p>
          </p:txBody>
        </p:sp>
        <p:sp>
          <p:nvSpPr>
            <p:cNvPr id="198661" name="Rectangle 5"/>
            <p:cNvSpPr>
              <a:spLocks noChangeArrowheads="1"/>
            </p:cNvSpPr>
            <p:nvPr/>
          </p:nvSpPr>
          <p:spPr bwMode="auto">
            <a:xfrm>
              <a:off x="3028" y="3744"/>
              <a:ext cx="86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bg2"/>
                  </a:solidFill>
                </a:rPr>
                <a:t>高速</a:t>
              </a:r>
              <a:r>
                <a:rPr lang="en-US" altLang="zh-CN" b="1">
                  <a:solidFill>
                    <a:schemeClr val="bg2"/>
                  </a:solidFill>
                </a:rPr>
                <a:t>I/O</a:t>
              </a:r>
            </a:p>
          </p:txBody>
        </p:sp>
        <p:sp>
          <p:nvSpPr>
            <p:cNvPr id="198662" name="Rectangle 6"/>
            <p:cNvSpPr>
              <a:spLocks noChangeArrowheads="1"/>
            </p:cNvSpPr>
            <p:nvPr/>
          </p:nvSpPr>
          <p:spPr bwMode="auto">
            <a:xfrm>
              <a:off x="4324" y="3696"/>
              <a:ext cx="86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</a:rPr>
                <a:t>一般</a:t>
              </a:r>
              <a:r>
                <a:rPr lang="en-US" altLang="zh-CN" sz="2800" b="1">
                  <a:solidFill>
                    <a:schemeClr val="bg2"/>
                  </a:solidFill>
                </a:rPr>
                <a:t>I/O</a:t>
              </a:r>
            </a:p>
          </p:txBody>
        </p:sp>
        <p:sp>
          <p:nvSpPr>
            <p:cNvPr id="198663" name="AutoShape 7"/>
            <p:cNvSpPr>
              <a:spLocks noChangeArrowheads="1"/>
            </p:cNvSpPr>
            <p:nvPr/>
          </p:nvSpPr>
          <p:spPr bwMode="auto">
            <a:xfrm>
              <a:off x="820" y="2880"/>
              <a:ext cx="96" cy="816"/>
            </a:xfrm>
            <a:prstGeom prst="upDownArrow">
              <a:avLst>
                <a:gd name="adj1" fmla="val 50000"/>
                <a:gd name="adj2" fmla="val 17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64" name="AutoShape 8"/>
            <p:cNvSpPr>
              <a:spLocks noChangeArrowheads="1"/>
            </p:cNvSpPr>
            <p:nvPr/>
          </p:nvSpPr>
          <p:spPr bwMode="auto">
            <a:xfrm>
              <a:off x="2020" y="2880"/>
              <a:ext cx="96" cy="816"/>
            </a:xfrm>
            <a:prstGeom prst="upDownArrow">
              <a:avLst>
                <a:gd name="adj1" fmla="val 50000"/>
                <a:gd name="adj2" fmla="val 17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65" name="AutoShape 9"/>
            <p:cNvSpPr>
              <a:spLocks noChangeArrowheads="1"/>
            </p:cNvSpPr>
            <p:nvPr/>
          </p:nvSpPr>
          <p:spPr bwMode="auto">
            <a:xfrm>
              <a:off x="3412" y="2928"/>
              <a:ext cx="96" cy="816"/>
            </a:xfrm>
            <a:prstGeom prst="upDownArrow">
              <a:avLst>
                <a:gd name="adj1" fmla="val 50000"/>
                <a:gd name="adj2" fmla="val 17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66" name="AutoShape 10"/>
            <p:cNvSpPr>
              <a:spLocks noChangeArrowheads="1"/>
            </p:cNvSpPr>
            <p:nvPr/>
          </p:nvSpPr>
          <p:spPr bwMode="auto">
            <a:xfrm>
              <a:off x="4708" y="2880"/>
              <a:ext cx="96" cy="816"/>
            </a:xfrm>
            <a:prstGeom prst="upDownArrow">
              <a:avLst>
                <a:gd name="adj1" fmla="val 50000"/>
                <a:gd name="adj2" fmla="val 17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67" name="Text Box 11"/>
            <p:cNvSpPr txBox="1">
              <a:spLocks noChangeArrowheads="1"/>
            </p:cNvSpPr>
            <p:nvPr/>
          </p:nvSpPr>
          <p:spPr bwMode="auto">
            <a:xfrm>
              <a:off x="2245" y="2387"/>
              <a:ext cx="122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>
                  <a:ea typeface="方正仿宋简体" pitchFamily="2" charset="-122"/>
                </a:rPr>
                <a:t>总线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7B29C-22F7-4DCB-8B8C-C1BB69101938}" type="slidenum">
              <a:rPr lang="en-US" altLang="zh-CN"/>
              <a:t>9</a:t>
            </a:fld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404813"/>
            <a:ext cx="8382000" cy="985837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）双总线</a:t>
            </a:r>
            <a:r>
              <a:rPr lang="zh-CN" altLang="en-US" b="1">
                <a:latin typeface="宋体" panose="02010600030101010101" pitchFamily="2" charset="-122"/>
              </a:rPr>
              <a:t>：在单总线的基础上增加一组</a:t>
            </a:r>
            <a:r>
              <a:rPr lang="en-US" altLang="zh-CN" b="1">
                <a:latin typeface="宋体" panose="02010600030101010101" pitchFamily="2" charset="-122"/>
              </a:rPr>
              <a:t>CPU</a:t>
            </a:r>
            <a:r>
              <a:rPr lang="zh-CN" altLang="en-US" b="1">
                <a:latin typeface="宋体" panose="02010600030101010101" pitchFamily="2" charset="-122"/>
              </a:rPr>
              <a:t>与存贮器间的总线，要求存贮器是多体结构。 </a:t>
            </a:r>
          </a:p>
        </p:txBody>
      </p:sp>
      <p:grpSp>
        <p:nvGrpSpPr>
          <p:cNvPr id="199693" name="Group 13"/>
          <p:cNvGrpSpPr/>
          <p:nvPr/>
        </p:nvGrpSpPr>
        <p:grpSpPr bwMode="auto">
          <a:xfrm>
            <a:off x="206375" y="2133600"/>
            <a:ext cx="8686800" cy="3300413"/>
            <a:chOff x="130" y="1344"/>
            <a:chExt cx="5472" cy="2079"/>
          </a:xfrm>
        </p:grpSpPr>
        <p:sp>
          <p:nvSpPr>
            <p:cNvPr id="199681" name="AutoShape 1"/>
            <p:cNvSpPr>
              <a:spLocks noChangeArrowheads="1"/>
            </p:cNvSpPr>
            <p:nvPr/>
          </p:nvSpPr>
          <p:spPr bwMode="auto">
            <a:xfrm>
              <a:off x="282" y="1722"/>
              <a:ext cx="5320" cy="250"/>
            </a:xfrm>
            <a:prstGeom prst="leftRightArrow">
              <a:avLst>
                <a:gd name="adj1" fmla="val 26389"/>
                <a:gd name="adj2" fmla="val 134675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682" name="Rectangle 2"/>
            <p:cNvSpPr>
              <a:spLocks noChangeArrowheads="1"/>
            </p:cNvSpPr>
            <p:nvPr/>
          </p:nvSpPr>
          <p:spPr bwMode="auto">
            <a:xfrm>
              <a:off x="130" y="2822"/>
              <a:ext cx="963" cy="6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600">
                  <a:solidFill>
                    <a:schemeClr val="bg2"/>
                  </a:solidFill>
                </a:rPr>
                <a:t>CPU</a:t>
              </a:r>
            </a:p>
          </p:txBody>
        </p:sp>
        <p:sp>
          <p:nvSpPr>
            <p:cNvPr id="199683" name="Rectangle 3"/>
            <p:cNvSpPr>
              <a:spLocks noChangeArrowheads="1"/>
            </p:cNvSpPr>
            <p:nvPr/>
          </p:nvSpPr>
          <p:spPr bwMode="auto">
            <a:xfrm>
              <a:off x="1549" y="2822"/>
              <a:ext cx="912" cy="6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bg2"/>
                  </a:solidFill>
                </a:rPr>
                <a:t>存储器</a:t>
              </a:r>
            </a:p>
          </p:txBody>
        </p:sp>
        <p:sp>
          <p:nvSpPr>
            <p:cNvPr id="199684" name="Rectangle 4"/>
            <p:cNvSpPr>
              <a:spLocks noChangeArrowheads="1"/>
            </p:cNvSpPr>
            <p:nvPr/>
          </p:nvSpPr>
          <p:spPr bwMode="auto">
            <a:xfrm>
              <a:off x="2967" y="2822"/>
              <a:ext cx="912" cy="6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solidFill>
                    <a:schemeClr val="bg2"/>
                  </a:solidFill>
                </a:rPr>
                <a:t>高速</a:t>
              </a:r>
              <a:r>
                <a:rPr lang="en-US" altLang="zh-CN" b="1">
                  <a:solidFill>
                    <a:schemeClr val="bg2"/>
                  </a:solidFill>
                </a:rPr>
                <a:t>I/O</a:t>
              </a:r>
            </a:p>
          </p:txBody>
        </p:sp>
        <p:sp>
          <p:nvSpPr>
            <p:cNvPr id="199685" name="Rectangle 5"/>
            <p:cNvSpPr>
              <a:spLocks noChangeArrowheads="1"/>
            </p:cNvSpPr>
            <p:nvPr/>
          </p:nvSpPr>
          <p:spPr bwMode="auto">
            <a:xfrm>
              <a:off x="4335" y="2772"/>
              <a:ext cx="912" cy="6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</a:rPr>
                <a:t>一般</a:t>
              </a:r>
              <a:r>
                <a:rPr lang="en-US" altLang="zh-CN" sz="2800" b="1">
                  <a:solidFill>
                    <a:schemeClr val="bg2"/>
                  </a:solidFill>
                </a:rPr>
                <a:t>I/O</a:t>
              </a:r>
            </a:p>
          </p:txBody>
        </p:sp>
        <p:sp>
          <p:nvSpPr>
            <p:cNvPr id="199686" name="AutoShape 6"/>
            <p:cNvSpPr>
              <a:spLocks noChangeArrowheads="1"/>
            </p:cNvSpPr>
            <p:nvPr/>
          </p:nvSpPr>
          <p:spPr bwMode="auto">
            <a:xfrm>
              <a:off x="637" y="1922"/>
              <a:ext cx="101" cy="850"/>
            </a:xfrm>
            <a:prstGeom prst="upDownArrow">
              <a:avLst>
                <a:gd name="adj1" fmla="val 50000"/>
                <a:gd name="adj2" fmla="val 168317"/>
              </a:avLst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687" name="AutoShape 7"/>
            <p:cNvSpPr>
              <a:spLocks noChangeArrowheads="1"/>
            </p:cNvSpPr>
            <p:nvPr/>
          </p:nvSpPr>
          <p:spPr bwMode="auto">
            <a:xfrm>
              <a:off x="1903" y="1922"/>
              <a:ext cx="102" cy="850"/>
            </a:xfrm>
            <a:prstGeom prst="upDownArrow">
              <a:avLst>
                <a:gd name="adj1" fmla="val 50000"/>
                <a:gd name="adj2" fmla="val 166667"/>
              </a:avLst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688" name="AutoShape 8"/>
            <p:cNvSpPr>
              <a:spLocks noChangeArrowheads="1"/>
            </p:cNvSpPr>
            <p:nvPr/>
          </p:nvSpPr>
          <p:spPr bwMode="auto">
            <a:xfrm>
              <a:off x="3373" y="1972"/>
              <a:ext cx="101" cy="850"/>
            </a:xfrm>
            <a:prstGeom prst="upDownArrow">
              <a:avLst>
                <a:gd name="adj1" fmla="val 50000"/>
                <a:gd name="adj2" fmla="val 168317"/>
              </a:avLst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689" name="AutoShape 9"/>
            <p:cNvSpPr>
              <a:spLocks noChangeArrowheads="1"/>
            </p:cNvSpPr>
            <p:nvPr/>
          </p:nvSpPr>
          <p:spPr bwMode="auto">
            <a:xfrm>
              <a:off x="4741" y="1922"/>
              <a:ext cx="101" cy="850"/>
            </a:xfrm>
            <a:prstGeom prst="upDownArrow">
              <a:avLst>
                <a:gd name="adj1" fmla="val 50000"/>
                <a:gd name="adj2" fmla="val 168317"/>
              </a:avLst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690" name="Text Box 10"/>
            <p:cNvSpPr txBox="1">
              <a:spLocks noChangeArrowheads="1"/>
            </p:cNvSpPr>
            <p:nvPr/>
          </p:nvSpPr>
          <p:spPr bwMode="auto">
            <a:xfrm>
              <a:off x="1111" y="1344"/>
              <a:ext cx="2990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600" b="1">
                  <a:ea typeface="方正仿宋简体" pitchFamily="2" charset="-122"/>
                </a:rPr>
                <a:t>总线</a:t>
              </a:r>
            </a:p>
          </p:txBody>
        </p:sp>
        <p:sp>
          <p:nvSpPr>
            <p:cNvPr id="199691" name="AutoShape 11"/>
            <p:cNvSpPr>
              <a:spLocks noChangeArrowheads="1"/>
            </p:cNvSpPr>
            <p:nvPr/>
          </p:nvSpPr>
          <p:spPr bwMode="auto">
            <a:xfrm>
              <a:off x="1090" y="3135"/>
              <a:ext cx="480" cy="48"/>
            </a:xfrm>
            <a:prstGeom prst="leftRightArrow">
              <a:avLst>
                <a:gd name="adj1" fmla="val 50000"/>
                <a:gd name="adj2" fmla="val 200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692" name="Text Box 12"/>
            <p:cNvSpPr txBox="1">
              <a:spLocks noChangeArrowheads="1"/>
            </p:cNvSpPr>
            <p:nvPr/>
          </p:nvSpPr>
          <p:spPr bwMode="auto">
            <a:xfrm>
              <a:off x="850" y="2463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CPU</a:t>
              </a:r>
              <a:r>
                <a:rPr lang="zh-CN" altLang="en-US" sz="2400" b="1"/>
                <a:t>总线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0</TotalTime>
  <Words>689</Words>
  <Application>Microsoft Office PowerPoint</Application>
  <PresentationFormat>全屏显示(4:3)</PresentationFormat>
  <Paragraphs>138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方正仿宋简体</vt:lpstr>
      <vt:lpstr>方正楷体简体</vt:lpstr>
      <vt:lpstr>黑体</vt:lpstr>
      <vt:lpstr>宋体</vt:lpstr>
      <vt:lpstr>Arial</vt:lpstr>
      <vt:lpstr>Times New Roman</vt:lpstr>
      <vt:lpstr>Wingdings</vt:lpstr>
      <vt:lpstr>Soaring</vt:lpstr>
      <vt:lpstr> 输入输出系统（I/O系统） §1 概述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3）三总线：在双总线的基础上增加一组存贮器到高速I/O的总线，要求存贮器是多体结构。  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概述   §1计算机系统和系统结构</dc:title>
  <dc:creator>hyj</dc:creator>
  <cp:lastModifiedBy>Administrator</cp:lastModifiedBy>
  <cp:revision>142</cp:revision>
  <cp:lastPrinted>2113-01-01T00:00:00Z</cp:lastPrinted>
  <dcterms:created xsi:type="dcterms:W3CDTF">2001-09-03T11:49:00Z</dcterms:created>
  <dcterms:modified xsi:type="dcterms:W3CDTF">2023-11-15T11:22:26Z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