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75" r:id="rId14"/>
    <p:sldId id="276" r:id="rId15"/>
    <p:sldId id="267" r:id="rId17"/>
    <p:sldId id="268" r:id="rId18"/>
    <p:sldId id="270" r:id="rId19"/>
    <p:sldId id="271" r:id="rId20"/>
    <p:sldId id="273" r:id="rId21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CC00"/>
    <a:srgbClr val="990099"/>
    <a:srgbClr val="FF9966"/>
    <a:srgbClr val="3399FF"/>
    <a:srgbClr val="660033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356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 </a:t>
            </a:r>
            <a:r>
              <a:rPr lang="en-US" altLang="zh-CN"/>
              <a:t>4</a:t>
            </a:r>
            <a:r>
              <a:rPr lang="zh-CN" altLang="en-US"/>
              <a:t>个 中断源，优先级为I0&gt;I1&gt;I2&gt;I3，采用多重中断方式，屏蔽字中Di用于屏蔽Ii（为0则屏蔽）。CPU在执行I2所对应的中断服务程序时，应写入接口的屏蔽字是    1100   。</a:t>
            </a:r>
            <a:endParaRPr lang="zh-CN" altLang="en-US"/>
          </a:p>
          <a:p>
            <a:r>
              <a:rPr lang="en-US" altLang="zh-CN" b="1">
                <a:sym typeface="+mn-ea"/>
              </a:rPr>
              <a:t>1-4-3-2</a:t>
            </a:r>
            <a:endParaRPr lang="zh-CN" altLang="en-US"/>
          </a:p>
          <a:p>
            <a:r>
              <a:rPr lang="zh-CN" altLang="en-US"/>
              <a:t>某计算机有五级中断L4-L0，中断屏蔽字为M4M3M2M1M0，Mi=0(0≤i≤4)表示Li级中断屏蔽，若中断响应优先级顺序是L4 L0 L2L1L3，则L1的中断处理程序中设置的中断屏蔽字是（01010）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  <p:sndAc>
      <p:stSnd>
        <p:snd r:embed="rId2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 dir="in"/>
    <p:sndAc>
      <p:stSnd>
        <p:snd r:embed="rId12" name="CHIMES.WAV"/>
      </p:stSnd>
    </p:sndAc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Text Box 3076"/>
          <p:cNvSpPr txBox="1"/>
          <p:nvPr/>
        </p:nvSpPr>
        <p:spPr>
          <a:xfrm>
            <a:off x="2209800" y="0"/>
            <a:ext cx="6934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  中断方式及接口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3" name="Text Box 3077"/>
          <p:cNvSpPr txBox="1"/>
          <p:nvPr/>
        </p:nvSpPr>
        <p:spPr>
          <a:xfrm>
            <a:off x="0" y="609600"/>
            <a:ext cx="5105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5.3.1 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中断基本概念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4" name="Text Box 3078"/>
          <p:cNvSpPr txBox="1"/>
          <p:nvPr/>
        </p:nvSpPr>
        <p:spPr>
          <a:xfrm>
            <a:off x="0" y="11430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5" name="Text Box 3079"/>
          <p:cNvSpPr txBox="1"/>
          <p:nvPr/>
        </p:nvSpPr>
        <p:spPr>
          <a:xfrm>
            <a:off x="0" y="1752600"/>
            <a:ext cx="9144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CPU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暂时中止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现行程序的执行，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转去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执行为某个随机事态服务的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中断处理程序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。处理完毕后自动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恢复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原程序的执行。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6" name="Text Box 3080"/>
          <p:cNvSpPr txBox="1"/>
          <p:nvPr/>
        </p:nvSpPr>
        <p:spPr>
          <a:xfrm>
            <a:off x="0" y="3382963"/>
            <a:ext cx="5791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实质与特点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7" name="Text Box 3081"/>
          <p:cNvSpPr txBox="1"/>
          <p:nvPr/>
        </p:nvSpPr>
        <p:spPr>
          <a:xfrm>
            <a:off x="0" y="39624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）实质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8" name="Text Box 3082"/>
          <p:cNvSpPr txBox="1"/>
          <p:nvPr/>
        </p:nvSpPr>
        <p:spPr>
          <a:xfrm>
            <a:off x="0" y="4876800"/>
            <a:ext cx="3276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程序切换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9" name="AutoShape 3083"/>
          <p:cNvSpPr/>
          <p:nvPr/>
        </p:nvSpPr>
        <p:spPr>
          <a:xfrm>
            <a:off x="1905000" y="4648200"/>
            <a:ext cx="228600" cy="1066800"/>
          </a:xfrm>
          <a:prstGeom prst="leftBrace">
            <a:avLst>
              <a:gd name="adj1" fmla="val 38888"/>
              <a:gd name="adj2" fmla="val 50000"/>
            </a:avLst>
          </a:prstGeom>
          <a:noFill/>
          <a:ln w="3810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80" name="Text Box 3084"/>
          <p:cNvSpPr txBox="1"/>
          <p:nvPr/>
        </p:nvSpPr>
        <p:spPr>
          <a:xfrm>
            <a:off x="2209800" y="4419600"/>
            <a:ext cx="3276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  <a:endParaRPr lang="zh-CN" altLang="en-US" sz="32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1" name="Text Box 3085"/>
          <p:cNvSpPr txBox="1"/>
          <p:nvPr/>
        </p:nvSpPr>
        <p:spPr>
          <a:xfrm>
            <a:off x="3352800" y="44196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保存断点，保护现场；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2" name="Text Box 3086"/>
          <p:cNvSpPr txBox="1"/>
          <p:nvPr/>
        </p:nvSpPr>
        <p:spPr>
          <a:xfrm>
            <a:off x="3352800" y="49530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恢复现场，返回断点。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3" name="Text Box 3087"/>
          <p:cNvSpPr txBox="1"/>
          <p:nvPr/>
        </p:nvSpPr>
        <p:spPr>
          <a:xfrm>
            <a:off x="2209800" y="5486400"/>
            <a:ext cx="3276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endParaRPr lang="zh-CN" altLang="en-US" sz="32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4" name="Text Box 3088"/>
          <p:cNvSpPr txBox="1"/>
          <p:nvPr/>
        </p:nvSpPr>
        <p:spPr>
          <a:xfrm>
            <a:off x="3352800" y="54864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一条指令结束时切换。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5" name="Text Box 3089"/>
          <p:cNvSpPr txBox="1"/>
          <p:nvPr/>
        </p:nvSpPr>
        <p:spPr>
          <a:xfrm>
            <a:off x="3352800" y="60198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保证程序的完整性。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3082"/>
          <p:cNvSpPr txBox="1"/>
          <p:nvPr/>
        </p:nvSpPr>
        <p:spPr>
          <a:xfrm>
            <a:off x="7565390" y="4648200"/>
            <a:ext cx="982980" cy="156845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很重要！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4" grpId="0"/>
      <p:bldP spid="7175" grpId="0"/>
      <p:bldP spid="7176" grpId="0"/>
      <p:bldP spid="7177" grpId="0"/>
      <p:bldP spid="7178" grpId="0"/>
      <p:bldP spid="7179" grpId="0" animBg="1"/>
      <p:bldP spid="7180" grpId="0"/>
      <p:bldP spid="7181" grpId="0"/>
      <p:bldP spid="7182" grpId="0"/>
      <p:bldP spid="7183" grpId="0"/>
      <p:bldP spid="7184" grpId="0"/>
      <p:bldP spid="718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Text Box 3"/>
          <p:cNvSpPr txBox="1"/>
          <p:nvPr/>
        </p:nvSpPr>
        <p:spPr>
          <a:xfrm>
            <a:off x="0" y="609600"/>
            <a:ext cx="4419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向量中断方式：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3" name="Text Box 5"/>
          <p:cNvSpPr txBox="1"/>
          <p:nvPr/>
        </p:nvSpPr>
        <p:spPr>
          <a:xfrm>
            <a:off x="0" y="0"/>
            <a:ext cx="6732588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）响应过程（响应的工作过程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3276600" y="609600"/>
            <a:ext cx="54102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发响应信号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INTA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，进入中断周期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34" name="Text Box 26"/>
          <p:cNvSpPr txBox="1"/>
          <p:nvPr/>
        </p:nvSpPr>
        <p:spPr>
          <a:xfrm>
            <a:off x="3276600" y="1447800"/>
            <a:ext cx="54102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关中断，保存断点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35" name="Line 27"/>
          <p:cNvSpPr/>
          <p:nvPr/>
        </p:nvSpPr>
        <p:spPr>
          <a:xfrm>
            <a:off x="5715000" y="1143000"/>
            <a:ext cx="0" cy="3048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36" name="Line 28"/>
          <p:cNvSpPr/>
          <p:nvPr/>
        </p:nvSpPr>
        <p:spPr>
          <a:xfrm>
            <a:off x="5715000" y="1981200"/>
            <a:ext cx="0" cy="3048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37" name="Text Box 29"/>
          <p:cNvSpPr txBox="1"/>
          <p:nvPr/>
        </p:nvSpPr>
        <p:spPr>
          <a:xfrm>
            <a:off x="3276600" y="2286000"/>
            <a:ext cx="5410200" cy="984250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获得中断号，转换为向量地址，查向量表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39" name="Line 31"/>
          <p:cNvSpPr/>
          <p:nvPr/>
        </p:nvSpPr>
        <p:spPr>
          <a:xfrm>
            <a:off x="5715000" y="3276600"/>
            <a:ext cx="0" cy="3048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40" name="Text Box 32"/>
          <p:cNvSpPr txBox="1"/>
          <p:nvPr/>
        </p:nvSpPr>
        <p:spPr>
          <a:xfrm>
            <a:off x="3276600" y="3581400"/>
            <a:ext cx="54102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取中断向量，转中断服务程序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41" name="AutoShape 33"/>
          <p:cNvSpPr/>
          <p:nvPr/>
        </p:nvSpPr>
        <p:spPr>
          <a:xfrm>
            <a:off x="2895600" y="838200"/>
            <a:ext cx="228600" cy="3124200"/>
          </a:xfrm>
          <a:prstGeom prst="leftBrace">
            <a:avLst>
              <a:gd name="adj1" fmla="val 113888"/>
              <a:gd name="adj2" fmla="val 50000"/>
            </a:avLst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42" name="Text Box 34"/>
          <p:cNvSpPr txBox="1"/>
          <p:nvPr/>
        </p:nvSpPr>
        <p:spPr>
          <a:xfrm>
            <a:off x="914400" y="1828800"/>
            <a:ext cx="2209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执行中断隐指令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54" name="Text Box 46"/>
          <p:cNvSpPr txBox="1"/>
          <p:nvPr/>
        </p:nvSpPr>
        <p:spPr>
          <a:xfrm>
            <a:off x="685800" y="28194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（硬件完成）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55" name="Text Box 47"/>
          <p:cNvSpPr txBox="1"/>
          <p:nvPr/>
        </p:nvSpPr>
        <p:spPr>
          <a:xfrm>
            <a:off x="0" y="4114800"/>
            <a:ext cx="4724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中断处理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56" name="Text Box 48"/>
          <p:cNvSpPr txBox="1"/>
          <p:nvPr/>
        </p:nvSpPr>
        <p:spPr>
          <a:xfrm>
            <a:off x="304800" y="4572000"/>
            <a:ext cx="601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执行中断服务程序。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57" name="Text Box 49"/>
          <p:cNvSpPr txBox="1"/>
          <p:nvPr/>
        </p:nvSpPr>
        <p:spPr>
          <a:xfrm>
            <a:off x="0" y="5029200"/>
            <a:ext cx="4495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）单级中断：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58" name="Text Box 50"/>
          <p:cNvSpPr txBox="1"/>
          <p:nvPr/>
        </p:nvSpPr>
        <p:spPr>
          <a:xfrm>
            <a:off x="0" y="5029200"/>
            <a:ext cx="91440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CPU</a:t>
            </a:r>
            <a:r>
              <a:rPr lang="zh-CN" altLang="en-US" sz="28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响应后只处理一个中断源的请求，处理完毕后才能响应新的请求。</a:t>
            </a:r>
            <a:endParaRPr lang="zh-CN" altLang="en-US" sz="2800" b="1" dirty="0">
              <a:solidFill>
                <a:srgbClr val="99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59" name="Text Box 51"/>
          <p:cNvSpPr txBox="1"/>
          <p:nvPr/>
        </p:nvSpPr>
        <p:spPr>
          <a:xfrm>
            <a:off x="0" y="5867400"/>
            <a:ext cx="4495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）多重中断：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60" name="Text Box 52"/>
          <p:cNvSpPr txBox="1"/>
          <p:nvPr/>
        </p:nvSpPr>
        <p:spPr>
          <a:xfrm>
            <a:off x="0" y="5867400"/>
            <a:ext cx="91440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sz="28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在某次中断服务过程中，允许响应处理更高级别的中断请求。</a:t>
            </a:r>
            <a:endParaRPr lang="zh-CN" altLang="en-US" sz="2800" b="1" dirty="0">
              <a:solidFill>
                <a:srgbClr val="99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45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3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3" grpId="0"/>
      <p:bldP spid="17412" grpId="0" animBg="1"/>
      <p:bldP spid="17434" grpId="0" animBg="1"/>
      <p:bldP spid="17437" grpId="0" animBg="1"/>
      <p:bldP spid="17440" grpId="0" animBg="1"/>
      <p:bldP spid="17441" grpId="0" animBg="1"/>
      <p:bldP spid="17442" grpId="0"/>
      <p:bldP spid="17454" grpId="0" build="p"/>
      <p:bldP spid="17455" grpId="0"/>
      <p:bldP spid="17456" grpId="0"/>
      <p:bldP spid="17457" grpId="0"/>
      <p:bldP spid="17458" grpId="0"/>
      <p:bldP spid="17459" grpId="0"/>
      <p:bldP spid="174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0" y="0"/>
            <a:ext cx="4419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单级中断流程：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304800" y="609600"/>
            <a:ext cx="25146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保护现场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304800" y="1423988"/>
            <a:ext cx="2514600" cy="557212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具体服务处理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8" name="Line 6"/>
          <p:cNvSpPr/>
          <p:nvPr/>
        </p:nvSpPr>
        <p:spPr>
          <a:xfrm>
            <a:off x="1524000" y="1143000"/>
            <a:ext cx="0" cy="3048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39" name="Line 7"/>
          <p:cNvSpPr/>
          <p:nvPr/>
        </p:nvSpPr>
        <p:spPr>
          <a:xfrm>
            <a:off x="1524000" y="1981200"/>
            <a:ext cx="0" cy="3048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40" name="Text Box 8"/>
          <p:cNvSpPr txBox="1"/>
          <p:nvPr/>
        </p:nvSpPr>
        <p:spPr>
          <a:xfrm>
            <a:off x="304800" y="2286000"/>
            <a:ext cx="25146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恢复现场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1" name="Line 9"/>
          <p:cNvSpPr/>
          <p:nvPr/>
        </p:nvSpPr>
        <p:spPr>
          <a:xfrm>
            <a:off x="1524000" y="2819400"/>
            <a:ext cx="0" cy="3048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42" name="Text Box 10"/>
          <p:cNvSpPr txBox="1"/>
          <p:nvPr/>
        </p:nvSpPr>
        <p:spPr>
          <a:xfrm>
            <a:off x="304800" y="3124200"/>
            <a:ext cx="25146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开中断、返回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7" name="Text Box 15"/>
          <p:cNvSpPr txBox="1"/>
          <p:nvPr/>
        </p:nvSpPr>
        <p:spPr>
          <a:xfrm>
            <a:off x="3276600" y="914400"/>
            <a:ext cx="2057400" cy="735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外中断：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数据传送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8" name="Text Box 16"/>
          <p:cNvSpPr txBox="1"/>
          <p:nvPr/>
        </p:nvSpPr>
        <p:spPr>
          <a:xfrm>
            <a:off x="3276600" y="2362200"/>
            <a:ext cx="1524000" cy="30813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禁止同级或更低级别的请求，开放更高级别的请求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51" name="Line 19"/>
          <p:cNvSpPr/>
          <p:nvPr/>
        </p:nvSpPr>
        <p:spPr>
          <a:xfrm flipV="1">
            <a:off x="2895600" y="1219200"/>
            <a:ext cx="533400" cy="2286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2" name="Text Box 20"/>
          <p:cNvSpPr txBox="1"/>
          <p:nvPr/>
        </p:nvSpPr>
        <p:spPr>
          <a:xfrm>
            <a:off x="4724400" y="0"/>
            <a:ext cx="4419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多重中断流程：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53" name="Text Box 21"/>
          <p:cNvSpPr txBox="1"/>
          <p:nvPr/>
        </p:nvSpPr>
        <p:spPr>
          <a:xfrm>
            <a:off x="5029200" y="4800600"/>
            <a:ext cx="37338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开中断、返回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54" name="Text Box 22"/>
          <p:cNvSpPr txBox="1"/>
          <p:nvPr/>
        </p:nvSpPr>
        <p:spPr>
          <a:xfrm>
            <a:off x="5029200" y="609600"/>
            <a:ext cx="36576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保护现场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55" name="Line 23"/>
          <p:cNvSpPr/>
          <p:nvPr/>
        </p:nvSpPr>
        <p:spPr>
          <a:xfrm>
            <a:off x="6781800" y="1143000"/>
            <a:ext cx="0" cy="3048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56" name="Text Box 24"/>
          <p:cNvSpPr txBox="1"/>
          <p:nvPr/>
        </p:nvSpPr>
        <p:spPr>
          <a:xfrm>
            <a:off x="5029200" y="1447800"/>
            <a:ext cx="37338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送新屏蔽字、开中断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57" name="Text Box 25"/>
          <p:cNvSpPr txBox="1"/>
          <p:nvPr/>
        </p:nvSpPr>
        <p:spPr>
          <a:xfrm>
            <a:off x="5029200" y="2286000"/>
            <a:ext cx="37338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具体服务处理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58" name="Line 26"/>
          <p:cNvSpPr/>
          <p:nvPr/>
        </p:nvSpPr>
        <p:spPr>
          <a:xfrm>
            <a:off x="6781800" y="1981200"/>
            <a:ext cx="0" cy="3048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59" name="Text Box 27"/>
          <p:cNvSpPr txBox="1"/>
          <p:nvPr/>
        </p:nvSpPr>
        <p:spPr>
          <a:xfrm>
            <a:off x="5029200" y="3124200"/>
            <a:ext cx="37338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关中断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60" name="Line 28"/>
          <p:cNvSpPr/>
          <p:nvPr/>
        </p:nvSpPr>
        <p:spPr>
          <a:xfrm>
            <a:off x="6781800" y="2819400"/>
            <a:ext cx="0" cy="3048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61" name="Text Box 29"/>
          <p:cNvSpPr txBox="1"/>
          <p:nvPr/>
        </p:nvSpPr>
        <p:spPr>
          <a:xfrm>
            <a:off x="5029200" y="3962400"/>
            <a:ext cx="3733800" cy="557213"/>
          </a:xfrm>
          <a:prstGeom prst="rect">
            <a:avLst/>
          </a:prstGeom>
          <a:noFill/>
          <a:ln w="38100" cap="sq" cmpd="sng">
            <a:solidFill>
              <a:srgbClr val="660033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恢复现场及原屏蔽字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62" name="Line 30"/>
          <p:cNvSpPr/>
          <p:nvPr/>
        </p:nvSpPr>
        <p:spPr>
          <a:xfrm>
            <a:off x="6781800" y="3657600"/>
            <a:ext cx="0" cy="3048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63" name="Line 31"/>
          <p:cNvSpPr/>
          <p:nvPr/>
        </p:nvSpPr>
        <p:spPr>
          <a:xfrm>
            <a:off x="6781800" y="4495800"/>
            <a:ext cx="0" cy="304800"/>
          </a:xfrm>
          <a:prstGeom prst="line">
            <a:avLst/>
          </a:prstGeom>
          <a:ln w="38100" cap="flat" cmpd="sng">
            <a:solidFill>
              <a:srgbClr val="66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64" name="Line 32"/>
          <p:cNvSpPr/>
          <p:nvPr/>
        </p:nvSpPr>
        <p:spPr>
          <a:xfrm flipV="1">
            <a:off x="4267200" y="1828800"/>
            <a:ext cx="1600200" cy="6096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6" grpId="0" animBg="1"/>
      <p:bldP spid="18437" grpId="0" animBg="1"/>
      <p:bldP spid="18440" grpId="0" animBg="1"/>
      <p:bldP spid="18442" grpId="0" animBg="1"/>
      <p:bldP spid="18447" grpId="0"/>
      <p:bldP spid="18448" grpId="0"/>
      <p:bldP spid="18452" grpId="0"/>
      <p:bldP spid="18453" grpId="0" animBg="1"/>
      <p:bldP spid="18454" grpId="0" animBg="1"/>
      <p:bldP spid="18456" grpId="0" animBg="1"/>
      <p:bldP spid="18457" grpId="0" animBg="1"/>
      <p:bldP spid="18459" grpId="0" animBg="1"/>
      <p:bldP spid="184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9" name="文本占位符 60418"/>
          <p:cNvSpPr>
            <a:spLocks noGrp="1"/>
          </p:cNvSpPr>
          <p:nvPr/>
        </p:nvSpPr>
        <p:spPr>
          <a:xfrm>
            <a:off x="266700" y="828675"/>
            <a:ext cx="86106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Char char="l"/>
              <a:defRPr sz="32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–"/>
              <a:defRPr sz="28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60000"/>
              <a:buFont typeface="Wingdings" panose="05000000000000000000" pitchFamily="2" charset="2"/>
              <a:buChar char="l"/>
              <a:defRPr sz="24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ingdings" panose="05000000000000000000" pitchFamily="2" charset="2"/>
              <a:buChar char="–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9pPr>
          </a:lstStyle>
          <a:p>
            <a:pPr algn="just"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：设</a:t>
            </a:r>
            <a:r>
              <a:rPr lang="en-US" altLang="zh-CN" sz="2800" b="1" dirty="0">
                <a:solidFill>
                  <a:schemeClr val="tx1"/>
                </a:solidFill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</a:rPr>
              <a:t>表示开放，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表示屏蔽，处理顺序为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      </a:t>
            </a:r>
            <a:r>
              <a:rPr lang="en-US" altLang="zh-CN" sz="2800" b="1">
                <a:solidFill>
                  <a:schemeClr val="tx1"/>
                </a:solidFill>
              </a:rPr>
              <a:t>1-2-3-4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pSp>
        <p:nvGrpSpPr>
          <p:cNvPr id="60528" name="组合 60527"/>
          <p:cNvGrpSpPr/>
          <p:nvPr/>
        </p:nvGrpSpPr>
        <p:grpSpPr>
          <a:xfrm rot="0">
            <a:off x="986155" y="2496820"/>
            <a:ext cx="2049145" cy="1393190"/>
            <a:chOff x="0" y="0"/>
            <a:chExt cx="428" cy="768"/>
          </a:xfrm>
        </p:grpSpPr>
        <p:sp>
          <p:nvSpPr>
            <p:cNvPr id="60501" name="矩形 60500"/>
            <p:cNvSpPr/>
            <p:nvPr/>
          </p:nvSpPr>
          <p:spPr>
            <a:xfrm>
              <a:off x="43" y="0"/>
              <a:ext cx="342" cy="768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just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中断程序级别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just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527" name="矩形 60526"/>
            <p:cNvSpPr/>
            <p:nvPr/>
          </p:nvSpPr>
          <p:spPr>
            <a:xfrm>
              <a:off x="0" y="0"/>
              <a:ext cx="428" cy="768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0530" name="组合 60529"/>
          <p:cNvGrpSpPr/>
          <p:nvPr/>
        </p:nvGrpSpPr>
        <p:grpSpPr>
          <a:xfrm rot="0">
            <a:off x="3035300" y="2496820"/>
            <a:ext cx="5237480" cy="696595"/>
            <a:chOff x="428" y="0"/>
            <a:chExt cx="1094" cy="384"/>
          </a:xfrm>
        </p:grpSpPr>
        <p:sp>
          <p:nvSpPr>
            <p:cNvPr id="60502" name="矩形 60501"/>
            <p:cNvSpPr/>
            <p:nvPr/>
          </p:nvSpPr>
          <p:spPr>
            <a:xfrm>
              <a:off x="471" y="0"/>
              <a:ext cx="100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级屏蔽位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529" name="矩形 60528"/>
            <p:cNvSpPr/>
            <p:nvPr/>
          </p:nvSpPr>
          <p:spPr>
            <a:xfrm>
              <a:off x="428" y="0"/>
              <a:ext cx="109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0532" name="组合 60531"/>
          <p:cNvGrpSpPr/>
          <p:nvPr/>
        </p:nvGrpSpPr>
        <p:grpSpPr>
          <a:xfrm rot="0">
            <a:off x="3035300" y="3193415"/>
            <a:ext cx="1306830" cy="696595"/>
            <a:chOff x="428" y="384"/>
            <a:chExt cx="273" cy="384"/>
          </a:xfrm>
        </p:grpSpPr>
        <p:sp>
          <p:nvSpPr>
            <p:cNvPr id="60503" name="矩形 60502"/>
            <p:cNvSpPr/>
            <p:nvPr/>
          </p:nvSpPr>
          <p:spPr>
            <a:xfrm>
              <a:off x="471" y="384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一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531" name="矩形 60530"/>
            <p:cNvSpPr/>
            <p:nvPr/>
          </p:nvSpPr>
          <p:spPr>
            <a:xfrm>
              <a:off x="428" y="384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0534" name="组合 60533"/>
          <p:cNvGrpSpPr/>
          <p:nvPr/>
        </p:nvGrpSpPr>
        <p:grpSpPr>
          <a:xfrm rot="0">
            <a:off x="4342130" y="3193415"/>
            <a:ext cx="1311910" cy="696595"/>
            <a:chOff x="701" y="384"/>
            <a:chExt cx="274" cy="384"/>
          </a:xfrm>
        </p:grpSpPr>
        <p:sp>
          <p:nvSpPr>
            <p:cNvPr id="60504" name="矩形 60503"/>
            <p:cNvSpPr/>
            <p:nvPr/>
          </p:nvSpPr>
          <p:spPr>
            <a:xfrm>
              <a:off x="744" y="384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二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533" name="矩形 60532"/>
            <p:cNvSpPr/>
            <p:nvPr/>
          </p:nvSpPr>
          <p:spPr>
            <a:xfrm>
              <a:off x="701" y="384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0536" name="组合 60535"/>
          <p:cNvGrpSpPr/>
          <p:nvPr/>
        </p:nvGrpSpPr>
        <p:grpSpPr>
          <a:xfrm rot="0">
            <a:off x="5654040" y="3193415"/>
            <a:ext cx="1306830" cy="696595"/>
            <a:chOff x="975" y="384"/>
            <a:chExt cx="273" cy="384"/>
          </a:xfrm>
        </p:grpSpPr>
        <p:sp>
          <p:nvSpPr>
            <p:cNvPr id="60505" name="矩形 60504"/>
            <p:cNvSpPr/>
            <p:nvPr/>
          </p:nvSpPr>
          <p:spPr>
            <a:xfrm>
              <a:off x="1018" y="384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三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535" name="矩形 60534"/>
            <p:cNvSpPr/>
            <p:nvPr/>
          </p:nvSpPr>
          <p:spPr>
            <a:xfrm>
              <a:off x="975" y="384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0538" name="组合 60537"/>
          <p:cNvGrpSpPr/>
          <p:nvPr/>
        </p:nvGrpSpPr>
        <p:grpSpPr>
          <a:xfrm rot="0">
            <a:off x="6960870" y="3193415"/>
            <a:ext cx="1311910" cy="696595"/>
            <a:chOff x="1248" y="384"/>
            <a:chExt cx="274" cy="384"/>
          </a:xfrm>
        </p:grpSpPr>
        <p:sp>
          <p:nvSpPr>
            <p:cNvPr id="60506" name="矩形 60505"/>
            <p:cNvSpPr/>
            <p:nvPr/>
          </p:nvSpPr>
          <p:spPr>
            <a:xfrm>
              <a:off x="1291" y="384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四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537" name="矩形 60536"/>
            <p:cNvSpPr/>
            <p:nvPr/>
          </p:nvSpPr>
          <p:spPr>
            <a:xfrm>
              <a:off x="1248" y="384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0540" name="组合 60539"/>
          <p:cNvGrpSpPr/>
          <p:nvPr/>
        </p:nvGrpSpPr>
        <p:grpSpPr>
          <a:xfrm rot="0">
            <a:off x="986155" y="3890010"/>
            <a:ext cx="2049145" cy="696595"/>
            <a:chOff x="0" y="768"/>
            <a:chExt cx="428" cy="384"/>
          </a:xfrm>
        </p:grpSpPr>
        <p:sp>
          <p:nvSpPr>
            <p:cNvPr id="60507" name="矩形 60506"/>
            <p:cNvSpPr/>
            <p:nvPr/>
          </p:nvSpPr>
          <p:spPr>
            <a:xfrm>
              <a:off x="43" y="768"/>
              <a:ext cx="342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一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539" name="矩形 60538"/>
            <p:cNvSpPr/>
            <p:nvPr/>
          </p:nvSpPr>
          <p:spPr>
            <a:xfrm>
              <a:off x="0" y="768"/>
              <a:ext cx="428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35300" y="3890010"/>
            <a:ext cx="5237480" cy="695960"/>
            <a:chOff x="4780" y="6126"/>
            <a:chExt cx="8248" cy="1096"/>
          </a:xfrm>
        </p:grpSpPr>
        <p:grpSp>
          <p:nvGrpSpPr>
            <p:cNvPr id="60542" name="组合 60541"/>
            <p:cNvGrpSpPr/>
            <p:nvPr/>
          </p:nvGrpSpPr>
          <p:grpSpPr>
            <a:xfrm rot="0">
              <a:off x="4780" y="6126"/>
              <a:ext cx="2058" cy="1097"/>
              <a:chOff x="428" y="768"/>
              <a:chExt cx="273" cy="384"/>
            </a:xfrm>
          </p:grpSpPr>
          <p:sp>
            <p:nvSpPr>
              <p:cNvPr id="60508" name="矩形 60507"/>
              <p:cNvSpPr/>
              <p:nvPr/>
            </p:nvSpPr>
            <p:spPr>
              <a:xfrm>
                <a:off x="471" y="768"/>
                <a:ext cx="187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41" name="矩形 60540"/>
              <p:cNvSpPr/>
              <p:nvPr/>
            </p:nvSpPr>
            <p:spPr>
              <a:xfrm>
                <a:off x="428" y="768"/>
                <a:ext cx="273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544" name="组合 60543"/>
            <p:cNvGrpSpPr/>
            <p:nvPr/>
          </p:nvGrpSpPr>
          <p:grpSpPr>
            <a:xfrm rot="0">
              <a:off x="6838" y="6126"/>
              <a:ext cx="2066" cy="1097"/>
              <a:chOff x="701" y="768"/>
              <a:chExt cx="274" cy="384"/>
            </a:xfrm>
          </p:grpSpPr>
          <p:sp>
            <p:nvSpPr>
              <p:cNvPr id="60509" name="矩形 60508"/>
              <p:cNvSpPr/>
              <p:nvPr/>
            </p:nvSpPr>
            <p:spPr>
              <a:xfrm>
                <a:off x="744" y="768"/>
                <a:ext cx="188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43" name="矩形 60542"/>
              <p:cNvSpPr/>
              <p:nvPr/>
            </p:nvSpPr>
            <p:spPr>
              <a:xfrm>
                <a:off x="701" y="768"/>
                <a:ext cx="274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546" name="组合 60545"/>
            <p:cNvGrpSpPr/>
            <p:nvPr/>
          </p:nvGrpSpPr>
          <p:grpSpPr>
            <a:xfrm rot="0">
              <a:off x="8904" y="6126"/>
              <a:ext cx="2058" cy="1097"/>
              <a:chOff x="975" y="768"/>
              <a:chExt cx="273" cy="384"/>
            </a:xfrm>
          </p:grpSpPr>
          <p:sp>
            <p:nvSpPr>
              <p:cNvPr id="60510" name="矩形 60509"/>
              <p:cNvSpPr/>
              <p:nvPr/>
            </p:nvSpPr>
            <p:spPr>
              <a:xfrm>
                <a:off x="1018" y="768"/>
                <a:ext cx="187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45" name="矩形 60544"/>
              <p:cNvSpPr/>
              <p:nvPr/>
            </p:nvSpPr>
            <p:spPr>
              <a:xfrm>
                <a:off x="975" y="768"/>
                <a:ext cx="273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548" name="组合 60547"/>
            <p:cNvGrpSpPr/>
            <p:nvPr/>
          </p:nvGrpSpPr>
          <p:grpSpPr>
            <a:xfrm rot="0">
              <a:off x="10962" y="6126"/>
              <a:ext cx="2066" cy="1097"/>
              <a:chOff x="1248" y="768"/>
              <a:chExt cx="274" cy="384"/>
            </a:xfrm>
          </p:grpSpPr>
          <p:sp>
            <p:nvSpPr>
              <p:cNvPr id="60511" name="矩形 60510"/>
              <p:cNvSpPr/>
              <p:nvPr/>
            </p:nvSpPr>
            <p:spPr>
              <a:xfrm>
                <a:off x="1291" y="768"/>
                <a:ext cx="188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47" name="矩形 60546"/>
              <p:cNvSpPr/>
              <p:nvPr/>
            </p:nvSpPr>
            <p:spPr>
              <a:xfrm>
                <a:off x="1248" y="768"/>
                <a:ext cx="274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0550" name="组合 60549"/>
          <p:cNvGrpSpPr/>
          <p:nvPr/>
        </p:nvGrpSpPr>
        <p:grpSpPr>
          <a:xfrm rot="0">
            <a:off x="986155" y="4587240"/>
            <a:ext cx="2049145" cy="696595"/>
            <a:chOff x="0" y="1152"/>
            <a:chExt cx="428" cy="384"/>
          </a:xfrm>
        </p:grpSpPr>
        <p:sp>
          <p:nvSpPr>
            <p:cNvPr id="60512" name="矩形 60511"/>
            <p:cNvSpPr/>
            <p:nvPr/>
          </p:nvSpPr>
          <p:spPr>
            <a:xfrm>
              <a:off x="43" y="1152"/>
              <a:ext cx="342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二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549" name="矩形 60548"/>
            <p:cNvSpPr/>
            <p:nvPr/>
          </p:nvSpPr>
          <p:spPr>
            <a:xfrm>
              <a:off x="0" y="1152"/>
              <a:ext cx="428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0552" name="组合 60551"/>
          <p:cNvGrpSpPr/>
          <p:nvPr/>
        </p:nvGrpSpPr>
        <p:grpSpPr>
          <a:xfrm rot="0">
            <a:off x="3035300" y="4587240"/>
            <a:ext cx="1306830" cy="696595"/>
            <a:chOff x="428" y="1152"/>
            <a:chExt cx="273" cy="384"/>
          </a:xfrm>
        </p:grpSpPr>
        <p:sp>
          <p:nvSpPr>
            <p:cNvPr id="60513" name="矩形 60512"/>
            <p:cNvSpPr/>
            <p:nvPr/>
          </p:nvSpPr>
          <p:spPr>
            <a:xfrm>
              <a:off x="471" y="1152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551" name="矩形 60550"/>
            <p:cNvSpPr/>
            <p:nvPr/>
          </p:nvSpPr>
          <p:spPr>
            <a:xfrm>
              <a:off x="428" y="1152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42130" y="4587240"/>
            <a:ext cx="3930650" cy="695960"/>
            <a:chOff x="6838" y="7224"/>
            <a:chExt cx="6190" cy="1096"/>
          </a:xfrm>
        </p:grpSpPr>
        <p:grpSp>
          <p:nvGrpSpPr>
            <p:cNvPr id="60554" name="组合 60553"/>
            <p:cNvGrpSpPr/>
            <p:nvPr/>
          </p:nvGrpSpPr>
          <p:grpSpPr>
            <a:xfrm rot="0">
              <a:off x="6838" y="7224"/>
              <a:ext cx="2066" cy="1097"/>
              <a:chOff x="701" y="1152"/>
              <a:chExt cx="274" cy="384"/>
            </a:xfrm>
          </p:grpSpPr>
          <p:sp>
            <p:nvSpPr>
              <p:cNvPr id="60514" name="矩形 60513"/>
              <p:cNvSpPr/>
              <p:nvPr/>
            </p:nvSpPr>
            <p:spPr>
              <a:xfrm>
                <a:off x="744" y="1152"/>
                <a:ext cx="188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53" name="矩形 60552"/>
              <p:cNvSpPr/>
              <p:nvPr/>
            </p:nvSpPr>
            <p:spPr>
              <a:xfrm>
                <a:off x="701" y="1152"/>
                <a:ext cx="274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556" name="组合 60555"/>
            <p:cNvGrpSpPr/>
            <p:nvPr/>
          </p:nvGrpSpPr>
          <p:grpSpPr>
            <a:xfrm rot="0">
              <a:off x="8904" y="7224"/>
              <a:ext cx="2058" cy="1097"/>
              <a:chOff x="975" y="1152"/>
              <a:chExt cx="273" cy="384"/>
            </a:xfrm>
          </p:grpSpPr>
          <p:sp>
            <p:nvSpPr>
              <p:cNvPr id="60515" name="矩形 60514"/>
              <p:cNvSpPr/>
              <p:nvPr/>
            </p:nvSpPr>
            <p:spPr>
              <a:xfrm>
                <a:off x="1018" y="1152"/>
                <a:ext cx="187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55" name="矩形 60554"/>
              <p:cNvSpPr/>
              <p:nvPr/>
            </p:nvSpPr>
            <p:spPr>
              <a:xfrm>
                <a:off x="975" y="1152"/>
                <a:ext cx="273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558" name="组合 60557"/>
            <p:cNvGrpSpPr/>
            <p:nvPr/>
          </p:nvGrpSpPr>
          <p:grpSpPr>
            <a:xfrm rot="0">
              <a:off x="10962" y="7224"/>
              <a:ext cx="2066" cy="1097"/>
              <a:chOff x="1248" y="1152"/>
              <a:chExt cx="274" cy="384"/>
            </a:xfrm>
          </p:grpSpPr>
          <p:sp>
            <p:nvSpPr>
              <p:cNvPr id="60516" name="矩形 60515"/>
              <p:cNvSpPr/>
              <p:nvPr/>
            </p:nvSpPr>
            <p:spPr>
              <a:xfrm>
                <a:off x="1291" y="1152"/>
                <a:ext cx="188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57" name="矩形 60556"/>
              <p:cNvSpPr/>
              <p:nvPr/>
            </p:nvSpPr>
            <p:spPr>
              <a:xfrm>
                <a:off x="1248" y="1152"/>
                <a:ext cx="274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0560" name="组合 60559"/>
          <p:cNvGrpSpPr/>
          <p:nvPr/>
        </p:nvGrpSpPr>
        <p:grpSpPr>
          <a:xfrm rot="0">
            <a:off x="986155" y="5283835"/>
            <a:ext cx="2049145" cy="696595"/>
            <a:chOff x="0" y="1536"/>
            <a:chExt cx="428" cy="384"/>
          </a:xfrm>
        </p:grpSpPr>
        <p:sp>
          <p:nvSpPr>
            <p:cNvPr id="60517" name="矩形 60516"/>
            <p:cNvSpPr/>
            <p:nvPr/>
          </p:nvSpPr>
          <p:spPr>
            <a:xfrm>
              <a:off x="43" y="1536"/>
              <a:ext cx="342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三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559" name="矩形 60558"/>
            <p:cNvSpPr/>
            <p:nvPr/>
          </p:nvSpPr>
          <p:spPr>
            <a:xfrm>
              <a:off x="0" y="1536"/>
              <a:ext cx="428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35300" y="5283835"/>
            <a:ext cx="2618740" cy="695960"/>
            <a:chOff x="4780" y="8321"/>
            <a:chExt cx="4124" cy="1096"/>
          </a:xfrm>
        </p:grpSpPr>
        <p:grpSp>
          <p:nvGrpSpPr>
            <p:cNvPr id="60562" name="组合 60561"/>
            <p:cNvGrpSpPr/>
            <p:nvPr/>
          </p:nvGrpSpPr>
          <p:grpSpPr>
            <a:xfrm rot="0">
              <a:off x="4780" y="8321"/>
              <a:ext cx="2058" cy="1097"/>
              <a:chOff x="428" y="1536"/>
              <a:chExt cx="273" cy="384"/>
            </a:xfrm>
          </p:grpSpPr>
          <p:sp>
            <p:nvSpPr>
              <p:cNvPr id="60518" name="矩形 60517"/>
              <p:cNvSpPr/>
              <p:nvPr/>
            </p:nvSpPr>
            <p:spPr>
              <a:xfrm>
                <a:off x="471" y="1536"/>
                <a:ext cx="187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61" name="矩形 60560"/>
              <p:cNvSpPr/>
              <p:nvPr/>
            </p:nvSpPr>
            <p:spPr>
              <a:xfrm>
                <a:off x="428" y="1536"/>
                <a:ext cx="273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564" name="组合 60563"/>
            <p:cNvGrpSpPr/>
            <p:nvPr/>
          </p:nvGrpSpPr>
          <p:grpSpPr>
            <a:xfrm rot="0">
              <a:off x="6838" y="8321"/>
              <a:ext cx="2066" cy="1097"/>
              <a:chOff x="701" y="1536"/>
              <a:chExt cx="274" cy="384"/>
            </a:xfrm>
          </p:grpSpPr>
          <p:sp>
            <p:nvSpPr>
              <p:cNvPr id="60519" name="矩形 60518"/>
              <p:cNvSpPr/>
              <p:nvPr/>
            </p:nvSpPr>
            <p:spPr>
              <a:xfrm>
                <a:off x="744" y="1536"/>
                <a:ext cx="188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63" name="矩形 60562"/>
              <p:cNvSpPr/>
              <p:nvPr/>
            </p:nvSpPr>
            <p:spPr>
              <a:xfrm>
                <a:off x="701" y="1536"/>
                <a:ext cx="274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654040" y="5283835"/>
            <a:ext cx="2618740" cy="695960"/>
            <a:chOff x="8904" y="8321"/>
            <a:chExt cx="4124" cy="1096"/>
          </a:xfrm>
        </p:grpSpPr>
        <p:grpSp>
          <p:nvGrpSpPr>
            <p:cNvPr id="60566" name="组合 60565"/>
            <p:cNvGrpSpPr/>
            <p:nvPr/>
          </p:nvGrpSpPr>
          <p:grpSpPr>
            <a:xfrm rot="0">
              <a:off x="8904" y="8321"/>
              <a:ext cx="2058" cy="1097"/>
              <a:chOff x="975" y="1536"/>
              <a:chExt cx="273" cy="384"/>
            </a:xfrm>
          </p:grpSpPr>
          <p:sp>
            <p:nvSpPr>
              <p:cNvPr id="60520" name="矩形 60519"/>
              <p:cNvSpPr/>
              <p:nvPr/>
            </p:nvSpPr>
            <p:spPr>
              <a:xfrm>
                <a:off x="1018" y="1536"/>
                <a:ext cx="187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65" name="矩形 60564"/>
              <p:cNvSpPr/>
              <p:nvPr/>
            </p:nvSpPr>
            <p:spPr>
              <a:xfrm>
                <a:off x="975" y="1536"/>
                <a:ext cx="273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568" name="组合 60567"/>
            <p:cNvGrpSpPr/>
            <p:nvPr/>
          </p:nvGrpSpPr>
          <p:grpSpPr>
            <a:xfrm rot="0">
              <a:off x="10962" y="8321"/>
              <a:ext cx="2066" cy="1097"/>
              <a:chOff x="1248" y="1536"/>
              <a:chExt cx="274" cy="384"/>
            </a:xfrm>
          </p:grpSpPr>
          <p:sp>
            <p:nvSpPr>
              <p:cNvPr id="60521" name="矩形 60520"/>
              <p:cNvSpPr/>
              <p:nvPr/>
            </p:nvSpPr>
            <p:spPr>
              <a:xfrm>
                <a:off x="1291" y="1536"/>
                <a:ext cx="188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67" name="矩形 60566"/>
              <p:cNvSpPr/>
              <p:nvPr/>
            </p:nvSpPr>
            <p:spPr>
              <a:xfrm>
                <a:off x="1248" y="1536"/>
                <a:ext cx="274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0570" name="组合 60569"/>
          <p:cNvGrpSpPr/>
          <p:nvPr/>
        </p:nvGrpSpPr>
        <p:grpSpPr>
          <a:xfrm rot="0">
            <a:off x="986155" y="5980430"/>
            <a:ext cx="2049145" cy="696595"/>
            <a:chOff x="0" y="1920"/>
            <a:chExt cx="428" cy="384"/>
          </a:xfrm>
        </p:grpSpPr>
        <p:sp>
          <p:nvSpPr>
            <p:cNvPr id="60522" name="矩形 60521"/>
            <p:cNvSpPr/>
            <p:nvPr/>
          </p:nvSpPr>
          <p:spPr>
            <a:xfrm>
              <a:off x="43" y="1920"/>
              <a:ext cx="342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四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569" name="矩形 60568"/>
            <p:cNvSpPr/>
            <p:nvPr/>
          </p:nvSpPr>
          <p:spPr>
            <a:xfrm>
              <a:off x="0" y="1920"/>
              <a:ext cx="428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35300" y="5980430"/>
            <a:ext cx="5237480" cy="695960"/>
            <a:chOff x="4780" y="9418"/>
            <a:chExt cx="8248" cy="1096"/>
          </a:xfrm>
        </p:grpSpPr>
        <p:grpSp>
          <p:nvGrpSpPr>
            <p:cNvPr id="60572" name="组合 60571"/>
            <p:cNvGrpSpPr/>
            <p:nvPr/>
          </p:nvGrpSpPr>
          <p:grpSpPr>
            <a:xfrm rot="0">
              <a:off x="4780" y="9418"/>
              <a:ext cx="2058" cy="1097"/>
              <a:chOff x="428" y="1920"/>
              <a:chExt cx="273" cy="384"/>
            </a:xfrm>
          </p:grpSpPr>
          <p:sp>
            <p:nvSpPr>
              <p:cNvPr id="60523" name="矩形 60522"/>
              <p:cNvSpPr/>
              <p:nvPr/>
            </p:nvSpPr>
            <p:spPr>
              <a:xfrm>
                <a:off x="471" y="1920"/>
                <a:ext cx="187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71" name="矩形 60570"/>
              <p:cNvSpPr/>
              <p:nvPr/>
            </p:nvSpPr>
            <p:spPr>
              <a:xfrm>
                <a:off x="428" y="1920"/>
                <a:ext cx="273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574" name="组合 60573"/>
            <p:cNvGrpSpPr/>
            <p:nvPr/>
          </p:nvGrpSpPr>
          <p:grpSpPr>
            <a:xfrm rot="0">
              <a:off x="6838" y="9418"/>
              <a:ext cx="2066" cy="1097"/>
              <a:chOff x="701" y="1920"/>
              <a:chExt cx="274" cy="384"/>
            </a:xfrm>
          </p:grpSpPr>
          <p:sp>
            <p:nvSpPr>
              <p:cNvPr id="60524" name="矩形 60523"/>
              <p:cNvSpPr/>
              <p:nvPr/>
            </p:nvSpPr>
            <p:spPr>
              <a:xfrm>
                <a:off x="744" y="1920"/>
                <a:ext cx="188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73" name="矩形 60572"/>
              <p:cNvSpPr/>
              <p:nvPr/>
            </p:nvSpPr>
            <p:spPr>
              <a:xfrm>
                <a:off x="701" y="1920"/>
                <a:ext cx="274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576" name="组合 60575"/>
            <p:cNvGrpSpPr/>
            <p:nvPr/>
          </p:nvGrpSpPr>
          <p:grpSpPr>
            <a:xfrm rot="0">
              <a:off x="8904" y="9418"/>
              <a:ext cx="2058" cy="1097"/>
              <a:chOff x="975" y="1920"/>
              <a:chExt cx="273" cy="384"/>
            </a:xfrm>
          </p:grpSpPr>
          <p:sp>
            <p:nvSpPr>
              <p:cNvPr id="60525" name="矩形 60524"/>
              <p:cNvSpPr/>
              <p:nvPr/>
            </p:nvSpPr>
            <p:spPr>
              <a:xfrm>
                <a:off x="1018" y="1920"/>
                <a:ext cx="187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75" name="矩形 60574"/>
              <p:cNvSpPr/>
              <p:nvPr/>
            </p:nvSpPr>
            <p:spPr>
              <a:xfrm>
                <a:off x="975" y="1920"/>
                <a:ext cx="273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578" name="组合 60577"/>
            <p:cNvGrpSpPr/>
            <p:nvPr/>
          </p:nvGrpSpPr>
          <p:grpSpPr>
            <a:xfrm rot="0">
              <a:off x="10962" y="9418"/>
              <a:ext cx="2066" cy="1097"/>
              <a:chOff x="1248" y="1920"/>
              <a:chExt cx="274" cy="384"/>
            </a:xfrm>
          </p:grpSpPr>
          <p:sp>
            <p:nvSpPr>
              <p:cNvPr id="60526" name="矩形 60525"/>
              <p:cNvSpPr/>
              <p:nvPr/>
            </p:nvSpPr>
            <p:spPr>
              <a:xfrm>
                <a:off x="1291" y="1920"/>
                <a:ext cx="188" cy="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/>
              <a:p>
                <a:pPr algn="ctr"/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eaLnBrk="0" hangingPunct="0"/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577" name="矩形 60576"/>
              <p:cNvSpPr/>
              <p:nvPr/>
            </p:nvSpPr>
            <p:spPr>
              <a:xfrm>
                <a:off x="1248" y="1920"/>
                <a:ext cx="274" cy="384"/>
              </a:xfrm>
              <a:prstGeom prst="rect">
                <a:avLst/>
              </a:prstGeom>
              <a:noFill/>
              <a:ln w="38100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0580" name="矩形 60579"/>
          <p:cNvSpPr/>
          <p:nvPr/>
        </p:nvSpPr>
        <p:spPr>
          <a:xfrm>
            <a:off x="971550" y="2491740"/>
            <a:ext cx="7315200" cy="4191000"/>
          </a:xfrm>
          <a:prstGeom prst="rect">
            <a:avLst/>
          </a:prstGeom>
          <a:noFill/>
          <a:ln w="38100" cap="flat" cmpd="sng">
            <a:solidFill>
              <a:srgbClr val="A0A0A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15" y="69850"/>
            <a:ext cx="598297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400" b="1" dirty="0">
                <a:solidFill>
                  <a:srgbClr val="FF9900"/>
                </a:solidFill>
                <a:latin typeface="宋体" panose="02010600030101010101" pitchFamily="2" charset="-122"/>
                <a:cs typeface="+mn-ea"/>
                <a:sym typeface="+mn-ea"/>
              </a:rPr>
              <a:t>*</a:t>
            </a:r>
            <a:r>
              <a:rPr lang="zh-CN" altLang="en-US" sz="4400" b="1" dirty="0">
                <a:solidFill>
                  <a:srgbClr val="FF9900"/>
                </a:solidFill>
                <a:latin typeface="宋体" panose="02010600030101010101" pitchFamily="2" charset="-122"/>
                <a:cs typeface="+mn-ea"/>
                <a:sym typeface="+mn-ea"/>
              </a:rPr>
              <a:t>屏蔽位的设置</a:t>
            </a:r>
            <a:endParaRPr lang="zh-CN" altLang="en-US" sz="4400"/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3" name="文本占位符 61442"/>
          <p:cNvSpPr>
            <a:spLocks noGrp="1"/>
          </p:cNvSpPr>
          <p:nvPr/>
        </p:nvSpPr>
        <p:spPr>
          <a:xfrm>
            <a:off x="533400" y="381000"/>
            <a:ext cx="8458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0000"/>
              <a:buFont typeface="Wingdings" panose="05000000000000000000" pitchFamily="2" charset="2"/>
              <a:buChar char="l"/>
              <a:defRPr sz="32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Char char="–"/>
              <a:defRPr sz="28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60000"/>
              <a:buFont typeface="Wingdings" panose="05000000000000000000" pitchFamily="2" charset="2"/>
              <a:buChar char="l"/>
              <a:defRPr sz="24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Font typeface="Wingdings" panose="05000000000000000000" pitchFamily="2" charset="2"/>
              <a:buChar char="–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9pPr>
          </a:lstStyle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例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：设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表示开放，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表示屏蔽，处理顺序为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b="1">
                <a:solidFill>
                  <a:schemeClr val="tx1"/>
                </a:solidFill>
              </a:rPr>
              <a:t>？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endParaRPr lang="en-US" altLang="zh-CN" b="1">
              <a:solidFill>
                <a:schemeClr val="tx1"/>
              </a:solidFill>
            </a:endParaRPr>
          </a:p>
        </p:txBody>
      </p:sp>
      <p:grpSp>
        <p:nvGrpSpPr>
          <p:cNvPr id="61446" name="组合 61445"/>
          <p:cNvGrpSpPr/>
          <p:nvPr/>
        </p:nvGrpSpPr>
        <p:grpSpPr>
          <a:xfrm rot="0">
            <a:off x="1202055" y="1850390"/>
            <a:ext cx="2049145" cy="1395095"/>
            <a:chOff x="0" y="0"/>
            <a:chExt cx="428" cy="768"/>
          </a:xfrm>
        </p:grpSpPr>
        <p:sp>
          <p:nvSpPr>
            <p:cNvPr id="61447" name="矩形 61446"/>
            <p:cNvSpPr/>
            <p:nvPr/>
          </p:nvSpPr>
          <p:spPr>
            <a:xfrm>
              <a:off x="43" y="0"/>
              <a:ext cx="342" cy="768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中断程序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级别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48" name="矩形 61447"/>
            <p:cNvSpPr/>
            <p:nvPr/>
          </p:nvSpPr>
          <p:spPr>
            <a:xfrm>
              <a:off x="0" y="0"/>
              <a:ext cx="428" cy="768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49" name="组合 61448"/>
          <p:cNvGrpSpPr/>
          <p:nvPr/>
        </p:nvGrpSpPr>
        <p:grpSpPr>
          <a:xfrm rot="0">
            <a:off x="3251200" y="1850390"/>
            <a:ext cx="5237480" cy="697230"/>
            <a:chOff x="428" y="0"/>
            <a:chExt cx="1094" cy="384"/>
          </a:xfrm>
        </p:grpSpPr>
        <p:sp>
          <p:nvSpPr>
            <p:cNvPr id="61450" name="矩形 61449"/>
            <p:cNvSpPr/>
            <p:nvPr/>
          </p:nvSpPr>
          <p:spPr>
            <a:xfrm>
              <a:off x="471" y="0"/>
              <a:ext cx="100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级屏蔽位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1" name="矩形 61450"/>
            <p:cNvSpPr/>
            <p:nvPr/>
          </p:nvSpPr>
          <p:spPr>
            <a:xfrm>
              <a:off x="428" y="0"/>
              <a:ext cx="109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52" name="组合 61451"/>
          <p:cNvGrpSpPr/>
          <p:nvPr/>
        </p:nvGrpSpPr>
        <p:grpSpPr>
          <a:xfrm rot="0">
            <a:off x="3251200" y="2547620"/>
            <a:ext cx="1306830" cy="697230"/>
            <a:chOff x="428" y="384"/>
            <a:chExt cx="273" cy="384"/>
          </a:xfrm>
        </p:grpSpPr>
        <p:sp>
          <p:nvSpPr>
            <p:cNvPr id="61453" name="矩形 61452"/>
            <p:cNvSpPr/>
            <p:nvPr/>
          </p:nvSpPr>
          <p:spPr>
            <a:xfrm>
              <a:off x="471" y="384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一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4" name="矩形 61453"/>
            <p:cNvSpPr/>
            <p:nvPr/>
          </p:nvSpPr>
          <p:spPr>
            <a:xfrm>
              <a:off x="428" y="384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55" name="组合 61454"/>
          <p:cNvGrpSpPr/>
          <p:nvPr/>
        </p:nvGrpSpPr>
        <p:grpSpPr>
          <a:xfrm rot="0">
            <a:off x="4558030" y="2547620"/>
            <a:ext cx="1311910" cy="697230"/>
            <a:chOff x="701" y="384"/>
            <a:chExt cx="274" cy="384"/>
          </a:xfrm>
        </p:grpSpPr>
        <p:sp>
          <p:nvSpPr>
            <p:cNvPr id="61456" name="矩形 61455"/>
            <p:cNvSpPr/>
            <p:nvPr/>
          </p:nvSpPr>
          <p:spPr>
            <a:xfrm>
              <a:off x="744" y="384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二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7" name="矩形 61456"/>
            <p:cNvSpPr/>
            <p:nvPr/>
          </p:nvSpPr>
          <p:spPr>
            <a:xfrm>
              <a:off x="701" y="384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58" name="组合 61457"/>
          <p:cNvGrpSpPr/>
          <p:nvPr/>
        </p:nvGrpSpPr>
        <p:grpSpPr>
          <a:xfrm rot="0">
            <a:off x="5869940" y="2547620"/>
            <a:ext cx="1306830" cy="697230"/>
            <a:chOff x="975" y="384"/>
            <a:chExt cx="273" cy="384"/>
          </a:xfrm>
        </p:grpSpPr>
        <p:sp>
          <p:nvSpPr>
            <p:cNvPr id="61459" name="矩形 61458"/>
            <p:cNvSpPr/>
            <p:nvPr/>
          </p:nvSpPr>
          <p:spPr>
            <a:xfrm>
              <a:off x="1018" y="384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三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0" name="矩形 61459"/>
            <p:cNvSpPr/>
            <p:nvPr/>
          </p:nvSpPr>
          <p:spPr>
            <a:xfrm>
              <a:off x="975" y="384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61" name="组合 61460"/>
          <p:cNvGrpSpPr/>
          <p:nvPr/>
        </p:nvGrpSpPr>
        <p:grpSpPr>
          <a:xfrm rot="0">
            <a:off x="7176770" y="2547620"/>
            <a:ext cx="1311910" cy="697230"/>
            <a:chOff x="1248" y="384"/>
            <a:chExt cx="274" cy="384"/>
          </a:xfrm>
        </p:grpSpPr>
        <p:sp>
          <p:nvSpPr>
            <p:cNvPr id="61462" name="矩形 61461"/>
            <p:cNvSpPr/>
            <p:nvPr/>
          </p:nvSpPr>
          <p:spPr>
            <a:xfrm>
              <a:off x="1291" y="384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四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3" name="矩形 61462"/>
            <p:cNvSpPr/>
            <p:nvPr/>
          </p:nvSpPr>
          <p:spPr>
            <a:xfrm>
              <a:off x="1248" y="384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64" name="组合 61463"/>
          <p:cNvGrpSpPr/>
          <p:nvPr/>
        </p:nvGrpSpPr>
        <p:grpSpPr>
          <a:xfrm rot="0">
            <a:off x="1202055" y="3245485"/>
            <a:ext cx="2049145" cy="697230"/>
            <a:chOff x="0" y="768"/>
            <a:chExt cx="428" cy="384"/>
          </a:xfrm>
        </p:grpSpPr>
        <p:sp>
          <p:nvSpPr>
            <p:cNvPr id="61465" name="矩形 61464"/>
            <p:cNvSpPr/>
            <p:nvPr/>
          </p:nvSpPr>
          <p:spPr>
            <a:xfrm>
              <a:off x="43" y="768"/>
              <a:ext cx="342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一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6" name="矩形 61465"/>
            <p:cNvSpPr/>
            <p:nvPr/>
          </p:nvSpPr>
          <p:spPr>
            <a:xfrm>
              <a:off x="0" y="768"/>
              <a:ext cx="428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67" name="组合 61466"/>
          <p:cNvGrpSpPr/>
          <p:nvPr/>
        </p:nvGrpSpPr>
        <p:grpSpPr>
          <a:xfrm rot="0">
            <a:off x="3251200" y="3245485"/>
            <a:ext cx="1306830" cy="697230"/>
            <a:chOff x="428" y="768"/>
            <a:chExt cx="273" cy="384"/>
          </a:xfrm>
        </p:grpSpPr>
        <p:sp>
          <p:nvSpPr>
            <p:cNvPr id="61468" name="矩形 61467"/>
            <p:cNvSpPr/>
            <p:nvPr/>
          </p:nvSpPr>
          <p:spPr>
            <a:xfrm>
              <a:off x="471" y="768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9" name="矩形 61468"/>
            <p:cNvSpPr/>
            <p:nvPr/>
          </p:nvSpPr>
          <p:spPr>
            <a:xfrm>
              <a:off x="428" y="768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70" name="组合 61469"/>
          <p:cNvGrpSpPr/>
          <p:nvPr/>
        </p:nvGrpSpPr>
        <p:grpSpPr>
          <a:xfrm rot="0">
            <a:off x="4558030" y="3245485"/>
            <a:ext cx="1311910" cy="697230"/>
            <a:chOff x="701" y="768"/>
            <a:chExt cx="274" cy="384"/>
          </a:xfrm>
        </p:grpSpPr>
        <p:sp>
          <p:nvSpPr>
            <p:cNvPr id="61471" name="矩形 61470"/>
            <p:cNvSpPr/>
            <p:nvPr/>
          </p:nvSpPr>
          <p:spPr>
            <a:xfrm>
              <a:off x="744" y="768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72" name="矩形 61471"/>
            <p:cNvSpPr/>
            <p:nvPr/>
          </p:nvSpPr>
          <p:spPr>
            <a:xfrm>
              <a:off x="701" y="768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73" name="组合 61472"/>
          <p:cNvGrpSpPr/>
          <p:nvPr/>
        </p:nvGrpSpPr>
        <p:grpSpPr>
          <a:xfrm rot="0">
            <a:off x="5869940" y="3245485"/>
            <a:ext cx="1306830" cy="697230"/>
            <a:chOff x="975" y="768"/>
            <a:chExt cx="273" cy="384"/>
          </a:xfrm>
        </p:grpSpPr>
        <p:sp>
          <p:nvSpPr>
            <p:cNvPr id="61474" name="矩形 61473"/>
            <p:cNvSpPr/>
            <p:nvPr/>
          </p:nvSpPr>
          <p:spPr>
            <a:xfrm>
              <a:off x="1018" y="768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75" name="矩形 61474"/>
            <p:cNvSpPr/>
            <p:nvPr/>
          </p:nvSpPr>
          <p:spPr>
            <a:xfrm>
              <a:off x="975" y="768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76" name="组合 61475"/>
          <p:cNvGrpSpPr/>
          <p:nvPr/>
        </p:nvGrpSpPr>
        <p:grpSpPr>
          <a:xfrm rot="0">
            <a:off x="7176770" y="3245485"/>
            <a:ext cx="1311910" cy="697230"/>
            <a:chOff x="1248" y="768"/>
            <a:chExt cx="274" cy="384"/>
          </a:xfrm>
        </p:grpSpPr>
        <p:sp>
          <p:nvSpPr>
            <p:cNvPr id="61477" name="矩形 61476"/>
            <p:cNvSpPr/>
            <p:nvPr/>
          </p:nvSpPr>
          <p:spPr>
            <a:xfrm>
              <a:off x="1291" y="768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78" name="矩形 61477"/>
            <p:cNvSpPr/>
            <p:nvPr/>
          </p:nvSpPr>
          <p:spPr>
            <a:xfrm>
              <a:off x="1248" y="768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79" name="组合 61478"/>
          <p:cNvGrpSpPr/>
          <p:nvPr/>
        </p:nvGrpSpPr>
        <p:grpSpPr>
          <a:xfrm rot="0">
            <a:off x="1202055" y="3942715"/>
            <a:ext cx="2049145" cy="697230"/>
            <a:chOff x="0" y="1152"/>
            <a:chExt cx="428" cy="384"/>
          </a:xfrm>
        </p:grpSpPr>
        <p:sp>
          <p:nvSpPr>
            <p:cNvPr id="61480" name="矩形 61479"/>
            <p:cNvSpPr/>
            <p:nvPr/>
          </p:nvSpPr>
          <p:spPr>
            <a:xfrm>
              <a:off x="43" y="1152"/>
              <a:ext cx="342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二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81" name="矩形 61480"/>
            <p:cNvSpPr/>
            <p:nvPr/>
          </p:nvSpPr>
          <p:spPr>
            <a:xfrm>
              <a:off x="0" y="1152"/>
              <a:ext cx="428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82" name="组合 61481"/>
          <p:cNvGrpSpPr/>
          <p:nvPr/>
        </p:nvGrpSpPr>
        <p:grpSpPr>
          <a:xfrm rot="0">
            <a:off x="3251200" y="3942715"/>
            <a:ext cx="1306830" cy="697230"/>
            <a:chOff x="428" y="1152"/>
            <a:chExt cx="273" cy="384"/>
          </a:xfrm>
        </p:grpSpPr>
        <p:sp>
          <p:nvSpPr>
            <p:cNvPr id="61483" name="矩形 61482"/>
            <p:cNvSpPr/>
            <p:nvPr/>
          </p:nvSpPr>
          <p:spPr>
            <a:xfrm>
              <a:off x="471" y="1152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84" name="矩形 61483"/>
            <p:cNvSpPr/>
            <p:nvPr/>
          </p:nvSpPr>
          <p:spPr>
            <a:xfrm>
              <a:off x="428" y="1152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85" name="组合 61484"/>
          <p:cNvGrpSpPr/>
          <p:nvPr/>
        </p:nvGrpSpPr>
        <p:grpSpPr>
          <a:xfrm rot="0">
            <a:off x="4558030" y="3942715"/>
            <a:ext cx="1311910" cy="697230"/>
            <a:chOff x="701" y="1152"/>
            <a:chExt cx="274" cy="384"/>
          </a:xfrm>
        </p:grpSpPr>
        <p:sp>
          <p:nvSpPr>
            <p:cNvPr id="61486" name="矩形 61485"/>
            <p:cNvSpPr/>
            <p:nvPr/>
          </p:nvSpPr>
          <p:spPr>
            <a:xfrm>
              <a:off x="744" y="1152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87" name="矩形 61486"/>
            <p:cNvSpPr/>
            <p:nvPr/>
          </p:nvSpPr>
          <p:spPr>
            <a:xfrm>
              <a:off x="701" y="1152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88" name="组合 61487"/>
          <p:cNvGrpSpPr/>
          <p:nvPr/>
        </p:nvGrpSpPr>
        <p:grpSpPr>
          <a:xfrm rot="0">
            <a:off x="5869940" y="3942715"/>
            <a:ext cx="1306830" cy="697230"/>
            <a:chOff x="975" y="1152"/>
            <a:chExt cx="273" cy="384"/>
          </a:xfrm>
        </p:grpSpPr>
        <p:sp>
          <p:nvSpPr>
            <p:cNvPr id="61489" name="矩形 61488"/>
            <p:cNvSpPr/>
            <p:nvPr/>
          </p:nvSpPr>
          <p:spPr>
            <a:xfrm>
              <a:off x="1018" y="1152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0" name="矩形 61489"/>
            <p:cNvSpPr/>
            <p:nvPr/>
          </p:nvSpPr>
          <p:spPr>
            <a:xfrm>
              <a:off x="975" y="1152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91" name="组合 61490"/>
          <p:cNvGrpSpPr/>
          <p:nvPr/>
        </p:nvGrpSpPr>
        <p:grpSpPr>
          <a:xfrm rot="0">
            <a:off x="7176770" y="3942715"/>
            <a:ext cx="1311910" cy="697230"/>
            <a:chOff x="1248" y="1152"/>
            <a:chExt cx="274" cy="384"/>
          </a:xfrm>
        </p:grpSpPr>
        <p:sp>
          <p:nvSpPr>
            <p:cNvPr id="61492" name="矩形 61491"/>
            <p:cNvSpPr/>
            <p:nvPr/>
          </p:nvSpPr>
          <p:spPr>
            <a:xfrm>
              <a:off x="1291" y="1152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3" name="矩形 61492"/>
            <p:cNvSpPr/>
            <p:nvPr/>
          </p:nvSpPr>
          <p:spPr>
            <a:xfrm>
              <a:off x="1248" y="1152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94" name="组合 61493"/>
          <p:cNvGrpSpPr/>
          <p:nvPr/>
        </p:nvGrpSpPr>
        <p:grpSpPr>
          <a:xfrm rot="0">
            <a:off x="1202055" y="4639945"/>
            <a:ext cx="2049145" cy="697230"/>
            <a:chOff x="0" y="1536"/>
            <a:chExt cx="428" cy="384"/>
          </a:xfrm>
        </p:grpSpPr>
        <p:sp>
          <p:nvSpPr>
            <p:cNvPr id="61495" name="矩形 61494"/>
            <p:cNvSpPr/>
            <p:nvPr/>
          </p:nvSpPr>
          <p:spPr>
            <a:xfrm>
              <a:off x="43" y="1536"/>
              <a:ext cx="342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三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6" name="矩形 61495"/>
            <p:cNvSpPr/>
            <p:nvPr/>
          </p:nvSpPr>
          <p:spPr>
            <a:xfrm>
              <a:off x="0" y="1536"/>
              <a:ext cx="428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497" name="组合 61496"/>
          <p:cNvGrpSpPr/>
          <p:nvPr/>
        </p:nvGrpSpPr>
        <p:grpSpPr>
          <a:xfrm rot="0">
            <a:off x="3251200" y="4639945"/>
            <a:ext cx="1306830" cy="697230"/>
            <a:chOff x="428" y="1536"/>
            <a:chExt cx="273" cy="384"/>
          </a:xfrm>
        </p:grpSpPr>
        <p:sp>
          <p:nvSpPr>
            <p:cNvPr id="61498" name="矩形 61497"/>
            <p:cNvSpPr/>
            <p:nvPr/>
          </p:nvSpPr>
          <p:spPr>
            <a:xfrm>
              <a:off x="471" y="1536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9" name="矩形 61498"/>
            <p:cNvSpPr/>
            <p:nvPr/>
          </p:nvSpPr>
          <p:spPr>
            <a:xfrm>
              <a:off x="428" y="1536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500" name="组合 61499"/>
          <p:cNvGrpSpPr/>
          <p:nvPr/>
        </p:nvGrpSpPr>
        <p:grpSpPr>
          <a:xfrm rot="0">
            <a:off x="4558030" y="4639945"/>
            <a:ext cx="1311910" cy="697230"/>
            <a:chOff x="701" y="1536"/>
            <a:chExt cx="274" cy="384"/>
          </a:xfrm>
        </p:grpSpPr>
        <p:sp>
          <p:nvSpPr>
            <p:cNvPr id="61501" name="矩形 61500"/>
            <p:cNvSpPr/>
            <p:nvPr/>
          </p:nvSpPr>
          <p:spPr>
            <a:xfrm>
              <a:off x="744" y="1536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2" name="矩形 61501"/>
            <p:cNvSpPr/>
            <p:nvPr/>
          </p:nvSpPr>
          <p:spPr>
            <a:xfrm>
              <a:off x="701" y="1536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503" name="组合 61502"/>
          <p:cNvGrpSpPr/>
          <p:nvPr/>
        </p:nvGrpSpPr>
        <p:grpSpPr>
          <a:xfrm rot="0">
            <a:off x="5869940" y="4639945"/>
            <a:ext cx="1306830" cy="697230"/>
            <a:chOff x="975" y="1536"/>
            <a:chExt cx="273" cy="384"/>
          </a:xfrm>
        </p:grpSpPr>
        <p:sp>
          <p:nvSpPr>
            <p:cNvPr id="61504" name="矩形 61503"/>
            <p:cNvSpPr/>
            <p:nvPr/>
          </p:nvSpPr>
          <p:spPr>
            <a:xfrm>
              <a:off x="1018" y="1536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5" name="矩形 61504"/>
            <p:cNvSpPr/>
            <p:nvPr/>
          </p:nvSpPr>
          <p:spPr>
            <a:xfrm>
              <a:off x="975" y="1536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506" name="组合 61505"/>
          <p:cNvGrpSpPr/>
          <p:nvPr/>
        </p:nvGrpSpPr>
        <p:grpSpPr>
          <a:xfrm rot="0">
            <a:off x="7176770" y="4639945"/>
            <a:ext cx="1311910" cy="697230"/>
            <a:chOff x="1248" y="1536"/>
            <a:chExt cx="274" cy="384"/>
          </a:xfrm>
        </p:grpSpPr>
        <p:sp>
          <p:nvSpPr>
            <p:cNvPr id="61507" name="矩形 61506"/>
            <p:cNvSpPr/>
            <p:nvPr/>
          </p:nvSpPr>
          <p:spPr>
            <a:xfrm>
              <a:off x="1291" y="1536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8" name="矩形 61507"/>
            <p:cNvSpPr/>
            <p:nvPr/>
          </p:nvSpPr>
          <p:spPr>
            <a:xfrm>
              <a:off x="1248" y="1536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509" name="组合 61508"/>
          <p:cNvGrpSpPr/>
          <p:nvPr/>
        </p:nvGrpSpPr>
        <p:grpSpPr>
          <a:xfrm rot="0">
            <a:off x="1202055" y="5337810"/>
            <a:ext cx="2049145" cy="697230"/>
            <a:chOff x="0" y="1920"/>
            <a:chExt cx="428" cy="384"/>
          </a:xfrm>
        </p:grpSpPr>
        <p:sp>
          <p:nvSpPr>
            <p:cNvPr id="61510" name="矩形 61509"/>
            <p:cNvSpPr/>
            <p:nvPr/>
          </p:nvSpPr>
          <p:spPr>
            <a:xfrm>
              <a:off x="43" y="1920"/>
              <a:ext cx="342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四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11" name="矩形 61510"/>
            <p:cNvSpPr/>
            <p:nvPr/>
          </p:nvSpPr>
          <p:spPr>
            <a:xfrm>
              <a:off x="0" y="1920"/>
              <a:ext cx="428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512" name="组合 61511"/>
          <p:cNvGrpSpPr/>
          <p:nvPr/>
        </p:nvGrpSpPr>
        <p:grpSpPr>
          <a:xfrm rot="0">
            <a:off x="3251200" y="5337810"/>
            <a:ext cx="1306830" cy="697230"/>
            <a:chOff x="428" y="1920"/>
            <a:chExt cx="273" cy="384"/>
          </a:xfrm>
        </p:grpSpPr>
        <p:sp>
          <p:nvSpPr>
            <p:cNvPr id="61513" name="矩形 61512"/>
            <p:cNvSpPr/>
            <p:nvPr/>
          </p:nvSpPr>
          <p:spPr>
            <a:xfrm>
              <a:off x="471" y="1920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14" name="矩形 61513"/>
            <p:cNvSpPr/>
            <p:nvPr/>
          </p:nvSpPr>
          <p:spPr>
            <a:xfrm>
              <a:off x="428" y="1920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515" name="组合 61514"/>
          <p:cNvGrpSpPr/>
          <p:nvPr/>
        </p:nvGrpSpPr>
        <p:grpSpPr>
          <a:xfrm rot="0">
            <a:off x="4558030" y="5337810"/>
            <a:ext cx="1311910" cy="697230"/>
            <a:chOff x="701" y="1920"/>
            <a:chExt cx="274" cy="384"/>
          </a:xfrm>
        </p:grpSpPr>
        <p:sp>
          <p:nvSpPr>
            <p:cNvPr id="61516" name="矩形 61515"/>
            <p:cNvSpPr/>
            <p:nvPr/>
          </p:nvSpPr>
          <p:spPr>
            <a:xfrm>
              <a:off x="744" y="1920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17" name="矩形 61516"/>
            <p:cNvSpPr/>
            <p:nvPr/>
          </p:nvSpPr>
          <p:spPr>
            <a:xfrm>
              <a:off x="701" y="1920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518" name="组合 61517"/>
          <p:cNvGrpSpPr/>
          <p:nvPr/>
        </p:nvGrpSpPr>
        <p:grpSpPr>
          <a:xfrm rot="0">
            <a:off x="5869940" y="5337810"/>
            <a:ext cx="1306830" cy="697230"/>
            <a:chOff x="975" y="1920"/>
            <a:chExt cx="273" cy="384"/>
          </a:xfrm>
        </p:grpSpPr>
        <p:sp>
          <p:nvSpPr>
            <p:cNvPr id="61519" name="矩形 61518"/>
            <p:cNvSpPr/>
            <p:nvPr/>
          </p:nvSpPr>
          <p:spPr>
            <a:xfrm>
              <a:off x="1018" y="1920"/>
              <a:ext cx="187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20" name="矩形 61519"/>
            <p:cNvSpPr/>
            <p:nvPr/>
          </p:nvSpPr>
          <p:spPr>
            <a:xfrm>
              <a:off x="975" y="1920"/>
              <a:ext cx="273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521" name="组合 61520"/>
          <p:cNvGrpSpPr/>
          <p:nvPr/>
        </p:nvGrpSpPr>
        <p:grpSpPr>
          <a:xfrm rot="0">
            <a:off x="7176770" y="5337810"/>
            <a:ext cx="1311910" cy="697230"/>
            <a:chOff x="1248" y="1920"/>
            <a:chExt cx="274" cy="384"/>
          </a:xfrm>
        </p:grpSpPr>
        <p:sp>
          <p:nvSpPr>
            <p:cNvPr id="61522" name="矩形 61521"/>
            <p:cNvSpPr/>
            <p:nvPr/>
          </p:nvSpPr>
          <p:spPr>
            <a:xfrm>
              <a:off x="1291" y="1920"/>
              <a:ext cx="188" cy="384"/>
            </a:xfrm>
            <a:prstGeom prst="rect">
              <a:avLst/>
            </a:prstGeom>
            <a:noFill/>
            <a:ln w="38100">
              <a:noFill/>
            </a:ln>
          </p:spPr>
          <p:txBody>
            <a:bodyPr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23" name="矩形 61522"/>
            <p:cNvSpPr/>
            <p:nvPr/>
          </p:nvSpPr>
          <p:spPr>
            <a:xfrm>
              <a:off x="1248" y="1920"/>
              <a:ext cx="274" cy="384"/>
            </a:xfrm>
            <a:prstGeom prst="rect">
              <a:avLst/>
            </a:prstGeom>
            <a:noFill/>
            <a:ln w="38100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524" name="矩形 61523"/>
          <p:cNvSpPr/>
          <p:nvPr/>
        </p:nvSpPr>
        <p:spPr>
          <a:xfrm>
            <a:off x="1187450" y="1844675"/>
            <a:ext cx="7315200" cy="4196080"/>
          </a:xfrm>
          <a:prstGeom prst="rect">
            <a:avLst/>
          </a:prstGeom>
          <a:noFill/>
          <a:ln w="38100" cap="flat" cmpd="sng">
            <a:solidFill>
              <a:srgbClr val="A0A0A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9" name="Line 13"/>
          <p:cNvSpPr/>
          <p:nvPr/>
        </p:nvSpPr>
        <p:spPr>
          <a:xfrm>
            <a:off x="4038600" y="3886200"/>
            <a:ext cx="4800600" cy="0"/>
          </a:xfrm>
          <a:prstGeom prst="line">
            <a:avLst/>
          </a:prstGeom>
          <a:ln w="38100" cap="rnd" cmpd="sng">
            <a:solidFill>
              <a:srgbClr val="FF33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504" name="Text Box 48"/>
          <p:cNvSpPr txBox="1"/>
          <p:nvPr/>
        </p:nvSpPr>
        <p:spPr>
          <a:xfrm>
            <a:off x="0" y="0"/>
            <a:ext cx="6248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5.3.3 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中断接口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05" name="Text Box 49"/>
          <p:cNvSpPr txBox="1"/>
          <p:nvPr/>
        </p:nvSpPr>
        <p:spPr>
          <a:xfrm>
            <a:off x="0" y="533400"/>
            <a:ext cx="4724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组成（寄存器级）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515" name="Group 59"/>
          <p:cNvGrpSpPr/>
          <p:nvPr/>
        </p:nvGrpSpPr>
        <p:grpSpPr>
          <a:xfrm>
            <a:off x="3962400" y="304800"/>
            <a:ext cx="5181600" cy="6248400"/>
            <a:chOff x="2496" y="192"/>
            <a:chExt cx="3264" cy="3936"/>
          </a:xfrm>
        </p:grpSpPr>
        <p:sp>
          <p:nvSpPr>
            <p:cNvPr id="12317" name="Line 4"/>
            <p:cNvSpPr/>
            <p:nvPr/>
          </p:nvSpPr>
          <p:spPr>
            <a:xfrm>
              <a:off x="5232" y="240"/>
              <a:ext cx="0" cy="211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8" name="Line 5"/>
            <p:cNvSpPr/>
            <p:nvPr/>
          </p:nvSpPr>
          <p:spPr>
            <a:xfrm>
              <a:off x="2880" y="192"/>
              <a:ext cx="0" cy="3936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2319" name="Line 6"/>
            <p:cNvSpPr/>
            <p:nvPr/>
          </p:nvSpPr>
          <p:spPr>
            <a:xfrm>
              <a:off x="4896" y="2160"/>
              <a:ext cx="0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0" name="Line 7"/>
            <p:cNvSpPr/>
            <p:nvPr/>
          </p:nvSpPr>
          <p:spPr>
            <a:xfrm flipH="1">
              <a:off x="4704" y="2688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21" name="Line 8"/>
            <p:cNvSpPr/>
            <p:nvPr/>
          </p:nvSpPr>
          <p:spPr>
            <a:xfrm flipH="1">
              <a:off x="4704" y="2160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2" name="Line 9"/>
            <p:cNvSpPr/>
            <p:nvPr/>
          </p:nvSpPr>
          <p:spPr>
            <a:xfrm flipH="1">
              <a:off x="4704" y="57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323" name="Line 10"/>
            <p:cNvSpPr/>
            <p:nvPr/>
          </p:nvSpPr>
          <p:spPr>
            <a:xfrm flipV="1">
              <a:off x="5136" y="2688"/>
              <a:ext cx="0" cy="192"/>
            </a:xfrm>
            <a:prstGeom prst="line">
              <a:avLst/>
            </a:prstGeom>
            <a:ln w="19050" cap="rnd" cmpd="sng">
              <a:solidFill>
                <a:srgbClr val="3366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2324" name="Line 11"/>
            <p:cNvSpPr/>
            <p:nvPr/>
          </p:nvSpPr>
          <p:spPr>
            <a:xfrm flipH="1">
              <a:off x="2880" y="480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325" name="Line 12"/>
            <p:cNvSpPr/>
            <p:nvPr/>
          </p:nvSpPr>
          <p:spPr>
            <a:xfrm flipH="1">
              <a:off x="4704" y="33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326" name="Rectangle 14"/>
            <p:cNvSpPr/>
            <p:nvPr/>
          </p:nvSpPr>
          <p:spPr>
            <a:xfrm>
              <a:off x="3552" y="2544"/>
              <a:ext cx="1152" cy="576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27" name="Text Box 15"/>
            <p:cNvSpPr txBox="1"/>
            <p:nvPr/>
          </p:nvSpPr>
          <p:spPr>
            <a:xfrm>
              <a:off x="2976" y="2880"/>
              <a:ext cx="91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D7~0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8" name="Line 16"/>
            <p:cNvSpPr/>
            <p:nvPr/>
          </p:nvSpPr>
          <p:spPr>
            <a:xfrm>
              <a:off x="4944" y="384"/>
              <a:ext cx="0" cy="19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329" name="Text Box 17"/>
            <p:cNvSpPr txBox="1"/>
            <p:nvPr/>
          </p:nvSpPr>
          <p:spPr>
            <a:xfrm>
              <a:off x="4992" y="2544"/>
              <a:ext cx="76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IRQ0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30" name="Text Box 18"/>
            <p:cNvSpPr txBox="1"/>
            <p:nvPr/>
          </p:nvSpPr>
          <p:spPr>
            <a:xfrm>
              <a:off x="2880" y="240"/>
              <a:ext cx="105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地址线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31" name="Text Box 19"/>
            <p:cNvSpPr txBox="1"/>
            <p:nvPr/>
          </p:nvSpPr>
          <p:spPr>
            <a:xfrm>
              <a:off x="3552" y="288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寄存器选择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32" name="Text Box 20"/>
            <p:cNvSpPr txBox="1"/>
            <p:nvPr/>
          </p:nvSpPr>
          <p:spPr>
            <a:xfrm>
              <a:off x="3552" y="720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命令字</a:t>
              </a: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33" name="Text Box 21"/>
            <p:cNvSpPr txBox="1"/>
            <p:nvPr/>
          </p:nvSpPr>
          <p:spPr>
            <a:xfrm>
              <a:off x="3552" y="1152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状态字</a:t>
              </a: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34" name="Text Box 22"/>
            <p:cNvSpPr txBox="1"/>
            <p:nvPr/>
          </p:nvSpPr>
          <p:spPr>
            <a:xfrm>
              <a:off x="3552" y="1584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数据缓冲器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35" name="Text Box 23"/>
            <p:cNvSpPr txBox="1"/>
            <p:nvPr/>
          </p:nvSpPr>
          <p:spPr>
            <a:xfrm>
              <a:off x="3552" y="2016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控制逻辑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36" name="Text Box 24"/>
            <p:cNvSpPr txBox="1"/>
            <p:nvPr/>
          </p:nvSpPr>
          <p:spPr>
            <a:xfrm>
              <a:off x="2880" y="624"/>
              <a:ext cx="105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数据线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37" name="Text Box 25"/>
            <p:cNvSpPr txBox="1"/>
            <p:nvPr/>
          </p:nvSpPr>
          <p:spPr>
            <a:xfrm>
              <a:off x="2880" y="1056"/>
              <a:ext cx="105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数据线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38" name="Line 26"/>
            <p:cNvSpPr/>
            <p:nvPr/>
          </p:nvSpPr>
          <p:spPr>
            <a:xfrm flipH="1">
              <a:off x="2880" y="864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339" name="Line 27"/>
            <p:cNvSpPr/>
            <p:nvPr/>
          </p:nvSpPr>
          <p:spPr>
            <a:xfrm flipH="1">
              <a:off x="2880" y="129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40" name="Line 28"/>
            <p:cNvSpPr/>
            <p:nvPr/>
          </p:nvSpPr>
          <p:spPr>
            <a:xfrm flipH="1">
              <a:off x="2880" y="1728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2341" name="Text Box 29"/>
            <p:cNvSpPr txBox="1"/>
            <p:nvPr/>
          </p:nvSpPr>
          <p:spPr>
            <a:xfrm>
              <a:off x="2880" y="1488"/>
              <a:ext cx="105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数据线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42" name="Text Box 30"/>
            <p:cNvSpPr txBox="1"/>
            <p:nvPr/>
          </p:nvSpPr>
          <p:spPr>
            <a:xfrm>
              <a:off x="3552" y="2640"/>
              <a:ext cx="115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中断控制器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43" name="Line 31"/>
            <p:cNvSpPr/>
            <p:nvPr/>
          </p:nvSpPr>
          <p:spPr>
            <a:xfrm flipH="1">
              <a:off x="2880" y="2688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44" name="Line 32"/>
            <p:cNvSpPr/>
            <p:nvPr/>
          </p:nvSpPr>
          <p:spPr>
            <a:xfrm flipH="1">
              <a:off x="2880" y="2880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345" name="Line 33"/>
            <p:cNvSpPr/>
            <p:nvPr/>
          </p:nvSpPr>
          <p:spPr>
            <a:xfrm flipH="1">
              <a:off x="2880" y="3072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2346" name="Text Box 34"/>
            <p:cNvSpPr txBox="1"/>
            <p:nvPr/>
          </p:nvSpPr>
          <p:spPr>
            <a:xfrm>
              <a:off x="2976" y="2496"/>
              <a:ext cx="91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INT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47" name="Text Box 35"/>
            <p:cNvSpPr txBox="1"/>
            <p:nvPr/>
          </p:nvSpPr>
          <p:spPr>
            <a:xfrm>
              <a:off x="2976" y="2688"/>
              <a:ext cx="91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INTA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48" name="Line 36"/>
            <p:cNvSpPr/>
            <p:nvPr/>
          </p:nvSpPr>
          <p:spPr>
            <a:xfrm flipH="1">
              <a:off x="4704" y="864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349" name="Text Box 37"/>
            <p:cNvSpPr txBox="1"/>
            <p:nvPr/>
          </p:nvSpPr>
          <p:spPr>
            <a:xfrm>
              <a:off x="4752" y="624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命令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50" name="Line 38"/>
            <p:cNvSpPr/>
            <p:nvPr/>
          </p:nvSpPr>
          <p:spPr>
            <a:xfrm flipH="1">
              <a:off x="4704" y="1296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51" name="Line 39"/>
            <p:cNvSpPr/>
            <p:nvPr/>
          </p:nvSpPr>
          <p:spPr>
            <a:xfrm flipH="1">
              <a:off x="4704" y="1728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2352" name="Line 40"/>
            <p:cNvSpPr/>
            <p:nvPr/>
          </p:nvSpPr>
          <p:spPr>
            <a:xfrm flipH="1">
              <a:off x="4704" y="2832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53" name="Line 41"/>
            <p:cNvSpPr/>
            <p:nvPr/>
          </p:nvSpPr>
          <p:spPr>
            <a:xfrm flipH="1">
              <a:off x="4704" y="302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54" name="Text Box 42"/>
            <p:cNvSpPr txBox="1"/>
            <p:nvPr/>
          </p:nvSpPr>
          <p:spPr>
            <a:xfrm>
              <a:off x="4992" y="2880"/>
              <a:ext cx="76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IRQ7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55" name="Text Box 43"/>
            <p:cNvSpPr txBox="1"/>
            <p:nvPr/>
          </p:nvSpPr>
          <p:spPr>
            <a:xfrm>
              <a:off x="4752" y="1056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状态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56" name="Text Box 44"/>
            <p:cNvSpPr txBox="1"/>
            <p:nvPr/>
          </p:nvSpPr>
          <p:spPr>
            <a:xfrm>
              <a:off x="4752" y="1488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数据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57" name="Text Box 45"/>
            <p:cNvSpPr txBox="1"/>
            <p:nvPr/>
          </p:nvSpPr>
          <p:spPr>
            <a:xfrm>
              <a:off x="5232" y="720"/>
              <a:ext cx="385" cy="115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外部设备</a:t>
              </a:r>
              <a:endPara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58" name="Text Box 46"/>
            <p:cNvSpPr txBox="1"/>
            <p:nvPr/>
          </p:nvSpPr>
          <p:spPr>
            <a:xfrm>
              <a:off x="2496" y="672"/>
              <a:ext cx="385" cy="12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系统总线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59" name="Text Box 47"/>
            <p:cNvSpPr txBox="1"/>
            <p:nvPr/>
          </p:nvSpPr>
          <p:spPr>
            <a:xfrm>
              <a:off x="3648" y="2880"/>
              <a:ext cx="115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b="1" dirty="0">
                  <a:latin typeface="Times New Roman" panose="02020603050405020304" pitchFamily="18" charset="0"/>
                </a:rPr>
                <a:t>8259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）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60" name="Text Box 50"/>
            <p:cNvSpPr txBox="1"/>
            <p:nvPr/>
          </p:nvSpPr>
          <p:spPr>
            <a:xfrm>
              <a:off x="4704" y="1920"/>
              <a:ext cx="76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IRQi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513" name="Text Box 57"/>
          <p:cNvSpPr txBox="1"/>
          <p:nvPr/>
        </p:nvSpPr>
        <p:spPr>
          <a:xfrm>
            <a:off x="5638800" y="5257800"/>
            <a:ext cx="838200" cy="557213"/>
          </a:xfrm>
          <a:prstGeom prst="rect">
            <a:avLst/>
          </a:prstGeom>
          <a:solidFill>
            <a:srgbClr val="FF9966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M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14" name="Text Box 58"/>
          <p:cNvSpPr txBox="1"/>
          <p:nvPr/>
        </p:nvSpPr>
        <p:spPr>
          <a:xfrm>
            <a:off x="5638800" y="5943600"/>
            <a:ext cx="838200" cy="557213"/>
          </a:xfrm>
          <a:prstGeom prst="rect">
            <a:avLst/>
          </a:prstGeom>
          <a:solidFill>
            <a:srgbClr val="FF9966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16" name="Line 60"/>
          <p:cNvSpPr/>
          <p:nvPr/>
        </p:nvSpPr>
        <p:spPr>
          <a:xfrm>
            <a:off x="5181600" y="5105400"/>
            <a:ext cx="2819400" cy="0"/>
          </a:xfrm>
          <a:prstGeom prst="line">
            <a:avLst/>
          </a:prstGeom>
          <a:ln w="38100" cap="rnd" cmpd="sng">
            <a:solidFill>
              <a:srgbClr val="0099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517" name="Line 61"/>
          <p:cNvSpPr/>
          <p:nvPr/>
        </p:nvSpPr>
        <p:spPr>
          <a:xfrm>
            <a:off x="5181600" y="228600"/>
            <a:ext cx="0" cy="4876800"/>
          </a:xfrm>
          <a:prstGeom prst="line">
            <a:avLst/>
          </a:prstGeom>
          <a:ln w="38100" cap="rnd" cmpd="sng">
            <a:solidFill>
              <a:srgbClr val="0099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518" name="Line 62"/>
          <p:cNvSpPr/>
          <p:nvPr/>
        </p:nvSpPr>
        <p:spPr>
          <a:xfrm>
            <a:off x="5181600" y="152400"/>
            <a:ext cx="2819400" cy="0"/>
          </a:xfrm>
          <a:prstGeom prst="line">
            <a:avLst/>
          </a:prstGeom>
          <a:ln w="38100" cap="rnd" cmpd="sng">
            <a:solidFill>
              <a:srgbClr val="0099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519" name="Line 63"/>
          <p:cNvSpPr/>
          <p:nvPr/>
        </p:nvSpPr>
        <p:spPr>
          <a:xfrm>
            <a:off x="8001000" y="152400"/>
            <a:ext cx="0" cy="4953000"/>
          </a:xfrm>
          <a:prstGeom prst="line">
            <a:avLst/>
          </a:prstGeom>
          <a:ln w="38100" cap="rnd" cmpd="sng">
            <a:solidFill>
              <a:srgbClr val="0099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521" name="Line 65"/>
          <p:cNvSpPr/>
          <p:nvPr/>
        </p:nvSpPr>
        <p:spPr>
          <a:xfrm>
            <a:off x="4572000" y="5562600"/>
            <a:ext cx="1066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522" name="Line 66"/>
          <p:cNvSpPr/>
          <p:nvPr/>
        </p:nvSpPr>
        <p:spPr>
          <a:xfrm>
            <a:off x="4572000" y="6172200"/>
            <a:ext cx="1066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523" name="Text Box 67"/>
          <p:cNvSpPr txBox="1"/>
          <p:nvPr/>
        </p:nvSpPr>
        <p:spPr>
          <a:xfrm>
            <a:off x="7467600" y="57150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主机板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525" name="Text Box 69"/>
          <p:cNvSpPr txBox="1"/>
          <p:nvPr/>
        </p:nvSpPr>
        <p:spPr>
          <a:xfrm>
            <a:off x="0" y="10668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）寄存器选择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27" name="Text Box 71"/>
          <p:cNvSpPr txBox="1"/>
          <p:nvPr/>
        </p:nvSpPr>
        <p:spPr>
          <a:xfrm>
            <a:off x="0" y="15240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对接口寄存器寻址。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28" name="Text Box 72"/>
          <p:cNvSpPr txBox="1"/>
          <p:nvPr/>
        </p:nvSpPr>
        <p:spPr>
          <a:xfrm>
            <a:off x="0" y="19812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）命令字寄存器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29" name="Text Box 73"/>
          <p:cNvSpPr txBox="1"/>
          <p:nvPr/>
        </p:nvSpPr>
        <p:spPr>
          <a:xfrm>
            <a:off x="0" y="2438400"/>
            <a:ext cx="3962400" cy="13731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发向外设的命令字，转换为相应操作命令送外设。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30" name="Text Box 74"/>
          <p:cNvSpPr txBox="1"/>
          <p:nvPr/>
        </p:nvSpPr>
        <p:spPr>
          <a:xfrm>
            <a:off x="0" y="37338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命令字格式的拟定：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31" name="Text Box 75"/>
          <p:cNvSpPr txBox="1"/>
          <p:nvPr/>
        </p:nvSpPr>
        <p:spPr>
          <a:xfrm>
            <a:off x="4572000" y="32004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接口板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532" name="Text Box 76"/>
          <p:cNvSpPr txBox="1"/>
          <p:nvPr/>
        </p:nvSpPr>
        <p:spPr>
          <a:xfrm>
            <a:off x="0" y="4191000"/>
            <a:ext cx="22098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用代码表示各种命令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535" name="Group 79"/>
          <p:cNvGrpSpPr/>
          <p:nvPr/>
        </p:nvGrpSpPr>
        <p:grpSpPr>
          <a:xfrm>
            <a:off x="1981200" y="4419600"/>
            <a:ext cx="457200" cy="533400"/>
            <a:chOff x="1488" y="2928"/>
            <a:chExt cx="288" cy="336"/>
          </a:xfrm>
        </p:grpSpPr>
        <p:sp>
          <p:nvSpPr>
            <p:cNvPr id="12315" name="Line 77"/>
            <p:cNvSpPr/>
            <p:nvPr/>
          </p:nvSpPr>
          <p:spPr>
            <a:xfrm flipH="1">
              <a:off x="1488" y="2928"/>
              <a:ext cx="288" cy="192"/>
            </a:xfrm>
            <a:prstGeom prst="line">
              <a:avLst/>
            </a:prstGeom>
            <a:ln w="28575" cap="flat" cmpd="sng">
              <a:solidFill>
                <a:srgbClr val="33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6" name="Line 78"/>
            <p:cNvSpPr/>
            <p:nvPr/>
          </p:nvSpPr>
          <p:spPr>
            <a:xfrm>
              <a:off x="1488" y="3120"/>
              <a:ext cx="288" cy="144"/>
            </a:xfrm>
            <a:prstGeom prst="line">
              <a:avLst/>
            </a:prstGeom>
            <a:ln w="28575" cap="flat" cmpd="sng">
              <a:solidFill>
                <a:srgbClr val="3399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536" name="Text Box 80"/>
          <p:cNvSpPr txBox="1"/>
          <p:nvPr/>
        </p:nvSpPr>
        <p:spPr>
          <a:xfrm>
            <a:off x="2438400" y="4191000"/>
            <a:ext cx="2209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代码位数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37" name="Text Box 81"/>
          <p:cNvSpPr txBox="1"/>
          <p:nvPr/>
        </p:nvSpPr>
        <p:spPr>
          <a:xfrm>
            <a:off x="2438400" y="4648200"/>
            <a:ext cx="2209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代码含义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38" name="Text Box 82"/>
          <p:cNvSpPr txBox="1"/>
          <p:nvPr/>
        </p:nvSpPr>
        <p:spPr>
          <a:xfrm>
            <a:off x="0" y="51054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）状态字寄存器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39" name="Text Box 83"/>
          <p:cNvSpPr txBox="1"/>
          <p:nvPr/>
        </p:nvSpPr>
        <p:spPr>
          <a:xfrm>
            <a:off x="0" y="5530850"/>
            <a:ext cx="39624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反映设备和接口的运行状态。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53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5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1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0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4" grpId="0"/>
      <p:bldP spid="19505" grpId="0"/>
      <p:bldP spid="19513" grpId="0" animBg="1"/>
      <p:bldP spid="19514" grpId="0" animBg="1"/>
      <p:bldP spid="19523" grpId="0" build="p"/>
      <p:bldP spid="19525" grpId="0"/>
      <p:bldP spid="19527" grpId="0"/>
      <p:bldP spid="19528" grpId="0"/>
      <p:bldP spid="19529" grpId="0"/>
      <p:bldP spid="19530" grpId="0"/>
      <p:bldP spid="19531" grpId="0" build="p"/>
      <p:bldP spid="19532" grpId="0"/>
      <p:bldP spid="19536" grpId="0"/>
      <p:bldP spid="19537" grpId="0"/>
      <p:bldP spid="19538" grpId="0"/>
      <p:bldP spid="195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39" name="Text Box 59"/>
          <p:cNvSpPr txBox="1"/>
          <p:nvPr/>
        </p:nvSpPr>
        <p:spPr>
          <a:xfrm>
            <a:off x="0" y="9144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）数据缓冲器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40" name="Text Box 60"/>
          <p:cNvSpPr txBox="1"/>
          <p:nvPr/>
        </p:nvSpPr>
        <p:spPr>
          <a:xfrm>
            <a:off x="0" y="13716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传送数据，实现缓冲。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41" name="Text Box 61"/>
          <p:cNvSpPr txBox="1"/>
          <p:nvPr/>
        </p:nvSpPr>
        <p:spPr>
          <a:xfrm>
            <a:off x="0" y="18288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）控制逻辑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42" name="Text Box 62"/>
          <p:cNvSpPr txBox="1"/>
          <p:nvPr/>
        </p:nvSpPr>
        <p:spPr>
          <a:xfrm>
            <a:off x="457200" y="22860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请求信号产生逻辑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43" name="Text Box 63"/>
          <p:cNvSpPr txBox="1"/>
          <p:nvPr/>
        </p:nvSpPr>
        <p:spPr>
          <a:xfrm>
            <a:off x="0" y="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状态字格式的拟定：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319" name="Group 79"/>
          <p:cNvGrpSpPr/>
          <p:nvPr/>
        </p:nvGrpSpPr>
        <p:grpSpPr>
          <a:xfrm>
            <a:off x="3962400" y="152400"/>
            <a:ext cx="5181600" cy="6400800"/>
            <a:chOff x="2496" y="96"/>
            <a:chExt cx="3264" cy="4032"/>
          </a:xfrm>
        </p:grpSpPr>
        <p:sp>
          <p:nvSpPr>
            <p:cNvPr id="13328" name="Line 2"/>
            <p:cNvSpPr/>
            <p:nvPr/>
          </p:nvSpPr>
          <p:spPr>
            <a:xfrm>
              <a:off x="2544" y="2448"/>
              <a:ext cx="3024" cy="0"/>
            </a:xfrm>
            <a:prstGeom prst="line">
              <a:avLst/>
            </a:prstGeom>
            <a:ln w="38100" cap="rnd" cmpd="sng">
              <a:solidFill>
                <a:srgbClr val="FF3300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13329" name="Group 5"/>
            <p:cNvGrpSpPr/>
            <p:nvPr/>
          </p:nvGrpSpPr>
          <p:grpSpPr>
            <a:xfrm>
              <a:off x="2496" y="192"/>
              <a:ext cx="3264" cy="3936"/>
              <a:chOff x="2496" y="192"/>
              <a:chExt cx="3264" cy="3936"/>
            </a:xfrm>
          </p:grpSpPr>
          <p:sp>
            <p:nvSpPr>
              <p:cNvPr id="13340" name="Line 6"/>
              <p:cNvSpPr/>
              <p:nvPr/>
            </p:nvSpPr>
            <p:spPr>
              <a:xfrm>
                <a:off x="5232" y="240"/>
                <a:ext cx="0" cy="2112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41" name="Line 7"/>
              <p:cNvSpPr/>
              <p:nvPr/>
            </p:nvSpPr>
            <p:spPr>
              <a:xfrm>
                <a:off x="2880" y="192"/>
                <a:ext cx="0" cy="3936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3342" name="Line 8"/>
              <p:cNvSpPr/>
              <p:nvPr/>
            </p:nvSpPr>
            <p:spPr>
              <a:xfrm>
                <a:off x="4896" y="2160"/>
                <a:ext cx="0" cy="6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43" name="Line 9"/>
              <p:cNvSpPr/>
              <p:nvPr/>
            </p:nvSpPr>
            <p:spPr>
              <a:xfrm flipH="1">
                <a:off x="4704" y="2688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44" name="Line 10"/>
              <p:cNvSpPr/>
              <p:nvPr/>
            </p:nvSpPr>
            <p:spPr>
              <a:xfrm flipH="1">
                <a:off x="4704" y="2160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45" name="Line 11"/>
              <p:cNvSpPr/>
              <p:nvPr/>
            </p:nvSpPr>
            <p:spPr>
              <a:xfrm flipH="1">
                <a:off x="4704" y="576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3346" name="Line 12"/>
              <p:cNvSpPr/>
              <p:nvPr/>
            </p:nvSpPr>
            <p:spPr>
              <a:xfrm flipV="1">
                <a:off x="5136" y="2688"/>
                <a:ext cx="0" cy="19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13347" name="Line 13"/>
              <p:cNvSpPr/>
              <p:nvPr/>
            </p:nvSpPr>
            <p:spPr>
              <a:xfrm flipH="1">
                <a:off x="2880" y="480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3348" name="Line 14"/>
              <p:cNvSpPr/>
              <p:nvPr/>
            </p:nvSpPr>
            <p:spPr>
              <a:xfrm flipH="1">
                <a:off x="4704" y="336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3349" name="Rectangle 15"/>
              <p:cNvSpPr/>
              <p:nvPr/>
            </p:nvSpPr>
            <p:spPr>
              <a:xfrm>
                <a:off x="3552" y="2544"/>
                <a:ext cx="1152" cy="576"/>
              </a:xfrm>
              <a:prstGeom prst="rect">
                <a:avLst/>
              </a:prstGeom>
              <a:solidFill>
                <a:schemeClr val="accent1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0" name="Text Box 16"/>
              <p:cNvSpPr txBox="1"/>
              <p:nvPr/>
            </p:nvSpPr>
            <p:spPr>
              <a:xfrm>
                <a:off x="2976" y="2880"/>
                <a:ext cx="912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D7~0</a:t>
                </a:r>
                <a:endPara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1" name="Line 17"/>
              <p:cNvSpPr/>
              <p:nvPr/>
            </p:nvSpPr>
            <p:spPr>
              <a:xfrm>
                <a:off x="4944" y="384"/>
                <a:ext cx="0" cy="192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13352" name="Text Box 18"/>
              <p:cNvSpPr txBox="1"/>
              <p:nvPr/>
            </p:nvSpPr>
            <p:spPr>
              <a:xfrm>
                <a:off x="4992" y="2544"/>
                <a:ext cx="768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IRQ0</a:t>
                </a:r>
                <a:endPara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3" name="Text Box 19"/>
              <p:cNvSpPr txBox="1"/>
              <p:nvPr/>
            </p:nvSpPr>
            <p:spPr>
              <a:xfrm>
                <a:off x="2880" y="240"/>
                <a:ext cx="105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地址线</a:t>
                </a:r>
                <a:endPara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4" name="Text Box 20"/>
              <p:cNvSpPr txBox="1"/>
              <p:nvPr/>
            </p:nvSpPr>
            <p:spPr>
              <a:xfrm>
                <a:off x="3552" y="288"/>
                <a:ext cx="1152" cy="312"/>
              </a:xfrm>
              <a:prstGeom prst="rect">
                <a:avLst/>
              </a:prstGeom>
              <a:solidFill>
                <a:schemeClr val="accent1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寄存器选择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5" name="Text Box 21"/>
              <p:cNvSpPr txBox="1"/>
              <p:nvPr/>
            </p:nvSpPr>
            <p:spPr>
              <a:xfrm>
                <a:off x="3552" y="720"/>
                <a:ext cx="1152" cy="312"/>
              </a:xfrm>
              <a:prstGeom prst="rect">
                <a:avLst/>
              </a:prstGeom>
              <a:solidFill>
                <a:schemeClr val="accent1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命令字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R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6" name="Text Box 22"/>
              <p:cNvSpPr txBox="1"/>
              <p:nvPr/>
            </p:nvSpPr>
            <p:spPr>
              <a:xfrm>
                <a:off x="3552" y="1152"/>
                <a:ext cx="1152" cy="312"/>
              </a:xfrm>
              <a:prstGeom prst="rect">
                <a:avLst/>
              </a:prstGeom>
              <a:solidFill>
                <a:schemeClr val="accent1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  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状态字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R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7" name="Text Box 23"/>
              <p:cNvSpPr txBox="1"/>
              <p:nvPr/>
            </p:nvSpPr>
            <p:spPr>
              <a:xfrm>
                <a:off x="3552" y="1584"/>
                <a:ext cx="1152" cy="312"/>
              </a:xfrm>
              <a:prstGeom prst="rect">
                <a:avLst/>
              </a:prstGeom>
              <a:solidFill>
                <a:schemeClr val="accent1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数据缓冲器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8" name="Text Box 24"/>
              <p:cNvSpPr txBox="1"/>
              <p:nvPr/>
            </p:nvSpPr>
            <p:spPr>
              <a:xfrm>
                <a:off x="3552" y="2016"/>
                <a:ext cx="1152" cy="312"/>
              </a:xfrm>
              <a:prstGeom prst="rect">
                <a:avLst/>
              </a:prstGeom>
              <a:solidFill>
                <a:schemeClr val="accent1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 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控制逻辑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9" name="Text Box 25"/>
              <p:cNvSpPr txBox="1"/>
              <p:nvPr/>
            </p:nvSpPr>
            <p:spPr>
              <a:xfrm>
                <a:off x="2880" y="624"/>
                <a:ext cx="105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数据线</a:t>
                </a:r>
                <a:endPara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0" name="Text Box 26"/>
              <p:cNvSpPr txBox="1"/>
              <p:nvPr/>
            </p:nvSpPr>
            <p:spPr>
              <a:xfrm>
                <a:off x="2880" y="1056"/>
                <a:ext cx="105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数据线</a:t>
                </a:r>
                <a:endPara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1" name="Line 27"/>
              <p:cNvSpPr/>
              <p:nvPr/>
            </p:nvSpPr>
            <p:spPr>
              <a:xfrm flipH="1">
                <a:off x="2880" y="864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3362" name="Line 28"/>
              <p:cNvSpPr/>
              <p:nvPr/>
            </p:nvSpPr>
            <p:spPr>
              <a:xfrm flipH="1">
                <a:off x="2880" y="1296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63" name="Line 29"/>
              <p:cNvSpPr/>
              <p:nvPr/>
            </p:nvSpPr>
            <p:spPr>
              <a:xfrm flipH="1">
                <a:off x="2880" y="1728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3364" name="Text Box 30"/>
              <p:cNvSpPr txBox="1"/>
              <p:nvPr/>
            </p:nvSpPr>
            <p:spPr>
              <a:xfrm>
                <a:off x="2880" y="1488"/>
                <a:ext cx="105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数据线</a:t>
                </a:r>
                <a:endPara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5" name="Text Box 31"/>
              <p:cNvSpPr txBox="1"/>
              <p:nvPr/>
            </p:nvSpPr>
            <p:spPr>
              <a:xfrm>
                <a:off x="3552" y="2640"/>
                <a:ext cx="1152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中断控制器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6" name="Line 32"/>
              <p:cNvSpPr/>
              <p:nvPr/>
            </p:nvSpPr>
            <p:spPr>
              <a:xfrm flipH="1">
                <a:off x="2880" y="2688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67" name="Line 33"/>
              <p:cNvSpPr/>
              <p:nvPr/>
            </p:nvSpPr>
            <p:spPr>
              <a:xfrm flipH="1">
                <a:off x="2880" y="2880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3368" name="Line 34"/>
              <p:cNvSpPr/>
              <p:nvPr/>
            </p:nvSpPr>
            <p:spPr>
              <a:xfrm flipH="1">
                <a:off x="2880" y="3072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3369" name="Text Box 35"/>
              <p:cNvSpPr txBox="1"/>
              <p:nvPr/>
            </p:nvSpPr>
            <p:spPr>
              <a:xfrm>
                <a:off x="2976" y="2496"/>
                <a:ext cx="912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INT</a:t>
                </a:r>
                <a:endPara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0" name="Text Box 36"/>
              <p:cNvSpPr txBox="1"/>
              <p:nvPr/>
            </p:nvSpPr>
            <p:spPr>
              <a:xfrm>
                <a:off x="2976" y="2688"/>
                <a:ext cx="912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INTA</a:t>
                </a:r>
                <a:endPara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1" name="Line 37"/>
              <p:cNvSpPr/>
              <p:nvPr/>
            </p:nvSpPr>
            <p:spPr>
              <a:xfrm flipH="1">
                <a:off x="4704" y="864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3372" name="Text Box 38"/>
              <p:cNvSpPr txBox="1"/>
              <p:nvPr/>
            </p:nvSpPr>
            <p:spPr>
              <a:xfrm>
                <a:off x="4752" y="624"/>
                <a:ext cx="81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命令</a:t>
                </a:r>
                <a:endPara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3" name="Line 39"/>
              <p:cNvSpPr/>
              <p:nvPr/>
            </p:nvSpPr>
            <p:spPr>
              <a:xfrm flipH="1">
                <a:off x="4704" y="1296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74" name="Line 40"/>
              <p:cNvSpPr/>
              <p:nvPr/>
            </p:nvSpPr>
            <p:spPr>
              <a:xfrm flipH="1">
                <a:off x="4704" y="1728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3375" name="Line 41"/>
              <p:cNvSpPr/>
              <p:nvPr/>
            </p:nvSpPr>
            <p:spPr>
              <a:xfrm flipH="1">
                <a:off x="4704" y="283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76" name="Line 42"/>
              <p:cNvSpPr/>
              <p:nvPr/>
            </p:nvSpPr>
            <p:spPr>
              <a:xfrm flipH="1">
                <a:off x="4704" y="3024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77" name="Text Box 43"/>
              <p:cNvSpPr txBox="1"/>
              <p:nvPr/>
            </p:nvSpPr>
            <p:spPr>
              <a:xfrm>
                <a:off x="4992" y="2880"/>
                <a:ext cx="768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IRQ7</a:t>
                </a:r>
                <a:endPara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8" name="Text Box 44"/>
              <p:cNvSpPr txBox="1"/>
              <p:nvPr/>
            </p:nvSpPr>
            <p:spPr>
              <a:xfrm>
                <a:off x="4752" y="1056"/>
                <a:ext cx="81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状态</a:t>
                </a:r>
                <a:endPara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9" name="Text Box 45"/>
              <p:cNvSpPr txBox="1"/>
              <p:nvPr/>
            </p:nvSpPr>
            <p:spPr>
              <a:xfrm>
                <a:off x="4752" y="1488"/>
                <a:ext cx="81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数据</a:t>
                </a:r>
                <a:endPara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80" name="Text Box 46"/>
              <p:cNvSpPr txBox="1"/>
              <p:nvPr/>
            </p:nvSpPr>
            <p:spPr>
              <a:xfrm>
                <a:off x="5232" y="720"/>
                <a:ext cx="385" cy="115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33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外部设备</a:t>
                </a:r>
                <a:endParaRPr lang="zh-CN" altLang="en-US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381" name="Text Box 47"/>
              <p:cNvSpPr txBox="1"/>
              <p:nvPr/>
            </p:nvSpPr>
            <p:spPr>
              <a:xfrm>
                <a:off x="2496" y="672"/>
                <a:ext cx="385" cy="12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33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系统总线</a:t>
                </a:r>
                <a:endPara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382" name="Text Box 48"/>
              <p:cNvSpPr txBox="1"/>
              <p:nvPr/>
            </p:nvSpPr>
            <p:spPr>
              <a:xfrm>
                <a:off x="3648" y="2880"/>
                <a:ext cx="1152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8259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）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83" name="Text Box 49"/>
              <p:cNvSpPr txBox="1"/>
              <p:nvPr/>
            </p:nvSpPr>
            <p:spPr>
              <a:xfrm>
                <a:off x="4704" y="1920"/>
                <a:ext cx="768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IRQi</a:t>
                </a:r>
                <a:endPara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330" name="Text Box 50"/>
            <p:cNvSpPr txBox="1"/>
            <p:nvPr/>
          </p:nvSpPr>
          <p:spPr>
            <a:xfrm>
              <a:off x="3552" y="3312"/>
              <a:ext cx="528" cy="351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M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31" name="Text Box 51"/>
            <p:cNvSpPr txBox="1"/>
            <p:nvPr/>
          </p:nvSpPr>
          <p:spPr>
            <a:xfrm>
              <a:off x="3552" y="3744"/>
              <a:ext cx="528" cy="351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32" name="Line 52"/>
            <p:cNvSpPr/>
            <p:nvPr/>
          </p:nvSpPr>
          <p:spPr>
            <a:xfrm>
              <a:off x="3264" y="3216"/>
              <a:ext cx="1776" cy="0"/>
            </a:xfrm>
            <a:prstGeom prst="line">
              <a:avLst/>
            </a:prstGeom>
            <a:ln w="38100" cap="rnd" cmpd="sng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3333" name="Line 53"/>
            <p:cNvSpPr/>
            <p:nvPr/>
          </p:nvSpPr>
          <p:spPr>
            <a:xfrm>
              <a:off x="3264" y="144"/>
              <a:ext cx="0" cy="3072"/>
            </a:xfrm>
            <a:prstGeom prst="line">
              <a:avLst/>
            </a:prstGeom>
            <a:ln w="38100" cap="rnd" cmpd="sng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3334" name="Line 54"/>
            <p:cNvSpPr/>
            <p:nvPr/>
          </p:nvSpPr>
          <p:spPr>
            <a:xfrm>
              <a:off x="3264" y="96"/>
              <a:ext cx="1776" cy="0"/>
            </a:xfrm>
            <a:prstGeom prst="line">
              <a:avLst/>
            </a:prstGeom>
            <a:ln w="38100" cap="rnd" cmpd="sng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3335" name="Line 55"/>
            <p:cNvSpPr/>
            <p:nvPr/>
          </p:nvSpPr>
          <p:spPr>
            <a:xfrm>
              <a:off x="5040" y="96"/>
              <a:ext cx="0" cy="3120"/>
            </a:xfrm>
            <a:prstGeom prst="line">
              <a:avLst/>
            </a:prstGeom>
            <a:ln w="38100" cap="rnd" cmpd="sng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3336" name="Line 56"/>
            <p:cNvSpPr/>
            <p:nvPr/>
          </p:nvSpPr>
          <p:spPr>
            <a:xfrm>
              <a:off x="2880" y="3504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337" name="Line 57"/>
            <p:cNvSpPr/>
            <p:nvPr/>
          </p:nvSpPr>
          <p:spPr>
            <a:xfrm>
              <a:off x="2880" y="3888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338" name="Text Box 58"/>
            <p:cNvSpPr txBox="1"/>
            <p:nvPr/>
          </p:nvSpPr>
          <p:spPr>
            <a:xfrm>
              <a:off x="4704" y="3600"/>
              <a:ext cx="10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主机板</a:t>
              </a:r>
              <a:endPara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339" name="Text Box 64"/>
            <p:cNvSpPr txBox="1"/>
            <p:nvPr/>
          </p:nvSpPr>
          <p:spPr>
            <a:xfrm>
              <a:off x="2880" y="2016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接口板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0545" name="Text Box 65"/>
          <p:cNvSpPr txBox="1"/>
          <p:nvPr/>
        </p:nvSpPr>
        <p:spPr>
          <a:xfrm>
            <a:off x="0" y="457200"/>
            <a:ext cx="4267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用代码表示各种状态。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51" name="Text Box 71"/>
          <p:cNvSpPr txBox="1"/>
          <p:nvPr/>
        </p:nvSpPr>
        <p:spPr>
          <a:xfrm>
            <a:off x="0" y="4114800"/>
            <a:ext cx="4267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）公用中断控制器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52" name="Text Box 72"/>
          <p:cNvSpPr txBox="1"/>
          <p:nvPr/>
        </p:nvSpPr>
        <p:spPr>
          <a:xfrm>
            <a:off x="0" y="4572000"/>
            <a:ext cx="39624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接收外设请求，判优，送出公共请求；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53" name="Text Box 73"/>
          <p:cNvSpPr txBox="1"/>
          <p:nvPr/>
        </p:nvSpPr>
        <p:spPr>
          <a:xfrm>
            <a:off x="457200" y="27432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电平转换逻辑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54" name="Text Box 74"/>
          <p:cNvSpPr txBox="1"/>
          <p:nvPr/>
        </p:nvSpPr>
        <p:spPr>
          <a:xfrm>
            <a:off x="457200" y="36576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针对设备特性的逻辑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55" name="Text Box 75"/>
          <p:cNvSpPr txBox="1"/>
          <p:nvPr/>
        </p:nvSpPr>
        <p:spPr>
          <a:xfrm>
            <a:off x="457200" y="3200400"/>
            <a:ext cx="396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并转换逻辑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串口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57" name="AutoShape 77"/>
          <p:cNvSpPr/>
          <p:nvPr/>
        </p:nvSpPr>
        <p:spPr>
          <a:xfrm>
            <a:off x="304800" y="24384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58" name="Text Box 78"/>
          <p:cNvSpPr txBox="1"/>
          <p:nvPr/>
        </p:nvSpPr>
        <p:spPr>
          <a:xfrm>
            <a:off x="0" y="5454650"/>
            <a:ext cx="39624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接收中断批准，送出中断号（中断类型码）。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9" grpId="0"/>
      <p:bldP spid="20540" grpId="0"/>
      <p:bldP spid="20541" grpId="0"/>
      <p:bldP spid="20542" grpId="0"/>
      <p:bldP spid="20543" grpId="0"/>
      <p:bldP spid="20545" grpId="0"/>
      <p:bldP spid="20551" grpId="0"/>
      <p:bldP spid="20552" grpId="0"/>
      <p:bldP spid="20553" grpId="0"/>
      <p:bldP spid="20554" grpId="0"/>
      <p:bldP spid="20555" grpId="0"/>
      <p:bldP spid="20557" grpId="0" animBg="1"/>
      <p:bldP spid="205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0" y="457200"/>
            <a:ext cx="3962400" cy="13731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初始化：设置工作方式，送屏蔽字，送中断号。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0" y="1752600"/>
            <a:ext cx="39624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发启动命令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送命令字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，启动设备。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340" name="Group 67"/>
          <p:cNvGrpSpPr/>
          <p:nvPr/>
        </p:nvGrpSpPr>
        <p:grpSpPr>
          <a:xfrm>
            <a:off x="3962400" y="152400"/>
            <a:ext cx="5181600" cy="6400800"/>
            <a:chOff x="2496" y="96"/>
            <a:chExt cx="3264" cy="4032"/>
          </a:xfrm>
        </p:grpSpPr>
        <p:sp>
          <p:nvSpPr>
            <p:cNvPr id="14367" name="Line 4"/>
            <p:cNvSpPr/>
            <p:nvPr/>
          </p:nvSpPr>
          <p:spPr>
            <a:xfrm>
              <a:off x="2544" y="2448"/>
              <a:ext cx="3024" cy="0"/>
            </a:xfrm>
            <a:prstGeom prst="line">
              <a:avLst/>
            </a:prstGeom>
            <a:ln w="38100" cap="rnd" cmpd="sng">
              <a:solidFill>
                <a:srgbClr val="FF33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4368" name="Line 5"/>
            <p:cNvSpPr/>
            <p:nvPr/>
          </p:nvSpPr>
          <p:spPr>
            <a:xfrm>
              <a:off x="5232" y="240"/>
              <a:ext cx="0" cy="211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9" name="Line 6"/>
            <p:cNvSpPr/>
            <p:nvPr/>
          </p:nvSpPr>
          <p:spPr>
            <a:xfrm>
              <a:off x="2880" y="192"/>
              <a:ext cx="0" cy="3936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70" name="Line 7"/>
            <p:cNvSpPr/>
            <p:nvPr/>
          </p:nvSpPr>
          <p:spPr>
            <a:xfrm>
              <a:off x="4896" y="2160"/>
              <a:ext cx="0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1" name="Line 8"/>
            <p:cNvSpPr/>
            <p:nvPr/>
          </p:nvSpPr>
          <p:spPr>
            <a:xfrm flipH="1">
              <a:off x="4704" y="2688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2" name="Line 9"/>
            <p:cNvSpPr/>
            <p:nvPr/>
          </p:nvSpPr>
          <p:spPr>
            <a:xfrm flipH="1">
              <a:off x="4704" y="2160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3" name="Line 10"/>
            <p:cNvSpPr/>
            <p:nvPr/>
          </p:nvSpPr>
          <p:spPr>
            <a:xfrm flipH="1">
              <a:off x="4704" y="57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374" name="Line 11"/>
            <p:cNvSpPr/>
            <p:nvPr/>
          </p:nvSpPr>
          <p:spPr>
            <a:xfrm flipV="1">
              <a:off x="5136" y="2688"/>
              <a:ext cx="0" cy="192"/>
            </a:xfrm>
            <a:prstGeom prst="line">
              <a:avLst/>
            </a:prstGeom>
            <a:ln w="19050" cap="rnd" cmpd="sng">
              <a:solidFill>
                <a:srgbClr val="3366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4375" name="Line 12"/>
            <p:cNvSpPr/>
            <p:nvPr/>
          </p:nvSpPr>
          <p:spPr>
            <a:xfrm flipH="1">
              <a:off x="2880" y="480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376" name="Line 13"/>
            <p:cNvSpPr/>
            <p:nvPr/>
          </p:nvSpPr>
          <p:spPr>
            <a:xfrm flipH="1">
              <a:off x="4704" y="33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377" name="Text Box 14"/>
            <p:cNvSpPr txBox="1"/>
            <p:nvPr/>
          </p:nvSpPr>
          <p:spPr>
            <a:xfrm>
              <a:off x="2976" y="2880"/>
              <a:ext cx="91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D7~0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78" name="Line 15"/>
            <p:cNvSpPr/>
            <p:nvPr/>
          </p:nvSpPr>
          <p:spPr>
            <a:xfrm>
              <a:off x="4944" y="384"/>
              <a:ext cx="0" cy="19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4379" name="Text Box 16"/>
            <p:cNvSpPr txBox="1"/>
            <p:nvPr/>
          </p:nvSpPr>
          <p:spPr>
            <a:xfrm>
              <a:off x="4992" y="2544"/>
              <a:ext cx="76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IRQ0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80" name="Text Box 17"/>
            <p:cNvSpPr txBox="1"/>
            <p:nvPr/>
          </p:nvSpPr>
          <p:spPr>
            <a:xfrm>
              <a:off x="2880" y="240"/>
              <a:ext cx="105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地址线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81" name="Text Box 18"/>
            <p:cNvSpPr txBox="1"/>
            <p:nvPr/>
          </p:nvSpPr>
          <p:spPr>
            <a:xfrm>
              <a:off x="3552" y="288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寄存器选择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82" name="Text Box 19"/>
            <p:cNvSpPr txBox="1"/>
            <p:nvPr/>
          </p:nvSpPr>
          <p:spPr>
            <a:xfrm>
              <a:off x="3552" y="720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命令字</a:t>
              </a: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83" name="Text Box 20"/>
            <p:cNvSpPr txBox="1"/>
            <p:nvPr/>
          </p:nvSpPr>
          <p:spPr>
            <a:xfrm>
              <a:off x="3552" y="1152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状态字</a:t>
              </a: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84" name="Text Box 21"/>
            <p:cNvSpPr txBox="1"/>
            <p:nvPr/>
          </p:nvSpPr>
          <p:spPr>
            <a:xfrm>
              <a:off x="3552" y="1584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数据缓冲器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85" name="Text Box 22"/>
            <p:cNvSpPr txBox="1"/>
            <p:nvPr/>
          </p:nvSpPr>
          <p:spPr>
            <a:xfrm>
              <a:off x="3552" y="2016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控制逻辑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386" name="Text Box 23"/>
            <p:cNvSpPr txBox="1"/>
            <p:nvPr/>
          </p:nvSpPr>
          <p:spPr>
            <a:xfrm>
              <a:off x="2880" y="624"/>
              <a:ext cx="105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数据线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87" name="Text Box 24"/>
            <p:cNvSpPr txBox="1"/>
            <p:nvPr/>
          </p:nvSpPr>
          <p:spPr>
            <a:xfrm>
              <a:off x="2880" y="1056"/>
              <a:ext cx="105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数据线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88" name="Line 25"/>
            <p:cNvSpPr/>
            <p:nvPr/>
          </p:nvSpPr>
          <p:spPr>
            <a:xfrm flipH="1">
              <a:off x="2880" y="864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389" name="Line 26"/>
            <p:cNvSpPr/>
            <p:nvPr/>
          </p:nvSpPr>
          <p:spPr>
            <a:xfrm flipH="1">
              <a:off x="2880" y="129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90" name="Line 27"/>
            <p:cNvSpPr/>
            <p:nvPr/>
          </p:nvSpPr>
          <p:spPr>
            <a:xfrm flipH="1">
              <a:off x="2880" y="1728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91" name="Text Box 28"/>
            <p:cNvSpPr txBox="1"/>
            <p:nvPr/>
          </p:nvSpPr>
          <p:spPr>
            <a:xfrm>
              <a:off x="2880" y="1488"/>
              <a:ext cx="105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数据线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92" name="Line 29"/>
            <p:cNvSpPr/>
            <p:nvPr/>
          </p:nvSpPr>
          <p:spPr>
            <a:xfrm flipH="1">
              <a:off x="2880" y="2688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93" name="Line 30"/>
            <p:cNvSpPr/>
            <p:nvPr/>
          </p:nvSpPr>
          <p:spPr>
            <a:xfrm flipH="1">
              <a:off x="2880" y="2880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394" name="Line 31"/>
            <p:cNvSpPr/>
            <p:nvPr/>
          </p:nvSpPr>
          <p:spPr>
            <a:xfrm flipH="1">
              <a:off x="2880" y="3072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395" name="Text Box 32"/>
            <p:cNvSpPr txBox="1"/>
            <p:nvPr/>
          </p:nvSpPr>
          <p:spPr>
            <a:xfrm>
              <a:off x="2976" y="2496"/>
              <a:ext cx="91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INT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96" name="Text Box 33"/>
            <p:cNvSpPr txBox="1"/>
            <p:nvPr/>
          </p:nvSpPr>
          <p:spPr>
            <a:xfrm>
              <a:off x="2976" y="2688"/>
              <a:ext cx="91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INTA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97" name="Line 34"/>
            <p:cNvSpPr/>
            <p:nvPr/>
          </p:nvSpPr>
          <p:spPr>
            <a:xfrm flipH="1">
              <a:off x="4704" y="864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398" name="Text Box 35"/>
            <p:cNvSpPr txBox="1"/>
            <p:nvPr/>
          </p:nvSpPr>
          <p:spPr>
            <a:xfrm>
              <a:off x="4752" y="624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命令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99" name="Line 36"/>
            <p:cNvSpPr/>
            <p:nvPr/>
          </p:nvSpPr>
          <p:spPr>
            <a:xfrm flipH="1">
              <a:off x="4704" y="1296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400" name="Line 37"/>
            <p:cNvSpPr/>
            <p:nvPr/>
          </p:nvSpPr>
          <p:spPr>
            <a:xfrm flipH="1">
              <a:off x="4704" y="1728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401" name="Line 38"/>
            <p:cNvSpPr/>
            <p:nvPr/>
          </p:nvSpPr>
          <p:spPr>
            <a:xfrm flipH="1">
              <a:off x="4704" y="2832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402" name="Line 39"/>
            <p:cNvSpPr/>
            <p:nvPr/>
          </p:nvSpPr>
          <p:spPr>
            <a:xfrm flipH="1">
              <a:off x="4704" y="302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403" name="Text Box 40"/>
            <p:cNvSpPr txBox="1"/>
            <p:nvPr/>
          </p:nvSpPr>
          <p:spPr>
            <a:xfrm>
              <a:off x="4992" y="2880"/>
              <a:ext cx="76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IRQ7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04" name="Text Box 41"/>
            <p:cNvSpPr txBox="1"/>
            <p:nvPr/>
          </p:nvSpPr>
          <p:spPr>
            <a:xfrm>
              <a:off x="4752" y="1056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状态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05" name="Text Box 42"/>
            <p:cNvSpPr txBox="1"/>
            <p:nvPr/>
          </p:nvSpPr>
          <p:spPr>
            <a:xfrm>
              <a:off x="4752" y="1488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数据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06" name="Text Box 43"/>
            <p:cNvSpPr txBox="1"/>
            <p:nvPr/>
          </p:nvSpPr>
          <p:spPr>
            <a:xfrm>
              <a:off x="5232" y="720"/>
              <a:ext cx="385" cy="115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外部设备</a:t>
              </a:r>
              <a:endPara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407" name="Text Box 44"/>
            <p:cNvSpPr txBox="1"/>
            <p:nvPr/>
          </p:nvSpPr>
          <p:spPr>
            <a:xfrm>
              <a:off x="2496" y="672"/>
              <a:ext cx="385" cy="12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系统总线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4408" name="Group 45"/>
            <p:cNvGrpSpPr/>
            <p:nvPr/>
          </p:nvGrpSpPr>
          <p:grpSpPr>
            <a:xfrm>
              <a:off x="3552" y="2544"/>
              <a:ext cx="1152" cy="624"/>
              <a:chOff x="3552" y="2544"/>
              <a:chExt cx="1152" cy="624"/>
            </a:xfrm>
          </p:grpSpPr>
          <p:grpSp>
            <p:nvGrpSpPr>
              <p:cNvPr id="14420" name="Group 46"/>
              <p:cNvGrpSpPr/>
              <p:nvPr/>
            </p:nvGrpSpPr>
            <p:grpSpPr>
              <a:xfrm>
                <a:off x="3552" y="2544"/>
                <a:ext cx="1152" cy="576"/>
                <a:chOff x="3552" y="2544"/>
                <a:chExt cx="1152" cy="576"/>
              </a:xfrm>
            </p:grpSpPr>
            <p:sp>
              <p:nvSpPr>
                <p:cNvPr id="14422" name="Rectangle 47"/>
                <p:cNvSpPr/>
                <p:nvPr/>
              </p:nvSpPr>
              <p:spPr>
                <a:xfrm>
                  <a:off x="3552" y="2544"/>
                  <a:ext cx="1152" cy="576"/>
                </a:xfrm>
                <a:prstGeom prst="rect">
                  <a:avLst/>
                </a:prstGeom>
                <a:solidFill>
                  <a:schemeClr val="accent1"/>
                </a:solidFill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23" name="Text Box 48"/>
                <p:cNvSpPr txBox="1"/>
                <p:nvPr/>
              </p:nvSpPr>
              <p:spPr>
                <a:xfrm>
                  <a:off x="3552" y="2640"/>
                  <a:ext cx="1152" cy="288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b="1" dirty="0">
                      <a:latin typeface="Times New Roman" panose="02020603050405020304" pitchFamily="18" charset="0"/>
                    </a:rPr>
                    <a:t>中断控制器</a:t>
                  </a:r>
                  <a:endParaRPr lang="zh-CN" altLang="en-US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421" name="Text Box 49"/>
              <p:cNvSpPr txBox="1"/>
              <p:nvPr/>
            </p:nvSpPr>
            <p:spPr>
              <a:xfrm>
                <a:off x="3648" y="2880"/>
                <a:ext cx="1008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8259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）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409" name="Text Box 50"/>
            <p:cNvSpPr txBox="1"/>
            <p:nvPr/>
          </p:nvSpPr>
          <p:spPr>
            <a:xfrm>
              <a:off x="4704" y="1920"/>
              <a:ext cx="76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IRQi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10" name="Text Box 51"/>
            <p:cNvSpPr txBox="1"/>
            <p:nvPr/>
          </p:nvSpPr>
          <p:spPr>
            <a:xfrm>
              <a:off x="3552" y="3312"/>
              <a:ext cx="528" cy="351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M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411" name="Text Box 52"/>
            <p:cNvSpPr txBox="1"/>
            <p:nvPr/>
          </p:nvSpPr>
          <p:spPr>
            <a:xfrm>
              <a:off x="3552" y="3744"/>
              <a:ext cx="528" cy="351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412" name="Line 53"/>
            <p:cNvSpPr/>
            <p:nvPr/>
          </p:nvSpPr>
          <p:spPr>
            <a:xfrm>
              <a:off x="3264" y="3216"/>
              <a:ext cx="1776" cy="0"/>
            </a:xfrm>
            <a:prstGeom prst="line">
              <a:avLst/>
            </a:prstGeom>
            <a:ln w="38100" cap="rnd" cmpd="sng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4413" name="Line 54"/>
            <p:cNvSpPr/>
            <p:nvPr/>
          </p:nvSpPr>
          <p:spPr>
            <a:xfrm>
              <a:off x="3264" y="144"/>
              <a:ext cx="0" cy="3072"/>
            </a:xfrm>
            <a:prstGeom prst="line">
              <a:avLst/>
            </a:prstGeom>
            <a:ln w="38100" cap="rnd" cmpd="sng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4414" name="Line 55"/>
            <p:cNvSpPr/>
            <p:nvPr/>
          </p:nvSpPr>
          <p:spPr>
            <a:xfrm>
              <a:off x="3264" y="96"/>
              <a:ext cx="1776" cy="0"/>
            </a:xfrm>
            <a:prstGeom prst="line">
              <a:avLst/>
            </a:prstGeom>
            <a:ln w="38100" cap="rnd" cmpd="sng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4415" name="Line 56"/>
            <p:cNvSpPr/>
            <p:nvPr/>
          </p:nvSpPr>
          <p:spPr>
            <a:xfrm>
              <a:off x="5040" y="96"/>
              <a:ext cx="0" cy="3120"/>
            </a:xfrm>
            <a:prstGeom prst="line">
              <a:avLst/>
            </a:prstGeom>
            <a:ln w="38100" cap="rnd" cmpd="sng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4416" name="Line 57"/>
            <p:cNvSpPr/>
            <p:nvPr/>
          </p:nvSpPr>
          <p:spPr>
            <a:xfrm>
              <a:off x="2880" y="3504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417" name="Line 58"/>
            <p:cNvSpPr/>
            <p:nvPr/>
          </p:nvSpPr>
          <p:spPr>
            <a:xfrm>
              <a:off x="2880" y="3888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4418" name="Text Box 59"/>
            <p:cNvSpPr txBox="1"/>
            <p:nvPr/>
          </p:nvSpPr>
          <p:spPr>
            <a:xfrm>
              <a:off x="4704" y="3600"/>
              <a:ext cx="10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主机板</a:t>
              </a:r>
              <a:endPara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419" name="Text Box 60"/>
            <p:cNvSpPr txBox="1"/>
            <p:nvPr/>
          </p:nvSpPr>
          <p:spPr>
            <a:xfrm>
              <a:off x="2880" y="2016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接口板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2589" name="Text Box 61"/>
          <p:cNvSpPr txBox="1"/>
          <p:nvPr/>
        </p:nvSpPr>
        <p:spPr>
          <a:xfrm>
            <a:off x="0" y="2590800"/>
            <a:ext cx="42672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设备完成工作，申请中断。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90" name="Text Box 62"/>
          <p:cNvSpPr txBox="1"/>
          <p:nvPr/>
        </p:nvSpPr>
        <p:spPr>
          <a:xfrm>
            <a:off x="0" y="0"/>
            <a:ext cx="4724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工作过程（外中断）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91" name="Text Box 63"/>
          <p:cNvSpPr txBox="1"/>
          <p:nvPr/>
        </p:nvSpPr>
        <p:spPr>
          <a:xfrm>
            <a:off x="0" y="3429000"/>
            <a:ext cx="4267200" cy="13731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中断控制器汇集各请求，经屏蔽、判优，形成中断号，并向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送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92" name="Text Box 64"/>
          <p:cNvSpPr txBox="1"/>
          <p:nvPr/>
        </p:nvSpPr>
        <p:spPr>
          <a:xfrm>
            <a:off x="0" y="4692650"/>
            <a:ext cx="5715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响应，发批准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93" name="Text Box 65"/>
          <p:cNvSpPr txBox="1"/>
          <p:nvPr/>
        </p:nvSpPr>
        <p:spPr>
          <a:xfrm>
            <a:off x="0" y="5105400"/>
            <a:ext cx="42672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中断控制器送出中断号。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94" name="Text Box 66"/>
          <p:cNvSpPr txBox="1"/>
          <p:nvPr/>
        </p:nvSpPr>
        <p:spPr>
          <a:xfrm>
            <a:off x="0" y="5911850"/>
            <a:ext cx="42672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中断隐指令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操作，进入服务程序。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96" name="Line 68"/>
          <p:cNvSpPr/>
          <p:nvPr/>
        </p:nvSpPr>
        <p:spPr>
          <a:xfrm>
            <a:off x="4572000" y="6172200"/>
            <a:ext cx="1066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2597" name="Line 69"/>
          <p:cNvSpPr/>
          <p:nvPr/>
        </p:nvSpPr>
        <p:spPr>
          <a:xfrm>
            <a:off x="4572000" y="304800"/>
            <a:ext cx="0" cy="6248400"/>
          </a:xfrm>
          <a:prstGeom prst="line">
            <a:avLst/>
          </a:prstGeom>
          <a:ln w="76200" cap="flat" cmpd="sng">
            <a:solidFill>
              <a:srgbClr val="FF33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2598" name="Line 70"/>
          <p:cNvSpPr/>
          <p:nvPr/>
        </p:nvSpPr>
        <p:spPr>
          <a:xfrm flipH="1">
            <a:off x="4572000" y="4876800"/>
            <a:ext cx="1066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2599" name="Text Box 71"/>
          <p:cNvSpPr txBox="1"/>
          <p:nvPr/>
        </p:nvSpPr>
        <p:spPr>
          <a:xfrm>
            <a:off x="5638800" y="4191000"/>
            <a:ext cx="18288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中断控制器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1" name="Line 72"/>
          <p:cNvSpPr/>
          <p:nvPr/>
        </p:nvSpPr>
        <p:spPr>
          <a:xfrm flipH="1">
            <a:off x="4572000" y="1371600"/>
            <a:ext cx="1066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602" name="Line 74"/>
          <p:cNvSpPr/>
          <p:nvPr/>
        </p:nvSpPr>
        <p:spPr>
          <a:xfrm flipH="1">
            <a:off x="4572000" y="1371600"/>
            <a:ext cx="1066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603" name="Text Box 75"/>
          <p:cNvSpPr txBox="1"/>
          <p:nvPr/>
        </p:nvSpPr>
        <p:spPr>
          <a:xfrm>
            <a:off x="5638800" y="1143000"/>
            <a:ext cx="1828800" cy="495300"/>
          </a:xfrm>
          <a:prstGeom prst="rect">
            <a:avLst/>
          </a:prstGeom>
          <a:solidFill>
            <a:schemeClr val="accent1"/>
          </a:solidFill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命令字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04" name="Line 76"/>
          <p:cNvSpPr/>
          <p:nvPr/>
        </p:nvSpPr>
        <p:spPr>
          <a:xfrm flipH="1">
            <a:off x="7467600" y="1371600"/>
            <a:ext cx="8382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605" name="Line 77"/>
          <p:cNvSpPr/>
          <p:nvPr/>
        </p:nvSpPr>
        <p:spPr>
          <a:xfrm>
            <a:off x="8305800" y="381000"/>
            <a:ext cx="0" cy="3352800"/>
          </a:xfrm>
          <a:prstGeom prst="line">
            <a:avLst/>
          </a:prstGeom>
          <a:ln w="762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606" name="Line 78"/>
          <p:cNvSpPr/>
          <p:nvPr/>
        </p:nvSpPr>
        <p:spPr>
          <a:xfrm flipH="1">
            <a:off x="7467600" y="2057400"/>
            <a:ext cx="8382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607" name="Text Box 79"/>
          <p:cNvSpPr txBox="1"/>
          <p:nvPr/>
        </p:nvSpPr>
        <p:spPr>
          <a:xfrm>
            <a:off x="5638800" y="1828800"/>
            <a:ext cx="1828800" cy="495300"/>
          </a:xfrm>
          <a:prstGeom prst="rect">
            <a:avLst/>
          </a:prstGeom>
          <a:solidFill>
            <a:schemeClr val="accent1"/>
          </a:solidFill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状态字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09" name="Text Box 81"/>
          <p:cNvSpPr txBox="1"/>
          <p:nvPr/>
        </p:nvSpPr>
        <p:spPr>
          <a:xfrm>
            <a:off x="5638800" y="3200400"/>
            <a:ext cx="1828800" cy="495300"/>
          </a:xfrm>
          <a:prstGeom prst="rect">
            <a:avLst/>
          </a:prstGeom>
          <a:solidFill>
            <a:schemeClr val="accent1"/>
          </a:solidFill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控制逻辑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11" name="Line 83"/>
          <p:cNvSpPr/>
          <p:nvPr/>
        </p:nvSpPr>
        <p:spPr>
          <a:xfrm flipH="1">
            <a:off x="7467600" y="3429000"/>
            <a:ext cx="304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612" name="Line 84"/>
          <p:cNvSpPr/>
          <p:nvPr/>
        </p:nvSpPr>
        <p:spPr>
          <a:xfrm>
            <a:off x="7772400" y="3429000"/>
            <a:ext cx="0" cy="1066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613" name="Line 85"/>
          <p:cNvSpPr/>
          <p:nvPr/>
        </p:nvSpPr>
        <p:spPr>
          <a:xfrm flipH="1">
            <a:off x="7467600" y="4495800"/>
            <a:ext cx="304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614" name="Line 86"/>
          <p:cNvSpPr/>
          <p:nvPr/>
        </p:nvSpPr>
        <p:spPr>
          <a:xfrm flipH="1">
            <a:off x="4572000" y="4267200"/>
            <a:ext cx="1066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615" name="Line 87"/>
          <p:cNvSpPr/>
          <p:nvPr/>
        </p:nvSpPr>
        <p:spPr>
          <a:xfrm flipH="1">
            <a:off x="4572000" y="4572000"/>
            <a:ext cx="1066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616" name="Line 88"/>
          <p:cNvSpPr/>
          <p:nvPr/>
        </p:nvSpPr>
        <p:spPr>
          <a:xfrm flipH="1">
            <a:off x="7467600" y="2743200"/>
            <a:ext cx="8382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2617" name="Text Box 89"/>
          <p:cNvSpPr txBox="1"/>
          <p:nvPr/>
        </p:nvSpPr>
        <p:spPr>
          <a:xfrm>
            <a:off x="5638800" y="2514600"/>
            <a:ext cx="1828800" cy="495300"/>
          </a:xfrm>
          <a:prstGeom prst="rect">
            <a:avLst/>
          </a:prstGeom>
          <a:solidFill>
            <a:schemeClr val="accent1"/>
          </a:solidFill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数据缓冲器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18" name="Line 90"/>
          <p:cNvSpPr/>
          <p:nvPr/>
        </p:nvSpPr>
        <p:spPr>
          <a:xfrm flipH="1">
            <a:off x="4572000" y="2743200"/>
            <a:ext cx="1066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9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89" grpId="0"/>
      <p:bldP spid="22590" grpId="0"/>
      <p:bldP spid="22591" grpId="0"/>
      <p:bldP spid="22592" grpId="0"/>
      <p:bldP spid="22593" grpId="0"/>
      <p:bldP spid="22594" grpId="0"/>
      <p:bldP spid="22599" grpId="0" advAuto="1000" build="p"/>
      <p:bldP spid="22603" grpId="0" animBg="1"/>
      <p:bldP spid="22607" grpId="0" animBg="1"/>
      <p:bldP spid="22609" grpId="0" animBg="1"/>
      <p:bldP spid="226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0" y="457200"/>
            <a:ext cx="8686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涉及命令字、状态字格式的拟定，中断源的扩展。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0" y="914400"/>
            <a:ext cx="9144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模型机需扩展两个外中断源，共用一个中断号。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4" name="Text Box 4"/>
          <p:cNvSpPr txBox="1"/>
          <p:nvPr/>
        </p:nvSpPr>
        <p:spPr>
          <a:xfrm>
            <a:off x="0" y="0"/>
            <a:ext cx="4724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接口设计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5" name="Text Box 5"/>
          <p:cNvSpPr txBox="1"/>
          <p:nvPr/>
        </p:nvSpPr>
        <p:spPr>
          <a:xfrm>
            <a:off x="0" y="1371600"/>
            <a:ext cx="9144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主机发向外设的命令包括：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启动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停止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数据选通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6" name="Text Box 6"/>
          <p:cNvSpPr txBox="1"/>
          <p:nvPr/>
        </p:nvSpPr>
        <p:spPr>
          <a:xfrm>
            <a:off x="0" y="1828800"/>
            <a:ext cx="9144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外设的状态包括：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忙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出错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607" name="Group 7"/>
          <p:cNvGrpSpPr/>
          <p:nvPr/>
        </p:nvGrpSpPr>
        <p:grpSpPr>
          <a:xfrm>
            <a:off x="4953000" y="2667000"/>
            <a:ext cx="4191000" cy="2147888"/>
            <a:chOff x="2160" y="1584"/>
            <a:chExt cx="2640" cy="1353"/>
          </a:xfrm>
        </p:grpSpPr>
        <p:grpSp>
          <p:nvGrpSpPr>
            <p:cNvPr id="15390" name="Group 8"/>
            <p:cNvGrpSpPr/>
            <p:nvPr/>
          </p:nvGrpSpPr>
          <p:grpSpPr>
            <a:xfrm>
              <a:off x="2160" y="1728"/>
              <a:ext cx="720" cy="864"/>
              <a:chOff x="3120" y="1920"/>
              <a:chExt cx="720" cy="768"/>
            </a:xfrm>
          </p:grpSpPr>
          <p:sp>
            <p:nvSpPr>
              <p:cNvPr id="15400" name="Rectangle 9"/>
              <p:cNvSpPr/>
              <p:nvPr/>
            </p:nvSpPr>
            <p:spPr>
              <a:xfrm>
                <a:off x="3120" y="1920"/>
                <a:ext cx="672" cy="768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01" name="Text Box 10"/>
              <p:cNvSpPr txBox="1"/>
              <p:nvPr/>
            </p:nvSpPr>
            <p:spPr>
              <a:xfrm>
                <a:off x="3216" y="2160"/>
                <a:ext cx="624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8259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91" name="Line 11"/>
            <p:cNvSpPr/>
            <p:nvPr/>
          </p:nvSpPr>
          <p:spPr>
            <a:xfrm>
              <a:off x="2832" y="1776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5392" name="Text Box 12"/>
            <p:cNvSpPr txBox="1"/>
            <p:nvPr/>
          </p:nvSpPr>
          <p:spPr>
            <a:xfrm>
              <a:off x="3216" y="1584"/>
              <a:ext cx="15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IRQ0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系统时钟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93" name="Line 13"/>
            <p:cNvSpPr/>
            <p:nvPr/>
          </p:nvSpPr>
          <p:spPr>
            <a:xfrm>
              <a:off x="2832" y="1920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5394" name="Text Box 14"/>
            <p:cNvSpPr txBox="1"/>
            <p:nvPr/>
          </p:nvSpPr>
          <p:spPr>
            <a:xfrm>
              <a:off x="3216" y="1776"/>
              <a:ext cx="15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IRQ1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实时时钟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95" name="Line 15"/>
            <p:cNvSpPr/>
            <p:nvPr/>
          </p:nvSpPr>
          <p:spPr>
            <a:xfrm>
              <a:off x="2832" y="2112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5396" name="Text Box 16"/>
            <p:cNvSpPr txBox="1"/>
            <p:nvPr/>
          </p:nvSpPr>
          <p:spPr>
            <a:xfrm>
              <a:off x="3216" y="1968"/>
              <a:ext cx="1584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IRQ2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通信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97" name="Line 17"/>
            <p:cNvSpPr/>
            <p:nvPr/>
          </p:nvSpPr>
          <p:spPr>
            <a:xfrm>
              <a:off x="3072" y="2160"/>
              <a:ext cx="0" cy="24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5398" name="Line 18"/>
            <p:cNvSpPr/>
            <p:nvPr/>
          </p:nvSpPr>
          <p:spPr>
            <a:xfrm>
              <a:off x="2832" y="2496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5399" name="Text Box 19"/>
            <p:cNvSpPr txBox="1"/>
            <p:nvPr/>
          </p:nvSpPr>
          <p:spPr>
            <a:xfrm>
              <a:off x="3216" y="2304"/>
              <a:ext cx="1584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IRQ7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打印机</a:t>
              </a:r>
              <a:endParaRPr lang="zh-CN" altLang="en-US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620" name="Text Box 20"/>
          <p:cNvSpPr txBox="1"/>
          <p:nvPr/>
        </p:nvSpPr>
        <p:spPr>
          <a:xfrm>
            <a:off x="0" y="2286000"/>
            <a:ext cx="7315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为两个扩展中断源设计中断接口。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21" name="Text Box 21"/>
          <p:cNvSpPr txBox="1"/>
          <p:nvPr/>
        </p:nvSpPr>
        <p:spPr>
          <a:xfrm>
            <a:off x="0" y="2819400"/>
            <a:ext cx="5029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模型机的外中断源安排：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22" name="Text Box 22"/>
          <p:cNvSpPr txBox="1"/>
          <p:nvPr/>
        </p:nvSpPr>
        <p:spPr>
          <a:xfrm>
            <a:off x="0" y="3276600"/>
            <a:ext cx="5029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可通过</a:t>
            </a:r>
            <a:r>
              <a:rPr lang="en-US" altLang="zh-CN" sz="28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IRQ2</a:t>
            </a:r>
            <a:r>
              <a:rPr lang="zh-CN" altLang="en-US" sz="28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进行扩展。</a:t>
            </a:r>
            <a:endParaRPr lang="zh-CN" altLang="en-US" sz="2800" b="1" dirty="0">
              <a:solidFill>
                <a:srgbClr val="99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23" name="Text Box 23"/>
          <p:cNvSpPr txBox="1"/>
          <p:nvPr/>
        </p:nvSpPr>
        <p:spPr>
          <a:xfrm>
            <a:off x="0" y="3733800"/>
            <a:ext cx="5029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）接口组成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24" name="Text Box 24"/>
          <p:cNvSpPr txBox="1"/>
          <p:nvPr/>
        </p:nvSpPr>
        <p:spPr>
          <a:xfrm>
            <a:off x="0" y="4205288"/>
            <a:ext cx="59436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两个扩展中断源共用一个接口。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625" name="Group 25"/>
          <p:cNvGrpSpPr/>
          <p:nvPr/>
        </p:nvGrpSpPr>
        <p:grpSpPr>
          <a:xfrm>
            <a:off x="2286000" y="5029200"/>
            <a:ext cx="5791200" cy="533400"/>
            <a:chOff x="1392" y="3072"/>
            <a:chExt cx="3648" cy="336"/>
          </a:xfrm>
        </p:grpSpPr>
        <p:sp>
          <p:nvSpPr>
            <p:cNvPr id="15384" name="Text Box 26"/>
            <p:cNvSpPr txBox="1"/>
            <p:nvPr/>
          </p:nvSpPr>
          <p:spPr>
            <a:xfrm>
              <a:off x="1392" y="3072"/>
              <a:ext cx="3648" cy="312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启动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停止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选通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启动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停止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选通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85" name="Line 27"/>
            <p:cNvSpPr/>
            <p:nvPr/>
          </p:nvSpPr>
          <p:spPr>
            <a:xfrm>
              <a:off x="2016" y="3072"/>
              <a:ext cx="0" cy="3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6" name="Line 28"/>
            <p:cNvSpPr/>
            <p:nvPr/>
          </p:nvSpPr>
          <p:spPr>
            <a:xfrm>
              <a:off x="2592" y="3072"/>
              <a:ext cx="0" cy="3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7" name="Line 29"/>
            <p:cNvSpPr/>
            <p:nvPr/>
          </p:nvSpPr>
          <p:spPr>
            <a:xfrm>
              <a:off x="3168" y="3072"/>
              <a:ext cx="0" cy="3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8" name="Line 30"/>
            <p:cNvSpPr/>
            <p:nvPr/>
          </p:nvSpPr>
          <p:spPr>
            <a:xfrm>
              <a:off x="3744" y="3072"/>
              <a:ext cx="0" cy="3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9" name="Line 31"/>
            <p:cNvSpPr/>
            <p:nvPr/>
          </p:nvSpPr>
          <p:spPr>
            <a:xfrm>
              <a:off x="4320" y="3072"/>
              <a:ext cx="0" cy="3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5632" name="Text Box 32"/>
          <p:cNvSpPr txBox="1"/>
          <p:nvPr/>
        </p:nvSpPr>
        <p:spPr>
          <a:xfrm>
            <a:off x="2362200" y="4632325"/>
            <a:ext cx="57150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5       4      3      2      1       0</a:t>
            </a:r>
            <a:endParaRPr lang="en-US" altLang="zh-CN" sz="20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33" name="Text Box 33"/>
          <p:cNvSpPr txBox="1"/>
          <p:nvPr/>
        </p:nvSpPr>
        <p:spPr>
          <a:xfrm>
            <a:off x="0" y="4967288"/>
            <a:ext cx="28194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命令字格式：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34" name="Text Box 34"/>
          <p:cNvSpPr txBox="1"/>
          <p:nvPr/>
        </p:nvSpPr>
        <p:spPr>
          <a:xfrm>
            <a:off x="0" y="5638800"/>
            <a:ext cx="2819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状态字格式：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635" name="Group 35"/>
          <p:cNvGrpSpPr/>
          <p:nvPr/>
        </p:nvGrpSpPr>
        <p:grpSpPr>
          <a:xfrm>
            <a:off x="2286000" y="5715000"/>
            <a:ext cx="5791200" cy="533400"/>
            <a:chOff x="1392" y="3072"/>
            <a:chExt cx="3648" cy="336"/>
          </a:xfrm>
        </p:grpSpPr>
        <p:sp>
          <p:nvSpPr>
            <p:cNvPr id="15378" name="Text Box 36"/>
            <p:cNvSpPr txBox="1"/>
            <p:nvPr/>
          </p:nvSpPr>
          <p:spPr>
            <a:xfrm>
              <a:off x="1392" y="3072"/>
              <a:ext cx="3648" cy="312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忙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完成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出错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忙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 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完成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出错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79" name="Line 37"/>
            <p:cNvSpPr/>
            <p:nvPr/>
          </p:nvSpPr>
          <p:spPr>
            <a:xfrm>
              <a:off x="2016" y="3072"/>
              <a:ext cx="0" cy="3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0" name="Line 38"/>
            <p:cNvSpPr/>
            <p:nvPr/>
          </p:nvSpPr>
          <p:spPr>
            <a:xfrm>
              <a:off x="2592" y="3072"/>
              <a:ext cx="0" cy="3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1" name="Line 39"/>
            <p:cNvSpPr/>
            <p:nvPr/>
          </p:nvSpPr>
          <p:spPr>
            <a:xfrm>
              <a:off x="3168" y="3072"/>
              <a:ext cx="0" cy="3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2" name="Line 40"/>
            <p:cNvSpPr/>
            <p:nvPr/>
          </p:nvSpPr>
          <p:spPr>
            <a:xfrm>
              <a:off x="3744" y="3072"/>
              <a:ext cx="0" cy="3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3" name="Line 41"/>
            <p:cNvSpPr/>
            <p:nvPr/>
          </p:nvSpPr>
          <p:spPr>
            <a:xfrm>
              <a:off x="4320" y="3072"/>
              <a:ext cx="0" cy="336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63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  <p:bldP spid="25604" grpId="0"/>
      <p:bldP spid="25605" grpId="0"/>
      <p:bldP spid="25606" grpId="0"/>
      <p:bldP spid="25620" grpId="0"/>
      <p:bldP spid="25621" grpId="0"/>
      <p:bldP spid="25622" grpId="0"/>
      <p:bldP spid="25623" grpId="0"/>
      <p:bldP spid="25624" grpId="0"/>
      <p:bldP spid="25632" grpId="0" advAuto="1000" build="p"/>
      <p:bldP spid="25633" grpId="0"/>
      <p:bldP spid="256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Text Box 2"/>
          <p:cNvSpPr txBox="1"/>
          <p:nvPr/>
        </p:nvSpPr>
        <p:spPr>
          <a:xfrm>
            <a:off x="0" y="0"/>
            <a:ext cx="3276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）判断中断源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5171" name="Group 3"/>
          <p:cNvGrpSpPr/>
          <p:nvPr/>
        </p:nvGrpSpPr>
        <p:grpSpPr>
          <a:xfrm>
            <a:off x="3960813" y="304800"/>
            <a:ext cx="5183187" cy="5791200"/>
            <a:chOff x="2495" y="192"/>
            <a:chExt cx="3265" cy="3648"/>
          </a:xfrm>
        </p:grpSpPr>
        <p:sp>
          <p:nvSpPr>
            <p:cNvPr id="16395" name="Line 4"/>
            <p:cNvSpPr/>
            <p:nvPr/>
          </p:nvSpPr>
          <p:spPr>
            <a:xfrm>
              <a:off x="5231" y="240"/>
              <a:ext cx="0" cy="211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6" name="Line 5"/>
            <p:cNvSpPr/>
            <p:nvPr/>
          </p:nvSpPr>
          <p:spPr>
            <a:xfrm>
              <a:off x="2879" y="192"/>
              <a:ext cx="1" cy="3648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6397" name="Line 6"/>
            <p:cNvSpPr/>
            <p:nvPr/>
          </p:nvSpPr>
          <p:spPr>
            <a:xfrm>
              <a:off x="4896" y="2640"/>
              <a:ext cx="0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8" name="Line 7"/>
            <p:cNvSpPr/>
            <p:nvPr/>
          </p:nvSpPr>
          <p:spPr>
            <a:xfrm flipH="1">
              <a:off x="4704" y="2640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399" name="Line 8"/>
            <p:cNvSpPr/>
            <p:nvPr/>
          </p:nvSpPr>
          <p:spPr>
            <a:xfrm flipH="1">
              <a:off x="4703" y="57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400" name="Line 9"/>
            <p:cNvSpPr/>
            <p:nvPr/>
          </p:nvSpPr>
          <p:spPr>
            <a:xfrm flipH="1">
              <a:off x="2879" y="480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401" name="Line 10"/>
            <p:cNvSpPr/>
            <p:nvPr/>
          </p:nvSpPr>
          <p:spPr>
            <a:xfrm flipH="1">
              <a:off x="4703" y="33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402" name="Line 11"/>
            <p:cNvSpPr/>
            <p:nvPr/>
          </p:nvSpPr>
          <p:spPr>
            <a:xfrm>
              <a:off x="4943" y="384"/>
              <a:ext cx="0" cy="19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6403" name="Text Box 12"/>
            <p:cNvSpPr txBox="1"/>
            <p:nvPr/>
          </p:nvSpPr>
          <p:spPr>
            <a:xfrm>
              <a:off x="2879" y="240"/>
              <a:ext cx="105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地址线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4" name="Text Box 13"/>
            <p:cNvSpPr txBox="1"/>
            <p:nvPr/>
          </p:nvSpPr>
          <p:spPr>
            <a:xfrm>
              <a:off x="3551" y="288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寄存器选择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05" name="Text Box 14"/>
            <p:cNvSpPr txBox="1"/>
            <p:nvPr/>
          </p:nvSpPr>
          <p:spPr>
            <a:xfrm>
              <a:off x="3551" y="720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命令</a:t>
              </a:r>
              <a:r>
                <a:rPr lang="en-US" altLang="zh-CN" b="1" dirty="0">
                  <a:latin typeface="Times New Roman" panose="02020603050405020304" pitchFamily="18" charset="0"/>
                </a:rPr>
                <a:t>1 </a:t>
              </a:r>
              <a:r>
                <a:rPr lang="zh-CN" altLang="en-US" b="1" dirty="0">
                  <a:latin typeface="Times New Roman" panose="02020603050405020304" pitchFamily="18" charset="0"/>
                </a:rPr>
                <a:t>命令</a:t>
              </a: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06" name="Text Box 15"/>
            <p:cNvSpPr txBox="1"/>
            <p:nvPr/>
          </p:nvSpPr>
          <p:spPr>
            <a:xfrm>
              <a:off x="3551" y="1152"/>
              <a:ext cx="1153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状态</a:t>
              </a:r>
              <a:r>
                <a:rPr lang="en-US" altLang="zh-CN" b="1" dirty="0">
                  <a:latin typeface="Times New Roman" panose="02020603050405020304" pitchFamily="18" charset="0"/>
                </a:rPr>
                <a:t>1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状态</a:t>
              </a: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07" name="Text Box 16"/>
            <p:cNvSpPr txBox="1"/>
            <p:nvPr/>
          </p:nvSpPr>
          <p:spPr>
            <a:xfrm>
              <a:off x="3552" y="2448"/>
              <a:ext cx="1152" cy="312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控制逻辑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08" name="Text Box 17"/>
            <p:cNvSpPr txBox="1"/>
            <p:nvPr/>
          </p:nvSpPr>
          <p:spPr>
            <a:xfrm>
              <a:off x="2879" y="624"/>
              <a:ext cx="105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数据线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9" name="Text Box 18"/>
            <p:cNvSpPr txBox="1"/>
            <p:nvPr/>
          </p:nvSpPr>
          <p:spPr>
            <a:xfrm>
              <a:off x="2879" y="1056"/>
              <a:ext cx="105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数据线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0" name="Line 19"/>
            <p:cNvSpPr/>
            <p:nvPr/>
          </p:nvSpPr>
          <p:spPr>
            <a:xfrm flipH="1">
              <a:off x="2879" y="864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411" name="Line 20"/>
            <p:cNvSpPr/>
            <p:nvPr/>
          </p:nvSpPr>
          <p:spPr>
            <a:xfrm flipH="1">
              <a:off x="2879" y="129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12" name="Line 21"/>
            <p:cNvSpPr/>
            <p:nvPr/>
          </p:nvSpPr>
          <p:spPr>
            <a:xfrm flipH="1">
              <a:off x="4703" y="864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413" name="Text Box 22"/>
            <p:cNvSpPr txBox="1"/>
            <p:nvPr/>
          </p:nvSpPr>
          <p:spPr>
            <a:xfrm>
              <a:off x="4751" y="624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命令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4" name="Line 23"/>
            <p:cNvSpPr/>
            <p:nvPr/>
          </p:nvSpPr>
          <p:spPr>
            <a:xfrm flipH="1">
              <a:off x="4703" y="1296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15" name="Text Box 24"/>
            <p:cNvSpPr txBox="1"/>
            <p:nvPr/>
          </p:nvSpPr>
          <p:spPr>
            <a:xfrm>
              <a:off x="4751" y="1056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状态</a:t>
              </a:r>
              <a:endParaRPr lang="zh-CN" altLang="en-US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416" name="Group 25"/>
            <p:cNvGrpSpPr/>
            <p:nvPr/>
          </p:nvGrpSpPr>
          <p:grpSpPr>
            <a:xfrm>
              <a:off x="2879" y="1488"/>
              <a:ext cx="2688" cy="408"/>
              <a:chOff x="2879" y="1488"/>
              <a:chExt cx="2688" cy="408"/>
            </a:xfrm>
          </p:grpSpPr>
          <p:sp>
            <p:nvSpPr>
              <p:cNvPr id="16446" name="Text Box 26"/>
              <p:cNvSpPr txBox="1"/>
              <p:nvPr/>
            </p:nvSpPr>
            <p:spPr>
              <a:xfrm>
                <a:off x="3551" y="1584"/>
                <a:ext cx="1152" cy="312"/>
              </a:xfrm>
              <a:prstGeom prst="rect">
                <a:avLst/>
              </a:prstGeom>
              <a:solidFill>
                <a:schemeClr val="accent1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数据缓冲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1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7" name="Line 27"/>
              <p:cNvSpPr/>
              <p:nvPr/>
            </p:nvSpPr>
            <p:spPr>
              <a:xfrm flipH="1">
                <a:off x="2879" y="1728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6448" name="Text Box 28"/>
              <p:cNvSpPr txBox="1"/>
              <p:nvPr/>
            </p:nvSpPr>
            <p:spPr>
              <a:xfrm>
                <a:off x="2879" y="1488"/>
                <a:ext cx="105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数据线</a:t>
                </a:r>
                <a:endPara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9" name="Line 29"/>
              <p:cNvSpPr/>
              <p:nvPr/>
            </p:nvSpPr>
            <p:spPr>
              <a:xfrm flipH="1">
                <a:off x="4703" y="1728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6450" name="Text Box 30"/>
              <p:cNvSpPr txBox="1"/>
              <p:nvPr/>
            </p:nvSpPr>
            <p:spPr>
              <a:xfrm>
                <a:off x="4751" y="1488"/>
                <a:ext cx="81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数据</a:t>
                </a:r>
                <a:endPara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17" name="Text Box 31"/>
            <p:cNvSpPr txBox="1"/>
            <p:nvPr/>
          </p:nvSpPr>
          <p:spPr>
            <a:xfrm>
              <a:off x="5232" y="480"/>
              <a:ext cx="385" cy="76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外设</a:t>
              </a: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18" name="Text Box 32"/>
            <p:cNvSpPr txBox="1"/>
            <p:nvPr/>
          </p:nvSpPr>
          <p:spPr>
            <a:xfrm>
              <a:off x="2495" y="672"/>
              <a:ext cx="385" cy="12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系统总线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6419" name="Group 33"/>
            <p:cNvGrpSpPr/>
            <p:nvPr/>
          </p:nvGrpSpPr>
          <p:grpSpPr>
            <a:xfrm>
              <a:off x="2544" y="2928"/>
              <a:ext cx="3216" cy="720"/>
              <a:chOff x="2543" y="2448"/>
              <a:chExt cx="3216" cy="720"/>
            </a:xfrm>
          </p:grpSpPr>
          <p:sp>
            <p:nvSpPr>
              <p:cNvPr id="16430" name="Line 34"/>
              <p:cNvSpPr/>
              <p:nvPr/>
            </p:nvSpPr>
            <p:spPr>
              <a:xfrm>
                <a:off x="2543" y="2448"/>
                <a:ext cx="3024" cy="0"/>
              </a:xfrm>
              <a:prstGeom prst="line">
                <a:avLst/>
              </a:prstGeom>
              <a:ln w="38100" cap="rnd" cmpd="sng">
                <a:solidFill>
                  <a:srgbClr val="FF33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16431" name="Line 35"/>
              <p:cNvSpPr/>
              <p:nvPr/>
            </p:nvSpPr>
            <p:spPr>
              <a:xfrm flipH="1">
                <a:off x="4703" y="2688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32" name="Line 36"/>
              <p:cNvSpPr/>
              <p:nvPr/>
            </p:nvSpPr>
            <p:spPr>
              <a:xfrm flipV="1">
                <a:off x="5135" y="2688"/>
                <a:ext cx="0" cy="19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16433" name="Rectangle 37"/>
              <p:cNvSpPr/>
              <p:nvPr/>
            </p:nvSpPr>
            <p:spPr>
              <a:xfrm>
                <a:off x="3551" y="2544"/>
                <a:ext cx="1152" cy="576"/>
              </a:xfrm>
              <a:prstGeom prst="rect">
                <a:avLst/>
              </a:prstGeom>
              <a:solidFill>
                <a:schemeClr val="accent1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4" name="Text Box 38"/>
              <p:cNvSpPr txBox="1"/>
              <p:nvPr/>
            </p:nvSpPr>
            <p:spPr>
              <a:xfrm>
                <a:off x="2975" y="2880"/>
                <a:ext cx="912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D7~0</a:t>
                </a:r>
                <a:endPara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5" name="Text Box 39"/>
              <p:cNvSpPr txBox="1"/>
              <p:nvPr/>
            </p:nvSpPr>
            <p:spPr>
              <a:xfrm>
                <a:off x="4991" y="2544"/>
                <a:ext cx="768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IRQ0</a:t>
                </a:r>
                <a:endPara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6" name="Text Box 40"/>
              <p:cNvSpPr txBox="1"/>
              <p:nvPr/>
            </p:nvSpPr>
            <p:spPr>
              <a:xfrm>
                <a:off x="3551" y="2640"/>
                <a:ext cx="1152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中断控制器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7" name="Line 41"/>
              <p:cNvSpPr/>
              <p:nvPr/>
            </p:nvSpPr>
            <p:spPr>
              <a:xfrm flipH="1">
                <a:off x="2879" y="2688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38" name="Line 42"/>
              <p:cNvSpPr/>
              <p:nvPr/>
            </p:nvSpPr>
            <p:spPr>
              <a:xfrm flipH="1">
                <a:off x="2879" y="2880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6439" name="Line 43"/>
              <p:cNvSpPr/>
              <p:nvPr/>
            </p:nvSpPr>
            <p:spPr>
              <a:xfrm flipH="1">
                <a:off x="2879" y="3072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6440" name="Text Box 44"/>
              <p:cNvSpPr txBox="1"/>
              <p:nvPr/>
            </p:nvSpPr>
            <p:spPr>
              <a:xfrm>
                <a:off x="2975" y="2496"/>
                <a:ext cx="912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INT</a:t>
                </a:r>
                <a:endPara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1" name="Text Box 45"/>
              <p:cNvSpPr txBox="1"/>
              <p:nvPr/>
            </p:nvSpPr>
            <p:spPr>
              <a:xfrm>
                <a:off x="2975" y="2688"/>
                <a:ext cx="912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INTA</a:t>
                </a:r>
                <a:endPara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2" name="Line 46"/>
              <p:cNvSpPr/>
              <p:nvPr/>
            </p:nvSpPr>
            <p:spPr>
              <a:xfrm flipH="1">
                <a:off x="4703" y="283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43" name="Line 47"/>
              <p:cNvSpPr/>
              <p:nvPr/>
            </p:nvSpPr>
            <p:spPr>
              <a:xfrm flipH="1">
                <a:off x="4703" y="3024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44" name="Text Box 48"/>
              <p:cNvSpPr txBox="1"/>
              <p:nvPr/>
            </p:nvSpPr>
            <p:spPr>
              <a:xfrm>
                <a:off x="4991" y="2880"/>
                <a:ext cx="768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IRQ7</a:t>
                </a:r>
                <a:endPara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5" name="Text Box 49"/>
              <p:cNvSpPr txBox="1"/>
              <p:nvPr/>
            </p:nvSpPr>
            <p:spPr>
              <a:xfrm>
                <a:off x="3647" y="2880"/>
                <a:ext cx="1152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8259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）</a:t>
                </a:r>
                <a:endParaRPr lang="zh-CN" altLang="en-US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20" name="Text Box 50"/>
            <p:cNvSpPr txBox="1"/>
            <p:nvPr/>
          </p:nvSpPr>
          <p:spPr>
            <a:xfrm>
              <a:off x="4704" y="2400"/>
              <a:ext cx="76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IRQ2</a:t>
              </a:r>
              <a:endParaRPr lang="en-US" altLang="zh-CN" sz="20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421" name="Group 51"/>
            <p:cNvGrpSpPr/>
            <p:nvPr/>
          </p:nvGrpSpPr>
          <p:grpSpPr>
            <a:xfrm>
              <a:off x="2880" y="1920"/>
              <a:ext cx="2688" cy="408"/>
              <a:chOff x="2879" y="1488"/>
              <a:chExt cx="2688" cy="408"/>
            </a:xfrm>
          </p:grpSpPr>
          <p:sp>
            <p:nvSpPr>
              <p:cNvPr id="16425" name="Text Box 52"/>
              <p:cNvSpPr txBox="1"/>
              <p:nvPr/>
            </p:nvSpPr>
            <p:spPr>
              <a:xfrm>
                <a:off x="3551" y="1584"/>
                <a:ext cx="1152" cy="312"/>
              </a:xfrm>
              <a:prstGeom prst="rect">
                <a:avLst/>
              </a:prstGeom>
              <a:solidFill>
                <a:schemeClr val="accent1"/>
              </a:solidFill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数据缓冲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2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6" name="Line 53"/>
              <p:cNvSpPr/>
              <p:nvPr/>
            </p:nvSpPr>
            <p:spPr>
              <a:xfrm flipH="1">
                <a:off x="2879" y="1728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6427" name="Text Box 54"/>
              <p:cNvSpPr txBox="1"/>
              <p:nvPr/>
            </p:nvSpPr>
            <p:spPr>
              <a:xfrm>
                <a:off x="2879" y="1488"/>
                <a:ext cx="105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数据线</a:t>
                </a:r>
                <a:endPara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8" name="Line 55"/>
              <p:cNvSpPr/>
              <p:nvPr/>
            </p:nvSpPr>
            <p:spPr>
              <a:xfrm flipH="1">
                <a:off x="4703" y="1728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16429" name="Text Box 56"/>
              <p:cNvSpPr txBox="1"/>
              <p:nvPr/>
            </p:nvSpPr>
            <p:spPr>
              <a:xfrm>
                <a:off x="4751" y="1488"/>
                <a:ext cx="816" cy="25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66FF"/>
                    </a:solidFill>
                    <a:latin typeface="Times New Roman" panose="02020603050405020304" pitchFamily="18" charset="0"/>
                  </a:rPr>
                  <a:t>数据</a:t>
                </a:r>
                <a:endParaRPr lang="zh-CN" altLang="en-US" sz="2000" b="1" dirty="0">
                  <a:solidFill>
                    <a:srgbClr val="3366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22" name="Line 57"/>
            <p:cNvSpPr/>
            <p:nvPr/>
          </p:nvSpPr>
          <p:spPr>
            <a:xfrm>
              <a:off x="4080" y="7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3" name="Line 58"/>
            <p:cNvSpPr/>
            <p:nvPr/>
          </p:nvSpPr>
          <p:spPr>
            <a:xfrm>
              <a:off x="4080" y="1152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4" name="Text Box 59"/>
            <p:cNvSpPr txBox="1"/>
            <p:nvPr/>
          </p:nvSpPr>
          <p:spPr>
            <a:xfrm>
              <a:off x="5232" y="1392"/>
              <a:ext cx="385" cy="76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外设</a:t>
              </a: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5228" name="Text Box 60"/>
          <p:cNvSpPr txBox="1"/>
          <p:nvPr/>
        </p:nvSpPr>
        <p:spPr>
          <a:xfrm>
            <a:off x="0" y="457200"/>
            <a:ext cx="35052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向量中断与非向量中断相结合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29" name="Text Box 61"/>
          <p:cNvSpPr txBox="1"/>
          <p:nvPr/>
        </p:nvSpPr>
        <p:spPr>
          <a:xfrm>
            <a:off x="1447800" y="852488"/>
            <a:ext cx="28194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软件扩展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30" name="Text Box 62"/>
          <p:cNvSpPr txBox="1"/>
          <p:nvPr/>
        </p:nvSpPr>
        <p:spPr>
          <a:xfrm>
            <a:off x="0" y="1371600"/>
            <a:ext cx="3657600" cy="1800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与请求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在控制逻辑中形成公共请求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IRQ2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，送入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8259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参加判优；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31" name="Text Box 63"/>
          <p:cNvSpPr txBox="1"/>
          <p:nvPr/>
        </p:nvSpPr>
        <p:spPr>
          <a:xfrm>
            <a:off x="0" y="2667000"/>
            <a:ext cx="36576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CPU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响应后执行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IRQ2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服务程序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32" name="Text Box 64"/>
          <p:cNvSpPr txBox="1"/>
          <p:nvPr/>
        </p:nvSpPr>
        <p:spPr>
          <a:xfrm>
            <a:off x="0" y="3962400"/>
            <a:ext cx="3657600" cy="1800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IRQ2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服务程序中查询各设备状态，判中断源，转入相应设备服务程序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33" name="Text Box 65"/>
          <p:cNvSpPr txBox="1"/>
          <p:nvPr/>
        </p:nvSpPr>
        <p:spPr>
          <a:xfrm>
            <a:off x="0" y="3124200"/>
            <a:ext cx="36576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(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向量中断过程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34" name="Text Box 66"/>
          <p:cNvSpPr txBox="1"/>
          <p:nvPr/>
        </p:nvSpPr>
        <p:spPr>
          <a:xfrm>
            <a:off x="0" y="5257800"/>
            <a:ext cx="36576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(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非向量中断过程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/>
      <p:bldP spid="135228" grpId="0"/>
      <p:bldP spid="135229" grpId="0"/>
      <p:bldP spid="135230" grpId="0"/>
      <p:bldP spid="135231" grpId="0"/>
      <p:bldP spid="135232" grpId="0"/>
      <p:bldP spid="135233" grpId="0"/>
      <p:bldP spid="1352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9" name="Text Box 7"/>
          <p:cNvSpPr txBox="1"/>
          <p:nvPr/>
        </p:nvSpPr>
        <p:spPr>
          <a:xfrm>
            <a:off x="0" y="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）特点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Text Box 8"/>
          <p:cNvSpPr txBox="1"/>
          <p:nvPr/>
        </p:nvSpPr>
        <p:spPr>
          <a:xfrm>
            <a:off x="0" y="990600"/>
            <a:ext cx="3276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随机性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1" name="AutoShape 9"/>
          <p:cNvSpPr/>
          <p:nvPr/>
        </p:nvSpPr>
        <p:spPr>
          <a:xfrm>
            <a:off x="1371600" y="8382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3810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02" name="Text Box 10"/>
          <p:cNvSpPr txBox="1"/>
          <p:nvPr/>
        </p:nvSpPr>
        <p:spPr>
          <a:xfrm>
            <a:off x="1524000" y="533400"/>
            <a:ext cx="4572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随机发生的事态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5" name="Text Box 13"/>
          <p:cNvSpPr txBox="1"/>
          <p:nvPr/>
        </p:nvSpPr>
        <p:spPr>
          <a:xfrm>
            <a:off x="838200" y="3505200"/>
            <a:ext cx="5334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由硬件请求信号引发中断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8" name="Text Box 16"/>
          <p:cNvSpPr txBox="1"/>
          <p:nvPr/>
        </p:nvSpPr>
        <p:spPr>
          <a:xfrm>
            <a:off x="3886200" y="533400"/>
            <a:ext cx="4572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（按键、故障）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9" name="Text Box 17"/>
          <p:cNvSpPr txBox="1"/>
          <p:nvPr/>
        </p:nvSpPr>
        <p:spPr>
          <a:xfrm>
            <a:off x="1524000" y="990600"/>
            <a:ext cx="7315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有意调用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随机请求与处理的事态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10" name="Text Box 18"/>
          <p:cNvSpPr txBox="1"/>
          <p:nvPr/>
        </p:nvSpPr>
        <p:spPr>
          <a:xfrm>
            <a:off x="6553200" y="990600"/>
            <a:ext cx="4572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（调用打印机）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11" name="Text Box 19"/>
          <p:cNvSpPr txBox="1"/>
          <p:nvPr/>
        </p:nvSpPr>
        <p:spPr>
          <a:xfrm>
            <a:off x="1524000" y="1447800"/>
            <a:ext cx="4572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随机插入的事态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12" name="Text Box 20"/>
          <p:cNvSpPr txBox="1"/>
          <p:nvPr/>
        </p:nvSpPr>
        <p:spPr>
          <a:xfrm>
            <a:off x="3810000" y="1447800"/>
            <a:ext cx="6629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（软中断指令插入程序任何位置）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13" name="Text Box 21"/>
          <p:cNvSpPr txBox="1"/>
          <p:nvPr/>
        </p:nvSpPr>
        <p:spPr>
          <a:xfrm>
            <a:off x="0" y="24384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中断分类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14" name="Text Box 22"/>
          <p:cNvSpPr txBox="1"/>
          <p:nvPr/>
        </p:nvSpPr>
        <p:spPr>
          <a:xfrm>
            <a:off x="0" y="29718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）硬件中断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软中断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15" name="Line 23"/>
          <p:cNvSpPr/>
          <p:nvPr/>
        </p:nvSpPr>
        <p:spPr>
          <a:xfrm>
            <a:off x="1981200" y="3429000"/>
            <a:ext cx="381000" cy="304800"/>
          </a:xfrm>
          <a:prstGeom prst="line">
            <a:avLst/>
          </a:prstGeom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6" name="Line 24"/>
          <p:cNvSpPr/>
          <p:nvPr/>
        </p:nvSpPr>
        <p:spPr>
          <a:xfrm>
            <a:off x="4419600" y="3429000"/>
            <a:ext cx="762000" cy="152400"/>
          </a:xfrm>
          <a:prstGeom prst="line">
            <a:avLst/>
          </a:prstGeom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7" name="Text Box 25"/>
          <p:cNvSpPr txBox="1"/>
          <p:nvPr/>
        </p:nvSpPr>
        <p:spPr>
          <a:xfrm>
            <a:off x="5105400" y="3200400"/>
            <a:ext cx="5334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由软中断指令引发中断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18" name="Text Box 26"/>
          <p:cNvSpPr txBox="1"/>
          <p:nvPr/>
        </p:nvSpPr>
        <p:spPr>
          <a:xfrm>
            <a:off x="0" y="39624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）内中断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外中断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19" name="Line 27"/>
          <p:cNvSpPr/>
          <p:nvPr/>
        </p:nvSpPr>
        <p:spPr>
          <a:xfrm>
            <a:off x="1600200" y="4419600"/>
            <a:ext cx="381000" cy="304800"/>
          </a:xfrm>
          <a:prstGeom prst="line">
            <a:avLst/>
          </a:prstGeom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0" name="Text Box 28"/>
          <p:cNvSpPr txBox="1"/>
          <p:nvPr/>
        </p:nvSpPr>
        <p:spPr>
          <a:xfrm>
            <a:off x="838200" y="4495800"/>
            <a:ext cx="5334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中断源来自主机内部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21" name="Line 29"/>
          <p:cNvSpPr/>
          <p:nvPr/>
        </p:nvSpPr>
        <p:spPr>
          <a:xfrm>
            <a:off x="3886200" y="4419600"/>
            <a:ext cx="762000" cy="152400"/>
          </a:xfrm>
          <a:prstGeom prst="line">
            <a:avLst/>
          </a:prstGeom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2" name="Text Box 30"/>
          <p:cNvSpPr txBox="1"/>
          <p:nvPr/>
        </p:nvSpPr>
        <p:spPr>
          <a:xfrm>
            <a:off x="4572000" y="4419600"/>
            <a:ext cx="5334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中断源来自主机外部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23" name="Text Box 31"/>
          <p:cNvSpPr txBox="1"/>
          <p:nvPr/>
        </p:nvSpPr>
        <p:spPr>
          <a:xfrm>
            <a:off x="0" y="4953000"/>
            <a:ext cx="7772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）可屏蔽中断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非屏蔽中断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24" name="Line 32"/>
          <p:cNvSpPr/>
          <p:nvPr/>
        </p:nvSpPr>
        <p:spPr>
          <a:xfrm flipH="1">
            <a:off x="1676400" y="5410200"/>
            <a:ext cx="228600" cy="304800"/>
          </a:xfrm>
          <a:prstGeom prst="line">
            <a:avLst/>
          </a:prstGeom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5" name="Text Box 33"/>
          <p:cNvSpPr txBox="1"/>
          <p:nvPr/>
        </p:nvSpPr>
        <p:spPr>
          <a:xfrm>
            <a:off x="381000" y="5484813"/>
            <a:ext cx="3657600" cy="13731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可通过屏蔽字屏蔽该类请求；关中断时不响应该类请求。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26" name="Line 34"/>
          <p:cNvSpPr/>
          <p:nvPr/>
        </p:nvSpPr>
        <p:spPr>
          <a:xfrm>
            <a:off x="4495800" y="5486400"/>
            <a:ext cx="685800" cy="228600"/>
          </a:xfrm>
          <a:prstGeom prst="line">
            <a:avLst/>
          </a:prstGeom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7" name="Text Box 35"/>
          <p:cNvSpPr txBox="1"/>
          <p:nvPr/>
        </p:nvSpPr>
        <p:spPr>
          <a:xfrm>
            <a:off x="4953000" y="5484813"/>
            <a:ext cx="3733800" cy="13731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该类请求与屏蔽字无关；请求的响应与开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关中断无关。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0" grpId="0"/>
      <p:bldP spid="8201" grpId="0" animBg="1"/>
      <p:bldP spid="8202" grpId="0"/>
      <p:bldP spid="8205" grpId="0"/>
      <p:bldP spid="8208" grpId="0"/>
      <p:bldP spid="8209" grpId="0"/>
      <p:bldP spid="8210" grpId="0"/>
      <p:bldP spid="8211" grpId="0"/>
      <p:bldP spid="8212" grpId="0"/>
      <p:bldP spid="8213" grpId="0"/>
      <p:bldP spid="8214" grpId="0"/>
      <p:bldP spid="8217" grpId="0"/>
      <p:bldP spid="8218" grpId="0"/>
      <p:bldP spid="8220" grpId="0"/>
      <p:bldP spid="8222" grpId="0"/>
      <p:bldP spid="8223" grpId="0"/>
      <p:bldP spid="8225" grpId="0"/>
      <p:bldP spid="82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3" name="Text Box 7"/>
          <p:cNvSpPr txBox="1"/>
          <p:nvPr/>
        </p:nvSpPr>
        <p:spPr>
          <a:xfrm>
            <a:off x="304800" y="533400"/>
            <a:ext cx="5334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由硬件提供服务程序入口地址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9" name="Text Box 13"/>
          <p:cNvSpPr txBox="1"/>
          <p:nvPr/>
        </p:nvSpPr>
        <p:spPr>
          <a:xfrm>
            <a:off x="0" y="9906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中断典型应用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30" name="Text Box 14"/>
          <p:cNvSpPr txBox="1"/>
          <p:nvPr/>
        </p:nvSpPr>
        <p:spPr>
          <a:xfrm>
            <a:off x="0" y="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）向量中断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非向量中断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31" name="Line 15"/>
          <p:cNvSpPr/>
          <p:nvPr/>
        </p:nvSpPr>
        <p:spPr>
          <a:xfrm>
            <a:off x="1905000" y="457200"/>
            <a:ext cx="381000" cy="304800"/>
          </a:xfrm>
          <a:prstGeom prst="line">
            <a:avLst/>
          </a:prstGeom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2" name="Line 16"/>
          <p:cNvSpPr/>
          <p:nvPr/>
        </p:nvSpPr>
        <p:spPr>
          <a:xfrm>
            <a:off x="5105400" y="457200"/>
            <a:ext cx="457200" cy="152400"/>
          </a:xfrm>
          <a:prstGeom prst="line">
            <a:avLst/>
          </a:prstGeom>
          <a:ln w="9525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4" name="Text Box 18"/>
          <p:cNvSpPr txBox="1"/>
          <p:nvPr/>
        </p:nvSpPr>
        <p:spPr>
          <a:xfrm>
            <a:off x="0" y="15240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）管理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中、低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36" name="Text Box 20"/>
          <p:cNvSpPr txBox="1"/>
          <p:nvPr/>
        </p:nvSpPr>
        <p:spPr>
          <a:xfrm>
            <a:off x="762000" y="2971800"/>
            <a:ext cx="8382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某事件出现的实际时间内及时处理，不是批量处理。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39" name="Text Box 23"/>
          <p:cNvSpPr txBox="1"/>
          <p:nvPr/>
        </p:nvSpPr>
        <p:spPr>
          <a:xfrm>
            <a:off x="0" y="2011363"/>
            <a:ext cx="4648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）处理故障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43" name="Text Box 27"/>
          <p:cNvSpPr txBox="1"/>
          <p:nvPr/>
        </p:nvSpPr>
        <p:spPr>
          <a:xfrm>
            <a:off x="2133600" y="5410200"/>
            <a:ext cx="4495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服务程序、中断向量表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44" name="Text Box 28"/>
          <p:cNvSpPr txBox="1"/>
          <p:nvPr/>
        </p:nvSpPr>
        <p:spPr>
          <a:xfrm>
            <a:off x="5486400" y="228600"/>
            <a:ext cx="36576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由软件提供服务程序入口地址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45" name="Text Box 29"/>
          <p:cNvSpPr txBox="1"/>
          <p:nvPr/>
        </p:nvSpPr>
        <p:spPr>
          <a:xfrm>
            <a:off x="0" y="2514600"/>
            <a:ext cx="4648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）实时处理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46" name="Text Box 30"/>
          <p:cNvSpPr txBox="1"/>
          <p:nvPr/>
        </p:nvSpPr>
        <p:spPr>
          <a:xfrm>
            <a:off x="0" y="3810000"/>
            <a:ext cx="4648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）人机对话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47" name="Text Box 31"/>
          <p:cNvSpPr txBox="1"/>
          <p:nvPr/>
        </p:nvSpPr>
        <p:spPr>
          <a:xfrm>
            <a:off x="762000" y="3429000"/>
            <a:ext cx="8382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时钟中断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定时采集参数，检测，调节。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48" name="Text Box 32"/>
          <p:cNvSpPr txBox="1"/>
          <p:nvPr/>
        </p:nvSpPr>
        <p:spPr>
          <a:xfrm>
            <a:off x="0" y="4343400"/>
            <a:ext cx="4648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）多机通信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49" name="Text Box 33"/>
          <p:cNvSpPr txBox="1"/>
          <p:nvPr/>
        </p:nvSpPr>
        <p:spPr>
          <a:xfrm>
            <a:off x="0" y="48768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中断系统的组成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50" name="Text Box 34"/>
          <p:cNvSpPr txBox="1"/>
          <p:nvPr/>
        </p:nvSpPr>
        <p:spPr>
          <a:xfrm>
            <a:off x="0" y="5334000"/>
            <a:ext cx="2743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）软件：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52" name="Text Box 36"/>
          <p:cNvSpPr txBox="1"/>
          <p:nvPr/>
        </p:nvSpPr>
        <p:spPr>
          <a:xfrm>
            <a:off x="0" y="5943600"/>
            <a:ext cx="2743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）硬件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53" name="AutoShape 37"/>
          <p:cNvSpPr/>
          <p:nvPr/>
        </p:nvSpPr>
        <p:spPr>
          <a:xfrm>
            <a:off x="1981200" y="6019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54" name="Text Box 38"/>
          <p:cNvSpPr txBox="1"/>
          <p:nvPr/>
        </p:nvSpPr>
        <p:spPr>
          <a:xfrm>
            <a:off x="2133600" y="5881688"/>
            <a:ext cx="2590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接口方面：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55" name="Text Box 39"/>
          <p:cNvSpPr txBox="1"/>
          <p:nvPr/>
        </p:nvSpPr>
        <p:spPr>
          <a:xfrm>
            <a:off x="3810000" y="5881688"/>
            <a:ext cx="4495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请求、传递、判优逻辑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56" name="Text Box 40"/>
          <p:cNvSpPr txBox="1"/>
          <p:nvPr/>
        </p:nvSpPr>
        <p:spPr>
          <a:xfrm>
            <a:off x="2133600" y="6338888"/>
            <a:ext cx="2590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方面：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57" name="Text Box 41"/>
          <p:cNvSpPr txBox="1"/>
          <p:nvPr/>
        </p:nvSpPr>
        <p:spPr>
          <a:xfrm>
            <a:off x="3657600" y="6338888"/>
            <a:ext cx="4495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响应逻辑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9" grpId="0"/>
      <p:bldP spid="9230" grpId="0"/>
      <p:bldP spid="9234" grpId="0"/>
      <p:bldP spid="9236" grpId="0"/>
      <p:bldP spid="9239" grpId="0"/>
      <p:bldP spid="9243" grpId="0"/>
      <p:bldP spid="9244" grpId="0"/>
      <p:bldP spid="9245" grpId="0"/>
      <p:bldP spid="9246" grpId="0"/>
      <p:bldP spid="9247" grpId="0"/>
      <p:bldP spid="9248" grpId="0"/>
      <p:bldP spid="9249" grpId="0"/>
      <p:bldP spid="9250" grpId="0"/>
      <p:bldP spid="9252" grpId="0"/>
      <p:bldP spid="9253" grpId="0" animBg="1"/>
      <p:bldP spid="9254" grpId="0"/>
      <p:bldP spid="9255" grpId="0"/>
      <p:bldP spid="9256" grpId="0"/>
      <p:bldP spid="92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Text Box 3"/>
          <p:cNvSpPr txBox="1"/>
          <p:nvPr/>
        </p:nvSpPr>
        <p:spPr>
          <a:xfrm>
            <a:off x="0" y="5334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中断请求的提出与传递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7" name="Text Box 7"/>
          <p:cNvSpPr txBox="1"/>
          <p:nvPr/>
        </p:nvSpPr>
        <p:spPr>
          <a:xfrm>
            <a:off x="0" y="10668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）如何产生中断请求？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Text Box 8"/>
          <p:cNvSpPr txBox="1"/>
          <p:nvPr/>
        </p:nvSpPr>
        <p:spPr>
          <a:xfrm>
            <a:off x="2895600" y="1600200"/>
            <a:ext cx="3581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标志为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51" name="Text Box 11"/>
          <p:cNvSpPr txBox="1"/>
          <p:nvPr/>
        </p:nvSpPr>
        <p:spPr>
          <a:xfrm>
            <a:off x="0" y="5181600"/>
            <a:ext cx="4495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）使用单独请求线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52" name="Text Box 12"/>
          <p:cNvSpPr txBox="1"/>
          <p:nvPr/>
        </p:nvSpPr>
        <p:spPr>
          <a:xfrm>
            <a:off x="457200" y="1600200"/>
            <a:ext cx="3657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外设工作完成：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66" name="Text Box 26"/>
          <p:cNvSpPr txBox="1"/>
          <p:nvPr/>
        </p:nvSpPr>
        <p:spPr>
          <a:xfrm>
            <a:off x="0" y="0"/>
            <a:ext cx="6248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5.3.2 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中断全过程（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外中断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67" name="Text Box 27"/>
          <p:cNvSpPr txBox="1"/>
          <p:nvPr/>
        </p:nvSpPr>
        <p:spPr>
          <a:xfrm>
            <a:off x="457200" y="2057400"/>
            <a:ext cx="3657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允许请求：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68" name="AutoShape 28"/>
          <p:cNvSpPr/>
          <p:nvPr/>
        </p:nvSpPr>
        <p:spPr>
          <a:xfrm>
            <a:off x="304800" y="17526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 cap="flat" cmpd="sng">
            <a:solidFill>
              <a:srgbClr val="3366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69" name="Text Box 29"/>
          <p:cNvSpPr txBox="1"/>
          <p:nvPr/>
        </p:nvSpPr>
        <p:spPr>
          <a:xfrm>
            <a:off x="2895600" y="2057400"/>
            <a:ext cx="3581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标志为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317" name="Group 77"/>
          <p:cNvGrpSpPr/>
          <p:nvPr/>
        </p:nvGrpSpPr>
        <p:grpSpPr>
          <a:xfrm>
            <a:off x="3733800" y="2514600"/>
            <a:ext cx="1371600" cy="228600"/>
            <a:chOff x="3504" y="1296"/>
            <a:chExt cx="864" cy="144"/>
          </a:xfrm>
        </p:grpSpPr>
        <p:sp>
          <p:nvSpPr>
            <p:cNvPr id="5188" name="Line 10"/>
            <p:cNvSpPr/>
            <p:nvPr/>
          </p:nvSpPr>
          <p:spPr>
            <a:xfrm flipV="1">
              <a:off x="3504" y="1296"/>
              <a:ext cx="432" cy="144"/>
            </a:xfrm>
            <a:prstGeom prst="line">
              <a:avLst/>
            </a:prstGeom>
            <a:ln w="9525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89" name="Line 30"/>
            <p:cNvSpPr/>
            <p:nvPr/>
          </p:nvSpPr>
          <p:spPr>
            <a:xfrm>
              <a:off x="3936" y="1296"/>
              <a:ext cx="43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72" name="Text Box 32"/>
          <p:cNvSpPr txBox="1"/>
          <p:nvPr/>
        </p:nvSpPr>
        <p:spPr>
          <a:xfrm>
            <a:off x="609600" y="2605088"/>
            <a:ext cx="3352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，后请求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73" name="Text Box 33"/>
          <p:cNvSpPr txBox="1"/>
          <p:nvPr/>
        </p:nvSpPr>
        <p:spPr>
          <a:xfrm>
            <a:off x="5181600" y="2514600"/>
            <a:ext cx="3657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先请求，后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屏蔽</a:t>
            </a:r>
            <a:r>
              <a:rPr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316" name="Group 76"/>
          <p:cNvGrpSpPr/>
          <p:nvPr/>
        </p:nvGrpSpPr>
        <p:grpSpPr>
          <a:xfrm>
            <a:off x="304800" y="3048000"/>
            <a:ext cx="3581400" cy="1752600"/>
            <a:chOff x="192" y="1872"/>
            <a:chExt cx="2256" cy="1104"/>
          </a:xfrm>
        </p:grpSpPr>
        <p:sp>
          <p:nvSpPr>
            <p:cNvPr id="5174" name="Text Box 15"/>
            <p:cNvSpPr txBox="1"/>
            <p:nvPr/>
          </p:nvSpPr>
          <p:spPr>
            <a:xfrm>
              <a:off x="192" y="2640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完成</a:t>
              </a:r>
              <a:endPara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5" name="Text Box 41"/>
            <p:cNvSpPr txBox="1"/>
            <p:nvPr/>
          </p:nvSpPr>
          <p:spPr>
            <a:xfrm>
              <a:off x="624" y="2160"/>
              <a:ext cx="129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请求触发器</a:t>
              </a:r>
              <a:endPara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5176" name="Group 46"/>
            <p:cNvGrpSpPr/>
            <p:nvPr/>
          </p:nvGrpSpPr>
          <p:grpSpPr>
            <a:xfrm>
              <a:off x="672" y="2592"/>
              <a:ext cx="384" cy="288"/>
              <a:chOff x="3984" y="768"/>
              <a:chExt cx="384" cy="288"/>
            </a:xfrm>
          </p:grpSpPr>
          <p:sp>
            <p:nvSpPr>
              <p:cNvPr id="5185" name="Rectangle 42"/>
              <p:cNvSpPr/>
              <p:nvPr/>
            </p:nvSpPr>
            <p:spPr>
              <a:xfrm>
                <a:off x="3984" y="768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86" name="Line 43"/>
              <p:cNvSpPr/>
              <p:nvPr/>
            </p:nvSpPr>
            <p:spPr>
              <a:xfrm>
                <a:off x="4080" y="912"/>
                <a:ext cx="0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7" name="Line 44"/>
              <p:cNvSpPr/>
              <p:nvPr/>
            </p:nvSpPr>
            <p:spPr>
              <a:xfrm>
                <a:off x="4272" y="912"/>
                <a:ext cx="0" cy="1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77" name="Line 45"/>
            <p:cNvSpPr/>
            <p:nvPr/>
          </p:nvSpPr>
          <p:spPr>
            <a:xfrm>
              <a:off x="864" y="2448"/>
              <a:ext cx="0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178" name="Line 47"/>
            <p:cNvSpPr/>
            <p:nvPr/>
          </p:nvSpPr>
          <p:spPr>
            <a:xfrm>
              <a:off x="1680" y="2448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179" name="Line 48"/>
            <p:cNvSpPr/>
            <p:nvPr/>
          </p:nvSpPr>
          <p:spPr>
            <a:xfrm>
              <a:off x="1248" y="192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5180" name="Group 52"/>
            <p:cNvGrpSpPr/>
            <p:nvPr/>
          </p:nvGrpSpPr>
          <p:grpSpPr>
            <a:xfrm>
              <a:off x="1008" y="2688"/>
              <a:ext cx="864" cy="288"/>
              <a:chOff x="3840" y="2256"/>
              <a:chExt cx="864" cy="288"/>
            </a:xfrm>
          </p:grpSpPr>
          <p:sp>
            <p:nvSpPr>
              <p:cNvPr id="5183" name="Text Box 50"/>
              <p:cNvSpPr txBox="1"/>
              <p:nvPr/>
            </p:nvSpPr>
            <p:spPr>
              <a:xfrm>
                <a:off x="3840" y="2256"/>
                <a:ext cx="86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屏蔽</a:t>
                </a:r>
                <a:endParaRPr lang="zh-CN" altLang="en-US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184" name="Line 51"/>
              <p:cNvSpPr/>
              <p:nvPr/>
            </p:nvSpPr>
            <p:spPr>
              <a:xfrm>
                <a:off x="3936" y="2304"/>
                <a:ext cx="288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81" name="Text Box 53"/>
            <p:cNvSpPr txBox="1"/>
            <p:nvPr/>
          </p:nvSpPr>
          <p:spPr>
            <a:xfrm>
              <a:off x="1680" y="2592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82" name="Text Box 54"/>
            <p:cNvSpPr txBox="1"/>
            <p:nvPr/>
          </p:nvSpPr>
          <p:spPr>
            <a:xfrm>
              <a:off x="1248" y="1872"/>
              <a:ext cx="105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有效请求</a:t>
              </a:r>
              <a:endPara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315" name="Group 75"/>
          <p:cNvGrpSpPr/>
          <p:nvPr/>
        </p:nvGrpSpPr>
        <p:grpSpPr>
          <a:xfrm>
            <a:off x="5105400" y="2895600"/>
            <a:ext cx="3429000" cy="1981200"/>
            <a:chOff x="3648" y="1680"/>
            <a:chExt cx="2160" cy="1248"/>
          </a:xfrm>
        </p:grpSpPr>
        <p:sp>
          <p:nvSpPr>
            <p:cNvPr id="5159" name="Text Box 59"/>
            <p:cNvSpPr txBox="1"/>
            <p:nvPr/>
          </p:nvSpPr>
          <p:spPr>
            <a:xfrm>
              <a:off x="3648" y="2640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完成</a:t>
              </a:r>
              <a:endPara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60" name="Text Box 60"/>
            <p:cNvSpPr txBox="1"/>
            <p:nvPr/>
          </p:nvSpPr>
          <p:spPr>
            <a:xfrm>
              <a:off x="3936" y="2304"/>
              <a:ext cx="129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请求触发器</a:t>
              </a:r>
              <a:endPara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161" name="Rectangle 62"/>
            <p:cNvSpPr/>
            <p:nvPr/>
          </p:nvSpPr>
          <p:spPr>
            <a:xfrm>
              <a:off x="4416" y="1968"/>
              <a:ext cx="384" cy="14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62" name="Line 63"/>
            <p:cNvSpPr/>
            <p:nvPr/>
          </p:nvSpPr>
          <p:spPr>
            <a:xfrm>
              <a:off x="4512" y="211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3" name="Line 64"/>
            <p:cNvSpPr/>
            <p:nvPr/>
          </p:nvSpPr>
          <p:spPr>
            <a:xfrm>
              <a:off x="4704" y="2112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64" name="Line 65"/>
            <p:cNvSpPr/>
            <p:nvPr/>
          </p:nvSpPr>
          <p:spPr>
            <a:xfrm>
              <a:off x="4176" y="2592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165" name="Line 66"/>
            <p:cNvSpPr/>
            <p:nvPr/>
          </p:nvSpPr>
          <p:spPr>
            <a:xfrm>
              <a:off x="4992" y="2592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166" name="Line 67"/>
            <p:cNvSpPr/>
            <p:nvPr/>
          </p:nvSpPr>
          <p:spPr>
            <a:xfrm>
              <a:off x="4608" y="1728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5167" name="Group 68"/>
            <p:cNvGrpSpPr/>
            <p:nvPr/>
          </p:nvGrpSpPr>
          <p:grpSpPr>
            <a:xfrm>
              <a:off x="4944" y="2016"/>
              <a:ext cx="864" cy="288"/>
              <a:chOff x="3840" y="2256"/>
              <a:chExt cx="864" cy="288"/>
            </a:xfrm>
          </p:grpSpPr>
          <p:sp>
            <p:nvSpPr>
              <p:cNvPr id="5172" name="Text Box 69"/>
              <p:cNvSpPr txBox="1"/>
              <p:nvPr/>
            </p:nvSpPr>
            <p:spPr>
              <a:xfrm>
                <a:off x="3840" y="2256"/>
                <a:ext cx="864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屏蔽</a:t>
                </a:r>
                <a:endParaRPr lang="zh-CN" altLang="en-US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173" name="Line 70"/>
              <p:cNvSpPr/>
              <p:nvPr/>
            </p:nvSpPr>
            <p:spPr>
              <a:xfrm>
                <a:off x="3936" y="2304"/>
                <a:ext cx="288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68" name="Text Box 71"/>
            <p:cNvSpPr txBox="1"/>
            <p:nvPr/>
          </p:nvSpPr>
          <p:spPr>
            <a:xfrm>
              <a:off x="4992" y="2640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</a:t>
              </a:r>
              <a:endPara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69" name="Text Box 72"/>
            <p:cNvSpPr txBox="1"/>
            <p:nvPr/>
          </p:nvSpPr>
          <p:spPr>
            <a:xfrm>
              <a:off x="3936" y="2016"/>
              <a:ext cx="7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请求</a:t>
              </a:r>
              <a:endPara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0" name="Line 73"/>
            <p:cNvSpPr/>
            <p:nvPr/>
          </p:nvSpPr>
          <p:spPr>
            <a:xfrm>
              <a:off x="4704" y="2208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71" name="Text Box 74"/>
            <p:cNvSpPr txBox="1"/>
            <p:nvPr/>
          </p:nvSpPr>
          <p:spPr>
            <a:xfrm>
              <a:off x="4656" y="1680"/>
              <a:ext cx="110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有效请求</a:t>
              </a:r>
              <a:endPara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318" name="Text Box 78"/>
          <p:cNvSpPr txBox="1"/>
          <p:nvPr/>
        </p:nvSpPr>
        <p:spPr>
          <a:xfrm>
            <a:off x="0" y="47244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）如何传送中断请求？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332" name="Group 92"/>
          <p:cNvGrpSpPr/>
          <p:nvPr/>
        </p:nvGrpSpPr>
        <p:grpSpPr>
          <a:xfrm>
            <a:off x="914400" y="5562600"/>
            <a:ext cx="2895600" cy="1196975"/>
            <a:chOff x="576" y="3504"/>
            <a:chExt cx="1824" cy="754"/>
          </a:xfrm>
        </p:grpSpPr>
        <p:grpSp>
          <p:nvGrpSpPr>
            <p:cNvPr id="5150" name="Group 81"/>
            <p:cNvGrpSpPr/>
            <p:nvPr/>
          </p:nvGrpSpPr>
          <p:grpSpPr>
            <a:xfrm>
              <a:off x="576" y="3600"/>
              <a:ext cx="672" cy="624"/>
              <a:chOff x="576" y="3648"/>
              <a:chExt cx="672" cy="624"/>
            </a:xfrm>
          </p:grpSpPr>
          <p:sp>
            <p:nvSpPr>
              <p:cNvPr id="5157" name="Rectangle 79"/>
              <p:cNvSpPr/>
              <p:nvPr/>
            </p:nvSpPr>
            <p:spPr>
              <a:xfrm>
                <a:off x="576" y="3648"/>
                <a:ext cx="528" cy="624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58" name="Text Box 80"/>
              <p:cNvSpPr txBox="1"/>
              <p:nvPr/>
            </p:nvSpPr>
            <p:spPr>
              <a:xfrm>
                <a:off x="624" y="3792"/>
                <a:ext cx="6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CPU</a:t>
                </a:r>
                <a:endPara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151" name="Line 82"/>
            <p:cNvSpPr/>
            <p:nvPr/>
          </p:nvSpPr>
          <p:spPr>
            <a:xfrm>
              <a:off x="1104" y="3792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152" name="Text Box 84"/>
            <p:cNvSpPr txBox="1"/>
            <p:nvPr/>
          </p:nvSpPr>
          <p:spPr>
            <a:xfrm>
              <a:off x="1200" y="3504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请求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53" name="Line 85"/>
            <p:cNvSpPr/>
            <p:nvPr/>
          </p:nvSpPr>
          <p:spPr>
            <a:xfrm>
              <a:off x="1104" y="4080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154" name="Text Box 86"/>
            <p:cNvSpPr txBox="1"/>
            <p:nvPr/>
          </p:nvSpPr>
          <p:spPr>
            <a:xfrm>
              <a:off x="1200" y="3792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请求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55" name="Text Box 87"/>
            <p:cNvSpPr txBox="1"/>
            <p:nvPr/>
          </p:nvSpPr>
          <p:spPr>
            <a:xfrm>
              <a:off x="1824" y="3648"/>
              <a:ext cx="576" cy="274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I/O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56" name="Text Box 88"/>
            <p:cNvSpPr txBox="1"/>
            <p:nvPr/>
          </p:nvSpPr>
          <p:spPr>
            <a:xfrm>
              <a:off x="1824" y="3984"/>
              <a:ext cx="576" cy="274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I/O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343" name="Text Box 103"/>
          <p:cNvSpPr txBox="1"/>
          <p:nvPr/>
        </p:nvSpPr>
        <p:spPr>
          <a:xfrm>
            <a:off x="4648200" y="5181600"/>
            <a:ext cx="4495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）使用公共请求线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347" name="Group 107"/>
          <p:cNvGrpSpPr/>
          <p:nvPr/>
        </p:nvGrpSpPr>
        <p:grpSpPr>
          <a:xfrm>
            <a:off x="5410200" y="5638800"/>
            <a:ext cx="3352800" cy="1143000"/>
            <a:chOff x="3408" y="3552"/>
            <a:chExt cx="2112" cy="720"/>
          </a:xfrm>
        </p:grpSpPr>
        <p:grpSp>
          <p:nvGrpSpPr>
            <p:cNvPr id="5140" name="Group 94"/>
            <p:cNvGrpSpPr/>
            <p:nvPr/>
          </p:nvGrpSpPr>
          <p:grpSpPr>
            <a:xfrm>
              <a:off x="3408" y="3648"/>
              <a:ext cx="672" cy="624"/>
              <a:chOff x="576" y="3648"/>
              <a:chExt cx="672" cy="624"/>
            </a:xfrm>
          </p:grpSpPr>
          <p:sp>
            <p:nvSpPr>
              <p:cNvPr id="5148" name="Rectangle 95"/>
              <p:cNvSpPr/>
              <p:nvPr/>
            </p:nvSpPr>
            <p:spPr>
              <a:xfrm>
                <a:off x="576" y="3648"/>
                <a:ext cx="528" cy="624"/>
              </a:xfrm>
              <a:prstGeom prst="rect">
                <a:avLst/>
              </a:prstGeom>
              <a:solidFill>
                <a:schemeClr val="accent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9" name="Text Box 96"/>
              <p:cNvSpPr txBox="1"/>
              <p:nvPr/>
            </p:nvSpPr>
            <p:spPr>
              <a:xfrm>
                <a:off x="624" y="3792"/>
                <a:ext cx="6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CPU</a:t>
                </a:r>
                <a:endPara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141" name="Line 97"/>
            <p:cNvSpPr/>
            <p:nvPr/>
          </p:nvSpPr>
          <p:spPr>
            <a:xfrm>
              <a:off x="3936" y="3840"/>
              <a:ext cx="15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142" name="Text Box 98"/>
            <p:cNvSpPr txBox="1"/>
            <p:nvPr/>
          </p:nvSpPr>
          <p:spPr>
            <a:xfrm>
              <a:off x="4272" y="3552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公共请求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43" name="Text Box 101"/>
            <p:cNvSpPr txBox="1"/>
            <p:nvPr/>
          </p:nvSpPr>
          <p:spPr>
            <a:xfrm>
              <a:off x="4944" y="3984"/>
              <a:ext cx="576" cy="274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I/O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44" name="Text Box 102"/>
            <p:cNvSpPr txBox="1"/>
            <p:nvPr/>
          </p:nvSpPr>
          <p:spPr>
            <a:xfrm>
              <a:off x="4128" y="3984"/>
              <a:ext cx="576" cy="274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I/O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45" name="Line 104"/>
            <p:cNvSpPr/>
            <p:nvPr/>
          </p:nvSpPr>
          <p:spPr>
            <a:xfrm>
              <a:off x="4368" y="3840"/>
              <a:ext cx="0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6" name="Line 105"/>
            <p:cNvSpPr/>
            <p:nvPr/>
          </p:nvSpPr>
          <p:spPr>
            <a:xfrm>
              <a:off x="5232" y="3840"/>
              <a:ext cx="0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7" name="Line 106"/>
            <p:cNvSpPr/>
            <p:nvPr/>
          </p:nvSpPr>
          <p:spPr>
            <a:xfrm>
              <a:off x="4752" y="4080"/>
              <a:ext cx="144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1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7" grpId="0"/>
      <p:bldP spid="10248" grpId="0"/>
      <p:bldP spid="10251" grpId="0"/>
      <p:bldP spid="10252" grpId="0"/>
      <p:bldP spid="10266" grpId="0"/>
      <p:bldP spid="10267" grpId="0"/>
      <p:bldP spid="10268" grpId="0" animBg="1"/>
      <p:bldP spid="10269" grpId="0"/>
      <p:bldP spid="10272" grpId="0"/>
      <p:bldP spid="10273" grpId="0"/>
      <p:bldP spid="10318" grpId="0"/>
      <p:bldP spid="103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0" y="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中断判优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0" y="457200"/>
            <a:ext cx="5791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）优先顺序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6" name="Text Box 4"/>
          <p:cNvSpPr txBox="1"/>
          <p:nvPr/>
        </p:nvSpPr>
        <p:spPr>
          <a:xfrm>
            <a:off x="3276600" y="533400"/>
            <a:ext cx="464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故障、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、外中断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7" name="Text Box 5"/>
          <p:cNvSpPr txBox="1"/>
          <p:nvPr/>
        </p:nvSpPr>
        <p:spPr>
          <a:xfrm>
            <a:off x="0" y="990600"/>
            <a:ext cx="7924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现行程序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外设请求的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判优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Text Box 6"/>
          <p:cNvSpPr txBox="1"/>
          <p:nvPr/>
        </p:nvSpPr>
        <p:spPr>
          <a:xfrm>
            <a:off x="533400" y="2895600"/>
            <a:ext cx="4495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为现行程序赋予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优先级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9" name="Text Box 7"/>
          <p:cNvSpPr txBox="1"/>
          <p:nvPr/>
        </p:nvSpPr>
        <p:spPr>
          <a:xfrm>
            <a:off x="762000" y="1676400"/>
            <a:ext cx="464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设置允许中断标志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0" name="Text Box 8"/>
          <p:cNvSpPr txBox="1"/>
          <p:nvPr/>
        </p:nvSpPr>
        <p:spPr>
          <a:xfrm>
            <a:off x="6248400" y="533400"/>
            <a:ext cx="3429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（输入、输出）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1" name="Text Box 9"/>
          <p:cNvSpPr txBox="1"/>
          <p:nvPr/>
        </p:nvSpPr>
        <p:spPr>
          <a:xfrm>
            <a:off x="5029200" y="1524000"/>
            <a:ext cx="3657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，开中断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2" name="Text Box 10"/>
          <p:cNvSpPr txBox="1"/>
          <p:nvPr/>
        </p:nvSpPr>
        <p:spPr>
          <a:xfrm>
            <a:off x="762000" y="4191000"/>
            <a:ext cx="3429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）软件判优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3" name="AutoShape 11"/>
          <p:cNvSpPr/>
          <p:nvPr/>
        </p:nvSpPr>
        <p:spPr>
          <a:xfrm>
            <a:off x="4876800" y="16764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/>
          <p:nvPr/>
        </p:nvSpPr>
        <p:spPr>
          <a:xfrm>
            <a:off x="533400" y="4572000"/>
            <a:ext cx="5867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由程序查询顺序确定优先级。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5" name="Text Box 13"/>
          <p:cNvSpPr txBox="1"/>
          <p:nvPr/>
        </p:nvSpPr>
        <p:spPr>
          <a:xfrm>
            <a:off x="4495800" y="2819400"/>
            <a:ext cx="464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</a:rPr>
              <a:t>＜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外设请求优先级，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6" name="Text Box 14"/>
          <p:cNvSpPr txBox="1"/>
          <p:nvPr/>
        </p:nvSpPr>
        <p:spPr>
          <a:xfrm>
            <a:off x="533400" y="5486400"/>
            <a:ext cx="4724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中断控制器判优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7" name="Text Box 15"/>
          <p:cNvSpPr txBox="1"/>
          <p:nvPr/>
        </p:nvSpPr>
        <p:spPr>
          <a:xfrm>
            <a:off x="7696200" y="2819400"/>
            <a:ext cx="1752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8" name="Text Box 16"/>
          <p:cNvSpPr txBox="1"/>
          <p:nvPr/>
        </p:nvSpPr>
        <p:spPr>
          <a:xfrm>
            <a:off x="5029200" y="1919288"/>
            <a:ext cx="36576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，关中断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9" name="Text Box 17"/>
          <p:cNvSpPr txBox="1"/>
          <p:nvPr/>
        </p:nvSpPr>
        <p:spPr>
          <a:xfrm>
            <a:off x="762000" y="2362200"/>
            <a:ext cx="7772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设置程序状态字的优先级字段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0" name="AutoShape 18"/>
          <p:cNvSpPr/>
          <p:nvPr/>
        </p:nvSpPr>
        <p:spPr>
          <a:xfrm>
            <a:off x="4343400" y="2971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31" name="Text Box 19"/>
          <p:cNvSpPr txBox="1"/>
          <p:nvPr/>
        </p:nvSpPr>
        <p:spPr>
          <a:xfrm>
            <a:off x="4495800" y="3276600"/>
            <a:ext cx="4648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≥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外设请求优先级，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2" name="Text Box 20"/>
          <p:cNvSpPr txBox="1"/>
          <p:nvPr/>
        </p:nvSpPr>
        <p:spPr>
          <a:xfrm>
            <a:off x="7696200" y="3276600"/>
            <a:ext cx="1752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不响应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3" name="Text Box 21"/>
          <p:cNvSpPr txBox="1"/>
          <p:nvPr/>
        </p:nvSpPr>
        <p:spPr>
          <a:xfrm>
            <a:off x="0" y="3657600"/>
            <a:ext cx="7924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）各外设请求的判优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4" name="Text Box 22"/>
          <p:cNvSpPr txBox="1"/>
          <p:nvPr/>
        </p:nvSpPr>
        <p:spPr>
          <a:xfrm>
            <a:off x="5181600" y="4572000"/>
            <a:ext cx="5867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可灵活修改优先级。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5" name="Text Box 23"/>
          <p:cNvSpPr txBox="1"/>
          <p:nvPr/>
        </p:nvSpPr>
        <p:spPr>
          <a:xfrm>
            <a:off x="762000" y="5029200"/>
            <a:ext cx="3429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）硬件判优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6" name="Text Box 24"/>
          <p:cNvSpPr txBox="1"/>
          <p:nvPr/>
        </p:nvSpPr>
        <p:spPr>
          <a:xfrm>
            <a:off x="0" y="5911850"/>
            <a:ext cx="91440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中断控制器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8259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集中解决请求信号的接收、屏蔽、判优、编码等问题。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  <p:bldP spid="13317" grpId="0"/>
      <p:bldP spid="13318" grpId="0"/>
      <p:bldP spid="13319" grpId="0"/>
      <p:bldP spid="13320" grpId="0"/>
      <p:bldP spid="13321" grpId="0"/>
      <p:bldP spid="13322" grpId="0"/>
      <p:bldP spid="13323" grpId="0" animBg="1"/>
      <p:bldP spid="13324" grpId="0"/>
      <p:bldP spid="13325" grpId="0"/>
      <p:bldP spid="13326" grpId="0"/>
      <p:bldP spid="13327" grpId="0"/>
      <p:bldP spid="13328" grpId="0"/>
      <p:bldP spid="13329" grpId="0"/>
      <p:bldP spid="13330" grpId="0" animBg="1"/>
      <p:bldP spid="13331" grpId="0"/>
      <p:bldP spid="13332" grpId="0"/>
      <p:bldP spid="13333" grpId="0"/>
      <p:bldP spid="13334" grpId="0"/>
      <p:bldP spid="13335" grpId="0"/>
      <p:bldP spid="133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3313"/>
          <p:cNvSpPr txBox="1"/>
          <p:nvPr/>
        </p:nvSpPr>
        <p:spPr>
          <a:xfrm>
            <a:off x="113348" y="121603"/>
            <a:ext cx="2359025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软件判优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文本框 13317"/>
          <p:cNvSpPr txBox="1"/>
          <p:nvPr/>
        </p:nvSpPr>
        <p:spPr>
          <a:xfrm>
            <a:off x="-18415" y="1847850"/>
            <a:ext cx="2193925" cy="431165"/>
          </a:xfrm>
          <a:prstGeom prst="rect">
            <a:avLst/>
          </a:prstGeom>
          <a:solidFill>
            <a:srgbClr val="CCFFFF"/>
          </a:solidFill>
          <a:ln w="19050" cap="flat" cmpd="sng">
            <a:solidFill>
              <a:srgbClr val="339933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读三态驱动器</a:t>
            </a:r>
            <a:endParaRPr lang="zh-CN" altLang="en-US" sz="26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19" name="组合 13318"/>
          <p:cNvGrpSpPr/>
          <p:nvPr/>
        </p:nvGrpSpPr>
        <p:grpSpPr>
          <a:xfrm>
            <a:off x="-42227" y="1131888"/>
            <a:ext cx="2263775" cy="471487"/>
            <a:chOff x="1620" y="3504"/>
            <a:chExt cx="1455" cy="321"/>
          </a:xfrm>
        </p:grpSpPr>
        <p:sp>
          <p:nvSpPr>
            <p:cNvPr id="13320" name="圆角矩形 13319"/>
            <p:cNvSpPr/>
            <p:nvPr/>
          </p:nvSpPr>
          <p:spPr>
            <a:xfrm>
              <a:off x="1620" y="3504"/>
              <a:ext cx="1455" cy="31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 cap="flat" cmpd="sng">
              <a:solidFill>
                <a:srgbClr val="3399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/>
            </a:p>
          </p:txBody>
        </p:sp>
        <p:sp>
          <p:nvSpPr>
            <p:cNvPr id="13321" name="文本框 13320"/>
            <p:cNvSpPr txBox="1"/>
            <p:nvPr/>
          </p:nvSpPr>
          <p:spPr>
            <a:xfrm>
              <a:off x="1639" y="3505"/>
              <a:ext cx="1436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转入中断处理</a:t>
              </a:r>
              <a:endPara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2" name="直接连接符 13321"/>
          <p:cNvSpPr/>
          <p:nvPr/>
        </p:nvSpPr>
        <p:spPr>
          <a:xfrm>
            <a:off x="1042035" y="1582738"/>
            <a:ext cx="0" cy="263525"/>
          </a:xfrm>
          <a:prstGeom prst="line">
            <a:avLst/>
          </a:prstGeom>
          <a:noFill/>
          <a:ln w="9525" cap="flat" cmpd="sng" algn="ctr">
            <a:solidFill>
              <a:srgbClr val="3333CC"/>
            </a:solidFill>
            <a:prstDash val="solid"/>
            <a:headEnd type="none" w="med" len="med"/>
            <a:tailEnd type="triangle" w="sm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13323" name="直接连接符 13322"/>
          <p:cNvSpPr/>
          <p:nvPr/>
        </p:nvSpPr>
        <p:spPr>
          <a:xfrm>
            <a:off x="1038860" y="2308225"/>
            <a:ext cx="0" cy="263525"/>
          </a:xfrm>
          <a:prstGeom prst="line">
            <a:avLst/>
          </a:prstGeom>
          <a:noFill/>
          <a:ln w="9525" cap="flat" cmpd="sng" algn="ctr">
            <a:solidFill>
              <a:srgbClr val="3333CC"/>
            </a:solidFill>
            <a:prstDash val="solid"/>
            <a:headEnd type="none" w="med" len="med"/>
            <a:tailEnd type="triangle" w="sm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grpSp>
        <p:nvGrpSpPr>
          <p:cNvPr id="13324" name="组合 13323"/>
          <p:cNvGrpSpPr/>
          <p:nvPr/>
        </p:nvGrpSpPr>
        <p:grpSpPr>
          <a:xfrm>
            <a:off x="127635" y="2578100"/>
            <a:ext cx="1822450" cy="534988"/>
            <a:chOff x="802" y="2901"/>
            <a:chExt cx="1287" cy="391"/>
          </a:xfrm>
        </p:grpSpPr>
        <p:sp>
          <p:nvSpPr>
            <p:cNvPr id="13325" name="菱形 13324"/>
            <p:cNvSpPr/>
            <p:nvPr/>
          </p:nvSpPr>
          <p:spPr>
            <a:xfrm>
              <a:off x="802" y="2901"/>
              <a:ext cx="1287" cy="391"/>
            </a:xfrm>
            <a:prstGeom prst="diamond">
              <a:avLst/>
            </a:prstGeom>
            <a:solidFill>
              <a:srgbClr val="CCFFFF"/>
            </a:solidFill>
            <a:ln w="9525" cap="flat" cmpd="sng">
              <a:solidFill>
                <a:srgbClr val="3399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/>
            </a:p>
          </p:txBody>
        </p:sp>
        <p:sp>
          <p:nvSpPr>
            <p:cNvPr id="13326" name="文本框 13325"/>
            <p:cNvSpPr txBox="1"/>
            <p:nvPr/>
          </p:nvSpPr>
          <p:spPr>
            <a:xfrm>
              <a:off x="1201" y="2928"/>
              <a:ext cx="691" cy="34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200" b="1" baseline="-12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6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endPara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27" name="组合 13326"/>
          <p:cNvGrpSpPr/>
          <p:nvPr/>
        </p:nvGrpSpPr>
        <p:grpSpPr>
          <a:xfrm>
            <a:off x="2329498" y="2338388"/>
            <a:ext cx="1563687" cy="759833"/>
            <a:chOff x="1292" y="2548"/>
            <a:chExt cx="1008" cy="545"/>
          </a:xfrm>
        </p:grpSpPr>
        <p:sp>
          <p:nvSpPr>
            <p:cNvPr id="13328" name="圆角矩形 13327"/>
            <p:cNvSpPr/>
            <p:nvPr/>
          </p:nvSpPr>
          <p:spPr>
            <a:xfrm>
              <a:off x="1292" y="2548"/>
              <a:ext cx="1001" cy="53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 cap="flat" cmpd="sng">
              <a:solidFill>
                <a:srgbClr val="3399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/>
            </a:p>
          </p:txBody>
        </p:sp>
        <p:sp>
          <p:nvSpPr>
            <p:cNvPr id="13329" name="文本框 13328"/>
            <p:cNvSpPr txBox="1"/>
            <p:nvPr/>
          </p:nvSpPr>
          <p:spPr>
            <a:xfrm>
              <a:off x="1319" y="2559"/>
              <a:ext cx="981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5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转请求1服务程序</a:t>
              </a:r>
              <a:endParaRPr lang="zh-CN" altLang="en-US" sz="25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30" name="文本框 13329"/>
          <p:cNvSpPr txBox="1"/>
          <p:nvPr/>
        </p:nvSpPr>
        <p:spPr>
          <a:xfrm>
            <a:off x="1853248" y="2403475"/>
            <a:ext cx="357187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1" name="文本框 13330"/>
          <p:cNvSpPr txBox="1"/>
          <p:nvPr/>
        </p:nvSpPr>
        <p:spPr>
          <a:xfrm>
            <a:off x="1088073" y="3019425"/>
            <a:ext cx="481012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2" name="直接连接符 13331"/>
          <p:cNvSpPr/>
          <p:nvPr/>
        </p:nvSpPr>
        <p:spPr>
          <a:xfrm>
            <a:off x="1037273" y="3101975"/>
            <a:ext cx="0" cy="320675"/>
          </a:xfrm>
          <a:prstGeom prst="line">
            <a:avLst/>
          </a:prstGeom>
          <a:noFill/>
          <a:ln w="9525" cap="flat" cmpd="sng" algn="ctr">
            <a:solidFill>
              <a:srgbClr val="3333CC"/>
            </a:solidFill>
            <a:prstDash val="solid"/>
            <a:headEnd type="none" w="med" len="med"/>
            <a:tailEnd type="triangle" w="sm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grpSp>
        <p:nvGrpSpPr>
          <p:cNvPr id="13387" name="组合 13386"/>
          <p:cNvGrpSpPr/>
          <p:nvPr/>
        </p:nvGrpSpPr>
        <p:grpSpPr>
          <a:xfrm>
            <a:off x="91123" y="3409950"/>
            <a:ext cx="1887537" cy="517525"/>
            <a:chOff x="177" y="2236"/>
            <a:chExt cx="1287" cy="343"/>
          </a:xfrm>
        </p:grpSpPr>
        <p:sp>
          <p:nvSpPr>
            <p:cNvPr id="13334" name="菱形 13333"/>
            <p:cNvSpPr/>
            <p:nvPr/>
          </p:nvSpPr>
          <p:spPr>
            <a:xfrm>
              <a:off x="177" y="2236"/>
              <a:ext cx="1287" cy="343"/>
            </a:xfrm>
            <a:prstGeom prst="diamond">
              <a:avLst/>
            </a:prstGeom>
            <a:solidFill>
              <a:srgbClr val="CCFFFF"/>
            </a:solidFill>
            <a:ln w="9525" cap="flat" cmpd="sng">
              <a:solidFill>
                <a:srgbClr val="3399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/>
            </a:p>
          </p:txBody>
        </p:sp>
        <p:sp>
          <p:nvSpPr>
            <p:cNvPr id="13335" name="文本框 13334"/>
            <p:cNvSpPr txBox="1"/>
            <p:nvPr/>
          </p:nvSpPr>
          <p:spPr>
            <a:xfrm>
              <a:off x="566" y="2243"/>
              <a:ext cx="692" cy="32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200" b="1" baseline="-12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6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endPara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36" name="文本框 13335"/>
          <p:cNvSpPr txBox="1"/>
          <p:nvPr/>
        </p:nvSpPr>
        <p:spPr>
          <a:xfrm>
            <a:off x="1091248" y="3860800"/>
            <a:ext cx="481012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7" name="直接连接符 13336"/>
          <p:cNvSpPr/>
          <p:nvPr/>
        </p:nvSpPr>
        <p:spPr>
          <a:xfrm flipH="1">
            <a:off x="1021398" y="3914775"/>
            <a:ext cx="1587" cy="355600"/>
          </a:xfrm>
          <a:prstGeom prst="line">
            <a:avLst/>
          </a:prstGeom>
          <a:noFill/>
          <a:ln w="9525" cap="flat" cmpd="sng" algn="ctr">
            <a:solidFill>
              <a:srgbClr val="3333CC"/>
            </a:solidFill>
            <a:prstDash val="solid"/>
            <a:headEnd type="none" w="med" len="med"/>
            <a:tailEnd type="triangle" w="sm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13338" name="文本框 13337"/>
          <p:cNvSpPr txBox="1"/>
          <p:nvPr/>
        </p:nvSpPr>
        <p:spPr>
          <a:xfrm>
            <a:off x="1884998" y="3243263"/>
            <a:ext cx="357187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9" name="文本框 13338"/>
          <p:cNvSpPr txBox="1"/>
          <p:nvPr/>
        </p:nvSpPr>
        <p:spPr>
          <a:xfrm>
            <a:off x="854075" y="5222875"/>
            <a:ext cx="613410" cy="57467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42" name="组合 13341"/>
          <p:cNvGrpSpPr/>
          <p:nvPr/>
        </p:nvGrpSpPr>
        <p:grpSpPr>
          <a:xfrm>
            <a:off x="2392998" y="3248025"/>
            <a:ext cx="1547812" cy="799523"/>
            <a:chOff x="1292" y="2548"/>
            <a:chExt cx="1008" cy="554"/>
          </a:xfrm>
        </p:grpSpPr>
        <p:sp>
          <p:nvSpPr>
            <p:cNvPr id="13343" name="圆角矩形 13342"/>
            <p:cNvSpPr/>
            <p:nvPr/>
          </p:nvSpPr>
          <p:spPr>
            <a:xfrm>
              <a:off x="1292" y="2548"/>
              <a:ext cx="1001" cy="53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 cap="flat" cmpd="sng">
              <a:solidFill>
                <a:srgbClr val="3399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/>
            </a:p>
          </p:txBody>
        </p:sp>
        <p:sp>
          <p:nvSpPr>
            <p:cNvPr id="13344" name="文本框 13343"/>
            <p:cNvSpPr txBox="1"/>
            <p:nvPr/>
          </p:nvSpPr>
          <p:spPr>
            <a:xfrm>
              <a:off x="1319" y="2559"/>
              <a:ext cx="981" cy="5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5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转请求2服务程序</a:t>
              </a:r>
              <a:endParaRPr lang="zh-CN" altLang="en-US" sz="25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73" name="直接连接符 13372"/>
          <p:cNvSpPr/>
          <p:nvPr/>
        </p:nvSpPr>
        <p:spPr>
          <a:xfrm>
            <a:off x="1934210" y="2851150"/>
            <a:ext cx="374650" cy="0"/>
          </a:xfrm>
          <a:prstGeom prst="line">
            <a:avLst/>
          </a:prstGeom>
          <a:noFill/>
          <a:ln w="9525" cap="flat" cmpd="sng" algn="ctr">
            <a:solidFill>
              <a:srgbClr val="3333CC"/>
            </a:solidFill>
            <a:prstDash val="solid"/>
            <a:headEnd type="none" w="med" len="med"/>
            <a:tailEnd type="triangle" w="sm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13375" name="直接连接符 13374"/>
          <p:cNvSpPr/>
          <p:nvPr/>
        </p:nvSpPr>
        <p:spPr>
          <a:xfrm>
            <a:off x="1973898" y="3676650"/>
            <a:ext cx="411162" cy="0"/>
          </a:xfrm>
          <a:prstGeom prst="line">
            <a:avLst/>
          </a:prstGeom>
          <a:noFill/>
          <a:ln w="9525" cap="flat" cmpd="sng" algn="ctr">
            <a:solidFill>
              <a:srgbClr val="3333CC"/>
            </a:solidFill>
            <a:prstDash val="solid"/>
            <a:headEnd type="none" w="med" len="med"/>
            <a:tailEnd type="triangle" w="sm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13376" name="文本框 13375"/>
          <p:cNvSpPr txBox="1"/>
          <p:nvPr/>
        </p:nvSpPr>
        <p:spPr>
          <a:xfrm>
            <a:off x="1878648" y="4097338"/>
            <a:ext cx="357187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7" name="直接连接符 13376"/>
          <p:cNvSpPr/>
          <p:nvPr/>
        </p:nvSpPr>
        <p:spPr>
          <a:xfrm>
            <a:off x="1950085" y="4551363"/>
            <a:ext cx="411163" cy="0"/>
          </a:xfrm>
          <a:prstGeom prst="line">
            <a:avLst/>
          </a:prstGeom>
          <a:noFill/>
          <a:ln w="9525" cap="flat" cmpd="sng" algn="ctr">
            <a:solidFill>
              <a:srgbClr val="3333CC"/>
            </a:solidFill>
            <a:prstDash val="solid"/>
            <a:headEnd type="none" w="med" len="med"/>
            <a:tailEnd type="triangle" w="sm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grpSp>
        <p:nvGrpSpPr>
          <p:cNvPr id="13388" name="组合 13387"/>
          <p:cNvGrpSpPr/>
          <p:nvPr/>
        </p:nvGrpSpPr>
        <p:grpSpPr>
          <a:xfrm>
            <a:off x="113348" y="4289425"/>
            <a:ext cx="1847850" cy="520700"/>
            <a:chOff x="167" y="2790"/>
            <a:chExt cx="1287" cy="353"/>
          </a:xfrm>
        </p:grpSpPr>
        <p:sp>
          <p:nvSpPr>
            <p:cNvPr id="13379" name="菱形 13378"/>
            <p:cNvSpPr/>
            <p:nvPr/>
          </p:nvSpPr>
          <p:spPr>
            <a:xfrm>
              <a:off x="167" y="2790"/>
              <a:ext cx="1287" cy="353"/>
            </a:xfrm>
            <a:prstGeom prst="diamond">
              <a:avLst/>
            </a:prstGeom>
            <a:solidFill>
              <a:srgbClr val="CCFFFF"/>
            </a:solidFill>
            <a:ln w="9525" cap="flat" cmpd="sng">
              <a:solidFill>
                <a:srgbClr val="3399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/>
            </a:p>
          </p:txBody>
        </p:sp>
        <p:sp>
          <p:nvSpPr>
            <p:cNvPr id="13380" name="文本框 13379"/>
            <p:cNvSpPr txBox="1"/>
            <p:nvPr/>
          </p:nvSpPr>
          <p:spPr>
            <a:xfrm>
              <a:off x="546" y="2807"/>
              <a:ext cx="692" cy="33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200" b="1" baseline="-12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6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endPara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81" name="组合 13380"/>
          <p:cNvGrpSpPr/>
          <p:nvPr/>
        </p:nvGrpSpPr>
        <p:grpSpPr>
          <a:xfrm>
            <a:off x="2378710" y="4208463"/>
            <a:ext cx="1535113" cy="759833"/>
            <a:chOff x="1292" y="2548"/>
            <a:chExt cx="1008" cy="545"/>
          </a:xfrm>
        </p:grpSpPr>
        <p:sp>
          <p:nvSpPr>
            <p:cNvPr id="13382" name="圆角矩形 13381"/>
            <p:cNvSpPr/>
            <p:nvPr/>
          </p:nvSpPr>
          <p:spPr>
            <a:xfrm>
              <a:off x="1292" y="2548"/>
              <a:ext cx="1001" cy="53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 cap="flat" cmpd="sng">
              <a:solidFill>
                <a:srgbClr val="3399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b="1"/>
            </a:p>
          </p:txBody>
        </p:sp>
        <p:sp>
          <p:nvSpPr>
            <p:cNvPr id="13383" name="文本框 13382"/>
            <p:cNvSpPr txBox="1"/>
            <p:nvPr/>
          </p:nvSpPr>
          <p:spPr>
            <a:xfrm>
              <a:off x="1319" y="2559"/>
              <a:ext cx="981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5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转请求3服务程序</a:t>
              </a:r>
              <a:endParaRPr lang="zh-CN" altLang="en-US" sz="25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84" name="直接连接符 13383"/>
          <p:cNvSpPr/>
          <p:nvPr/>
        </p:nvSpPr>
        <p:spPr>
          <a:xfrm>
            <a:off x="1045210" y="4813300"/>
            <a:ext cx="0" cy="357188"/>
          </a:xfrm>
          <a:prstGeom prst="line">
            <a:avLst/>
          </a:prstGeom>
          <a:ln w="19050" cap="flat" cmpd="sng">
            <a:solidFill>
              <a:srgbClr val="CCFFFF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13385" name="文本框 13384"/>
          <p:cNvSpPr txBox="1"/>
          <p:nvPr/>
        </p:nvSpPr>
        <p:spPr>
          <a:xfrm>
            <a:off x="1076960" y="4735513"/>
            <a:ext cx="481013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25900" y="113983"/>
            <a:ext cx="3305175" cy="53721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9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硬件判优</a:t>
            </a:r>
            <a:endParaRPr lang="zh-CN" altLang="en-US" sz="2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0990" y="885190"/>
            <a:ext cx="401066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一种具有独立请求线的并行判优电路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95800" y="2384425"/>
            <a:ext cx="5722938" cy="3255963"/>
            <a:chOff x="1024" y="598"/>
            <a:chExt cx="3605" cy="2051"/>
          </a:xfrm>
        </p:grpSpPr>
        <p:grpSp>
          <p:nvGrpSpPr>
            <p:cNvPr id="5" name="组合 4"/>
            <p:cNvGrpSpPr/>
            <p:nvPr/>
          </p:nvGrpSpPr>
          <p:grpSpPr>
            <a:xfrm>
              <a:off x="1474" y="1648"/>
              <a:ext cx="371" cy="264"/>
              <a:chOff x="1474" y="1484"/>
              <a:chExt cx="371" cy="26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74" y="1562"/>
                <a:ext cx="371" cy="186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621" y="1484"/>
                <a:ext cx="61" cy="61"/>
              </a:xfrm>
              <a:prstGeom prst="ellipse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直接连接符 7"/>
            <p:cNvSpPr/>
            <p:nvPr/>
          </p:nvSpPr>
          <p:spPr>
            <a:xfrm>
              <a:off x="1318" y="921"/>
              <a:ext cx="0" cy="1383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9" name="任意多边形 8"/>
            <p:cNvSpPr/>
            <p:nvPr/>
          </p:nvSpPr>
          <p:spPr>
            <a:xfrm>
              <a:off x="1318" y="1914"/>
              <a:ext cx="322" cy="136"/>
            </a:xfrm>
            <a:custGeom>
              <a:avLst/>
              <a:gdLst/>
              <a:ahLst/>
              <a:cxnLst/>
              <a:pathLst>
                <a:path w="322" h="136">
                  <a:moveTo>
                    <a:pt x="0" y="136"/>
                  </a:moveTo>
                  <a:lnTo>
                    <a:pt x="322" y="136"/>
                  </a:lnTo>
                  <a:lnTo>
                    <a:pt x="32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52" y="1647"/>
              <a:ext cx="371" cy="264"/>
              <a:chOff x="1474" y="1484"/>
              <a:chExt cx="371" cy="2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474" y="1562"/>
                <a:ext cx="371" cy="186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621" y="1484"/>
                <a:ext cx="61" cy="61"/>
              </a:xfrm>
              <a:prstGeom prst="ellipse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231" y="1647"/>
              <a:ext cx="371" cy="264"/>
              <a:chOff x="1474" y="1484"/>
              <a:chExt cx="371" cy="26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474" y="1562"/>
                <a:ext cx="371" cy="186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621" y="1484"/>
                <a:ext cx="61" cy="61"/>
              </a:xfrm>
              <a:prstGeom prst="ellipse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1650" y="1541"/>
              <a:ext cx="2968" cy="527"/>
            </a:xfrm>
            <a:custGeom>
              <a:avLst/>
              <a:gdLst/>
              <a:ahLst/>
              <a:cxnLst/>
              <a:pathLst>
                <a:path w="2792" h="527">
                  <a:moveTo>
                    <a:pt x="0" y="97"/>
                  </a:moveTo>
                  <a:lnTo>
                    <a:pt x="0" y="0"/>
                  </a:lnTo>
                  <a:lnTo>
                    <a:pt x="420" y="0"/>
                  </a:lnTo>
                  <a:lnTo>
                    <a:pt x="420" y="527"/>
                  </a:lnTo>
                  <a:lnTo>
                    <a:pt x="2792" y="527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直接连接符 16"/>
            <p:cNvSpPr/>
            <p:nvPr/>
          </p:nvSpPr>
          <p:spPr>
            <a:xfrm>
              <a:off x="2431" y="1912"/>
              <a:ext cx="0" cy="1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18" name="直接连接符 17"/>
            <p:cNvSpPr/>
            <p:nvPr/>
          </p:nvSpPr>
          <p:spPr>
            <a:xfrm flipH="1">
              <a:off x="2617" y="1908"/>
              <a:ext cx="0" cy="417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sm" len="med"/>
              <a:tailEnd type="none" w="med" len="med"/>
            </a:ln>
          </p:spPr>
        </p:sp>
        <p:grpSp>
          <p:nvGrpSpPr>
            <p:cNvPr id="19" name="组合 18"/>
            <p:cNvGrpSpPr/>
            <p:nvPr/>
          </p:nvGrpSpPr>
          <p:grpSpPr>
            <a:xfrm>
              <a:off x="2339" y="1176"/>
              <a:ext cx="371" cy="264"/>
              <a:chOff x="1474" y="1484"/>
              <a:chExt cx="371" cy="26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474" y="1562"/>
                <a:ext cx="371" cy="186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621" y="1484"/>
                <a:ext cx="61" cy="61"/>
              </a:xfrm>
              <a:prstGeom prst="ellipse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直接连接符 21"/>
            <p:cNvSpPr/>
            <p:nvPr/>
          </p:nvSpPr>
          <p:spPr>
            <a:xfrm flipH="1">
              <a:off x="2518" y="1451"/>
              <a:ext cx="0" cy="20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任意多边形 22"/>
            <p:cNvSpPr/>
            <p:nvPr/>
          </p:nvSpPr>
          <p:spPr>
            <a:xfrm>
              <a:off x="2519" y="1541"/>
              <a:ext cx="2098" cy="654"/>
            </a:xfrm>
            <a:custGeom>
              <a:avLst/>
              <a:gdLst/>
              <a:ahLst/>
              <a:cxnLst/>
              <a:pathLst>
                <a:path w="1923" h="654">
                  <a:moveTo>
                    <a:pt x="0" y="0"/>
                  </a:moveTo>
                  <a:lnTo>
                    <a:pt x="410" y="0"/>
                  </a:lnTo>
                  <a:lnTo>
                    <a:pt x="410" y="654"/>
                  </a:lnTo>
                  <a:lnTo>
                    <a:pt x="1923" y="654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直接连接符 23"/>
            <p:cNvSpPr/>
            <p:nvPr/>
          </p:nvSpPr>
          <p:spPr>
            <a:xfrm>
              <a:off x="3308" y="1910"/>
              <a:ext cx="0" cy="14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25" name="直接连接符 24"/>
            <p:cNvSpPr/>
            <p:nvPr/>
          </p:nvSpPr>
          <p:spPr>
            <a:xfrm>
              <a:off x="3414" y="1918"/>
              <a:ext cx="0" cy="273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26" name="直接连接符 25"/>
            <p:cNvSpPr/>
            <p:nvPr/>
          </p:nvSpPr>
          <p:spPr>
            <a:xfrm flipH="1">
              <a:off x="3533" y="1912"/>
              <a:ext cx="0" cy="435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sm" len="med"/>
              <a:tailEnd type="none" w="med" len="med"/>
            </a:ln>
          </p:spPr>
        </p:sp>
        <p:grpSp>
          <p:nvGrpSpPr>
            <p:cNvPr id="27" name="组合 26"/>
            <p:cNvGrpSpPr/>
            <p:nvPr/>
          </p:nvGrpSpPr>
          <p:grpSpPr>
            <a:xfrm>
              <a:off x="3226" y="1165"/>
              <a:ext cx="371" cy="264"/>
              <a:chOff x="1474" y="1484"/>
              <a:chExt cx="371" cy="26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474" y="1562"/>
                <a:ext cx="371" cy="186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621" y="1484"/>
                <a:ext cx="61" cy="61"/>
              </a:xfrm>
              <a:prstGeom prst="ellipse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直接连接符 29"/>
            <p:cNvSpPr/>
            <p:nvPr/>
          </p:nvSpPr>
          <p:spPr>
            <a:xfrm flipH="1">
              <a:off x="3405" y="1440"/>
              <a:ext cx="0" cy="20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任意多边形 30"/>
            <p:cNvSpPr/>
            <p:nvPr/>
          </p:nvSpPr>
          <p:spPr>
            <a:xfrm>
              <a:off x="3407" y="1541"/>
              <a:ext cx="1222" cy="810"/>
            </a:xfrm>
            <a:custGeom>
              <a:avLst/>
              <a:gdLst/>
              <a:ahLst/>
              <a:cxnLst/>
              <a:pathLst>
                <a:path w="1016" h="810">
                  <a:moveTo>
                    <a:pt x="0" y="0"/>
                  </a:moveTo>
                  <a:lnTo>
                    <a:pt x="410" y="0"/>
                  </a:lnTo>
                  <a:lnTo>
                    <a:pt x="410" y="810"/>
                  </a:lnTo>
                  <a:lnTo>
                    <a:pt x="1016" y="81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39" y="1502"/>
              <a:ext cx="469" cy="36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.....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直接连接符 32"/>
            <p:cNvSpPr/>
            <p:nvPr/>
          </p:nvSpPr>
          <p:spPr>
            <a:xfrm flipH="1">
              <a:off x="2508" y="928"/>
              <a:ext cx="0" cy="25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34" name="直接连接符 33"/>
            <p:cNvSpPr/>
            <p:nvPr/>
          </p:nvSpPr>
          <p:spPr>
            <a:xfrm flipH="1">
              <a:off x="3395" y="915"/>
              <a:ext cx="0" cy="25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sm" len="med"/>
              <a:tailEnd type="none" w="med" len="med"/>
            </a:ln>
          </p:spPr>
        </p:sp>
        <p:grpSp>
          <p:nvGrpSpPr>
            <p:cNvPr id="35" name="组合 34"/>
            <p:cNvGrpSpPr/>
            <p:nvPr/>
          </p:nvGrpSpPr>
          <p:grpSpPr>
            <a:xfrm>
              <a:off x="1024" y="2273"/>
              <a:ext cx="791" cy="368"/>
              <a:chOff x="1024" y="2509"/>
              <a:chExt cx="791" cy="368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1024" y="2548"/>
                <a:ext cx="791" cy="31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542" y="2509"/>
                <a:ext cx="215" cy="36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itchFamily="34" charset="-122"/>
                    <a:sym typeface="Symbol" panose="05050102010706020507" pitchFamily="18" charset="2"/>
                  </a:rPr>
                  <a:t>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33" y="598"/>
              <a:ext cx="791" cy="365"/>
              <a:chOff x="1024" y="2509"/>
              <a:chExt cx="791" cy="365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1024" y="2548"/>
                <a:ext cx="791" cy="31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  <a:r>
                  <a:rPr lang="en-US" altLang="zh-CN" sz="3200" baseline="-1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3200" baseline="-14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542" y="2509"/>
                <a:ext cx="215" cy="365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3091" y="644"/>
              <a:ext cx="791" cy="31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lang="en-US" altLang="zh-CN" sz="3200" baseline="-14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baseline="-14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21" y="658"/>
              <a:ext cx="791" cy="31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  <a:r>
                <a:rPr lang="en-US" altLang="zh-CN" sz="3200" baseline="-14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200" baseline="-14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292" y="2281"/>
              <a:ext cx="791" cy="368"/>
              <a:chOff x="1024" y="2509"/>
              <a:chExt cx="791" cy="368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1024" y="2548"/>
                <a:ext cx="791" cy="31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542" y="2509"/>
                <a:ext cx="215" cy="36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itchFamily="34" charset="-122"/>
                    <a:sym typeface="Symbol" panose="05050102010706020507" pitchFamily="18" charset="2"/>
                  </a:rPr>
                  <a:t>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3170" y="2281"/>
              <a:ext cx="791" cy="368"/>
              <a:chOff x="1024" y="2509"/>
              <a:chExt cx="791" cy="368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1024" y="2548"/>
                <a:ext cx="791" cy="31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INTR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542" y="2509"/>
                <a:ext cx="215" cy="36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Arial Unicode MS" pitchFamily="34" charset="-122"/>
                    <a:sym typeface="Symbol" panose="05050102010706020507" pitchFamily="18" charset="2"/>
                  </a:rPr>
                  <a:t></a:t>
                </a:r>
                <a:endPara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49" name="文本框 48"/>
          <p:cNvSpPr txBox="1"/>
          <p:nvPr/>
        </p:nvSpPr>
        <p:spPr>
          <a:xfrm>
            <a:off x="5541010" y="5753735"/>
            <a:ext cx="3345180" cy="983615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900" b="1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只适合于具有独立请求线的中断系统</a:t>
            </a:r>
            <a:endParaRPr lang="zh-CN" altLang="en-US" sz="2900" b="1" u="sng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-12700" y="5597525"/>
            <a:ext cx="3098800" cy="12954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优先级高低:</a:t>
            </a:r>
            <a:endParaRPr lang="zh-CN" altLang="en-US" sz="27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先被查询的位对应的请求优先级高, </a:t>
            </a:r>
            <a:endParaRPr lang="zh-CN" altLang="en-US" sz="27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38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3318" grpId="0" bldLvl="0" animBg="1"/>
      <p:bldP spid="13330" grpId="0" build="p"/>
      <p:bldP spid="13331" grpId="0"/>
      <p:bldP spid="13336" grpId="0" build="p"/>
      <p:bldP spid="13338" grpId="0"/>
      <p:bldP spid="13339" grpId="0"/>
      <p:bldP spid="13376" grpId="0"/>
      <p:bldP spid="13385" grpId="0" build="p"/>
      <p:bldP spid="50" grpId="0"/>
      <p:bldP spid="2" grpId="0"/>
      <p:bldP spid="3" grpId="0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0" y="4495800"/>
            <a:ext cx="1905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中断请求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50" name="Text Box 14"/>
          <p:cNvSpPr txBox="1"/>
          <p:nvPr/>
        </p:nvSpPr>
        <p:spPr>
          <a:xfrm>
            <a:off x="1981200" y="4495800"/>
            <a:ext cx="1219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8259</a:t>
            </a:r>
            <a:endParaRPr lang="en-US" altLang="zh-CN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429" name="Group 93"/>
          <p:cNvGrpSpPr/>
          <p:nvPr/>
        </p:nvGrpSpPr>
        <p:grpSpPr>
          <a:xfrm>
            <a:off x="2057400" y="152400"/>
            <a:ext cx="7239000" cy="4267200"/>
            <a:chOff x="1296" y="96"/>
            <a:chExt cx="4560" cy="2688"/>
          </a:xfrm>
        </p:grpSpPr>
        <p:sp>
          <p:nvSpPr>
            <p:cNvPr id="7201" name="Text Box 22"/>
            <p:cNvSpPr txBox="1"/>
            <p:nvPr/>
          </p:nvSpPr>
          <p:spPr>
            <a:xfrm>
              <a:off x="4896" y="2304"/>
              <a:ext cx="96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8259</a:t>
              </a:r>
              <a:endPara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02" name="Text Box 12"/>
            <p:cNvSpPr txBox="1"/>
            <p:nvPr/>
          </p:nvSpPr>
          <p:spPr>
            <a:xfrm>
              <a:off x="1296" y="240"/>
              <a:ext cx="124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D7</a:t>
              </a:r>
              <a:r>
                <a:rPr lang="zh-CN" altLang="en-US" sz="2800" b="1" dirty="0">
                  <a:solidFill>
                    <a:srgbClr val="3366FF"/>
                  </a:solidFill>
                  <a:latin typeface="宋体" panose="02010600030101010101" pitchFamily="2" charset="-122"/>
                </a:rPr>
                <a:t>～</a:t>
              </a:r>
              <a:r>
                <a:rPr lang="en-US" altLang="zh-CN" sz="2800" b="1" dirty="0">
                  <a:solidFill>
                    <a:srgbClr val="3366FF"/>
                  </a:solidFill>
                  <a:latin typeface="宋体" panose="02010600030101010101" pitchFamily="2" charset="-122"/>
                </a:rPr>
                <a:t>D0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7203" name="Rectangle 26"/>
            <p:cNvSpPr/>
            <p:nvPr/>
          </p:nvSpPr>
          <p:spPr>
            <a:xfrm>
              <a:off x="2592" y="96"/>
              <a:ext cx="2160" cy="2688"/>
            </a:xfrm>
            <a:prstGeom prst="rect">
              <a:avLst/>
            </a:prstGeom>
            <a:noFill/>
            <a:ln w="38100" cap="flat" cmpd="sng">
              <a:solidFill>
                <a:srgbClr val="66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04" name="Text Box 27"/>
            <p:cNvSpPr txBox="1"/>
            <p:nvPr/>
          </p:nvSpPr>
          <p:spPr>
            <a:xfrm>
              <a:off x="2880" y="2352"/>
              <a:ext cx="1584" cy="312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rgbClr val="66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中断屏蔽寄存器</a:t>
              </a:r>
              <a:endPara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205" name="Text Box 28"/>
            <p:cNvSpPr txBox="1"/>
            <p:nvPr/>
          </p:nvSpPr>
          <p:spPr>
            <a:xfrm>
              <a:off x="2880" y="240"/>
              <a:ext cx="1584" cy="312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rgbClr val="66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中断号寄存器</a:t>
              </a:r>
              <a:endPara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206" name="Text Box 29"/>
            <p:cNvSpPr txBox="1"/>
            <p:nvPr/>
          </p:nvSpPr>
          <p:spPr>
            <a:xfrm>
              <a:off x="4142" y="720"/>
              <a:ext cx="370" cy="1440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rgbClr val="66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中断请求寄存器</a:t>
              </a:r>
              <a:endPara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207" name="Text Box 30"/>
            <p:cNvSpPr txBox="1"/>
            <p:nvPr/>
          </p:nvSpPr>
          <p:spPr>
            <a:xfrm>
              <a:off x="2832" y="720"/>
              <a:ext cx="370" cy="1440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rgbClr val="66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中断服务寄存器</a:t>
              </a:r>
              <a:endPara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208" name="Text Box 31"/>
            <p:cNvSpPr txBox="1"/>
            <p:nvPr/>
          </p:nvSpPr>
          <p:spPr>
            <a:xfrm>
              <a:off x="3504" y="720"/>
              <a:ext cx="370" cy="1440"/>
            </a:xfrm>
            <a:prstGeom prst="rect">
              <a:avLst/>
            </a:prstGeom>
            <a:solidFill>
              <a:srgbClr val="FF9966"/>
            </a:solidFill>
            <a:ln w="38100" cap="flat" cmpd="sng">
              <a:solidFill>
                <a:srgbClr val="6600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优先级裁决器</a:t>
              </a:r>
              <a:endPara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209" name="Line 34"/>
            <p:cNvSpPr/>
            <p:nvPr/>
          </p:nvSpPr>
          <p:spPr>
            <a:xfrm>
              <a:off x="3216" y="1440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210" name="Line 35"/>
            <p:cNvSpPr/>
            <p:nvPr/>
          </p:nvSpPr>
          <p:spPr>
            <a:xfrm>
              <a:off x="3888" y="1440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11" name="Line 37"/>
            <p:cNvSpPr/>
            <p:nvPr/>
          </p:nvSpPr>
          <p:spPr>
            <a:xfrm>
              <a:off x="3696" y="2160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12" name="Line 38"/>
            <p:cNvSpPr/>
            <p:nvPr/>
          </p:nvSpPr>
          <p:spPr>
            <a:xfrm>
              <a:off x="3024" y="528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13" name="Line 41"/>
            <p:cNvSpPr/>
            <p:nvPr/>
          </p:nvSpPr>
          <p:spPr>
            <a:xfrm>
              <a:off x="2112" y="432"/>
              <a:ext cx="480" cy="0"/>
            </a:xfrm>
            <a:prstGeom prst="line">
              <a:avLst/>
            </a:prstGeom>
            <a:ln w="76200" cap="flat" cmpd="sng">
              <a:solidFill>
                <a:schemeClr val="accent2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214" name="Line 42"/>
            <p:cNvSpPr/>
            <p:nvPr/>
          </p:nvSpPr>
          <p:spPr>
            <a:xfrm>
              <a:off x="2160" y="816"/>
              <a:ext cx="432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15" name="Line 43"/>
            <p:cNvSpPr/>
            <p:nvPr/>
          </p:nvSpPr>
          <p:spPr>
            <a:xfrm>
              <a:off x="2160" y="1104"/>
              <a:ext cx="432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16" name="Text Box 44"/>
            <p:cNvSpPr txBox="1"/>
            <p:nvPr/>
          </p:nvSpPr>
          <p:spPr>
            <a:xfrm>
              <a:off x="1632" y="624"/>
              <a:ext cx="72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INT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grpSp>
          <p:nvGrpSpPr>
            <p:cNvPr id="7217" name="Group 92"/>
            <p:cNvGrpSpPr/>
            <p:nvPr/>
          </p:nvGrpSpPr>
          <p:grpSpPr>
            <a:xfrm>
              <a:off x="1488" y="960"/>
              <a:ext cx="720" cy="327"/>
              <a:chOff x="1584" y="1584"/>
              <a:chExt cx="720" cy="327"/>
            </a:xfrm>
          </p:grpSpPr>
          <p:sp>
            <p:nvSpPr>
              <p:cNvPr id="7229" name="Text Box 45"/>
              <p:cNvSpPr txBox="1"/>
              <p:nvPr/>
            </p:nvSpPr>
            <p:spPr>
              <a:xfrm>
                <a:off x="1584" y="1584"/>
                <a:ext cx="720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33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INTA</a:t>
                </a:r>
                <a:endParaRPr lang="en-US" altLang="zh-CN" sz="2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7230" name="Line 46"/>
              <p:cNvSpPr/>
              <p:nvPr/>
            </p:nvSpPr>
            <p:spPr>
              <a:xfrm>
                <a:off x="1680" y="1632"/>
                <a:ext cx="384" cy="0"/>
              </a:xfrm>
              <a:prstGeom prst="line">
                <a:avLst/>
              </a:prstGeom>
              <a:ln w="28575" cap="flat" cmpd="sng">
                <a:solidFill>
                  <a:srgbClr val="3366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218" name="Line 47"/>
            <p:cNvSpPr/>
            <p:nvPr/>
          </p:nvSpPr>
          <p:spPr>
            <a:xfrm>
              <a:off x="4512" y="960"/>
              <a:ext cx="432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19" name="Line 48"/>
            <p:cNvSpPr/>
            <p:nvPr/>
          </p:nvSpPr>
          <p:spPr>
            <a:xfrm>
              <a:off x="4512" y="1824"/>
              <a:ext cx="432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20" name="Line 49"/>
            <p:cNvSpPr/>
            <p:nvPr/>
          </p:nvSpPr>
          <p:spPr>
            <a:xfrm>
              <a:off x="4512" y="1680"/>
              <a:ext cx="432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21" name="Line 50"/>
            <p:cNvSpPr/>
            <p:nvPr/>
          </p:nvSpPr>
          <p:spPr>
            <a:xfrm>
              <a:off x="4512" y="1536"/>
              <a:ext cx="432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22" name="Line 51"/>
            <p:cNvSpPr/>
            <p:nvPr/>
          </p:nvSpPr>
          <p:spPr>
            <a:xfrm>
              <a:off x="4512" y="1104"/>
              <a:ext cx="432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23" name="Line 52"/>
            <p:cNvSpPr/>
            <p:nvPr/>
          </p:nvSpPr>
          <p:spPr>
            <a:xfrm>
              <a:off x="4512" y="1248"/>
              <a:ext cx="432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24" name="Line 53"/>
            <p:cNvSpPr/>
            <p:nvPr/>
          </p:nvSpPr>
          <p:spPr>
            <a:xfrm>
              <a:off x="4512" y="1392"/>
              <a:ext cx="432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25" name="Line 54"/>
            <p:cNvSpPr/>
            <p:nvPr/>
          </p:nvSpPr>
          <p:spPr>
            <a:xfrm>
              <a:off x="4512" y="1968"/>
              <a:ext cx="432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226" name="Text Box 55"/>
            <p:cNvSpPr txBox="1"/>
            <p:nvPr/>
          </p:nvSpPr>
          <p:spPr>
            <a:xfrm>
              <a:off x="4992" y="768"/>
              <a:ext cx="72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IRQ0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7227" name="Text Box 56"/>
            <p:cNvSpPr txBox="1"/>
            <p:nvPr/>
          </p:nvSpPr>
          <p:spPr>
            <a:xfrm>
              <a:off x="4992" y="1776"/>
              <a:ext cx="72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IRQ7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7228" name="Line 57"/>
            <p:cNvSpPr/>
            <p:nvPr/>
          </p:nvSpPr>
          <p:spPr>
            <a:xfrm>
              <a:off x="5280" y="1104"/>
              <a:ext cx="0" cy="672"/>
            </a:xfrm>
            <a:prstGeom prst="line">
              <a:avLst/>
            </a:prstGeom>
            <a:ln w="38100" cap="rnd" cmpd="sng">
              <a:solidFill>
                <a:srgbClr val="3366FF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14395" name="Line 59"/>
          <p:cNvSpPr/>
          <p:nvPr/>
        </p:nvSpPr>
        <p:spPr>
          <a:xfrm>
            <a:off x="1600200" y="4800600"/>
            <a:ext cx="457200" cy="0"/>
          </a:xfrm>
          <a:prstGeom prst="line">
            <a:avLst/>
          </a:prstGeom>
          <a:ln w="38100" cap="flat" cmpd="sng">
            <a:solidFill>
              <a:srgbClr val="3366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96" name="Text Box 60"/>
          <p:cNvSpPr txBox="1"/>
          <p:nvPr/>
        </p:nvSpPr>
        <p:spPr>
          <a:xfrm>
            <a:off x="2590800" y="4495800"/>
            <a:ext cx="7239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（未屏蔽的请求判优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生成相应中断号）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97" name="Line 61"/>
          <p:cNvSpPr/>
          <p:nvPr/>
        </p:nvSpPr>
        <p:spPr>
          <a:xfrm>
            <a:off x="228600" y="5257800"/>
            <a:ext cx="533400" cy="0"/>
          </a:xfrm>
          <a:prstGeom prst="line">
            <a:avLst/>
          </a:prstGeom>
          <a:ln w="38100" cap="flat" cmpd="sng">
            <a:solidFill>
              <a:srgbClr val="3366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98" name="Text Box 62"/>
          <p:cNvSpPr txBox="1"/>
          <p:nvPr/>
        </p:nvSpPr>
        <p:spPr>
          <a:xfrm>
            <a:off x="685800" y="4953000"/>
            <a:ext cx="3124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公共请求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endParaRPr lang="en-US" altLang="zh-CN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99" name="Line 63"/>
          <p:cNvSpPr/>
          <p:nvPr/>
        </p:nvSpPr>
        <p:spPr>
          <a:xfrm>
            <a:off x="2819400" y="5257800"/>
            <a:ext cx="533400" cy="0"/>
          </a:xfrm>
          <a:prstGeom prst="line">
            <a:avLst/>
          </a:prstGeom>
          <a:ln w="38100" cap="flat" cmpd="sng">
            <a:solidFill>
              <a:srgbClr val="3366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400" name="Text Box 64"/>
          <p:cNvSpPr txBox="1"/>
          <p:nvPr/>
        </p:nvSpPr>
        <p:spPr>
          <a:xfrm>
            <a:off x="3352800" y="4953000"/>
            <a:ext cx="3124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endParaRPr lang="en-US" altLang="zh-CN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01" name="Text Box 65"/>
          <p:cNvSpPr txBox="1"/>
          <p:nvPr/>
        </p:nvSpPr>
        <p:spPr>
          <a:xfrm>
            <a:off x="0" y="5334000"/>
            <a:ext cx="9144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响应后，取回中断号，转入相应服务程序。）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11" name="Text Box 75"/>
          <p:cNvSpPr txBox="1"/>
          <p:nvPr/>
        </p:nvSpPr>
        <p:spPr>
          <a:xfrm>
            <a:off x="0" y="5791200"/>
            <a:ext cx="4724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中断响应</a:t>
            </a:r>
            <a:endParaRPr lang="zh-CN" altLang="en-US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12" name="Text Box 76"/>
          <p:cNvSpPr txBox="1"/>
          <p:nvPr/>
        </p:nvSpPr>
        <p:spPr>
          <a:xfrm>
            <a:off x="-11112" y="6278563"/>
            <a:ext cx="5791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）响应条件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外中断）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13" name="Line 77"/>
          <p:cNvSpPr/>
          <p:nvPr/>
        </p:nvSpPr>
        <p:spPr>
          <a:xfrm flipH="1">
            <a:off x="7391400" y="4953000"/>
            <a:ext cx="457200" cy="1524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15" name="Text Box 79"/>
          <p:cNvSpPr txBox="1"/>
          <p:nvPr/>
        </p:nvSpPr>
        <p:spPr>
          <a:xfrm>
            <a:off x="6096000" y="4953000"/>
            <a:ext cx="3581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中断源的序号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40" name="Text Box 104"/>
          <p:cNvSpPr txBox="1"/>
          <p:nvPr/>
        </p:nvSpPr>
        <p:spPr>
          <a:xfrm>
            <a:off x="7696200" y="914400"/>
            <a:ext cx="1752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优先级高</a:t>
            </a:r>
            <a:endParaRPr lang="zh-CN" altLang="en-US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41" name="Text Box 105"/>
          <p:cNvSpPr txBox="1"/>
          <p:nvPr/>
        </p:nvSpPr>
        <p:spPr>
          <a:xfrm>
            <a:off x="7696200" y="3200400"/>
            <a:ext cx="1752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优先级低</a:t>
            </a:r>
            <a:endParaRPr lang="zh-CN" altLang="en-US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4" name="文本框 13313"/>
          <p:cNvSpPr txBox="1"/>
          <p:nvPr/>
        </p:nvSpPr>
        <p:spPr>
          <a:xfrm>
            <a:off x="328613" y="121603"/>
            <a:ext cx="2359025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硬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件判优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4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4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50" grpId="0"/>
      <p:bldP spid="14396" grpId="0"/>
      <p:bldP spid="14398" grpId="0"/>
      <p:bldP spid="14400" grpId="0"/>
      <p:bldP spid="14401" grpId="0"/>
      <p:bldP spid="14415" grpId="0"/>
      <p:bldP spid="14440" grpId="0" build="p"/>
      <p:bldP spid="14441" grpId="0" advAuto="1000" build="p"/>
      <p:bldP spid="14411" grpId="0"/>
      <p:bldP spid="144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0" y="0"/>
            <a:ext cx="6324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外设有请求，且未被屏蔽；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95" name="Text Box 35"/>
          <p:cNvSpPr txBox="1"/>
          <p:nvPr/>
        </p:nvSpPr>
        <p:spPr>
          <a:xfrm>
            <a:off x="0" y="1447800"/>
            <a:ext cx="4419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）非向量中断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00" name="Text Box 40"/>
          <p:cNvSpPr txBox="1"/>
          <p:nvPr/>
        </p:nvSpPr>
        <p:spPr>
          <a:xfrm>
            <a:off x="0" y="1905000"/>
            <a:ext cx="91440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将服务程序入口组织在查询程序中；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响应时执行查询程序，查询中断源，转入相应服务程序。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02" name="Text Box 42"/>
          <p:cNvSpPr txBox="1"/>
          <p:nvPr/>
        </p:nvSpPr>
        <p:spPr>
          <a:xfrm>
            <a:off x="0" y="914400"/>
            <a:ext cx="8610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）如何获取中断服务程序的入口地址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03" name="Text Box 43"/>
          <p:cNvSpPr txBox="1"/>
          <p:nvPr/>
        </p:nvSpPr>
        <p:spPr>
          <a:xfrm>
            <a:off x="4191000" y="0"/>
            <a:ext cx="4953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开中断；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04" name="Text Box 44"/>
          <p:cNvSpPr txBox="1"/>
          <p:nvPr/>
        </p:nvSpPr>
        <p:spPr>
          <a:xfrm>
            <a:off x="6019800" y="0"/>
            <a:ext cx="3733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一条指令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非停机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05" name="Text Box 45"/>
          <p:cNvSpPr txBox="1"/>
          <p:nvPr/>
        </p:nvSpPr>
        <p:spPr>
          <a:xfrm>
            <a:off x="0" y="457200"/>
            <a:ext cx="4953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结束；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06" name="Text Box 46"/>
          <p:cNvSpPr txBox="1"/>
          <p:nvPr/>
        </p:nvSpPr>
        <p:spPr>
          <a:xfrm>
            <a:off x="1905000" y="457200"/>
            <a:ext cx="6781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无故障、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等优先级更高的请求。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07" name="Text Box 47"/>
          <p:cNvSpPr txBox="1"/>
          <p:nvPr/>
        </p:nvSpPr>
        <p:spPr>
          <a:xfrm>
            <a:off x="0" y="2757488"/>
            <a:ext cx="44196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）向量中断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08" name="Text Box 48"/>
          <p:cNvSpPr txBox="1"/>
          <p:nvPr/>
        </p:nvSpPr>
        <p:spPr>
          <a:xfrm>
            <a:off x="0" y="3200400"/>
            <a:ext cx="8763000" cy="13731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将服务程序入口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中断向量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组织在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中断向量表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中；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响应时由硬件直接产生相应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向量地址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，按地址查表，取得服务程序入口，转入相应服务程序。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09" name="Text Box 49"/>
          <p:cNvSpPr txBox="1"/>
          <p:nvPr/>
        </p:nvSpPr>
        <p:spPr>
          <a:xfrm>
            <a:off x="0" y="4495800"/>
            <a:ext cx="2895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中断向量：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10" name="Oval 50"/>
          <p:cNvSpPr/>
          <p:nvPr/>
        </p:nvSpPr>
        <p:spPr>
          <a:xfrm>
            <a:off x="304800" y="4724400"/>
            <a:ext cx="76200" cy="76200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411" name="Oval 51"/>
          <p:cNvSpPr/>
          <p:nvPr/>
        </p:nvSpPr>
        <p:spPr>
          <a:xfrm>
            <a:off x="304800" y="5181600"/>
            <a:ext cx="76200" cy="76200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412" name="Text Box 52"/>
          <p:cNvSpPr txBox="1"/>
          <p:nvPr/>
        </p:nvSpPr>
        <p:spPr>
          <a:xfrm>
            <a:off x="2286000" y="4495800"/>
            <a:ext cx="7315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服务程序入口地址、服务程序状态字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13" name="Text Box 53"/>
          <p:cNvSpPr txBox="1"/>
          <p:nvPr/>
        </p:nvSpPr>
        <p:spPr>
          <a:xfrm>
            <a:off x="0" y="4953000"/>
            <a:ext cx="2895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中断向量表：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14" name="Text Box 54"/>
          <p:cNvSpPr txBox="1"/>
          <p:nvPr/>
        </p:nvSpPr>
        <p:spPr>
          <a:xfrm>
            <a:off x="2590800" y="4953000"/>
            <a:ext cx="4572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存放</a:t>
            </a:r>
            <a:r>
              <a:rPr lang="zh-CN" altLang="en-US" sz="2800" b="1" u="sng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中断向量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的表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15" name="Text Box 55"/>
          <p:cNvSpPr txBox="1"/>
          <p:nvPr/>
        </p:nvSpPr>
        <p:spPr>
          <a:xfrm>
            <a:off x="5410200" y="4953000"/>
            <a:ext cx="4572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（一段存储区）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16" name="Oval 56"/>
          <p:cNvSpPr/>
          <p:nvPr/>
        </p:nvSpPr>
        <p:spPr>
          <a:xfrm>
            <a:off x="304800" y="5638800"/>
            <a:ext cx="76200" cy="76200"/>
          </a:xfrm>
          <a:prstGeom prst="ellipse">
            <a:avLst/>
          </a:prstGeom>
          <a:solidFill>
            <a:srgbClr val="800000"/>
          </a:solidFill>
          <a:ln w="9525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417" name="Text Box 57"/>
          <p:cNvSpPr txBox="1"/>
          <p:nvPr/>
        </p:nvSpPr>
        <p:spPr>
          <a:xfrm>
            <a:off x="0" y="5410200"/>
            <a:ext cx="2895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向量地址：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18" name="Text Box 58"/>
          <p:cNvSpPr txBox="1"/>
          <p:nvPr/>
        </p:nvSpPr>
        <p:spPr>
          <a:xfrm>
            <a:off x="2286000" y="5410200"/>
            <a:ext cx="4572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访问向量表的地址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19" name="Text Box 59"/>
          <p:cNvSpPr txBox="1"/>
          <p:nvPr/>
        </p:nvSpPr>
        <p:spPr>
          <a:xfrm>
            <a:off x="5029200" y="5410200"/>
            <a:ext cx="4572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（指向中断向量的首址）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20" name="Text Box 60"/>
          <p:cNvSpPr txBox="1"/>
          <p:nvPr/>
        </p:nvSpPr>
        <p:spPr>
          <a:xfrm>
            <a:off x="0" y="58674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模型机向量表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21" name="Text Box 61"/>
          <p:cNvSpPr txBox="1"/>
          <p:nvPr/>
        </p:nvSpPr>
        <p:spPr>
          <a:xfrm>
            <a:off x="0" y="6338888"/>
            <a:ext cx="91440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按字编址。一个入口地址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位，占一个编址单元。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22" name="Text Box 62"/>
          <p:cNvSpPr txBox="1"/>
          <p:nvPr/>
        </p:nvSpPr>
        <p:spPr>
          <a:xfrm>
            <a:off x="2133600" y="5867400"/>
            <a:ext cx="60960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（从主存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0#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单元开始安排）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8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95" grpId="0"/>
      <p:bldP spid="15400" grpId="0"/>
      <p:bldP spid="15402" grpId="0"/>
      <p:bldP spid="15403" grpId="0"/>
      <p:bldP spid="15404" grpId="0"/>
      <p:bldP spid="15405" grpId="0"/>
      <p:bldP spid="15406" grpId="0"/>
      <p:bldP spid="15407" grpId="0"/>
      <p:bldP spid="15408" grpId="0"/>
      <p:bldP spid="15409" grpId="0"/>
      <p:bldP spid="15410" grpId="0" animBg="1"/>
      <p:bldP spid="15411" grpId="0" animBg="1"/>
      <p:bldP spid="15412" grpId="0"/>
      <p:bldP spid="15413" grpId="0"/>
      <p:bldP spid="15414" grpId="0"/>
      <p:bldP spid="15415" grpId="0"/>
      <p:bldP spid="15416" grpId="0" animBg="1"/>
      <p:bldP spid="15417" grpId="0"/>
      <p:bldP spid="15418" grpId="0"/>
      <p:bldP spid="15419" grpId="0"/>
      <p:bldP spid="15420" grpId="0"/>
      <p:bldP spid="15421" grpId="0"/>
      <p:bldP spid="154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01" name="Text Box 17"/>
          <p:cNvSpPr txBox="1"/>
          <p:nvPr/>
        </p:nvSpPr>
        <p:spPr>
          <a:xfrm>
            <a:off x="0" y="1447800"/>
            <a:ext cx="2590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向量地址</a:t>
            </a:r>
            <a:endParaRPr lang="zh-CN" altLang="en-US" sz="32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07" name="Text Box 23"/>
          <p:cNvSpPr txBox="1"/>
          <p:nvPr/>
        </p:nvSpPr>
        <p:spPr>
          <a:xfrm>
            <a:off x="0" y="32004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2.IBM PC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向量表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08" name="Text Box 24"/>
          <p:cNvSpPr txBox="1"/>
          <p:nvPr/>
        </p:nvSpPr>
        <p:spPr>
          <a:xfrm>
            <a:off x="0" y="4114800"/>
            <a:ext cx="3886200" cy="13731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按字节编址。一个入口地址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位，占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个编址单元。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09" name="Text Box 25"/>
          <p:cNvSpPr txBox="1"/>
          <p:nvPr/>
        </p:nvSpPr>
        <p:spPr>
          <a:xfrm>
            <a:off x="0" y="3657600"/>
            <a:ext cx="5181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（从主存</a:t>
            </a:r>
            <a:r>
              <a: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0#</a:t>
            </a:r>
            <a:r>
              <a:rPr lang="zh-CN" altLang="en-US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单元开始安排）</a:t>
            </a:r>
            <a:endParaRPr lang="zh-CN" altLang="en-US" sz="28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22" name="Text Box 38"/>
          <p:cNvSpPr txBox="1"/>
          <p:nvPr/>
        </p:nvSpPr>
        <p:spPr>
          <a:xfrm>
            <a:off x="1752600" y="1447800"/>
            <a:ext cx="2819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中断号</a:t>
            </a: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×2</a:t>
            </a:r>
            <a:endParaRPr lang="en-US" altLang="zh-CN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442" name="Group 58"/>
          <p:cNvGrpSpPr/>
          <p:nvPr/>
        </p:nvGrpSpPr>
        <p:grpSpPr>
          <a:xfrm>
            <a:off x="4419600" y="3352800"/>
            <a:ext cx="4800600" cy="3200400"/>
            <a:chOff x="2784" y="2112"/>
            <a:chExt cx="3024" cy="2016"/>
          </a:xfrm>
        </p:grpSpPr>
        <p:sp>
          <p:nvSpPr>
            <p:cNvPr id="9243" name="Text Box 40"/>
            <p:cNvSpPr txBox="1"/>
            <p:nvPr/>
          </p:nvSpPr>
          <p:spPr>
            <a:xfrm>
              <a:off x="2784" y="2304"/>
              <a:ext cx="67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0#</a:t>
              </a:r>
              <a:endPara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4" name="Text Box 41"/>
            <p:cNvSpPr txBox="1"/>
            <p:nvPr/>
          </p:nvSpPr>
          <p:spPr>
            <a:xfrm>
              <a:off x="3456" y="2112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向量表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45" name="Text Box 42"/>
            <p:cNvSpPr txBox="1"/>
            <p:nvPr/>
          </p:nvSpPr>
          <p:spPr>
            <a:xfrm>
              <a:off x="3168" y="2400"/>
              <a:ext cx="1488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入口偏移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6" name="Text Box 43"/>
            <p:cNvSpPr txBox="1"/>
            <p:nvPr/>
          </p:nvSpPr>
          <p:spPr>
            <a:xfrm>
              <a:off x="3168" y="2688"/>
              <a:ext cx="1488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入口基址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7" name="Rectangle 44"/>
            <p:cNvSpPr/>
            <p:nvPr/>
          </p:nvSpPr>
          <p:spPr>
            <a:xfrm>
              <a:off x="3168" y="3552"/>
              <a:ext cx="1488" cy="576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48" name="Text Box 45"/>
            <p:cNvSpPr txBox="1"/>
            <p:nvPr/>
          </p:nvSpPr>
          <p:spPr>
            <a:xfrm>
              <a:off x="2784" y="2880"/>
              <a:ext cx="67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4#</a:t>
              </a:r>
              <a:endPara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9" name="Text Box 46"/>
            <p:cNvSpPr txBox="1"/>
            <p:nvPr/>
          </p:nvSpPr>
          <p:spPr>
            <a:xfrm>
              <a:off x="4704" y="2544"/>
              <a:ext cx="110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号中断源</a:t>
              </a:r>
              <a:endParaRPr lang="zh-CN" altLang="en-US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50" name="Text Box 47"/>
            <p:cNvSpPr txBox="1"/>
            <p:nvPr/>
          </p:nvSpPr>
          <p:spPr>
            <a:xfrm>
              <a:off x="4704" y="3072"/>
              <a:ext cx="110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号中断源</a:t>
              </a:r>
              <a:endParaRPr lang="zh-CN" altLang="en-US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51" name="Line 48"/>
            <p:cNvSpPr/>
            <p:nvPr/>
          </p:nvSpPr>
          <p:spPr>
            <a:xfrm>
              <a:off x="3888" y="3600"/>
              <a:ext cx="0" cy="48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52" name="Line 49"/>
            <p:cNvSpPr/>
            <p:nvPr/>
          </p:nvSpPr>
          <p:spPr>
            <a:xfrm>
              <a:off x="3168" y="2544"/>
              <a:ext cx="1488" cy="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53" name="Line 50"/>
            <p:cNvSpPr/>
            <p:nvPr/>
          </p:nvSpPr>
          <p:spPr>
            <a:xfrm>
              <a:off x="3168" y="2832"/>
              <a:ext cx="1488" cy="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54" name="Text Box 52"/>
            <p:cNvSpPr txBox="1"/>
            <p:nvPr/>
          </p:nvSpPr>
          <p:spPr>
            <a:xfrm>
              <a:off x="3168" y="2976"/>
              <a:ext cx="1488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入口偏移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55" name="Line 53"/>
            <p:cNvSpPr/>
            <p:nvPr/>
          </p:nvSpPr>
          <p:spPr>
            <a:xfrm>
              <a:off x="3168" y="3120"/>
              <a:ext cx="1488" cy="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56" name="AutoShape 54"/>
            <p:cNvSpPr/>
            <p:nvPr/>
          </p:nvSpPr>
          <p:spPr>
            <a:xfrm>
              <a:off x="4656" y="2448"/>
              <a:ext cx="96" cy="480"/>
            </a:xfrm>
            <a:prstGeom prst="rightBrace">
              <a:avLst>
                <a:gd name="adj1" fmla="val 41666"/>
                <a:gd name="adj2" fmla="val 50000"/>
              </a:avLst>
            </a:prstGeom>
            <a:noFill/>
            <a:ln w="28575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7" name="AutoShape 55"/>
            <p:cNvSpPr/>
            <p:nvPr/>
          </p:nvSpPr>
          <p:spPr>
            <a:xfrm>
              <a:off x="4656" y="3024"/>
              <a:ext cx="96" cy="480"/>
            </a:xfrm>
            <a:prstGeom prst="rightBrace">
              <a:avLst>
                <a:gd name="adj1" fmla="val 41666"/>
                <a:gd name="adj2" fmla="val 50000"/>
              </a:avLst>
            </a:prstGeom>
            <a:noFill/>
            <a:ln w="28575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58" name="Text Box 56"/>
            <p:cNvSpPr txBox="1"/>
            <p:nvPr/>
          </p:nvSpPr>
          <p:spPr>
            <a:xfrm>
              <a:off x="3168" y="3264"/>
              <a:ext cx="1488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入口基址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59" name="Line 57"/>
            <p:cNvSpPr/>
            <p:nvPr/>
          </p:nvSpPr>
          <p:spPr>
            <a:xfrm>
              <a:off x="3168" y="3408"/>
              <a:ext cx="1488" cy="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16443" name="Text Box 59"/>
          <p:cNvSpPr txBox="1"/>
          <p:nvPr/>
        </p:nvSpPr>
        <p:spPr>
          <a:xfrm>
            <a:off x="0" y="5410200"/>
            <a:ext cx="2590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向量地址</a:t>
            </a:r>
            <a:endParaRPr lang="zh-CN" altLang="en-US" sz="3200" b="1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44" name="Text Box 60"/>
          <p:cNvSpPr txBox="1"/>
          <p:nvPr/>
        </p:nvSpPr>
        <p:spPr>
          <a:xfrm>
            <a:off x="1828800" y="5410200"/>
            <a:ext cx="2819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中断号</a:t>
            </a: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×4</a:t>
            </a:r>
            <a:endParaRPr lang="en-US" altLang="zh-CN" sz="32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458" name="Group 74"/>
          <p:cNvGrpSpPr/>
          <p:nvPr/>
        </p:nvGrpSpPr>
        <p:grpSpPr>
          <a:xfrm>
            <a:off x="4419600" y="0"/>
            <a:ext cx="4953000" cy="2895600"/>
            <a:chOff x="2784" y="0"/>
            <a:chExt cx="3120" cy="1824"/>
          </a:xfrm>
        </p:grpSpPr>
        <p:sp>
          <p:nvSpPr>
            <p:cNvPr id="9228" name="Text Box 16"/>
            <p:cNvSpPr txBox="1"/>
            <p:nvPr/>
          </p:nvSpPr>
          <p:spPr>
            <a:xfrm>
              <a:off x="2784" y="240"/>
              <a:ext cx="67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0#</a:t>
              </a:r>
              <a:endPara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29" name="Text Box 26"/>
            <p:cNvSpPr txBox="1"/>
            <p:nvPr/>
          </p:nvSpPr>
          <p:spPr>
            <a:xfrm>
              <a:off x="3456" y="0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向量表</a:t>
              </a:r>
              <a:endPara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30" name="Text Box 28"/>
            <p:cNvSpPr txBox="1"/>
            <p:nvPr/>
          </p:nvSpPr>
          <p:spPr>
            <a:xfrm>
              <a:off x="3168" y="288"/>
              <a:ext cx="1488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入口地址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1" name="Text Box 29"/>
            <p:cNvSpPr txBox="1"/>
            <p:nvPr/>
          </p:nvSpPr>
          <p:spPr>
            <a:xfrm>
              <a:off x="3168" y="576"/>
              <a:ext cx="1488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中断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PSW 0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2" name="Rectangle 30"/>
            <p:cNvSpPr/>
            <p:nvPr/>
          </p:nvSpPr>
          <p:spPr>
            <a:xfrm>
              <a:off x="3168" y="1440"/>
              <a:ext cx="1488" cy="38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33" name="Text Box 31"/>
            <p:cNvSpPr txBox="1"/>
            <p:nvPr/>
          </p:nvSpPr>
          <p:spPr>
            <a:xfrm>
              <a:off x="2784" y="528"/>
              <a:ext cx="67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1#</a:t>
              </a:r>
              <a:endPara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4" name="Text Box 32"/>
            <p:cNvSpPr txBox="1"/>
            <p:nvPr/>
          </p:nvSpPr>
          <p:spPr>
            <a:xfrm>
              <a:off x="4752" y="480"/>
              <a:ext cx="110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号中断源</a:t>
              </a:r>
              <a:endParaRPr lang="zh-CN" altLang="en-US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5" name="Text Box 34"/>
            <p:cNvSpPr txBox="1"/>
            <p:nvPr/>
          </p:nvSpPr>
          <p:spPr>
            <a:xfrm>
              <a:off x="4800" y="1008"/>
              <a:ext cx="110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号中断源</a:t>
              </a:r>
              <a:endParaRPr lang="zh-CN" altLang="en-US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6" name="Line 35"/>
            <p:cNvSpPr/>
            <p:nvPr/>
          </p:nvSpPr>
          <p:spPr>
            <a:xfrm>
              <a:off x="3888" y="1536"/>
              <a:ext cx="0" cy="288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237" name="Text Box 68"/>
            <p:cNvSpPr txBox="1"/>
            <p:nvPr/>
          </p:nvSpPr>
          <p:spPr>
            <a:xfrm>
              <a:off x="3168" y="864"/>
              <a:ext cx="1488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入口地址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8" name="Text Box 69"/>
            <p:cNvSpPr txBox="1"/>
            <p:nvPr/>
          </p:nvSpPr>
          <p:spPr>
            <a:xfrm>
              <a:off x="3168" y="1152"/>
              <a:ext cx="1488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中断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PSW 1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9" name="Text Box 70"/>
            <p:cNvSpPr txBox="1"/>
            <p:nvPr/>
          </p:nvSpPr>
          <p:spPr>
            <a:xfrm>
              <a:off x="2784" y="816"/>
              <a:ext cx="67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2#</a:t>
              </a:r>
              <a:endPara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0" name="Text Box 71"/>
            <p:cNvSpPr txBox="1"/>
            <p:nvPr/>
          </p:nvSpPr>
          <p:spPr>
            <a:xfrm>
              <a:off x="2784" y="1152"/>
              <a:ext cx="67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33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3#</a:t>
              </a:r>
              <a:endParaRPr lang="en-US" altLang="zh-CN" sz="2800" b="1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1" name="AutoShape 72"/>
            <p:cNvSpPr/>
            <p:nvPr/>
          </p:nvSpPr>
          <p:spPr>
            <a:xfrm>
              <a:off x="4704" y="912"/>
              <a:ext cx="96" cy="480"/>
            </a:xfrm>
            <a:prstGeom prst="rightBrace">
              <a:avLst>
                <a:gd name="adj1" fmla="val 41666"/>
                <a:gd name="adj2" fmla="val 50000"/>
              </a:avLst>
            </a:prstGeom>
            <a:noFill/>
            <a:ln w="1905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zh-CN" dirty="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2" name="AutoShape 73"/>
            <p:cNvSpPr/>
            <p:nvPr/>
          </p:nvSpPr>
          <p:spPr>
            <a:xfrm>
              <a:off x="4704" y="336"/>
              <a:ext cx="96" cy="480"/>
            </a:xfrm>
            <a:prstGeom prst="rightBrace">
              <a:avLst>
                <a:gd name="adj1" fmla="val 41666"/>
                <a:gd name="adj2" fmla="val 50000"/>
              </a:avLst>
            </a:prstGeom>
            <a:noFill/>
            <a:ln w="1905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zh-CN" dirty="0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459" name="Text Box 75"/>
          <p:cNvSpPr txBox="1"/>
          <p:nvPr/>
        </p:nvSpPr>
        <p:spPr>
          <a:xfrm>
            <a:off x="0" y="228600"/>
            <a:ext cx="43434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一个中断服务程序状态字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位，也占一个编址单元。</a:t>
            </a:r>
            <a:endParaRPr lang="zh-CN" altLang="en-US" sz="28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6407" grpId="0"/>
      <p:bldP spid="16408" grpId="0"/>
      <p:bldP spid="16409" grpId="0"/>
      <p:bldP spid="16422" grpId="0"/>
      <p:bldP spid="16443" grpId="0"/>
      <p:bldP spid="16444" grpId="0"/>
      <p:bldP spid="16459" grpId="0"/>
    </p:bldLst>
  </p:timing>
</p:sld>
</file>

<file path=ppt/tags/tag1.xml><?xml version="1.0" encoding="utf-8"?>
<p:tagLst xmlns:p="http://schemas.openxmlformats.org/presentationml/2006/main">
  <p:tag name="commondata" val="eyJoZGlkIjoiZmM2NjlmMjNiODUzODBkMzc2YmU5NmY3ZDYxZjNhMzMifQ=="/>
</p:tagLst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0</TotalTime>
  <Words>3538</Words>
  <Application>WPS 演示</Application>
  <PresentationFormat>全屏显示(4:3)</PresentationFormat>
  <Paragraphs>973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黑体</vt:lpstr>
      <vt:lpstr>幼圆</vt:lpstr>
      <vt:lpstr>Arial Unicode MS</vt:lpstr>
      <vt:lpstr>Symbol</vt:lpstr>
      <vt:lpstr>微软雅黑</vt:lpstr>
      <vt:lpstr>Arial Unicode MS</vt:lpstr>
      <vt:lpstr>空演示文稿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贝妈</cp:lastModifiedBy>
  <cp:revision>53</cp:revision>
  <dcterms:created xsi:type="dcterms:W3CDTF">2000-12-22T06:16:00Z</dcterms:created>
  <dcterms:modified xsi:type="dcterms:W3CDTF">2023-11-20T06:05:49Z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6143868E01DE48CE93EDB2B98962F339_12</vt:lpwstr>
  </property>
</Properties>
</file>