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73" r:id="rId3"/>
    <p:sldId id="374" r:id="rId5"/>
    <p:sldId id="442" r:id="rId6"/>
    <p:sldId id="376" r:id="rId7"/>
    <p:sldId id="378" r:id="rId8"/>
    <p:sldId id="379" r:id="rId9"/>
    <p:sldId id="381" r:id="rId10"/>
    <p:sldId id="382" r:id="rId11"/>
    <p:sldId id="383" r:id="rId12"/>
    <p:sldId id="384" r:id="rId13"/>
    <p:sldId id="296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1" r:id="rId23"/>
    <p:sldId id="297" r:id="rId24"/>
    <p:sldId id="298" r:id="rId25"/>
    <p:sldId id="299" r:id="rId26"/>
    <p:sldId id="300" r:id="rId27"/>
    <p:sldId id="301" r:id="rId28"/>
    <p:sldId id="304" r:id="rId29"/>
    <p:sldId id="305" r:id="rId30"/>
    <p:sldId id="329" r:id="rId31"/>
    <p:sldId id="330" r:id="rId32"/>
    <p:sldId id="432" r:id="rId33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2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9"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FFBF09"/>
    <a:srgbClr val="000099"/>
    <a:srgbClr val="FDFBFB"/>
    <a:srgbClr val="3333FF"/>
    <a:srgbClr val="F0DAD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73"/>
    <p:restoredTop sz="94649"/>
  </p:normalViewPr>
  <p:slideViewPr>
    <p:cSldViewPr showGuides="1">
      <p:cViewPr>
        <p:scale>
          <a:sx n="66" d="100"/>
          <a:sy n="66" d="100"/>
        </p:scale>
        <p:origin x="-942" y="-114"/>
      </p:cViewPr>
      <p:guideLst>
        <p:guide orient="horz" pos="2086"/>
        <p:guide pos="28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6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8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6069" name="Rectangle 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813" y="762000"/>
            <a:ext cx="7772400" cy="1143000"/>
          </a:xfrm>
          <a:prstGeom prst="rect">
            <a:avLst/>
          </a:prstGeom>
          <a:noFill/>
        </p:spPr>
        <p:txBody>
          <a:bodyPr vert="horz" wrap="square" lIns="92075" tIns="46038" rIns="92075" bIns="46038" numCol="1" anchor="b" anchorCtr="0" compatLnSpc="1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216070" name="Rectangle 6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685800" y="3429000"/>
            <a:ext cx="6400800" cy="1752600"/>
          </a:xfrm>
          <a:prstGeom prst="rect">
            <a:avLst/>
          </a:prstGeom>
          <a:noFill/>
        </p:spPr>
        <p:txBody>
          <a:bodyPr vert="horz" wrap="square" lIns="92075" tIns="46038" rIns="92075" bIns="46038" numCol="1" anchor="ctr" anchorCtr="0" compatLnSpc="1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15043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0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400" b="1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r>
            <a:endParaRPr lang="en-US" altLang="zh-CN" sz="1400" b="1" strike="noStrike" noProof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54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4"/>
          <p:cNvSpPr txBox="1"/>
          <p:nvPr/>
        </p:nvSpPr>
        <p:spPr>
          <a:xfrm>
            <a:off x="449898" y="478473"/>
            <a:ext cx="32480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eaLnBrk="0" hangingPunct="0"/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 十六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进制计数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130" y="1224915"/>
            <a:ext cx="60826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 dirty="0">
                <a:sym typeface="+mn-ea"/>
              </a:rPr>
              <a:t>(1) 基数为(计十六数的符号个数):0～</a:t>
            </a:r>
            <a:r>
              <a:rPr lang="en-US" altLang="zh-CN" sz="2800" b="1" dirty="0">
                <a:sym typeface="+mn-ea"/>
              </a:rPr>
              <a:t>F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880" y="1891665"/>
            <a:ext cx="23653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20000"/>
              </a:spcBef>
              <a:defRPr/>
            </a:pPr>
            <a:r>
              <a:rPr lang="zh-CN" altLang="en-US" sz="2800" b="1" dirty="0">
                <a:sym typeface="+mn-ea"/>
              </a:rPr>
              <a:t>(2) 位权为:</a:t>
            </a:r>
            <a:r>
              <a:rPr lang="en-US" altLang="zh-CN" sz="2800" b="1" dirty="0">
                <a:sym typeface="+mn-ea"/>
              </a:rPr>
              <a:t>16</a:t>
            </a:r>
            <a:r>
              <a:rPr lang="en-US" altLang="zh-CN" sz="3200" b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28345" y="2641600"/>
            <a:ext cx="58724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800" b="1" dirty="0"/>
              <a:t>如果有m位整数，n位小数。则：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185" y="3284855"/>
            <a:ext cx="8468995" cy="2052320"/>
          </a:xfrm>
          <a:prstGeom prst="rect">
            <a:avLst/>
          </a:prstGeom>
        </p:spPr>
      </p:pic>
      <p:sp>
        <p:nvSpPr>
          <p:cNvPr id="33794" name="灯片编号占位符 3"/>
          <p:cNvSpPr>
            <a:spLocks noGrp="1"/>
          </p:cNvSpPr>
          <p:nvPr/>
        </p:nvSpPr>
        <p:spPr>
          <a:xfrm>
            <a:off x="723265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2803A-979E-4795-8E07-1FA0BA03E33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28600" y="5440363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(3A6)</a:t>
            </a:r>
            <a:r>
              <a:rPr lang="en-US" altLang="zh-CN" baseline="-25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endParaRPr lang="en-US" altLang="zh-CN" baseline="-2500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460625" y="5440363"/>
            <a:ext cx="61341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=3×16</a:t>
            </a:r>
            <a:r>
              <a:rPr lang="en-US" altLang="zh-CN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10×16</a:t>
            </a:r>
            <a:r>
              <a:rPr lang="en-US" altLang="zh-CN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6×16</a:t>
            </a:r>
            <a:r>
              <a:rPr lang="en-US" altLang="zh-CN" baseline="30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=934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84213" y="6088063"/>
            <a:ext cx="75168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(F5.2)</a:t>
            </a:r>
            <a:r>
              <a:rPr lang="en-US" altLang="zh-CN" sz="2800" baseline="-25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 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=15×16</a:t>
            </a:r>
            <a:r>
              <a:rPr lang="en-US" altLang="zh-CN" sz="2800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5×16</a:t>
            </a:r>
            <a:r>
              <a:rPr lang="en-US" altLang="zh-CN" sz="2800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＋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2×16</a:t>
            </a:r>
            <a:r>
              <a:rPr lang="en-US" altLang="zh-CN" sz="2800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=245.125</a:t>
            </a:r>
            <a:endParaRPr lang="en-US" altLang="zh-CN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20491" grpId="0" bldLvl="0" animBg="1" autoUpdateAnimBg="0"/>
      <p:bldP spid="20492" grpId="0" bldLvl="0" animBg="1" autoUpdateAnimBg="0"/>
      <p:bldP spid="1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9" name="Text Box 1029"/>
          <p:cNvSpPr txBox="1"/>
          <p:nvPr/>
        </p:nvSpPr>
        <p:spPr>
          <a:xfrm>
            <a:off x="323850" y="188913"/>
            <a:ext cx="83820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1.2.1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/>
              <a:t>进位计数制及其相互转换</a:t>
            </a:r>
            <a:endParaRPr lang="zh-CN" altLang="en-US" sz="3600" b="1" dirty="0"/>
          </a:p>
        </p:txBody>
      </p:sp>
      <p:sp>
        <p:nvSpPr>
          <p:cNvPr id="10" name="Text Box 5"/>
          <p:cNvSpPr txBox="1"/>
          <p:nvPr/>
        </p:nvSpPr>
        <p:spPr>
          <a:xfrm>
            <a:off x="399415" y="1000125"/>
            <a:ext cx="454533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609600" indent="-609600" algn="just">
              <a:spcBef>
                <a:spcPct val="20000"/>
              </a:spcBef>
              <a:buClr>
                <a:srgbClr val="FDFBFB"/>
              </a:buClr>
              <a:buSzTx/>
              <a:buFont typeface="Monotype Sorts" pitchFamily="2" charset="2"/>
            </a:pPr>
            <a:r>
              <a:rPr lang="zh-CN" altLang="en-US" sz="36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 进制之间的转换</a:t>
            </a:r>
            <a:endParaRPr lang="zh-CN" altLang="en-US" sz="36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4980" y="1727835"/>
            <a:ext cx="52895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二进制与十进制间的转换</a:t>
            </a:r>
            <a:endParaRPr lang="zh-CN" altLang="en-US"/>
          </a:p>
        </p:txBody>
      </p:sp>
      <p:grpSp>
        <p:nvGrpSpPr>
          <p:cNvPr id="26635" name="Group 11"/>
          <p:cNvGrpSpPr/>
          <p:nvPr/>
        </p:nvGrpSpPr>
        <p:grpSpPr bwMode="auto">
          <a:xfrm>
            <a:off x="611188" y="4866005"/>
            <a:ext cx="3176588" cy="595313"/>
            <a:chOff x="432" y="3305"/>
            <a:chExt cx="2001" cy="375"/>
          </a:xfrm>
        </p:grpSpPr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816" y="3305"/>
              <a:ext cx="16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：</a:t>
              </a:r>
              <a:r>
                <a:rPr lang="zh-CN" altLang="en-US" sz="2800" b="1" dirty="0"/>
                <a:t>(25.875)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＝</a:t>
              </a:r>
              <a:endParaRPr lang="zh-CN" altLang="en-US" sz="3200" b="1" baseline="-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432" y="3312"/>
              <a:ext cx="37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1" hangingPunct="1">
                <a:defRPr/>
              </a:pPr>
              <a:r>
                <a:rPr lang="zh-CN" altLang="en-US" sz="2800" b="1" dirty="0"/>
                <a:t>例</a:t>
              </a:r>
              <a:endParaRPr lang="zh-CN" altLang="en-US" sz="2800" b="1" dirty="0"/>
            </a:p>
          </p:txBody>
        </p:sp>
      </p:grp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931545" y="2424113"/>
            <a:ext cx="53911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 十进制数转换为二进制数</a:t>
            </a: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04850" y="3181668"/>
            <a:ext cx="79044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整数</a:t>
            </a:r>
            <a:r>
              <a:rPr lang="zh-CN" altLang="en-US" sz="2800" b="1" dirty="0"/>
              <a:t>部分：除以2取余数，直到商为0为止。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84213" y="3786505"/>
            <a:ext cx="8153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</a:rPr>
              <a:t>小数</a:t>
            </a:r>
            <a:r>
              <a:rPr lang="zh-CN" altLang="en-US" sz="2800" b="1" dirty="0"/>
              <a:t>部分：乘以2取整数，直到小数为0(或到达要求精度)为止。</a:t>
            </a:r>
            <a:endParaRPr lang="zh-CN" altLang="en-US" sz="2800" b="1" dirty="0"/>
          </a:p>
        </p:txBody>
      </p:sp>
      <p:grpSp>
        <p:nvGrpSpPr>
          <p:cNvPr id="26649" name="Group 25"/>
          <p:cNvGrpSpPr/>
          <p:nvPr/>
        </p:nvGrpSpPr>
        <p:grpSpPr bwMode="auto">
          <a:xfrm>
            <a:off x="3203575" y="4839018"/>
            <a:ext cx="2854325" cy="590550"/>
            <a:chOff x="432" y="3305"/>
            <a:chExt cx="1798" cy="372"/>
          </a:xfrm>
        </p:grpSpPr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816" y="3305"/>
              <a:ext cx="14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1" hangingPunct="1">
                <a:defRPr/>
              </a:pPr>
              <a:r>
                <a:rPr lang="zh-CN" altLang="en-US" sz="2800" b="1" dirty="0"/>
                <a:t>(11001.111)</a:t>
              </a:r>
              <a:r>
                <a:rPr lang="en-US" altLang="zh-CN" sz="3200" b="1" baseline="-30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432" y="3312"/>
              <a:ext cx="1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1" hangingPunct="1">
                <a:defRPr/>
              </a:pPr>
              <a:endParaRPr lang="zh-CN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build="p"/>
      <p:bldP spid="10" grpId="0"/>
      <p:bldP spid="26638" grpId="0" bldLvl="0" animBg="1" autoUpdateAnimBg="0"/>
      <p:bldP spid="26639" grpId="0" autoUpdateAnimBg="0" build="p"/>
      <p:bldP spid="26641" grpId="0" bldLvl="0" animBg="1" autoUpdateAnimBg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339725" y="1888808"/>
            <a:ext cx="54946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二进制数转换为十进制数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624523" y="2692400"/>
            <a:ext cx="30276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800" dirty="0"/>
              <a:t>按权位展开求和。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564198" y="3340100"/>
            <a:ext cx="221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例：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(11.1)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2683510" y="3340100"/>
            <a:ext cx="499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=1×2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1×2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1×2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=3.5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9725" y="1098550"/>
            <a:ext cx="52895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1. 二进制与十进制间的转换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4" grpId="0" bldLvl="0" animBg="1" autoUpdateAnimBg="0"/>
      <p:bldP spid="26645" grpId="0" bldLvl="0" animBg="1" autoUpdateAnimBg="0"/>
      <p:bldP spid="26646" grpId="0" bldLvl="0" animBg="1" autoUpdateAnimBg="0"/>
      <p:bldP spid="2664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3"/>
          <p:cNvSpPr>
            <a:spLocks noGrp="1"/>
          </p:cNvSpPr>
          <p:nvPr/>
        </p:nvSpPr>
        <p:spPr>
          <a:xfrm>
            <a:off x="6553200" y="581787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09BC6-6B59-4905-A311-87A8FB9F385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58420" y="276225"/>
            <a:ext cx="8610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 八进制、十六进制与二进制数的转换</a:t>
            </a:r>
            <a:endParaRPr kumimoji="0" lang="en-US" altLang="zh-CN" sz="32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3850" y="1111568"/>
            <a:ext cx="54946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二进制数转换为八进制数</a:t>
            </a:r>
            <a:endParaRPr lang="zh-CN" altLang="en-US" sz="3200" b="1" dirty="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90550" y="2743200"/>
            <a:ext cx="4611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1: (1011101.0110101)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endParaRPr lang="en-US" altLang="zh-CN" sz="3200" b="1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40030" y="1695426"/>
            <a:ext cx="87358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/>
              <a:t>从小数点起每三位一组，</a:t>
            </a:r>
            <a:r>
              <a:rPr lang="zh-CN" altLang="en-US" sz="2800" b="1" dirty="0">
                <a:solidFill>
                  <a:srgbClr val="FF0000"/>
                </a:solidFill>
              </a:rPr>
              <a:t>整数</a:t>
            </a:r>
            <a:r>
              <a:rPr lang="zh-CN" altLang="en-US" sz="2800" b="1" dirty="0"/>
              <a:t>部分</a:t>
            </a:r>
            <a:r>
              <a:rPr lang="zh-CN" altLang="en-US" sz="2800" b="1" dirty="0">
                <a:solidFill>
                  <a:srgbClr val="FF0000"/>
                </a:solidFill>
              </a:rPr>
              <a:t>不够</a:t>
            </a:r>
            <a:r>
              <a:rPr lang="zh-CN" altLang="en-US" sz="2800" b="1" dirty="0"/>
              <a:t>三位时在</a:t>
            </a:r>
            <a:r>
              <a:rPr lang="zh-CN" altLang="en-US" sz="2800" b="1" dirty="0">
                <a:solidFill>
                  <a:srgbClr val="FF0000"/>
                </a:solidFill>
              </a:rPr>
              <a:t>前面添0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olidFill>
                  <a:srgbClr val="FFC000"/>
                </a:solidFill>
              </a:rPr>
              <a:t>小数</a:t>
            </a:r>
            <a:r>
              <a:rPr lang="zh-CN" altLang="en-US" sz="2800" b="1" dirty="0"/>
              <a:t>部分</a:t>
            </a:r>
            <a:r>
              <a:rPr lang="zh-CN" altLang="en-US" sz="2800" b="1" dirty="0">
                <a:solidFill>
                  <a:srgbClr val="FFC000"/>
                </a:solidFill>
              </a:rPr>
              <a:t>不够</a:t>
            </a:r>
            <a:r>
              <a:rPr lang="zh-CN" altLang="en-US" sz="2800" b="1" dirty="0"/>
              <a:t>三位时在</a:t>
            </a:r>
            <a:r>
              <a:rPr lang="zh-CN" altLang="en-US" sz="2800" b="1" dirty="0">
                <a:solidFill>
                  <a:srgbClr val="FFC000"/>
                </a:solidFill>
              </a:rPr>
              <a:t>后面添0</a:t>
            </a:r>
            <a:r>
              <a:rPr lang="zh-CN" altLang="en-US" sz="2800" b="1" dirty="0"/>
              <a:t>。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290195" y="3616643"/>
            <a:ext cx="59029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二进制数转换为十六进制数</a:t>
            </a: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23850" y="4286885"/>
            <a:ext cx="85344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/>
              <a:t>从小数点起四位一组，整数部分不够四位的在前面添0，小数部分不够四位的在后面添0。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600075" y="5495608"/>
            <a:ext cx="4781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</a:rPr>
              <a:t>例</a:t>
            </a:r>
            <a:r>
              <a:rPr lang="en-US" altLang="zh-CN" b="1">
                <a:solidFill>
                  <a:schemeClr val="tx1"/>
                </a:solidFill>
              </a:rPr>
              <a:t>2</a:t>
            </a:r>
            <a:r>
              <a:rPr lang="zh-CN" altLang="en-US" b="1">
                <a:solidFill>
                  <a:schemeClr val="tx1"/>
                </a:solidFill>
              </a:rPr>
              <a:t>：</a:t>
            </a:r>
            <a:r>
              <a:rPr lang="en-US" altLang="zh-CN" b="1">
                <a:solidFill>
                  <a:schemeClr val="tx1"/>
                </a:solidFill>
              </a:rPr>
              <a:t>(1011101.0110101)</a:t>
            </a:r>
            <a:r>
              <a:rPr lang="en-US" altLang="zh-CN" b="1" baseline="-25000">
                <a:solidFill>
                  <a:schemeClr val="tx1"/>
                </a:solidFill>
              </a:rPr>
              <a:t>2</a:t>
            </a:r>
            <a:r>
              <a:rPr lang="en-US" altLang="zh-CN" b="1">
                <a:solidFill>
                  <a:schemeClr val="tx1"/>
                </a:solidFill>
              </a:rPr>
              <a:t>=</a:t>
            </a:r>
            <a:endParaRPr lang="en-US" altLang="zh-CN" b="1" baseline="-25000">
              <a:solidFill>
                <a:schemeClr val="tx1"/>
              </a:solidFill>
            </a:endParaRP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5276850" y="5501958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(5D.6A)</a:t>
            </a:r>
            <a:r>
              <a:rPr lang="en-US" altLang="zh-CN" b="1" baseline="-25000" dirty="0">
                <a:solidFill>
                  <a:schemeClr val="tx1"/>
                </a:solidFill>
              </a:rPr>
              <a:t>16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331640" y="3354561"/>
            <a:ext cx="3528392" cy="4961"/>
            <a:chOff x="1331640" y="4072111"/>
            <a:chExt cx="3528392" cy="4961"/>
          </a:xfrm>
        </p:grpSpPr>
        <p:cxnSp>
          <p:nvCxnSpPr>
            <p:cNvPr id="5" name="直接连接符 4"/>
            <p:cNvCxnSpPr/>
            <p:nvPr/>
          </p:nvCxnSpPr>
          <p:spPr bwMode="auto">
            <a:xfrm>
              <a:off x="2483768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898179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331640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3181623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3779912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4355976" y="4072111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组合 24"/>
          <p:cNvGrpSpPr/>
          <p:nvPr/>
        </p:nvGrpSpPr>
        <p:grpSpPr>
          <a:xfrm>
            <a:off x="683568" y="2768738"/>
            <a:ext cx="4518670" cy="536531"/>
            <a:chOff x="1201483" y="3344464"/>
            <a:chExt cx="3671170" cy="602419"/>
          </a:xfrm>
        </p:grpSpPr>
        <p:sp>
          <p:nvSpPr>
            <p:cNvPr id="26" name="矩形 25"/>
            <p:cNvSpPr/>
            <p:nvPr/>
          </p:nvSpPr>
          <p:spPr>
            <a:xfrm>
              <a:off x="1201483" y="3344464"/>
              <a:ext cx="794695" cy="58747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309085" y="3423663"/>
              <a:ext cx="563568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 </a:t>
              </a:r>
              <a:endParaRPr lang="zh-CN" alt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00643" y="2752522"/>
            <a:ext cx="3802663" cy="595887"/>
            <a:chOff x="1201484" y="3455413"/>
            <a:chExt cx="3802663" cy="595887"/>
          </a:xfrm>
        </p:grpSpPr>
        <p:sp>
          <p:nvSpPr>
            <p:cNvPr id="6" name="矩形 5"/>
            <p:cNvSpPr/>
            <p:nvPr/>
          </p:nvSpPr>
          <p:spPr>
            <a:xfrm>
              <a:off x="1201484" y="3466525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409112" y="3455413"/>
              <a:ext cx="595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00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880803" y="2750748"/>
            <a:ext cx="2161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(135.324)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endParaRPr lang="en-US" altLang="zh-CN" sz="3200" b="1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661721" y="6075045"/>
            <a:ext cx="3189627" cy="0"/>
            <a:chOff x="1521883" y="4077072"/>
            <a:chExt cx="3189627" cy="0"/>
          </a:xfrm>
        </p:grpSpPr>
        <p:cxnSp>
          <p:nvCxnSpPr>
            <p:cNvPr id="30" name="直接连接符 29"/>
            <p:cNvCxnSpPr/>
            <p:nvPr/>
          </p:nvCxnSpPr>
          <p:spPr bwMode="auto">
            <a:xfrm>
              <a:off x="2337864" y="4077072"/>
              <a:ext cx="649960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1521883" y="4077072"/>
              <a:ext cx="675495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/>
            <p:cNvCxnSpPr/>
            <p:nvPr/>
          </p:nvCxnSpPr>
          <p:spPr bwMode="auto">
            <a:xfrm>
              <a:off x="3215707" y="4077072"/>
              <a:ext cx="703715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4006153" y="4077072"/>
              <a:ext cx="705357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33"/>
          <p:cNvGrpSpPr/>
          <p:nvPr/>
        </p:nvGrpSpPr>
        <p:grpSpPr>
          <a:xfrm>
            <a:off x="1574990" y="5493732"/>
            <a:ext cx="3422063" cy="593001"/>
            <a:chOff x="1376899" y="3455413"/>
            <a:chExt cx="3422063" cy="593001"/>
          </a:xfrm>
        </p:grpSpPr>
        <p:sp>
          <p:nvSpPr>
            <p:cNvPr id="35" name="矩形 34"/>
            <p:cNvSpPr/>
            <p:nvPr/>
          </p:nvSpPr>
          <p:spPr>
            <a:xfrm>
              <a:off x="1376899" y="346363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409112" y="345541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6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ldLvl="0" animBg="1" autoUpdateAnimBg="0"/>
      <p:bldP spid="27652" grpId="0" autoUpdateAnimBg="0" build="p"/>
      <p:bldP spid="27654" grpId="0" bldLvl="0" animBg="1" autoUpdateAnimBg="0"/>
      <p:bldP spid="27656" grpId="0" bldLvl="0" animBg="1" autoUpdateAnimBg="0"/>
      <p:bldP spid="27659" grpId="0" bldLvl="0" animBg="1" autoUpdateAnimBg="0"/>
      <p:bldP spid="27660" grpId="0" bldLvl="0" animBg="1" autoUpdateAnimBg="0"/>
      <p:bldP spid="27662" grpId="0" bldLvl="0" animBg="1" autoUpdateAnimBg="0"/>
      <p:bldP spid="27661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98798" y="1014301"/>
            <a:ext cx="54660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按(1)(2)的逆过程进行转换。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1000" y="404664"/>
            <a:ext cx="8077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3) 八进制数和十六进制数转换为二进制数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1803" y="1738910"/>
            <a:ext cx="7776864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/>
              <a:t>八进制数转换为二进制数：每1位八进制数字写成3位二进制数字即可。</a:t>
            </a:r>
            <a:endParaRPr lang="zh-CN" altLang="en-US" sz="2800" b="1" dirty="0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755576" y="2814707"/>
            <a:ext cx="19271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(135.324)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endParaRPr lang="en-US" altLang="zh-CN" sz="3200" b="1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27784" y="2840479"/>
            <a:ext cx="45554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=(001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101.011010100)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3200" b="1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31840" y="3397002"/>
            <a:ext cx="3600400" cy="0"/>
            <a:chOff x="1294692" y="4077072"/>
            <a:chExt cx="3600400" cy="0"/>
          </a:xfrm>
        </p:grpSpPr>
        <p:cxnSp>
          <p:nvCxnSpPr>
            <p:cNvPr id="9" name="直接连接符 8"/>
            <p:cNvCxnSpPr/>
            <p:nvPr/>
          </p:nvCxnSpPr>
          <p:spPr bwMode="auto">
            <a:xfrm>
              <a:off x="2483768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1898179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294692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3181623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3779912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4391036" y="4077072"/>
              <a:ext cx="504056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1803" y="3769799"/>
            <a:ext cx="7776864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/>
              <a:t>十六进制数转换为二进制数：每1位十六进制数字写成4位二进制数字即可。</a:t>
            </a:r>
            <a:endParaRPr lang="zh-CN" altLang="en-US" sz="2800" b="1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58354" y="4914857"/>
            <a:ext cx="1816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(5D.6A)</a:t>
            </a:r>
            <a:r>
              <a:rPr lang="en-US" altLang="zh-CN" b="1" baseline="-25000" dirty="0">
                <a:solidFill>
                  <a:schemeClr val="tx1"/>
                </a:solidFill>
              </a:rPr>
              <a:t>16</a:t>
            </a:r>
            <a:endParaRPr lang="en-US" altLang="zh-CN" b="1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47233" y="4892679"/>
            <a:ext cx="41451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=(01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011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101.01101010)</a:t>
            </a:r>
            <a:r>
              <a: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zh-CN" sz="3200" b="1" baseline="-25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38557" y="5474378"/>
            <a:ext cx="3189627" cy="0"/>
            <a:chOff x="1521883" y="4077072"/>
            <a:chExt cx="3189627" cy="0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2337864" y="4077072"/>
              <a:ext cx="649960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521883" y="4077072"/>
              <a:ext cx="675495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3215707" y="4077072"/>
              <a:ext cx="703715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006153" y="4077072"/>
              <a:ext cx="705357" cy="0"/>
            </a:xfrm>
            <a:prstGeom prst="line">
              <a:avLst/>
            </a:prstGeom>
            <a:solidFill>
              <a:srgbClr val="00CC99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0" animBg="1" autoUpdateAnimBg="0"/>
      <p:bldP spid="5" grpId="0" bldLvl="0" animBg="1" autoUpdateAnimBg="0"/>
      <p:bldP spid="6" grpId="0" autoUpdateAnimBg="0" build="p"/>
      <p:bldP spid="7" grpId="0" autoUpdateAnimBg="0" build="p"/>
      <p:bldP spid="15" grpId="0" bldLvl="0" animBg="1" autoUpdateAnimBg="0"/>
      <p:bldP spid="16" grpId="0" bldLvl="0" animBg="1" autoUpdateAnimBg="0"/>
      <p:bldP spid="17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68910" y="178435"/>
            <a:ext cx="86106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 十进制数与八进制数、十六进制数间的转换</a:t>
            </a:r>
            <a:r>
              <a:rPr kumimoji="0"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（了解）</a:t>
            </a:r>
            <a:endParaRPr kumimoji="0" lang="zh-CN" altLang="en-US" sz="32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8600" y="1567180"/>
            <a:ext cx="8610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 十进制数转换为八进制数、十六进制数</a:t>
            </a: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20040" y="2301240"/>
            <a:ext cx="8610600" cy="1568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整数部分除以8、16取余数，直到商为0止。</a:t>
            </a:r>
            <a:endParaRPr lang="zh-CN" altLang="en-US" sz="2800" b="1" dirty="0"/>
          </a:p>
          <a:p>
            <a:pPr marL="457200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/>
              <a:t>小数部分乘以8、16取整数，直到小数为0或到要求精度止。</a:t>
            </a:r>
            <a:endParaRPr lang="zh-CN" altLang="en-US" sz="2800" b="1" dirty="0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20040" y="4132580"/>
            <a:ext cx="86106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 八进制数、十六进制数转换为十进制数</a:t>
            </a:r>
            <a:endParaRPr lang="en-US" altLang="zh-CN" sz="32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266700" y="5049520"/>
            <a:ext cx="8610600" cy="58356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 dirty="0"/>
              <a:t>按权位展开求和。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ldLvl="0" animBg="1" autoUpdateAnimBg="0"/>
      <p:bldP spid="29703" grpId="0" bldLvl="0" animBg="1" autoUpdateAnimBg="0"/>
      <p:bldP spid="29706" grpId="0" bldLvl="0" animBg="1" autoUpdateAnimBg="0"/>
      <p:bldP spid="29708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3"/>
          <p:cNvSpPr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092D0-F674-4C49-9A69-7881BF099D8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239713"/>
            <a:ext cx="4972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(369)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=(561)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=(171)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endParaRPr lang="en-US" altLang="zh-CN" sz="3200" b="1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30723" name="Group 3"/>
          <p:cNvGrpSpPr/>
          <p:nvPr/>
        </p:nvGrpSpPr>
        <p:grpSpPr bwMode="auto">
          <a:xfrm>
            <a:off x="558800" y="874713"/>
            <a:ext cx="2968625" cy="2254250"/>
            <a:chOff x="407" y="944"/>
            <a:chExt cx="1870" cy="1420"/>
          </a:xfrm>
        </p:grpSpPr>
        <p:sp>
          <p:nvSpPr>
            <p:cNvPr id="50203" name="Line 4"/>
            <p:cNvSpPr>
              <a:spLocks noChangeShapeType="1"/>
            </p:cNvSpPr>
            <p:nvPr/>
          </p:nvSpPr>
          <p:spPr bwMode="auto">
            <a:xfrm>
              <a:off x="647" y="107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4" name="Line 5"/>
            <p:cNvSpPr>
              <a:spLocks noChangeShapeType="1"/>
            </p:cNvSpPr>
            <p:nvPr/>
          </p:nvSpPr>
          <p:spPr bwMode="auto">
            <a:xfrm>
              <a:off x="647" y="1313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5" name="Line 6"/>
            <p:cNvSpPr>
              <a:spLocks noChangeShapeType="1"/>
            </p:cNvSpPr>
            <p:nvPr/>
          </p:nvSpPr>
          <p:spPr bwMode="auto">
            <a:xfrm>
              <a:off x="647" y="1409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6" name="Line 7"/>
            <p:cNvSpPr>
              <a:spLocks noChangeShapeType="1"/>
            </p:cNvSpPr>
            <p:nvPr/>
          </p:nvSpPr>
          <p:spPr bwMode="auto">
            <a:xfrm>
              <a:off x="647" y="1649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7" name="Line 8"/>
            <p:cNvSpPr>
              <a:spLocks noChangeShapeType="1"/>
            </p:cNvSpPr>
            <p:nvPr/>
          </p:nvSpPr>
          <p:spPr bwMode="auto">
            <a:xfrm>
              <a:off x="647" y="1745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8" name="Line 9"/>
            <p:cNvSpPr>
              <a:spLocks noChangeShapeType="1"/>
            </p:cNvSpPr>
            <p:nvPr/>
          </p:nvSpPr>
          <p:spPr bwMode="auto">
            <a:xfrm>
              <a:off x="647" y="1985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695" y="98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369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1511" y="944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余数</a:t>
              </a:r>
              <a:endPara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429" y="1315"/>
              <a:ext cx="8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…1  a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1429" y="1678"/>
              <a:ext cx="8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…6  a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1429" y="1996"/>
              <a:ext cx="8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…5  a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5" name="Rectangle 15"/>
            <p:cNvSpPr>
              <a:spLocks noChangeArrowheads="1"/>
            </p:cNvSpPr>
            <p:nvPr/>
          </p:nvSpPr>
          <p:spPr bwMode="auto">
            <a:xfrm>
              <a:off x="794" y="131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46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6" name="Rectangle 16"/>
            <p:cNvSpPr>
              <a:spLocks noChangeArrowheads="1"/>
            </p:cNvSpPr>
            <p:nvPr/>
          </p:nvSpPr>
          <p:spPr bwMode="auto">
            <a:xfrm>
              <a:off x="930" y="16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7" name="Rectangle 17"/>
            <p:cNvSpPr>
              <a:spLocks noChangeArrowheads="1"/>
            </p:cNvSpPr>
            <p:nvPr/>
          </p:nvSpPr>
          <p:spPr bwMode="auto">
            <a:xfrm>
              <a:off x="930" y="1979"/>
              <a:ext cx="2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8" name="Rectangle 18"/>
            <p:cNvSpPr>
              <a:spLocks noChangeArrowheads="1"/>
            </p:cNvSpPr>
            <p:nvPr/>
          </p:nvSpPr>
          <p:spPr bwMode="auto">
            <a:xfrm>
              <a:off x="407" y="9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407" y="13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407" y="16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8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0741" name="Group 21"/>
          <p:cNvGrpSpPr/>
          <p:nvPr/>
        </p:nvGrpSpPr>
        <p:grpSpPr bwMode="auto">
          <a:xfrm>
            <a:off x="4556125" y="950913"/>
            <a:ext cx="3146425" cy="2254250"/>
            <a:chOff x="2925" y="989"/>
            <a:chExt cx="1982" cy="1420"/>
          </a:xfrm>
        </p:grpSpPr>
        <p:sp>
          <p:nvSpPr>
            <p:cNvPr id="50186" name="Line 22"/>
            <p:cNvSpPr>
              <a:spLocks noChangeShapeType="1"/>
            </p:cNvSpPr>
            <p:nvPr/>
          </p:nvSpPr>
          <p:spPr bwMode="auto">
            <a:xfrm>
              <a:off x="3277" y="111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7" name="Line 23"/>
            <p:cNvSpPr>
              <a:spLocks noChangeShapeType="1"/>
            </p:cNvSpPr>
            <p:nvPr/>
          </p:nvSpPr>
          <p:spPr bwMode="auto">
            <a:xfrm>
              <a:off x="3277" y="1358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24"/>
            <p:cNvSpPr>
              <a:spLocks noChangeShapeType="1"/>
            </p:cNvSpPr>
            <p:nvPr/>
          </p:nvSpPr>
          <p:spPr bwMode="auto">
            <a:xfrm>
              <a:off x="3277" y="1454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25"/>
            <p:cNvSpPr>
              <a:spLocks noChangeShapeType="1"/>
            </p:cNvSpPr>
            <p:nvPr/>
          </p:nvSpPr>
          <p:spPr bwMode="auto">
            <a:xfrm>
              <a:off x="3277" y="169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26"/>
            <p:cNvSpPr>
              <a:spLocks noChangeShapeType="1"/>
            </p:cNvSpPr>
            <p:nvPr/>
          </p:nvSpPr>
          <p:spPr bwMode="auto">
            <a:xfrm>
              <a:off x="3277" y="1790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27"/>
            <p:cNvSpPr>
              <a:spLocks noChangeShapeType="1"/>
            </p:cNvSpPr>
            <p:nvPr/>
          </p:nvSpPr>
          <p:spPr bwMode="auto">
            <a:xfrm>
              <a:off x="3277" y="203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3325" y="103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369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141" y="989"/>
              <a:ext cx="6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余数</a:t>
              </a:r>
              <a:endPara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4059" y="1360"/>
              <a:ext cx="8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…1  a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059" y="1723"/>
              <a:ext cx="8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…7  a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4059" y="2041"/>
              <a:ext cx="8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…1  a</a:t>
              </a:r>
              <a:r>
                <a:rPr lang="en-US" altLang="zh-CN" sz="3200" b="1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424" y="13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23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3560" y="17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3560" y="2024"/>
              <a:ext cx="2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2925" y="10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2925" y="136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0758" name="Rectangle 38"/>
            <p:cNvSpPr>
              <a:spLocks noChangeArrowheads="1"/>
            </p:cNvSpPr>
            <p:nvPr/>
          </p:nvSpPr>
          <p:spPr bwMode="auto">
            <a:xfrm>
              <a:off x="2925" y="172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16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96900" y="3276600"/>
            <a:ext cx="359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(561)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=(369)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altLang="zh-CN" sz="3200" b="1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522288" y="3992563"/>
            <a:ext cx="8408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(561)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=5×8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+6×8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+1×8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=5×64+6×8+1=369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595313" y="4754563"/>
            <a:ext cx="3727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(171)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=(369)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altLang="zh-CN" sz="3200" b="1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522288" y="5410200"/>
            <a:ext cx="5580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(171)</a:t>
            </a:r>
            <a:r>
              <a:rPr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16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=1×16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+7×16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+1×16</a:t>
            </a:r>
            <a:r>
              <a:rPr lang="en-US" altLang="zh-CN" sz="3200" b="1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=1×256+7×16+1=369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9" grpId="0" bldLvl="0" animBg="1" autoUpdateAnimBg="0"/>
      <p:bldP spid="30760" grpId="0" bldLvl="0" animBg="1" autoUpdateAnimBg="0"/>
      <p:bldP spid="30761" grpId="0" bldLvl="0" animBg="1" autoUpdateAnimBg="0"/>
      <p:bldP spid="30762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3"/>
          <p:cNvSpPr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36FF74-A1D2-4994-AC82-69BDA0ED7E1B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228600" y="375603"/>
            <a:ext cx="61722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kumimoji="0" lang="zh-CN" altLang="en-US" sz="36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二进制数的特点</a:t>
            </a:r>
            <a:endParaRPr kumimoji="0" lang="zh-CN" altLang="en-US" sz="36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507" name="Group 3"/>
          <p:cNvGrpSpPr/>
          <p:nvPr/>
        </p:nvGrpSpPr>
        <p:grpSpPr bwMode="auto">
          <a:xfrm>
            <a:off x="152400" y="1325563"/>
            <a:ext cx="8985250" cy="1269999"/>
            <a:chOff x="0" y="624"/>
            <a:chExt cx="5660" cy="800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12" y="624"/>
              <a:ext cx="56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(1)二进制数只有0和1两个数码，故可以用</a:t>
              </a:r>
              <a:r>
                <a:rPr lang="en-US" altLang="zh-CN" sz="3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晶体管</a:t>
              </a:r>
              <a:endPara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525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的通、断或脉冲的有无来表示一位二进制数。</a:t>
              </a:r>
              <a:endPara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1510" name="Group 6"/>
          <p:cNvGrpSpPr/>
          <p:nvPr/>
        </p:nvGrpSpPr>
        <p:grpSpPr bwMode="auto">
          <a:xfrm>
            <a:off x="152400" y="2640013"/>
            <a:ext cx="8964613" cy="1269999"/>
            <a:chOff x="0" y="1680"/>
            <a:chExt cx="5647" cy="800"/>
          </a:xfrm>
        </p:grpSpPr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0" y="1680"/>
              <a:ext cx="56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(2)二进制数运算规则简单，其特点是逢二进一，</a:t>
              </a:r>
              <a:endPara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0" y="2112"/>
              <a:ext cx="14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借一当二。</a:t>
              </a:r>
              <a:endPara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98450" y="4097338"/>
            <a:ext cx="851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加法：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04800" y="4727575"/>
            <a:ext cx="83108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减法：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0－1＝1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04800" y="59467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除法：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0÷1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1÷1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04800" y="5337175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乘法：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0×0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0×1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1×0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1×1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1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5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5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51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1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 build="p"/>
      <p:bldP spid="21514" grpId="0" autoUpdateAnimBg="0" build="p"/>
      <p:bldP spid="21515" grpId="0" autoUpdateAnimBg="0" build="p"/>
      <p:bldP spid="21516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73100" y="422275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1011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4585" name="Group 9"/>
          <p:cNvGrpSpPr/>
          <p:nvPr/>
        </p:nvGrpSpPr>
        <p:grpSpPr bwMode="auto">
          <a:xfrm>
            <a:off x="3708400" y="1196975"/>
            <a:ext cx="1441450" cy="1554163"/>
            <a:chOff x="952" y="749"/>
            <a:chExt cx="908" cy="979"/>
          </a:xfrm>
        </p:grpSpPr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1018" y="749"/>
              <a:ext cx="77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1101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+1011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902" name="Line 5"/>
            <p:cNvSpPr>
              <a:spLocks noChangeShapeType="1"/>
            </p:cNvSpPr>
            <p:nvPr/>
          </p:nvSpPr>
          <p:spPr bwMode="auto">
            <a:xfrm>
              <a:off x="952" y="1418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416050" y="317182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11101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－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10011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endParaRPr lang="zh-CN" alt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4586" name="Group 10"/>
          <p:cNvGrpSpPr/>
          <p:nvPr/>
        </p:nvGrpSpPr>
        <p:grpSpPr bwMode="auto">
          <a:xfrm>
            <a:off x="3244850" y="3962400"/>
            <a:ext cx="2089150" cy="1554163"/>
            <a:chOff x="756" y="2679"/>
            <a:chExt cx="1316" cy="979"/>
          </a:xfrm>
        </p:grpSpPr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892" y="2679"/>
              <a:ext cx="1013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11101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－</a:t>
              </a: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7900" name="Line 8"/>
            <p:cNvSpPr>
              <a:spLocks noChangeShapeType="1"/>
            </p:cNvSpPr>
            <p:nvPr/>
          </p:nvSpPr>
          <p:spPr bwMode="auto">
            <a:xfrm>
              <a:off x="756" y="3312"/>
              <a:ext cx="13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863975" y="220345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11000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3876675" y="49149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01010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054475" y="40322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11000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375150" y="3179763"/>
            <a:ext cx="120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01010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ldLvl="0" animBg="1" autoUpdateAnimBg="0"/>
      <p:bldP spid="24587" grpId="0" bldLvl="0" animBg="1"/>
      <p:bldP spid="24588" grpId="0" bldLvl="0" animBg="1"/>
      <p:bldP spid="24589" grpId="0" bldLvl="0" animBg="1"/>
      <p:bldP spid="2459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39750" y="429260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5623" name="Group 23"/>
          <p:cNvGrpSpPr/>
          <p:nvPr/>
        </p:nvGrpSpPr>
        <p:grpSpPr bwMode="auto">
          <a:xfrm>
            <a:off x="539750" y="1604963"/>
            <a:ext cx="2376488" cy="1163637"/>
            <a:chOff x="340" y="1011"/>
            <a:chExt cx="1497" cy="733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703" y="1011"/>
              <a:ext cx="756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110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×101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9969" name="Line 8"/>
            <p:cNvSpPr>
              <a:spLocks noChangeShapeType="1"/>
            </p:cNvSpPr>
            <p:nvPr/>
          </p:nvSpPr>
          <p:spPr bwMode="auto">
            <a:xfrm>
              <a:off x="340" y="1720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55650" y="525463"/>
            <a:ext cx="204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110×101=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95850" y="533400"/>
            <a:ext cx="3348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10010001÷1011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5508625" y="34290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508625" y="436562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580063" y="53006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133475" y="2781300"/>
            <a:ext cx="16383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110 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000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1133158" y="43053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11110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2700338" y="52705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11110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4859338" y="1120775"/>
            <a:ext cx="2486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1101(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余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10)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5627" name="Group 27"/>
          <p:cNvGrpSpPr/>
          <p:nvPr/>
        </p:nvGrpSpPr>
        <p:grpSpPr bwMode="auto">
          <a:xfrm>
            <a:off x="4737100" y="2366963"/>
            <a:ext cx="3024188" cy="903288"/>
            <a:chOff x="2984" y="1491"/>
            <a:chExt cx="1905" cy="569"/>
          </a:xfrm>
        </p:grpSpPr>
        <p:sp>
          <p:nvSpPr>
            <p:cNvPr id="39964" name="Line 13"/>
            <p:cNvSpPr>
              <a:spLocks noChangeShapeType="1"/>
            </p:cNvSpPr>
            <p:nvPr/>
          </p:nvSpPr>
          <p:spPr bwMode="auto">
            <a:xfrm>
              <a:off x="3619" y="1561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5" name="Line 14"/>
            <p:cNvSpPr>
              <a:spLocks noChangeShapeType="1"/>
            </p:cNvSpPr>
            <p:nvPr/>
          </p:nvSpPr>
          <p:spPr bwMode="auto">
            <a:xfrm>
              <a:off x="3619" y="1561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5" name="Rectangle 15"/>
            <p:cNvSpPr>
              <a:spLocks noChangeArrowheads="1"/>
            </p:cNvSpPr>
            <p:nvPr/>
          </p:nvSpPr>
          <p:spPr bwMode="auto">
            <a:xfrm>
              <a:off x="2984" y="151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1011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3749" y="149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10010001</a:t>
              </a:r>
              <a:endPara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989638" y="286385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1011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588125" y="1960563"/>
            <a:ext cx="360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6213475" y="3343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111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6816725" y="3348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6205538" y="38195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1011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6634163" y="43132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7054850" y="4305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6804025" y="1966913"/>
            <a:ext cx="3603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7005638" y="19605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32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7261225" y="4305300"/>
            <a:ext cx="360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7202488" y="1966913"/>
            <a:ext cx="3603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25639" name="Rectangle 39"/>
          <p:cNvSpPr>
            <a:spLocks noChangeArrowheads="1"/>
          </p:cNvSpPr>
          <p:nvPr/>
        </p:nvSpPr>
        <p:spPr bwMode="auto">
          <a:xfrm>
            <a:off x="6645275" y="47244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1011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40" name="Rectangle 40"/>
          <p:cNvSpPr>
            <a:spLocks noChangeArrowheads="1"/>
          </p:cNvSpPr>
          <p:nvPr/>
        </p:nvSpPr>
        <p:spPr bwMode="auto">
          <a:xfrm>
            <a:off x="7054850" y="52371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bldLvl="0" animBg="1"/>
      <p:bldP spid="25611" grpId="0" bldLvl="0" animBg="1"/>
      <p:bldP spid="25616" grpId="0" bldLvl="0" animBg="1"/>
      <p:bldP spid="25617" grpId="0" bldLvl="0" animBg="1"/>
      <p:bldP spid="25618" grpId="0" bldLvl="0" animBg="1"/>
      <p:bldP spid="25620" grpId="0" bldLvl="0" animBg="1"/>
      <p:bldP spid="25621" grpId="0" bldLvl="0" animBg="1"/>
      <p:bldP spid="25622" grpId="0" bldLvl="0" animBg="1"/>
      <p:bldP spid="25624" grpId="0" bldLvl="0" animBg="1"/>
      <p:bldP spid="25628" grpId="0" bldLvl="0" animBg="1"/>
      <p:bldP spid="25629" grpId="0" bldLvl="0" animBg="1"/>
      <p:bldP spid="25630" grpId="0" bldLvl="0" animBg="1"/>
      <p:bldP spid="25631" grpId="0" bldLvl="0" animBg="1"/>
      <p:bldP spid="25632" grpId="0" bldLvl="0" animBg="1"/>
      <p:bldP spid="25633" grpId="0" bldLvl="0" animBg="1"/>
      <p:bldP spid="25634" grpId="0" bldLvl="0" animBg="1"/>
      <p:bldP spid="25635" grpId="0" bldLvl="0" animBg="1"/>
      <p:bldP spid="25636" grpId="0" bldLvl="0" animBg="1"/>
      <p:bldP spid="25637" grpId="0" bldLvl="0" animBg="1"/>
      <p:bldP spid="25638" grpId="0" bldLvl="0" animBg="1"/>
      <p:bldP spid="2563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940278" y="0"/>
            <a:ext cx="6220936" cy="6858000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3473092" y="2218121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3473092" y="321445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5"/>
            </p:custDataLst>
          </p:nvPr>
        </p:nvSpPr>
        <p:spPr>
          <a:xfrm>
            <a:off x="3961765" y="3097644"/>
            <a:ext cx="303248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字符的表示方法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938905" y="2111375"/>
            <a:ext cx="406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数值型数据</a:t>
            </a: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的表示方法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1905"/>
            <a:ext cx="9182735" cy="6859905"/>
          </a:xfrm>
          <a:prstGeom prst="rect">
            <a:avLst/>
          </a:prstGeom>
        </p:spPr>
      </p:pic>
      <p:sp>
        <p:nvSpPr>
          <p:cNvPr id="36" name="MH_Others_3"/>
          <p:cNvSpPr/>
          <p:nvPr>
            <p:custDataLst>
              <p:tags r:id="rId2"/>
            </p:custDataLst>
          </p:nvPr>
        </p:nvSpPr>
        <p:spPr>
          <a:xfrm>
            <a:off x="3393663" y="2695898"/>
            <a:ext cx="269352" cy="26935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5756" y="2473407"/>
            <a:ext cx="460849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计算机中的信息表示</a:t>
            </a:r>
            <a:endParaRPr lang="zh-CN" altLang="en-US" sz="3600" b="1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（数制与码制）</a:t>
            </a:r>
            <a:endParaRPr lang="zh-CN" altLang="en-US" sz="3600" b="1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75983" y="4203898"/>
            <a:ext cx="45231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1.2.1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、进位计数制及其相互转换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75983" y="4916448"/>
            <a:ext cx="33039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1.2.2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、带符号数的表示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75983" y="5628998"/>
            <a:ext cx="45231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1.2.3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、数的定点表示和浮点表示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8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279400" y="304800"/>
            <a:ext cx="7772400" cy="60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1.2.2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带符号数的表示</a:t>
            </a:r>
            <a:endParaRPr kumimoji="1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rgbClr val="FDFBFB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83299" name="Rectangle 2051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304800" y="1219200"/>
            <a:ext cx="7772400" cy="2895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DFBFB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1. 数的符号表示法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DFBFB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约定：	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“0”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表示正号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“+”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DFBFB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“1”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表示负号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BF0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“-”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DFBFB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DFBF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表示形式为：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rgbClr val="FDFBF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3379" name="Group 2131"/>
          <p:cNvGraphicFramePr>
            <a:graphicFrameLocks noGrp="1"/>
          </p:cNvGraphicFramePr>
          <p:nvPr>
            <p:ph sz="half" idx="4294967295"/>
          </p:nvPr>
        </p:nvGraphicFramePr>
        <p:xfrm>
          <a:off x="688975" y="4351338"/>
          <a:ext cx="7766050" cy="568325"/>
        </p:xfrm>
        <a:graphic>
          <a:graphicData uri="http://schemas.openxmlformats.org/drawingml/2006/table">
            <a:tbl>
              <a:tblPr/>
              <a:tblGrid>
                <a:gridCol w="425450"/>
                <a:gridCol w="423863"/>
                <a:gridCol w="425450"/>
                <a:gridCol w="425450"/>
                <a:gridCol w="425450"/>
                <a:gridCol w="423862"/>
                <a:gridCol w="425450"/>
                <a:gridCol w="423863"/>
                <a:gridCol w="893762"/>
                <a:gridCol w="431800"/>
                <a:gridCol w="434975"/>
                <a:gridCol w="434975"/>
                <a:gridCol w="434975"/>
                <a:gridCol w="431800"/>
                <a:gridCol w="434975"/>
                <a:gridCol w="434975"/>
                <a:gridCol w="434975"/>
              </a:tblGrid>
              <a:tr h="568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132"/>
          <p:cNvGrpSpPr/>
          <p:nvPr/>
        </p:nvGrpSpPr>
        <p:grpSpPr>
          <a:xfrm>
            <a:off x="381000" y="5029200"/>
            <a:ext cx="8077200" cy="965200"/>
            <a:chOff x="240" y="3168"/>
            <a:chExt cx="5088" cy="608"/>
          </a:xfrm>
        </p:grpSpPr>
        <p:sp>
          <p:nvSpPr>
            <p:cNvPr id="8234" name="Text Box 2095"/>
            <p:cNvSpPr txBox="1"/>
            <p:nvPr/>
          </p:nvSpPr>
          <p:spPr>
            <a:xfrm>
              <a:off x="3984" y="3408"/>
              <a:ext cx="1104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数值部分</a:t>
              </a:r>
              <a:endParaRPr lang="zh-CN" altLang="en-US" b="1" dirty="0">
                <a:solidFill>
                  <a:srgbClr val="FFBF0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35" name="Text Box 2096"/>
            <p:cNvSpPr txBox="1"/>
            <p:nvPr/>
          </p:nvSpPr>
          <p:spPr>
            <a:xfrm>
              <a:off x="1200" y="3408"/>
              <a:ext cx="1056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BF09"/>
                  </a:solidFill>
                  <a:latin typeface="Times New Roman" panose="02020603050405020304" pitchFamily="18" charset="0"/>
                </a:rPr>
                <a:t>数值部分</a:t>
              </a:r>
              <a:endParaRPr lang="zh-CN" altLang="en-US" b="1" dirty="0">
                <a:solidFill>
                  <a:srgbClr val="FFBF0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36" name="AutoShape 2097"/>
            <p:cNvSpPr/>
            <p:nvPr/>
          </p:nvSpPr>
          <p:spPr>
            <a:xfrm rot="-5400000">
              <a:off x="1539" y="2397"/>
              <a:ext cx="188" cy="1826"/>
            </a:xfrm>
            <a:prstGeom prst="leftBrace">
              <a:avLst>
                <a:gd name="adj1" fmla="val 80849"/>
                <a:gd name="adj2" fmla="val 50000"/>
              </a:avLst>
            </a:prstGeom>
            <a:noFill/>
            <a:ln w="9525" cap="flat" cmpd="sng">
              <a:solidFill>
                <a:srgbClr val="FFBF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37" name="AutoShape 2098"/>
            <p:cNvSpPr/>
            <p:nvPr/>
          </p:nvSpPr>
          <p:spPr>
            <a:xfrm rot="-5400000">
              <a:off x="4319" y="2395"/>
              <a:ext cx="188" cy="1825"/>
            </a:xfrm>
            <a:prstGeom prst="leftBrace">
              <a:avLst>
                <a:gd name="adj1" fmla="val 80805"/>
                <a:gd name="adj2" fmla="val 50000"/>
              </a:avLst>
            </a:prstGeom>
            <a:noFill/>
            <a:ln w="9525" cap="flat" cmpd="sng">
              <a:solidFill>
                <a:srgbClr val="FFBF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8238" name="Text Box 2099"/>
            <p:cNvSpPr txBox="1"/>
            <p:nvPr/>
          </p:nvSpPr>
          <p:spPr>
            <a:xfrm>
              <a:off x="240" y="3408"/>
              <a:ext cx="653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符号位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39" name="Text Box 2100"/>
            <p:cNvSpPr txBox="1"/>
            <p:nvPr/>
          </p:nvSpPr>
          <p:spPr>
            <a:xfrm>
              <a:off x="2958" y="3424"/>
              <a:ext cx="653" cy="35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符号位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40" name="Line 2101"/>
            <p:cNvSpPr/>
            <p:nvPr/>
          </p:nvSpPr>
          <p:spPr>
            <a:xfrm flipV="1">
              <a:off x="567" y="3168"/>
              <a:ext cx="0" cy="19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241" name="Line 2102"/>
            <p:cNvSpPr/>
            <p:nvPr/>
          </p:nvSpPr>
          <p:spPr>
            <a:xfrm flipV="1">
              <a:off x="3276" y="3177"/>
              <a:ext cx="0" cy="192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/>
      <p:bldP spid="183299" grpId="0" build="p"/>
      <p:bldP spid="183299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772400" cy="6556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原码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DFBF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、反码和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补码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DFBFB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23" name="Rectangle 3"/>
          <p:cNvSpPr/>
          <p:nvPr>
            <p:ph type="body" sz="half" idx="1"/>
          </p:nvPr>
        </p:nvSpPr>
        <p:spPr>
          <a:xfrm>
            <a:off x="228600" y="1066800"/>
            <a:ext cx="8915400" cy="2722563"/>
          </a:xfrm>
          <a:noFill/>
          <a:ln>
            <a:noFill/>
          </a:ln>
        </p:spPr>
        <p:txBody>
          <a:bodyPr anchor="t"/>
          <a:p>
            <a:pPr marL="533400" indent="-5334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(1)原码</a:t>
            </a:r>
            <a:endParaRPr lang="zh-CN" altLang="en-US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DFBFB"/>
                </a:solidFill>
              </a:rPr>
              <a:t>编码规则如下：</a:t>
            </a:r>
            <a:endParaRPr lang="zh-CN" altLang="en-US" b="1" dirty="0">
              <a:solidFill>
                <a:srgbClr val="FDFBFB"/>
              </a:solidFill>
            </a:endParaRPr>
          </a:p>
          <a:p>
            <a:pPr marL="533400" indent="-5334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C000"/>
                </a:solidFill>
                <a:ea typeface="黑体" panose="02010609060101010101" pitchFamily="49" charset="-122"/>
              </a:rPr>
              <a:t>最高位</a:t>
            </a:r>
            <a:r>
              <a:rPr lang="zh-CN" altLang="en-US" b="1" dirty="0">
                <a:solidFill>
                  <a:schemeClr val="folHlink"/>
                </a:solidFill>
                <a:ea typeface="黑体" panose="02010609060101010101" pitchFamily="49" charset="-122"/>
              </a:rPr>
              <a:t>为符号位，其余各数值位取原值不变。</a:t>
            </a:r>
            <a:endParaRPr lang="zh-CN" altLang="en-US" b="1" dirty="0">
              <a:solidFill>
                <a:schemeClr val="folHlink"/>
              </a:solidFill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folHlink"/>
              </a:solidFill>
              <a:ea typeface="黑体" panose="02010609060101010101" pitchFamily="49" charset="-122"/>
            </a:endParaRPr>
          </a:p>
          <a:p>
            <a:pPr marL="533400" indent="-5334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DFBFB"/>
                </a:solidFill>
              </a:rPr>
              <a:t>表示形式如下：</a:t>
            </a:r>
            <a:endParaRPr lang="zh-CN" altLang="en-US" b="1" dirty="0">
              <a:solidFill>
                <a:srgbClr val="FDFBFB"/>
              </a:solidFill>
            </a:endParaRPr>
          </a:p>
        </p:txBody>
      </p:sp>
      <p:graphicFrame>
        <p:nvGraphicFramePr>
          <p:cNvPr id="184367" name="Group 47"/>
          <p:cNvGraphicFramePr>
            <a:graphicFrameLocks noGrp="1"/>
          </p:cNvGraphicFramePr>
          <p:nvPr>
            <p:ph sz="half" idx="4294967295"/>
          </p:nvPr>
        </p:nvGraphicFramePr>
        <p:xfrm>
          <a:off x="468313" y="4005263"/>
          <a:ext cx="8001000" cy="636588"/>
        </p:xfrm>
        <a:graphic>
          <a:graphicData uri="http://schemas.openxmlformats.org/drawingml/2006/table">
            <a:tbl>
              <a:tblPr/>
              <a:tblGrid>
                <a:gridCol w="922337"/>
                <a:gridCol w="496888"/>
                <a:gridCol w="2524125"/>
                <a:gridCol w="1025525"/>
                <a:gridCol w="528637"/>
                <a:gridCol w="2503488"/>
              </a:tblGrid>
              <a:tr h="63658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BF0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取原值不变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BF0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负数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BF0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取原值不变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BF0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8"/>
          <p:cNvGrpSpPr/>
          <p:nvPr/>
        </p:nvGrpSpPr>
        <p:grpSpPr>
          <a:xfrm>
            <a:off x="1143000" y="4800600"/>
            <a:ext cx="7197725" cy="1028700"/>
            <a:chOff x="720" y="3024"/>
            <a:chExt cx="4534" cy="648"/>
          </a:xfrm>
        </p:grpSpPr>
        <p:sp>
          <p:nvSpPr>
            <p:cNvPr id="9236" name="Text Box 27"/>
            <p:cNvSpPr txBox="1"/>
            <p:nvPr/>
          </p:nvSpPr>
          <p:spPr>
            <a:xfrm>
              <a:off x="3234" y="3336"/>
              <a:ext cx="68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符号位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7" name="Text Box 28"/>
            <p:cNvSpPr txBox="1"/>
            <p:nvPr/>
          </p:nvSpPr>
          <p:spPr>
            <a:xfrm>
              <a:off x="4320" y="3360"/>
              <a:ext cx="85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rgbClr val="FDFBFB"/>
                  </a:solidFill>
                  <a:latin typeface="Times New Roman" panose="02020603050405020304" pitchFamily="18" charset="0"/>
                </a:rPr>
                <a:t>数值部分</a:t>
              </a:r>
              <a:endParaRPr lang="zh-CN" altLang="en-US" b="1" dirty="0">
                <a:solidFill>
                  <a:srgbClr val="FDFBF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8" name="Text Box 29"/>
            <p:cNvSpPr txBox="1"/>
            <p:nvPr/>
          </p:nvSpPr>
          <p:spPr>
            <a:xfrm>
              <a:off x="1536" y="3312"/>
              <a:ext cx="85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rgbClr val="FDFBFB"/>
                  </a:solidFill>
                  <a:latin typeface="Times New Roman" panose="02020603050405020304" pitchFamily="18" charset="0"/>
                </a:rPr>
                <a:t>数值部分</a:t>
              </a:r>
              <a:endParaRPr lang="zh-CN" altLang="en-US" b="1" dirty="0">
                <a:solidFill>
                  <a:srgbClr val="FDFBF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39" name="Text Box 30"/>
            <p:cNvSpPr txBox="1"/>
            <p:nvPr/>
          </p:nvSpPr>
          <p:spPr>
            <a:xfrm>
              <a:off x="720" y="3288"/>
              <a:ext cx="682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54000" tIns="10800" rIns="54000" bIns="10800" anchor="t"/>
            <a:p>
              <a:pPr algn="ctr"/>
              <a:r>
                <a:rPr lang="zh-CN" altLang="en-US" b="1" dirty="0">
                  <a:solidFill>
                    <a:schemeClr val="accent1"/>
                  </a:solidFill>
                  <a:latin typeface="Times New Roman" panose="02020603050405020304" pitchFamily="18" charset="0"/>
                </a:rPr>
                <a:t>符号位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40" name="AutoShape 31"/>
            <p:cNvSpPr/>
            <p:nvPr/>
          </p:nvSpPr>
          <p:spPr>
            <a:xfrm rot="-5400000">
              <a:off x="1885" y="2483"/>
              <a:ext cx="166" cy="1344"/>
            </a:xfrm>
            <a:prstGeom prst="leftBrace">
              <a:avLst>
                <a:gd name="adj1" fmla="val 67394"/>
                <a:gd name="adj2" fmla="val 50000"/>
              </a:avLst>
            </a:prstGeom>
            <a:noFill/>
            <a:ln w="9525" cap="flat" cmpd="sng">
              <a:solidFill>
                <a:srgbClr val="FFBF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1" name="AutoShape 32"/>
            <p:cNvSpPr/>
            <p:nvPr/>
          </p:nvSpPr>
          <p:spPr>
            <a:xfrm rot="-5400000">
              <a:off x="4632" y="2616"/>
              <a:ext cx="166" cy="1078"/>
            </a:xfrm>
            <a:prstGeom prst="leftBrace">
              <a:avLst>
                <a:gd name="adj1" fmla="val 54056"/>
                <a:gd name="adj2" fmla="val 50000"/>
              </a:avLst>
            </a:prstGeom>
            <a:noFill/>
            <a:ln w="9525" cap="flat" cmpd="sng">
              <a:solidFill>
                <a:srgbClr val="FFBF0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242" name="Line 33"/>
            <p:cNvSpPr/>
            <p:nvPr/>
          </p:nvSpPr>
          <p:spPr>
            <a:xfrm flipV="1">
              <a:off x="1008" y="3024"/>
              <a:ext cx="0" cy="24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9243" name="Line 34"/>
            <p:cNvSpPr/>
            <p:nvPr/>
          </p:nvSpPr>
          <p:spPr>
            <a:xfrm flipV="1">
              <a:off x="3573" y="3024"/>
              <a:ext cx="0" cy="240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8432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84323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84323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charRg st="36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84323">
                                            <p:txEl>
                                              <p:charRg st="36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/>
      <p:bldP spid="1843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Rectangle 2"/>
          <p:cNvSpPr/>
          <p:nvPr>
            <p:ph idx="1"/>
          </p:nvPr>
        </p:nvSpPr>
        <p:spPr>
          <a:xfrm>
            <a:off x="457200" y="107315"/>
            <a:ext cx="8229600" cy="4332288"/>
          </a:xfrm>
          <a:noFill/>
          <a:ln>
            <a:noFill/>
          </a:ln>
        </p:spPr>
        <p:txBody>
          <a:bodyPr anchor="t"/>
          <a:p>
            <a:pPr eaLnBrk="1" hangingPunct="1">
              <a:buClr>
                <a:srgbClr val="FFBF09"/>
              </a:buCl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0的两种表示形式：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rgbClr val="FFBF09"/>
              </a:buClr>
              <a:buNone/>
            </a:pPr>
            <a:endParaRPr lang="zh-CN" altLang="en-US" sz="1200" b="1" dirty="0"/>
          </a:p>
          <a:p>
            <a:pPr eaLnBrk="1" hangingPunct="1">
              <a:buClr>
                <a:srgbClr val="FFBF09"/>
              </a:buClr>
              <a:buNone/>
            </a:pPr>
            <a:r>
              <a:rPr lang="zh-CN" altLang="en-US" b="1" dirty="0"/>
              <a:t>			   </a:t>
            </a:r>
            <a:r>
              <a:rPr lang="zh-CN" altLang="en-US" b="1" dirty="0">
                <a:solidFill>
                  <a:srgbClr val="FFBF09"/>
                </a:solidFill>
              </a:rPr>
              <a:t>[+0]原</a:t>
            </a:r>
            <a:r>
              <a:rPr lang="zh-CN" altLang="en-US" b="1" dirty="0"/>
              <a:t>=</a:t>
            </a:r>
            <a:r>
              <a:rPr lang="zh-CN" altLang="en-US" b="1" dirty="0">
                <a:solidFill>
                  <a:schemeClr val="accent1"/>
                </a:solidFill>
              </a:rPr>
              <a:t>0</a:t>
            </a:r>
            <a:r>
              <a:rPr lang="zh-CN" altLang="en-US" b="1" dirty="0"/>
              <a:t> 0000000；</a:t>
            </a:r>
            <a:endParaRPr lang="zh-CN" altLang="en-US" b="1" dirty="0"/>
          </a:p>
          <a:p>
            <a:pPr eaLnBrk="1" hangingPunct="1">
              <a:buClr>
                <a:srgbClr val="FFBF09"/>
              </a:buClr>
              <a:buNone/>
            </a:pPr>
            <a:r>
              <a:rPr lang="zh-CN" altLang="en-US" b="1" dirty="0"/>
              <a:t>			   </a:t>
            </a:r>
            <a:r>
              <a:rPr lang="zh-CN" altLang="en-US" b="1" dirty="0">
                <a:solidFill>
                  <a:srgbClr val="FFBF09"/>
                </a:solidFill>
              </a:rPr>
              <a:t>[-0]原</a:t>
            </a:r>
            <a:r>
              <a:rPr lang="zh-CN" altLang="en-US" b="1" dirty="0">
                <a:solidFill>
                  <a:srgbClr val="3333FF"/>
                </a:solidFill>
              </a:rPr>
              <a:t> </a:t>
            </a:r>
            <a:r>
              <a:rPr lang="zh-CN" altLang="en-US" b="1" dirty="0"/>
              <a:t>=</a:t>
            </a:r>
            <a:r>
              <a:rPr lang="zh-CN" altLang="en-US" b="1" dirty="0">
                <a:solidFill>
                  <a:schemeClr val="accent1"/>
                </a:solidFill>
              </a:rPr>
              <a:t>1</a:t>
            </a:r>
            <a:r>
              <a:rPr lang="zh-CN" altLang="en-US" b="1" dirty="0"/>
              <a:t> 0000000</a:t>
            </a:r>
            <a:endParaRPr lang="zh-CN" altLang="en-US" b="1" dirty="0"/>
          </a:p>
          <a:p>
            <a:pPr eaLnBrk="1" hangingPunct="1">
              <a:buClr>
                <a:srgbClr val="FFBF09"/>
              </a:buClr>
              <a:buNone/>
            </a:pPr>
            <a:endParaRPr lang="zh-CN" altLang="en-US" sz="1200" b="1" dirty="0"/>
          </a:p>
          <a:p>
            <a:pPr eaLnBrk="1" hangingPunct="1">
              <a:buClr>
                <a:srgbClr val="FFBF09"/>
              </a:buClr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8位的原码，表示范围为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BF09"/>
                </a:solidFill>
              </a:rPr>
              <a:t>+127～-127</a:t>
            </a:r>
            <a:r>
              <a:rPr lang="zh-CN" altLang="en-US" b="1" dirty="0">
                <a:solidFill>
                  <a:srgbClr val="3333FF"/>
                </a:solidFill>
              </a:rPr>
              <a:t>。</a:t>
            </a:r>
            <a:endParaRPr lang="zh-CN" altLang="en-US" b="1" dirty="0">
              <a:solidFill>
                <a:srgbClr val="3333FF"/>
              </a:solidFill>
            </a:endParaRPr>
          </a:p>
          <a:p>
            <a:pPr eaLnBrk="1" hangingPunct="1">
              <a:buClr>
                <a:srgbClr val="FFBF09"/>
              </a:buClr>
              <a:buNone/>
            </a:pPr>
            <a:endParaRPr lang="zh-CN" altLang="en-US" sz="1400" b="1" dirty="0"/>
          </a:p>
          <a:p>
            <a:pPr eaLnBrk="1" hangingPunct="1">
              <a:buClr>
                <a:srgbClr val="FFBF09"/>
              </a:buClr>
              <a:buNone/>
            </a:pPr>
            <a:r>
              <a:rPr lang="zh-CN" altLang="en-US" b="1" dirty="0"/>
              <a:t>		            </a:t>
            </a:r>
            <a:r>
              <a:rPr lang="zh-CN" altLang="en-US" b="1" dirty="0">
                <a:solidFill>
                  <a:srgbClr val="FFBF09"/>
                </a:solidFill>
              </a:rPr>
              <a:t>[+127]原 </a:t>
            </a:r>
            <a:r>
              <a:rPr lang="zh-CN" altLang="en-US" b="1" dirty="0"/>
              <a:t>=</a:t>
            </a:r>
            <a:r>
              <a:rPr lang="zh-CN" altLang="en-US" b="1" dirty="0">
                <a:solidFill>
                  <a:schemeClr val="accent1"/>
                </a:solidFill>
              </a:rPr>
              <a:t>0</a:t>
            </a:r>
            <a:r>
              <a:rPr lang="zh-CN" altLang="en-US" b="1" dirty="0"/>
              <a:t> 1111111</a:t>
            </a:r>
            <a:endParaRPr lang="zh-CN" altLang="en-US" b="1" dirty="0"/>
          </a:p>
          <a:p>
            <a:pPr eaLnBrk="1" hangingPunct="1">
              <a:buClr>
                <a:srgbClr val="FFBF09"/>
              </a:buClr>
              <a:buNone/>
            </a:pPr>
            <a:r>
              <a:rPr lang="zh-CN" altLang="en-US" b="1" dirty="0"/>
              <a:t>			   </a:t>
            </a:r>
            <a:r>
              <a:rPr lang="zh-CN" altLang="en-US" b="1" dirty="0">
                <a:solidFill>
                  <a:srgbClr val="FFBF09"/>
                </a:solidFill>
              </a:rPr>
              <a:t>[–127]原</a:t>
            </a:r>
            <a:r>
              <a:rPr lang="zh-CN" altLang="en-US" b="1" dirty="0">
                <a:solidFill>
                  <a:srgbClr val="3333FF"/>
                </a:solidFill>
              </a:rPr>
              <a:t> </a:t>
            </a:r>
            <a:r>
              <a:rPr lang="zh-CN" altLang="en-US" b="1" dirty="0"/>
              <a:t>=</a:t>
            </a:r>
            <a:r>
              <a:rPr lang="zh-CN" altLang="en-US" b="1" dirty="0">
                <a:solidFill>
                  <a:schemeClr val="accent1"/>
                </a:solidFill>
              </a:rPr>
              <a:t>1</a:t>
            </a:r>
            <a:r>
              <a:rPr lang="zh-CN" altLang="en-US" b="1" dirty="0"/>
              <a:t> 1111111</a:t>
            </a:r>
            <a:endParaRPr lang="zh-CN" altLang="en-US" b="1" dirty="0">
              <a:solidFill>
                <a:srgbClr val="FDFBFB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76225" y="4744720"/>
            <a:ext cx="8591550" cy="181483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1" hangingPunct="1">
              <a:defRPr/>
            </a:pPr>
            <a:r>
              <a:rPr kumimoji="1" lang="zh-CN" altLang="en-US" sz="2800" b="1" kern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备注：符号位不是数值的一部分，它们是人为约定的，0为正，1为负。所以符号位在运算中要单独处理，不能当作数值的一部分直接参加运算。</a:t>
            </a:r>
            <a:endParaRPr kumimoji="1" lang="zh-CN" altLang="en-US" sz="2800" b="1" kern="0" noProof="0" smtClean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  <a:p>
            <a:pPr eaLnBrk="1" hangingPunct="1">
              <a:defRPr/>
            </a:pPr>
            <a:r>
              <a:rPr kumimoji="1" lang="zh-CN" altLang="en-US" sz="28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绝对值参与运算，符号位单独处理</a:t>
            </a:r>
            <a:endParaRPr kumimoji="1" lang="zh-CN" altLang="en-US" sz="2800" b="1" kern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34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charRg st="1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5346">
                                            <p:txEl>
                                              <p:charRg st="11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charRg st="3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5346">
                                            <p:txEl>
                                              <p:charRg st="34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5346">
                                            <p:txEl>
                                              <p:charRg st="58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charRg st="8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5346">
                                            <p:txEl>
                                              <p:charRg st="82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>
                                            <p:txEl>
                                              <p:charRg st="11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5346">
                                            <p:txEl>
                                              <p:charRg st="115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Rectangle 2"/>
          <p:cNvSpPr/>
          <p:nvPr>
            <p:ph idx="1"/>
          </p:nvPr>
        </p:nvSpPr>
        <p:spPr>
          <a:xfrm>
            <a:off x="457200" y="381000"/>
            <a:ext cx="8147050" cy="3796030"/>
          </a:xfrm>
          <a:noFill/>
          <a:ln>
            <a:noFill/>
          </a:ln>
        </p:spPr>
        <p:txBody>
          <a:bodyPr anchor="t"/>
          <a:p>
            <a:pPr eaLnBrk="1" hangingPunct="1">
              <a:buClr>
                <a:srgbClr val="FDFBFB"/>
              </a:buClr>
              <a:buNone/>
            </a:pPr>
            <a:r>
              <a:rPr lang="zh-CN" altLang="en-US" sz="36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反码</a:t>
            </a:r>
            <a:endParaRPr lang="zh-CN" altLang="en-US" sz="36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rgbClr val="FDFBFB"/>
              </a:buClr>
            </a:pPr>
            <a:r>
              <a:rPr lang="zh-CN" altLang="en-US" b="1" dirty="0">
                <a:ea typeface="黑体" panose="02010609060101010101" pitchFamily="49" charset="-122"/>
              </a:rPr>
              <a:t>编码规则如下</a:t>
            </a:r>
            <a:r>
              <a:rPr lang="zh-CN" altLang="en-US" b="1" dirty="0"/>
              <a:t>：</a:t>
            </a:r>
            <a:endParaRPr lang="zh-CN" altLang="en-US" b="1" dirty="0"/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	</a:t>
            </a:r>
            <a:r>
              <a:rPr lang="zh-CN" altLang="en-US" b="1" dirty="0">
                <a:solidFill>
                  <a:srgbClr val="FDFBFB"/>
                </a:solidFill>
              </a:rPr>
              <a:t>① </a:t>
            </a:r>
            <a:r>
              <a:rPr lang="zh-CN" altLang="en-US" b="1" dirty="0">
                <a:solidFill>
                  <a:srgbClr val="FFFF00"/>
                </a:solidFill>
              </a:rPr>
              <a:t>对于正数</a:t>
            </a:r>
            <a:r>
              <a:rPr lang="zh-CN" altLang="en-US" b="1" dirty="0">
                <a:solidFill>
                  <a:srgbClr val="FDFBFB"/>
                </a:solidFill>
              </a:rPr>
              <a:t>(设字长为8位)</a:t>
            </a:r>
            <a:endParaRPr lang="zh-CN" altLang="en-US" b="1" dirty="0">
              <a:solidFill>
                <a:srgbClr val="FDFBFB"/>
              </a:solidFill>
            </a:endParaRPr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>
                <a:solidFill>
                  <a:srgbClr val="FDFBFB"/>
                </a:solidFill>
              </a:rPr>
              <a:t>        </a:t>
            </a:r>
            <a:r>
              <a:rPr lang="zh-CN" altLang="en-US" b="1" dirty="0">
                <a:solidFill>
                  <a:srgbClr val="FFBF09"/>
                </a:solidFill>
              </a:rPr>
              <a:t>[</a:t>
            </a:r>
            <a:r>
              <a:rPr lang="en-US" altLang="zh-CN" b="1" dirty="0">
                <a:solidFill>
                  <a:srgbClr val="FFBF09"/>
                </a:solidFill>
              </a:rPr>
              <a:t>X]</a:t>
            </a:r>
            <a:r>
              <a:rPr lang="zh-CN" altLang="en-US" b="1" baseline="-25000" dirty="0">
                <a:solidFill>
                  <a:srgbClr val="FFBF09"/>
                </a:solidFill>
                <a:uFillTx/>
              </a:rPr>
              <a:t>反</a:t>
            </a:r>
            <a:r>
              <a:rPr lang="zh-CN" altLang="en-US" b="1" dirty="0">
                <a:solidFill>
                  <a:srgbClr val="FFBF09"/>
                </a:solidFill>
              </a:rPr>
              <a:t>=[</a:t>
            </a:r>
            <a:r>
              <a:rPr lang="en-US" altLang="zh-CN" b="1" dirty="0">
                <a:solidFill>
                  <a:srgbClr val="FFBF09"/>
                </a:solidFill>
              </a:rPr>
              <a:t>X]</a:t>
            </a:r>
            <a:r>
              <a:rPr lang="zh-CN" altLang="en-US" b="1" baseline="-25000" dirty="0">
                <a:solidFill>
                  <a:srgbClr val="FFBF09"/>
                </a:solidFill>
                <a:uFillTx/>
              </a:rPr>
              <a:t>原</a:t>
            </a:r>
            <a:r>
              <a:rPr lang="zh-CN" altLang="en-US" b="1" dirty="0">
                <a:solidFill>
                  <a:schemeClr val="accent1"/>
                </a:solidFill>
              </a:rPr>
              <a:t>（</a:t>
            </a:r>
            <a:r>
              <a:rPr lang="en-US" altLang="zh-CN" b="1" dirty="0">
                <a:solidFill>
                  <a:schemeClr val="accent1"/>
                </a:solidFill>
              </a:rPr>
              <a:t>X≥0）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CC3300"/>
                </a:solidFill>
              </a:rPr>
              <a:t>	</a:t>
            </a:r>
            <a:r>
              <a:rPr lang="zh-CN" altLang="en-US" b="1" dirty="0">
                <a:solidFill>
                  <a:srgbClr val="FDFBFB"/>
                </a:solidFill>
              </a:rPr>
              <a:t>② </a:t>
            </a:r>
            <a:r>
              <a:rPr lang="zh-CN" altLang="en-US" b="1" dirty="0">
                <a:solidFill>
                  <a:srgbClr val="FFFF00"/>
                </a:solidFill>
              </a:rPr>
              <a:t>对于负数</a:t>
            </a:r>
            <a:endParaRPr lang="zh-CN" altLang="en-US" b="1" dirty="0">
              <a:solidFill>
                <a:srgbClr val="FFFF00"/>
              </a:solidFill>
            </a:endParaRPr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	符号位仍为</a:t>
            </a:r>
            <a:r>
              <a:rPr lang="zh-CN" altLang="en-US" b="1" dirty="0">
                <a:solidFill>
                  <a:srgbClr val="FFBF09"/>
                </a:solidFill>
              </a:rPr>
              <a:t>“1”</a:t>
            </a:r>
            <a:r>
              <a:rPr lang="zh-CN" altLang="en-US" b="1" dirty="0"/>
              <a:t>，各数值位</a:t>
            </a:r>
            <a:r>
              <a:rPr lang="zh-CN" altLang="en-US" b="1" dirty="0">
                <a:solidFill>
                  <a:srgbClr val="FFBF09"/>
                </a:solidFill>
              </a:rPr>
              <a:t>“按位取反”</a:t>
            </a:r>
            <a:r>
              <a:rPr lang="zh-CN" altLang="en-US" b="1" dirty="0">
                <a:solidFill>
                  <a:srgbClr val="FDFBFB"/>
                </a:solidFill>
              </a:rPr>
              <a:t>。</a:t>
            </a:r>
            <a:endParaRPr lang="zh-CN" altLang="en-US" b="1" dirty="0">
              <a:solidFill>
                <a:srgbClr val="FDFBFB"/>
              </a:solidFill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73113" y="4554855"/>
            <a:ext cx="642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如：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＝＋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1001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表示为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 b="1" baseline="-30000">
                <a:effectLst>
                  <a:outerShdw blurRad="38100" dist="38100" dir="2700000" algn="tl">
                    <a:srgbClr val="C0C0C0"/>
                  </a:outerShdw>
                </a:effectLst>
              </a:rPr>
              <a:t>反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=01001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628775" y="5420043"/>
            <a:ext cx="561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＝－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1001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表示为  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200" b="1" baseline="-30000">
                <a:effectLst>
                  <a:outerShdw blurRad="38100" dist="38100" dir="2700000" algn="tl">
                    <a:srgbClr val="C0C0C0"/>
                  </a:outerShdw>
                </a:effectLst>
              </a:rPr>
              <a:t>反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0110</a:t>
            </a:r>
            <a:endParaRPr lang="en-US" altLang="zh-CN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6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6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6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 bldLvl="0" animBg="1" autoUpdateAnimBg="0"/>
      <p:bldP spid="38921" grpId="0" bldLvl="0" animBg="1" autoUpdateAnimBg="0"/>
      <p:bldP spid="18637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03" name="Text Box 19"/>
          <p:cNvSpPr txBox="1"/>
          <p:nvPr/>
        </p:nvSpPr>
        <p:spPr>
          <a:xfrm>
            <a:off x="1812925" y="1314768"/>
            <a:ext cx="4892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7412" name="Text Box 20"/>
          <p:cNvSpPr txBox="1"/>
          <p:nvPr/>
        </p:nvSpPr>
        <p:spPr>
          <a:xfrm>
            <a:off x="533400" y="227330"/>
            <a:ext cx="8001000" cy="3825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”的两种表示形式: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1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		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[+0]反</a:t>
            </a:r>
            <a:r>
              <a:rPr lang="zh-CN" altLang="en-US" sz="2800" b="1" dirty="0">
                <a:latin typeface="Arial" panose="020B0604020202020204" pitchFamily="34" charset="0"/>
              </a:rPr>
              <a:t>=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b="1" dirty="0">
                <a:latin typeface="Arial" panose="020B0604020202020204" pitchFamily="34" charset="0"/>
              </a:rPr>
              <a:t> 0000000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		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[-0]反</a:t>
            </a:r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</a:rPr>
              <a:t>=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 1111111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8位反码表示的数值范围为：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+127～-127</a:t>
            </a:r>
            <a:r>
              <a:rPr lang="zh-CN" altLang="en-US" sz="2800" b="1" dirty="0">
                <a:solidFill>
                  <a:srgbClr val="CC3300"/>
                </a:solidFill>
                <a:latin typeface="Arial" panose="020B0604020202020204" pitchFamily="34" charset="0"/>
              </a:rPr>
              <a:t>。</a:t>
            </a:r>
            <a:endParaRPr lang="zh-CN" altLang="en-US" sz="2800" b="1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buChar char="•"/>
            </a:pPr>
            <a:endParaRPr lang="zh-CN" altLang="en-US" sz="12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		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[+127]反</a:t>
            </a:r>
            <a:r>
              <a:rPr lang="zh-CN" altLang="en-US" sz="2800" b="1" dirty="0">
                <a:latin typeface="Arial" panose="020B0604020202020204" pitchFamily="34" charset="0"/>
              </a:rPr>
              <a:t>=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800" b="1" dirty="0">
                <a:latin typeface="Arial" panose="020B0604020202020204" pitchFamily="34" charset="0"/>
              </a:rPr>
              <a:t> 1111111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		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</a:rPr>
              <a:t>[-127]反</a:t>
            </a:r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</a:rPr>
              <a:t>=</a:t>
            </a:r>
            <a:r>
              <a:rPr lang="zh-CN" altLang="en-US" sz="2800" b="1" dirty="0">
                <a:solidFill>
                  <a:schemeClr val="accent1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</a:rPr>
              <a:t> 0000000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73050" y="4914900"/>
            <a:ext cx="8686800" cy="95313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1" hangingPunct="1">
              <a:defRPr/>
            </a:pPr>
            <a:r>
              <a:rPr kumimoji="1" lang="zh-CN" altLang="en-US" sz="2800" b="1" kern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备注：</a:t>
            </a:r>
            <a:r>
              <a:rPr kumimoji="1" lang="zh-CN" altLang="en-US" sz="2800" b="1" kern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反码就是除符号位外，用同样字长的全1码减去该数的绝对值而得，所以反码</a:t>
            </a:r>
            <a:r>
              <a:rPr kumimoji="1" lang="zh-CN" altLang="en-US" sz="2800" b="1" kern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称为1的补码</a:t>
            </a:r>
            <a:r>
              <a:rPr kumimoji="1" lang="zh-CN" altLang="en-US" sz="2800" b="1" kern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4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7412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7412">
                                            <p:txEl>
                                              <p:charRg st="31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7412">
                                            <p:txEl>
                                              <p:charRg st="51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7412">
                                            <p:txEl>
                                              <p:charRg st="7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7412">
                                            <p:txEl>
                                              <p:charRg st="9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Rectangle 2"/>
          <p:cNvSpPr/>
          <p:nvPr>
            <p:ph idx="1"/>
          </p:nvPr>
        </p:nvSpPr>
        <p:spPr>
          <a:xfrm>
            <a:off x="395288" y="765493"/>
            <a:ext cx="8458200" cy="4608512"/>
          </a:xfrm>
          <a:noFill/>
          <a:ln>
            <a:noFill/>
          </a:ln>
        </p:spPr>
        <p:txBody>
          <a:bodyPr anchor="t"/>
          <a:p>
            <a:pPr eaLnBrk="1" hangingPunct="1">
              <a:buNone/>
            </a:pPr>
            <a:r>
              <a:rPr lang="zh-CN" altLang="en-US" b="1" dirty="0">
                <a:solidFill>
                  <a:srgbClr val="FDFBFB"/>
                </a:solidFill>
                <a:ea typeface="黑体" panose="02010609060101010101" pitchFamily="49" charset="-122"/>
              </a:rPr>
              <a:t>补码的编码规则</a:t>
            </a:r>
            <a:r>
              <a:rPr lang="zh-CN" altLang="en-US" b="1" dirty="0">
                <a:ea typeface="黑体" panose="02010609060101010101" pitchFamily="49" charset="-122"/>
              </a:rPr>
              <a:t>如下：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eaLnBrk="1" hangingPunct="1">
              <a:buClr>
                <a:srgbClr val="FFBF09"/>
              </a:buClr>
              <a:buChar char="ü"/>
            </a:pPr>
            <a:r>
              <a:rPr lang="zh-CN" altLang="en-US" b="1" dirty="0">
                <a:solidFill>
                  <a:srgbClr val="FFBF09"/>
                </a:solidFill>
              </a:rPr>
              <a:t>(</a:t>
            </a:r>
            <a:r>
              <a:rPr lang="en-US" altLang="zh-CN" b="1" dirty="0">
                <a:solidFill>
                  <a:srgbClr val="FFBF09"/>
                </a:solidFill>
              </a:rPr>
              <a:t>a) </a:t>
            </a:r>
            <a:r>
              <a:rPr lang="zh-CN" altLang="en-US" b="1" dirty="0">
                <a:solidFill>
                  <a:srgbClr val="FFFF00"/>
                </a:solidFill>
              </a:rPr>
              <a:t>对于正数</a:t>
            </a:r>
            <a:r>
              <a:rPr lang="zh-CN" altLang="en-US" b="1" dirty="0">
                <a:solidFill>
                  <a:srgbClr val="FFBF09"/>
                </a:solidFill>
              </a:rPr>
              <a:t>(字长=8位)</a:t>
            </a:r>
            <a:endParaRPr lang="zh-CN" altLang="en-US" b="1" dirty="0">
              <a:solidFill>
                <a:srgbClr val="FFBF09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		</a:t>
            </a:r>
            <a:r>
              <a:rPr lang="zh-CN" altLang="en-US" b="1" dirty="0">
                <a:solidFill>
                  <a:srgbClr val="FFBF09"/>
                </a:solidFill>
              </a:rPr>
              <a:t>[</a:t>
            </a:r>
            <a:r>
              <a:rPr lang="en-US" altLang="zh-CN" b="1" dirty="0">
                <a:solidFill>
                  <a:srgbClr val="FFBF09"/>
                </a:solidFill>
              </a:rPr>
              <a:t>X]</a:t>
            </a:r>
            <a:r>
              <a:rPr lang="zh-CN" altLang="en-US" b="1" baseline="-25000" dirty="0">
                <a:solidFill>
                  <a:srgbClr val="FFBF09"/>
                </a:solidFill>
                <a:uFillTx/>
              </a:rPr>
              <a:t>补</a:t>
            </a:r>
            <a:r>
              <a:rPr lang="zh-CN" altLang="en-US" b="1" dirty="0"/>
              <a:t>=</a:t>
            </a:r>
            <a:r>
              <a:rPr lang="en-US" altLang="zh-CN" b="1" dirty="0">
                <a:solidFill>
                  <a:srgbClr val="FFBF09"/>
                </a:solidFill>
              </a:rPr>
              <a:t>[X]</a:t>
            </a:r>
            <a:r>
              <a:rPr lang="zh-CN" altLang="en-US" b="1" baseline="-25000" dirty="0">
                <a:solidFill>
                  <a:srgbClr val="FFBF09"/>
                </a:solidFill>
                <a:uFillTx/>
              </a:rPr>
              <a:t>原   </a:t>
            </a:r>
            <a:r>
              <a:rPr lang="zh-CN" altLang="en-US" b="1" dirty="0"/>
              <a:t>  </a:t>
            </a:r>
            <a:r>
              <a:rPr lang="zh-CN" altLang="en-US" b="1" dirty="0">
                <a:solidFill>
                  <a:schemeClr val="accent1"/>
                </a:solidFill>
              </a:rPr>
              <a:t>(即</a:t>
            </a:r>
            <a:r>
              <a:rPr lang="en-US" altLang="zh-CN" b="1" dirty="0">
                <a:solidFill>
                  <a:schemeClr val="accent1"/>
                </a:solidFill>
              </a:rPr>
              <a:t>X≥0</a:t>
            </a:r>
            <a:r>
              <a:rPr lang="zh-CN" altLang="en-US" b="1" dirty="0">
                <a:solidFill>
                  <a:schemeClr val="accent1"/>
                </a:solidFill>
              </a:rPr>
              <a:t>时</a:t>
            </a:r>
            <a:r>
              <a:rPr lang="en-US" altLang="zh-CN" b="1" dirty="0">
                <a:solidFill>
                  <a:schemeClr val="accent1"/>
                </a:solidFill>
              </a:rPr>
              <a:t>)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eaLnBrk="1" hangingPunct="1">
              <a:buNone/>
            </a:pPr>
            <a:endParaRPr lang="en-US" altLang="zh-CN" sz="1200" b="1" dirty="0"/>
          </a:p>
          <a:p>
            <a:pPr eaLnBrk="1" hangingPunct="1">
              <a:buClr>
                <a:srgbClr val="FFBF09"/>
              </a:buClr>
              <a:buChar char="ü"/>
            </a:pPr>
            <a:r>
              <a:rPr lang="en-US" altLang="zh-CN" b="1" dirty="0">
                <a:solidFill>
                  <a:srgbClr val="FFBF09"/>
                </a:solidFill>
              </a:rPr>
              <a:t>(b) </a:t>
            </a:r>
            <a:r>
              <a:rPr lang="zh-CN" altLang="en-US" b="1" dirty="0">
                <a:solidFill>
                  <a:srgbClr val="FFFF00"/>
                </a:solidFill>
              </a:rPr>
              <a:t>对于负数</a:t>
            </a:r>
            <a:r>
              <a:rPr lang="zh-CN" altLang="en-US" b="1" dirty="0">
                <a:solidFill>
                  <a:srgbClr val="FFBF09"/>
                </a:solidFill>
              </a:rPr>
              <a:t>(字长=8位)</a:t>
            </a:r>
            <a:endParaRPr lang="zh-CN" altLang="en-US" b="1" dirty="0">
              <a:solidFill>
                <a:srgbClr val="FFBF09"/>
              </a:solidFill>
            </a:endParaRPr>
          </a:p>
          <a:p>
            <a:pPr eaLnBrk="1" hangingPunct="1">
              <a:buNone/>
            </a:pPr>
            <a:endParaRPr lang="zh-CN" altLang="en-US" sz="1200" b="1" dirty="0">
              <a:solidFill>
                <a:srgbClr val="FFBF09"/>
              </a:solidFill>
            </a:endParaRPr>
          </a:p>
          <a:p>
            <a:pPr eaLnBrk="1" hangingPunct="1">
              <a:buNone/>
            </a:pPr>
            <a:r>
              <a:rPr lang="zh-CN" altLang="en-US" b="1" dirty="0"/>
              <a:t>	符号位仍为“1”，各数值位</a:t>
            </a:r>
            <a:r>
              <a:rPr lang="zh-CN" altLang="en-US" b="1" dirty="0">
                <a:solidFill>
                  <a:schemeClr val="accent1"/>
                </a:solidFill>
              </a:rPr>
              <a:t>“</a:t>
            </a: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按位取反</a:t>
            </a:r>
            <a:r>
              <a:rPr lang="en-US" altLang="zh-CN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末位再加1</a:t>
            </a:r>
            <a:r>
              <a:rPr lang="zh-CN" altLang="en-US" b="1" dirty="0">
                <a:solidFill>
                  <a:schemeClr val="accent1"/>
                </a:solidFill>
              </a:rPr>
              <a:t>”</a:t>
            </a:r>
            <a:r>
              <a:rPr lang="zh-CN" altLang="en-US" b="1" dirty="0"/>
              <a:t>，即：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		</a:t>
            </a:r>
            <a:r>
              <a:rPr lang="zh-CN" altLang="en-US" b="1" dirty="0">
                <a:solidFill>
                  <a:srgbClr val="FFBF09"/>
                </a:solidFill>
              </a:rPr>
              <a:t>[</a:t>
            </a:r>
            <a:r>
              <a:rPr lang="en-US" altLang="zh-CN" b="1" dirty="0">
                <a:solidFill>
                  <a:srgbClr val="FFBF09"/>
                </a:solidFill>
              </a:rPr>
              <a:t>X]</a:t>
            </a:r>
            <a:r>
              <a:rPr lang="zh-CN" altLang="en-US" b="1" baseline="-25000" dirty="0">
                <a:solidFill>
                  <a:srgbClr val="FFBF09"/>
                </a:solidFill>
                <a:uFillTx/>
              </a:rPr>
              <a:t>补</a:t>
            </a:r>
            <a:r>
              <a:rPr lang="zh-CN" altLang="en-US" b="1" dirty="0">
                <a:solidFill>
                  <a:srgbClr val="FDFBFB"/>
                </a:solidFill>
              </a:rPr>
              <a:t>= </a:t>
            </a:r>
            <a:r>
              <a:rPr lang="en-US" altLang="zh-CN" b="1" dirty="0">
                <a:solidFill>
                  <a:srgbClr val="FFBF09"/>
                </a:solidFill>
              </a:rPr>
              <a:t>=[X]</a:t>
            </a:r>
            <a:r>
              <a:rPr lang="zh-CN" altLang="en-US" b="1" baseline="-25000" dirty="0">
                <a:solidFill>
                  <a:srgbClr val="FFBF09"/>
                </a:solidFill>
                <a:uFillTx/>
              </a:rPr>
              <a:t>反</a:t>
            </a:r>
            <a:r>
              <a:rPr lang="zh-CN" altLang="en-US" b="1" dirty="0">
                <a:solidFill>
                  <a:srgbClr val="FFBF09"/>
                </a:solidFill>
              </a:rPr>
              <a:t>+1</a:t>
            </a:r>
            <a:r>
              <a:rPr lang="zh-CN" altLang="en-US" b="1" dirty="0"/>
              <a:t>   </a:t>
            </a:r>
            <a:r>
              <a:rPr lang="en-US" altLang="zh-CN" b="1" dirty="0">
                <a:solidFill>
                  <a:schemeClr val="accent1"/>
                </a:solidFill>
              </a:rPr>
              <a:t>(</a:t>
            </a:r>
            <a:r>
              <a:rPr lang="zh-CN" altLang="en-US" b="1" dirty="0">
                <a:solidFill>
                  <a:schemeClr val="accent1"/>
                </a:solidFill>
              </a:rPr>
              <a:t>即</a:t>
            </a:r>
            <a:r>
              <a:rPr lang="en-US" altLang="zh-CN" b="1" dirty="0">
                <a:solidFill>
                  <a:schemeClr val="accent1"/>
                </a:solidFill>
              </a:rPr>
              <a:t>X&lt;0</a:t>
            </a:r>
            <a:r>
              <a:rPr lang="zh-CN" altLang="en-US" b="1" dirty="0">
                <a:solidFill>
                  <a:schemeClr val="accent1"/>
                </a:solidFill>
              </a:rPr>
              <a:t>时</a:t>
            </a:r>
            <a:r>
              <a:rPr lang="en-US" altLang="zh-CN" b="1" dirty="0">
                <a:solidFill>
                  <a:schemeClr val="accent1"/>
                </a:solidFill>
              </a:rPr>
              <a:t>)</a:t>
            </a:r>
            <a:endParaRPr lang="zh-CN" altLang="en-US" b="1" dirty="0">
              <a:solidFill>
                <a:srgbClr val="FFBF09"/>
              </a:solidFill>
            </a:endParaRPr>
          </a:p>
        </p:txBody>
      </p:sp>
      <p:sp>
        <p:nvSpPr>
          <p:cNvPr id="190467" name="Rectangle 3"/>
          <p:cNvSpPr/>
          <p:nvPr/>
        </p:nvSpPr>
        <p:spPr>
          <a:xfrm>
            <a:off x="323850" y="57468"/>
            <a:ext cx="1871663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(3)补码</a:t>
            </a:r>
            <a:endParaRPr lang="zh-CN" altLang="en-US" sz="36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3132138" y="1918018"/>
            <a:ext cx="3384550" cy="1511300"/>
          </a:xfrm>
          <a:prstGeom prst="wedgeRoundRectCallout">
            <a:avLst>
              <a:gd name="adj1" fmla="val -68435"/>
              <a:gd name="adj2" fmla="val 63458"/>
              <a:gd name="adj3" fmla="val 16667"/>
            </a:avLst>
          </a:prstGeom>
          <a:solidFill>
            <a:schemeClr val="tx2"/>
          </a:solidFill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36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保证符号位不变</a:t>
            </a:r>
            <a:endParaRPr lang="zh-CN" altLang="en-US" sz="36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274955" y="5537518"/>
            <a:ext cx="73003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例：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+10011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表示为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补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010011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201420" y="6122353"/>
            <a:ext cx="63738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＝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-01010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表示为  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3200" b="1" baseline="-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补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110110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046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6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2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0466">
                                            <p:txEl>
                                              <p:charRg st="2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5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66">
                                            <p:txEl>
                                              <p:charRg st="5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6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0466">
                                            <p:txEl>
                                              <p:charRg st="6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>
                                            <p:txEl>
                                              <p:charRg st="99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0466">
                                            <p:txEl>
                                              <p:charRg st="99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/>
      <p:bldP spid="5" grpId="0" animBg="1" build="p"/>
      <p:bldP spid="44040" grpId="0" bldLvl="0" animBg="1" autoUpdateAnimBg="0"/>
      <p:bldP spid="44041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Rectangle 2"/>
          <p:cNvSpPr/>
          <p:nvPr>
            <p:ph idx="1"/>
          </p:nvPr>
        </p:nvSpPr>
        <p:spPr>
          <a:xfrm>
            <a:off x="468313" y="333375"/>
            <a:ext cx="8229600" cy="4895850"/>
          </a:xfrm>
          <a:noFill/>
          <a:ln>
            <a:noFill/>
          </a:ln>
        </p:spPr>
        <p:txBody>
          <a:bodyPr anchor="t"/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“0”的表示形式：</a:t>
            </a:r>
            <a:endParaRPr lang="zh-CN" altLang="en-US" b="1" dirty="0"/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		</a:t>
            </a:r>
            <a:r>
              <a:rPr lang="zh-CN" altLang="en-US" b="1" dirty="0">
                <a:solidFill>
                  <a:srgbClr val="FFBF09"/>
                </a:solidFill>
              </a:rPr>
              <a:t>[+0]补=[-0]补=</a:t>
            </a:r>
            <a:r>
              <a:rPr lang="zh-CN" altLang="en-US" b="1" dirty="0">
                <a:solidFill>
                  <a:srgbClr val="3333FF"/>
                </a:solidFill>
              </a:rPr>
              <a:t> </a:t>
            </a:r>
            <a:r>
              <a:rPr lang="zh-CN" altLang="en-US" b="1" dirty="0">
                <a:solidFill>
                  <a:schemeClr val="accent1"/>
                </a:solidFill>
              </a:rPr>
              <a:t>0</a:t>
            </a:r>
            <a:r>
              <a:rPr lang="zh-CN" altLang="en-US" b="1" dirty="0"/>
              <a:t> 0000000</a:t>
            </a:r>
            <a:endParaRPr lang="zh-CN" altLang="en-US" b="1" dirty="0"/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>
                <a:solidFill>
                  <a:srgbClr val="FFFF00"/>
                </a:solidFill>
              </a:rPr>
              <a:t>重要结论：</a:t>
            </a:r>
            <a:r>
              <a:rPr lang="en-US" altLang="zh-CN" b="1" dirty="0">
                <a:solidFill>
                  <a:srgbClr val="FFFF00"/>
                </a:solidFill>
              </a:rPr>
              <a:t>“0”</a:t>
            </a:r>
            <a:r>
              <a:rPr lang="zh-CN" altLang="en-US" b="1" dirty="0">
                <a:solidFill>
                  <a:srgbClr val="FFFF00"/>
                </a:solidFill>
              </a:rPr>
              <a:t>的原码和反码都有两种，补码只有唯一的这一种！</a:t>
            </a:r>
            <a:endParaRPr lang="zh-CN" altLang="en-US" b="1" dirty="0">
              <a:solidFill>
                <a:srgbClr val="FFFF00"/>
              </a:solidFill>
            </a:endParaRPr>
          </a:p>
          <a:p>
            <a:pPr eaLnBrk="1" hangingPunct="1">
              <a:buClr>
                <a:srgbClr val="FDFBFB"/>
              </a:buClr>
              <a:buNone/>
            </a:pPr>
            <a:endParaRPr lang="zh-CN" altLang="en-US" b="1" dirty="0"/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8位补码，表示范围为：</a:t>
            </a:r>
            <a:r>
              <a:rPr lang="zh-CN" altLang="en-US" b="1" dirty="0">
                <a:solidFill>
                  <a:schemeClr val="accent1"/>
                </a:solidFill>
              </a:rPr>
              <a:t>+127～-128</a:t>
            </a:r>
            <a:endParaRPr lang="zh-CN" altLang="en-US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即：</a:t>
            </a:r>
            <a:endParaRPr lang="zh-CN" altLang="en-US" b="1" dirty="0"/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		</a:t>
            </a:r>
            <a:r>
              <a:rPr lang="zh-CN" altLang="en-US" b="1" dirty="0">
                <a:solidFill>
                  <a:srgbClr val="FFBF09"/>
                </a:solidFill>
              </a:rPr>
              <a:t>[+127]补=</a:t>
            </a:r>
            <a:r>
              <a:rPr lang="zh-CN" altLang="en-US" b="1" dirty="0">
                <a:solidFill>
                  <a:schemeClr val="accent1"/>
                </a:solidFill>
              </a:rPr>
              <a:t>0</a:t>
            </a:r>
            <a:r>
              <a:rPr lang="zh-CN" altLang="en-US" b="1" dirty="0"/>
              <a:t> 1111111；</a:t>
            </a:r>
            <a:endParaRPr lang="zh-CN" altLang="en-US" b="1" dirty="0"/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/>
              <a:t>		</a:t>
            </a:r>
            <a:r>
              <a:rPr lang="zh-CN" altLang="en-US" b="1" dirty="0">
                <a:solidFill>
                  <a:srgbClr val="FFBF09"/>
                </a:solidFill>
              </a:rPr>
              <a:t>[-128]补 =</a:t>
            </a:r>
            <a:r>
              <a:rPr lang="zh-CN" altLang="en-US" b="1" dirty="0">
                <a:solidFill>
                  <a:schemeClr val="accent1"/>
                </a:solidFill>
              </a:rPr>
              <a:t>1</a:t>
            </a:r>
            <a:r>
              <a:rPr lang="zh-CN" altLang="en-US" b="1" dirty="0">
                <a:solidFill>
                  <a:srgbClr val="FF33CC"/>
                </a:solidFill>
              </a:rPr>
              <a:t> </a:t>
            </a:r>
            <a:r>
              <a:rPr lang="zh-CN" altLang="en-US" b="1" dirty="0"/>
              <a:t>0000000</a:t>
            </a:r>
            <a:endParaRPr lang="zh-CN" altLang="en-US" b="1" dirty="0"/>
          </a:p>
          <a:p>
            <a:pPr eaLnBrk="1" hangingPunct="1">
              <a:buClr>
                <a:srgbClr val="FDFBFB"/>
              </a:buClr>
              <a:buNone/>
            </a:pPr>
            <a:endParaRPr lang="zh-CN" altLang="en-US" sz="1200" b="1" dirty="0"/>
          </a:p>
          <a:p>
            <a:pPr eaLnBrk="1" hangingPunct="1">
              <a:buClr>
                <a:srgbClr val="FDFBFB"/>
              </a:buClr>
              <a:buNone/>
            </a:pPr>
            <a:r>
              <a:rPr lang="zh-CN" altLang="en-US" b="1" dirty="0">
                <a:solidFill>
                  <a:schemeClr val="accent1"/>
                </a:solidFill>
              </a:rPr>
              <a:t>【注意】</a:t>
            </a:r>
            <a:r>
              <a:rPr lang="zh-CN" altLang="en-US" b="1" dirty="0"/>
              <a:t>8位补码可以比原码、反码多表示一个负数，即</a:t>
            </a:r>
            <a:r>
              <a:rPr lang="zh-CN" altLang="en-US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-128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charRg st="1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490">
                                            <p:txEl>
                                              <p:charRg st="1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1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charRg st="3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1490">
                                            <p:txEl>
                                              <p:charRg st="35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charRg st="5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1490">
                                            <p:txEl>
                                              <p:charRg st="59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charRg st="8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1490">
                                            <p:txEl>
                                              <p:charRg st="80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>
                                            <p:txEl>
                                              <p:charRg st="10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91490">
                                            <p:txEl>
                                              <p:charRg st="10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91490">
                                            <p:txEl>
                                              <p:charRg st="10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91490">
                                            <p:txEl>
                                              <p:charRg st="10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9" name="Rectangle 5"/>
          <p:cNvSpPr/>
          <p:nvPr/>
        </p:nvSpPr>
        <p:spPr>
          <a:xfrm>
            <a:off x="250825" y="208280"/>
            <a:ext cx="455739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32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4)</a:t>
            </a:r>
            <a:r>
              <a:rPr lang="zh-CN" altLang="en-US" sz="32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移（增）码（了解）</a:t>
            </a:r>
            <a:endParaRPr lang="zh-CN" altLang="en-US" sz="32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1190" name="Rectangle 6"/>
          <p:cNvSpPr>
            <a:spLocks noRot="1"/>
          </p:cNvSpPr>
          <p:nvPr/>
        </p:nvSpPr>
        <p:spPr>
          <a:xfrm>
            <a:off x="107950" y="981075"/>
            <a:ext cx="9036050" cy="3527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dirty="0">
                <a:latin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</a:rPr>
              <a:t>在计算机中，移码通常用于表示浮点数的阶码。由于阶码一般取整数，所以移码通常只用于</a:t>
            </a:r>
            <a:r>
              <a:rPr lang="zh-CN" altLang="en-US" sz="3200" b="1" i="1" u="sng" dirty="0">
                <a:solidFill>
                  <a:schemeClr val="folHlink"/>
                </a:solidFill>
                <a:latin typeface="宋体" panose="02010600030101010101" pitchFamily="2" charset="-122"/>
              </a:rPr>
              <a:t>整数</a:t>
            </a:r>
            <a:r>
              <a:rPr lang="zh-CN" altLang="en-US" sz="3200" b="1" dirty="0">
                <a:latin typeface="宋体" panose="02010600030101010101" pitchFamily="2" charset="-122"/>
              </a:rPr>
              <a:t>的表示。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宋体" panose="02010600030101010101" pitchFamily="2" charset="-122"/>
              </a:rPr>
              <a:t>  对定点整数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移码的定义是：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66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[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ｘ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]</a:t>
            </a:r>
            <a:r>
              <a:rPr lang="zh-CN" altLang="en-US" sz="3600" b="1" baseline="-30000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移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＝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2</a:t>
            </a:r>
            <a:r>
              <a:rPr lang="en-US" altLang="zh-CN" sz="3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n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＋ｘ，其中－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2</a:t>
            </a:r>
            <a:r>
              <a:rPr lang="en-US" altLang="zh-CN" sz="3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≤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ｘ</a:t>
            </a:r>
            <a:r>
              <a:rPr lang="en-US" altLang="zh-CN" sz="3200" b="1" dirty="0">
                <a:latin typeface="Times New Roman" panose="02020603050405020304" pitchFamily="18" charset="0"/>
              </a:rPr>
              <a:t>≤ 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2</a:t>
            </a:r>
            <a:r>
              <a:rPr lang="en-US" altLang="zh-CN" sz="3600" b="1" baseline="30000" dirty="0">
                <a:solidFill>
                  <a:schemeClr val="folHlink"/>
                </a:solidFill>
                <a:latin typeface="Times New Roman" panose="02020603050405020304" pitchFamily="18" charset="0"/>
                <a:ea typeface="BatangChe" panose="02030609000101010101" pitchFamily="49" charset="-127"/>
              </a:rPr>
              <a:t>n</a:t>
            </a:r>
            <a:endParaRPr lang="en-US" altLang="zh-CN" sz="3200" b="1" baseline="30000" dirty="0">
              <a:solidFill>
                <a:srgbClr val="6600FF"/>
              </a:solidFill>
              <a:latin typeface="宋体" panose="02010600030101010101" pitchFamily="2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为阶码的真值，</a:t>
            </a: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为移码</a:t>
            </a:r>
            <a:r>
              <a:rPr lang="zh-CN" altLang="en-US" sz="2800" b="1" u="sng" dirty="0">
                <a:solidFill>
                  <a:schemeClr val="folHlink"/>
                </a:solidFill>
                <a:latin typeface="宋体" panose="02010600030101010101" pitchFamily="2" charset="-122"/>
              </a:rPr>
              <a:t>数值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部分的位数）</a:t>
            </a:r>
            <a:endParaRPr lang="zh-CN" altLang="en-US" sz="2800" b="1" dirty="0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  <p:sp>
        <p:nvSpPr>
          <p:cNvPr id="221191" name="Text Box 7"/>
          <p:cNvSpPr txBox="1"/>
          <p:nvPr/>
        </p:nvSpPr>
        <p:spPr>
          <a:xfrm>
            <a:off x="323850" y="4522788"/>
            <a:ext cx="860425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</a:rPr>
              <a:t>等价于将</a:t>
            </a:r>
            <a:r>
              <a:rPr lang="en-US" altLang="zh-CN" sz="3200" b="1" dirty="0"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</a:rPr>
              <a:t>正向平移或者增加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baseline="30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</a:rPr>
              <a:t>因此称为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移码或增码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/>
      <p:bldP spid="221190" grpId="0"/>
      <p:bldP spid="2211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6" name="Rectangle 4"/>
          <p:cNvSpPr>
            <a:spLocks noGrp="1" noRot="1"/>
          </p:cNvSpPr>
          <p:nvPr>
            <p:ph idx="1"/>
          </p:nvPr>
        </p:nvSpPr>
        <p:spPr>
          <a:xfrm>
            <a:off x="250825" y="1125538"/>
            <a:ext cx="8686800" cy="1296987"/>
          </a:xfrm>
          <a:noFill/>
          <a:ln>
            <a:noFill/>
          </a:ln>
        </p:spPr>
        <p:txBody>
          <a:bodyPr anchor="t"/>
          <a:p>
            <a:pPr eaLnBrk="1" hangingPunct="1"/>
            <a:r>
              <a:rPr lang="zh-CN" altLang="en-US" b="1" u="sng" dirty="0"/>
              <a:t>例</a:t>
            </a:r>
            <a:r>
              <a:rPr lang="zh-CN" altLang="en-US" b="1" dirty="0"/>
              <a:t>：若阶码</a:t>
            </a:r>
            <a:r>
              <a:rPr lang="zh-CN" altLang="en-US" b="1" i="1" u="sng" dirty="0"/>
              <a:t>数值</a:t>
            </a:r>
            <a:r>
              <a:rPr lang="zh-CN" altLang="en-US" b="1" dirty="0"/>
              <a:t>部分为</a:t>
            </a:r>
            <a:r>
              <a:rPr lang="en-US" altLang="zh-CN" b="1" dirty="0"/>
              <a:t>5</a:t>
            </a:r>
            <a:r>
              <a:rPr lang="zh-CN" altLang="en-US" b="1" dirty="0"/>
              <a:t>位</a:t>
            </a:r>
            <a:r>
              <a:rPr lang="en-US" altLang="zh-CN" b="1" dirty="0"/>
              <a:t>,</a:t>
            </a:r>
            <a:r>
              <a:rPr lang="zh-CN" altLang="en-US" b="1" dirty="0"/>
              <a:t>以</a:t>
            </a:r>
            <a:r>
              <a:rPr lang="zh-CN" altLang="en-US" b="1" i="1" dirty="0"/>
              <a:t>ｘ</a:t>
            </a:r>
            <a:r>
              <a:rPr lang="zh-CN" altLang="en-US" b="1" dirty="0"/>
              <a:t>表示真值，则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　　 </a:t>
            </a:r>
            <a:r>
              <a:rPr lang="en-US" altLang="zh-CN" b="1" dirty="0"/>
              <a:t>[</a:t>
            </a:r>
            <a:r>
              <a:rPr lang="zh-CN" altLang="en-US" b="1" i="1" dirty="0"/>
              <a:t>ｘ</a:t>
            </a:r>
            <a:r>
              <a:rPr lang="en-US" altLang="zh-CN" b="1" dirty="0"/>
              <a:t>]</a:t>
            </a:r>
            <a:r>
              <a:rPr lang="zh-CN" altLang="en-US" b="1" dirty="0"/>
              <a:t>移＝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5</a:t>
            </a:r>
            <a:r>
              <a:rPr lang="zh-CN" altLang="en-US" b="1" dirty="0"/>
              <a:t>＋ｘ    　　　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5</a:t>
            </a:r>
            <a:r>
              <a:rPr lang="zh-CN" altLang="en-US" b="1" dirty="0"/>
              <a:t>＞</a:t>
            </a:r>
            <a:r>
              <a:rPr lang="zh-CN" altLang="en-US" b="1" i="1" dirty="0"/>
              <a:t>ｘ</a:t>
            </a:r>
            <a:r>
              <a:rPr lang="zh-CN" altLang="en-US" b="1" dirty="0"/>
              <a:t>≥－ 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5</a:t>
            </a:r>
            <a:r>
              <a:rPr lang="en-US" altLang="zh-CN" b="1" dirty="0"/>
              <a:t> </a:t>
            </a:r>
            <a:endParaRPr lang="en-US" altLang="zh-CN" b="1" dirty="0"/>
          </a:p>
        </p:txBody>
      </p:sp>
      <p:sp>
        <p:nvSpPr>
          <p:cNvPr id="223238" name="Rectangle 6"/>
          <p:cNvSpPr/>
          <p:nvPr/>
        </p:nvSpPr>
        <p:spPr>
          <a:xfrm>
            <a:off x="468313" y="3500438"/>
            <a:ext cx="8675687" cy="2525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zh-CN" altLang="en-US" sz="2800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注意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</a:rPr>
              <a:t>移码的表示范围和补码一致，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只有一种表示方式，只是符号位正好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相反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/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正数：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将原码符号位变反得到移码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负数：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将原码连同符号位一起变反后末位加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得到移码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223236" grpId="0" build="p"/>
      <p:bldP spid="2232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7315" y="7172"/>
            <a:ext cx="9181652" cy="6901031"/>
          </a:xfrm>
          <a:prstGeom prst="rect">
            <a:avLst/>
          </a:prstGeom>
          <a:solidFill>
            <a:sysClr val="window" lastClr="FFFFFF">
              <a:alpha val="90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p>
            <a:pPr algn="ctr"/>
            <a:endParaRPr lang="zh-CN" altLang="en-US">
              <a:solidFill>
                <a:sysClr val="window" lastClr="FFFFFF"/>
              </a:solidFill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sp>
        <p:nvSpPr>
          <p:cNvPr id="18" name="Text Box 5"/>
          <p:cNvSpPr txBox="1"/>
          <p:nvPr>
            <p:custDataLst>
              <p:tags r:id="rId2"/>
            </p:custDataLst>
          </p:nvPr>
        </p:nvSpPr>
        <p:spPr>
          <a:xfrm>
            <a:off x="222885" y="1437640"/>
            <a:ext cx="7968615" cy="3446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数值型数据的表示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、进位计数制及其相互转换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（二--八--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--十六进制间的转换）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2、机器数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3、IEEE754标准浮点表示格式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685" y="-1905"/>
            <a:ext cx="9182735" cy="6859905"/>
          </a:xfrm>
          <a:prstGeom prst="rect">
            <a:avLst/>
          </a:prstGeom>
        </p:spPr>
      </p:pic>
      <p:sp>
        <p:nvSpPr>
          <p:cNvPr id="36" name="MH_Others_3"/>
          <p:cNvSpPr/>
          <p:nvPr>
            <p:custDataLst>
              <p:tags r:id="rId2"/>
            </p:custDataLst>
          </p:nvPr>
        </p:nvSpPr>
        <p:spPr>
          <a:xfrm>
            <a:off x="3374613" y="2695898"/>
            <a:ext cx="269352" cy="26935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76706" y="2473407"/>
            <a:ext cx="460849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计算机中的信息表示</a:t>
            </a:r>
            <a:endParaRPr lang="zh-CN" altLang="en-US" sz="3600" b="1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（数制与码制）</a:t>
            </a:r>
            <a:endParaRPr lang="zh-CN" altLang="en-US" sz="3600" b="1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56933" y="4203898"/>
            <a:ext cx="45231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1.2.1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、进位计数制及其相互转换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56933" y="4916448"/>
            <a:ext cx="33039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1.2.2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、带符号数的表示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56933" y="5628998"/>
            <a:ext cx="4523105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1.2.3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、数的定点表示和浮点表示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第二部分《计算机组成》里介绍</a:t>
            </a:r>
            <a:endParaRPr lang="zh-CN" alt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735" y="-1905"/>
            <a:ext cx="9182735" cy="6859905"/>
          </a:xfrm>
          <a:prstGeom prst="rect">
            <a:avLst/>
          </a:prstGeom>
        </p:spPr>
      </p:pic>
      <p:sp>
        <p:nvSpPr>
          <p:cNvPr id="36" name="MH_Others_3"/>
          <p:cNvSpPr/>
          <p:nvPr>
            <p:custDataLst>
              <p:tags r:id="rId2"/>
            </p:custDataLst>
          </p:nvPr>
        </p:nvSpPr>
        <p:spPr>
          <a:xfrm>
            <a:off x="3374613" y="2695898"/>
            <a:ext cx="269352" cy="26935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solidFill>
                <a:srgbClr val="FFFFFF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MH_Title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76706" y="2473407"/>
            <a:ext cx="4608490" cy="1911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0" rIns="0" bIns="0" anchor="t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计算机中的信息表示</a:t>
            </a:r>
            <a:endParaRPr lang="zh-CN" altLang="en-US" sz="3600" b="1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 dirty="0" smtClean="0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（数制与码制）</a:t>
            </a:r>
            <a:endParaRPr lang="zh-CN" altLang="en-US" sz="3600" b="1" dirty="0" smtClean="0">
              <a:solidFill>
                <a:schemeClr val="bg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56933" y="4203898"/>
            <a:ext cx="45231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1.1.1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、进位计数制及其相互转换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856933" y="4916448"/>
            <a:ext cx="33039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1.1.2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、带符号数的表示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856933" y="5628998"/>
            <a:ext cx="452310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1.1.3</a:t>
            </a:r>
            <a:r>
              <a:rPr lang="zh-CN" altLang="en-US" sz="2400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、数的定点表示和浮点表示</a:t>
            </a:r>
            <a:endParaRPr lang="zh-CN" altLang="en-US" sz="2400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2" grpId="0" bldLvl="0" animBg="1"/>
      <p:bldP spid="1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71755"/>
            <a:ext cx="9144000" cy="6714490"/>
          </a:xfrm>
          <a:prstGeom prst="rect">
            <a:avLst/>
          </a:prstGeom>
        </p:spPr>
      </p:pic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noFill/>
          <a:ln w="19050" cap="rnd" cmpd="sng" algn="ctr">
            <a:solidFill>
              <a:sysClr val="window" lastClr="FFFFFF"/>
            </a:solidFill>
            <a:prstDash val="solid"/>
            <a:round/>
          </a:ln>
          <a:effectLst/>
        </p:spPr>
      </p:cxnSp>
      <p:sp>
        <p:nvSpPr>
          <p:cNvPr id="8" name="灯片编号占位符 7"/>
          <p:cNvSpPr>
            <a:spLocks noGrp="1"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ysClr val="windowText" lastClr="000000">
                    <a:tint val="75000"/>
                  </a:sysClr>
                </a:solidFill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fld id="{CD331227-691F-4B7F-8493-F4368ED92163}" type="slidenum">
              <a:rPr lang="zh-CN" altLang="en-US" smtClean="0"/>
            </a:fld>
            <a:endParaRPr lang="zh-CN" altLang="en-US"/>
          </a:p>
        </p:txBody>
      </p:sp>
      <p:sp>
        <p:nvSpPr>
          <p:cNvPr id="18" name="Text Box 5"/>
          <p:cNvSpPr txBox="1"/>
          <p:nvPr/>
        </p:nvSpPr>
        <p:spPr>
          <a:xfrm>
            <a:off x="589915" y="930275"/>
            <a:ext cx="7968615" cy="34461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知识点</a:t>
            </a: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、进位计数制及其相互转换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（二--八--十--十六进制间的转换）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2、机器数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3、IEEE754标准浮点表示格式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4、能直接被CPU访问的操作数存放位置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5、寻址方式</a:t>
            </a:r>
            <a:endParaRPr lang="zh-CN" altLang="en-US" sz="2800" b="1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2259330" y="4869180"/>
            <a:ext cx="95059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/>
          <p:cNvSpPr/>
          <p:nvPr/>
        </p:nvSpPr>
        <p:spPr bwMode="auto">
          <a:xfrm>
            <a:off x="3243580" y="4710430"/>
            <a:ext cx="196850" cy="123698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rgbClr val="4472C4">
                <a:lumMod val="75000"/>
              </a:srgb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44546A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0563C1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ysClr val="windowText" lastClr="000000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954F72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ED7D31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5990" y="4291330"/>
            <a:ext cx="139065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4472C4">
                  <a:lumMod val="75000"/>
                </a:srgbClr>
              </a:buCl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数据型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00755" y="5473700"/>
            <a:ext cx="127952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4472C4">
                  <a:lumMod val="75000"/>
                </a:srgbClr>
              </a:buCl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控制型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AutoShape 5"/>
          <p:cNvSpPr/>
          <p:nvPr/>
        </p:nvSpPr>
        <p:spPr bwMode="auto">
          <a:xfrm>
            <a:off x="4791710" y="4332605"/>
            <a:ext cx="161925" cy="737235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rgbClr val="4472C4">
                <a:lumMod val="75000"/>
              </a:srgb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44546A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0563C1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ysClr val="windowText" lastClr="000000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954F72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ED7D31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47920" y="4052570"/>
            <a:ext cx="1735455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buClr>
                <a:srgbClr val="4472C4">
                  <a:lumMod val="75000"/>
                </a:srgbClr>
              </a:buCl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数值型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buClr>
                <a:srgbClr val="4472C4">
                  <a:lumMod val="75000"/>
                </a:srgbClr>
              </a:buCl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非数值型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AutoShape 5"/>
          <p:cNvSpPr/>
          <p:nvPr/>
        </p:nvSpPr>
        <p:spPr bwMode="auto">
          <a:xfrm>
            <a:off x="4817110" y="5541645"/>
            <a:ext cx="160655" cy="718820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rgbClr val="4472C4">
                <a:lumMod val="75000"/>
              </a:srgb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rgbClr val="44546A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0563C1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ysClr val="windowText" lastClr="000000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rgbClr val="954F72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ED7D31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472C4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ysClr val="windowText" lastClr="00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ysClr val="windowText" lastClr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3960" y="5221605"/>
            <a:ext cx="1348740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30000"/>
              </a:lnSpc>
              <a:buClr>
                <a:srgbClr val="4472C4">
                  <a:lumMod val="75000"/>
                </a:srgbClr>
              </a:buCl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30000"/>
              </a:lnSpc>
              <a:buClr>
                <a:srgbClr val="4472C4">
                  <a:lumMod val="75000"/>
                </a:srgbClr>
              </a:buCl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微指令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1331595" y="2823210"/>
            <a:ext cx="302260" cy="125349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4935" y="2948940"/>
            <a:ext cx="1279525" cy="13836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buClr>
                <a:srgbClr val="4472C4">
                  <a:lumMod val="75000"/>
                </a:srgbClr>
              </a:buClr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第二部分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5" grpId="0" build="p"/>
      <p:bldP spid="13" grpId="0" bldLvl="0" animBg="1"/>
      <p:bldP spid="14" grpId="0" build="p"/>
      <p:bldP spid="3" grpId="0" build="p"/>
      <p:bldP spid="4" grpId="0" bldLvl="0" animBg="1"/>
      <p:bldP spid="7" grpId="0" build="p"/>
      <p:bldP spid="9" grpId="0" bldLvl="0" animBg="1"/>
      <p:bldP spid="10" grpId="0" build="p"/>
      <p:bldP spid="11" grpId="0" animBg="1"/>
      <p:bldP spid="11" grpId="1" animBg="1"/>
      <p:bldP spid="12" grpId="0"/>
      <p:bldP spid="1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7" name="Rectangle 1027"/>
          <p:cNvSpPr>
            <a:spLocks noRot="1"/>
          </p:cNvSpPr>
          <p:nvPr/>
        </p:nvSpPr>
        <p:spPr>
          <a:xfrm>
            <a:off x="354013" y="825500"/>
            <a:ext cx="8610600" cy="31908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609600" indent="-609600" algn="just">
              <a:spcBef>
                <a:spcPct val="20000"/>
              </a:spcBef>
              <a:buClr>
                <a:srgbClr val="FDFBFB"/>
              </a:buClr>
              <a:buFont typeface="Monotype Sorts" pitchFamily="2" charset="2"/>
            </a:pPr>
            <a:r>
              <a:rPr lang="zh-CN" altLang="en-US" sz="36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600" b="1" dirty="0">
                <a:solidFill>
                  <a:srgbClr val="FFBF0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进位计数制</a:t>
            </a:r>
            <a:endParaRPr lang="zh-CN" altLang="en-US" sz="36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9600" indent="-609600" algn="just">
              <a:spcBef>
                <a:spcPct val="20000"/>
              </a:spcBef>
              <a:buClr>
                <a:srgbClr val="FDFBFB"/>
              </a:buClr>
              <a:buFont typeface="Monotype Sorts" pitchFamily="2" charset="2"/>
            </a:pPr>
            <a:endParaRPr lang="zh-CN" altLang="en-US" sz="1600" b="1" dirty="0">
              <a:solidFill>
                <a:srgbClr val="FFBF0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0229" name="Text Box 1029"/>
          <p:cNvSpPr txBox="1"/>
          <p:nvPr/>
        </p:nvSpPr>
        <p:spPr>
          <a:xfrm>
            <a:off x="323850" y="188913"/>
            <a:ext cx="83820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1.2.1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/>
              <a:t>进位计数制及其相互转换</a:t>
            </a:r>
            <a:endParaRPr lang="zh-CN" altLang="en-US" sz="3600" b="1" dirty="0"/>
          </a:p>
        </p:txBody>
      </p:sp>
      <p:sp>
        <p:nvSpPr>
          <p:cNvPr id="8" name="Text Box 3"/>
          <p:cNvSpPr txBox="1"/>
          <p:nvPr/>
        </p:nvSpPr>
        <p:spPr>
          <a:xfrm>
            <a:off x="1042988" y="2163763"/>
            <a:ext cx="7921625" cy="21431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（1）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进制,0,1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（2）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进制:0,1,2,…,7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（3）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进制:0,1,2,…,9,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A,B,C,D,E,F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（4）</a:t>
            </a:r>
            <a:r>
              <a:rPr lang="zh-CN" altLang="en-US" sz="2800" b="1" dirty="0">
                <a:solidFill>
                  <a:srgbClr val="FFBF0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2-10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进制:4位2进制数表示一位10进制数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455613" y="161448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1. 常用的进位制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build="p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4"/>
          <p:cNvSpPr txBox="1"/>
          <p:nvPr/>
        </p:nvSpPr>
        <p:spPr>
          <a:xfrm>
            <a:off x="450215" y="478790"/>
            <a:ext cx="36125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 eaLnBrk="0" hangingPunct="0"/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 十进制计数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345" y="1219835"/>
            <a:ext cx="69284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sym typeface="+mn-ea"/>
              </a:rPr>
              <a:t>(1) 基数为十(计数的符号个数):0～9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05815" y="1891665"/>
            <a:ext cx="2976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20000"/>
              </a:spcBef>
              <a:defRPr/>
            </a:pPr>
            <a:r>
              <a:rPr lang="zh-CN" altLang="en-US" sz="2800" b="1" dirty="0">
                <a:sym typeface="+mn-ea"/>
              </a:rPr>
              <a:t>(2) 位权为:10</a:t>
            </a:r>
            <a:r>
              <a:rPr lang="en-US" altLang="zh-CN" sz="3200" b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28345" y="2641600"/>
            <a:ext cx="58724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800" b="1" dirty="0"/>
              <a:t>如果有m位整数，n位小数。则：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3369945"/>
            <a:ext cx="7930515" cy="171196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  <p:bldLst>
      <p:bldP spid="17413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4"/>
          <p:cNvSpPr txBox="1"/>
          <p:nvPr/>
        </p:nvSpPr>
        <p:spPr>
          <a:xfrm>
            <a:off x="449898" y="478473"/>
            <a:ext cx="28397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eaLnBrk="0" hangingPunct="0"/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 二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进制计数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130" y="1224915"/>
            <a:ext cx="56857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 dirty="0">
                <a:sym typeface="+mn-ea"/>
              </a:rPr>
              <a:t>(1) 基数为二(计数的符号个数):0～1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880" y="1891665"/>
            <a:ext cx="21875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20000"/>
              </a:spcBef>
              <a:defRPr/>
            </a:pPr>
            <a:r>
              <a:rPr lang="zh-CN" altLang="en-US" sz="2800" b="1" dirty="0">
                <a:sym typeface="+mn-ea"/>
              </a:rPr>
              <a:t>(2) 位权为:</a:t>
            </a:r>
            <a:r>
              <a:rPr lang="en-US" altLang="zh-CN" sz="2800" b="1" dirty="0">
                <a:sym typeface="+mn-ea"/>
              </a:rPr>
              <a:t>2</a:t>
            </a:r>
            <a:r>
              <a:rPr lang="en-US" altLang="zh-CN" sz="3200" b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28345" y="2641600"/>
            <a:ext cx="58724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800" b="1" dirty="0"/>
              <a:t>如果有m位整数，n位小数。则：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3225165"/>
            <a:ext cx="8681085" cy="1873885"/>
          </a:xfrm>
          <a:prstGeom prst="rect">
            <a:avLst/>
          </a:prstGeom>
        </p:spPr>
      </p:pic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-3175" y="5413058"/>
            <a:ext cx="2552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(101.1)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413000" y="5403533"/>
            <a:ext cx="6337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=1×2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0×2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1×2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1×2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=5.5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17550" y="6098858"/>
            <a:ext cx="80327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(11110101.001)</a:t>
            </a:r>
            <a:r>
              <a:rPr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en-US" altLang="zh-CN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lang="en-US" altLang="zh-CN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lang="en-US" altLang="zh-CN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lang="en-US" altLang="zh-CN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+0+2</a:t>
            </a:r>
            <a:r>
              <a:rPr lang="en-US" altLang="zh-CN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+0+2</a:t>
            </a:r>
            <a:r>
              <a:rPr lang="en-US" altLang="zh-CN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+0+0+2</a:t>
            </a:r>
            <a:r>
              <a:rPr lang="en-US" altLang="zh-CN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-3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=245.125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8441" grpId="0" bldLvl="0" animBg="1" autoUpdateAnimBg="0"/>
      <p:bldP spid="18442" grpId="0" bldLvl="0" animBg="1" autoUpdateAnimBg="0"/>
      <p:bldP spid="12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4"/>
          <p:cNvSpPr txBox="1"/>
          <p:nvPr/>
        </p:nvSpPr>
        <p:spPr>
          <a:xfrm>
            <a:off x="449898" y="478473"/>
            <a:ext cx="283972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 eaLnBrk="0" hangingPunct="0"/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. 八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进制计数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9130" y="1224915"/>
            <a:ext cx="56857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 dirty="0">
                <a:sym typeface="+mn-ea"/>
              </a:rPr>
              <a:t>(1) 基数为二(计数的符号个数):0～</a:t>
            </a:r>
            <a:r>
              <a:rPr lang="en-US" altLang="zh-CN" sz="2800" b="1" dirty="0">
                <a:sym typeface="+mn-ea"/>
              </a:rPr>
              <a:t>7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880" y="1891665"/>
            <a:ext cx="21875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spcBef>
                <a:spcPct val="20000"/>
              </a:spcBef>
              <a:defRPr/>
            </a:pPr>
            <a:r>
              <a:rPr lang="zh-CN" altLang="en-US" sz="2800" b="1" dirty="0">
                <a:sym typeface="+mn-ea"/>
              </a:rPr>
              <a:t>(2) 位权为:</a:t>
            </a:r>
            <a:r>
              <a:rPr lang="en-US" altLang="zh-CN" sz="2800" b="1" dirty="0">
                <a:sym typeface="+mn-ea"/>
              </a:rPr>
              <a:t>8</a:t>
            </a:r>
            <a:r>
              <a:rPr lang="en-US" altLang="zh-CN" sz="3200" b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endParaRPr lang="zh-CN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28345" y="2641600"/>
            <a:ext cx="58724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defRPr/>
            </a:pPr>
            <a:r>
              <a:rPr lang="zh-CN" altLang="en-US" sz="2800" b="1" dirty="0"/>
              <a:t>如果有m位整数，n位小数。则：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3343275"/>
            <a:ext cx="8528685" cy="1733550"/>
          </a:xfrm>
          <a:prstGeom prst="rect">
            <a:avLst/>
          </a:prstGeom>
        </p:spPr>
      </p:pic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79388" y="5328920"/>
            <a:ext cx="234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(12.4)</a:t>
            </a:r>
            <a:r>
              <a:rPr lang="en-US" altLang="zh-CN" sz="3200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557463" y="5325745"/>
            <a:ext cx="532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=1×8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2×8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4×8</a:t>
            </a:r>
            <a:r>
              <a:rPr lang="zh-CN" altLang="en-US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3200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=10.5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7013" y="6016308"/>
            <a:ext cx="85026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(365.1)</a:t>
            </a:r>
            <a:r>
              <a:rPr lang="en-US" altLang="zh-CN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=3×8</a:t>
            </a:r>
            <a:r>
              <a:rPr lang="en-US" altLang="zh-CN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6×8</a:t>
            </a:r>
            <a:r>
              <a:rPr lang="en-US" altLang="zh-CN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5×8</a:t>
            </a:r>
            <a:r>
              <a:rPr lang="en-US" altLang="zh-CN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1×8</a:t>
            </a:r>
            <a:r>
              <a:rPr lang="zh-CN" altLang="en-US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－</a:t>
            </a:r>
            <a:r>
              <a:rPr lang="en-US" altLang="zh-CN" sz="28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=245.125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9467" grpId="0" bldLvl="0" animBg="1" autoUpdateAnimBg="0"/>
      <p:bldP spid="19468" grpId="0" bldLvl="0" animBg="1" autoUpdateAnimBg="0"/>
      <p:bldP spid="14" grpId="0" bldLvl="0" animBg="1" autoUpdateAnimBg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1.xml><?xml version="1.0" encoding="utf-8"?>
<p:tagLst xmlns:p="http://schemas.openxmlformats.org/presentationml/2006/main">
  <p:tag name="KSO_WM_UNIT_PLACING_PICTURE_USER_VIEWPORT" val="{&quot;height&quot;:3838,&quot;width&quot;:15840}"/>
</p:tagLst>
</file>

<file path=ppt/tags/tag12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3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4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ags/tag15.xml><?xml version="1.0" encoding="utf-8"?>
<p:tagLst xmlns:p="http://schemas.openxmlformats.org/presentationml/2006/main">
  <p:tag name="MH" val="20200529235458"/>
  <p:tag name="MH_LIBRARY" val="CONTENTS"/>
  <p:tag name="MH_TYPE" val="TITLE"/>
  <p:tag name="ID" val="626778"/>
  <p:tag name="MH_ORDER" val="NUMBER"/>
</p:tagLst>
</file>

<file path=ppt/tags/tag16.xml><?xml version="1.0" encoding="utf-8"?>
<p:tagLst xmlns:p="http://schemas.openxmlformats.org/presentationml/2006/main">
  <p:tag name="COMMONDATA" val="eyJoZGlkIjoiM2NmY2U0MjQxMjVhMzViM2U2NDc0NTI2ZDMwMzBmZG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MH" val="20200529235458"/>
  <p:tag name="MH_LIBRARY" val="CONTENTS"/>
  <p:tag name="MH_TYPE" val="OTHERS"/>
  <p:tag name="ID" val="626778"/>
</p:tagLst>
</file>

<file path=ppt/theme/theme1.xml><?xml version="1.0" encoding="utf-8"?>
<a:theme xmlns:a="http://schemas.openxmlformats.org/drawingml/2006/main" name="3计算机组成原理-3-1-概述">
  <a:themeElements>
    <a:clrScheme name="3计算机组成原理-3-1-概述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3计算机组成原理-3-1-概述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计算机组成原理-3-1-概述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计算机组成原理-3-1-概述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计算机组成原理-3-1-概述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计算机组成原理-3-1-概述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计算机组成原理-3-1-概述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C:\Users\JLP\Desktop\3计算机组成原理-3-1-概述.pot</Template>
  <TotalTime>0</TotalTime>
  <Words>3568</Words>
  <Application>WPS 演示</Application>
  <PresentationFormat>全屏显示(4:3)</PresentationFormat>
  <Paragraphs>517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等线</vt:lpstr>
      <vt:lpstr>Calibri</vt:lpstr>
      <vt:lpstr>微软雅黑</vt:lpstr>
      <vt:lpstr>楷体</vt:lpstr>
      <vt:lpstr>Arial Unicode MS</vt:lpstr>
      <vt:lpstr>华文楷体</vt:lpstr>
      <vt:lpstr>Tahoma</vt:lpstr>
      <vt:lpstr>楷体_GB2312</vt:lpstr>
      <vt:lpstr>新宋体</vt:lpstr>
      <vt:lpstr>Monotype Sorts</vt:lpstr>
      <vt:lpstr>Wingdings</vt:lpstr>
      <vt:lpstr>黑体</vt:lpstr>
      <vt:lpstr>Arial Unicode MS</vt:lpstr>
      <vt:lpstr>Courier New</vt:lpstr>
      <vt:lpstr>BatangChe</vt:lpstr>
      <vt:lpstr>Malgun Gothic</vt:lpstr>
      <vt:lpstr>3计算机组成原理-3-1-概述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1.2.2 带符号数的表示</vt:lpstr>
      <vt:lpstr>2. 原码、反码和补码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648</cp:revision>
  <dcterms:created xsi:type="dcterms:W3CDTF">2000-08-28T13:29:00Z</dcterms:created>
  <dcterms:modified xsi:type="dcterms:W3CDTF">2024-09-02T05:21:14Z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A43A4FCCDC9048B984919DE818A4FBCF_12</vt:lpwstr>
  </property>
</Properties>
</file>