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414" r:id="rId15"/>
    <p:sldId id="268" r:id="rId16"/>
    <p:sldId id="269" r:id="rId17"/>
    <p:sldId id="270" r:id="rId18"/>
    <p:sldId id="271" r:id="rId19"/>
    <p:sldId id="383" r:id="rId20"/>
    <p:sldId id="273" r:id="rId21"/>
    <p:sldId id="385" r:id="rId22"/>
    <p:sldId id="387" r:id="rId23"/>
    <p:sldId id="278" r:id="rId24"/>
    <p:sldId id="279" r:id="rId25"/>
    <p:sldId id="388" r:id="rId26"/>
    <p:sldId id="281" r:id="rId27"/>
    <p:sldId id="284" r:id="rId28"/>
    <p:sldId id="285" r:id="rId29"/>
    <p:sldId id="286" r:id="rId30"/>
    <p:sldId id="287" r:id="rId31"/>
    <p:sldId id="449" r:id="rId32"/>
    <p:sldId id="288" r:id="rId33"/>
    <p:sldId id="290" r:id="rId34"/>
    <p:sldId id="291" r:id="rId35"/>
    <p:sldId id="293" r:id="rId36"/>
    <p:sldId id="371" r:id="rId37"/>
    <p:sldId id="294" r:id="rId38"/>
    <p:sldId id="295" r:id="rId39"/>
    <p:sldId id="296" r:id="rId40"/>
    <p:sldId id="310" r:id="rId41"/>
    <p:sldId id="311" r:id="rId42"/>
    <p:sldId id="384" r:id="rId43"/>
    <p:sldId id="312" r:id="rId44"/>
    <p:sldId id="313" r:id="rId45"/>
    <p:sldId id="314" r:id="rId46"/>
    <p:sldId id="316" r:id="rId47"/>
    <p:sldId id="317" r:id="rId48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CC99"/>
    <a:srgbClr val="0000CC"/>
    <a:srgbClr val="0000FF"/>
    <a:srgbClr val="99CC00"/>
    <a:srgbClr val="FF9900"/>
    <a:srgbClr val="FF99FF"/>
    <a:srgbClr val="FFFF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18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1536" y="96"/>
      </p:cViewPr>
      <p:guideLst>
        <p:guide orient="horz" pos="2184"/>
        <p:guide pos="284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20.xml"/><Relationship Id="rId8" Type="http://schemas.openxmlformats.org/officeDocument/2006/relationships/slide" Target="slides/slide19.xml"/><Relationship Id="rId7" Type="http://schemas.openxmlformats.org/officeDocument/2006/relationships/slide" Target="slides/slide13.xml"/><Relationship Id="rId6" Type="http://schemas.openxmlformats.org/officeDocument/2006/relationships/slide" Target="slides/slide11.xml"/><Relationship Id="rId5" Type="http://schemas.openxmlformats.org/officeDocument/2006/relationships/slide" Target="slides/slide9.xml"/><Relationship Id="rId4" Type="http://schemas.openxmlformats.org/officeDocument/2006/relationships/slide" Target="slides/slide6.xml"/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9" Type="http://schemas.openxmlformats.org/officeDocument/2006/relationships/slide" Target="slides/slide41.xml"/><Relationship Id="rId18" Type="http://schemas.openxmlformats.org/officeDocument/2006/relationships/slide" Target="slides/slide36.xml"/><Relationship Id="rId17" Type="http://schemas.openxmlformats.org/officeDocument/2006/relationships/slide" Target="slides/slide35.xml"/><Relationship Id="rId16" Type="http://schemas.openxmlformats.org/officeDocument/2006/relationships/slide" Target="slides/slide34.xml"/><Relationship Id="rId15" Type="http://schemas.openxmlformats.org/officeDocument/2006/relationships/slide" Target="slides/slide33.xml"/><Relationship Id="rId14" Type="http://schemas.openxmlformats.org/officeDocument/2006/relationships/slide" Target="slides/slide26.xml"/><Relationship Id="rId13" Type="http://schemas.openxmlformats.org/officeDocument/2006/relationships/slide" Target="slides/slide25.xml"/><Relationship Id="rId12" Type="http://schemas.openxmlformats.org/officeDocument/2006/relationships/slide" Target="slides/slide23.xml"/><Relationship Id="rId11" Type="http://schemas.openxmlformats.org/officeDocument/2006/relationships/slide" Target="slides/slide22.xml"/><Relationship Id="rId10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e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emf"/><Relationship Id="rId8" Type="http://schemas.openxmlformats.org/officeDocument/2006/relationships/image" Target="../media/image79.emf"/><Relationship Id="rId7" Type="http://schemas.openxmlformats.org/officeDocument/2006/relationships/image" Target="../media/image78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emf"/><Relationship Id="rId7" Type="http://schemas.openxmlformats.org/officeDocument/2006/relationships/image" Target="../media/image94.w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0" Type="http://schemas.openxmlformats.org/officeDocument/2006/relationships/image" Target="../media/image97.wmf"/><Relationship Id="rId1" Type="http://schemas.openxmlformats.org/officeDocument/2006/relationships/image" Target="../media/image88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e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5" Type="http://schemas.openxmlformats.org/officeDocument/2006/relationships/image" Target="../media/image111.wmf"/><Relationship Id="rId14" Type="http://schemas.openxmlformats.org/officeDocument/2006/relationships/image" Target="../media/image94.wmf"/><Relationship Id="rId13" Type="http://schemas.openxmlformats.org/officeDocument/2006/relationships/image" Target="../media/image110.wmf"/><Relationship Id="rId12" Type="http://schemas.openxmlformats.org/officeDocument/2006/relationships/image" Target="../media/image109.wmf"/><Relationship Id="rId11" Type="http://schemas.openxmlformats.org/officeDocument/2006/relationships/image" Target="../media/image108.wmf"/><Relationship Id="rId10" Type="http://schemas.openxmlformats.org/officeDocument/2006/relationships/image" Target="../media/image107.emf"/><Relationship Id="rId1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6.e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0" Type="http://schemas.openxmlformats.org/officeDocument/2006/relationships/image" Target="../media/image20.emf"/><Relationship Id="rId1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7" Type="http://schemas.openxmlformats.org/officeDocument/2006/relationships/image" Target="../media/image40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49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7" Type="http://schemas.openxmlformats.org/officeDocument/2006/relationships/image" Target="../media/image61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75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DBB326-5E5D-4591-AC00-AE33DC6587B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BA71B1-D32F-4C0C-9589-557D27B1DF45}" type="slidenum">
              <a:rPr lang="en-US" altLang="zh-CN" smtClean="0"/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800FD9-F6B1-44B6-9B3D-850CB26E4318}" type="slidenum">
              <a:rPr lang="en-US" altLang="zh-CN" smtClean="0"/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AF1A72-6DB9-4388-867B-0C520149798E}" type="slidenum">
              <a:rPr lang="en-US" altLang="zh-CN" smtClean="0"/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83926A2-2E5A-4722-9FF7-B8D80D802484}" type="slidenum">
              <a:rPr lang="en-US" altLang="zh-CN" smtClean="0"/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E254EB-3EA5-4279-8282-21209DA0D957}" type="slidenum">
              <a:rPr lang="en-US" altLang="zh-CN" smtClean="0"/>
            </a:fld>
            <a:endParaRPr lang="en-US" altLang="zh-CN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19E5C4-D72B-488C-9C56-1C3382433921}" type="slidenum">
              <a:rPr lang="en-US" altLang="zh-CN" smtClean="0"/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F801D7-8F33-45F2-BBA6-BD0574BA6ACB}" type="slidenum">
              <a:rPr lang="en-US" altLang="zh-CN" smtClean="0"/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F801D7-8F33-45F2-BBA6-BD0574BA6ACB}" type="slidenum">
              <a:rPr lang="en-US" altLang="zh-CN" smtClean="0"/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4CF3C1-6304-4DB2-953B-85A3ECCFDA88}" type="slidenum">
              <a:rPr lang="en-US" altLang="zh-CN" smtClean="0"/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7312294-63FB-48AB-8B81-5F3BD262CB06}" type="slidenum">
              <a:rPr lang="en-US" altLang="zh-CN" smtClean="0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AC361BE-D03F-4AB4-8E6A-9BBADDDE7DF3}" type="slidenum">
              <a:rPr lang="en-US" altLang="zh-CN" smtClean="0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0CDF25-99A8-45E3-92F4-C9DA56B9AA42}" type="slidenum">
              <a:rPr lang="en-US" altLang="zh-CN" smtClean="0"/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130E91-BD89-4456-BB50-0EFE1C82DABB}" type="slidenum">
              <a:rPr lang="en-US" altLang="zh-CN" smtClean="0"/>
            </a:fld>
            <a:endParaRPr lang="en-US" altLang="zh-CN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9705FA-4968-4F95-BA4A-5DCBB8AF3666}" type="slidenum">
              <a:rPr lang="en-US" altLang="zh-CN" smtClean="0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ED2EF7E-BC61-4DB5-A328-7266BF151D79}" type="slidenum">
              <a:rPr lang="en-US" altLang="zh-CN" smtClean="0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464A03-8E30-41C6-BA1A-DD1D00C38C92}" type="slidenum">
              <a:rPr lang="en-US" altLang="zh-CN" smtClean="0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641D80-7B7C-4FD7-9294-B620C9BD98F6}" type="slidenum">
              <a:rPr lang="en-US" altLang="zh-CN" smtClean="0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020D637-0BBE-41D5-BC19-7D44CFF95C40}" type="slidenum">
              <a:rPr lang="en-US" altLang="zh-CN" smtClean="0"/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81EE00-566A-478B-A3C7-B02E175572C0}" type="slidenum">
              <a:rPr lang="en-US" altLang="zh-CN" smtClean="0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A115EDC-F9B4-40FB-8BC2-1B61083494FD}" type="slidenum">
              <a:rPr lang="en-US" altLang="zh-CN" smtClean="0"/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697C39-8A86-49B8-A5EB-C215171C958F}" type="slidenum">
              <a:rPr lang="en-US" altLang="zh-CN" smtClean="0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1BA97E-B61E-4FCB-9D15-C0B657E60FDC}" type="slidenum">
              <a:rPr lang="en-US" altLang="zh-CN" smtClean="0"/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D81BAB-2C5E-4162-80CC-61E9B4AE6322}" type="slidenum">
              <a:rPr lang="en-US" altLang="zh-CN" smtClean="0"/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B9AABC-236C-4D39-B9A6-4C32E3228551}" type="slidenum">
              <a:rPr lang="en-US" altLang="zh-CN" smtClean="0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C7BA61-1E6E-4026-9240-E888CF6DE6DD}" type="slidenum">
              <a:rPr lang="en-US" altLang="zh-CN" smtClean="0"/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70B519-9FB3-4494-A7F6-4AB314925832}" type="slidenum">
              <a:rPr lang="en-US" altLang="zh-CN" smtClean="0"/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27479E-D99F-46EA-A767-C480DE9C8820}" type="slidenum">
              <a:rPr lang="en-US" altLang="zh-CN" smtClean="0"/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70B519-9FB3-4494-A7F6-4AB314925832}" type="slidenum">
              <a:rPr lang="en-US" altLang="zh-CN" smtClean="0"/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C8D72D-D726-4FA2-937F-0AE7F46D04D9}" type="slidenum">
              <a:rPr lang="en-US" altLang="zh-CN" smtClean="0"/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B99DAF-9CEB-49A6-B089-DC3D8C25C3ED}" type="slidenum">
              <a:rPr lang="en-US" altLang="zh-CN" smtClean="0"/>
            </a:fld>
            <a:endParaRPr lang="en-US" altLang="zh-CN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7D1C0F-722C-4E49-BC8B-F1AF6D2B3EA4}" type="slidenum">
              <a:rPr lang="en-US" altLang="zh-CN" smtClean="0"/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2A99CE-99BC-4329-992D-5E19FE371C05}" type="slidenum">
              <a:rPr lang="en-US" altLang="zh-CN" smtClean="0"/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C41D91F-AB3A-415D-92AD-55DDB92CF69B}" type="slidenum">
              <a:rPr lang="en-US" altLang="zh-CN" smtClean="0"/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F323E6-9ED8-4A87-AB33-A4A98AEE20E7}" type="slidenum">
              <a:rPr lang="en-US" altLang="zh-CN" smtClean="0"/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4B441A-ED4B-46E4-94EF-759003FA3477}" type="slidenum">
              <a:rPr lang="en-US" altLang="zh-CN" smtClean="0"/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FB3979-10B5-47AE-8229-9E45AF04E926}" type="slidenum">
              <a:rPr lang="en-US" altLang="zh-CN" smtClean="0"/>
            </a:fld>
            <a:endParaRPr lang="en-US" altLang="zh-CN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D60594-6A4A-4657-A648-6A6429324755}" type="slidenum">
              <a:rPr lang="en-US" altLang="zh-CN" smtClean="0"/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B07934-EA7B-41A8-B8A2-1D54965BAF7F}" type="slidenum">
              <a:rPr lang="en-US" altLang="zh-CN" smtClean="0"/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6E5333C-3BF1-41FC-B327-83A2DCAAFB05}" type="slidenum">
              <a:rPr lang="en-US" altLang="zh-CN" smtClean="0"/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310D8-5A26-494E-9C67-47EF25F84C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84CB57-B5A8-4770-B6E0-E47232C56A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7CF91-0AB6-4D7F-8D04-9085FA4B64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7AFF2-3FE5-4222-8AC8-FC47E576F3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C0613-B62B-42D3-AF5B-EA11361EC9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E08E6-0FBA-4C05-88F2-69B01D39AA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EB727-C6CE-4C0B-8F0E-96730B7EEBA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F56C8-3560-4373-9A9C-E20D436B2B3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B315-2FE1-49F4-9B07-8BC98C976E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97A15-F40D-45ED-B65C-D426C030BC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8D7D1-437F-4EBA-8A36-B289E8BFC7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0B45ECA-5749-49F0-BBF5-F94055A993E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" Type="http://schemas.openxmlformats.org/officeDocument/2006/relationships/oleObject" Target="../embeddings/oleObject2.bin"/><Relationship Id="rId23" Type="http://schemas.openxmlformats.org/officeDocument/2006/relationships/notesSlide" Target="../notesSlides/notesSlide12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0.emf"/><Relationship Id="rId2" Type="http://schemas.openxmlformats.org/officeDocument/2006/relationships/image" Target="../media/image1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23" Type="http://schemas.openxmlformats.org/officeDocument/2006/relationships/notesSlide" Target="../notesSlides/notesSlide13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.emf"/><Relationship Id="rId2" Type="http://schemas.openxmlformats.org/officeDocument/2006/relationships/image" Target="../media/image11.e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19.e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2.bin"/><Relationship Id="rId24" Type="http://schemas.openxmlformats.org/officeDocument/2006/relationships/notesSlide" Target="../notesSlides/notesSlide15.xml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7.xml"/><Relationship Id="rId21" Type="http://schemas.openxmlformats.org/officeDocument/2006/relationships/audio" Target="../media/audio1.wav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1.wmf"/><Relationship Id="rId1" Type="http://schemas.openxmlformats.org/officeDocument/2006/relationships/oleObject" Target="../embeddings/oleObject3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7.e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emf"/><Relationship Id="rId19" Type="http://schemas.openxmlformats.org/officeDocument/2006/relationships/notesSlide" Target="../notesSlides/notesSlide17.xml"/><Relationship Id="rId18" Type="http://schemas.openxmlformats.org/officeDocument/2006/relationships/vmlDrawing" Target="../drawings/vmlDrawing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0.e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9.e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6.e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3.emf"/><Relationship Id="rId17" Type="http://schemas.openxmlformats.org/officeDocument/2006/relationships/notesSlide" Target="../notesSlides/notesSlide20.xml"/><Relationship Id="rId16" Type="http://schemas.openxmlformats.org/officeDocument/2006/relationships/vmlDrawing" Target="../drawings/vmlDrawing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9.e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8.e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7.emf"/><Relationship Id="rId1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0.emf"/><Relationship Id="rId11" Type="http://schemas.openxmlformats.org/officeDocument/2006/relationships/notesSlide" Target="../notesSlides/notesSlide21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8.e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7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5.emf"/><Relationship Id="rId19" Type="http://schemas.openxmlformats.org/officeDocument/2006/relationships/notesSlide" Target="../notesSlides/notesSlide26.xml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1.e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0.e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9.emf"/><Relationship Id="rId1" Type="http://schemas.openxmlformats.org/officeDocument/2006/relationships/oleObject" Target="../embeddings/oleObject53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7.e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4.e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8.emf"/><Relationship Id="rId1" Type="http://schemas.openxmlformats.org/officeDocument/2006/relationships/oleObject" Target="../embeddings/oleObject6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67.e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5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4.emf"/><Relationship Id="rId19" Type="http://schemas.openxmlformats.org/officeDocument/2006/relationships/notesSlide" Target="../notesSlides/notesSlide28.xml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71.e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68.emf"/><Relationship Id="rId1" Type="http://schemas.openxmlformats.org/officeDocument/2006/relationships/oleObject" Target="../embeddings/oleObject7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2.bin"/><Relationship Id="rId8" Type="http://schemas.openxmlformats.org/officeDocument/2006/relationships/image" Target="../media/image75.emf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4.e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9.bin"/><Relationship Id="rId21" Type="http://schemas.openxmlformats.org/officeDocument/2006/relationships/notesSlide" Target="../notesSlides/notesSlide29.xml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72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0.emf"/><Relationship Id="rId17" Type="http://schemas.openxmlformats.org/officeDocument/2006/relationships/oleObject" Target="../embeddings/oleObject86.bin"/><Relationship Id="rId16" Type="http://schemas.openxmlformats.org/officeDocument/2006/relationships/image" Target="../media/image79.emf"/><Relationship Id="rId15" Type="http://schemas.openxmlformats.org/officeDocument/2006/relationships/oleObject" Target="../embeddings/oleObject85.bin"/><Relationship Id="rId14" Type="http://schemas.openxmlformats.org/officeDocument/2006/relationships/image" Target="../media/image78.emf"/><Relationship Id="rId13" Type="http://schemas.openxmlformats.org/officeDocument/2006/relationships/oleObject" Target="../embeddings/oleObject84.bin"/><Relationship Id="rId12" Type="http://schemas.openxmlformats.org/officeDocument/2006/relationships/image" Target="../media/image77.emf"/><Relationship Id="rId11" Type="http://schemas.openxmlformats.org/officeDocument/2006/relationships/oleObject" Target="../embeddings/oleObject83.bin"/><Relationship Id="rId10" Type="http://schemas.openxmlformats.org/officeDocument/2006/relationships/image" Target="../media/image76.emf"/><Relationship Id="rId1" Type="http://schemas.openxmlformats.org/officeDocument/2006/relationships/oleObject" Target="../embeddings/oleObject78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2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1.emf"/><Relationship Id="rId1" Type="http://schemas.openxmlformats.org/officeDocument/2006/relationships/oleObject" Target="../embeddings/oleObject8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5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90.bin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7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86.emf"/><Relationship Id="rId1" Type="http://schemas.openxmlformats.org/officeDocument/2006/relationships/oleObject" Target="../embeddings/oleObject9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5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94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91.e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90.e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9.emf"/><Relationship Id="rId32" Type="http://schemas.openxmlformats.org/officeDocument/2006/relationships/notesSlide" Target="../notesSlides/notesSlide40.xml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98.bin"/><Relationship Id="rId29" Type="http://schemas.openxmlformats.org/officeDocument/2006/relationships/oleObject" Target="../embeddings/oleObject115.bin"/><Relationship Id="rId28" Type="http://schemas.openxmlformats.org/officeDocument/2006/relationships/oleObject" Target="../embeddings/oleObject114.bin"/><Relationship Id="rId27" Type="http://schemas.openxmlformats.org/officeDocument/2006/relationships/image" Target="../media/image97.wmf"/><Relationship Id="rId26" Type="http://schemas.openxmlformats.org/officeDocument/2006/relationships/oleObject" Target="../embeddings/oleObject113.bin"/><Relationship Id="rId25" Type="http://schemas.openxmlformats.org/officeDocument/2006/relationships/image" Target="../media/image96.wmf"/><Relationship Id="rId24" Type="http://schemas.openxmlformats.org/officeDocument/2006/relationships/oleObject" Target="../embeddings/oleObject112.bin"/><Relationship Id="rId23" Type="http://schemas.openxmlformats.org/officeDocument/2006/relationships/image" Target="../media/image95.emf"/><Relationship Id="rId22" Type="http://schemas.openxmlformats.org/officeDocument/2006/relationships/oleObject" Target="../embeddings/oleObject111.bin"/><Relationship Id="rId21" Type="http://schemas.openxmlformats.org/officeDocument/2006/relationships/oleObject" Target="../embeddings/oleObject110.bin"/><Relationship Id="rId20" Type="http://schemas.openxmlformats.org/officeDocument/2006/relationships/oleObject" Target="../embeddings/oleObject109.bin"/><Relationship Id="rId2" Type="http://schemas.openxmlformats.org/officeDocument/2006/relationships/image" Target="../media/image88.emf"/><Relationship Id="rId19" Type="http://schemas.openxmlformats.org/officeDocument/2006/relationships/oleObject" Target="../embeddings/oleObject108.bin"/><Relationship Id="rId18" Type="http://schemas.openxmlformats.org/officeDocument/2006/relationships/oleObject" Target="../embeddings/oleObject107.bin"/><Relationship Id="rId17" Type="http://schemas.openxmlformats.org/officeDocument/2006/relationships/oleObject" Target="../embeddings/oleObject106.bin"/><Relationship Id="rId16" Type="http://schemas.openxmlformats.org/officeDocument/2006/relationships/oleObject" Target="../embeddings/oleObject105.bin"/><Relationship Id="rId15" Type="http://schemas.openxmlformats.org/officeDocument/2006/relationships/oleObject" Target="../embeddings/oleObject104.bin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103.bin"/><Relationship Id="rId12" Type="http://schemas.openxmlformats.org/officeDocument/2006/relationships/image" Target="../media/image93.e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2.emf"/><Relationship Id="rId1" Type="http://schemas.openxmlformats.org/officeDocument/2006/relationships/oleObject" Target="../embeddings/oleObject97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01.e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99.emf"/><Relationship Id="rId36" Type="http://schemas.openxmlformats.org/officeDocument/2006/relationships/notesSlide" Target="../notesSlides/notesSlide41.xml"/><Relationship Id="rId35" Type="http://schemas.openxmlformats.org/officeDocument/2006/relationships/vmlDrawing" Target="../drawings/vmlDrawing18.vml"/><Relationship Id="rId34" Type="http://schemas.openxmlformats.org/officeDocument/2006/relationships/slideLayout" Target="../slideLayouts/slideLayout7.xml"/><Relationship Id="rId33" Type="http://schemas.openxmlformats.org/officeDocument/2006/relationships/oleObject" Target="../embeddings/oleObject133.bin"/><Relationship Id="rId32" Type="http://schemas.openxmlformats.org/officeDocument/2006/relationships/image" Target="../media/image111.wmf"/><Relationship Id="rId31" Type="http://schemas.openxmlformats.org/officeDocument/2006/relationships/oleObject" Target="../embeddings/oleObject132.bin"/><Relationship Id="rId30" Type="http://schemas.openxmlformats.org/officeDocument/2006/relationships/oleObject" Target="../embeddings/oleObject131.bin"/><Relationship Id="rId3" Type="http://schemas.openxmlformats.org/officeDocument/2006/relationships/oleObject" Target="../embeddings/oleObject117.bin"/><Relationship Id="rId29" Type="http://schemas.openxmlformats.org/officeDocument/2006/relationships/image" Target="../media/image94.wmf"/><Relationship Id="rId28" Type="http://schemas.openxmlformats.org/officeDocument/2006/relationships/oleObject" Target="../embeddings/oleObject130.bin"/><Relationship Id="rId27" Type="http://schemas.openxmlformats.org/officeDocument/2006/relationships/oleObject" Target="../embeddings/oleObject129.bin"/><Relationship Id="rId26" Type="http://schemas.openxmlformats.org/officeDocument/2006/relationships/image" Target="../media/image110.wmf"/><Relationship Id="rId25" Type="http://schemas.openxmlformats.org/officeDocument/2006/relationships/oleObject" Target="../embeddings/oleObject128.bin"/><Relationship Id="rId24" Type="http://schemas.openxmlformats.org/officeDocument/2006/relationships/image" Target="../media/image109.wmf"/><Relationship Id="rId23" Type="http://schemas.openxmlformats.org/officeDocument/2006/relationships/oleObject" Target="../embeddings/oleObject127.bin"/><Relationship Id="rId22" Type="http://schemas.openxmlformats.org/officeDocument/2006/relationships/image" Target="../media/image108.wmf"/><Relationship Id="rId21" Type="http://schemas.openxmlformats.org/officeDocument/2006/relationships/oleObject" Target="../embeddings/oleObject126.bin"/><Relationship Id="rId20" Type="http://schemas.openxmlformats.org/officeDocument/2006/relationships/image" Target="../media/image107.emf"/><Relationship Id="rId2" Type="http://schemas.openxmlformats.org/officeDocument/2006/relationships/image" Target="../media/image98.emf"/><Relationship Id="rId19" Type="http://schemas.openxmlformats.org/officeDocument/2006/relationships/oleObject" Target="../embeddings/oleObject125.bin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16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13.e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12.emf"/><Relationship Id="rId13" Type="http://schemas.openxmlformats.org/officeDocument/2006/relationships/notesSlide" Target="../notesSlides/notesSlide42.xml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6.emf"/><Relationship Id="rId1" Type="http://schemas.openxmlformats.org/officeDocument/2006/relationships/oleObject" Target="../embeddings/oleObject13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19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17.emf"/><Relationship Id="rId15" Type="http://schemas.openxmlformats.org/officeDocument/2006/relationships/notesSlide" Target="../notesSlides/notesSlide43.xml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3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1654C-437A-4A3D-945B-5F726BBD80C8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475105" y="461645"/>
            <a:ext cx="6019800" cy="13220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第一部分计算机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CH1-2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逻辑代数基础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28650" y="2422843"/>
            <a:ext cx="46751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逻辑代数的基本概念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28650" y="3519805"/>
            <a:ext cx="58991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逻辑代数的基本定理和规律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28650" y="4556443"/>
            <a:ext cx="63071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逻辑函数表达式的形式与变换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28650" y="5623243"/>
            <a:ext cx="3859213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逻辑函数的化简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ldLvl="0" animBg="1" autoUpdateAnimBg="0"/>
      <p:bldP spid="2056" grpId="0" bldLvl="0" animBg="1" autoUpdateAnimBg="0"/>
      <p:bldP spid="2057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BA59C-88AD-44F9-A5E4-F0C019D514E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66700" y="334963"/>
            <a:ext cx="38560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二、逻辑函数的相等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4800" y="1249363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如果对应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任一组取值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的值都相等，则称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。计为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57200" y="32766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判断两个逻辑表达式是否相等的方法有：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3400" y="4144963"/>
            <a:ext cx="2012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、列表法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33400" y="4983163"/>
            <a:ext cx="8108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、利用逻辑代数的公理、定理和规则证明。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 autoUpdateAnimBg="0"/>
      <p:bldP spid="12292" grpId="0" bldLvl="0" animBg="1" autoUpdateAnimBg="0"/>
      <p:bldP spid="12295" grpId="0" autoUpdateAnimBg="0"/>
      <p:bldP spid="12296" grpId="0" animBg="1" autoUpdateAnimBg="0"/>
      <p:bldP spid="1229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B7167-E920-4DBB-85BF-6727E96055FB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228600" y="333375"/>
            <a:ext cx="7162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2.1.3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逻辑函数的表示方法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228600" y="1371600"/>
            <a:ext cx="24384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一、真值表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228600" y="2773363"/>
            <a:ext cx="4114800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二、逻辑函数表达式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228600" y="4144963"/>
            <a:ext cx="2514600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三、卡诺图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228600" y="5486400"/>
            <a:ext cx="42672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四、时序图、时间图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304800" y="20574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主要用于直观的观察变量和函数之间的关系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hlinkClick r:id="rId1" action="ppaction://hlinksldjump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304800" y="3429000"/>
            <a:ext cx="46532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主要用于获得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逻辑电路图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04800" y="4724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主要用于逻辑函数化简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04800" y="6126163"/>
            <a:ext cx="38404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主要用于工作波形图 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2950" y="5546090"/>
            <a:ext cx="224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2"/>
                </a:solidFill>
              </a:rPr>
              <a:t>仅做了解</a:t>
            </a:r>
            <a:endParaRPr lang="zh-CN" altLang="en-US" b="1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10585" y="4264025"/>
            <a:ext cx="2247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solidFill>
                  <a:schemeClr val="accent2"/>
                </a:solidFill>
              </a:rPr>
              <a:t>仅做了解</a:t>
            </a:r>
            <a:endParaRPr lang="zh-CN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410B315-2FE1-49F4-9B07-8BC98C976EF3}" type="slidenum">
              <a:rPr lang="en-US" altLang="zh-CN"/>
            </a:fld>
            <a:endParaRPr lang="en-US" altLang="zh-CN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1475105" y="461645"/>
            <a:ext cx="6019800" cy="132207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第一部分计算机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基础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CH1-2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逻辑代数基础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28650" y="2422843"/>
            <a:ext cx="46751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2.1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逻辑代数的基本概念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628650" y="3519805"/>
            <a:ext cx="58991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逻辑代数的基本定理和规律</a:t>
            </a:r>
            <a:endParaRPr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28650" y="4556443"/>
            <a:ext cx="630713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2.3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逻辑函数表达式的形式与变换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628650" y="5623243"/>
            <a:ext cx="3859213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逻辑函数的化简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90602-E87A-4593-9C90-95E6147F83F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304800" y="1423988"/>
            <a:ext cx="6400800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2.2.1 </a:t>
            </a:r>
            <a:r>
              <a:rPr lang="zh-CN" altLang="en-US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</a:t>
            </a:r>
            <a:endParaRPr lang="zh-CN" altLang="en-US" sz="40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339" name="Group 3"/>
          <p:cNvGrpSpPr/>
          <p:nvPr/>
        </p:nvGrpSpPr>
        <p:grpSpPr bwMode="auto">
          <a:xfrm>
            <a:off x="1219200" y="3270250"/>
            <a:ext cx="5291138" cy="569913"/>
            <a:chOff x="576" y="1248"/>
            <a:chExt cx="3333" cy="359"/>
          </a:xfrm>
        </p:grpSpPr>
        <p:graphicFrame>
          <p:nvGraphicFramePr>
            <p:cNvPr id="25619" name="Object 4"/>
            <p:cNvGraphicFramePr>
              <a:graphicFrameLocks noChangeAspect="1"/>
            </p:cNvGraphicFramePr>
            <p:nvPr/>
          </p:nvGraphicFramePr>
          <p:xfrm>
            <a:off x="576" y="1248"/>
            <a:ext cx="110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1" name="Equation" r:id="rId1" imgW="228600" imgH="43815" progId="Equation.3">
                    <p:embed/>
                  </p:oleObj>
                </mc:Choice>
                <mc:Fallback>
                  <p:oleObj name="Equation" r:id="rId1" imgW="228600" imgH="4381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48"/>
                          <a:ext cx="1104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0" name="Object 5"/>
            <p:cNvGraphicFramePr>
              <a:graphicFrameLocks noChangeAspect="1"/>
            </p:cNvGraphicFramePr>
            <p:nvPr/>
          </p:nvGraphicFramePr>
          <p:xfrm>
            <a:off x="2832" y="1248"/>
            <a:ext cx="10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2" name="Equation" r:id="rId3" imgW="222885" imgH="32385" progId="Equation.3">
                    <p:embed/>
                  </p:oleObj>
                </mc:Choice>
                <mc:Fallback>
                  <p:oleObj name="Equation" r:id="rId3" imgW="222885" imgH="323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07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2" name="Group 6"/>
          <p:cNvGrpSpPr/>
          <p:nvPr/>
        </p:nvGrpSpPr>
        <p:grpSpPr bwMode="auto">
          <a:xfrm>
            <a:off x="1262063" y="3860800"/>
            <a:ext cx="5313362" cy="646113"/>
            <a:chOff x="603" y="1776"/>
            <a:chExt cx="3347" cy="407"/>
          </a:xfrm>
        </p:grpSpPr>
        <p:graphicFrame>
          <p:nvGraphicFramePr>
            <p:cNvPr id="25617" name="Object 7"/>
            <p:cNvGraphicFramePr>
              <a:graphicFrameLocks noChangeAspect="1"/>
            </p:cNvGraphicFramePr>
            <p:nvPr/>
          </p:nvGraphicFramePr>
          <p:xfrm>
            <a:off x="603" y="1776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3" name="Equation" r:id="rId5" imgW="217805" imgH="43815" progId="Equation.3">
                    <p:embed/>
                  </p:oleObj>
                </mc:Choice>
                <mc:Fallback>
                  <p:oleObj name="Equation" r:id="rId5" imgW="217805" imgH="4381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776"/>
                          <a:ext cx="104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Object 8"/>
            <p:cNvGraphicFramePr>
              <a:graphicFrameLocks noChangeAspect="1"/>
            </p:cNvGraphicFramePr>
            <p:nvPr/>
          </p:nvGraphicFramePr>
          <p:xfrm>
            <a:off x="2819" y="1824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4" name="Equation" r:id="rId7" imgW="239395" imgH="43815" progId="Equation.3">
                    <p:embed/>
                  </p:oleObj>
                </mc:Choice>
                <mc:Fallback>
                  <p:oleObj name="Equation" r:id="rId7" imgW="239395" imgH="4381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824"/>
                          <a:ext cx="113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5" name="Group 9"/>
          <p:cNvGrpSpPr/>
          <p:nvPr/>
        </p:nvGrpSpPr>
        <p:grpSpPr bwMode="auto">
          <a:xfrm>
            <a:off x="1258888" y="4508500"/>
            <a:ext cx="5313362" cy="646113"/>
            <a:chOff x="603" y="2304"/>
            <a:chExt cx="3347" cy="407"/>
          </a:xfrm>
        </p:grpSpPr>
        <p:graphicFrame>
          <p:nvGraphicFramePr>
            <p:cNvPr id="25615" name="Object 10"/>
            <p:cNvGraphicFramePr>
              <a:graphicFrameLocks noChangeAspect="1"/>
            </p:cNvGraphicFramePr>
            <p:nvPr/>
          </p:nvGraphicFramePr>
          <p:xfrm>
            <a:off x="603" y="2304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5" name="Equation" r:id="rId9" imgW="217805" imgH="43815" progId="Equation.3">
                    <p:embed/>
                  </p:oleObj>
                </mc:Choice>
                <mc:Fallback>
                  <p:oleObj name="Equation" r:id="rId9" imgW="217805" imgH="4381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304"/>
                          <a:ext cx="1049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11"/>
            <p:cNvGraphicFramePr>
              <a:graphicFrameLocks noChangeAspect="1"/>
            </p:cNvGraphicFramePr>
            <p:nvPr/>
          </p:nvGraphicFramePr>
          <p:xfrm>
            <a:off x="2819" y="2352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6" name="Equation" r:id="rId11" imgW="239395" imgH="43815" progId="Equation.3">
                    <p:embed/>
                  </p:oleObj>
                </mc:Choice>
                <mc:Fallback>
                  <p:oleObj name="Equation" r:id="rId11" imgW="239395" imgH="4381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352"/>
                          <a:ext cx="1131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8" name="Group 12"/>
          <p:cNvGrpSpPr/>
          <p:nvPr/>
        </p:nvGrpSpPr>
        <p:grpSpPr bwMode="auto">
          <a:xfrm>
            <a:off x="1365250" y="5784850"/>
            <a:ext cx="4719638" cy="692150"/>
            <a:chOff x="624" y="2832"/>
            <a:chExt cx="2973" cy="436"/>
          </a:xfrm>
        </p:grpSpPr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624" y="2832"/>
            <a:ext cx="71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7" name="Equation" r:id="rId13" imgW="130810" imgH="65405" progId="Equation.3">
                    <p:embed/>
                  </p:oleObj>
                </mc:Choice>
                <mc:Fallback>
                  <p:oleObj name="Equation" r:id="rId13" imgW="130810" imgH="6540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718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Object 14"/>
            <p:cNvGraphicFramePr>
              <a:graphicFrameLocks noChangeAspect="1"/>
            </p:cNvGraphicFramePr>
            <p:nvPr/>
          </p:nvGraphicFramePr>
          <p:xfrm>
            <a:off x="2880" y="2832"/>
            <a:ext cx="71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8" name="Equation" r:id="rId15" imgW="130810" imgH="65405" progId="Equation.3">
                    <p:embed/>
                  </p:oleObj>
                </mc:Choice>
                <mc:Fallback>
                  <p:oleObj name="Equation" r:id="rId15" imgW="130810" imgH="6540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32"/>
                          <a:ext cx="71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304800" y="2355850"/>
            <a:ext cx="18161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一、公理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533400" y="381000"/>
            <a:ext cx="8229600" cy="7620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逻辑代数的基本定理和规律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353" name="Group 17"/>
          <p:cNvGrpSpPr/>
          <p:nvPr/>
        </p:nvGrpSpPr>
        <p:grpSpPr bwMode="auto">
          <a:xfrm>
            <a:off x="1403350" y="5183188"/>
            <a:ext cx="5268913" cy="625475"/>
            <a:chOff x="672" y="2317"/>
            <a:chExt cx="3319" cy="394"/>
          </a:xfrm>
        </p:grpSpPr>
        <p:graphicFrame>
          <p:nvGraphicFramePr>
            <p:cNvPr id="25611" name="Object 18"/>
            <p:cNvGraphicFramePr>
              <a:graphicFrameLocks noChangeAspect="1"/>
            </p:cNvGraphicFramePr>
            <p:nvPr/>
          </p:nvGraphicFramePr>
          <p:xfrm>
            <a:off x="672" y="2317"/>
            <a:ext cx="91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9" name="公式" r:id="rId17" imgW="179705" imgH="32385" progId="Equation.3">
                    <p:embed/>
                  </p:oleObj>
                </mc:Choice>
                <mc:Fallback>
                  <p:oleObj name="公式" r:id="rId17" imgW="179705" imgH="3238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17"/>
                          <a:ext cx="910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Object 19"/>
            <p:cNvGraphicFramePr>
              <a:graphicFrameLocks noChangeAspect="1"/>
            </p:cNvGraphicFramePr>
            <p:nvPr/>
          </p:nvGraphicFramePr>
          <p:xfrm>
            <a:off x="2778" y="2352"/>
            <a:ext cx="121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90" name="公式" r:id="rId19" imgW="260985" imgH="43815" progId="Equation.3">
                    <p:embed/>
                  </p:oleObj>
                </mc:Choice>
                <mc:Fallback>
                  <p:oleObj name="公式" r:id="rId19" imgW="260985" imgH="4381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352"/>
                          <a:ext cx="1213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autoUpdateAnimBg="0"/>
      <p:bldP spid="14351" grpId="0" animBg="1" autoUpdateAnimBg="0"/>
      <p:bldP spid="1435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5D5D57-AB8D-43A4-92FB-32C54078E73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1000" y="4800600"/>
            <a:ext cx="22240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三、交换律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363" name="Group 3"/>
          <p:cNvGrpSpPr/>
          <p:nvPr/>
        </p:nvGrpSpPr>
        <p:grpSpPr bwMode="auto">
          <a:xfrm>
            <a:off x="1295400" y="1295400"/>
            <a:ext cx="5257800" cy="546100"/>
            <a:chOff x="576" y="816"/>
            <a:chExt cx="3312" cy="344"/>
          </a:xfrm>
        </p:grpSpPr>
        <p:graphicFrame>
          <p:nvGraphicFramePr>
            <p:cNvPr id="27666" name="Object 4"/>
            <p:cNvGraphicFramePr>
              <a:graphicFrameLocks noChangeAspect="1"/>
            </p:cNvGraphicFramePr>
            <p:nvPr/>
          </p:nvGraphicFramePr>
          <p:xfrm>
            <a:off x="576" y="816"/>
            <a:ext cx="105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28" name="Equation" r:id="rId1" imgW="250190" imgH="43815" progId="Equation.3">
                    <p:embed/>
                  </p:oleObj>
                </mc:Choice>
                <mc:Fallback>
                  <p:oleObj name="Equation" r:id="rId1" imgW="250190" imgH="4381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16"/>
                          <a:ext cx="105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5"/>
            <p:cNvGraphicFramePr>
              <a:graphicFrameLocks noChangeAspect="1"/>
            </p:cNvGraphicFramePr>
            <p:nvPr/>
          </p:nvGraphicFramePr>
          <p:xfrm>
            <a:off x="2832" y="828"/>
            <a:ext cx="10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29" name="Equation" r:id="rId3" imgW="250190" imgH="32385" progId="Equation.3">
                    <p:embed/>
                  </p:oleObj>
                </mc:Choice>
                <mc:Fallback>
                  <p:oleObj name="Equation" r:id="rId3" imgW="250190" imgH="323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828"/>
                          <a:ext cx="10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6" name="Group 6"/>
          <p:cNvGrpSpPr/>
          <p:nvPr/>
        </p:nvGrpSpPr>
        <p:grpSpPr bwMode="auto">
          <a:xfrm>
            <a:off x="1217613" y="3067050"/>
            <a:ext cx="5588000" cy="506413"/>
            <a:chOff x="527" y="1932"/>
            <a:chExt cx="3520" cy="319"/>
          </a:xfrm>
        </p:grpSpPr>
        <p:graphicFrame>
          <p:nvGraphicFramePr>
            <p:cNvPr id="27664" name="Object 7"/>
            <p:cNvGraphicFramePr>
              <a:graphicFrameLocks noChangeAspect="1"/>
            </p:cNvGraphicFramePr>
            <p:nvPr/>
          </p:nvGraphicFramePr>
          <p:xfrm>
            <a:off x="527" y="1932"/>
            <a:ext cx="115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0" name="Equation" r:id="rId5" imgW="283210" imgH="32385" progId="Equation.3">
                    <p:embed/>
                  </p:oleObj>
                </mc:Choice>
                <mc:Fallback>
                  <p:oleObj name="Equation" r:id="rId5" imgW="283210" imgH="323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1932"/>
                          <a:ext cx="115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8"/>
            <p:cNvGraphicFramePr>
              <a:graphicFrameLocks noChangeAspect="1"/>
            </p:cNvGraphicFramePr>
            <p:nvPr/>
          </p:nvGraphicFramePr>
          <p:xfrm>
            <a:off x="2770" y="1932"/>
            <a:ext cx="1277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1" name="Equation" r:id="rId7" imgW="315595" imgH="32385" progId="Equation.3">
                    <p:embed/>
                  </p:oleObj>
                </mc:Choice>
                <mc:Fallback>
                  <p:oleObj name="Equation" r:id="rId7" imgW="315595" imgH="323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0" y="1932"/>
                          <a:ext cx="1277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9" name="Group 9"/>
          <p:cNvGrpSpPr/>
          <p:nvPr/>
        </p:nvGrpSpPr>
        <p:grpSpPr bwMode="auto">
          <a:xfrm>
            <a:off x="1181100" y="3903663"/>
            <a:ext cx="5546725" cy="663575"/>
            <a:chOff x="504" y="2459"/>
            <a:chExt cx="3494" cy="418"/>
          </a:xfrm>
        </p:grpSpPr>
        <p:graphicFrame>
          <p:nvGraphicFramePr>
            <p:cNvPr id="27662" name="Object 10"/>
            <p:cNvGraphicFramePr>
              <a:graphicFrameLocks noChangeAspect="1"/>
            </p:cNvGraphicFramePr>
            <p:nvPr/>
          </p:nvGraphicFramePr>
          <p:xfrm>
            <a:off x="504" y="2459"/>
            <a:ext cx="1105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2" name="Equation" r:id="rId9" imgW="266700" imgH="65405" progId="Equation.3">
                    <p:embed/>
                  </p:oleObj>
                </mc:Choice>
                <mc:Fallback>
                  <p:oleObj name="Equation" r:id="rId9" imgW="266700" imgH="6540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2459"/>
                          <a:ext cx="1105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11"/>
            <p:cNvGraphicFramePr>
              <a:graphicFrameLocks noChangeAspect="1"/>
            </p:cNvGraphicFramePr>
            <p:nvPr/>
          </p:nvGraphicFramePr>
          <p:xfrm>
            <a:off x="2819" y="2472"/>
            <a:ext cx="1179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3" name="Equation" r:id="rId11" imgW="288290" imgH="54610" progId="Equation.3">
                    <p:embed/>
                  </p:oleObj>
                </mc:Choice>
                <mc:Fallback>
                  <p:oleObj name="Equation" r:id="rId11" imgW="288290" imgH="5461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472"/>
                          <a:ext cx="1179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2" name="Group 12"/>
          <p:cNvGrpSpPr/>
          <p:nvPr/>
        </p:nvGrpSpPr>
        <p:grpSpPr bwMode="auto">
          <a:xfrm>
            <a:off x="1066800" y="5715000"/>
            <a:ext cx="6477000" cy="619125"/>
            <a:chOff x="432" y="3600"/>
            <a:chExt cx="4080" cy="390"/>
          </a:xfrm>
        </p:grpSpPr>
        <p:graphicFrame>
          <p:nvGraphicFramePr>
            <p:cNvPr id="27660" name="Object 13"/>
            <p:cNvGraphicFramePr>
              <a:graphicFrameLocks noChangeAspect="1"/>
            </p:cNvGraphicFramePr>
            <p:nvPr/>
          </p:nvGraphicFramePr>
          <p:xfrm>
            <a:off x="432" y="3648"/>
            <a:ext cx="14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4" name="Equation" r:id="rId13" imgW="391795" imgH="32385" progId="Equation.3">
                    <p:embed/>
                  </p:oleObj>
                </mc:Choice>
                <mc:Fallback>
                  <p:oleObj name="Equation" r:id="rId13" imgW="391795" imgH="3238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8"/>
                          <a:ext cx="148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1" name="Object 14"/>
            <p:cNvGraphicFramePr>
              <a:graphicFrameLocks noChangeAspect="1"/>
            </p:cNvGraphicFramePr>
            <p:nvPr/>
          </p:nvGraphicFramePr>
          <p:xfrm>
            <a:off x="2784" y="3600"/>
            <a:ext cx="172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5" name="Equation" r:id="rId15" imgW="462915" imgH="32385" progId="Equation.3">
                    <p:embed/>
                  </p:oleObj>
                </mc:Choice>
                <mc:Fallback>
                  <p:oleObj name="Equation" r:id="rId15" imgW="462915" imgH="3238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172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381000" y="381000"/>
            <a:ext cx="46736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二、公式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可由公理推出</a:t>
            </a: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376" name="Group 16"/>
          <p:cNvGrpSpPr/>
          <p:nvPr/>
        </p:nvGrpSpPr>
        <p:grpSpPr bwMode="auto">
          <a:xfrm>
            <a:off x="1295400" y="2133600"/>
            <a:ext cx="5394325" cy="546100"/>
            <a:chOff x="576" y="1344"/>
            <a:chExt cx="3398" cy="344"/>
          </a:xfrm>
        </p:grpSpPr>
        <p:graphicFrame>
          <p:nvGraphicFramePr>
            <p:cNvPr id="27658" name="Object 17"/>
            <p:cNvGraphicFramePr>
              <a:graphicFrameLocks noChangeAspect="1"/>
            </p:cNvGraphicFramePr>
            <p:nvPr/>
          </p:nvGraphicFramePr>
          <p:xfrm>
            <a:off x="576" y="1356"/>
            <a:ext cx="10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6" name="Equation" r:id="rId17" imgW="250190" imgH="32385" progId="Equation.3">
                    <p:embed/>
                  </p:oleObj>
                </mc:Choice>
                <mc:Fallback>
                  <p:oleObj name="Equation" r:id="rId17" imgW="250190" imgH="3238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356"/>
                          <a:ext cx="10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18"/>
            <p:cNvGraphicFramePr>
              <a:graphicFrameLocks noChangeAspect="1"/>
            </p:cNvGraphicFramePr>
            <p:nvPr/>
          </p:nvGraphicFramePr>
          <p:xfrm>
            <a:off x="2746" y="1344"/>
            <a:ext cx="122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37" name="Equation" r:id="rId19" imgW="304800" imgH="43815" progId="Equation.3">
                    <p:embed/>
                  </p:oleObj>
                </mc:Choice>
                <mc:Fallback>
                  <p:oleObj name="Equation" r:id="rId19" imgW="304800" imgH="4381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1344"/>
                          <a:ext cx="122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2605405" y="1358900"/>
            <a:ext cx="587375" cy="32543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03340" y="1396365"/>
            <a:ext cx="587375" cy="32543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75" grpId="0" animBg="1" autoUpdateAnimBg="0"/>
      <p:bldP spid="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76AE7-4FA9-496E-A090-F813556DB9D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349250" y="334963"/>
            <a:ext cx="22240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四、结合律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49250" y="2468563"/>
            <a:ext cx="2224088" cy="579437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五、分配律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187450" y="944563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A(BC)=(AB)C=(AC)B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111250" y="1630363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A+(B+C)=(A+B)+C=(A+C)+B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990600" y="330676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A(B+C)=AB+AC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958850" y="4095750"/>
            <a:ext cx="62712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A+BC=(A+B)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·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(A+C)  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加法的分配律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392" name="Group 8"/>
          <p:cNvGrpSpPr/>
          <p:nvPr/>
        </p:nvGrpSpPr>
        <p:grpSpPr bwMode="auto">
          <a:xfrm>
            <a:off x="958850" y="4830763"/>
            <a:ext cx="6280150" cy="1417637"/>
            <a:chOff x="384" y="2976"/>
            <a:chExt cx="3956" cy="893"/>
          </a:xfrm>
        </p:grpSpPr>
        <p:sp>
          <p:nvSpPr>
            <p:cNvPr id="16393" name="Rectangle 9"/>
            <p:cNvSpPr>
              <a:spLocks noChangeArrowheads="1"/>
            </p:cNvSpPr>
            <p:nvPr/>
          </p:nvSpPr>
          <p:spPr bwMode="auto">
            <a:xfrm>
              <a:off x="384" y="2976"/>
              <a:ext cx="39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证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右式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=AA+AC+AB+BC=A+AC+AB+BC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432" y="350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=A(1+C+B)+BC=A+BC=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左式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 autoUpdateAnimBg="0"/>
      <p:bldP spid="16388" grpId="0" autoUpdateAnimBg="0" build="p"/>
      <p:bldP spid="16389" grpId="0" autoUpdateAnimBg="0" build="p"/>
      <p:bldP spid="16390" grpId="0" autoUpdateAnimBg="0" build="p"/>
      <p:bldP spid="16391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C9C81-BF75-4996-B856-CB6E90CB962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04800" y="304800"/>
            <a:ext cx="388302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六、摩根律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433" name="Group 25"/>
          <p:cNvGrpSpPr/>
          <p:nvPr/>
        </p:nvGrpSpPr>
        <p:grpSpPr bwMode="auto">
          <a:xfrm>
            <a:off x="1066800" y="1447800"/>
            <a:ext cx="5459413" cy="568325"/>
            <a:chOff x="672" y="912"/>
            <a:chExt cx="3439" cy="358"/>
          </a:xfrm>
        </p:grpSpPr>
        <p:graphicFrame>
          <p:nvGraphicFramePr>
            <p:cNvPr id="31770" name="Object 14"/>
            <p:cNvGraphicFramePr>
              <a:graphicFrameLocks noChangeAspect="1"/>
            </p:cNvGraphicFramePr>
            <p:nvPr/>
          </p:nvGraphicFramePr>
          <p:xfrm>
            <a:off x="672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2" name="Equation" r:id="rId1" imgW="375285" imgH="54610" progId="Equation.3">
                    <p:embed/>
                  </p:oleObj>
                </mc:Choice>
                <mc:Fallback>
                  <p:oleObj name="Equation" r:id="rId1" imgW="375285" imgH="5461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1" name="Object 15"/>
            <p:cNvGraphicFramePr>
              <a:graphicFrameLocks noChangeAspect="1"/>
            </p:cNvGraphicFramePr>
            <p:nvPr/>
          </p:nvGraphicFramePr>
          <p:xfrm>
            <a:off x="2610" y="912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3" name="Equation" r:id="rId3" imgW="424815" imgH="54610" progId="Equation.3">
                    <p:embed/>
                  </p:oleObj>
                </mc:Choice>
                <mc:Fallback>
                  <p:oleObj name="Equation" r:id="rId3" imgW="424815" imgH="5461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912"/>
                          <a:ext cx="1501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4" name="Group 26"/>
          <p:cNvGrpSpPr/>
          <p:nvPr/>
        </p:nvGrpSpPr>
        <p:grpSpPr bwMode="auto">
          <a:xfrm>
            <a:off x="609600" y="2765742"/>
            <a:ext cx="5943600" cy="584200"/>
            <a:chOff x="384" y="1574"/>
            <a:chExt cx="3744" cy="368"/>
          </a:xfrm>
        </p:grpSpPr>
        <p:sp>
          <p:nvSpPr>
            <p:cNvPr id="31768" name="Rectangle 2"/>
            <p:cNvSpPr>
              <a:spLocks noChangeArrowheads="1"/>
            </p:cNvSpPr>
            <p:nvPr/>
          </p:nvSpPr>
          <p:spPr bwMode="auto">
            <a:xfrm>
              <a:off x="384" y="157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证：用真值表法证明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1769" name="Object 17"/>
            <p:cNvGraphicFramePr>
              <a:graphicFrameLocks noChangeAspect="1"/>
            </p:cNvGraphicFramePr>
            <p:nvPr/>
          </p:nvGraphicFramePr>
          <p:xfrm>
            <a:off x="2784" y="1584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4" name="Equation" r:id="rId5" imgW="375285" imgH="54610" progId="Equation.3">
                    <p:embed/>
                  </p:oleObj>
                </mc:Choice>
                <mc:Fallback>
                  <p:oleObj name="Equation" r:id="rId5" imgW="375285" imgH="5461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584"/>
                          <a:ext cx="1344" cy="3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35" name="Group 27"/>
          <p:cNvGrpSpPr/>
          <p:nvPr/>
        </p:nvGrpSpPr>
        <p:grpSpPr bwMode="auto">
          <a:xfrm>
            <a:off x="1371600" y="3657600"/>
            <a:ext cx="6705600" cy="2895600"/>
            <a:chOff x="864" y="2304"/>
            <a:chExt cx="4224" cy="1824"/>
          </a:xfrm>
        </p:grpSpPr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960" y="271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0  0   0     1    1  1    1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960" y="304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0  1   0     1    1  0    1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960" y="338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1  0   0     1    0  1    1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960" y="367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1  1   1     0    0  0    0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755" name="Line 8"/>
            <p:cNvSpPr>
              <a:spLocks noChangeShapeType="1"/>
            </p:cNvSpPr>
            <p:nvPr/>
          </p:nvSpPr>
          <p:spPr bwMode="auto">
            <a:xfrm>
              <a:off x="864" y="2736"/>
              <a:ext cx="3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6" name="Line 9"/>
            <p:cNvSpPr>
              <a:spLocks noChangeShapeType="1"/>
            </p:cNvSpPr>
            <p:nvPr/>
          </p:nvSpPr>
          <p:spPr bwMode="auto">
            <a:xfrm>
              <a:off x="1680" y="24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7" name="Line 10"/>
            <p:cNvSpPr>
              <a:spLocks noChangeShapeType="1"/>
            </p:cNvSpPr>
            <p:nvPr/>
          </p:nvSpPr>
          <p:spPr bwMode="auto">
            <a:xfrm>
              <a:off x="2400" y="244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8" name="Line 11"/>
            <p:cNvSpPr>
              <a:spLocks noChangeShapeType="1"/>
            </p:cNvSpPr>
            <p:nvPr/>
          </p:nvSpPr>
          <p:spPr bwMode="auto">
            <a:xfrm>
              <a:off x="3120" y="2448"/>
              <a:ext cx="0" cy="1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9" name="Line 12"/>
            <p:cNvSpPr>
              <a:spLocks noChangeShapeType="1"/>
            </p:cNvSpPr>
            <p:nvPr/>
          </p:nvSpPr>
          <p:spPr bwMode="auto">
            <a:xfrm>
              <a:off x="4032" y="2496"/>
              <a:ext cx="0" cy="16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Rectangle 13"/>
            <p:cNvSpPr>
              <a:spLocks noChangeArrowheads="1"/>
            </p:cNvSpPr>
            <p:nvPr/>
          </p:nvSpPr>
          <p:spPr bwMode="auto">
            <a:xfrm>
              <a:off x="1008" y="2352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1761" name="Object 18"/>
            <p:cNvGraphicFramePr>
              <a:graphicFrameLocks noChangeAspect="1"/>
            </p:cNvGraphicFramePr>
            <p:nvPr/>
          </p:nvGraphicFramePr>
          <p:xfrm>
            <a:off x="912" y="2400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5" name="Equation" r:id="rId7" imgW="27305" imgH="32385" progId="Equation.3">
                    <p:embed/>
                  </p:oleObj>
                </mc:Choice>
                <mc:Fallback>
                  <p:oleObj name="Equation" r:id="rId7" imgW="27305" imgH="3238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00"/>
                          <a:ext cx="31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9"/>
            <p:cNvGraphicFramePr>
              <a:graphicFrameLocks noChangeAspect="1"/>
            </p:cNvGraphicFramePr>
            <p:nvPr/>
          </p:nvGraphicFramePr>
          <p:xfrm>
            <a:off x="1296" y="2400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6" name="Equation" r:id="rId9" imgW="27305" imgH="32385" progId="Equation.3">
                    <p:embed/>
                  </p:oleObj>
                </mc:Choice>
                <mc:Fallback>
                  <p:oleObj name="Equation" r:id="rId9" imgW="27305" imgH="3238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00"/>
                          <a:ext cx="3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20"/>
            <p:cNvGraphicFramePr>
              <a:graphicFrameLocks noChangeAspect="1"/>
            </p:cNvGraphicFramePr>
            <p:nvPr/>
          </p:nvGraphicFramePr>
          <p:xfrm>
            <a:off x="3216" y="2304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7" name="Equation" r:id="rId11" imgW="27305" imgH="54610" progId="Equation.3">
                    <p:embed/>
                  </p:oleObj>
                </mc:Choice>
                <mc:Fallback>
                  <p:oleObj name="Equation" r:id="rId11" imgW="27305" imgH="5461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304"/>
                          <a:ext cx="28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21"/>
            <p:cNvGraphicFramePr>
              <a:graphicFrameLocks noChangeAspect="1"/>
            </p:cNvGraphicFramePr>
            <p:nvPr/>
          </p:nvGraphicFramePr>
          <p:xfrm>
            <a:off x="3648" y="230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8" name="Equation" r:id="rId13" imgW="27305" imgH="54610" progId="Equation.3">
                    <p:embed/>
                  </p:oleObj>
                </mc:Choice>
                <mc:Fallback>
                  <p:oleObj name="Equation" r:id="rId13" imgW="27305" imgH="5461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22"/>
            <p:cNvGraphicFramePr>
              <a:graphicFrameLocks noChangeAspect="1"/>
            </p:cNvGraphicFramePr>
            <p:nvPr/>
          </p:nvGraphicFramePr>
          <p:xfrm>
            <a:off x="1728" y="2400"/>
            <a:ext cx="5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9" name="Equation" r:id="rId15" imgW="130810" imgH="32385" progId="Equation.3">
                    <p:embed/>
                  </p:oleObj>
                </mc:Choice>
                <mc:Fallback>
                  <p:oleObj name="Equation" r:id="rId15" imgW="130810" imgH="32385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0"/>
                          <a:ext cx="52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3"/>
            <p:cNvGraphicFramePr>
              <a:graphicFrameLocks noChangeAspect="1"/>
            </p:cNvGraphicFramePr>
            <p:nvPr/>
          </p:nvGraphicFramePr>
          <p:xfrm>
            <a:off x="2448" y="2304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0" name="Equation" r:id="rId17" imgW="130810" imgH="54610" progId="Equation.3">
                    <p:embed/>
                  </p:oleObj>
                </mc:Choice>
                <mc:Fallback>
                  <p:oleObj name="Equation" r:id="rId17" imgW="130810" imgH="5461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304"/>
                          <a:ext cx="6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24"/>
            <p:cNvGraphicFramePr>
              <a:graphicFrameLocks noChangeAspect="1"/>
            </p:cNvGraphicFramePr>
            <p:nvPr/>
          </p:nvGraphicFramePr>
          <p:xfrm>
            <a:off x="4032" y="2304"/>
            <a:ext cx="7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41" name="Equation" r:id="rId19" imgW="163195" imgH="54610" progId="Equation.3">
                    <p:embed/>
                  </p:oleObj>
                </mc:Choice>
                <mc:Fallback>
                  <p:oleObj name="Equation" r:id="rId19" imgW="163195" imgH="5461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04"/>
                          <a:ext cx="720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1019413" y="213497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本质：就是用负逻辑来描述电路</a:t>
            </a:r>
            <a:endParaRPr lang="zh-CN" altLang="en-US" sz="36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3" name="十字星 2"/>
          <p:cNvSpPr/>
          <p:nvPr/>
        </p:nvSpPr>
        <p:spPr>
          <a:xfrm>
            <a:off x="6732270" y="1539240"/>
            <a:ext cx="539750" cy="539750"/>
          </a:xfrm>
          <a:prstGeom prst="star4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9C9C81-BF75-4996-B856-CB6E90CB962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0" y="0"/>
            <a:ext cx="3068469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摩根律可以扩展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770" name="Object 14"/>
          <p:cNvGraphicFramePr>
            <a:graphicFrameLocks noChangeAspect="1"/>
          </p:cNvGraphicFramePr>
          <p:nvPr/>
        </p:nvGraphicFramePr>
        <p:xfrm>
          <a:off x="116406" y="971553"/>
          <a:ext cx="8911188" cy="8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1" name="公式" r:id="rId1" imgW="56692800" imgH="5181600" progId="Equation.3">
                  <p:embed/>
                </p:oleObj>
              </mc:Choice>
              <mc:Fallback>
                <p:oleObj name="公式" r:id="rId1" imgW="56692800" imgH="5181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06" y="971553"/>
                        <a:ext cx="8911188" cy="876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1" name="Object 15"/>
          <p:cNvGraphicFramePr>
            <a:graphicFrameLocks noChangeAspect="1"/>
          </p:cNvGraphicFramePr>
          <p:nvPr/>
        </p:nvGraphicFramePr>
        <p:xfrm>
          <a:off x="155575" y="5380035"/>
          <a:ext cx="8442516" cy="1041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2" name="公式" r:id="rId3" imgW="48768000" imgH="5181600" progId="Equation.3">
                  <p:embed/>
                </p:oleObj>
              </mc:Choice>
              <mc:Fallback>
                <p:oleObj name="公式" r:id="rId3" imgW="48768000" imgH="5181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5380035"/>
                        <a:ext cx="8442516" cy="1041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4"/>
          <p:cNvGraphicFramePr>
            <a:graphicFrameLocks noChangeAspect="1"/>
          </p:cNvGraphicFramePr>
          <p:nvPr/>
        </p:nvGraphicFramePr>
        <p:xfrm>
          <a:off x="155575" y="2200826"/>
          <a:ext cx="4359275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43" name="公式" r:id="rId5" imgW="27736800" imgH="17678400" progId="Equation.3">
                  <p:embed/>
                </p:oleObj>
              </mc:Choice>
              <mc:Fallback>
                <p:oleObj name="公式" r:id="rId5" imgW="27736800" imgH="176784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" y="2200826"/>
                        <a:ext cx="4359275" cy="298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041650" y="908685"/>
            <a:ext cx="6030595" cy="1259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5300" y="2096135"/>
            <a:ext cx="6030595" cy="2935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36515" y="5445760"/>
            <a:ext cx="3634740" cy="12598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ldLvl="0" animBg="1"/>
      <p:bldP spid="4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D8DB4A-6B8F-482A-AFF5-27A93A15D1A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381000" y="304800"/>
            <a:ext cx="8458200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七、其他常用公式（本课件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P18-P24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自行证明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57200" y="4838700"/>
            <a:ext cx="8382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在两个乘积项中，若有一个变量是互反的，那么由这两个乘积项中的其它变量组成的新的乘积项就是多余的，可以消去。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9478" name="Group 22"/>
          <p:cNvGrpSpPr/>
          <p:nvPr/>
        </p:nvGrpSpPr>
        <p:grpSpPr bwMode="auto">
          <a:xfrm>
            <a:off x="304800" y="990600"/>
            <a:ext cx="7859713" cy="598488"/>
            <a:chOff x="192" y="624"/>
            <a:chExt cx="4951" cy="377"/>
          </a:xfrm>
        </p:grpSpPr>
        <p:graphicFrame>
          <p:nvGraphicFramePr>
            <p:cNvPr id="33814" name="Object 11"/>
            <p:cNvGraphicFramePr>
              <a:graphicFrameLocks noChangeAspect="1"/>
            </p:cNvGraphicFramePr>
            <p:nvPr/>
          </p:nvGraphicFramePr>
          <p:xfrm>
            <a:off x="1463" y="672"/>
            <a:ext cx="134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5" name="Equation" r:id="rId1" imgW="359410" imgH="32385" progId="Equation.3">
                    <p:embed/>
                  </p:oleObj>
                </mc:Choice>
                <mc:Fallback>
                  <p:oleObj name="Equation" r:id="rId1" imgW="359410" imgH="3238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672"/>
                          <a:ext cx="134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5" name="Rectangle 15"/>
            <p:cNvSpPr>
              <a:spLocks noChangeArrowheads="1"/>
            </p:cNvSpPr>
            <p:nvPr/>
          </p:nvSpPr>
          <p:spPr bwMode="auto">
            <a:xfrm>
              <a:off x="192" y="624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吸收律：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3816" name="Object 16"/>
            <p:cNvGraphicFramePr>
              <a:graphicFrameLocks noChangeAspect="1"/>
            </p:cNvGraphicFramePr>
            <p:nvPr/>
          </p:nvGraphicFramePr>
          <p:xfrm>
            <a:off x="3449" y="629"/>
            <a:ext cx="169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6" name="Equation" r:id="rId3" imgW="467995" imgH="54610" progId="Equation.3">
                    <p:embed/>
                  </p:oleObj>
                </mc:Choice>
                <mc:Fallback>
                  <p:oleObj name="Equation" r:id="rId3" imgW="467995" imgH="5461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9" y="629"/>
                          <a:ext cx="169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79" name="Group 23"/>
          <p:cNvGrpSpPr/>
          <p:nvPr/>
        </p:nvGrpSpPr>
        <p:grpSpPr bwMode="auto">
          <a:xfrm>
            <a:off x="304800" y="1525588"/>
            <a:ext cx="8118475" cy="677862"/>
            <a:chOff x="192" y="961"/>
            <a:chExt cx="5114" cy="427"/>
          </a:xfrm>
        </p:grpSpPr>
        <p:graphicFrame>
          <p:nvGraphicFramePr>
            <p:cNvPr id="33811" name="Object 12"/>
            <p:cNvGraphicFramePr>
              <a:graphicFrameLocks noChangeAspect="1"/>
            </p:cNvGraphicFramePr>
            <p:nvPr/>
          </p:nvGraphicFramePr>
          <p:xfrm>
            <a:off x="1216" y="976"/>
            <a:ext cx="17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7" name="Equation" r:id="rId5" imgW="511810" imgH="54610" progId="Equation.3">
                    <p:embed/>
                  </p:oleObj>
                </mc:Choice>
                <mc:Fallback>
                  <p:oleObj name="Equation" r:id="rId5" imgW="511810" imgH="5461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976"/>
                          <a:ext cx="177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2" name="Rectangle 17"/>
            <p:cNvSpPr>
              <a:spLocks noChangeArrowheads="1"/>
            </p:cNvSpPr>
            <p:nvPr/>
          </p:nvSpPr>
          <p:spPr bwMode="auto">
            <a:xfrm>
              <a:off x="192" y="100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消去律：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3813" name="Object 18"/>
            <p:cNvGraphicFramePr>
              <a:graphicFrameLocks noChangeAspect="1"/>
            </p:cNvGraphicFramePr>
            <p:nvPr/>
          </p:nvGraphicFramePr>
          <p:xfrm>
            <a:off x="3350" y="961"/>
            <a:ext cx="1956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8" name="Equation" r:id="rId7" imgW="571500" imgH="76200" progId="Equation.3">
                    <p:embed/>
                  </p:oleObj>
                </mc:Choice>
                <mc:Fallback>
                  <p:oleObj name="Equation" r:id="rId7" imgW="571500" imgH="76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0" y="961"/>
                          <a:ext cx="1956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0" name="Group 24"/>
          <p:cNvGrpSpPr/>
          <p:nvPr/>
        </p:nvGrpSpPr>
        <p:grpSpPr bwMode="auto">
          <a:xfrm>
            <a:off x="330200" y="2239963"/>
            <a:ext cx="7874000" cy="652462"/>
            <a:chOff x="208" y="1411"/>
            <a:chExt cx="4960" cy="376"/>
          </a:xfrm>
        </p:grpSpPr>
        <p:graphicFrame>
          <p:nvGraphicFramePr>
            <p:cNvPr id="33808" name="Object 13"/>
            <p:cNvGraphicFramePr>
              <a:graphicFrameLocks noChangeAspect="1"/>
            </p:cNvGraphicFramePr>
            <p:nvPr/>
          </p:nvGraphicFramePr>
          <p:xfrm>
            <a:off x="1248" y="1440"/>
            <a:ext cx="13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9" name="Equation" r:id="rId9" imgW="435610" imgH="54610" progId="Equation.3">
                    <p:embed/>
                  </p:oleObj>
                </mc:Choice>
                <mc:Fallback>
                  <p:oleObj name="Equation" r:id="rId9" imgW="435610" imgH="5461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440"/>
                          <a:ext cx="134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Rectangle 19"/>
            <p:cNvSpPr>
              <a:spLocks noChangeArrowheads="1"/>
            </p:cNvSpPr>
            <p:nvPr/>
          </p:nvSpPr>
          <p:spPr bwMode="auto">
            <a:xfrm>
              <a:off x="208" y="1424"/>
              <a:ext cx="8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其它：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33810" name="Object 20"/>
            <p:cNvGraphicFramePr>
              <a:graphicFrameLocks noChangeAspect="1"/>
            </p:cNvGraphicFramePr>
            <p:nvPr/>
          </p:nvGraphicFramePr>
          <p:xfrm>
            <a:off x="3187" y="1411"/>
            <a:ext cx="1981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0" name="Equation" r:id="rId11" imgW="664210" imgH="76200" progId="Equation.3">
                    <p:embed/>
                  </p:oleObj>
                </mc:Choice>
                <mc:Fallback>
                  <p:oleObj name="Equation" r:id="rId11" imgW="664210" imgH="76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7" y="1411"/>
                          <a:ext cx="1981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1" name="Group 25"/>
          <p:cNvGrpSpPr/>
          <p:nvPr/>
        </p:nvGrpSpPr>
        <p:grpSpPr bwMode="auto">
          <a:xfrm>
            <a:off x="76200" y="3200400"/>
            <a:ext cx="8991600" cy="1371600"/>
            <a:chOff x="144" y="2152"/>
            <a:chExt cx="5520" cy="728"/>
          </a:xfrm>
        </p:grpSpPr>
        <p:grpSp>
          <p:nvGrpSpPr>
            <p:cNvPr id="33801" name="Group 3"/>
            <p:cNvGrpSpPr/>
            <p:nvPr/>
          </p:nvGrpSpPr>
          <p:grpSpPr bwMode="auto">
            <a:xfrm>
              <a:off x="3984" y="2152"/>
              <a:ext cx="1680" cy="308"/>
              <a:chOff x="3264" y="2016"/>
              <a:chExt cx="1680" cy="308"/>
            </a:xfrm>
          </p:grpSpPr>
          <p:sp>
            <p:nvSpPr>
              <p:cNvPr id="33806" name="Rectangle 4"/>
              <p:cNvSpPr>
                <a:spLocks noChangeArrowheads="1"/>
              </p:cNvSpPr>
              <p:nvPr/>
            </p:nvSpPr>
            <p:spPr bwMode="auto">
              <a:xfrm>
                <a:off x="3600" y="2016"/>
                <a:ext cx="884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冗余律</a:t>
                </a:r>
                <a:endPara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3807" name="Line 5"/>
              <p:cNvSpPr>
                <a:spLocks noChangeShapeType="1"/>
              </p:cNvSpPr>
              <p:nvPr/>
            </p:nvSpPr>
            <p:spPr bwMode="auto">
              <a:xfrm>
                <a:off x="3264" y="2016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3802" name="Rectangle 6"/>
            <p:cNvSpPr>
              <a:spLocks noChangeArrowheads="1"/>
            </p:cNvSpPr>
            <p:nvPr/>
          </p:nvSpPr>
          <p:spPr bwMode="auto">
            <a:xfrm>
              <a:off x="4320" y="2496"/>
              <a:ext cx="86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添加律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03" name="Line 7"/>
            <p:cNvSpPr>
              <a:spLocks noChangeShapeType="1"/>
            </p:cNvSpPr>
            <p:nvPr/>
          </p:nvSpPr>
          <p:spPr bwMode="auto">
            <a:xfrm flipH="1">
              <a:off x="4032" y="2880"/>
              <a:ext cx="15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33804" name="Object 14"/>
            <p:cNvGraphicFramePr>
              <a:graphicFrameLocks noChangeAspect="1"/>
            </p:cNvGraphicFramePr>
            <p:nvPr/>
          </p:nvGraphicFramePr>
          <p:xfrm>
            <a:off x="864" y="2160"/>
            <a:ext cx="244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1" name="Equation" r:id="rId13" imgW="892810" imgH="65405" progId="Equation.3">
                    <p:embed/>
                  </p:oleObj>
                </mc:Choice>
                <mc:Fallback>
                  <p:oleObj name="Equation" r:id="rId13" imgW="892810" imgH="6540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60"/>
                          <a:ext cx="2444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21"/>
            <p:cNvGraphicFramePr>
              <a:graphicFrameLocks noChangeAspect="1"/>
            </p:cNvGraphicFramePr>
            <p:nvPr/>
          </p:nvGraphicFramePr>
          <p:xfrm>
            <a:off x="144" y="2496"/>
            <a:ext cx="391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12" name="Equation" r:id="rId15" imgW="1464310" imgH="76200" progId="Equation.3">
                    <p:embed/>
                  </p:oleObj>
                </mc:Choice>
                <mc:Fallback>
                  <p:oleObj name="Equation" r:id="rId15" imgW="1464310" imgH="76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2496"/>
                          <a:ext cx="3918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流程图: 决策 2"/>
          <p:cNvSpPr/>
          <p:nvPr/>
        </p:nvSpPr>
        <p:spPr>
          <a:xfrm>
            <a:off x="8261985" y="1178560"/>
            <a:ext cx="540385" cy="269875"/>
          </a:xfrm>
          <a:prstGeom prst="flowChartDecisi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4695190" y="1844040"/>
            <a:ext cx="540385" cy="269875"/>
          </a:xfrm>
          <a:prstGeom prst="flowChartDecision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 animBg="1" autoUpdateAnimBg="0"/>
      <p:bldP spid="3" grpId="0" animBg="1"/>
      <p:bldP spid="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882250" y="19651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；灯亮为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5229739" y="5480834"/>
            <a:ext cx="2244525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逻辑与运算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38" name="Group 18"/>
          <p:cNvGrpSpPr/>
          <p:nvPr/>
        </p:nvGrpSpPr>
        <p:grpSpPr bwMode="auto">
          <a:xfrm>
            <a:off x="218097" y="544513"/>
            <a:ext cx="3150418" cy="1905000"/>
            <a:chOff x="960" y="1392"/>
            <a:chExt cx="2356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/>
          <p:nvPr/>
        </p:nvGrpSpPr>
        <p:grpSpPr bwMode="auto">
          <a:xfrm>
            <a:off x="5131314" y="1609473"/>
            <a:ext cx="2301875" cy="3398837"/>
            <a:chOff x="3216" y="1872"/>
            <a:chExt cx="1450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70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170" name="Group 50"/>
          <p:cNvGrpSpPr/>
          <p:nvPr/>
        </p:nvGrpSpPr>
        <p:grpSpPr bwMode="auto">
          <a:xfrm>
            <a:off x="532887" y="2544763"/>
            <a:ext cx="2419350" cy="3360738"/>
            <a:chOff x="820" y="1920"/>
            <a:chExt cx="1524" cy="2117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87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17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  <a:endPara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891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B   F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820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断  灭</a:t>
              </a:r>
              <a:endPara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820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820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820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闭  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542396" y="5480834"/>
            <a:ext cx="1375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F=A⸱B</a:t>
            </a:r>
            <a:endParaRPr lang="zh-CN" altLang="en-US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42241" y="61642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正逻辑描述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5472120" y="6164216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也就是灯</a:t>
            </a:r>
            <a:r>
              <a:rPr lang="zh-CN" altLang="en-US" sz="3200" b="1" dirty="0">
                <a:solidFill>
                  <a:srgbClr val="FF0000"/>
                </a:solidFill>
              </a:rPr>
              <a:t>亮</a:t>
            </a:r>
            <a:r>
              <a:rPr lang="zh-CN" altLang="en-US" sz="3200" b="1" dirty="0"/>
              <a:t>的逻辑。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5137" grpId="0" animBg="1" autoUpdateAnimBg="0"/>
      <p:bldP spid="2" grpId="0"/>
      <p:bldP spid="4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DBAFA4-8F01-4F84-AD42-A13FF2B2D48D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79400" y="228600"/>
            <a:ext cx="58166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2.1.1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三种基本运算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4800" y="1143000"/>
            <a:ext cx="8534400" cy="10763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数字信号是离散信号，其变量只有两种取值，故称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双值变量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87" name="Group 15"/>
          <p:cNvGrpSpPr/>
          <p:nvPr/>
        </p:nvGrpSpPr>
        <p:grpSpPr bwMode="auto">
          <a:xfrm>
            <a:off x="641350" y="2286000"/>
            <a:ext cx="7962900" cy="1341438"/>
            <a:chOff x="404" y="1632"/>
            <a:chExt cx="5016" cy="845"/>
          </a:xfrm>
        </p:grpSpPr>
        <p:sp>
          <p:nvSpPr>
            <p:cNvPr id="5128" name="AutoShape 8"/>
            <p:cNvSpPr/>
            <p:nvPr/>
          </p:nvSpPr>
          <p:spPr bwMode="auto">
            <a:xfrm>
              <a:off x="1076" y="1745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1296" y="1632"/>
              <a:ext cx="41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电路表示：高电位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(U</a:t>
              </a:r>
              <a:r>
                <a:rPr lang="en-US" altLang="zh-CN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H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、低电位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(U</a:t>
              </a:r>
              <a:r>
                <a:rPr lang="en-US" altLang="zh-CN" baseline="-25000">
                  <a:latin typeface="黑体" panose="02010609060101010101" pitchFamily="49" charset="-122"/>
                  <a:ea typeface="黑体" panose="02010609060101010101" pitchFamily="49" charset="-122"/>
                </a:rPr>
                <a:t>L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404" y="1889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双值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284" y="2112"/>
              <a:ext cx="33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代数表示：两个符号</a:t>
              </a:r>
              <a:r>
                <a:rPr lang="zh-CN" altLang="en-US">
                  <a:ea typeface="黑体" panose="02010609060101010101" pitchFamily="49" charset="-122"/>
                </a:rPr>
                <a:t>“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>
                  <a:ea typeface="黑体" panose="02010609060101010101" pitchFamily="49" charset="-122"/>
                </a:rPr>
                <a:t>”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en-US">
                  <a:ea typeface="黑体" panose="02010609060101010101" pitchFamily="49" charset="-122"/>
                </a:rPr>
                <a:t>“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>
                  <a:ea typeface="黑体" panose="02010609060101010101" pitchFamily="49" charset="-122"/>
                </a:rPr>
                <a:t>”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04800" y="4503738"/>
            <a:ext cx="8610600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定义：</a:t>
            </a:r>
            <a:r>
              <a:rPr lang="zh-CN" altLang="en-US">
                <a:ea typeface="黑体" panose="02010609060101010101" pitchFamily="49" charset="-122"/>
              </a:rPr>
              <a:t>逻辑代数</a:t>
            </a:r>
            <a:r>
              <a:rPr lang="en-US" altLang="zh-CN">
                <a:ea typeface="黑体" panose="02010609060101010101" pitchFamily="49" charset="-122"/>
              </a:rPr>
              <a:t>L</a:t>
            </a:r>
            <a:r>
              <a:rPr lang="zh-CN" altLang="en-US">
                <a:ea typeface="黑体" panose="02010609060101010101" pitchFamily="49" charset="-122"/>
              </a:rPr>
              <a:t>是一个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封闭的代数系统</a:t>
            </a:r>
            <a:r>
              <a:rPr lang="zh-CN" altLang="en-US">
                <a:ea typeface="黑体" panose="02010609060101010101" pitchFamily="49" charset="-122"/>
              </a:rPr>
              <a:t>，它由一个逻辑变量集</a:t>
            </a:r>
            <a:r>
              <a:rPr lang="en-US" altLang="zh-CN">
                <a:ea typeface="黑体" panose="02010609060101010101" pitchFamily="49" charset="-122"/>
              </a:rPr>
              <a:t>K</a:t>
            </a:r>
            <a:r>
              <a:rPr lang="zh-CN" altLang="en-US">
                <a:ea typeface="黑体" panose="02010609060101010101" pitchFamily="49" charset="-122"/>
              </a:rPr>
              <a:t>、常量</a:t>
            </a:r>
            <a:r>
              <a:rPr lang="en-US" altLang="zh-CN">
                <a:ea typeface="黑体" panose="02010609060101010101" pitchFamily="49" charset="-122"/>
              </a:rPr>
              <a:t>0</a:t>
            </a:r>
            <a:r>
              <a:rPr lang="zh-CN" altLang="en-US">
                <a:ea typeface="黑体" panose="02010609060101010101" pitchFamily="49" charset="-122"/>
              </a:rPr>
              <a:t>和</a:t>
            </a:r>
            <a:r>
              <a:rPr lang="en-US" altLang="zh-CN">
                <a:ea typeface="黑体" panose="02010609060101010101" pitchFamily="49" charset="-122"/>
              </a:rPr>
              <a:t>1</a:t>
            </a:r>
            <a:r>
              <a:rPr lang="zh-CN" altLang="en-US">
                <a:ea typeface="黑体" panose="02010609060101010101" pitchFamily="49" charset="-122"/>
              </a:rPr>
              <a:t>以及“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逻辑乘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与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ea typeface="黑体" panose="02010609060101010101" pitchFamily="49" charset="-122"/>
              </a:rPr>
              <a:t>”</a:t>
            </a:r>
            <a:r>
              <a:rPr lang="zh-CN" altLang="en-US">
                <a:ea typeface="黑体" panose="02010609060101010101" pitchFamily="49" charset="-122"/>
              </a:rPr>
              <a:t>、 “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逻辑加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或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ea typeface="黑体" panose="02010609060101010101" pitchFamily="49" charset="-122"/>
              </a:rPr>
              <a:t>”</a:t>
            </a:r>
            <a:r>
              <a:rPr lang="zh-CN" altLang="en-US">
                <a:ea typeface="黑体" panose="02010609060101010101" pitchFamily="49" charset="-122"/>
              </a:rPr>
              <a:t>、“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逻辑反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非</a:t>
            </a:r>
            <a:r>
              <a:rPr lang="en-US" altLang="zh-CN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ea typeface="黑体" panose="02010609060101010101" pitchFamily="49" charset="-122"/>
              </a:rPr>
              <a:t>”</a:t>
            </a:r>
            <a:r>
              <a:rPr lang="zh-CN" altLang="en-US">
                <a:ea typeface="黑体" panose="02010609060101010101" pitchFamily="49" charset="-122"/>
              </a:rPr>
              <a:t>三种基本运算所构成，记为： </a:t>
            </a:r>
            <a:r>
              <a:rPr lang="en-US" altLang="zh-CN" b="1">
                <a:ea typeface="黑体" panose="02010609060101010101" pitchFamily="49" charset="-122"/>
              </a:rPr>
              <a:t>L={ K , + , </a:t>
            </a:r>
            <a:r>
              <a:rPr lang="en-US" altLang="zh-CN" b="1">
                <a:cs typeface="Times New Roman" panose="02020603050405020304" pitchFamily="18" charset="0"/>
              </a:rPr>
              <a:t>· , - , 0 , 1 </a:t>
            </a:r>
            <a:r>
              <a:rPr lang="en-US" altLang="zh-CN" b="1">
                <a:ea typeface="黑体" panose="02010609060101010101" pitchFamily="49" charset="-122"/>
              </a:rPr>
              <a:t>}</a:t>
            </a:r>
            <a:endParaRPr lang="en-US" altLang="zh-CN" b="1">
              <a:ea typeface="黑体" panose="02010609060101010101" pitchFamily="49" charset="-122"/>
            </a:endParaRP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304800" y="3810000"/>
            <a:ext cx="385603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一、逻辑代数的定义</a:t>
            </a:r>
            <a:endParaRPr lang="zh-CN" altLang="en-US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ldLvl="0" animBg="1" autoUpdateAnimBg="0"/>
      <p:bldP spid="3088" grpId="0" animBg="1" autoUpdateAnimBg="0"/>
      <p:bldP spid="3089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882250" y="19651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；灯亮为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38" name="Group 18"/>
          <p:cNvGrpSpPr/>
          <p:nvPr/>
        </p:nvGrpSpPr>
        <p:grpSpPr bwMode="auto">
          <a:xfrm>
            <a:off x="218097" y="544513"/>
            <a:ext cx="3150418" cy="1905000"/>
            <a:chOff x="960" y="1392"/>
            <a:chExt cx="2356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/>
          <p:nvPr/>
        </p:nvGrpSpPr>
        <p:grpSpPr bwMode="auto">
          <a:xfrm>
            <a:off x="5131314" y="1609473"/>
            <a:ext cx="2301875" cy="3398837"/>
            <a:chOff x="3216" y="1872"/>
            <a:chExt cx="1450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70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170" name="Group 50"/>
          <p:cNvGrpSpPr/>
          <p:nvPr/>
        </p:nvGrpSpPr>
        <p:grpSpPr bwMode="auto">
          <a:xfrm>
            <a:off x="532887" y="2544763"/>
            <a:ext cx="2419350" cy="3360738"/>
            <a:chOff x="820" y="1920"/>
            <a:chExt cx="1524" cy="2117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87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17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  <a:endPara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891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B   F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820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断  灭</a:t>
              </a:r>
              <a:endPara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820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820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820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闭  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042241" y="616421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反逻辑描述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5472120" y="6164216"/>
            <a:ext cx="3892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也就是灯</a:t>
            </a:r>
            <a:r>
              <a:rPr lang="zh-CN" altLang="en-US" sz="3200" b="1" dirty="0">
                <a:solidFill>
                  <a:srgbClr val="FF0000"/>
                </a:solidFill>
              </a:rPr>
              <a:t>灭</a:t>
            </a:r>
            <a:r>
              <a:rPr lang="zh-CN" altLang="en-US" sz="3200" b="1" dirty="0"/>
              <a:t>的逻辑。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2824" y="5372101"/>
                <a:ext cx="2444580" cy="685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ba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bar>
                        <m:barPr>
                          <m:pos m:val="top"/>
                          <m:ctrlP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altLang="zh-CN" sz="40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bar>
                    </m:oMath>
                  </m:oMathPara>
                </a14:m>
                <a:endParaRPr lang="zh-CN" altLang="en-US" sz="4000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24" y="5372101"/>
                <a:ext cx="2444580" cy="685829"/>
              </a:xfrm>
              <a:prstGeom prst="rect">
                <a:avLst/>
              </a:prstGeom>
              <a:blipFill rotWithShape="1">
                <a:blip r:embed="rId1"/>
                <a:stretch>
                  <a:fillRect l="-25" r="-2788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4" grpId="0"/>
      <p:bldP spid="50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556F1-DEE3-4E28-A3D9-E702164D6B6C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44035" name="Group 20"/>
          <p:cNvGrpSpPr/>
          <p:nvPr/>
        </p:nvGrpSpPr>
        <p:grpSpPr bwMode="auto">
          <a:xfrm>
            <a:off x="342900" y="304800"/>
            <a:ext cx="4059238" cy="650875"/>
            <a:chOff x="216" y="192"/>
            <a:chExt cx="2557" cy="410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216" y="19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4052" name="Object 3"/>
            <p:cNvGraphicFramePr>
              <a:graphicFrameLocks noChangeAspect="1"/>
            </p:cNvGraphicFramePr>
            <p:nvPr/>
          </p:nvGraphicFramePr>
          <p:xfrm>
            <a:off x="792" y="192"/>
            <a:ext cx="1981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05" name="Equation" r:id="rId1" imgW="653415" imgH="76200" progId="Equation.3">
                    <p:embed/>
                  </p:oleObj>
                </mc:Choice>
                <mc:Fallback>
                  <p:oleObj name="Equation" r:id="rId1" imgW="653415" imgH="76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92"/>
                          <a:ext cx="1981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4762500" y="325438"/>
          <a:ext cx="3402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6" name="Equation" r:id="rId3" imgW="707390" imgH="76200" progId="Equation.3">
                  <p:embed/>
                </p:oleObj>
              </mc:Choice>
              <mc:Fallback>
                <p:oleObj name="Equation" r:id="rId3" imgW="707390" imgH="7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325438"/>
                        <a:ext cx="340201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Group 5"/>
          <p:cNvGrpSpPr/>
          <p:nvPr/>
        </p:nvGrpSpPr>
        <p:grpSpPr bwMode="auto">
          <a:xfrm>
            <a:off x="342900" y="1371600"/>
            <a:ext cx="2979738" cy="655638"/>
            <a:chOff x="336" y="864"/>
            <a:chExt cx="1877" cy="413"/>
          </a:xfrm>
        </p:grpSpPr>
        <p:sp>
          <p:nvSpPr>
            <p:cNvPr id="44049" name="Rectangle 6"/>
            <p:cNvSpPr>
              <a:spLocks noChangeArrowheads="1"/>
            </p:cNvSpPr>
            <p:nvPr/>
          </p:nvSpPr>
          <p:spPr bwMode="auto">
            <a:xfrm>
              <a:off x="336" y="91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4050" name="Object 7"/>
            <p:cNvGraphicFramePr>
              <a:graphicFrameLocks noChangeAspect="1"/>
            </p:cNvGraphicFramePr>
            <p:nvPr/>
          </p:nvGraphicFramePr>
          <p:xfrm>
            <a:off x="960" y="864"/>
            <a:ext cx="125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07" name="Equation" r:id="rId5" imgW="391795" imgH="76200" progId="Equation.3">
                    <p:embed/>
                  </p:oleObj>
                </mc:Choice>
                <mc:Fallback>
                  <p:oleObj name="Equation" r:id="rId5" imgW="391795" imgH="76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1253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94" name="Group 18"/>
          <p:cNvGrpSpPr/>
          <p:nvPr/>
        </p:nvGrpSpPr>
        <p:grpSpPr bwMode="auto">
          <a:xfrm>
            <a:off x="3924300" y="1416050"/>
            <a:ext cx="4868863" cy="620713"/>
            <a:chOff x="2472" y="864"/>
            <a:chExt cx="3067" cy="391"/>
          </a:xfrm>
        </p:grpSpPr>
        <p:sp>
          <p:nvSpPr>
            <p:cNvPr id="44047" name="Rectangle 9"/>
            <p:cNvSpPr>
              <a:spLocks noChangeArrowheads="1"/>
            </p:cNvSpPr>
            <p:nvPr/>
          </p:nvSpPr>
          <p:spPr bwMode="auto">
            <a:xfrm>
              <a:off x="3691" y="890"/>
              <a:ext cx="18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</a:t>
              </a:r>
              <a:r>
                <a:rPr lang="zh-CN" altLang="en-US">
                  <a:latin typeface="Tahoma" panose="020B0604030504040204" pitchFamily="34" charset="0"/>
                </a:rPr>
                <a:t>直接去掉反号</a:t>
              </a:r>
              <a:r>
                <a:rPr lang="en-US" altLang="zh-CN">
                  <a:latin typeface="Tahoma" panose="020B0604030504040204" pitchFamily="34" charset="0"/>
                </a:rPr>
                <a:t>)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graphicFrame>
          <p:nvGraphicFramePr>
            <p:cNvPr id="44048" name="Object 10"/>
            <p:cNvGraphicFramePr>
              <a:graphicFrameLocks noChangeAspect="1"/>
            </p:cNvGraphicFramePr>
            <p:nvPr/>
          </p:nvGraphicFramePr>
          <p:xfrm>
            <a:off x="2472" y="864"/>
            <a:ext cx="127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08" name="Equation" r:id="rId7" imgW="391795" imgH="65405" progId="Equation.3">
                    <p:embed/>
                  </p:oleObj>
                </mc:Choice>
                <mc:Fallback>
                  <p:oleObj name="Equation" r:id="rId7" imgW="391795" imgH="6540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864"/>
                          <a:ext cx="127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1257300" y="2514600"/>
          <a:ext cx="5934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9" name="Equation" r:id="rId9" imgW="1284605" imgH="92710" progId="Equation.3">
                  <p:embed/>
                </p:oleObj>
              </mc:Choice>
              <mc:Fallback>
                <p:oleObj name="Equation" r:id="rId9" imgW="1284605" imgH="9271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514600"/>
                        <a:ext cx="59340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73050" y="3429000"/>
            <a:ext cx="856615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其实反演规则就是摩根律的推广。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595" name="Group 19"/>
          <p:cNvGrpSpPr/>
          <p:nvPr/>
        </p:nvGrpSpPr>
        <p:grpSpPr bwMode="auto">
          <a:xfrm>
            <a:off x="341313" y="4186238"/>
            <a:ext cx="4535487" cy="673100"/>
            <a:chOff x="215" y="2637"/>
            <a:chExt cx="2857" cy="424"/>
          </a:xfrm>
        </p:grpSpPr>
        <p:sp>
          <p:nvSpPr>
            <p:cNvPr id="44045" name="Rectangle 14"/>
            <p:cNvSpPr>
              <a:spLocks noChangeArrowheads="1"/>
            </p:cNvSpPr>
            <p:nvPr/>
          </p:nvSpPr>
          <p:spPr bwMode="auto">
            <a:xfrm>
              <a:off x="215" y="263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44046" name="Object 15"/>
            <p:cNvGraphicFramePr>
              <a:graphicFrameLocks noChangeAspect="1"/>
            </p:cNvGraphicFramePr>
            <p:nvPr/>
          </p:nvGraphicFramePr>
          <p:xfrm>
            <a:off x="986" y="2644"/>
            <a:ext cx="208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310" name="公式" r:id="rId11" imgW="631190" imgH="76200" progId="Equation.3">
                    <p:embed/>
                  </p:oleObj>
                </mc:Choice>
                <mc:Fallback>
                  <p:oleObj name="公式" r:id="rId11" imgW="631190" imgH="76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6" y="2644"/>
                          <a:ext cx="2086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74650" y="49530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按反演规则可直接写出：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593" name="Object 17"/>
          <p:cNvGraphicFramePr>
            <a:graphicFrameLocks noChangeAspect="1"/>
          </p:cNvGraphicFramePr>
          <p:nvPr/>
        </p:nvGraphicFramePr>
        <p:xfrm>
          <a:off x="1714500" y="5638800"/>
          <a:ext cx="38481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1" name="公式" r:id="rId13" imgW="685800" imgH="76200" progId="Equation.3">
                  <p:embed/>
                </p:oleObj>
              </mc:Choice>
              <mc:Fallback>
                <p:oleObj name="公式" r:id="rId13" imgW="685800" imgH="76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638800"/>
                        <a:ext cx="38481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nimBg="1" autoUpdateAnimBg="0"/>
      <p:bldP spid="2459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6F613-1A12-4999-B6A4-92E8D0454124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46083" name="Rectangle 2"/>
          <p:cNvSpPr>
            <a:spLocks noChangeArrowheads="1"/>
          </p:cNvSpPr>
          <p:nvPr/>
        </p:nvSpPr>
        <p:spPr bwMode="auto">
          <a:xfrm>
            <a:off x="250825" y="26035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若用摩根律则先对原函数两边取非，得：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914400" y="1066800"/>
          <a:ext cx="3402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3" name="Equation" r:id="rId1" imgW="631190" imgH="92710" progId="Equation.3">
                  <p:embed/>
                </p:oleObj>
              </mc:Choice>
              <mc:Fallback>
                <p:oleObj name="Equation" r:id="rId1" imgW="631190" imgH="9271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3402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330325" y="3630613"/>
          <a:ext cx="3581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4" name="Equation" r:id="rId3" imgW="1168400" imgH="241300" progId="Equation.3">
                  <p:embed/>
                </p:oleObj>
              </mc:Choice>
              <mc:Fallback>
                <p:oleObj name="Equation" r:id="rId3" imgW="1168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630613"/>
                        <a:ext cx="3581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316038" y="2682875"/>
          <a:ext cx="38862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name="Equation" r:id="rId5" imgW="1294765" imgH="266700" progId="Equation.3">
                  <p:embed/>
                </p:oleObj>
              </mc:Choice>
              <mc:Fallback>
                <p:oleObj name="Equation" r:id="rId5" imgW="1294765" imgH="26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2682875"/>
                        <a:ext cx="38862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336675" y="1905000"/>
          <a:ext cx="2819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6" name="Equation" r:id="rId7" imgW="1002665" imgH="266700" progId="Equation.3">
                  <p:embed/>
                </p:oleObj>
              </mc:Choice>
              <mc:Fallback>
                <p:oleObj name="Equation" r:id="rId7" imgW="1002665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1905000"/>
                        <a:ext cx="2819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882250" y="196510"/>
            <a:ext cx="49530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；灯亮为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38" name="Group 18"/>
          <p:cNvGrpSpPr/>
          <p:nvPr/>
        </p:nvGrpSpPr>
        <p:grpSpPr bwMode="auto">
          <a:xfrm>
            <a:off x="218097" y="544513"/>
            <a:ext cx="3150418" cy="1905000"/>
            <a:chOff x="960" y="1392"/>
            <a:chExt cx="2356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/>
          <p:nvPr/>
        </p:nvGrpSpPr>
        <p:grpSpPr bwMode="auto">
          <a:xfrm>
            <a:off x="5131314" y="1609473"/>
            <a:ext cx="2301875" cy="3398837"/>
            <a:chOff x="3216" y="1872"/>
            <a:chExt cx="1450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0   1   1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1   0   1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70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170" name="Group 50"/>
          <p:cNvGrpSpPr/>
          <p:nvPr/>
        </p:nvGrpSpPr>
        <p:grpSpPr bwMode="auto">
          <a:xfrm>
            <a:off x="532887" y="2544763"/>
            <a:ext cx="2419350" cy="3360738"/>
            <a:chOff x="820" y="1920"/>
            <a:chExt cx="1524" cy="2117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87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17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  <a:endPara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891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B   F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820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断  灭</a:t>
              </a:r>
              <a:endPara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820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820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820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闭  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3042241" y="6164216"/>
            <a:ext cx="265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负逻辑描述</a:t>
            </a:r>
            <a:r>
              <a:rPr lang="zh-CN" altLang="en-US" sz="3200" b="1" dirty="0"/>
              <a:t>：</a:t>
            </a:r>
            <a:endParaRPr lang="zh-CN" altLang="en-US" sz="32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5428305" y="612484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也就是</a:t>
            </a:r>
            <a:r>
              <a:rPr lang="zh-CN" altLang="en-US" sz="3200" b="1" dirty="0">
                <a:solidFill>
                  <a:srgbClr val="FF0000"/>
                </a:solidFill>
              </a:rPr>
              <a:t>对偶</a:t>
            </a:r>
            <a:r>
              <a:rPr lang="zh-CN" altLang="en-US" sz="3200" b="1" dirty="0"/>
              <a:t>函数。</a:t>
            </a:r>
            <a:endParaRPr lang="zh-CN" alt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02824" y="5372101"/>
                <a:ext cx="257762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40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4000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824" y="5372101"/>
                <a:ext cx="2577629" cy="615553"/>
              </a:xfrm>
              <a:prstGeom prst="rect">
                <a:avLst/>
              </a:prstGeom>
              <a:blipFill rotWithShape="1">
                <a:blip r:embed="rId1"/>
                <a:stretch>
                  <a:fillRect l="-23" r="-2606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4" grpId="0"/>
      <p:bldP spid="50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66098B-0990-4640-A3DD-AE325445EB7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04800" y="487363"/>
            <a:ext cx="845820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利用对偶规则可以简化等式的证明。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14017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例：试证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A+BC=(A+B)(A+C)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90600" y="21336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令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 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=A+BC      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=(A+B)(A+C)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971550" y="30480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求两个函数的对偶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600200" y="3733800"/>
            <a:ext cx="5937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`=A(B+C)=AB+AC    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`=AB+AC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035050" y="4602163"/>
            <a:ext cx="2889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可知：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`= 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`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066800" y="5410200"/>
            <a:ext cx="309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所以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=F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得证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autoUpdateAnimBg="0"/>
      <p:bldP spid="27653" grpId="0" autoUpdateAnimBg="0"/>
      <p:bldP spid="27654" grpId="0" autoUpdateAnimBg="0"/>
      <p:bldP spid="27655" grpId="0" autoUpdateAnimBg="0"/>
      <p:bldP spid="2765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64B218-A002-4DBA-B3ED-69949DBBF64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228600" y="228600"/>
            <a:ext cx="7543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2.2.3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几种导出</a:t>
            </a: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复合</a:t>
            </a: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的运算</a:t>
            </a:r>
            <a:endParaRPr lang="zh-CN" altLang="en-US" sz="4400" b="1">
              <a:solidFill>
                <a:schemeClr val="tx2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14600" y="4556125"/>
            <a:ext cx="1606550" cy="579120"/>
            <a:chOff x="3960" y="7175"/>
            <a:chExt cx="2530" cy="912"/>
          </a:xfrm>
        </p:grpSpPr>
        <p:sp>
          <p:nvSpPr>
            <p:cNvPr id="56413" name="Rectangle 25"/>
            <p:cNvSpPr>
              <a:spLocks noChangeArrowheads="1"/>
            </p:cNvSpPr>
            <p:nvPr/>
          </p:nvSpPr>
          <p:spPr bwMode="auto">
            <a:xfrm>
              <a:off x="3960" y="7175"/>
              <a:ext cx="253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＝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6" name="Line 33"/>
            <p:cNvSpPr>
              <a:spLocks noChangeShapeType="1"/>
            </p:cNvSpPr>
            <p:nvPr/>
          </p:nvSpPr>
          <p:spPr bwMode="auto">
            <a:xfrm>
              <a:off x="5040" y="7320"/>
              <a:ext cx="13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2400" y="4495800"/>
            <a:ext cx="2895600" cy="1188720"/>
            <a:chOff x="240" y="7080"/>
            <a:chExt cx="4560" cy="1872"/>
          </a:xfrm>
        </p:grpSpPr>
        <p:sp>
          <p:nvSpPr>
            <p:cNvPr id="56405" name="Rectangle 3"/>
            <p:cNvSpPr>
              <a:spLocks noChangeArrowheads="1"/>
            </p:cNvSpPr>
            <p:nvPr/>
          </p:nvSpPr>
          <p:spPr bwMode="auto">
            <a:xfrm>
              <a:off x="3360" y="7518"/>
              <a:ext cx="600" cy="1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406" name="Rectangle 4"/>
            <p:cNvSpPr>
              <a:spLocks noChangeArrowheads="1"/>
            </p:cNvSpPr>
            <p:nvPr/>
          </p:nvSpPr>
          <p:spPr bwMode="auto">
            <a:xfrm>
              <a:off x="1920" y="7518"/>
              <a:ext cx="600" cy="1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407" name="Line 5"/>
            <p:cNvSpPr>
              <a:spLocks noChangeShapeType="1"/>
            </p:cNvSpPr>
            <p:nvPr/>
          </p:nvSpPr>
          <p:spPr bwMode="auto">
            <a:xfrm flipH="1">
              <a:off x="2520" y="8118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08" name="Oval 6"/>
            <p:cNvSpPr>
              <a:spLocks noChangeArrowheads="1"/>
            </p:cNvSpPr>
            <p:nvPr/>
          </p:nvSpPr>
          <p:spPr bwMode="auto">
            <a:xfrm>
              <a:off x="3960" y="7998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409" name="Line 7"/>
            <p:cNvSpPr>
              <a:spLocks noChangeShapeType="1"/>
            </p:cNvSpPr>
            <p:nvPr/>
          </p:nvSpPr>
          <p:spPr bwMode="auto">
            <a:xfrm flipH="1">
              <a:off x="1080" y="7878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0" name="Line 8"/>
            <p:cNvSpPr>
              <a:spLocks noChangeShapeType="1"/>
            </p:cNvSpPr>
            <p:nvPr/>
          </p:nvSpPr>
          <p:spPr bwMode="auto">
            <a:xfrm flipH="1">
              <a:off x="1080" y="8358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1" name="Line 9"/>
            <p:cNvSpPr>
              <a:spLocks noChangeShapeType="1"/>
            </p:cNvSpPr>
            <p:nvPr/>
          </p:nvSpPr>
          <p:spPr bwMode="auto">
            <a:xfrm>
              <a:off x="4200" y="8118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412" name="Rectangle 22"/>
            <p:cNvSpPr>
              <a:spLocks noChangeArrowheads="1"/>
            </p:cNvSpPr>
            <p:nvPr/>
          </p:nvSpPr>
          <p:spPr bwMode="auto">
            <a:xfrm>
              <a:off x="1680" y="7655"/>
              <a:ext cx="61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4" name="Rectangle 26"/>
            <p:cNvSpPr>
              <a:spLocks noChangeArrowheads="1"/>
            </p:cNvSpPr>
            <p:nvPr/>
          </p:nvSpPr>
          <p:spPr bwMode="auto">
            <a:xfrm>
              <a:off x="240" y="7080"/>
              <a:ext cx="125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5" name="Rectangle 29"/>
            <p:cNvSpPr>
              <a:spLocks noChangeArrowheads="1"/>
            </p:cNvSpPr>
            <p:nvPr/>
          </p:nvSpPr>
          <p:spPr bwMode="auto">
            <a:xfrm>
              <a:off x="240" y="8040"/>
              <a:ext cx="93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7" name="Rectangle 34"/>
            <p:cNvSpPr>
              <a:spLocks noChangeArrowheads="1"/>
            </p:cNvSpPr>
            <p:nvPr/>
          </p:nvSpPr>
          <p:spPr bwMode="auto">
            <a:xfrm>
              <a:off x="3360" y="7580"/>
              <a:ext cx="53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8" name="Rectangle 35"/>
            <p:cNvSpPr>
              <a:spLocks noChangeArrowheads="1"/>
            </p:cNvSpPr>
            <p:nvPr/>
          </p:nvSpPr>
          <p:spPr bwMode="auto">
            <a:xfrm>
              <a:off x="1800" y="7863"/>
              <a:ext cx="890" cy="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  <a:endParaRPr lang="en-US" altLang="zh-CN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0819" name="Group 99"/>
          <p:cNvGrpSpPr/>
          <p:nvPr/>
        </p:nvGrpSpPr>
        <p:grpSpPr bwMode="auto">
          <a:xfrm>
            <a:off x="4799965" y="4425633"/>
            <a:ext cx="4254500" cy="2130425"/>
            <a:chOff x="3036" y="2803"/>
            <a:chExt cx="2680" cy="1342"/>
          </a:xfrm>
        </p:grpSpPr>
        <p:grpSp>
          <p:nvGrpSpPr>
            <p:cNvPr id="56375" name="Group 97"/>
            <p:cNvGrpSpPr/>
            <p:nvPr/>
          </p:nvGrpSpPr>
          <p:grpSpPr bwMode="auto">
            <a:xfrm>
              <a:off x="4128" y="2832"/>
              <a:ext cx="1572" cy="624"/>
              <a:chOff x="4128" y="2736"/>
              <a:chExt cx="1572" cy="624"/>
            </a:xfrm>
          </p:grpSpPr>
          <p:sp>
            <p:nvSpPr>
              <p:cNvPr id="56396" name="Rectangle 13"/>
              <p:cNvSpPr>
                <a:spLocks noChangeArrowheads="1"/>
              </p:cNvSpPr>
              <p:nvPr/>
            </p:nvSpPr>
            <p:spPr bwMode="auto">
              <a:xfrm>
                <a:off x="4752" y="2832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97" name="Oval 14"/>
              <p:cNvSpPr>
                <a:spLocks noChangeArrowheads="1"/>
              </p:cNvSpPr>
              <p:nvPr/>
            </p:nvSpPr>
            <p:spPr bwMode="auto">
              <a:xfrm>
                <a:off x="4992" y="302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98" name="Line 15"/>
              <p:cNvSpPr>
                <a:spLocks noChangeShapeType="1"/>
              </p:cNvSpPr>
              <p:nvPr/>
            </p:nvSpPr>
            <p:spPr bwMode="auto">
              <a:xfrm>
                <a:off x="5088" y="307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9" name="Line 18"/>
              <p:cNvSpPr>
                <a:spLocks noChangeShapeType="1"/>
              </p:cNvSpPr>
              <p:nvPr/>
            </p:nvSpPr>
            <p:spPr bwMode="auto">
              <a:xfrm flipH="1">
                <a:off x="4512" y="297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0" name="Line 19"/>
              <p:cNvSpPr>
                <a:spLocks noChangeShapeType="1"/>
              </p:cNvSpPr>
              <p:nvPr/>
            </p:nvSpPr>
            <p:spPr bwMode="auto">
              <a:xfrm flipH="1">
                <a:off x="4512" y="316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401" name="Rectangle 20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41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黑体" panose="02010609060101010101" pitchFamily="49" charset="-122"/>
                    <a:ea typeface="黑体" panose="02010609060101010101" pitchFamily="49" charset="-122"/>
                  </a:rPr>
                  <a:t>≥1</a:t>
                </a:r>
                <a:endParaRPr lang="en-US" altLang="zh-CN" sz="20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402" name="Rectangle 24"/>
              <p:cNvSpPr>
                <a:spLocks noChangeArrowheads="1"/>
              </p:cNvSpPr>
              <p:nvPr/>
            </p:nvSpPr>
            <p:spPr bwMode="auto">
              <a:xfrm>
                <a:off x="5328" y="2839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403" name="Rectangle 27"/>
              <p:cNvSpPr>
                <a:spLocks noChangeArrowheads="1"/>
              </p:cNvSpPr>
              <p:nvPr/>
            </p:nvSpPr>
            <p:spPr bwMode="auto">
              <a:xfrm flipH="1">
                <a:off x="4128" y="2736"/>
                <a:ext cx="66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404" name="Rectangle 30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376" name="Group 96"/>
            <p:cNvGrpSpPr/>
            <p:nvPr/>
          </p:nvGrpSpPr>
          <p:grpSpPr bwMode="auto">
            <a:xfrm>
              <a:off x="3036" y="2803"/>
              <a:ext cx="1188" cy="893"/>
              <a:chOff x="2832" y="2774"/>
              <a:chExt cx="1188" cy="893"/>
            </a:xfrm>
          </p:grpSpPr>
          <p:sp>
            <p:nvSpPr>
              <p:cNvPr id="56387" name="Rectangle 10"/>
              <p:cNvSpPr>
                <a:spLocks noChangeArrowheads="1"/>
              </p:cNvSpPr>
              <p:nvPr/>
            </p:nvSpPr>
            <p:spPr bwMode="auto">
              <a:xfrm>
                <a:off x="3264" y="3007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88" name="Oval 11"/>
              <p:cNvSpPr>
                <a:spLocks noChangeArrowheads="1"/>
              </p:cNvSpPr>
              <p:nvPr/>
            </p:nvSpPr>
            <p:spPr bwMode="auto">
              <a:xfrm>
                <a:off x="3504" y="3199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89" name="Line 12"/>
              <p:cNvSpPr>
                <a:spLocks noChangeShapeType="1"/>
              </p:cNvSpPr>
              <p:nvPr/>
            </p:nvSpPr>
            <p:spPr bwMode="auto">
              <a:xfrm>
                <a:off x="3600" y="3247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0" name="Line 16"/>
              <p:cNvSpPr>
                <a:spLocks noChangeShapeType="1"/>
              </p:cNvSpPr>
              <p:nvPr/>
            </p:nvSpPr>
            <p:spPr bwMode="auto">
              <a:xfrm flipH="1">
                <a:off x="2976" y="315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1" name="Line 17"/>
              <p:cNvSpPr>
                <a:spLocks noChangeShapeType="1"/>
              </p:cNvSpPr>
              <p:nvPr/>
            </p:nvSpPr>
            <p:spPr bwMode="auto">
              <a:xfrm flipH="1">
                <a:off x="2976" y="339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92" name="Rectangle 21"/>
              <p:cNvSpPr>
                <a:spLocks noChangeArrowheads="1"/>
              </p:cNvSpPr>
              <p:nvPr/>
            </p:nvSpPr>
            <p:spPr bwMode="auto">
              <a:xfrm>
                <a:off x="3216" y="2832"/>
                <a:ext cx="397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93" name="Rectangle 23"/>
              <p:cNvSpPr>
                <a:spLocks noChangeArrowheads="1"/>
              </p:cNvSpPr>
              <p:nvPr/>
            </p:nvSpPr>
            <p:spPr bwMode="auto">
              <a:xfrm>
                <a:off x="3648" y="287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94" name="Rectangle 28"/>
              <p:cNvSpPr>
                <a:spLocks noChangeArrowheads="1"/>
              </p:cNvSpPr>
              <p:nvPr/>
            </p:nvSpPr>
            <p:spPr bwMode="auto">
              <a:xfrm>
                <a:off x="2880" y="277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95" name="Rectangle 31"/>
              <p:cNvSpPr>
                <a:spLocks noChangeArrowheads="1"/>
              </p:cNvSpPr>
              <p:nvPr/>
            </p:nvSpPr>
            <p:spPr bwMode="auto">
              <a:xfrm>
                <a:off x="2832" y="3302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377" name="Group 98"/>
            <p:cNvGrpSpPr/>
            <p:nvPr/>
          </p:nvGrpSpPr>
          <p:grpSpPr bwMode="auto">
            <a:xfrm>
              <a:off x="4224" y="3456"/>
              <a:ext cx="1492" cy="689"/>
              <a:chOff x="4176" y="3456"/>
              <a:chExt cx="1492" cy="689"/>
            </a:xfrm>
          </p:grpSpPr>
          <p:sp>
            <p:nvSpPr>
              <p:cNvPr id="56378" name="Arc 36"/>
              <p:cNvSpPr/>
              <p:nvPr/>
            </p:nvSpPr>
            <p:spPr bwMode="auto">
              <a:xfrm>
                <a:off x="4641" y="3598"/>
                <a:ext cx="192" cy="480"/>
              </a:xfrm>
              <a:custGeom>
                <a:avLst/>
                <a:gdLst>
                  <a:gd name="T0" fmla="*/ 0 w 21600"/>
                  <a:gd name="T1" fmla="*/ 0 h 43091"/>
                  <a:gd name="T2" fmla="*/ 0 w 21600"/>
                  <a:gd name="T3" fmla="*/ 0 h 43091"/>
                  <a:gd name="T4" fmla="*/ 0 w 21600"/>
                  <a:gd name="T5" fmla="*/ 0 h 4309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79" name="Arc 37"/>
              <p:cNvSpPr/>
              <p:nvPr/>
            </p:nvSpPr>
            <p:spPr bwMode="auto">
              <a:xfrm>
                <a:off x="4646" y="3600"/>
                <a:ext cx="594" cy="478"/>
              </a:xfrm>
              <a:custGeom>
                <a:avLst/>
                <a:gdLst>
                  <a:gd name="T0" fmla="*/ 0 w 28102"/>
                  <a:gd name="T1" fmla="*/ 0 h 43200"/>
                  <a:gd name="T2" fmla="*/ 0 w 28102"/>
                  <a:gd name="T3" fmla="*/ 0 h 43200"/>
                  <a:gd name="T4" fmla="*/ 0 w 28102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0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199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0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199"/>
                      <a:pt x="2207" y="42877"/>
                      <a:pt x="149" y="42244"/>
                    </a:cubicBezTo>
                    <a:lnTo>
                      <a:pt x="6502" y="21600"/>
                    </a:lnTo>
                    <a:lnTo>
                      <a:pt x="-1" y="100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0" name="Line 38"/>
              <p:cNvSpPr>
                <a:spLocks noChangeShapeType="1"/>
              </p:cNvSpPr>
              <p:nvPr/>
            </p:nvSpPr>
            <p:spPr bwMode="auto">
              <a:xfrm flipH="1">
                <a:off x="4449" y="369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1" name="Line 39"/>
              <p:cNvSpPr>
                <a:spLocks noChangeShapeType="1"/>
              </p:cNvSpPr>
              <p:nvPr/>
            </p:nvSpPr>
            <p:spPr bwMode="auto">
              <a:xfrm flipH="1">
                <a:off x="4449" y="393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2" name="Line 40"/>
              <p:cNvSpPr>
                <a:spLocks noChangeShapeType="1"/>
              </p:cNvSpPr>
              <p:nvPr/>
            </p:nvSpPr>
            <p:spPr bwMode="auto">
              <a:xfrm>
                <a:off x="5318" y="3840"/>
                <a:ext cx="1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83" name="Rectangle 41"/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84" name="Rectangle 42"/>
              <p:cNvSpPr>
                <a:spLocks noChangeArrowheads="1"/>
              </p:cNvSpPr>
              <p:nvPr/>
            </p:nvSpPr>
            <p:spPr bwMode="auto">
              <a:xfrm>
                <a:off x="4209" y="378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85" name="Rectangle 43"/>
              <p:cNvSpPr>
                <a:spLocks noChangeArrowheads="1"/>
              </p:cNvSpPr>
              <p:nvPr/>
            </p:nvSpPr>
            <p:spPr bwMode="auto">
              <a:xfrm>
                <a:off x="5424" y="363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86" name="Oval 44"/>
              <p:cNvSpPr>
                <a:spLocks noChangeArrowheads="1"/>
              </p:cNvSpPr>
              <p:nvPr/>
            </p:nvSpPr>
            <p:spPr bwMode="auto">
              <a:xfrm>
                <a:off x="5222" y="37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</p:grpSp>
      </p:grpSp>
      <p:sp>
        <p:nvSpPr>
          <p:cNvPr id="30792" name="Line 72"/>
          <p:cNvSpPr>
            <a:spLocks noChangeShapeType="1"/>
          </p:cNvSpPr>
          <p:nvPr/>
        </p:nvSpPr>
        <p:spPr bwMode="auto">
          <a:xfrm>
            <a:off x="3581400" y="3352800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667000" y="2678430"/>
            <a:ext cx="1200150" cy="579120"/>
            <a:chOff x="4200" y="4218"/>
            <a:chExt cx="1890" cy="912"/>
          </a:xfrm>
        </p:grpSpPr>
        <p:sp>
          <p:nvSpPr>
            <p:cNvPr id="56369" name="Rectangle 63"/>
            <p:cNvSpPr>
              <a:spLocks noChangeArrowheads="1"/>
            </p:cNvSpPr>
            <p:nvPr/>
          </p:nvSpPr>
          <p:spPr bwMode="auto">
            <a:xfrm>
              <a:off x="4200" y="4218"/>
              <a:ext cx="189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＝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2" name="Line 73"/>
            <p:cNvSpPr>
              <a:spLocks noChangeShapeType="1"/>
            </p:cNvSpPr>
            <p:nvPr/>
          </p:nvSpPr>
          <p:spPr bwMode="auto">
            <a:xfrm>
              <a:off x="5280" y="432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2400" y="2667000"/>
            <a:ext cx="2971800" cy="1188720"/>
            <a:chOff x="240" y="4200"/>
            <a:chExt cx="4680" cy="1872"/>
          </a:xfrm>
        </p:grpSpPr>
        <p:sp>
          <p:nvSpPr>
            <p:cNvPr id="56362" name="Rectangle 45"/>
            <p:cNvSpPr>
              <a:spLocks noChangeArrowheads="1"/>
            </p:cNvSpPr>
            <p:nvPr/>
          </p:nvSpPr>
          <p:spPr bwMode="auto">
            <a:xfrm>
              <a:off x="3480" y="4680"/>
              <a:ext cx="600" cy="1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363" name="Rectangle 46"/>
            <p:cNvSpPr>
              <a:spLocks noChangeArrowheads="1"/>
            </p:cNvSpPr>
            <p:nvPr/>
          </p:nvSpPr>
          <p:spPr bwMode="auto">
            <a:xfrm>
              <a:off x="2040" y="4680"/>
              <a:ext cx="600" cy="13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364" name="Line 47"/>
            <p:cNvSpPr>
              <a:spLocks noChangeShapeType="1"/>
            </p:cNvSpPr>
            <p:nvPr/>
          </p:nvSpPr>
          <p:spPr bwMode="auto">
            <a:xfrm flipH="1">
              <a:off x="2640" y="528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5" name="Oval 48"/>
            <p:cNvSpPr>
              <a:spLocks noChangeArrowheads="1"/>
            </p:cNvSpPr>
            <p:nvPr/>
          </p:nvSpPr>
          <p:spPr bwMode="auto">
            <a:xfrm>
              <a:off x="4080" y="51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6366" name="Line 49"/>
            <p:cNvSpPr>
              <a:spLocks noChangeShapeType="1"/>
            </p:cNvSpPr>
            <p:nvPr/>
          </p:nvSpPr>
          <p:spPr bwMode="auto">
            <a:xfrm flipH="1">
              <a:off x="1200" y="504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7" name="Line 50"/>
            <p:cNvSpPr>
              <a:spLocks noChangeShapeType="1"/>
            </p:cNvSpPr>
            <p:nvPr/>
          </p:nvSpPr>
          <p:spPr bwMode="auto">
            <a:xfrm flipH="1">
              <a:off x="1200" y="5520"/>
              <a:ext cx="8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8" name="Line 51"/>
            <p:cNvSpPr>
              <a:spLocks noChangeShapeType="1"/>
            </p:cNvSpPr>
            <p:nvPr/>
          </p:nvSpPr>
          <p:spPr bwMode="auto">
            <a:xfrm>
              <a:off x="4320" y="528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0" name="Rectangle 66"/>
            <p:cNvSpPr>
              <a:spLocks noChangeArrowheads="1"/>
            </p:cNvSpPr>
            <p:nvPr/>
          </p:nvSpPr>
          <p:spPr bwMode="auto">
            <a:xfrm>
              <a:off x="240" y="4200"/>
              <a:ext cx="125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1" name="Rectangle 69"/>
            <p:cNvSpPr>
              <a:spLocks noChangeArrowheads="1"/>
            </p:cNvSpPr>
            <p:nvPr/>
          </p:nvSpPr>
          <p:spPr bwMode="auto">
            <a:xfrm>
              <a:off x="240" y="5160"/>
              <a:ext cx="930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3" name="Rectangle 74"/>
            <p:cNvSpPr>
              <a:spLocks noChangeArrowheads="1"/>
            </p:cNvSpPr>
            <p:nvPr/>
          </p:nvSpPr>
          <p:spPr bwMode="auto">
            <a:xfrm>
              <a:off x="1920" y="4920"/>
              <a:ext cx="77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＆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4" name="Rectangle 75"/>
            <p:cNvSpPr>
              <a:spLocks noChangeArrowheads="1"/>
            </p:cNvSpPr>
            <p:nvPr/>
          </p:nvSpPr>
          <p:spPr bwMode="auto">
            <a:xfrm>
              <a:off x="3480" y="4863"/>
              <a:ext cx="530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0814" name="Group 94"/>
          <p:cNvGrpSpPr/>
          <p:nvPr/>
        </p:nvGrpSpPr>
        <p:grpSpPr bwMode="auto">
          <a:xfrm>
            <a:off x="4591050" y="1524000"/>
            <a:ext cx="4381500" cy="2332038"/>
            <a:chOff x="2892" y="960"/>
            <a:chExt cx="2760" cy="1469"/>
          </a:xfrm>
        </p:grpSpPr>
        <p:grpSp>
          <p:nvGrpSpPr>
            <p:cNvPr id="56331" name="Group 91"/>
            <p:cNvGrpSpPr/>
            <p:nvPr/>
          </p:nvGrpSpPr>
          <p:grpSpPr bwMode="auto">
            <a:xfrm>
              <a:off x="4128" y="960"/>
              <a:ext cx="1524" cy="653"/>
              <a:chOff x="4128" y="1104"/>
              <a:chExt cx="1524" cy="653"/>
            </a:xfrm>
          </p:grpSpPr>
          <p:sp>
            <p:nvSpPr>
              <p:cNvPr id="56353" name="Rectangle 55"/>
              <p:cNvSpPr>
                <a:spLocks noChangeArrowheads="1"/>
              </p:cNvSpPr>
              <p:nvPr/>
            </p:nvSpPr>
            <p:spPr bwMode="auto">
              <a:xfrm>
                <a:off x="4752" y="1200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54" name="Oval 56"/>
              <p:cNvSpPr>
                <a:spLocks noChangeArrowheads="1"/>
              </p:cNvSpPr>
              <p:nvPr/>
            </p:nvSpPr>
            <p:spPr bwMode="auto">
              <a:xfrm>
                <a:off x="4992" y="139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55" name="Line 57"/>
              <p:cNvSpPr>
                <a:spLocks noChangeShapeType="1"/>
              </p:cNvSpPr>
              <p:nvPr/>
            </p:nvSpPr>
            <p:spPr bwMode="auto">
              <a:xfrm>
                <a:off x="5088" y="14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6" name="Line 60"/>
              <p:cNvSpPr>
                <a:spLocks noChangeShapeType="1"/>
              </p:cNvSpPr>
              <p:nvPr/>
            </p:nvSpPr>
            <p:spPr bwMode="auto">
              <a:xfrm flipH="1">
                <a:off x="4512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7" name="Line 61"/>
              <p:cNvSpPr>
                <a:spLocks noChangeShapeType="1"/>
              </p:cNvSpPr>
              <p:nvPr/>
            </p:nvSpPr>
            <p:spPr bwMode="auto">
              <a:xfrm flipH="1">
                <a:off x="4512" y="158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8" name="Rectangle 62"/>
              <p:cNvSpPr>
                <a:spLocks noChangeArrowheads="1"/>
              </p:cNvSpPr>
              <p:nvPr/>
            </p:nvSpPr>
            <p:spPr bwMode="auto">
              <a:xfrm>
                <a:off x="4608" y="1248"/>
                <a:ext cx="4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＆</a:t>
                </a:r>
                <a:endParaRPr lang="zh-CN" altLang="en-US" sz="240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59" name="Rectangle 65"/>
              <p:cNvSpPr>
                <a:spLocks noChangeArrowheads="1"/>
              </p:cNvSpPr>
              <p:nvPr/>
            </p:nvSpPr>
            <p:spPr bwMode="auto">
              <a:xfrm>
                <a:off x="5280" y="1207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60" name="Rectangle 67"/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61" name="Rectangle 70"/>
              <p:cNvSpPr>
                <a:spLocks noChangeArrowheads="1"/>
              </p:cNvSpPr>
              <p:nvPr/>
            </p:nvSpPr>
            <p:spPr bwMode="auto">
              <a:xfrm>
                <a:off x="4128" y="1392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332" name="Group 90"/>
            <p:cNvGrpSpPr/>
            <p:nvPr/>
          </p:nvGrpSpPr>
          <p:grpSpPr bwMode="auto">
            <a:xfrm>
              <a:off x="2892" y="1632"/>
              <a:ext cx="1332" cy="797"/>
              <a:chOff x="2784" y="1543"/>
              <a:chExt cx="1332" cy="797"/>
            </a:xfrm>
          </p:grpSpPr>
          <p:sp>
            <p:nvSpPr>
              <p:cNvPr id="56345" name="Rectangle 52"/>
              <p:cNvSpPr>
                <a:spLocks noChangeArrowheads="1"/>
              </p:cNvSpPr>
              <p:nvPr/>
            </p:nvSpPr>
            <p:spPr bwMode="auto">
              <a:xfrm>
                <a:off x="3312" y="1680"/>
                <a:ext cx="240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46" name="Oval 53"/>
              <p:cNvSpPr>
                <a:spLocks noChangeArrowheads="1"/>
              </p:cNvSpPr>
              <p:nvPr/>
            </p:nvSpPr>
            <p:spPr bwMode="auto">
              <a:xfrm>
                <a:off x="3552" y="1872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47" name="Line 54"/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8" name="Line 58"/>
              <p:cNvSpPr>
                <a:spLocks noChangeShapeType="1"/>
              </p:cNvSpPr>
              <p:nvPr/>
            </p:nvSpPr>
            <p:spPr bwMode="auto">
              <a:xfrm flipH="1">
                <a:off x="2976" y="187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9" name="Line 59"/>
              <p:cNvSpPr>
                <a:spLocks noChangeShapeType="1"/>
              </p:cNvSpPr>
              <p:nvPr/>
            </p:nvSpPr>
            <p:spPr bwMode="auto">
              <a:xfrm flipH="1">
                <a:off x="2976" y="20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50" name="Rectangle 64"/>
              <p:cNvSpPr>
                <a:spLocks noChangeArrowheads="1"/>
              </p:cNvSpPr>
              <p:nvPr/>
            </p:nvSpPr>
            <p:spPr bwMode="auto">
              <a:xfrm>
                <a:off x="3744" y="1591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F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51" name="Rectangle 68"/>
              <p:cNvSpPr>
                <a:spLocks noChangeArrowheads="1"/>
              </p:cNvSpPr>
              <p:nvPr/>
            </p:nvSpPr>
            <p:spPr bwMode="auto">
              <a:xfrm>
                <a:off x="2784" y="1543"/>
                <a:ext cx="50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A 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52" name="Rectangle 71"/>
              <p:cNvSpPr>
                <a:spLocks noChangeArrowheads="1"/>
              </p:cNvSpPr>
              <p:nvPr/>
            </p:nvSpPr>
            <p:spPr bwMode="auto">
              <a:xfrm>
                <a:off x="2784" y="1975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 B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333" name="Group 92"/>
            <p:cNvGrpSpPr/>
            <p:nvPr/>
          </p:nvGrpSpPr>
          <p:grpSpPr bwMode="auto">
            <a:xfrm>
              <a:off x="4176" y="1692"/>
              <a:ext cx="1444" cy="660"/>
              <a:chOff x="4224" y="1776"/>
              <a:chExt cx="1444" cy="660"/>
            </a:xfrm>
          </p:grpSpPr>
          <p:sp>
            <p:nvSpPr>
              <p:cNvPr id="56334" name="Arc 76"/>
              <p:cNvSpPr/>
              <p:nvPr/>
            </p:nvSpPr>
            <p:spPr bwMode="auto">
              <a:xfrm>
                <a:off x="4944" y="1920"/>
                <a:ext cx="240" cy="383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35" name="Oval 77"/>
              <p:cNvSpPr>
                <a:spLocks noChangeArrowheads="1"/>
              </p:cNvSpPr>
              <p:nvPr/>
            </p:nvSpPr>
            <p:spPr bwMode="auto">
              <a:xfrm>
                <a:off x="5184" y="2064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56336" name="Line 78"/>
              <p:cNvSpPr>
                <a:spLocks noChangeShapeType="1"/>
              </p:cNvSpPr>
              <p:nvPr/>
            </p:nvSpPr>
            <p:spPr bwMode="auto">
              <a:xfrm flipH="1">
                <a:off x="4704" y="192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37" name="Line 79"/>
              <p:cNvSpPr>
                <a:spLocks noChangeShapeType="1"/>
              </p:cNvSpPr>
              <p:nvPr/>
            </p:nvSpPr>
            <p:spPr bwMode="auto">
              <a:xfrm flipH="1">
                <a:off x="4704" y="2304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38" name="Line 80"/>
              <p:cNvSpPr>
                <a:spLocks noChangeShapeType="1"/>
              </p:cNvSpPr>
              <p:nvPr/>
            </p:nvSpPr>
            <p:spPr bwMode="auto">
              <a:xfrm>
                <a:off x="4704" y="1920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39" name="Line 81"/>
              <p:cNvSpPr>
                <a:spLocks noChangeShapeType="1"/>
              </p:cNvSpPr>
              <p:nvPr/>
            </p:nvSpPr>
            <p:spPr bwMode="auto">
              <a:xfrm flipH="1">
                <a:off x="4512" y="20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0" name="Line 82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1" name="Line 83"/>
              <p:cNvSpPr>
                <a:spLocks noChangeShapeType="1"/>
              </p:cNvSpPr>
              <p:nvPr/>
            </p:nvSpPr>
            <p:spPr bwMode="auto">
              <a:xfrm>
                <a:off x="5280" y="21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6342" name="Rectangle 84"/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43" name="Rectangle 85"/>
              <p:cNvSpPr>
                <a:spLocks noChangeArrowheads="1"/>
              </p:cNvSpPr>
              <p:nvPr/>
            </p:nvSpPr>
            <p:spPr bwMode="auto">
              <a:xfrm>
                <a:off x="4224" y="2071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344" name="Rectangle 86"/>
              <p:cNvSpPr>
                <a:spLocks noChangeArrowheads="1"/>
              </p:cNvSpPr>
              <p:nvPr/>
            </p:nvSpPr>
            <p:spPr bwMode="auto">
              <a:xfrm>
                <a:off x="5424" y="1927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endParaRPr lang="en-US" altLang="zh-CN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0807" name="Rectangle 87"/>
          <p:cNvSpPr>
            <a:spLocks noChangeArrowheads="1"/>
          </p:cNvSpPr>
          <p:nvPr/>
        </p:nvSpPr>
        <p:spPr bwMode="auto">
          <a:xfrm>
            <a:off x="304800" y="1219200"/>
            <a:ext cx="51054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工程上常用的有：与非、或非、与或非、异或、同或。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820" name="Line 100"/>
          <p:cNvSpPr>
            <a:spLocks noChangeShapeType="1"/>
          </p:cNvSpPr>
          <p:nvPr/>
        </p:nvSpPr>
        <p:spPr bwMode="auto">
          <a:xfrm>
            <a:off x="3581400" y="5140325"/>
            <a:ext cx="1066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4481830" y="2528570"/>
            <a:ext cx="1979930" cy="17106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CC99">
                    <a:alpha val="14902"/>
                  </a:srgbClr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608830" y="4267200"/>
            <a:ext cx="1979930" cy="171069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00CC99">
                    <a:alpha val="14902"/>
                  </a:srgbClr>
                </a:solidFill>
              </a14:hiddenFill>
            </a:ext>
          </a:extLst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7" grpId="0" animBg="1" autoUpdateAnimBg="0"/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68D8FD-36E4-4538-A2A5-E1E083C892F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1887" name="Line 143"/>
          <p:cNvSpPr>
            <a:spLocks noChangeShapeType="1"/>
          </p:cNvSpPr>
          <p:nvPr/>
        </p:nvSpPr>
        <p:spPr bwMode="auto">
          <a:xfrm>
            <a:off x="4191000" y="3048000"/>
            <a:ext cx="1447800" cy="0"/>
          </a:xfrm>
          <a:prstGeom prst="line">
            <a:avLst/>
          </a:prstGeom>
          <a:noFill/>
          <a:ln w="76200">
            <a:solidFill>
              <a:schemeClr val="tx1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1920" name="Group 176"/>
          <p:cNvGrpSpPr/>
          <p:nvPr/>
        </p:nvGrpSpPr>
        <p:grpSpPr bwMode="auto">
          <a:xfrm>
            <a:off x="4953000" y="239713"/>
            <a:ext cx="3962400" cy="6142037"/>
            <a:chOff x="3120" y="151"/>
            <a:chExt cx="2496" cy="3869"/>
          </a:xfrm>
        </p:grpSpPr>
        <p:sp>
          <p:nvSpPr>
            <p:cNvPr id="58401" name="Rectangle 106"/>
            <p:cNvSpPr>
              <a:spLocks noChangeArrowheads="1"/>
            </p:cNvSpPr>
            <p:nvPr/>
          </p:nvSpPr>
          <p:spPr bwMode="auto">
            <a:xfrm>
              <a:off x="4512" y="240"/>
              <a:ext cx="432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02" name="Line 107"/>
            <p:cNvSpPr>
              <a:spLocks noChangeShapeType="1"/>
            </p:cNvSpPr>
            <p:nvPr/>
          </p:nvSpPr>
          <p:spPr bwMode="auto">
            <a:xfrm>
              <a:off x="4752" y="24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3" name="Line 108"/>
            <p:cNvSpPr>
              <a:spLocks noChangeShapeType="1"/>
            </p:cNvSpPr>
            <p:nvPr/>
          </p:nvSpPr>
          <p:spPr bwMode="auto">
            <a:xfrm flipH="1">
              <a:off x="4512" y="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4" name="Line 109"/>
            <p:cNvSpPr>
              <a:spLocks noChangeShapeType="1"/>
            </p:cNvSpPr>
            <p:nvPr/>
          </p:nvSpPr>
          <p:spPr bwMode="auto">
            <a:xfrm flipH="1">
              <a:off x="4176" y="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5" name="Line 110"/>
            <p:cNvSpPr>
              <a:spLocks noChangeShapeType="1"/>
            </p:cNvSpPr>
            <p:nvPr/>
          </p:nvSpPr>
          <p:spPr bwMode="auto">
            <a:xfrm flipH="1">
              <a:off x="4176" y="6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6" name="Line 111"/>
            <p:cNvSpPr>
              <a:spLocks noChangeShapeType="1"/>
            </p:cNvSpPr>
            <p:nvPr/>
          </p:nvSpPr>
          <p:spPr bwMode="auto">
            <a:xfrm flipH="1">
              <a:off x="4176" y="9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7" name="Line 112"/>
            <p:cNvSpPr>
              <a:spLocks noChangeShapeType="1"/>
            </p:cNvSpPr>
            <p:nvPr/>
          </p:nvSpPr>
          <p:spPr bwMode="auto">
            <a:xfrm flipH="1">
              <a:off x="4176" y="120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08" name="Oval 113"/>
            <p:cNvSpPr>
              <a:spLocks noChangeArrowheads="1"/>
            </p:cNvSpPr>
            <p:nvPr/>
          </p:nvSpPr>
          <p:spPr bwMode="auto">
            <a:xfrm>
              <a:off x="4944" y="720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09" name="Line 114"/>
            <p:cNvSpPr>
              <a:spLocks noChangeShapeType="1"/>
            </p:cNvSpPr>
            <p:nvPr/>
          </p:nvSpPr>
          <p:spPr bwMode="auto">
            <a:xfrm>
              <a:off x="5088" y="7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0" name="Rectangle 115"/>
            <p:cNvSpPr>
              <a:spLocks noChangeArrowheads="1"/>
            </p:cNvSpPr>
            <p:nvPr/>
          </p:nvSpPr>
          <p:spPr bwMode="auto">
            <a:xfrm>
              <a:off x="4368" y="1632"/>
              <a:ext cx="816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11" name="Line 116"/>
            <p:cNvSpPr>
              <a:spLocks noChangeShapeType="1"/>
            </p:cNvSpPr>
            <p:nvPr/>
          </p:nvSpPr>
          <p:spPr bwMode="auto">
            <a:xfrm>
              <a:off x="4752" y="1632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2" name="Line 117"/>
            <p:cNvSpPr>
              <a:spLocks noChangeShapeType="1"/>
            </p:cNvSpPr>
            <p:nvPr/>
          </p:nvSpPr>
          <p:spPr bwMode="auto">
            <a:xfrm flipH="1">
              <a:off x="4032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3" name="Line 118"/>
            <p:cNvSpPr>
              <a:spLocks noChangeShapeType="1"/>
            </p:cNvSpPr>
            <p:nvPr/>
          </p:nvSpPr>
          <p:spPr bwMode="auto">
            <a:xfrm flipH="1">
              <a:off x="4032" y="201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4" name="Line 119"/>
            <p:cNvSpPr>
              <a:spLocks noChangeShapeType="1"/>
            </p:cNvSpPr>
            <p:nvPr/>
          </p:nvSpPr>
          <p:spPr bwMode="auto">
            <a:xfrm flipH="1">
              <a:off x="4032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5" name="Line 120"/>
            <p:cNvSpPr>
              <a:spLocks noChangeShapeType="1"/>
            </p:cNvSpPr>
            <p:nvPr/>
          </p:nvSpPr>
          <p:spPr bwMode="auto">
            <a:xfrm flipH="1">
              <a:off x="4032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6" name="Oval 121"/>
            <p:cNvSpPr>
              <a:spLocks noChangeArrowheads="1"/>
            </p:cNvSpPr>
            <p:nvPr/>
          </p:nvSpPr>
          <p:spPr bwMode="auto">
            <a:xfrm>
              <a:off x="5184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17" name="Line 122"/>
            <p:cNvSpPr>
              <a:spLocks noChangeShapeType="1"/>
            </p:cNvSpPr>
            <p:nvPr/>
          </p:nvSpPr>
          <p:spPr bwMode="auto">
            <a:xfrm>
              <a:off x="5328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18" name="Rectangle 124"/>
            <p:cNvSpPr>
              <a:spLocks noChangeArrowheads="1"/>
            </p:cNvSpPr>
            <p:nvPr/>
          </p:nvSpPr>
          <p:spPr bwMode="auto">
            <a:xfrm>
              <a:off x="3936" y="15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19" name="Rectangle 125"/>
            <p:cNvSpPr>
              <a:spLocks noChangeArrowheads="1"/>
            </p:cNvSpPr>
            <p:nvPr/>
          </p:nvSpPr>
          <p:spPr bwMode="auto">
            <a:xfrm>
              <a:off x="3696" y="15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20" name="Rectangle 127"/>
            <p:cNvSpPr>
              <a:spLocks noChangeArrowheads="1"/>
            </p:cNvSpPr>
            <p:nvPr/>
          </p:nvSpPr>
          <p:spPr bwMode="auto">
            <a:xfrm>
              <a:off x="3936" y="3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21" name="Rectangle 128"/>
            <p:cNvSpPr>
              <a:spLocks noChangeArrowheads="1"/>
            </p:cNvSpPr>
            <p:nvPr/>
          </p:nvSpPr>
          <p:spPr bwMode="auto">
            <a:xfrm>
              <a:off x="3744" y="18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22" name="Rectangle 130"/>
            <p:cNvSpPr>
              <a:spLocks noChangeArrowheads="1"/>
            </p:cNvSpPr>
            <p:nvPr/>
          </p:nvSpPr>
          <p:spPr bwMode="auto">
            <a:xfrm>
              <a:off x="3792" y="7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23" name="Rectangle 131"/>
            <p:cNvSpPr>
              <a:spLocks noChangeArrowheads="1"/>
            </p:cNvSpPr>
            <p:nvPr/>
          </p:nvSpPr>
          <p:spPr bwMode="auto">
            <a:xfrm>
              <a:off x="3600" y="21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C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24" name="Rectangle 133"/>
            <p:cNvSpPr>
              <a:spLocks noChangeArrowheads="1"/>
            </p:cNvSpPr>
            <p:nvPr/>
          </p:nvSpPr>
          <p:spPr bwMode="auto">
            <a:xfrm>
              <a:off x="3936" y="1008"/>
              <a:ext cx="2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25" name="Rectangle 134"/>
            <p:cNvSpPr>
              <a:spLocks noChangeArrowheads="1"/>
            </p:cNvSpPr>
            <p:nvPr/>
          </p:nvSpPr>
          <p:spPr bwMode="auto">
            <a:xfrm>
              <a:off x="3744" y="24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26" name="Rectangle 135"/>
            <p:cNvSpPr>
              <a:spLocks noChangeArrowheads="1"/>
            </p:cNvSpPr>
            <p:nvPr/>
          </p:nvSpPr>
          <p:spPr bwMode="auto">
            <a:xfrm>
              <a:off x="5136" y="432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427" name="Rectangle 136"/>
            <p:cNvSpPr>
              <a:spLocks noChangeArrowheads="1"/>
            </p:cNvSpPr>
            <p:nvPr/>
          </p:nvSpPr>
          <p:spPr bwMode="auto">
            <a:xfrm>
              <a:off x="5184" y="1824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F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428" name="Rectangle 139"/>
            <p:cNvSpPr>
              <a:spLocks noChangeArrowheads="1"/>
            </p:cNvSpPr>
            <p:nvPr/>
          </p:nvSpPr>
          <p:spPr bwMode="auto">
            <a:xfrm>
              <a:off x="4656" y="624"/>
              <a:ext cx="3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+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429" name="Rectangle 140"/>
            <p:cNvSpPr>
              <a:spLocks noChangeArrowheads="1"/>
            </p:cNvSpPr>
            <p:nvPr/>
          </p:nvSpPr>
          <p:spPr bwMode="auto">
            <a:xfrm>
              <a:off x="4704" y="2016"/>
              <a:ext cx="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≥1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430" name="Rectangle 141"/>
            <p:cNvSpPr>
              <a:spLocks noChangeArrowheads="1"/>
            </p:cNvSpPr>
            <p:nvPr/>
          </p:nvSpPr>
          <p:spPr bwMode="auto">
            <a:xfrm>
              <a:off x="4320" y="1632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ahoma" panose="020B0604030504040204" pitchFamily="34" charset="0"/>
                </a:rPr>
                <a:t> </a:t>
              </a:r>
              <a:r>
                <a:rPr lang="zh-CN" altLang="en-US" sz="2800">
                  <a:latin typeface="Tahoma" panose="020B0604030504040204" pitchFamily="34" charset="0"/>
                </a:rPr>
                <a:t>＆</a:t>
              </a:r>
              <a:endParaRPr lang="zh-CN" altLang="en-US" sz="2800">
                <a:latin typeface="Tahoma" panose="020B0604030504040204" pitchFamily="34" charset="0"/>
              </a:endParaRPr>
            </a:p>
          </p:txBody>
        </p:sp>
        <p:sp>
          <p:nvSpPr>
            <p:cNvPr id="58431" name="Line 142"/>
            <p:cNvSpPr>
              <a:spLocks noChangeShapeType="1"/>
            </p:cNvSpPr>
            <p:nvPr/>
          </p:nvSpPr>
          <p:spPr bwMode="auto">
            <a:xfrm>
              <a:off x="4368" y="21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2" name="Arc 145"/>
            <p:cNvSpPr/>
            <p:nvPr/>
          </p:nvSpPr>
          <p:spPr bwMode="auto">
            <a:xfrm>
              <a:off x="3928" y="2880"/>
              <a:ext cx="240" cy="383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33" name="Line 146"/>
            <p:cNvSpPr>
              <a:spLocks noChangeShapeType="1"/>
            </p:cNvSpPr>
            <p:nvPr/>
          </p:nvSpPr>
          <p:spPr bwMode="auto">
            <a:xfrm flipH="1">
              <a:off x="3688" y="288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4" name="Line 147"/>
            <p:cNvSpPr>
              <a:spLocks noChangeShapeType="1"/>
            </p:cNvSpPr>
            <p:nvPr/>
          </p:nvSpPr>
          <p:spPr bwMode="auto">
            <a:xfrm flipH="1">
              <a:off x="368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5" name="Line 148"/>
            <p:cNvSpPr>
              <a:spLocks noChangeShapeType="1"/>
            </p:cNvSpPr>
            <p:nvPr/>
          </p:nvSpPr>
          <p:spPr bwMode="auto">
            <a:xfrm>
              <a:off x="3688" y="28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6" name="Line 149"/>
            <p:cNvSpPr>
              <a:spLocks noChangeShapeType="1"/>
            </p:cNvSpPr>
            <p:nvPr/>
          </p:nvSpPr>
          <p:spPr bwMode="auto">
            <a:xfrm flipH="1">
              <a:off x="3496" y="29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7" name="Line 150"/>
            <p:cNvSpPr>
              <a:spLocks noChangeShapeType="1"/>
            </p:cNvSpPr>
            <p:nvPr/>
          </p:nvSpPr>
          <p:spPr bwMode="auto">
            <a:xfrm flipH="1">
              <a:off x="3496" y="31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8" name="Line 151"/>
            <p:cNvSpPr>
              <a:spLocks noChangeShapeType="1"/>
            </p:cNvSpPr>
            <p:nvPr/>
          </p:nvSpPr>
          <p:spPr bwMode="auto">
            <a:xfrm>
              <a:off x="4176" y="30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39" name="Rectangle 152"/>
            <p:cNvSpPr>
              <a:spLocks noChangeArrowheads="1"/>
            </p:cNvSpPr>
            <p:nvPr/>
          </p:nvSpPr>
          <p:spPr bwMode="auto">
            <a:xfrm>
              <a:off x="3120" y="27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40" name="Rectangle 153"/>
            <p:cNvSpPr>
              <a:spLocks noChangeArrowheads="1"/>
            </p:cNvSpPr>
            <p:nvPr/>
          </p:nvSpPr>
          <p:spPr bwMode="auto">
            <a:xfrm>
              <a:off x="3120" y="30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41" name="Rectangle 154"/>
            <p:cNvSpPr>
              <a:spLocks noChangeArrowheads="1"/>
            </p:cNvSpPr>
            <p:nvPr/>
          </p:nvSpPr>
          <p:spPr bwMode="auto">
            <a:xfrm>
              <a:off x="5328" y="2976"/>
              <a:ext cx="2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F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442" name="Arc 155"/>
            <p:cNvSpPr/>
            <p:nvPr/>
          </p:nvSpPr>
          <p:spPr bwMode="auto">
            <a:xfrm>
              <a:off x="3928" y="3504"/>
              <a:ext cx="240" cy="383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3" name="Line 156"/>
            <p:cNvSpPr>
              <a:spLocks noChangeShapeType="1"/>
            </p:cNvSpPr>
            <p:nvPr/>
          </p:nvSpPr>
          <p:spPr bwMode="auto">
            <a:xfrm flipH="1">
              <a:off x="3688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4" name="Line 157"/>
            <p:cNvSpPr>
              <a:spLocks noChangeShapeType="1"/>
            </p:cNvSpPr>
            <p:nvPr/>
          </p:nvSpPr>
          <p:spPr bwMode="auto">
            <a:xfrm flipH="1">
              <a:off x="3688" y="38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5" name="Line 158"/>
            <p:cNvSpPr>
              <a:spLocks noChangeShapeType="1"/>
            </p:cNvSpPr>
            <p:nvPr/>
          </p:nvSpPr>
          <p:spPr bwMode="auto">
            <a:xfrm>
              <a:off x="3688" y="350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6" name="Line 159"/>
            <p:cNvSpPr>
              <a:spLocks noChangeShapeType="1"/>
            </p:cNvSpPr>
            <p:nvPr/>
          </p:nvSpPr>
          <p:spPr bwMode="auto">
            <a:xfrm flipH="1">
              <a:off x="3496" y="360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7" name="Line 160"/>
            <p:cNvSpPr>
              <a:spLocks noChangeShapeType="1"/>
            </p:cNvSpPr>
            <p:nvPr/>
          </p:nvSpPr>
          <p:spPr bwMode="auto">
            <a:xfrm flipH="1">
              <a:off x="3496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8" name="Line 161"/>
            <p:cNvSpPr>
              <a:spLocks noChangeShapeType="1"/>
            </p:cNvSpPr>
            <p:nvPr/>
          </p:nvSpPr>
          <p:spPr bwMode="auto">
            <a:xfrm>
              <a:off x="4176" y="36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49" name="Rectangle 162"/>
            <p:cNvSpPr>
              <a:spLocks noChangeArrowheads="1"/>
            </p:cNvSpPr>
            <p:nvPr/>
          </p:nvSpPr>
          <p:spPr bwMode="auto">
            <a:xfrm>
              <a:off x="3120" y="336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50" name="Rectangle 163"/>
            <p:cNvSpPr>
              <a:spLocks noChangeArrowheads="1"/>
            </p:cNvSpPr>
            <p:nvPr/>
          </p:nvSpPr>
          <p:spPr bwMode="auto">
            <a:xfrm>
              <a:off x="3120" y="36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451" name="Arc 164"/>
            <p:cNvSpPr/>
            <p:nvPr/>
          </p:nvSpPr>
          <p:spPr bwMode="auto">
            <a:xfrm>
              <a:off x="4651" y="3118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2" name="Arc 165"/>
            <p:cNvSpPr/>
            <p:nvPr/>
          </p:nvSpPr>
          <p:spPr bwMode="auto">
            <a:xfrm>
              <a:off x="4656" y="3120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53" name="Line 166"/>
            <p:cNvSpPr>
              <a:spLocks noChangeShapeType="1"/>
            </p:cNvSpPr>
            <p:nvPr/>
          </p:nvSpPr>
          <p:spPr bwMode="auto">
            <a:xfrm flipH="1">
              <a:off x="4320" y="3214"/>
              <a:ext cx="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4" name="Line 167"/>
            <p:cNvSpPr>
              <a:spLocks noChangeShapeType="1"/>
            </p:cNvSpPr>
            <p:nvPr/>
          </p:nvSpPr>
          <p:spPr bwMode="auto">
            <a:xfrm flipH="1">
              <a:off x="4320" y="3454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5" name="Line 168"/>
            <p:cNvSpPr>
              <a:spLocks noChangeShapeType="1"/>
            </p:cNvSpPr>
            <p:nvPr/>
          </p:nvSpPr>
          <p:spPr bwMode="auto">
            <a:xfrm>
              <a:off x="5328" y="3360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6" name="Oval 169"/>
            <p:cNvSpPr>
              <a:spLocks noChangeArrowheads="1"/>
            </p:cNvSpPr>
            <p:nvPr/>
          </p:nvSpPr>
          <p:spPr bwMode="auto">
            <a:xfrm>
              <a:off x="5232" y="3312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457" name="Line 170"/>
            <p:cNvSpPr>
              <a:spLocks noChangeShapeType="1"/>
            </p:cNvSpPr>
            <p:nvPr/>
          </p:nvSpPr>
          <p:spPr bwMode="auto">
            <a:xfrm>
              <a:off x="432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458" name="Line 171"/>
            <p:cNvSpPr>
              <a:spLocks noChangeShapeType="1"/>
            </p:cNvSpPr>
            <p:nvPr/>
          </p:nvSpPr>
          <p:spPr bwMode="auto">
            <a:xfrm flipV="1">
              <a:off x="4320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397" name="Line 144"/>
          <p:cNvSpPr>
            <a:spLocks noChangeShapeType="1"/>
          </p:cNvSpPr>
          <p:nvPr/>
        </p:nvSpPr>
        <p:spPr bwMode="auto">
          <a:xfrm>
            <a:off x="4495800" y="22860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28600" y="1752600"/>
            <a:ext cx="3810000" cy="2209800"/>
            <a:chOff x="360" y="2760"/>
            <a:chExt cx="6000" cy="3480"/>
          </a:xfrm>
        </p:grpSpPr>
        <p:sp>
          <p:nvSpPr>
            <p:cNvPr id="58374" name="Rectangle 89"/>
            <p:cNvSpPr>
              <a:spLocks noChangeArrowheads="1"/>
            </p:cNvSpPr>
            <p:nvPr/>
          </p:nvSpPr>
          <p:spPr bwMode="auto">
            <a:xfrm>
              <a:off x="1680" y="4800"/>
              <a:ext cx="72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75" name="Line 90"/>
            <p:cNvSpPr>
              <a:spLocks noChangeShapeType="1"/>
            </p:cNvSpPr>
            <p:nvPr/>
          </p:nvSpPr>
          <p:spPr bwMode="auto">
            <a:xfrm flipH="1">
              <a:off x="1080" y="528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6" name="Line 91"/>
            <p:cNvSpPr>
              <a:spLocks noChangeShapeType="1"/>
            </p:cNvSpPr>
            <p:nvPr/>
          </p:nvSpPr>
          <p:spPr bwMode="auto">
            <a:xfrm flipH="1">
              <a:off x="1080" y="576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7" name="Line 92"/>
            <p:cNvSpPr>
              <a:spLocks noChangeShapeType="1"/>
            </p:cNvSpPr>
            <p:nvPr/>
          </p:nvSpPr>
          <p:spPr bwMode="auto">
            <a:xfrm>
              <a:off x="2400" y="552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78" name="Rectangle 93"/>
            <p:cNvSpPr>
              <a:spLocks noChangeArrowheads="1"/>
            </p:cNvSpPr>
            <p:nvPr/>
          </p:nvSpPr>
          <p:spPr bwMode="auto">
            <a:xfrm>
              <a:off x="3600" y="3720"/>
              <a:ext cx="72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79" name="Line 94"/>
            <p:cNvSpPr>
              <a:spLocks noChangeShapeType="1"/>
            </p:cNvSpPr>
            <p:nvPr/>
          </p:nvSpPr>
          <p:spPr bwMode="auto">
            <a:xfrm flipH="1">
              <a:off x="3000" y="420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0" name="Line 95"/>
            <p:cNvSpPr>
              <a:spLocks noChangeShapeType="1"/>
            </p:cNvSpPr>
            <p:nvPr/>
          </p:nvSpPr>
          <p:spPr bwMode="auto">
            <a:xfrm flipH="1">
              <a:off x="3000" y="468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1" name="Line 96"/>
            <p:cNvSpPr>
              <a:spLocks noChangeShapeType="1"/>
            </p:cNvSpPr>
            <p:nvPr/>
          </p:nvSpPr>
          <p:spPr bwMode="auto">
            <a:xfrm>
              <a:off x="4320" y="444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2" name="Rectangle 97"/>
            <p:cNvSpPr>
              <a:spLocks noChangeArrowheads="1"/>
            </p:cNvSpPr>
            <p:nvPr/>
          </p:nvSpPr>
          <p:spPr bwMode="auto">
            <a:xfrm>
              <a:off x="1680" y="2760"/>
              <a:ext cx="72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83" name="Line 98"/>
            <p:cNvSpPr>
              <a:spLocks noChangeShapeType="1"/>
            </p:cNvSpPr>
            <p:nvPr/>
          </p:nvSpPr>
          <p:spPr bwMode="auto">
            <a:xfrm flipH="1">
              <a:off x="1080" y="336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4" name="Line 99"/>
            <p:cNvSpPr>
              <a:spLocks noChangeShapeType="1"/>
            </p:cNvSpPr>
            <p:nvPr/>
          </p:nvSpPr>
          <p:spPr bwMode="auto">
            <a:xfrm flipH="1">
              <a:off x="1080" y="384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5" name="Line 100"/>
            <p:cNvSpPr>
              <a:spLocks noChangeShapeType="1"/>
            </p:cNvSpPr>
            <p:nvPr/>
          </p:nvSpPr>
          <p:spPr bwMode="auto">
            <a:xfrm>
              <a:off x="2400" y="3480"/>
              <a:ext cx="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6" name="Rectangle 101"/>
            <p:cNvSpPr>
              <a:spLocks noChangeArrowheads="1"/>
            </p:cNvSpPr>
            <p:nvPr/>
          </p:nvSpPr>
          <p:spPr bwMode="auto">
            <a:xfrm>
              <a:off x="4920" y="3720"/>
              <a:ext cx="72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87" name="Line 102"/>
            <p:cNvSpPr>
              <a:spLocks noChangeShapeType="1"/>
            </p:cNvSpPr>
            <p:nvPr/>
          </p:nvSpPr>
          <p:spPr bwMode="auto">
            <a:xfrm>
              <a:off x="3000" y="348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8" name="Line 103"/>
            <p:cNvSpPr>
              <a:spLocks noChangeShapeType="1"/>
            </p:cNvSpPr>
            <p:nvPr/>
          </p:nvSpPr>
          <p:spPr bwMode="auto">
            <a:xfrm>
              <a:off x="3000" y="4680"/>
              <a:ext cx="0" cy="8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89" name="Oval 104"/>
            <p:cNvSpPr>
              <a:spLocks noChangeArrowheads="1"/>
            </p:cNvSpPr>
            <p:nvPr/>
          </p:nvSpPr>
          <p:spPr bwMode="auto">
            <a:xfrm>
              <a:off x="5640" y="43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58390" name="Line 105"/>
            <p:cNvSpPr>
              <a:spLocks noChangeShapeType="1"/>
            </p:cNvSpPr>
            <p:nvPr/>
          </p:nvSpPr>
          <p:spPr bwMode="auto">
            <a:xfrm>
              <a:off x="5880" y="444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391" name="Rectangle 123"/>
            <p:cNvSpPr>
              <a:spLocks noChangeArrowheads="1"/>
            </p:cNvSpPr>
            <p:nvPr/>
          </p:nvSpPr>
          <p:spPr bwMode="auto">
            <a:xfrm>
              <a:off x="480" y="2880"/>
              <a:ext cx="625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A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392" name="Rectangle 126"/>
            <p:cNvSpPr>
              <a:spLocks noChangeArrowheads="1"/>
            </p:cNvSpPr>
            <p:nvPr/>
          </p:nvSpPr>
          <p:spPr bwMode="auto">
            <a:xfrm>
              <a:off x="480" y="3480"/>
              <a:ext cx="620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B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393" name="Rectangle 129"/>
            <p:cNvSpPr>
              <a:spLocks noChangeArrowheads="1"/>
            </p:cNvSpPr>
            <p:nvPr/>
          </p:nvSpPr>
          <p:spPr bwMode="auto">
            <a:xfrm>
              <a:off x="360" y="4800"/>
              <a:ext cx="803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C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394" name="Rectangle 132"/>
            <p:cNvSpPr>
              <a:spLocks noChangeArrowheads="1"/>
            </p:cNvSpPr>
            <p:nvPr/>
          </p:nvSpPr>
          <p:spPr bwMode="auto">
            <a:xfrm>
              <a:off x="480" y="5400"/>
              <a:ext cx="550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D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396" name="Rectangle 138"/>
            <p:cNvSpPr>
              <a:spLocks noChangeArrowheads="1"/>
            </p:cNvSpPr>
            <p:nvPr/>
          </p:nvSpPr>
          <p:spPr bwMode="auto">
            <a:xfrm>
              <a:off x="3360" y="3960"/>
              <a:ext cx="1083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 </a:t>
              </a:r>
              <a:r>
                <a:rPr lang="en-US" altLang="zh-CN" sz="2000">
                  <a:latin typeface="Tahoma" panose="020B0604030504040204" pitchFamily="34" charset="0"/>
                </a:rPr>
                <a:t>≥1</a:t>
              </a:r>
              <a:endParaRPr lang="en-US" altLang="zh-CN" sz="2000">
                <a:latin typeface="Tahoma" panose="020B0604030504040204" pitchFamily="34" charset="0"/>
              </a:endParaRPr>
            </a:p>
          </p:txBody>
        </p:sp>
        <p:sp>
          <p:nvSpPr>
            <p:cNvPr id="58398" name="Rectangle 172"/>
            <p:cNvSpPr>
              <a:spLocks noChangeArrowheads="1"/>
            </p:cNvSpPr>
            <p:nvPr/>
          </p:nvSpPr>
          <p:spPr bwMode="auto">
            <a:xfrm>
              <a:off x="1680" y="3120"/>
              <a:ext cx="668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&amp;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399" name="Rectangle 173"/>
            <p:cNvSpPr>
              <a:spLocks noChangeArrowheads="1"/>
            </p:cNvSpPr>
            <p:nvPr/>
          </p:nvSpPr>
          <p:spPr bwMode="auto">
            <a:xfrm>
              <a:off x="1680" y="5040"/>
              <a:ext cx="668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&amp;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  <p:sp>
          <p:nvSpPr>
            <p:cNvPr id="58400" name="Rectangle 174"/>
            <p:cNvSpPr>
              <a:spLocks noChangeArrowheads="1"/>
            </p:cNvSpPr>
            <p:nvPr/>
          </p:nvSpPr>
          <p:spPr bwMode="auto">
            <a:xfrm>
              <a:off x="4920" y="3960"/>
              <a:ext cx="595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ahoma" panose="020B0604030504040204" pitchFamily="34" charset="0"/>
                </a:rPr>
                <a:t>1</a:t>
              </a:r>
              <a:endParaRPr lang="en-US" altLang="zh-CN" sz="2800">
                <a:latin typeface="Tahoma" panose="020B0604030504040204" pitchFamily="34" charset="0"/>
              </a:endParaRPr>
            </a:p>
          </p:txBody>
        </p:sp>
      </p:grpSp>
      <p:sp>
        <p:nvSpPr>
          <p:cNvPr id="58395" name="Rectangle 137"/>
          <p:cNvSpPr>
            <a:spLocks noChangeArrowheads="1"/>
          </p:cNvSpPr>
          <p:nvPr/>
        </p:nvSpPr>
        <p:spPr bwMode="auto">
          <a:xfrm>
            <a:off x="3810000" y="2221230"/>
            <a:ext cx="1809750" cy="579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F=AB+CD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8E4900-4B3D-4C65-94B2-8EACDDBEE0E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457200" y="16764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异或门的逻辑符号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2934" name="Group 166"/>
          <p:cNvGrpSpPr/>
          <p:nvPr/>
        </p:nvGrpSpPr>
        <p:grpSpPr bwMode="auto">
          <a:xfrm>
            <a:off x="914400" y="4635500"/>
            <a:ext cx="7829550" cy="2339976"/>
            <a:chOff x="576" y="2920"/>
            <a:chExt cx="4932" cy="1474"/>
          </a:xfrm>
        </p:grpSpPr>
        <p:sp>
          <p:nvSpPr>
            <p:cNvPr id="60464" name="Rectangle 94"/>
            <p:cNvSpPr>
              <a:spLocks noChangeArrowheads="1"/>
            </p:cNvSpPr>
            <p:nvPr/>
          </p:nvSpPr>
          <p:spPr bwMode="auto">
            <a:xfrm>
              <a:off x="1056" y="2984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65" name="Line 95"/>
            <p:cNvSpPr>
              <a:spLocks noChangeShapeType="1"/>
            </p:cNvSpPr>
            <p:nvPr/>
          </p:nvSpPr>
          <p:spPr bwMode="auto">
            <a:xfrm flipH="1">
              <a:off x="816" y="31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6" name="Line 96"/>
            <p:cNvSpPr>
              <a:spLocks noChangeShapeType="1"/>
            </p:cNvSpPr>
            <p:nvPr/>
          </p:nvSpPr>
          <p:spPr bwMode="auto">
            <a:xfrm flipH="1">
              <a:off x="816" y="33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7" name="Line 97"/>
            <p:cNvSpPr>
              <a:spLocks noChangeShapeType="1"/>
            </p:cNvSpPr>
            <p:nvPr/>
          </p:nvSpPr>
          <p:spPr bwMode="auto">
            <a:xfrm>
              <a:off x="1296" y="32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68" name="Rectangle 98"/>
            <p:cNvSpPr>
              <a:spLocks noChangeArrowheads="1"/>
            </p:cNvSpPr>
            <p:nvPr/>
          </p:nvSpPr>
          <p:spPr bwMode="auto">
            <a:xfrm>
              <a:off x="2784" y="3024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69" name="Line 99"/>
            <p:cNvSpPr>
              <a:spLocks noChangeShapeType="1"/>
            </p:cNvSpPr>
            <p:nvPr/>
          </p:nvSpPr>
          <p:spPr bwMode="auto">
            <a:xfrm flipH="1">
              <a:off x="2544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0" name="Line 100"/>
            <p:cNvSpPr>
              <a:spLocks noChangeShapeType="1"/>
            </p:cNvSpPr>
            <p:nvPr/>
          </p:nvSpPr>
          <p:spPr bwMode="auto">
            <a:xfrm flipH="1">
              <a:off x="2544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1" name="Line 101"/>
            <p:cNvSpPr>
              <a:spLocks noChangeShapeType="1"/>
            </p:cNvSpPr>
            <p:nvPr/>
          </p:nvSpPr>
          <p:spPr bwMode="auto">
            <a:xfrm>
              <a:off x="3120" y="32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2" name="Rectangle 102"/>
            <p:cNvSpPr>
              <a:spLocks noChangeArrowheads="1"/>
            </p:cNvSpPr>
            <p:nvPr/>
          </p:nvSpPr>
          <p:spPr bwMode="auto">
            <a:xfrm>
              <a:off x="2736" y="311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=1</a:t>
              </a:r>
              <a:endParaRPr lang="en-US" altLang="zh-CN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73" name="Oval 103"/>
            <p:cNvSpPr>
              <a:spLocks noChangeArrowheads="1"/>
            </p:cNvSpPr>
            <p:nvPr/>
          </p:nvSpPr>
          <p:spPr bwMode="auto">
            <a:xfrm>
              <a:off x="3024" y="321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74" name="Oval 104"/>
            <p:cNvSpPr>
              <a:spLocks noChangeArrowheads="1"/>
            </p:cNvSpPr>
            <p:nvPr/>
          </p:nvSpPr>
          <p:spPr bwMode="auto">
            <a:xfrm>
              <a:off x="1104" y="317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75" name="Oval 105"/>
            <p:cNvSpPr>
              <a:spLocks noChangeArrowheads="1"/>
            </p:cNvSpPr>
            <p:nvPr/>
          </p:nvSpPr>
          <p:spPr bwMode="auto">
            <a:xfrm>
              <a:off x="1152" y="32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76" name="Rectangle 106"/>
            <p:cNvSpPr>
              <a:spLocks noChangeArrowheads="1"/>
            </p:cNvSpPr>
            <p:nvPr/>
          </p:nvSpPr>
          <p:spPr bwMode="auto">
            <a:xfrm>
              <a:off x="576" y="292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77" name="Rectangle 107"/>
            <p:cNvSpPr>
              <a:spLocks noChangeArrowheads="1"/>
            </p:cNvSpPr>
            <p:nvPr/>
          </p:nvSpPr>
          <p:spPr bwMode="auto">
            <a:xfrm>
              <a:off x="2304" y="29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78" name="Rectangle 108"/>
            <p:cNvSpPr>
              <a:spLocks noChangeArrowheads="1"/>
            </p:cNvSpPr>
            <p:nvPr/>
          </p:nvSpPr>
          <p:spPr bwMode="auto">
            <a:xfrm>
              <a:off x="576" y="316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79" name="Rectangle 109"/>
            <p:cNvSpPr>
              <a:spLocks noChangeArrowheads="1"/>
            </p:cNvSpPr>
            <p:nvPr/>
          </p:nvSpPr>
          <p:spPr bwMode="auto">
            <a:xfrm>
              <a:off x="2304" y="3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80" name="Rectangle 110"/>
            <p:cNvSpPr>
              <a:spLocks noChangeArrowheads="1"/>
            </p:cNvSpPr>
            <p:nvPr/>
          </p:nvSpPr>
          <p:spPr bwMode="auto">
            <a:xfrm>
              <a:off x="1536" y="30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81" name="Rectangle 111"/>
            <p:cNvSpPr>
              <a:spLocks noChangeArrowheads="1"/>
            </p:cNvSpPr>
            <p:nvPr/>
          </p:nvSpPr>
          <p:spPr bwMode="auto">
            <a:xfrm>
              <a:off x="3360" y="31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82" name="Rectangle 112"/>
            <p:cNvSpPr>
              <a:spLocks noChangeArrowheads="1"/>
            </p:cNvSpPr>
            <p:nvPr/>
          </p:nvSpPr>
          <p:spPr bwMode="auto">
            <a:xfrm>
              <a:off x="5280" y="311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83" name="Arc 113"/>
            <p:cNvSpPr/>
            <p:nvPr/>
          </p:nvSpPr>
          <p:spPr bwMode="auto">
            <a:xfrm>
              <a:off x="4411" y="3022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4" name="Arc 114"/>
            <p:cNvSpPr/>
            <p:nvPr/>
          </p:nvSpPr>
          <p:spPr bwMode="auto">
            <a:xfrm>
              <a:off x="4416" y="3024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5" name="Line 115"/>
            <p:cNvSpPr>
              <a:spLocks noChangeShapeType="1"/>
            </p:cNvSpPr>
            <p:nvPr/>
          </p:nvSpPr>
          <p:spPr bwMode="auto">
            <a:xfrm>
              <a:off x="5088" y="3264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6" name="Oval 116"/>
            <p:cNvSpPr>
              <a:spLocks noChangeArrowheads="1"/>
            </p:cNvSpPr>
            <p:nvPr/>
          </p:nvSpPr>
          <p:spPr bwMode="auto">
            <a:xfrm>
              <a:off x="4992" y="321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87" name="Arc 117"/>
            <p:cNvSpPr/>
            <p:nvPr/>
          </p:nvSpPr>
          <p:spPr bwMode="auto">
            <a:xfrm>
              <a:off x="4368" y="3072"/>
              <a:ext cx="96" cy="384"/>
            </a:xfrm>
            <a:custGeom>
              <a:avLst/>
              <a:gdLst>
                <a:gd name="T0" fmla="*/ 0 w 23935"/>
                <a:gd name="T1" fmla="*/ 0 h 43200"/>
                <a:gd name="T2" fmla="*/ 0 w 23935"/>
                <a:gd name="T3" fmla="*/ 0 h 43200"/>
                <a:gd name="T4" fmla="*/ 0 w 2393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  <a:lnTo>
                    <a:pt x="2335" y="21600"/>
                  </a:lnTo>
                  <a:lnTo>
                    <a:pt x="233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88" name="Line 118"/>
            <p:cNvSpPr>
              <a:spLocks noChangeShapeType="1"/>
            </p:cNvSpPr>
            <p:nvPr/>
          </p:nvSpPr>
          <p:spPr bwMode="auto">
            <a:xfrm flipH="1">
              <a:off x="4176" y="316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9" name="Line 119"/>
            <p:cNvSpPr>
              <a:spLocks noChangeShapeType="1"/>
            </p:cNvSpPr>
            <p:nvPr/>
          </p:nvSpPr>
          <p:spPr bwMode="auto">
            <a:xfrm flipH="1">
              <a:off x="4176" y="33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0" name="Rectangle 120"/>
            <p:cNvSpPr>
              <a:spLocks noChangeArrowheads="1"/>
            </p:cNvSpPr>
            <p:nvPr/>
          </p:nvSpPr>
          <p:spPr bwMode="auto">
            <a:xfrm>
              <a:off x="3888" y="29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91" name="Rectangle 121"/>
            <p:cNvSpPr>
              <a:spLocks noChangeArrowheads="1"/>
            </p:cNvSpPr>
            <p:nvPr/>
          </p:nvSpPr>
          <p:spPr bwMode="auto">
            <a:xfrm>
              <a:off x="3888" y="3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92" name="Rectangle 122"/>
            <p:cNvSpPr>
              <a:spLocks noChangeArrowheads="1"/>
            </p:cNvSpPr>
            <p:nvPr/>
          </p:nvSpPr>
          <p:spPr bwMode="auto">
            <a:xfrm>
              <a:off x="668" y="356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93" name="Rectangle 123"/>
            <p:cNvSpPr>
              <a:spLocks noChangeArrowheads="1"/>
            </p:cNvSpPr>
            <p:nvPr/>
          </p:nvSpPr>
          <p:spPr bwMode="auto">
            <a:xfrm>
              <a:off x="4176" y="4067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94" name="Rectangle 124"/>
            <p:cNvSpPr>
              <a:spLocks noChangeArrowheads="1"/>
            </p:cNvSpPr>
            <p:nvPr/>
          </p:nvSpPr>
          <p:spPr bwMode="auto">
            <a:xfrm>
              <a:off x="2396" y="3552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933" name="Group 165"/>
          <p:cNvGrpSpPr/>
          <p:nvPr/>
        </p:nvGrpSpPr>
        <p:grpSpPr bwMode="auto">
          <a:xfrm>
            <a:off x="933450" y="2133600"/>
            <a:ext cx="7886700" cy="1600200"/>
            <a:chOff x="588" y="1344"/>
            <a:chExt cx="4968" cy="1008"/>
          </a:xfrm>
        </p:grpSpPr>
        <p:sp>
          <p:nvSpPr>
            <p:cNvPr id="60436" name="Rectangle 126"/>
            <p:cNvSpPr>
              <a:spLocks noChangeArrowheads="1"/>
            </p:cNvSpPr>
            <p:nvPr/>
          </p:nvSpPr>
          <p:spPr bwMode="auto">
            <a:xfrm>
              <a:off x="1068" y="1488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37" name="Line 127"/>
            <p:cNvSpPr>
              <a:spLocks noChangeShapeType="1"/>
            </p:cNvSpPr>
            <p:nvPr/>
          </p:nvSpPr>
          <p:spPr bwMode="auto">
            <a:xfrm flipH="1">
              <a:off x="828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8" name="Line 128"/>
            <p:cNvSpPr>
              <a:spLocks noChangeShapeType="1"/>
            </p:cNvSpPr>
            <p:nvPr/>
          </p:nvSpPr>
          <p:spPr bwMode="auto">
            <a:xfrm flipH="1">
              <a:off x="828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39" name="Line 129"/>
            <p:cNvSpPr>
              <a:spLocks noChangeShapeType="1"/>
            </p:cNvSpPr>
            <p:nvPr/>
          </p:nvSpPr>
          <p:spPr bwMode="auto">
            <a:xfrm>
              <a:off x="1308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0" name="Rectangle 130"/>
            <p:cNvSpPr>
              <a:spLocks noChangeArrowheads="1"/>
            </p:cNvSpPr>
            <p:nvPr/>
          </p:nvSpPr>
          <p:spPr bwMode="auto">
            <a:xfrm>
              <a:off x="2736" y="1497"/>
              <a:ext cx="240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41" name="Line 131"/>
            <p:cNvSpPr>
              <a:spLocks noChangeShapeType="1"/>
            </p:cNvSpPr>
            <p:nvPr/>
          </p:nvSpPr>
          <p:spPr bwMode="auto">
            <a:xfrm flipH="1">
              <a:off x="2496" y="16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2" name="Line 132"/>
            <p:cNvSpPr>
              <a:spLocks noChangeShapeType="1"/>
            </p:cNvSpPr>
            <p:nvPr/>
          </p:nvSpPr>
          <p:spPr bwMode="auto">
            <a:xfrm flipH="1">
              <a:off x="2496" y="183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3" name="Line 133"/>
            <p:cNvSpPr>
              <a:spLocks noChangeShapeType="1"/>
            </p:cNvSpPr>
            <p:nvPr/>
          </p:nvSpPr>
          <p:spPr bwMode="auto">
            <a:xfrm>
              <a:off x="2976" y="173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44" name="Rectangle 134"/>
            <p:cNvSpPr>
              <a:spLocks noChangeArrowheads="1"/>
            </p:cNvSpPr>
            <p:nvPr/>
          </p:nvSpPr>
          <p:spPr bwMode="auto">
            <a:xfrm>
              <a:off x="2688" y="1635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=1</a:t>
              </a:r>
              <a:endParaRPr lang="en-US" altLang="zh-CN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45" name="Rectangle 135"/>
            <p:cNvSpPr>
              <a:spLocks noChangeArrowheads="1"/>
            </p:cNvSpPr>
            <p:nvPr/>
          </p:nvSpPr>
          <p:spPr bwMode="auto">
            <a:xfrm>
              <a:off x="588" y="14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46" name="Rectangle 136"/>
            <p:cNvSpPr>
              <a:spLocks noChangeArrowheads="1"/>
            </p:cNvSpPr>
            <p:nvPr/>
          </p:nvSpPr>
          <p:spPr bwMode="auto">
            <a:xfrm>
              <a:off x="2304" y="14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47" name="Rectangle 137"/>
            <p:cNvSpPr>
              <a:spLocks noChangeArrowheads="1"/>
            </p:cNvSpPr>
            <p:nvPr/>
          </p:nvSpPr>
          <p:spPr bwMode="auto">
            <a:xfrm>
              <a:off x="588" y="167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48" name="Rectangle 138"/>
            <p:cNvSpPr>
              <a:spLocks noChangeArrowheads="1"/>
            </p:cNvSpPr>
            <p:nvPr/>
          </p:nvSpPr>
          <p:spPr bwMode="auto">
            <a:xfrm>
              <a:off x="2304" y="16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49" name="Rectangle 139"/>
            <p:cNvSpPr>
              <a:spLocks noChangeArrowheads="1"/>
            </p:cNvSpPr>
            <p:nvPr/>
          </p:nvSpPr>
          <p:spPr bwMode="auto">
            <a:xfrm>
              <a:off x="1548" y="1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50" name="Rectangle 140"/>
            <p:cNvSpPr>
              <a:spLocks noChangeArrowheads="1"/>
            </p:cNvSpPr>
            <p:nvPr/>
          </p:nvSpPr>
          <p:spPr bwMode="auto">
            <a:xfrm>
              <a:off x="3216" y="158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60451" name="Object 141"/>
            <p:cNvGraphicFramePr>
              <a:graphicFrameLocks noChangeAspect="1"/>
            </p:cNvGraphicFramePr>
            <p:nvPr/>
          </p:nvGraphicFramePr>
          <p:xfrm>
            <a:off x="1068" y="1632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3" name="Equation" r:id="rId1" imgW="32385" imgH="43815" progId="Equation.3">
                    <p:embed/>
                  </p:oleObj>
                </mc:Choice>
                <mc:Fallback>
                  <p:oleObj name="Equation" r:id="rId1" imgW="32385" imgH="43815" progId="Equation.3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632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2" name="Rectangle 142"/>
            <p:cNvSpPr>
              <a:spLocks noChangeArrowheads="1"/>
            </p:cNvSpPr>
            <p:nvPr/>
          </p:nvSpPr>
          <p:spPr bwMode="auto">
            <a:xfrm>
              <a:off x="5328" y="15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53" name="Arc 143"/>
            <p:cNvSpPr/>
            <p:nvPr/>
          </p:nvSpPr>
          <p:spPr bwMode="auto">
            <a:xfrm>
              <a:off x="4459" y="1446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4" name="Arc 144"/>
            <p:cNvSpPr/>
            <p:nvPr/>
          </p:nvSpPr>
          <p:spPr bwMode="auto">
            <a:xfrm>
              <a:off x="4464" y="1448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145"/>
            <p:cNvSpPr>
              <a:spLocks noChangeShapeType="1"/>
            </p:cNvSpPr>
            <p:nvPr/>
          </p:nvSpPr>
          <p:spPr bwMode="auto">
            <a:xfrm>
              <a:off x="5040" y="1688"/>
              <a:ext cx="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6" name="Arc 146"/>
            <p:cNvSpPr/>
            <p:nvPr/>
          </p:nvSpPr>
          <p:spPr bwMode="auto">
            <a:xfrm>
              <a:off x="4416" y="1496"/>
              <a:ext cx="96" cy="384"/>
            </a:xfrm>
            <a:custGeom>
              <a:avLst/>
              <a:gdLst>
                <a:gd name="T0" fmla="*/ 0 w 23935"/>
                <a:gd name="T1" fmla="*/ 0 h 43200"/>
                <a:gd name="T2" fmla="*/ 0 w 23935"/>
                <a:gd name="T3" fmla="*/ 0 h 43200"/>
                <a:gd name="T4" fmla="*/ 0 w 23935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5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199"/>
                    <a:pt x="775" y="43157"/>
                    <a:pt x="-1" y="43073"/>
                  </a:cubicBezTo>
                  <a:lnTo>
                    <a:pt x="2335" y="21600"/>
                  </a:lnTo>
                  <a:lnTo>
                    <a:pt x="2335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7" name="Line 147"/>
            <p:cNvSpPr>
              <a:spLocks noChangeShapeType="1"/>
            </p:cNvSpPr>
            <p:nvPr/>
          </p:nvSpPr>
          <p:spPr bwMode="auto">
            <a:xfrm flipH="1">
              <a:off x="4224" y="1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8" name="Line 148"/>
            <p:cNvSpPr>
              <a:spLocks noChangeShapeType="1"/>
            </p:cNvSpPr>
            <p:nvPr/>
          </p:nvSpPr>
          <p:spPr bwMode="auto">
            <a:xfrm flipH="1">
              <a:off x="4224" y="178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59" name="Rectangle 149"/>
            <p:cNvSpPr>
              <a:spLocks noChangeArrowheads="1"/>
            </p:cNvSpPr>
            <p:nvPr/>
          </p:nvSpPr>
          <p:spPr bwMode="auto">
            <a:xfrm>
              <a:off x="3984" y="134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0" name="Rectangle 150"/>
            <p:cNvSpPr>
              <a:spLocks noChangeArrowheads="1"/>
            </p:cNvSpPr>
            <p:nvPr/>
          </p:nvSpPr>
          <p:spPr bwMode="auto">
            <a:xfrm>
              <a:off x="3984" y="16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1" name="Rectangle 151"/>
            <p:cNvSpPr>
              <a:spLocks noChangeArrowheads="1"/>
            </p:cNvSpPr>
            <p:nvPr/>
          </p:nvSpPr>
          <p:spPr bwMode="auto">
            <a:xfrm>
              <a:off x="588" y="201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2" name="Rectangle 152"/>
            <p:cNvSpPr>
              <a:spLocks noChangeArrowheads="1"/>
            </p:cNvSpPr>
            <p:nvPr/>
          </p:nvSpPr>
          <p:spPr bwMode="auto">
            <a:xfrm>
              <a:off x="4176" y="202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0463" name="Rectangle 153"/>
            <p:cNvSpPr>
              <a:spLocks noChangeArrowheads="1"/>
            </p:cNvSpPr>
            <p:nvPr/>
          </p:nvSpPr>
          <p:spPr bwMode="auto">
            <a:xfrm>
              <a:off x="2304" y="2025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2922" name="Rectangle 154"/>
          <p:cNvSpPr>
            <a:spLocks noChangeArrowheads="1"/>
          </p:cNvSpPr>
          <p:nvPr/>
        </p:nvSpPr>
        <p:spPr bwMode="auto">
          <a:xfrm>
            <a:off x="425450" y="38703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同或门的逻辑符号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0423" name="Group 163"/>
          <p:cNvGrpSpPr/>
          <p:nvPr/>
        </p:nvGrpSpPr>
        <p:grpSpPr bwMode="auto">
          <a:xfrm>
            <a:off x="381000" y="193675"/>
            <a:ext cx="4953000" cy="593725"/>
            <a:chOff x="240" y="122"/>
            <a:chExt cx="3120" cy="374"/>
          </a:xfrm>
        </p:grpSpPr>
        <p:graphicFrame>
          <p:nvGraphicFramePr>
            <p:cNvPr id="60431" name="Object 92"/>
            <p:cNvGraphicFramePr>
              <a:graphicFrameLocks noChangeAspect="1"/>
            </p:cNvGraphicFramePr>
            <p:nvPr/>
          </p:nvGraphicFramePr>
          <p:xfrm>
            <a:off x="1728" y="240"/>
            <a:ext cx="19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4" name="Equation" r:id="rId3" imgW="32385" imgH="43815" progId="Equation.3">
                    <p:embed/>
                  </p:oleObj>
                </mc:Choice>
                <mc:Fallback>
                  <p:oleObj name="Equation" r:id="rId3" imgW="32385" imgH="43815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0"/>
                          <a:ext cx="193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155"/>
            <p:cNvGraphicFramePr>
              <a:graphicFrameLocks noChangeAspect="1"/>
            </p:cNvGraphicFramePr>
            <p:nvPr/>
          </p:nvGraphicFramePr>
          <p:xfrm>
            <a:off x="1056" y="192"/>
            <a:ext cx="68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5" name="Equation" r:id="rId5" imgW="184785" imgH="32385" progId="Equation.3">
                    <p:embed/>
                  </p:oleObj>
                </mc:Choice>
                <mc:Fallback>
                  <p:oleObj name="Equation" r:id="rId5" imgW="184785" imgH="32385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92"/>
                          <a:ext cx="68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156"/>
            <p:cNvGraphicFramePr>
              <a:graphicFrameLocks noChangeAspect="1"/>
            </p:cNvGraphicFramePr>
            <p:nvPr/>
          </p:nvGraphicFramePr>
          <p:xfrm>
            <a:off x="1920" y="192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6" name="Equation" r:id="rId7" imgW="27305" imgH="32385" progId="Equation.3">
                    <p:embed/>
                  </p:oleObj>
                </mc:Choice>
                <mc:Fallback>
                  <p:oleObj name="Equation" r:id="rId7" imgW="27305" imgH="32385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2"/>
                          <a:ext cx="24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4" name="Object 157"/>
            <p:cNvGraphicFramePr>
              <a:graphicFrameLocks noChangeAspect="1"/>
            </p:cNvGraphicFramePr>
            <p:nvPr/>
          </p:nvGraphicFramePr>
          <p:xfrm>
            <a:off x="2160" y="122"/>
            <a:ext cx="120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7" name="Equation" r:id="rId9" imgW="353695" imgH="54610" progId="Equation.3">
                    <p:embed/>
                  </p:oleObj>
                </mc:Choice>
                <mc:Fallback>
                  <p:oleObj name="Equation" r:id="rId9" imgW="353695" imgH="5461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2"/>
                          <a:ext cx="120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5" name="Rectangle 161"/>
            <p:cNvSpPr>
              <a:spLocks noChangeArrowheads="1"/>
            </p:cNvSpPr>
            <p:nvPr/>
          </p:nvSpPr>
          <p:spPr bwMode="auto">
            <a:xfrm>
              <a:off x="240" y="13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异或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932" name="Group 164"/>
          <p:cNvGrpSpPr/>
          <p:nvPr/>
        </p:nvGrpSpPr>
        <p:grpSpPr bwMode="auto">
          <a:xfrm>
            <a:off x="381000" y="817563"/>
            <a:ext cx="5097463" cy="600075"/>
            <a:chOff x="240" y="515"/>
            <a:chExt cx="3211" cy="378"/>
          </a:xfrm>
        </p:grpSpPr>
        <p:sp>
          <p:nvSpPr>
            <p:cNvPr id="60425" name="Oval 88"/>
            <p:cNvSpPr>
              <a:spLocks noChangeArrowheads="1"/>
            </p:cNvSpPr>
            <p:nvPr/>
          </p:nvSpPr>
          <p:spPr bwMode="auto">
            <a:xfrm>
              <a:off x="1728" y="67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0426" name="Oval 89"/>
            <p:cNvSpPr>
              <a:spLocks noChangeArrowheads="1"/>
            </p:cNvSpPr>
            <p:nvPr/>
          </p:nvSpPr>
          <p:spPr bwMode="auto">
            <a:xfrm>
              <a:off x="1776" y="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60427" name="Object 158"/>
            <p:cNvGraphicFramePr>
              <a:graphicFrameLocks noChangeAspect="1"/>
            </p:cNvGraphicFramePr>
            <p:nvPr/>
          </p:nvGraphicFramePr>
          <p:xfrm>
            <a:off x="1008" y="576"/>
            <a:ext cx="72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8" name="Equation" r:id="rId11" imgW="184785" imgH="32385" progId="Equation.3">
                    <p:embed/>
                  </p:oleObj>
                </mc:Choice>
                <mc:Fallback>
                  <p:oleObj name="Equation" r:id="rId11" imgW="184785" imgH="32385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576"/>
                          <a:ext cx="72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159"/>
            <p:cNvGraphicFramePr>
              <a:graphicFrameLocks noChangeAspect="1"/>
            </p:cNvGraphicFramePr>
            <p:nvPr/>
          </p:nvGraphicFramePr>
          <p:xfrm>
            <a:off x="1920" y="576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9" name="Equation" r:id="rId13" imgW="27305" imgH="32385" progId="Equation.3">
                    <p:embed/>
                  </p:oleObj>
                </mc:Choice>
                <mc:Fallback>
                  <p:oleObj name="Equation" r:id="rId13" imgW="27305" imgH="32385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576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160"/>
            <p:cNvGraphicFramePr>
              <a:graphicFrameLocks noChangeAspect="1"/>
            </p:cNvGraphicFramePr>
            <p:nvPr/>
          </p:nvGraphicFramePr>
          <p:xfrm>
            <a:off x="2160" y="515"/>
            <a:ext cx="1291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90" name="Equation" r:id="rId15" imgW="402590" imgH="54610" progId="Equation.3">
                    <p:embed/>
                  </p:oleObj>
                </mc:Choice>
                <mc:Fallback>
                  <p:oleObj name="Equation" r:id="rId15" imgW="402590" imgH="54610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15"/>
                          <a:ext cx="1291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Rectangle 162"/>
            <p:cNvSpPr>
              <a:spLocks noChangeArrowheads="1"/>
            </p:cNvSpPr>
            <p:nvPr/>
          </p:nvSpPr>
          <p:spPr bwMode="auto">
            <a:xfrm>
              <a:off x="240" y="5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同或</a:t>
              </a:r>
              <a:endPara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58" grpId="0" autoUpdateAnimBg="0"/>
      <p:bldP spid="3292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B6B9AE-DD91-4B59-B9E1-BB6EA682F530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2467" name="Rectangle 78"/>
          <p:cNvSpPr>
            <a:spLocks noChangeArrowheads="1"/>
          </p:cNvSpPr>
          <p:nvPr/>
        </p:nvSpPr>
        <p:spPr bwMode="auto">
          <a:xfrm>
            <a:off x="304800" y="3048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异或和同或的真值表如下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395288" y="4508500"/>
            <a:ext cx="8382000" cy="12985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结论：偶数个变量的异或和同或是互反的，奇数个变量的异或和同或是相同的。</a:t>
            </a:r>
            <a:r>
              <a:rPr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 </a:t>
            </a:r>
            <a:endParaRPr lang="zh-CN" altLang="en-US" sz="280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33874" name="Group 82"/>
          <p:cNvGrpSpPr/>
          <p:nvPr/>
        </p:nvGrpSpPr>
        <p:grpSpPr bwMode="auto">
          <a:xfrm>
            <a:off x="2555875" y="1052513"/>
            <a:ext cx="3435350" cy="2759075"/>
            <a:chOff x="672" y="854"/>
            <a:chExt cx="2164" cy="1738"/>
          </a:xfrm>
        </p:grpSpPr>
        <p:graphicFrame>
          <p:nvGraphicFramePr>
            <p:cNvPr id="62470" name="Object 83"/>
            <p:cNvGraphicFramePr>
              <a:graphicFrameLocks noChangeAspect="1"/>
            </p:cNvGraphicFramePr>
            <p:nvPr/>
          </p:nvGraphicFramePr>
          <p:xfrm>
            <a:off x="1632" y="959"/>
            <a:ext cx="20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7" name="Equation" r:id="rId1" imgW="54610" imgH="65405" progId="Equation.3">
                    <p:embed/>
                  </p:oleObj>
                </mc:Choice>
                <mc:Fallback>
                  <p:oleObj name="Equation" r:id="rId1" imgW="54610" imgH="65405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59"/>
                          <a:ext cx="20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1" name="Oval 84"/>
            <p:cNvSpPr>
              <a:spLocks noChangeArrowheads="1"/>
            </p:cNvSpPr>
            <p:nvPr/>
          </p:nvSpPr>
          <p:spPr bwMode="auto">
            <a:xfrm>
              <a:off x="2400" y="960"/>
              <a:ext cx="14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472" name="Oval 85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473" name="Rectangle 86"/>
            <p:cNvSpPr>
              <a:spLocks noChangeArrowheads="1"/>
            </p:cNvSpPr>
            <p:nvPr/>
          </p:nvSpPr>
          <p:spPr bwMode="auto">
            <a:xfrm>
              <a:off x="672" y="85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B   A  B  A  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79" name="Rectangle 87"/>
            <p:cNvSpPr>
              <a:spLocks noChangeArrowheads="1"/>
            </p:cNvSpPr>
            <p:nvPr/>
          </p:nvSpPr>
          <p:spPr bwMode="auto">
            <a:xfrm>
              <a:off x="672" y="124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0 0     0    1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80" name="Rectangle 88"/>
            <p:cNvSpPr>
              <a:spLocks noChangeArrowheads="1"/>
            </p:cNvSpPr>
            <p:nvPr/>
          </p:nvSpPr>
          <p:spPr bwMode="auto">
            <a:xfrm>
              <a:off x="672" y="15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0 1     1    0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81" name="Rectangle 89"/>
            <p:cNvSpPr>
              <a:spLocks noChangeArrowheads="1"/>
            </p:cNvSpPr>
            <p:nvPr/>
          </p:nvSpPr>
          <p:spPr bwMode="auto">
            <a:xfrm>
              <a:off x="672" y="192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1 0     1    0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882" name="Rectangle 90"/>
            <p:cNvSpPr>
              <a:spLocks noChangeArrowheads="1"/>
            </p:cNvSpPr>
            <p:nvPr/>
          </p:nvSpPr>
          <p:spPr bwMode="auto">
            <a:xfrm>
              <a:off x="672" y="22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1 1     0    1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2478" name="Line 91"/>
            <p:cNvSpPr>
              <a:spLocks noChangeShapeType="1"/>
            </p:cNvSpPr>
            <p:nvPr/>
          </p:nvSpPr>
          <p:spPr bwMode="auto">
            <a:xfrm>
              <a:off x="672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9" name="Line 92"/>
            <p:cNvSpPr>
              <a:spLocks noChangeShapeType="1"/>
            </p:cNvSpPr>
            <p:nvPr/>
          </p:nvSpPr>
          <p:spPr bwMode="auto">
            <a:xfrm>
              <a:off x="1296" y="96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80" name="Line 93"/>
            <p:cNvSpPr>
              <a:spLocks noChangeShapeType="1"/>
            </p:cNvSpPr>
            <p:nvPr/>
          </p:nvSpPr>
          <p:spPr bwMode="auto">
            <a:xfrm>
              <a:off x="2112" y="91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1410B315-2FE1-49F4-9B07-8BC98C976EF3}" type="slidenum">
              <a:rPr lang="en-US" altLang="zh-CN"/>
            </a:fld>
            <a:endParaRPr lang="en-US" altLang="zh-CN"/>
          </a:p>
        </p:txBody>
      </p:sp>
      <p:sp>
        <p:nvSpPr>
          <p:cNvPr id="64514" name="灯片编号占位符 3"/>
          <p:cNvSpPr>
            <a:spLocks noGrp="1"/>
          </p:cNvSpPr>
          <p:nvPr/>
        </p:nvSpPr>
        <p:spPr>
          <a:xfrm>
            <a:off x="6680200" y="6375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1C455C-032D-4F86-AAA5-2DB20C9BC4E6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34818" name="Group 2"/>
          <p:cNvGrpSpPr/>
          <p:nvPr/>
        </p:nvGrpSpPr>
        <p:grpSpPr bwMode="auto">
          <a:xfrm>
            <a:off x="1314450" y="4983163"/>
            <a:ext cx="5178425" cy="584199"/>
            <a:chOff x="816" y="3072"/>
            <a:chExt cx="3262" cy="368"/>
          </a:xfrm>
        </p:grpSpPr>
        <p:graphicFrame>
          <p:nvGraphicFramePr>
            <p:cNvPr id="64554" name="Object 3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6" name="Equation" r:id="rId1" imgW="54610" imgH="65405" progId="Equation.3">
                    <p:embed/>
                  </p:oleObj>
                </mc:Choice>
                <mc:Fallback>
                  <p:oleObj name="Equation" r:id="rId1" imgW="54610" imgH="6540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55" name="Oval 4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6" name="Oval 5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7" name="Rectangle 6"/>
            <p:cNvSpPr>
              <a:spLocks noChangeArrowheads="1"/>
            </p:cNvSpPr>
            <p:nvPr/>
          </p:nvSpPr>
          <p:spPr bwMode="auto">
            <a:xfrm>
              <a:off x="816" y="3072"/>
              <a:ext cx="32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                     A   A=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grpSp>
        <p:nvGrpSpPr>
          <p:cNvPr id="34823" name="Group 7"/>
          <p:cNvGrpSpPr/>
          <p:nvPr/>
        </p:nvGrpSpPr>
        <p:grpSpPr bwMode="auto">
          <a:xfrm>
            <a:off x="1314450" y="4449763"/>
            <a:ext cx="5257800" cy="584199"/>
            <a:chOff x="816" y="2736"/>
            <a:chExt cx="3312" cy="368"/>
          </a:xfrm>
        </p:grpSpPr>
        <p:graphicFrame>
          <p:nvGraphicFramePr>
            <p:cNvPr id="64548" name="Object 8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7" name="Equation" r:id="rId3" imgW="54610" imgH="65405" progId="Equation.3">
                    <p:embed/>
                  </p:oleObj>
                </mc:Choice>
                <mc:Fallback>
                  <p:oleObj name="Equation" r:id="rId3" imgW="54610" imgH="6540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9" name="Oval 9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0" name="Oval 10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1" name="Line 11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2" name="Line 12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3" name="Rectangle 13"/>
            <p:cNvSpPr>
              <a:spLocks noChangeArrowheads="1"/>
            </p:cNvSpPr>
            <p:nvPr/>
          </p:nvSpPr>
          <p:spPr bwMode="auto">
            <a:xfrm>
              <a:off x="816" y="2736"/>
              <a:ext cx="32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A=                     0   A=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grpSp>
        <p:nvGrpSpPr>
          <p:cNvPr id="34830" name="Group 14"/>
          <p:cNvGrpSpPr/>
          <p:nvPr/>
        </p:nvGrpSpPr>
        <p:grpSpPr bwMode="auto">
          <a:xfrm>
            <a:off x="400050" y="3763963"/>
            <a:ext cx="6048375" cy="584199"/>
            <a:chOff x="240" y="2304"/>
            <a:chExt cx="3810" cy="368"/>
          </a:xfrm>
        </p:grpSpPr>
        <p:graphicFrame>
          <p:nvGraphicFramePr>
            <p:cNvPr id="64544" name="Object 15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8" name="Equation" r:id="rId5" imgW="54610" imgH="65405" progId="Equation.3">
                    <p:embed/>
                  </p:oleObj>
                </mc:Choice>
                <mc:Fallback>
                  <p:oleObj name="Equation" r:id="rId5" imgW="54610" imgH="6540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5" name="Oval 16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6" name="Oval 17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7" name="Rectangle 18"/>
            <p:cNvSpPr>
              <a:spLocks noChangeArrowheads="1"/>
            </p:cNvSpPr>
            <p:nvPr/>
          </p:nvSpPr>
          <p:spPr bwMode="auto">
            <a:xfrm>
              <a:off x="240" y="2304"/>
              <a:ext cx="381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(2)   0   A=                     1   A=  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grpSp>
        <p:nvGrpSpPr>
          <p:cNvPr id="34835" name="Group 19"/>
          <p:cNvGrpSpPr/>
          <p:nvPr/>
        </p:nvGrpSpPr>
        <p:grpSpPr bwMode="auto">
          <a:xfrm>
            <a:off x="1238250" y="2697163"/>
            <a:ext cx="5089525" cy="584199"/>
            <a:chOff x="768" y="1632"/>
            <a:chExt cx="3206" cy="368"/>
          </a:xfrm>
        </p:grpSpPr>
        <p:graphicFrame>
          <p:nvGraphicFramePr>
            <p:cNvPr id="64540" name="Object 20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9" name="Equation" r:id="rId7" imgW="54610" imgH="65405" progId="Equation.3">
                    <p:embed/>
                  </p:oleObj>
                </mc:Choice>
                <mc:Fallback>
                  <p:oleObj name="Equation" r:id="rId7" imgW="54610" imgH="6540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1" name="Oval 21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2" name="Oval 22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3" name="Rectangle 23"/>
            <p:cNvSpPr>
              <a:spLocks noChangeArrowheads="1"/>
            </p:cNvSpPr>
            <p:nvPr/>
          </p:nvSpPr>
          <p:spPr bwMode="auto">
            <a:xfrm>
              <a:off x="768" y="1632"/>
              <a:ext cx="32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1=                     0   0=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grpSp>
        <p:nvGrpSpPr>
          <p:cNvPr id="34840" name="Group 24"/>
          <p:cNvGrpSpPr/>
          <p:nvPr/>
        </p:nvGrpSpPr>
        <p:grpSpPr bwMode="auto">
          <a:xfrm>
            <a:off x="1238250" y="2087563"/>
            <a:ext cx="5089525" cy="584199"/>
            <a:chOff x="768" y="1248"/>
            <a:chExt cx="3206" cy="368"/>
          </a:xfrm>
        </p:grpSpPr>
        <p:graphicFrame>
          <p:nvGraphicFramePr>
            <p:cNvPr id="64536" name="Object 25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0" name="Equation" r:id="rId9" imgW="54610" imgH="65405" progId="Equation.3">
                    <p:embed/>
                  </p:oleObj>
                </mc:Choice>
                <mc:Fallback>
                  <p:oleObj name="Equation" r:id="rId9" imgW="54610" imgH="6540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7" name="Oval 26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8" name="Oval 27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9" name="Rectangle 28"/>
            <p:cNvSpPr>
              <a:spLocks noChangeArrowheads="1"/>
            </p:cNvSpPr>
            <p:nvPr/>
          </p:nvSpPr>
          <p:spPr bwMode="auto">
            <a:xfrm>
              <a:off x="768" y="1248"/>
              <a:ext cx="32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0   0=                     1   1=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grpSp>
        <p:nvGrpSpPr>
          <p:cNvPr id="34845" name="Group 29"/>
          <p:cNvGrpSpPr/>
          <p:nvPr/>
        </p:nvGrpSpPr>
        <p:grpSpPr bwMode="auto">
          <a:xfrm>
            <a:off x="323850" y="1477963"/>
            <a:ext cx="7100888" cy="584199"/>
            <a:chOff x="192" y="864"/>
            <a:chExt cx="4473" cy="368"/>
          </a:xfrm>
        </p:grpSpPr>
        <p:graphicFrame>
          <p:nvGraphicFramePr>
            <p:cNvPr id="64529" name="Object 30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1" name="Equation" r:id="rId11" imgW="54610" imgH="65405" progId="Equation.3">
                    <p:embed/>
                  </p:oleObj>
                </mc:Choice>
                <mc:Fallback>
                  <p:oleObj name="Equation" r:id="rId11" imgW="54610" imgH="6540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31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2" name="Equation" r:id="rId13" imgW="54610" imgH="65405" progId="Equation.3">
                    <p:embed/>
                  </p:oleObj>
                </mc:Choice>
                <mc:Fallback>
                  <p:oleObj name="Equation" r:id="rId13" imgW="54610" imgH="6540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Oval 3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2" name="Oval 3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3" name="Oval 3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4" name="Oval 35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5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4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(1)   1   0=0   1=            0   1=1   0=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grpSp>
        <p:nvGrpSpPr>
          <p:cNvPr id="34853" name="Group 37"/>
          <p:cNvGrpSpPr/>
          <p:nvPr/>
        </p:nvGrpSpPr>
        <p:grpSpPr bwMode="auto">
          <a:xfrm>
            <a:off x="1314450" y="5592763"/>
            <a:ext cx="5178425" cy="584199"/>
            <a:chOff x="816" y="3456"/>
            <a:chExt cx="3262" cy="368"/>
          </a:xfrm>
        </p:grpSpPr>
        <p:graphicFrame>
          <p:nvGraphicFramePr>
            <p:cNvPr id="64523" name="Object 38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3" name="Equation" r:id="rId15" imgW="54610" imgH="65405" progId="Equation.3">
                    <p:embed/>
                  </p:oleObj>
                </mc:Choice>
                <mc:Fallback>
                  <p:oleObj name="Equation" r:id="rId15" imgW="54610" imgH="6540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4" name="Oval 39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25" name="Oval 40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26" name="Rectangle 41"/>
            <p:cNvSpPr>
              <a:spLocks noChangeArrowheads="1"/>
            </p:cNvSpPr>
            <p:nvPr/>
          </p:nvSpPr>
          <p:spPr bwMode="auto">
            <a:xfrm>
              <a:off x="816" y="3456"/>
              <a:ext cx="32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                     A   A=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64527" name="Line 4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8" name="Line 4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323850" y="411163"/>
            <a:ext cx="5060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异或和同或的基本运算公式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865FC-DC3A-44E3-8943-60878F7C6F2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304800" y="304800"/>
            <a:ext cx="5487988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ea typeface="黑体" panose="02010609060101010101" pitchFamily="49" charset="-122"/>
              </a:rPr>
              <a:t>二、逻辑代数的三个基本运算</a:t>
            </a:r>
            <a:endParaRPr lang="zh-CN" altLang="en-US" b="1">
              <a:ea typeface="黑体" panose="02010609060101010101" pitchFamily="49" charset="-122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04800" y="1943100"/>
            <a:ext cx="4953000" cy="10763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断开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亮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</a:t>
            </a:r>
            <a:r>
              <a:rPr lang="zh-CN" altLang="en-US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灭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381000" y="11430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、与运算</a:t>
            </a:r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38" name="Group 18"/>
          <p:cNvGrpSpPr/>
          <p:nvPr/>
        </p:nvGrpSpPr>
        <p:grpSpPr bwMode="auto">
          <a:xfrm>
            <a:off x="5403850" y="990600"/>
            <a:ext cx="3740150" cy="1905000"/>
            <a:chOff x="960" y="1392"/>
            <a:chExt cx="2356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161" name="Group 41"/>
          <p:cNvGrpSpPr/>
          <p:nvPr/>
        </p:nvGrpSpPr>
        <p:grpSpPr bwMode="auto">
          <a:xfrm>
            <a:off x="1441450" y="3116263"/>
            <a:ext cx="2292350" cy="3398837"/>
            <a:chOff x="3216" y="1872"/>
            <a:chExt cx="1444" cy="2141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16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170" name="Group 50"/>
          <p:cNvGrpSpPr/>
          <p:nvPr/>
        </p:nvGrpSpPr>
        <p:grpSpPr bwMode="auto">
          <a:xfrm>
            <a:off x="6019800" y="3124200"/>
            <a:ext cx="2419350" cy="3360738"/>
            <a:chOff x="912" y="1920"/>
            <a:chExt cx="1524" cy="2117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29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960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B   F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912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912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912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912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闭  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bldLvl="0" animBg="1" autoUpdateAnimBg="0"/>
      <p:bldP spid="513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1C455C-032D-4F86-AAA5-2DB20C9BC4E6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34818" name="Group 2"/>
          <p:cNvGrpSpPr/>
          <p:nvPr/>
        </p:nvGrpSpPr>
        <p:grpSpPr bwMode="auto">
          <a:xfrm>
            <a:off x="1314450" y="4983163"/>
            <a:ext cx="5372100" cy="579437"/>
            <a:chOff x="816" y="3072"/>
            <a:chExt cx="3384" cy="365"/>
          </a:xfrm>
        </p:grpSpPr>
        <p:graphicFrame>
          <p:nvGraphicFramePr>
            <p:cNvPr id="64554" name="Object 3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6" name="Equation" r:id="rId1" imgW="54610" imgH="65405" progId="Equation.3">
                    <p:embed/>
                  </p:oleObj>
                </mc:Choice>
                <mc:Fallback>
                  <p:oleObj name="Equation" r:id="rId1" imgW="54610" imgH="6540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55" name="Oval 4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6" name="Oval 5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7" name="Rectangle 6"/>
            <p:cNvSpPr>
              <a:spLocks noChangeArrowheads="1"/>
            </p:cNvSpPr>
            <p:nvPr/>
          </p:nvSpPr>
          <p:spPr bwMode="auto">
            <a:xfrm>
              <a:off x="816" y="3072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0 </a:t>
              </a:r>
              <a:r>
                <a:rPr lang="en-US" altLang="zh-CN">
                  <a:latin typeface="Tahoma" panose="020B0604030504040204" pitchFamily="34" charset="0"/>
                </a:rPr>
                <a:t>                  A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4823" name="Group 7"/>
          <p:cNvGrpSpPr/>
          <p:nvPr/>
        </p:nvGrpSpPr>
        <p:grpSpPr bwMode="auto">
          <a:xfrm>
            <a:off x="1314450" y="4449763"/>
            <a:ext cx="5372100" cy="579437"/>
            <a:chOff x="816" y="2736"/>
            <a:chExt cx="3384" cy="365"/>
          </a:xfrm>
        </p:grpSpPr>
        <p:graphicFrame>
          <p:nvGraphicFramePr>
            <p:cNvPr id="64548" name="Object 8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7" name="Equation" r:id="rId3" imgW="54610" imgH="65405" progId="Equation.3">
                    <p:embed/>
                  </p:oleObj>
                </mc:Choice>
                <mc:Fallback>
                  <p:oleObj name="Equation" r:id="rId3" imgW="54610" imgH="6540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9" name="Oval 9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0" name="Oval 10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51" name="Line 11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2" name="Line 12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53" name="Rectangle 13"/>
            <p:cNvSpPr>
              <a:spLocks noChangeArrowheads="1"/>
            </p:cNvSpPr>
            <p:nvPr/>
          </p:nvSpPr>
          <p:spPr bwMode="auto">
            <a:xfrm>
              <a:off x="816" y="273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A  </a:t>
              </a:r>
              <a:r>
                <a:rPr lang="en-US" altLang="zh-CN">
                  <a:latin typeface="Tahoma" panose="020B0604030504040204" pitchFamily="34" charset="0"/>
                </a:rPr>
                <a:t>                 0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4830" name="Group 14"/>
          <p:cNvGrpSpPr/>
          <p:nvPr/>
        </p:nvGrpSpPr>
        <p:grpSpPr bwMode="auto">
          <a:xfrm>
            <a:off x="400050" y="3763963"/>
            <a:ext cx="6286500" cy="579437"/>
            <a:chOff x="240" y="2304"/>
            <a:chExt cx="3960" cy="365"/>
          </a:xfrm>
        </p:grpSpPr>
        <p:graphicFrame>
          <p:nvGraphicFramePr>
            <p:cNvPr id="64544" name="Object 15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8" name="Equation" r:id="rId5" imgW="54610" imgH="65405" progId="Equation.3">
                    <p:embed/>
                  </p:oleObj>
                </mc:Choice>
                <mc:Fallback>
                  <p:oleObj name="Equation" r:id="rId5" imgW="54610" imgH="6540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5" name="Oval 16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6" name="Oval 17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7" name="Rectangle 18"/>
            <p:cNvSpPr>
              <a:spLocks noChangeArrowheads="1"/>
            </p:cNvSpPr>
            <p:nvPr/>
          </p:nvSpPr>
          <p:spPr bwMode="auto">
            <a:xfrm>
              <a:off x="240" y="2304"/>
              <a:ext cx="39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(2)   0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A </a:t>
              </a:r>
              <a:r>
                <a:rPr lang="en-US" altLang="zh-CN">
                  <a:latin typeface="Tahoma" panose="020B0604030504040204" pitchFamily="34" charset="0"/>
                </a:rPr>
                <a:t>                  1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A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4835" name="Group 19"/>
          <p:cNvGrpSpPr/>
          <p:nvPr/>
        </p:nvGrpSpPr>
        <p:grpSpPr bwMode="auto">
          <a:xfrm>
            <a:off x="1238250" y="2697163"/>
            <a:ext cx="5283200" cy="579437"/>
            <a:chOff x="768" y="1632"/>
            <a:chExt cx="3328" cy="365"/>
          </a:xfrm>
        </p:grpSpPr>
        <p:graphicFrame>
          <p:nvGraphicFramePr>
            <p:cNvPr id="64540" name="Object 20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9" name="Equation" r:id="rId7" imgW="54610" imgH="65405" progId="Equation.3">
                    <p:embed/>
                  </p:oleObj>
                </mc:Choice>
                <mc:Fallback>
                  <p:oleObj name="Equation" r:id="rId7" imgW="54610" imgH="6540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1" name="Oval 21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2" name="Oval 22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43" name="Rectangle 23"/>
            <p:cNvSpPr>
              <a:spLocks noChangeArrowheads="1"/>
            </p:cNvSpPr>
            <p:nvPr/>
          </p:nvSpPr>
          <p:spPr bwMode="auto">
            <a:xfrm>
              <a:off x="768" y="1632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1   1=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>
                  <a:latin typeface="Tahoma" panose="020B0604030504040204" pitchFamily="34" charset="0"/>
                </a:rPr>
                <a:t>                   0   0=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4840" name="Group 24"/>
          <p:cNvGrpSpPr/>
          <p:nvPr/>
        </p:nvGrpSpPr>
        <p:grpSpPr bwMode="auto">
          <a:xfrm>
            <a:off x="1238250" y="2087563"/>
            <a:ext cx="5283200" cy="579437"/>
            <a:chOff x="768" y="1248"/>
            <a:chExt cx="3328" cy="365"/>
          </a:xfrm>
        </p:grpSpPr>
        <p:graphicFrame>
          <p:nvGraphicFramePr>
            <p:cNvPr id="64536" name="Object 25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0" name="Equation" r:id="rId9" imgW="54610" imgH="65405" progId="Equation.3">
                    <p:embed/>
                  </p:oleObj>
                </mc:Choice>
                <mc:Fallback>
                  <p:oleObj name="Equation" r:id="rId9" imgW="54610" imgH="6540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7" name="Oval 26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8" name="Oval 27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9" name="Rectangle 28"/>
            <p:cNvSpPr>
              <a:spLocks noChangeArrowheads="1"/>
            </p:cNvSpPr>
            <p:nvPr/>
          </p:nvSpPr>
          <p:spPr bwMode="auto">
            <a:xfrm>
              <a:off x="768" y="1248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0   0=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  <a:r>
                <a:rPr lang="en-US" altLang="zh-CN">
                  <a:latin typeface="Tahoma" panose="020B0604030504040204" pitchFamily="34" charset="0"/>
                </a:rPr>
                <a:t>                   1   1=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1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4845" name="Group 29"/>
          <p:cNvGrpSpPr/>
          <p:nvPr/>
        </p:nvGrpSpPr>
        <p:grpSpPr bwMode="auto">
          <a:xfrm>
            <a:off x="323850" y="1477963"/>
            <a:ext cx="7296150" cy="579437"/>
            <a:chOff x="192" y="864"/>
            <a:chExt cx="4596" cy="365"/>
          </a:xfrm>
        </p:grpSpPr>
        <p:graphicFrame>
          <p:nvGraphicFramePr>
            <p:cNvPr id="64529" name="Object 30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1" name="Equation" r:id="rId11" imgW="54610" imgH="65405" progId="Equation.3">
                    <p:embed/>
                  </p:oleObj>
                </mc:Choice>
                <mc:Fallback>
                  <p:oleObj name="Equation" r:id="rId11" imgW="54610" imgH="6540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30" name="Object 31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2" name="Equation" r:id="rId13" imgW="54610" imgH="65405" progId="Equation.3">
                    <p:embed/>
                  </p:oleObj>
                </mc:Choice>
                <mc:Fallback>
                  <p:oleObj name="Equation" r:id="rId13" imgW="54610" imgH="6540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Oval 3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2" name="Oval 3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3" name="Oval 3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4" name="Oval 35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35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(1)   1   0=0   1=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1    </a:t>
              </a:r>
              <a:r>
                <a:rPr lang="en-US" altLang="zh-CN">
                  <a:latin typeface="Tahoma" panose="020B0604030504040204" pitchFamily="34" charset="0"/>
                </a:rPr>
                <a:t>      0   1=1   0=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4853" name="Group 37"/>
          <p:cNvGrpSpPr/>
          <p:nvPr/>
        </p:nvGrpSpPr>
        <p:grpSpPr bwMode="auto">
          <a:xfrm>
            <a:off x="1314450" y="5592763"/>
            <a:ext cx="5372100" cy="579437"/>
            <a:chOff x="816" y="3456"/>
            <a:chExt cx="3384" cy="365"/>
          </a:xfrm>
        </p:grpSpPr>
        <p:graphicFrame>
          <p:nvGraphicFramePr>
            <p:cNvPr id="64523" name="Object 38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53" name="Equation" r:id="rId15" imgW="54610" imgH="65405" progId="Equation.3">
                    <p:embed/>
                  </p:oleObj>
                </mc:Choice>
                <mc:Fallback>
                  <p:oleObj name="Equation" r:id="rId15" imgW="54610" imgH="6540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4" name="Oval 39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25" name="Oval 40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4526" name="Rectangle 41"/>
            <p:cNvSpPr>
              <a:spLocks noChangeArrowheads="1"/>
            </p:cNvSpPr>
            <p:nvPr/>
          </p:nvSpPr>
          <p:spPr bwMode="auto">
            <a:xfrm>
              <a:off x="816" y="345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1 </a:t>
              </a:r>
              <a:r>
                <a:rPr lang="en-US" altLang="zh-CN">
                  <a:latin typeface="Tahoma" panose="020B0604030504040204" pitchFamily="34" charset="0"/>
                </a:rPr>
                <a:t>                  A   A=</a:t>
              </a:r>
              <a:r>
                <a:rPr lang="en-US" altLang="zh-CN">
                  <a:solidFill>
                    <a:srgbClr val="FF0000"/>
                  </a:solidFill>
                  <a:latin typeface="Tahoma" panose="020B0604030504040204" pitchFamily="34" charset="0"/>
                </a:rPr>
                <a:t>0</a:t>
              </a:r>
              <a:endParaRPr lang="en-US" altLang="zh-CN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27" name="Line 4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28" name="Line 4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60" name="Rectangle 44"/>
          <p:cNvSpPr>
            <a:spLocks noChangeArrowheads="1"/>
          </p:cNvSpPr>
          <p:nvPr/>
        </p:nvSpPr>
        <p:spPr bwMode="auto">
          <a:xfrm>
            <a:off x="323850" y="411163"/>
            <a:ext cx="5060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异或和同或的基本运算公式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3DA4FE-7A6F-4575-A616-E904551E9A04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36866" name="Group 2"/>
          <p:cNvGrpSpPr/>
          <p:nvPr/>
        </p:nvGrpSpPr>
        <p:grpSpPr bwMode="auto">
          <a:xfrm>
            <a:off x="1295400" y="1000125"/>
            <a:ext cx="6477000" cy="579438"/>
            <a:chOff x="192" y="528"/>
            <a:chExt cx="4080" cy="365"/>
          </a:xfrm>
        </p:grpSpPr>
        <p:graphicFrame>
          <p:nvGraphicFramePr>
            <p:cNvPr id="66598" name="Object 3"/>
            <p:cNvGraphicFramePr>
              <a:graphicFrameLocks noChangeAspect="1"/>
            </p:cNvGraphicFramePr>
            <p:nvPr/>
          </p:nvGraphicFramePr>
          <p:xfrm>
            <a:off x="38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29" name="Equation" r:id="rId1" imgW="54610" imgH="65405" progId="Equation.3">
                    <p:embed/>
                  </p:oleObj>
                </mc:Choice>
                <mc:Fallback>
                  <p:oleObj name="Equation" r:id="rId1" imgW="54610" imgH="6540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9" name="Object 4"/>
            <p:cNvGraphicFramePr>
              <a:graphicFrameLocks noChangeAspect="1"/>
            </p:cNvGraphicFramePr>
            <p:nvPr/>
          </p:nvGraphicFramePr>
          <p:xfrm>
            <a:off x="110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0" name="Equation" r:id="rId3" imgW="54610" imgH="65405" progId="Equation.3">
                    <p:embed/>
                  </p:oleObj>
                </mc:Choice>
                <mc:Fallback>
                  <p:oleObj name="Equation" r:id="rId3" imgW="54610" imgH="6540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00" name="Oval 5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1" name="Oval 6"/>
            <p:cNvSpPr>
              <a:spLocks noChangeArrowheads="1"/>
            </p:cNvSpPr>
            <p:nvPr/>
          </p:nvSpPr>
          <p:spPr bwMode="auto">
            <a:xfrm>
              <a:off x="3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2" name="Oval 7"/>
            <p:cNvSpPr>
              <a:spLocks noChangeArrowheads="1"/>
            </p:cNvSpPr>
            <p:nvPr/>
          </p:nvSpPr>
          <p:spPr bwMode="auto">
            <a:xfrm>
              <a:off x="283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3" name="Oval 8"/>
            <p:cNvSpPr>
              <a:spLocks noChangeArrowheads="1"/>
            </p:cNvSpPr>
            <p:nvPr/>
          </p:nvSpPr>
          <p:spPr bwMode="auto">
            <a:xfrm>
              <a:off x="355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604" name="Rectangle 9"/>
            <p:cNvSpPr>
              <a:spLocks noChangeArrowheads="1"/>
            </p:cNvSpPr>
            <p:nvPr/>
          </p:nvSpPr>
          <p:spPr bwMode="auto">
            <a:xfrm>
              <a:off x="192" y="52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   B=B   A              A   B=B   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04800" y="186848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结合律</a:t>
            </a:r>
            <a:endParaRPr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75" name="Group 11"/>
          <p:cNvGrpSpPr/>
          <p:nvPr/>
        </p:nvGrpSpPr>
        <p:grpSpPr bwMode="auto">
          <a:xfrm>
            <a:off x="2089150" y="2570163"/>
            <a:ext cx="4083050" cy="1189037"/>
            <a:chOff x="0" y="1584"/>
            <a:chExt cx="2572" cy="749"/>
          </a:xfrm>
        </p:grpSpPr>
        <p:graphicFrame>
          <p:nvGraphicFramePr>
            <p:cNvPr id="66584" name="Object 12"/>
            <p:cNvGraphicFramePr>
              <a:graphicFrameLocks noChangeAspect="1"/>
            </p:cNvGraphicFramePr>
            <p:nvPr/>
          </p:nvGraphicFramePr>
          <p:xfrm>
            <a:off x="211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1" name="Equation" r:id="rId5" imgW="54610" imgH="65405" progId="Equation.3">
                    <p:embed/>
                  </p:oleObj>
                </mc:Choice>
                <mc:Fallback>
                  <p:oleObj name="Equation" r:id="rId5" imgW="54610" imgH="6540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5" name="Object 13"/>
            <p:cNvGraphicFramePr>
              <a:graphicFrameLocks noChangeAspect="1"/>
            </p:cNvGraphicFramePr>
            <p:nvPr/>
          </p:nvGraphicFramePr>
          <p:xfrm>
            <a:off x="288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2" name="Equation" r:id="rId7" imgW="54610" imgH="65405" progId="Equation.3">
                    <p:embed/>
                  </p:oleObj>
                </mc:Choice>
                <mc:Fallback>
                  <p:oleObj name="Equation" r:id="rId7" imgW="54610" imgH="6540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6" name="Object 14"/>
            <p:cNvGraphicFramePr>
              <a:graphicFrameLocks noChangeAspect="1"/>
            </p:cNvGraphicFramePr>
            <p:nvPr/>
          </p:nvGraphicFramePr>
          <p:xfrm>
            <a:off x="720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3" name="Equation" r:id="rId9" imgW="54610" imgH="65405" progId="Equation.3">
                    <p:embed/>
                  </p:oleObj>
                </mc:Choice>
                <mc:Fallback>
                  <p:oleObj name="Equation" r:id="rId9" imgW="54610" imgH="6540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87" name="Object 15"/>
            <p:cNvGraphicFramePr>
              <a:graphicFrameLocks noChangeAspect="1"/>
            </p:cNvGraphicFramePr>
            <p:nvPr/>
          </p:nvGraphicFramePr>
          <p:xfrm>
            <a:off x="163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4" name="Equation" r:id="rId11" imgW="54610" imgH="65405" progId="Equation.3">
                    <p:embed/>
                  </p:oleObj>
                </mc:Choice>
                <mc:Fallback>
                  <p:oleObj name="Equation" r:id="rId11" imgW="54610" imgH="6540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8" name="Oval 16"/>
            <p:cNvSpPr>
              <a:spLocks noChangeArrowheads="1"/>
            </p:cNvSpPr>
            <p:nvPr/>
          </p:nvSpPr>
          <p:spPr bwMode="auto">
            <a:xfrm>
              <a:off x="38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89" name="Oval 17"/>
            <p:cNvSpPr>
              <a:spLocks noChangeArrowheads="1"/>
            </p:cNvSpPr>
            <p:nvPr/>
          </p:nvSpPr>
          <p:spPr bwMode="auto">
            <a:xfrm>
              <a:off x="8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0" name="Oval 18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1" name="Oval 19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2" name="Oval 20"/>
            <p:cNvSpPr>
              <a:spLocks noChangeArrowheads="1"/>
            </p:cNvSpPr>
            <p:nvPr/>
          </p:nvSpPr>
          <p:spPr bwMode="auto">
            <a:xfrm>
              <a:off x="3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3" name="Oval 21"/>
            <p:cNvSpPr>
              <a:spLocks noChangeArrowheads="1"/>
            </p:cNvSpPr>
            <p:nvPr/>
          </p:nvSpPr>
          <p:spPr bwMode="auto">
            <a:xfrm>
              <a:off x="816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4" name="Oval 22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5" name="Oval 23"/>
            <p:cNvSpPr>
              <a:spLocks noChangeArrowheads="1"/>
            </p:cNvSpPr>
            <p:nvPr/>
          </p:nvSpPr>
          <p:spPr bwMode="auto">
            <a:xfrm>
              <a:off x="2112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6596" name="Rectangle 24"/>
            <p:cNvSpPr>
              <a:spLocks noChangeArrowheads="1"/>
            </p:cNvSpPr>
            <p:nvPr/>
          </p:nvSpPr>
          <p:spPr bwMode="auto">
            <a:xfrm>
              <a:off x="0" y="1584"/>
              <a:ext cx="2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A  (B   C)=(A   B)   C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66597" name="Rectangle 25"/>
            <p:cNvSpPr>
              <a:spLocks noChangeArrowheads="1"/>
            </p:cNvSpPr>
            <p:nvPr/>
          </p:nvSpPr>
          <p:spPr bwMode="auto">
            <a:xfrm>
              <a:off x="0" y="196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A   (B   C)=(A  B)  C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304800" y="4078288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(5)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分配律</a:t>
            </a:r>
            <a:endParaRPr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6891" name="Group 27"/>
          <p:cNvGrpSpPr/>
          <p:nvPr/>
        </p:nvGrpSpPr>
        <p:grpSpPr bwMode="auto">
          <a:xfrm>
            <a:off x="406400" y="5527675"/>
            <a:ext cx="8050213" cy="1112838"/>
            <a:chOff x="0" y="3463"/>
            <a:chExt cx="5071" cy="701"/>
          </a:xfrm>
        </p:grpSpPr>
        <p:graphicFrame>
          <p:nvGraphicFramePr>
            <p:cNvPr id="66573" name="Object 28"/>
            <p:cNvGraphicFramePr>
              <a:graphicFrameLocks noChangeAspect="1"/>
            </p:cNvGraphicFramePr>
            <p:nvPr/>
          </p:nvGraphicFramePr>
          <p:xfrm>
            <a:off x="2448" y="388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5" name="Equation" r:id="rId13" imgW="54610" imgH="65405" progId="Equation.3">
                    <p:embed/>
                  </p:oleObj>
                </mc:Choice>
                <mc:Fallback>
                  <p:oleObj name="Equation" r:id="rId13" imgW="54610" imgH="6540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88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Line 29"/>
            <p:cNvSpPr>
              <a:spLocks noChangeShapeType="1"/>
            </p:cNvSpPr>
            <p:nvPr/>
          </p:nvSpPr>
          <p:spPr bwMode="auto">
            <a:xfrm>
              <a:off x="1536" y="35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5" name="Line 30"/>
            <p:cNvSpPr>
              <a:spLocks noChangeShapeType="1"/>
            </p:cNvSpPr>
            <p:nvPr/>
          </p:nvSpPr>
          <p:spPr bwMode="auto">
            <a:xfrm>
              <a:off x="2016" y="35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6" name="Line 31"/>
            <p:cNvSpPr>
              <a:spLocks noChangeShapeType="1"/>
            </p:cNvSpPr>
            <p:nvPr/>
          </p:nvSpPr>
          <p:spPr bwMode="auto">
            <a:xfrm>
              <a:off x="316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7" name="Line 32"/>
            <p:cNvSpPr>
              <a:spLocks noChangeShapeType="1"/>
            </p:cNvSpPr>
            <p:nvPr/>
          </p:nvSpPr>
          <p:spPr bwMode="auto">
            <a:xfrm>
              <a:off x="3504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8" name="Line 33"/>
            <p:cNvSpPr>
              <a:spLocks noChangeShapeType="1"/>
            </p:cNvSpPr>
            <p:nvPr/>
          </p:nvSpPr>
          <p:spPr bwMode="auto">
            <a:xfrm>
              <a:off x="436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9" name="Line 34"/>
            <p:cNvSpPr>
              <a:spLocks noChangeShapeType="1"/>
            </p:cNvSpPr>
            <p:nvPr/>
          </p:nvSpPr>
          <p:spPr bwMode="auto">
            <a:xfrm>
              <a:off x="4704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0" name="Line 35"/>
            <p:cNvSpPr>
              <a:spLocks noChangeShapeType="1"/>
            </p:cNvSpPr>
            <p:nvPr/>
          </p:nvSpPr>
          <p:spPr bwMode="auto">
            <a:xfrm>
              <a:off x="1056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1" name="Line 36"/>
            <p:cNvSpPr>
              <a:spLocks noChangeShapeType="1"/>
            </p:cNvSpPr>
            <p:nvPr/>
          </p:nvSpPr>
          <p:spPr bwMode="auto">
            <a:xfrm>
              <a:off x="1488" y="384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82" name="Rectangle 37"/>
            <p:cNvSpPr>
              <a:spLocks noChangeArrowheads="1"/>
            </p:cNvSpPr>
            <p:nvPr/>
          </p:nvSpPr>
          <p:spPr bwMode="auto">
            <a:xfrm>
              <a:off x="432" y="3799"/>
              <a:ext cx="321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ea typeface="黑体" panose="02010609060101010101" pitchFamily="49" charset="-122"/>
                </a:rPr>
                <a:t> =ABC+ABC=A(B   C)=</a:t>
              </a:r>
              <a:r>
                <a:rPr lang="zh-CN" altLang="en-US">
                  <a:ea typeface="黑体" panose="02010609060101010101" pitchFamily="49" charset="-122"/>
                </a:rPr>
                <a:t>左式</a:t>
              </a:r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66583" name="Rectangle 38"/>
            <p:cNvSpPr>
              <a:spLocks noChangeArrowheads="1"/>
            </p:cNvSpPr>
            <p:nvPr/>
          </p:nvSpPr>
          <p:spPr bwMode="auto">
            <a:xfrm>
              <a:off x="0" y="3463"/>
              <a:ext cx="50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ea typeface="黑体" panose="02010609060101010101" pitchFamily="49" charset="-122"/>
                </a:rPr>
                <a:t>证</a:t>
              </a:r>
              <a:r>
                <a:rPr lang="en-US" altLang="zh-CN">
                  <a:ea typeface="黑体" panose="02010609060101010101" pitchFamily="49" charset="-122"/>
                </a:rPr>
                <a:t>: </a:t>
              </a:r>
              <a:r>
                <a:rPr lang="zh-CN" altLang="en-US">
                  <a:ea typeface="黑体" panose="02010609060101010101" pitchFamily="49" charset="-122"/>
                </a:rPr>
                <a:t>右式</a:t>
              </a:r>
              <a:r>
                <a:rPr lang="en-US" altLang="zh-CN">
                  <a:ea typeface="黑体" panose="02010609060101010101" pitchFamily="49" charset="-122"/>
                </a:rPr>
                <a:t>=ABAC+ABAC=AB(A+C)+AC(A+B)</a:t>
              </a:r>
              <a:endParaRPr lang="en-US" altLang="zh-CN">
                <a:ea typeface="黑体" panose="02010609060101010101" pitchFamily="49" charset="-122"/>
              </a:endParaRPr>
            </a:p>
          </p:txBody>
        </p:sp>
      </p:grpSp>
      <p:grpSp>
        <p:nvGrpSpPr>
          <p:cNvPr id="36903" name="Group 39"/>
          <p:cNvGrpSpPr/>
          <p:nvPr/>
        </p:nvGrpSpPr>
        <p:grpSpPr bwMode="auto">
          <a:xfrm>
            <a:off x="2590800" y="4779963"/>
            <a:ext cx="3254375" cy="579437"/>
            <a:chOff x="0" y="3072"/>
            <a:chExt cx="2050" cy="365"/>
          </a:xfrm>
        </p:grpSpPr>
        <p:graphicFrame>
          <p:nvGraphicFramePr>
            <p:cNvPr id="66570" name="Object 40"/>
            <p:cNvGraphicFramePr>
              <a:graphicFrameLocks noChangeAspect="1"/>
            </p:cNvGraphicFramePr>
            <p:nvPr/>
          </p:nvGraphicFramePr>
          <p:xfrm>
            <a:off x="48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6" name="Equation" r:id="rId15" imgW="54610" imgH="65405" progId="Equation.3">
                    <p:embed/>
                  </p:oleObj>
                </mc:Choice>
                <mc:Fallback>
                  <p:oleObj name="Equation" r:id="rId15" imgW="54610" imgH="65405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1" name="Object 41"/>
            <p:cNvGraphicFramePr>
              <a:graphicFrameLocks noChangeAspect="1"/>
            </p:cNvGraphicFramePr>
            <p:nvPr/>
          </p:nvGraphicFramePr>
          <p:xfrm>
            <a:off x="144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37" name="Equation" r:id="rId17" imgW="54610" imgH="65405" progId="Equation.3">
                    <p:embed/>
                  </p:oleObj>
                </mc:Choice>
                <mc:Fallback>
                  <p:oleObj name="Equation" r:id="rId17" imgW="54610" imgH="65405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2" name="Rectangle 42"/>
            <p:cNvSpPr>
              <a:spLocks noChangeArrowheads="1"/>
            </p:cNvSpPr>
            <p:nvPr/>
          </p:nvSpPr>
          <p:spPr bwMode="auto">
            <a:xfrm>
              <a:off x="0" y="3072"/>
              <a:ext cx="2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A(B   C)=AB   AC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298450" y="246063"/>
            <a:ext cx="22272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lang="zh-CN" alt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交换律</a:t>
            </a:r>
            <a:endParaRPr lang="zh-CN" altLang="en-US" sz="32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 autoUpdateAnimBg="0"/>
      <p:bldP spid="3689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D0B47-3C2A-48F0-A96E-3217861D2261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37902" name="Group 14"/>
          <p:cNvGrpSpPr/>
          <p:nvPr/>
        </p:nvGrpSpPr>
        <p:grpSpPr bwMode="auto">
          <a:xfrm>
            <a:off x="381000" y="3810000"/>
            <a:ext cx="6126163" cy="579438"/>
            <a:chOff x="192" y="2784"/>
            <a:chExt cx="3859" cy="365"/>
          </a:xfrm>
        </p:grpSpPr>
        <p:graphicFrame>
          <p:nvGraphicFramePr>
            <p:cNvPr id="68636" name="Object 15"/>
            <p:cNvGraphicFramePr>
              <a:graphicFrameLocks noChangeAspect="1"/>
            </p:cNvGraphicFramePr>
            <p:nvPr/>
          </p:nvGraphicFramePr>
          <p:xfrm>
            <a:off x="768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48" name="Equation" r:id="rId1" imgW="54610" imgH="65405" progId="Equation.3">
                    <p:embed/>
                  </p:oleObj>
                </mc:Choice>
                <mc:Fallback>
                  <p:oleObj name="Equation" r:id="rId1" imgW="54610" imgH="6540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7" name="Object 16"/>
            <p:cNvGraphicFramePr>
              <a:graphicFrameLocks noChangeAspect="1"/>
            </p:cNvGraphicFramePr>
            <p:nvPr/>
          </p:nvGraphicFramePr>
          <p:xfrm>
            <a:off x="2016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49" name="Equation" r:id="rId3" imgW="54610" imgH="65405" progId="Equation.3">
                    <p:embed/>
                  </p:oleObj>
                </mc:Choice>
                <mc:Fallback>
                  <p:oleObj name="Equation" r:id="rId3" imgW="54610" imgH="65405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38" name="Object 17"/>
            <p:cNvGraphicFramePr>
              <a:graphicFrameLocks noChangeAspect="1"/>
            </p:cNvGraphicFramePr>
            <p:nvPr/>
          </p:nvGraphicFramePr>
          <p:xfrm>
            <a:off x="3312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50" name="Equation" r:id="rId5" imgW="54610" imgH="65405" progId="Equation.3">
                    <p:embed/>
                  </p:oleObj>
                </mc:Choice>
                <mc:Fallback>
                  <p:oleObj name="Equation" r:id="rId5" imgW="54610" imgH="6540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9" name="Rectangle 18"/>
            <p:cNvSpPr>
              <a:spLocks noChangeArrowheads="1"/>
            </p:cNvSpPr>
            <p:nvPr/>
          </p:nvSpPr>
          <p:spPr bwMode="auto">
            <a:xfrm>
              <a:off x="192" y="2784"/>
              <a:ext cx="38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若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 B=C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则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A  C=B </a:t>
              </a:r>
              <a:r>
                <a:rPr lang="zh-CN" altLang="en-US">
                  <a:latin typeface="Tahoma" panose="020B0604030504040204" pitchFamily="34" charset="0"/>
                  <a:ea typeface="黑体" panose="02010609060101010101" pitchFamily="49" charset="-122"/>
                </a:rPr>
                <a:t>或</a:t>
              </a:r>
              <a:r>
                <a:rPr lang="zh-CN" altLang="en-US">
                  <a:latin typeface="Tahoma" panose="020B0604030504040204" pitchFamily="34" charset="0"/>
                </a:rPr>
                <a:t> </a:t>
              </a:r>
              <a:r>
                <a:rPr lang="en-US" altLang="zh-CN">
                  <a:latin typeface="Tahoma" panose="020B0604030504040204" pitchFamily="34" charset="0"/>
                </a:rPr>
                <a:t>B   C=A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</p:grp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81000" y="2971800"/>
            <a:ext cx="3043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因果互换律</a:t>
            </a:r>
            <a:endParaRPr lang="zh-CN" altLang="en-US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926" name="Group 38"/>
          <p:cNvGrpSpPr/>
          <p:nvPr/>
        </p:nvGrpSpPr>
        <p:grpSpPr bwMode="auto">
          <a:xfrm>
            <a:off x="125412" y="1295401"/>
            <a:ext cx="8637588" cy="1190626"/>
            <a:chOff x="1" y="800"/>
            <a:chExt cx="5441" cy="750"/>
          </a:xfrm>
        </p:grpSpPr>
        <p:grpSp>
          <p:nvGrpSpPr>
            <p:cNvPr id="68624" name="Group 20"/>
            <p:cNvGrpSpPr/>
            <p:nvPr/>
          </p:nvGrpSpPr>
          <p:grpSpPr bwMode="auto">
            <a:xfrm>
              <a:off x="972" y="1185"/>
              <a:ext cx="3403" cy="365"/>
              <a:chOff x="247" y="1617"/>
              <a:chExt cx="3403" cy="365"/>
            </a:xfrm>
          </p:grpSpPr>
          <p:sp>
            <p:nvSpPr>
              <p:cNvPr id="68631" name="Oval 21"/>
              <p:cNvSpPr>
                <a:spLocks noChangeArrowheads="1"/>
              </p:cNvSpPr>
              <p:nvPr/>
            </p:nvSpPr>
            <p:spPr bwMode="auto">
              <a:xfrm>
                <a:off x="2592" y="1728"/>
                <a:ext cx="144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8632" name="Oval 2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68633" name="Line 23"/>
              <p:cNvSpPr>
                <a:spLocks noChangeShapeType="1"/>
              </p:cNvSpPr>
              <p:nvPr/>
            </p:nvSpPr>
            <p:spPr bwMode="auto">
              <a:xfrm>
                <a:off x="1488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34" name="Line 24"/>
              <p:cNvSpPr>
                <a:spLocks noChangeShapeType="1"/>
              </p:cNvSpPr>
              <p:nvPr/>
            </p:nvSpPr>
            <p:spPr bwMode="auto">
              <a:xfrm>
                <a:off x="1680" y="1632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635" name="Rectangle 25"/>
              <p:cNvSpPr>
                <a:spLocks noChangeArrowheads="1"/>
              </p:cNvSpPr>
              <p:nvPr/>
            </p:nvSpPr>
            <p:spPr bwMode="auto">
              <a:xfrm>
                <a:off x="247" y="1617"/>
                <a:ext cx="340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dirty="0">
                    <a:latin typeface="Tahoma" panose="020B0604030504040204" pitchFamily="34" charset="0"/>
                  </a:rPr>
                  <a:t>=A+BC+BC=A+(B   C)=</a:t>
                </a:r>
                <a:r>
                  <a:rPr lang="zh-CN" altLang="en-US" dirty="0">
                    <a:latin typeface="Tahoma" panose="020B0604030504040204" pitchFamily="34" charset="0"/>
                    <a:ea typeface="黑体" panose="02010609060101010101" pitchFamily="49" charset="-122"/>
                  </a:rPr>
                  <a:t>左式</a:t>
                </a:r>
                <a:endParaRPr lang="zh-CN" altLang="en-US" dirty="0">
                  <a:latin typeface="Tahoma" panose="020B060403050404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8625" name="Line 27"/>
            <p:cNvSpPr>
              <a:spLocks noChangeShapeType="1"/>
            </p:cNvSpPr>
            <p:nvPr/>
          </p:nvSpPr>
          <p:spPr bwMode="auto">
            <a:xfrm>
              <a:off x="1229" y="8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6" name="Line 28"/>
            <p:cNvSpPr>
              <a:spLocks noChangeShapeType="1"/>
            </p:cNvSpPr>
            <p:nvPr/>
          </p:nvSpPr>
          <p:spPr bwMode="auto">
            <a:xfrm>
              <a:off x="1872" y="816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7" name="Line 29"/>
            <p:cNvSpPr>
              <a:spLocks noChangeShapeType="1"/>
            </p:cNvSpPr>
            <p:nvPr/>
          </p:nvSpPr>
          <p:spPr bwMode="auto">
            <a:xfrm>
              <a:off x="4080" y="8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8" name="Line 30"/>
            <p:cNvSpPr>
              <a:spLocks noChangeShapeType="1"/>
            </p:cNvSpPr>
            <p:nvPr/>
          </p:nvSpPr>
          <p:spPr bwMode="auto">
            <a:xfrm>
              <a:off x="4368" y="8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9" name="Line 31"/>
            <p:cNvSpPr>
              <a:spLocks noChangeShapeType="1"/>
            </p:cNvSpPr>
            <p:nvPr/>
          </p:nvSpPr>
          <p:spPr bwMode="auto">
            <a:xfrm>
              <a:off x="4224" y="816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30" name="Rectangle 32"/>
            <p:cNvSpPr>
              <a:spLocks noChangeArrowheads="1"/>
            </p:cNvSpPr>
            <p:nvPr/>
          </p:nvSpPr>
          <p:spPr bwMode="auto">
            <a:xfrm>
              <a:off x="1" y="800"/>
              <a:ext cx="544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dirty="0">
                  <a:latin typeface="Tahoma" panose="020B0604030504040204" pitchFamily="34" charset="0"/>
                </a:rPr>
                <a:t> 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证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右式</a:t>
              </a:r>
              <a:r>
                <a:rPr lang="en-US" altLang="zh-CN" dirty="0">
                  <a:latin typeface="Tahoma" panose="020B0604030504040204" pitchFamily="34" charset="0"/>
                </a:rPr>
                <a:t>=A+B⸱A+C+(A+B)(A+C)=ABC+A+BC</a:t>
              </a:r>
              <a:endParaRPr lang="en-US" altLang="zh-CN" dirty="0">
                <a:latin typeface="Tahoma" panose="020B0604030504040204" pitchFamily="34" charset="0"/>
              </a:endParaRPr>
            </a:p>
          </p:txBody>
        </p:sp>
      </p:grpSp>
      <p:grpSp>
        <p:nvGrpSpPr>
          <p:cNvPr id="37921" name="Group 33"/>
          <p:cNvGrpSpPr/>
          <p:nvPr/>
        </p:nvGrpSpPr>
        <p:grpSpPr bwMode="auto">
          <a:xfrm>
            <a:off x="7315200" y="2971800"/>
            <a:ext cx="1489075" cy="2227263"/>
            <a:chOff x="4464" y="2352"/>
            <a:chExt cx="938" cy="1403"/>
          </a:xfrm>
        </p:grpSpPr>
        <p:sp>
          <p:nvSpPr>
            <p:cNvPr id="37922" name="Rectangle 34"/>
            <p:cNvSpPr>
              <a:spLocks noChangeArrowheads="1"/>
            </p:cNvSpPr>
            <p:nvPr/>
          </p:nvSpPr>
          <p:spPr bwMode="auto">
            <a:xfrm>
              <a:off x="4464" y="2352"/>
              <a:ext cx="938" cy="1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A  B  C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endParaRPr>
            </a:p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0   0  0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endParaRPr>
            </a:p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0   1  1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endParaRPr>
            </a:p>
            <a:p>
              <a:pPr marL="457200" indent="-457200" eaLnBrk="1" hangingPunct="1">
                <a:buFontTx/>
                <a:buAutoNum type="arabicPlain"/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 0  1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endParaRPr>
            </a:p>
            <a:p>
              <a:pPr marL="457200" indent="-457200" eaLnBrk="1" hangingPunct="1">
                <a:defRPr/>
              </a:pPr>
              <a:r>
                <a:rPr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Black" panose="020B0A04020102020204" pitchFamily="34" charset="0"/>
                </a:rPr>
                <a:t>1   1  0</a:t>
              </a:r>
              <a:endPara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endParaRPr>
            </a:p>
          </p:txBody>
        </p:sp>
        <p:sp>
          <p:nvSpPr>
            <p:cNvPr id="68622" name="Line 35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8623" name="Line 36"/>
            <p:cNvSpPr>
              <a:spLocks noChangeShapeType="1"/>
            </p:cNvSpPr>
            <p:nvPr/>
          </p:nvSpPr>
          <p:spPr bwMode="auto">
            <a:xfrm>
              <a:off x="5088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8615" name="Group 41"/>
          <p:cNvGrpSpPr/>
          <p:nvPr/>
        </p:nvGrpSpPr>
        <p:grpSpPr bwMode="auto">
          <a:xfrm>
            <a:off x="679450" y="373063"/>
            <a:ext cx="4248150" cy="579437"/>
            <a:chOff x="428" y="235"/>
            <a:chExt cx="2676" cy="365"/>
          </a:xfrm>
        </p:grpSpPr>
        <p:sp>
          <p:nvSpPr>
            <p:cNvPr id="68616" name="Oval 2"/>
            <p:cNvSpPr>
              <a:spLocks noChangeArrowheads="1"/>
            </p:cNvSpPr>
            <p:nvPr/>
          </p:nvSpPr>
          <p:spPr bwMode="auto">
            <a:xfrm>
              <a:off x="1073" y="35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8617" name="Oval 3"/>
            <p:cNvSpPr>
              <a:spLocks noChangeArrowheads="1"/>
            </p:cNvSpPr>
            <p:nvPr/>
          </p:nvSpPr>
          <p:spPr bwMode="auto">
            <a:xfrm>
              <a:off x="2256" y="355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8618" name="Oval 4"/>
            <p:cNvSpPr>
              <a:spLocks noChangeArrowheads="1"/>
            </p:cNvSpPr>
            <p:nvPr/>
          </p:nvSpPr>
          <p:spPr bwMode="auto">
            <a:xfrm>
              <a:off x="1121" y="4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8619" name="Oval 5"/>
            <p:cNvSpPr>
              <a:spLocks noChangeArrowheads="1"/>
            </p:cNvSpPr>
            <p:nvPr/>
          </p:nvSpPr>
          <p:spPr bwMode="auto">
            <a:xfrm>
              <a:off x="2301" y="40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37928" name="Rectangle 40"/>
            <p:cNvSpPr>
              <a:spLocks noChangeArrowheads="1"/>
            </p:cNvSpPr>
            <p:nvPr/>
          </p:nvSpPr>
          <p:spPr bwMode="auto">
            <a:xfrm>
              <a:off x="428" y="235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A+(B  C)=(A+B) (A+C)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D5D50-D467-4F52-8049-61626687E8C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228600" y="228600"/>
            <a:ext cx="6019800" cy="762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2.2.4 </a:t>
            </a:r>
            <a:r>
              <a:rPr lang="zh-CN" altLang="en-US" sz="4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正逻辑与负逻辑</a:t>
            </a:r>
            <a:endParaRPr lang="zh-CN" altLang="en-US" sz="4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1501775"/>
            <a:ext cx="8763000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各种逻辑运算最终是通过相应的逻辑门来实现的。如果把门电路的输入、输出电压的高电平赋值为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，低电平赋值为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，这种关系称为正逻辑关系。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28600" y="3886200"/>
            <a:ext cx="8763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如果把门电路的输入、输出电压的高电平赋值为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，低电平赋值为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，这种关系称为负逻辑关系。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nimBg="1" autoUpdateAnimBg="0"/>
      <p:bldP spid="39943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C865FC-DC3A-44E3-8943-60878F7C6F2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171" name="Text Box 13"/>
          <p:cNvSpPr txBox="1">
            <a:spLocks noChangeArrowheads="1"/>
          </p:cNvSpPr>
          <p:nvPr/>
        </p:nvSpPr>
        <p:spPr bwMode="auto">
          <a:xfrm>
            <a:off x="49381" y="54987"/>
            <a:ext cx="3068469" cy="58477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正逻辑与负逻辑</a:t>
            </a:r>
            <a:endParaRPr lang="zh-CN" altLang="en-US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5" name="Rectangle 15"/>
          <p:cNvSpPr>
            <a:spLocks noChangeArrowheads="1"/>
          </p:cNvSpPr>
          <p:nvPr/>
        </p:nvSpPr>
        <p:spPr bwMode="auto">
          <a:xfrm>
            <a:off x="3587518" y="621891"/>
            <a:ext cx="1788854" cy="193899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7594186" y="709260"/>
            <a:ext cx="142058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与运算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138" name="Group 18"/>
          <p:cNvGrpSpPr/>
          <p:nvPr/>
        </p:nvGrpSpPr>
        <p:grpSpPr bwMode="auto">
          <a:xfrm>
            <a:off x="118654" y="811276"/>
            <a:ext cx="2669070" cy="1633765"/>
            <a:chOff x="960" y="1392"/>
            <a:chExt cx="2392" cy="1200"/>
          </a:xfrm>
        </p:grpSpPr>
        <p:sp>
          <p:nvSpPr>
            <p:cNvPr id="7193" name="Line 19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4" name="Line 20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5" name="Line 21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6" name="Line 22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7" name="Line 23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8" name="Line 24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199" name="Line 25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0" name="Line 26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1" name="Line 27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2" name="Oval 28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600"/>
            </a:p>
          </p:txBody>
        </p:sp>
        <p:sp>
          <p:nvSpPr>
            <p:cNvPr id="7203" name="Line 29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4" name="Line 30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5" name="Line 31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6" name="Line 32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7" name="Line 33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08" name="Rectangle 34"/>
            <p:cNvSpPr>
              <a:spLocks noChangeArrowheads="1"/>
            </p:cNvSpPr>
            <p:nvPr/>
          </p:nvSpPr>
          <p:spPr bwMode="auto">
            <a:xfrm>
              <a:off x="3072" y="1862"/>
              <a:ext cx="28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9" name="Rectangle 35"/>
            <p:cNvSpPr>
              <a:spLocks noChangeArrowheads="1"/>
            </p:cNvSpPr>
            <p:nvPr/>
          </p:nvSpPr>
          <p:spPr bwMode="auto">
            <a:xfrm>
              <a:off x="960" y="1879"/>
              <a:ext cx="28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0" name="Rectangle 36"/>
            <p:cNvSpPr>
              <a:spLocks noChangeArrowheads="1"/>
            </p:cNvSpPr>
            <p:nvPr/>
          </p:nvSpPr>
          <p:spPr bwMode="auto">
            <a:xfrm>
              <a:off x="1764" y="1591"/>
              <a:ext cx="395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endParaRPr lang="en-US" altLang="zh-CN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1" name="Rectangle 37"/>
            <p:cNvSpPr>
              <a:spLocks noChangeArrowheads="1"/>
            </p:cNvSpPr>
            <p:nvPr/>
          </p:nvSpPr>
          <p:spPr bwMode="auto">
            <a:xfrm>
              <a:off x="2332" y="1591"/>
              <a:ext cx="280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20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2" name="Line 38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13" name="Line 39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7214" name="Line 40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</p:grpSp>
      <p:grpSp>
        <p:nvGrpSpPr>
          <p:cNvPr id="5161" name="Group 41"/>
          <p:cNvGrpSpPr/>
          <p:nvPr/>
        </p:nvGrpSpPr>
        <p:grpSpPr bwMode="auto">
          <a:xfrm>
            <a:off x="5570962" y="86851"/>
            <a:ext cx="1784904" cy="2506166"/>
            <a:chOff x="3216" y="1872"/>
            <a:chExt cx="1406" cy="2164"/>
          </a:xfrm>
        </p:grpSpPr>
        <p:sp>
          <p:nvSpPr>
            <p:cNvPr id="7185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186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187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7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8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89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1   0   0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0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0   1   0</a:t>
              </a:r>
              <a:endParaRPr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1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92" name="Rectangle 49"/>
            <p:cNvSpPr>
              <a:spLocks noChangeArrowheads="1"/>
            </p:cNvSpPr>
            <p:nvPr/>
          </p:nvSpPr>
          <p:spPr bwMode="auto">
            <a:xfrm>
              <a:off x="3216" y="224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  <a:endParaRPr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170" name="Group 50"/>
          <p:cNvGrpSpPr/>
          <p:nvPr/>
        </p:nvGrpSpPr>
        <p:grpSpPr bwMode="auto">
          <a:xfrm>
            <a:off x="358385" y="2764499"/>
            <a:ext cx="2050327" cy="3018657"/>
            <a:chOff x="912" y="1920"/>
            <a:chExt cx="1497" cy="2112"/>
          </a:xfrm>
        </p:grpSpPr>
        <p:sp>
          <p:nvSpPr>
            <p:cNvPr id="7177" name="Line 51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7178" name="Line 52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1296" y="1920"/>
              <a:ext cx="69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960" y="2280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B   F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912" y="2664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断  灭</a:t>
              </a:r>
              <a:endPara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912" y="3000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 闭  灭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912" y="3336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断  灭</a:t>
              </a:r>
              <a:endPara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912" y="3672"/>
              <a:ext cx="11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 闭  亮</a:t>
              </a: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3602617" y="3213140"/>
            <a:ext cx="1788854" cy="193899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7634873" y="3249159"/>
            <a:ext cx="1420582" cy="5847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或运算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0" name="Group 41"/>
          <p:cNvGrpSpPr/>
          <p:nvPr/>
        </p:nvGrpSpPr>
        <p:grpSpPr bwMode="auto">
          <a:xfrm>
            <a:off x="5586061" y="2678100"/>
            <a:ext cx="1784904" cy="2474032"/>
            <a:chOff x="3216" y="1872"/>
            <a:chExt cx="1406" cy="2164"/>
          </a:xfrm>
        </p:grpSpPr>
        <p:sp>
          <p:nvSpPr>
            <p:cNvPr id="61" name="Line 42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sp>
          <p:nvSpPr>
            <p:cNvPr id="63" name="Rectangle 44"/>
            <p:cNvSpPr>
              <a:spLocks noChangeArrowheads="1"/>
            </p:cNvSpPr>
            <p:nvPr/>
          </p:nvSpPr>
          <p:spPr bwMode="auto">
            <a:xfrm>
              <a:off x="3504" y="1872"/>
              <a:ext cx="87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4" name="Rectangle 45"/>
            <p:cNvSpPr>
              <a:spLocks noChangeArrowheads="1"/>
            </p:cNvSpPr>
            <p:nvPr/>
          </p:nvSpPr>
          <p:spPr bwMode="auto">
            <a:xfrm>
              <a:off x="3264" y="364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0   0   0</a:t>
              </a:r>
              <a:endParaRPr lang="en-US" altLang="zh-CN" sz="24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Rectangle 46"/>
            <p:cNvSpPr>
              <a:spLocks noChangeArrowheads="1"/>
            </p:cNvSpPr>
            <p:nvPr/>
          </p:nvSpPr>
          <p:spPr bwMode="auto">
            <a:xfrm>
              <a:off x="3264" y="3302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0   1   1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Rectangle 47"/>
            <p:cNvSpPr>
              <a:spLocks noChangeArrowheads="1"/>
            </p:cNvSpPr>
            <p:nvPr/>
          </p:nvSpPr>
          <p:spPr bwMode="auto">
            <a:xfrm>
              <a:off x="3264" y="296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1   0   1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Rectangle 48"/>
            <p:cNvSpPr>
              <a:spLocks noChangeArrowheads="1"/>
            </p:cNvSpPr>
            <p:nvPr/>
          </p:nvSpPr>
          <p:spPr bwMode="auto">
            <a:xfrm>
              <a:off x="3264" y="2678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1   1   1</a:t>
              </a:r>
              <a:endPara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Rectangle 49"/>
            <p:cNvSpPr>
              <a:spLocks noChangeArrowheads="1"/>
            </p:cNvSpPr>
            <p:nvPr/>
          </p:nvSpPr>
          <p:spPr bwMode="auto">
            <a:xfrm>
              <a:off x="3216" y="2246"/>
              <a:ext cx="135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  <a:endParaRPr lang="en-US" altLang="zh-CN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7594186" y="1873801"/>
            <a:ext cx="10567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=A</a:t>
            </a:r>
            <a:r>
              <a:rPr lang="en-US" altLang="zh-CN" dirty="0"/>
              <a:t>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635354" y="4552994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=A</a:t>
            </a:r>
            <a:r>
              <a:rPr lang="en-US" altLang="zh-CN" dirty="0"/>
              <a:t>+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" name="Text Box 13"/>
          <p:cNvSpPr txBox="1">
            <a:spLocks noChangeArrowheads="1"/>
          </p:cNvSpPr>
          <p:nvPr/>
        </p:nvSpPr>
        <p:spPr bwMode="auto">
          <a:xfrm>
            <a:off x="3560166" y="5272049"/>
            <a:ext cx="3331361" cy="52322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互为对偶函数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" name="Text Box 13"/>
          <p:cNvSpPr txBox="1">
            <a:spLocks noChangeArrowheads="1"/>
          </p:cNvSpPr>
          <p:nvPr/>
        </p:nvSpPr>
        <p:spPr bwMode="auto">
          <a:xfrm>
            <a:off x="241841" y="5849317"/>
            <a:ext cx="8480207" cy="52322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正逻辑函数用负逻辑描述时，就会得到它的对偶函数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7833" y="6401930"/>
            <a:ext cx="6032285" cy="461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若两个逻辑式相等，则它们的对偶式也相等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 autoUpdateAnimBg="0"/>
      <p:bldP spid="5137" grpId="0" animBg="1" autoUpdateAnimBg="0"/>
      <p:bldP spid="58" grpId="0" animBg="1" autoUpdateAnimBg="0"/>
      <p:bldP spid="59" grpId="0" animBg="1" autoUpdateAnimBg="0"/>
      <p:bldP spid="2" grpId="0"/>
      <p:bldP spid="70" grpId="0"/>
      <p:bldP spid="71" grpId="0" bldLvl="0" animBg="1"/>
      <p:bldP spid="72" grpId="0" animBg="1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32816F-11C9-4E4A-AC6F-ABE42FDBFE53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40987" name="Group 27"/>
          <p:cNvGrpSpPr/>
          <p:nvPr/>
        </p:nvGrpSpPr>
        <p:grpSpPr bwMode="auto">
          <a:xfrm>
            <a:off x="1981200" y="2270125"/>
            <a:ext cx="5181600" cy="4206875"/>
            <a:chOff x="768" y="1238"/>
            <a:chExt cx="3264" cy="2650"/>
          </a:xfrm>
        </p:grpSpPr>
        <p:grpSp>
          <p:nvGrpSpPr>
            <p:cNvPr id="74759" name="Group 15"/>
            <p:cNvGrpSpPr/>
            <p:nvPr/>
          </p:nvGrpSpPr>
          <p:grpSpPr bwMode="auto">
            <a:xfrm>
              <a:off x="768" y="1238"/>
              <a:ext cx="3264" cy="2650"/>
              <a:chOff x="864" y="1190"/>
              <a:chExt cx="3264" cy="2650"/>
            </a:xfrm>
          </p:grpSpPr>
          <p:sp>
            <p:nvSpPr>
              <p:cNvPr id="74766" name="Line 16"/>
              <p:cNvSpPr>
                <a:spLocks noChangeShapeType="1"/>
              </p:cNvSpPr>
              <p:nvPr/>
            </p:nvSpPr>
            <p:spPr bwMode="auto">
              <a:xfrm>
                <a:off x="864" y="1632"/>
                <a:ext cx="32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67" name="Line 17"/>
              <p:cNvSpPr>
                <a:spLocks noChangeShapeType="1"/>
              </p:cNvSpPr>
              <p:nvPr/>
            </p:nvSpPr>
            <p:spPr bwMode="auto">
              <a:xfrm>
                <a:off x="2496" y="1248"/>
                <a:ext cx="0" cy="25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768" name="Rectangle 18"/>
              <p:cNvSpPr>
                <a:spLocks noChangeArrowheads="1"/>
              </p:cNvSpPr>
              <p:nvPr/>
            </p:nvSpPr>
            <p:spPr bwMode="auto">
              <a:xfrm>
                <a:off x="1056" y="1190"/>
                <a:ext cx="254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正逻辑       负逻辑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4760" name="Rectangle 19"/>
            <p:cNvSpPr>
              <a:spLocks noChangeArrowheads="1"/>
            </p:cNvSpPr>
            <p:nvPr/>
          </p:nvSpPr>
          <p:spPr bwMode="auto">
            <a:xfrm>
              <a:off x="1056" y="1718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与门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        或门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1" name="Rectangle 20"/>
            <p:cNvSpPr>
              <a:spLocks noChangeArrowheads="1"/>
            </p:cNvSpPr>
            <p:nvPr/>
          </p:nvSpPr>
          <p:spPr bwMode="auto">
            <a:xfrm>
              <a:off x="1056" y="2054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或门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        与门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2" name="Rectangle 21"/>
            <p:cNvSpPr>
              <a:spLocks noChangeArrowheads="1"/>
            </p:cNvSpPr>
            <p:nvPr/>
          </p:nvSpPr>
          <p:spPr bwMode="auto">
            <a:xfrm>
              <a:off x="1056" y="2438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与非门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      或非门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3" name="Rectangle 22"/>
            <p:cNvSpPr>
              <a:spLocks noChangeArrowheads="1"/>
            </p:cNvSpPr>
            <p:nvPr/>
          </p:nvSpPr>
          <p:spPr bwMode="auto">
            <a:xfrm>
              <a:off x="1056" y="2774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或非门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      与非门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4" name="Rectangle 23"/>
            <p:cNvSpPr>
              <a:spLocks noChangeArrowheads="1"/>
            </p:cNvSpPr>
            <p:nvPr/>
          </p:nvSpPr>
          <p:spPr bwMode="auto">
            <a:xfrm>
              <a:off x="1056" y="3158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异或门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      同或门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4765" name="Rectangle 24"/>
            <p:cNvSpPr>
              <a:spLocks noChangeArrowheads="1"/>
            </p:cNvSpPr>
            <p:nvPr/>
          </p:nvSpPr>
          <p:spPr bwMode="auto">
            <a:xfrm>
              <a:off x="1056" y="3494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同或门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       异或门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87325" y="419100"/>
            <a:ext cx="88392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同一个逻辑电路，在不同的逻辑假定下，其逻辑功能是完全不同的。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304800" y="17065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如下表：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48025" y="1676400"/>
            <a:ext cx="26479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互为对偶关系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1750" y="3068955"/>
            <a:ext cx="1710055" cy="33305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十字星 1"/>
          <p:cNvSpPr/>
          <p:nvPr/>
        </p:nvSpPr>
        <p:spPr>
          <a:xfrm>
            <a:off x="521335" y="3879215"/>
            <a:ext cx="720090" cy="989965"/>
          </a:xfrm>
          <a:prstGeom prst="star4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6" grpId="0" autoUpdateAnimBg="0"/>
      <p:bldP spid="3" grpId="0"/>
      <p:bldP spid="4" grpId="0" animBg="1"/>
      <p:bldP spid="4" grpId="1" animBg="1"/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30423-12D3-4F7A-9AE2-59A423439AE7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42011" name="Group 27"/>
          <p:cNvGrpSpPr/>
          <p:nvPr/>
        </p:nvGrpSpPr>
        <p:grpSpPr bwMode="auto">
          <a:xfrm>
            <a:off x="838200" y="3200400"/>
            <a:ext cx="7010400" cy="1676400"/>
            <a:chOff x="528" y="2016"/>
            <a:chExt cx="4416" cy="1056"/>
          </a:xfrm>
        </p:grpSpPr>
        <p:sp>
          <p:nvSpPr>
            <p:cNvPr id="76806" name="Rectangle 28"/>
            <p:cNvSpPr>
              <a:spLocks noChangeArrowheads="1"/>
            </p:cNvSpPr>
            <p:nvPr/>
          </p:nvSpPr>
          <p:spPr bwMode="auto">
            <a:xfrm>
              <a:off x="1296" y="2112"/>
              <a:ext cx="5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6807" name="Line 29"/>
            <p:cNvSpPr>
              <a:spLocks noChangeShapeType="1"/>
            </p:cNvSpPr>
            <p:nvPr/>
          </p:nvSpPr>
          <p:spPr bwMode="auto">
            <a:xfrm flipH="1">
              <a:off x="816" y="23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8" name="Line 30"/>
            <p:cNvSpPr>
              <a:spLocks noChangeShapeType="1"/>
            </p:cNvSpPr>
            <p:nvPr/>
          </p:nvSpPr>
          <p:spPr bwMode="auto">
            <a:xfrm flipH="1">
              <a:off x="816" y="278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09" name="Line 31"/>
            <p:cNvSpPr>
              <a:spLocks noChangeShapeType="1"/>
            </p:cNvSpPr>
            <p:nvPr/>
          </p:nvSpPr>
          <p:spPr bwMode="auto">
            <a:xfrm>
              <a:off x="1824" y="254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0" name="Rectangle 32"/>
            <p:cNvSpPr>
              <a:spLocks noChangeArrowheads="1"/>
            </p:cNvSpPr>
            <p:nvPr/>
          </p:nvSpPr>
          <p:spPr bwMode="auto">
            <a:xfrm>
              <a:off x="3936" y="2016"/>
              <a:ext cx="5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6811" name="Line 33"/>
            <p:cNvSpPr>
              <a:spLocks noChangeShapeType="1"/>
            </p:cNvSpPr>
            <p:nvPr/>
          </p:nvSpPr>
          <p:spPr bwMode="auto">
            <a:xfrm flipH="1">
              <a:off x="345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2" name="Line 34"/>
            <p:cNvSpPr>
              <a:spLocks noChangeShapeType="1"/>
            </p:cNvSpPr>
            <p:nvPr/>
          </p:nvSpPr>
          <p:spPr bwMode="auto">
            <a:xfrm>
              <a:off x="4464" y="24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3" name="Rectangle 35"/>
            <p:cNvSpPr>
              <a:spLocks noChangeArrowheads="1"/>
            </p:cNvSpPr>
            <p:nvPr/>
          </p:nvSpPr>
          <p:spPr bwMode="auto">
            <a:xfrm>
              <a:off x="528" y="21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814" name="Rectangle 36"/>
            <p:cNvSpPr>
              <a:spLocks noChangeArrowheads="1"/>
            </p:cNvSpPr>
            <p:nvPr/>
          </p:nvSpPr>
          <p:spPr bwMode="auto">
            <a:xfrm>
              <a:off x="528" y="25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815" name="Rectangle 37"/>
            <p:cNvSpPr>
              <a:spLocks noChangeArrowheads="1"/>
            </p:cNvSpPr>
            <p:nvPr/>
          </p:nvSpPr>
          <p:spPr bwMode="auto">
            <a:xfrm>
              <a:off x="2064" y="21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816" name="Rectangle 38"/>
            <p:cNvSpPr>
              <a:spLocks noChangeArrowheads="1"/>
            </p:cNvSpPr>
            <p:nvPr/>
          </p:nvSpPr>
          <p:spPr bwMode="auto">
            <a:xfrm>
              <a:off x="1392" y="23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817" name="Line 39"/>
            <p:cNvSpPr>
              <a:spLocks noChangeShapeType="1"/>
            </p:cNvSpPr>
            <p:nvPr/>
          </p:nvSpPr>
          <p:spPr bwMode="auto">
            <a:xfrm flipV="1">
              <a:off x="3648" y="21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8" name="Line 40"/>
            <p:cNvSpPr>
              <a:spLocks noChangeShapeType="1"/>
            </p:cNvSpPr>
            <p:nvPr/>
          </p:nvSpPr>
          <p:spPr bwMode="auto">
            <a:xfrm>
              <a:off x="3648" y="2112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19" name="Line 41"/>
            <p:cNvSpPr>
              <a:spLocks noChangeShapeType="1"/>
            </p:cNvSpPr>
            <p:nvPr/>
          </p:nvSpPr>
          <p:spPr bwMode="auto">
            <a:xfrm flipH="1">
              <a:off x="345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0" name="Line 42"/>
            <p:cNvSpPr>
              <a:spLocks noChangeShapeType="1"/>
            </p:cNvSpPr>
            <p:nvPr/>
          </p:nvSpPr>
          <p:spPr bwMode="auto">
            <a:xfrm flipV="1">
              <a:off x="3648" y="25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1" name="Line 43"/>
            <p:cNvSpPr>
              <a:spLocks noChangeShapeType="1"/>
            </p:cNvSpPr>
            <p:nvPr/>
          </p:nvSpPr>
          <p:spPr bwMode="auto">
            <a:xfrm>
              <a:off x="3648" y="2544"/>
              <a:ext cx="2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2" name="Line 44"/>
            <p:cNvSpPr>
              <a:spLocks noChangeShapeType="1"/>
            </p:cNvSpPr>
            <p:nvPr/>
          </p:nvSpPr>
          <p:spPr bwMode="auto">
            <a:xfrm>
              <a:off x="4464" y="230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3" name="Rectangle 45"/>
            <p:cNvSpPr>
              <a:spLocks noChangeArrowheads="1"/>
            </p:cNvSpPr>
            <p:nvPr/>
          </p:nvSpPr>
          <p:spPr bwMode="auto">
            <a:xfrm>
              <a:off x="3936" y="22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6824" name="Line 46"/>
            <p:cNvSpPr>
              <a:spLocks noChangeShapeType="1"/>
            </p:cNvSpPr>
            <p:nvPr/>
          </p:nvSpPr>
          <p:spPr bwMode="auto">
            <a:xfrm>
              <a:off x="2544" y="3024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825" name="Line 47"/>
            <p:cNvSpPr>
              <a:spLocks noChangeShapeType="1"/>
            </p:cNvSpPr>
            <p:nvPr/>
          </p:nvSpPr>
          <p:spPr bwMode="auto">
            <a:xfrm flipH="1">
              <a:off x="2400" y="302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28600" y="16764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如：正逻辑与门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F=AB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，对应负逻辑的或门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F=A+B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304800" y="304800"/>
            <a:ext cx="86106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由上可见：同一个电路的正逻辑表达式与负逻辑表达式互为对偶式。</a:t>
            </a:r>
            <a:endParaRPr lang="zh-CN" altLang="en-US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0CDECF-65CA-4287-8AF6-42DB0A7CCD95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8851" name="Rectangle 2"/>
          <p:cNvSpPr>
            <a:spLocks noChangeArrowheads="1"/>
          </p:cNvSpPr>
          <p:nvPr/>
        </p:nvSpPr>
        <p:spPr bwMode="auto">
          <a:xfrm>
            <a:off x="381000" y="4572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Tahoma" panose="020B0604030504040204" pitchFamily="34" charset="0"/>
                <a:ea typeface="黑体" panose="02010609060101010101" pitchFamily="49" charset="-122"/>
              </a:rPr>
              <a:t>例：正逻辑的与门等价负逻辑的或门</a:t>
            </a:r>
            <a:endParaRPr lang="zh-CN" altLang="en-US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3028" name="Group 20"/>
          <p:cNvGrpSpPr/>
          <p:nvPr/>
        </p:nvGrpSpPr>
        <p:grpSpPr bwMode="auto">
          <a:xfrm>
            <a:off x="76200" y="1295400"/>
            <a:ext cx="8915400" cy="4648200"/>
            <a:chOff x="48" y="816"/>
            <a:chExt cx="5616" cy="2928"/>
          </a:xfrm>
        </p:grpSpPr>
        <p:sp>
          <p:nvSpPr>
            <p:cNvPr id="78853" name="Rectangle 3"/>
            <p:cNvSpPr>
              <a:spLocks noChangeArrowheads="1"/>
            </p:cNvSpPr>
            <p:nvPr/>
          </p:nvSpPr>
          <p:spPr bwMode="auto">
            <a:xfrm>
              <a:off x="288" y="2208"/>
              <a:ext cx="5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0V        0V          0V        0   0   0     1   1   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78854" name="Rectangle 4"/>
            <p:cNvSpPr>
              <a:spLocks noChangeArrowheads="1"/>
            </p:cNvSpPr>
            <p:nvPr/>
          </p:nvSpPr>
          <p:spPr bwMode="auto">
            <a:xfrm>
              <a:off x="192" y="2496"/>
              <a:ext cx="53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0V      +3.6V       0V        0   1   0     1   0   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78855" name="Rectangle 5"/>
            <p:cNvSpPr>
              <a:spLocks noChangeArrowheads="1"/>
            </p:cNvSpPr>
            <p:nvPr/>
          </p:nvSpPr>
          <p:spPr bwMode="auto">
            <a:xfrm>
              <a:off x="48" y="2880"/>
              <a:ext cx="55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+3.6V     0V          0V        1   0   0     0   1   1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sp>
          <p:nvSpPr>
            <p:cNvPr id="78856" name="Rectangle 6"/>
            <p:cNvSpPr>
              <a:spLocks noChangeArrowheads="1"/>
            </p:cNvSpPr>
            <p:nvPr/>
          </p:nvSpPr>
          <p:spPr bwMode="auto">
            <a:xfrm>
              <a:off x="48" y="3264"/>
              <a:ext cx="552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 +3.6V   +3.6V     +3.6V     1   1   1     0   0   0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grpSp>
          <p:nvGrpSpPr>
            <p:cNvPr id="78857" name="Group 7"/>
            <p:cNvGrpSpPr/>
            <p:nvPr/>
          </p:nvGrpSpPr>
          <p:grpSpPr bwMode="auto">
            <a:xfrm>
              <a:off x="144" y="816"/>
              <a:ext cx="5520" cy="2928"/>
              <a:chOff x="96" y="672"/>
              <a:chExt cx="5520" cy="2928"/>
            </a:xfrm>
          </p:grpSpPr>
          <p:sp>
            <p:nvSpPr>
              <p:cNvPr id="78858" name="Rectangle 8"/>
              <p:cNvSpPr>
                <a:spLocks noChangeArrowheads="1"/>
              </p:cNvSpPr>
              <p:nvPr/>
            </p:nvSpPr>
            <p:spPr bwMode="auto">
              <a:xfrm>
                <a:off x="96" y="672"/>
                <a:ext cx="5520" cy="29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78859" name="Line 9"/>
              <p:cNvSpPr>
                <a:spLocks noChangeShapeType="1"/>
              </p:cNvSpPr>
              <p:nvPr/>
            </p:nvSpPr>
            <p:spPr bwMode="auto">
              <a:xfrm>
                <a:off x="96" y="1344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0" name="Line 10"/>
              <p:cNvSpPr>
                <a:spLocks noChangeShapeType="1"/>
              </p:cNvSpPr>
              <p:nvPr/>
            </p:nvSpPr>
            <p:spPr bwMode="auto">
              <a:xfrm>
                <a:off x="96" y="1728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1" name="Line 11"/>
              <p:cNvSpPr>
                <a:spLocks noChangeShapeType="1"/>
              </p:cNvSpPr>
              <p:nvPr/>
            </p:nvSpPr>
            <p:spPr bwMode="auto">
              <a:xfrm>
                <a:off x="96" y="2112"/>
                <a:ext cx="5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2" name="Line 12"/>
              <p:cNvSpPr>
                <a:spLocks noChangeShapeType="1"/>
              </p:cNvSpPr>
              <p:nvPr/>
            </p:nvSpPr>
            <p:spPr bwMode="auto">
              <a:xfrm>
                <a:off x="3024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3" name="Line 13"/>
              <p:cNvSpPr>
                <a:spLocks noChangeShapeType="1"/>
              </p:cNvSpPr>
              <p:nvPr/>
            </p:nvSpPr>
            <p:spPr bwMode="auto">
              <a:xfrm>
                <a:off x="4320" y="67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4" name="Line 14"/>
              <p:cNvSpPr>
                <a:spLocks noChangeShapeType="1"/>
              </p:cNvSpPr>
              <p:nvPr/>
            </p:nvSpPr>
            <p:spPr bwMode="auto">
              <a:xfrm>
                <a:off x="1920" y="1344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5" name="Rectangle 15"/>
              <p:cNvSpPr>
                <a:spLocks noChangeArrowheads="1"/>
              </p:cNvSpPr>
              <p:nvPr/>
            </p:nvSpPr>
            <p:spPr bwMode="auto">
              <a:xfrm>
                <a:off x="1056" y="854"/>
                <a:ext cx="43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电平表           正逻辑    负逻辑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8866" name="Rectangle 16"/>
              <p:cNvSpPr>
                <a:spLocks noChangeArrowheads="1"/>
              </p:cNvSpPr>
              <p:nvPr/>
            </p:nvSpPr>
            <p:spPr bwMode="auto">
              <a:xfrm>
                <a:off x="576" y="1334"/>
                <a:ext cx="485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>
                    <a:latin typeface="黑体" panose="02010609060101010101" pitchFamily="49" charset="-122"/>
                    <a:ea typeface="黑体" panose="02010609060101010101" pitchFamily="49" charset="-122"/>
                  </a:rPr>
                  <a:t>输入        输出     真值表    真值表</a:t>
                </a:r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8867" name="Rectangle 17"/>
              <p:cNvSpPr>
                <a:spLocks noChangeArrowheads="1"/>
              </p:cNvSpPr>
              <p:nvPr/>
            </p:nvSpPr>
            <p:spPr bwMode="auto">
              <a:xfrm>
                <a:off x="240" y="1728"/>
                <a:ext cx="524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A              </a:t>
                </a: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B               </a:t>
                </a:r>
                <a:r>
                  <a:rPr lang="en-US" altLang="zh-CN">
                    <a:latin typeface="Tahoma" panose="020B0604030504040204" pitchFamily="34" charset="0"/>
                  </a:rPr>
                  <a:t>V</a:t>
                </a:r>
                <a:r>
                  <a:rPr lang="en-US" altLang="zh-CN" baseline="-25000">
                    <a:latin typeface="Tahoma" panose="020B0604030504040204" pitchFamily="34" charset="0"/>
                  </a:rPr>
                  <a:t>F             </a:t>
                </a:r>
                <a:r>
                  <a:rPr lang="en-US" altLang="zh-CN">
                    <a:latin typeface="Tahoma" panose="020B0604030504040204" pitchFamily="34" charset="0"/>
                  </a:rPr>
                  <a:t>A  B   F     A   B   F</a:t>
                </a:r>
                <a:endParaRPr lang="en-US" altLang="zh-CN">
                  <a:latin typeface="Tahoma" panose="020B0604030504040204" pitchFamily="34" charset="0"/>
                </a:endParaRPr>
              </a:p>
            </p:txBody>
          </p:sp>
          <p:sp>
            <p:nvSpPr>
              <p:cNvPr id="78868" name="Line 18"/>
              <p:cNvSpPr>
                <a:spLocks noChangeShapeType="1"/>
              </p:cNvSpPr>
              <p:nvPr/>
            </p:nvSpPr>
            <p:spPr bwMode="auto">
              <a:xfrm>
                <a:off x="3888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869" name="Line 19"/>
              <p:cNvSpPr>
                <a:spLocks noChangeShapeType="1"/>
              </p:cNvSpPr>
              <p:nvPr/>
            </p:nvSpPr>
            <p:spPr bwMode="auto">
              <a:xfrm>
                <a:off x="5232" y="1728"/>
                <a:ext cx="0" cy="18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8C348-A9F1-41AC-90DF-87C9D449E087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57350" name="Group 6"/>
          <p:cNvGrpSpPr/>
          <p:nvPr/>
        </p:nvGrpSpPr>
        <p:grpSpPr bwMode="auto">
          <a:xfrm>
            <a:off x="146050" y="914400"/>
            <a:ext cx="8716963" cy="1076325"/>
            <a:chOff x="92" y="576"/>
            <a:chExt cx="5491" cy="678"/>
          </a:xfrm>
        </p:grpSpPr>
        <p:sp>
          <p:nvSpPr>
            <p:cNvPr id="107544" name="Rectangle 3"/>
            <p:cNvSpPr>
              <a:spLocks noChangeArrowheads="1"/>
            </p:cNvSpPr>
            <p:nvPr/>
          </p:nvSpPr>
          <p:spPr bwMode="auto">
            <a:xfrm>
              <a:off x="92" y="576"/>
              <a:ext cx="5491" cy="6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：将                   表示成</a:t>
              </a:r>
              <a:r>
                <a:rPr lang="zh-CN" altLang="en-US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最小项之和</a:t>
              </a:r>
              <a:endParaRPr lang="zh-CN" altLang="en-US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6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（了解）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07545" name="Object 4"/>
            <p:cNvGraphicFramePr>
              <a:graphicFrameLocks noChangeAspect="1"/>
            </p:cNvGraphicFramePr>
            <p:nvPr/>
          </p:nvGraphicFramePr>
          <p:xfrm>
            <a:off x="1095" y="602"/>
            <a:ext cx="227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18" name="Equation" r:id="rId1" imgW="751205" imgH="76200" progId="Equation.3">
                    <p:embed/>
                  </p:oleObj>
                </mc:Choice>
                <mc:Fallback>
                  <p:oleObj name="Equation" r:id="rId1" imgW="751205" imgH="76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602"/>
                          <a:ext cx="2271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7524" name="Rectangle 5"/>
          <p:cNvSpPr>
            <a:spLocks noChangeArrowheads="1"/>
          </p:cNvSpPr>
          <p:nvPr/>
        </p:nvSpPr>
        <p:spPr bwMode="auto">
          <a:xfrm>
            <a:off x="222250" y="228600"/>
            <a:ext cx="344805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二、真值表转换法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57363" name="Group 19"/>
          <p:cNvGrpSpPr/>
          <p:nvPr/>
        </p:nvGrpSpPr>
        <p:grpSpPr bwMode="auto">
          <a:xfrm>
            <a:off x="76200" y="1600200"/>
            <a:ext cx="3810000" cy="4724400"/>
            <a:chOff x="1008" y="864"/>
            <a:chExt cx="2400" cy="2976"/>
          </a:xfrm>
        </p:grpSpPr>
        <p:grpSp>
          <p:nvGrpSpPr>
            <p:cNvPr id="107532" name="Group 7"/>
            <p:cNvGrpSpPr/>
            <p:nvPr/>
          </p:nvGrpSpPr>
          <p:grpSpPr bwMode="auto">
            <a:xfrm>
              <a:off x="1008" y="864"/>
              <a:ext cx="2400" cy="2976"/>
              <a:chOff x="1008" y="864"/>
              <a:chExt cx="2400" cy="2976"/>
            </a:xfrm>
          </p:grpSpPr>
          <p:sp>
            <p:nvSpPr>
              <p:cNvPr id="107541" name="Line 8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2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542" name="Line 9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4" name="Rectangle 10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20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A    B   C    F</a:t>
                </a:r>
                <a:endPara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1152" y="124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0    0   0    0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0    0   1    0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1152" y="187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0    1   0    1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1152" y="220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0    1   1    0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1152" y="254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1    0   0    1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1152" y="283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1    0   1    1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1152" y="316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1    1   0    1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1152" y="3456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1    1   1    0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4337050" y="19812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根据真值表可得：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4267200" y="2895600"/>
          <a:ext cx="47640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9" name="Equation" r:id="rId3" imgW="1012190" imgH="353695" progId="Equation.3">
                  <p:embed/>
                </p:oleObj>
              </mc:Choice>
              <mc:Fallback>
                <p:oleObj name="Equation" r:id="rId3" imgW="1012190" imgH="3536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95600"/>
                        <a:ext cx="476408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250825" y="3716338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250825" y="4797425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250825" y="5300663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9" name="Line 25"/>
          <p:cNvSpPr>
            <a:spLocks noChangeShapeType="1"/>
          </p:cNvSpPr>
          <p:nvPr/>
        </p:nvSpPr>
        <p:spPr bwMode="auto">
          <a:xfrm>
            <a:off x="250825" y="5772150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: 圆角 1"/>
          <p:cNvSpPr/>
          <p:nvPr/>
        </p:nvSpPr>
        <p:spPr bwMode="auto">
          <a:xfrm>
            <a:off x="279401" y="4386268"/>
            <a:ext cx="1502228" cy="836608"/>
          </a:xfrm>
          <a:prstGeom prst="roundRect">
            <a:avLst/>
          </a:prstGeom>
          <a:solidFill>
            <a:srgbClr val="00CC99">
              <a:alpha val="1490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: 圆角 26"/>
          <p:cNvSpPr/>
          <p:nvPr/>
        </p:nvSpPr>
        <p:spPr bwMode="auto">
          <a:xfrm>
            <a:off x="1153887" y="3257549"/>
            <a:ext cx="1502228" cy="533401"/>
          </a:xfrm>
          <a:prstGeom prst="roundRect">
            <a:avLst/>
          </a:prstGeom>
          <a:solidFill>
            <a:schemeClr val="accent2">
              <a:alpha val="14902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: 圆角 27"/>
          <p:cNvSpPr/>
          <p:nvPr/>
        </p:nvSpPr>
        <p:spPr bwMode="auto">
          <a:xfrm>
            <a:off x="1137559" y="5295905"/>
            <a:ext cx="1502228" cy="533401"/>
          </a:xfrm>
          <a:prstGeom prst="roundRect">
            <a:avLst/>
          </a:prstGeom>
          <a:solidFill>
            <a:schemeClr val="accent2">
              <a:alpha val="14902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26080" y="2209800"/>
            <a:ext cx="960120" cy="414083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utoUpdateAnimBg="0"/>
      <p:bldP spid="57366" grpId="0" animBg="1"/>
      <p:bldP spid="57367" grpId="0" animBg="1"/>
      <p:bldP spid="57368" grpId="0" animBg="1"/>
      <p:bldP spid="57369" grpId="0" animBg="1"/>
      <p:bldP spid="2" grpId="0" animBg="1"/>
      <p:bldP spid="27" grpId="0" animBg="1"/>
      <p:bldP spid="28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B10D9A-DFDB-47E6-B41F-6BDF973C3D1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09571" name="Rectangle 2"/>
          <p:cNvSpPr>
            <a:spLocks noChangeArrowheads="1"/>
          </p:cNvSpPr>
          <p:nvPr/>
        </p:nvSpPr>
        <p:spPr bwMode="auto">
          <a:xfrm>
            <a:off x="304800" y="304800"/>
            <a:ext cx="87172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：将例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的式子表示成</a:t>
            </a:r>
            <a:r>
              <a:rPr lang="zh-CN" altLang="en-US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最大项之积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（了解）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685800" y="1905000"/>
          <a:ext cx="389413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3" name="Equation" r:id="rId1" imgW="816610" imgH="478790" progId="Equation.3">
                  <p:embed/>
                </p:oleObj>
              </mc:Choice>
              <mc:Fallback>
                <p:oleObj name="Equation" r:id="rId1" imgW="816610" imgH="4787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894138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685800" y="1066800"/>
          <a:ext cx="3605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4" name="Equation" r:id="rId3" imgW="751205" imgH="76200" progId="Equation.3">
                  <p:embed/>
                </p:oleObj>
              </mc:Choice>
              <mc:Fallback>
                <p:oleObj name="Equation" r:id="rId3" imgW="751205" imgH="7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066800"/>
                        <a:ext cx="3605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3" name="Group 5"/>
          <p:cNvGrpSpPr/>
          <p:nvPr/>
        </p:nvGrpSpPr>
        <p:grpSpPr bwMode="auto">
          <a:xfrm>
            <a:off x="5334000" y="1295400"/>
            <a:ext cx="3810000" cy="4724400"/>
            <a:chOff x="1008" y="864"/>
            <a:chExt cx="2400" cy="2976"/>
          </a:xfrm>
        </p:grpSpPr>
        <p:grpSp>
          <p:nvGrpSpPr>
            <p:cNvPr id="109579" name="Group 6"/>
            <p:cNvGrpSpPr/>
            <p:nvPr/>
          </p:nvGrpSpPr>
          <p:grpSpPr bwMode="auto">
            <a:xfrm>
              <a:off x="1008" y="864"/>
              <a:ext cx="2400" cy="2976"/>
              <a:chOff x="1008" y="864"/>
              <a:chExt cx="2400" cy="2976"/>
            </a:xfrm>
          </p:grpSpPr>
          <p:sp>
            <p:nvSpPr>
              <p:cNvPr id="109588" name="Line 7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2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9589" name="Line 8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8377" name="Rectangle 9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20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A    B   C    F</a:t>
                </a:r>
                <a:endPara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1152" y="124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0    0   0    0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1152" y="158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0    0   1    0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1152" y="187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0    1   0    1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1152" y="220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0    1   1    0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1152" y="254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1    0   0    1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1152" y="283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1    0   1    1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1152" y="316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1    1   0    1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1152" y="3456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1    1   1    0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5580063" y="2420938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5581650" y="2924175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5581650" y="3933825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5580063" y="5949950"/>
            <a:ext cx="33115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6" grpId="0" animBg="1"/>
      <p:bldP spid="58387" grpId="0" animBg="1"/>
      <p:bldP spid="58388" grpId="0" animBg="1"/>
      <p:bldP spid="5838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0942F-1142-4DBE-88D3-1393F2D2F076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3400" y="22098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即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∧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B=A</a:t>
            </a:r>
            <a:r>
              <a:rPr lang="en-US" altLang="zh-CN" dirty="0">
                <a:solidFill>
                  <a:srgbClr val="FF0000"/>
                </a:solidFill>
              </a:rPr>
              <a:t>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AB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149" name="Group 5"/>
          <p:cNvGrpSpPr/>
          <p:nvPr/>
        </p:nvGrpSpPr>
        <p:grpSpPr bwMode="auto">
          <a:xfrm>
            <a:off x="527050" y="4354513"/>
            <a:ext cx="2444750" cy="1863725"/>
            <a:chOff x="192" y="2743"/>
            <a:chExt cx="1540" cy="1174"/>
          </a:xfrm>
        </p:grpSpPr>
        <p:sp>
          <p:nvSpPr>
            <p:cNvPr id="9247" name="Rectangle 6"/>
            <p:cNvSpPr>
              <a:spLocks noChangeArrowheads="1"/>
            </p:cNvSpPr>
            <p:nvPr/>
          </p:nvSpPr>
          <p:spPr bwMode="auto">
            <a:xfrm>
              <a:off x="816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48" name="Line 7"/>
            <p:cNvSpPr>
              <a:spLocks noChangeShapeType="1"/>
            </p:cNvSpPr>
            <p:nvPr/>
          </p:nvSpPr>
          <p:spPr bwMode="auto">
            <a:xfrm flipH="1">
              <a:off x="528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9" name="Line 8"/>
            <p:cNvSpPr>
              <a:spLocks noChangeShapeType="1"/>
            </p:cNvSpPr>
            <p:nvPr/>
          </p:nvSpPr>
          <p:spPr bwMode="auto">
            <a:xfrm flipH="1">
              <a:off x="5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0" name="Line 9"/>
            <p:cNvSpPr>
              <a:spLocks noChangeShapeType="1"/>
            </p:cNvSpPr>
            <p:nvPr/>
          </p:nvSpPr>
          <p:spPr bwMode="auto">
            <a:xfrm>
              <a:off x="1152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1" name="Rectangle 10"/>
            <p:cNvSpPr>
              <a:spLocks noChangeArrowheads="1"/>
            </p:cNvSpPr>
            <p:nvPr/>
          </p:nvSpPr>
          <p:spPr bwMode="auto">
            <a:xfrm>
              <a:off x="192" y="27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2" name="Rectangle 11"/>
            <p:cNvSpPr>
              <a:spLocks noChangeArrowheads="1"/>
            </p:cNvSpPr>
            <p:nvPr/>
          </p:nvSpPr>
          <p:spPr bwMode="auto">
            <a:xfrm>
              <a:off x="24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3" name="Rectangle 12"/>
            <p:cNvSpPr>
              <a:spLocks noChangeArrowheads="1"/>
            </p:cNvSpPr>
            <p:nvPr/>
          </p:nvSpPr>
          <p:spPr bwMode="auto">
            <a:xfrm>
              <a:off x="1488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4" name="Rectangle 13"/>
            <p:cNvSpPr>
              <a:spLocks noChangeArrowheads="1"/>
            </p:cNvSpPr>
            <p:nvPr/>
          </p:nvSpPr>
          <p:spPr bwMode="auto">
            <a:xfrm>
              <a:off x="336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58" name="Group 14"/>
          <p:cNvGrpSpPr/>
          <p:nvPr/>
        </p:nvGrpSpPr>
        <p:grpSpPr bwMode="auto">
          <a:xfrm>
            <a:off x="3422650" y="3962400"/>
            <a:ext cx="2368550" cy="2255838"/>
            <a:chOff x="2016" y="2496"/>
            <a:chExt cx="1492" cy="1421"/>
          </a:xfrm>
        </p:grpSpPr>
        <p:sp>
          <p:nvSpPr>
            <p:cNvPr id="9237" name="Rectangle 15"/>
            <p:cNvSpPr>
              <a:spLocks noChangeArrowheads="1"/>
            </p:cNvSpPr>
            <p:nvPr/>
          </p:nvSpPr>
          <p:spPr bwMode="auto">
            <a:xfrm>
              <a:off x="2016" y="2496"/>
              <a:ext cx="30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8" name="Rectangle 16"/>
            <p:cNvSpPr>
              <a:spLocks noChangeArrowheads="1"/>
            </p:cNvSpPr>
            <p:nvPr/>
          </p:nvSpPr>
          <p:spPr bwMode="auto">
            <a:xfrm>
              <a:off x="2592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9239" name="Line 17"/>
            <p:cNvSpPr>
              <a:spLocks noChangeShapeType="1"/>
            </p:cNvSpPr>
            <p:nvPr/>
          </p:nvSpPr>
          <p:spPr bwMode="auto">
            <a:xfrm flipH="1">
              <a:off x="2304" y="29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 flipH="1">
              <a:off x="2304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1" name="Line 19"/>
            <p:cNvSpPr>
              <a:spLocks noChangeShapeType="1"/>
            </p:cNvSpPr>
            <p:nvPr/>
          </p:nvSpPr>
          <p:spPr bwMode="auto">
            <a:xfrm>
              <a:off x="2928" y="3120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42" name="Rectangle 20"/>
            <p:cNvSpPr>
              <a:spLocks noChangeArrowheads="1"/>
            </p:cNvSpPr>
            <p:nvPr/>
          </p:nvSpPr>
          <p:spPr bwMode="auto">
            <a:xfrm>
              <a:off x="2544" y="29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3" name="Rectangle 21"/>
            <p:cNvSpPr>
              <a:spLocks noChangeArrowheads="1"/>
            </p:cNvSpPr>
            <p:nvPr/>
          </p:nvSpPr>
          <p:spPr bwMode="auto">
            <a:xfrm>
              <a:off x="201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4" name="Rectangle 22"/>
            <p:cNvSpPr>
              <a:spLocks noChangeArrowheads="1"/>
            </p:cNvSpPr>
            <p:nvPr/>
          </p:nvSpPr>
          <p:spPr bwMode="auto">
            <a:xfrm>
              <a:off x="2640" y="29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5" name="Rectangle 23"/>
            <p:cNvSpPr>
              <a:spLocks noChangeArrowheads="1"/>
            </p:cNvSpPr>
            <p:nvPr/>
          </p:nvSpPr>
          <p:spPr bwMode="auto">
            <a:xfrm>
              <a:off x="3264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46" name="Rectangle 24"/>
            <p:cNvSpPr>
              <a:spLocks noChangeArrowheads="1"/>
            </p:cNvSpPr>
            <p:nvPr/>
          </p:nvSpPr>
          <p:spPr bwMode="auto">
            <a:xfrm>
              <a:off x="216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  <a:endPara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69" name="Group 25"/>
          <p:cNvGrpSpPr/>
          <p:nvPr/>
        </p:nvGrpSpPr>
        <p:grpSpPr bwMode="auto">
          <a:xfrm>
            <a:off x="6242050" y="4403725"/>
            <a:ext cx="2520950" cy="1814513"/>
            <a:chOff x="3792" y="2774"/>
            <a:chExt cx="1588" cy="1143"/>
          </a:xfrm>
        </p:grpSpPr>
        <p:sp>
          <p:nvSpPr>
            <p:cNvPr id="9226" name="Arc 26"/>
            <p:cNvSpPr/>
            <p:nvPr/>
          </p:nvSpPr>
          <p:spPr bwMode="auto">
            <a:xfrm>
              <a:off x="4512" y="2880"/>
              <a:ext cx="240" cy="432"/>
            </a:xfrm>
            <a:custGeom>
              <a:avLst/>
              <a:gdLst>
                <a:gd name="T0" fmla="*/ 0 w 21600"/>
                <a:gd name="T1" fmla="*/ 0 h 42543"/>
                <a:gd name="T2" fmla="*/ 0 w 21600"/>
                <a:gd name="T3" fmla="*/ 0 h 42543"/>
                <a:gd name="T4" fmla="*/ 0 w 21600"/>
                <a:gd name="T5" fmla="*/ 0 h 4254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27"/>
            <p:cNvSpPr>
              <a:spLocks noChangeShapeType="1"/>
            </p:cNvSpPr>
            <p:nvPr/>
          </p:nvSpPr>
          <p:spPr bwMode="auto">
            <a:xfrm flipH="1">
              <a:off x="432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8" name="Line 28"/>
            <p:cNvSpPr>
              <a:spLocks noChangeShapeType="1"/>
            </p:cNvSpPr>
            <p:nvPr/>
          </p:nvSpPr>
          <p:spPr bwMode="auto">
            <a:xfrm flipH="1">
              <a:off x="432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9" name="Line 29"/>
            <p:cNvSpPr>
              <a:spLocks noChangeShapeType="1"/>
            </p:cNvSpPr>
            <p:nvPr/>
          </p:nvSpPr>
          <p:spPr bwMode="auto">
            <a:xfrm>
              <a:off x="4320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Line 30"/>
            <p:cNvSpPr>
              <a:spLocks noChangeShapeType="1"/>
            </p:cNvSpPr>
            <p:nvPr/>
          </p:nvSpPr>
          <p:spPr bwMode="auto">
            <a:xfrm>
              <a:off x="475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Line 31"/>
            <p:cNvSpPr>
              <a:spLocks noChangeShapeType="1"/>
            </p:cNvSpPr>
            <p:nvPr/>
          </p:nvSpPr>
          <p:spPr bwMode="auto">
            <a:xfrm flipH="1">
              <a:off x="40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Line 32"/>
            <p:cNvSpPr>
              <a:spLocks noChangeShapeType="1"/>
            </p:cNvSpPr>
            <p:nvPr/>
          </p:nvSpPr>
          <p:spPr bwMode="auto">
            <a:xfrm flipH="1">
              <a:off x="408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Rectangle 33"/>
            <p:cNvSpPr>
              <a:spLocks noChangeArrowheads="1"/>
            </p:cNvSpPr>
            <p:nvPr/>
          </p:nvSpPr>
          <p:spPr bwMode="auto">
            <a:xfrm>
              <a:off x="3792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4" name="Rectangle 34"/>
            <p:cNvSpPr>
              <a:spLocks noChangeArrowheads="1"/>
            </p:cNvSpPr>
            <p:nvPr/>
          </p:nvSpPr>
          <p:spPr bwMode="auto">
            <a:xfrm>
              <a:off x="379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5" name="Rectangle 35"/>
            <p:cNvSpPr>
              <a:spLocks noChangeArrowheads="1"/>
            </p:cNvSpPr>
            <p:nvPr/>
          </p:nvSpPr>
          <p:spPr bwMode="auto">
            <a:xfrm>
              <a:off x="5136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6" name="Rectangle 36"/>
            <p:cNvSpPr>
              <a:spLocks noChangeArrowheads="1"/>
            </p:cNvSpPr>
            <p:nvPr/>
          </p:nvSpPr>
          <p:spPr bwMode="auto">
            <a:xfrm>
              <a:off x="384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181" name="Rectangle 37"/>
          <p:cNvSpPr>
            <a:spLocks noChangeArrowheads="1"/>
          </p:cNvSpPr>
          <p:nvPr/>
        </p:nvSpPr>
        <p:spPr bwMode="auto">
          <a:xfrm>
            <a:off x="457200" y="381000"/>
            <a:ext cx="83820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某个事件受若干个条件影响，若所有的条件都齐备，该事件才能成立，这样的逻辑关系被称为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逻辑乘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Rectangle 39"/>
          <p:cNvSpPr>
            <a:spLocks noChangeArrowheads="1"/>
          </p:cNvSpPr>
          <p:nvPr/>
        </p:nvSpPr>
        <p:spPr bwMode="auto">
          <a:xfrm>
            <a:off x="533400" y="2971800"/>
            <a:ext cx="8305800" cy="58477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实现逻辑乘的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逻辑电路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称为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84" name="Rectangle 40"/>
          <p:cNvSpPr>
            <a:spLocks noChangeArrowheads="1"/>
          </p:cNvSpPr>
          <p:nvPr/>
        </p:nvSpPr>
        <p:spPr bwMode="auto">
          <a:xfrm>
            <a:off x="533400" y="37338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与门的逻辑符号为：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1615440" y="6219190"/>
            <a:ext cx="90170" cy="540385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4337050" y="6248400"/>
            <a:ext cx="90170" cy="540385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" grpId="0" autoUpdateAnimBg="0"/>
      <p:bldP spid="2" grpId="0" bldLvl="0" animBg="1"/>
      <p:bldP spid="3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38C348-A9F1-41AC-90DF-87C9D449E087}" type="slidenum">
              <a:rPr lang="en-US" altLang="zh-CN" sz="1400" smtClean="0"/>
            </a:fld>
            <a:endParaRPr lang="en-US" altLang="zh-CN" sz="1400"/>
          </a:p>
        </p:txBody>
      </p:sp>
      <p:graphicFrame>
        <p:nvGraphicFramePr>
          <p:cNvPr id="107545" name="Object 4"/>
          <p:cNvGraphicFramePr>
            <a:graphicFrameLocks noChangeAspect="1"/>
          </p:cNvGraphicFramePr>
          <p:nvPr/>
        </p:nvGraphicFramePr>
        <p:xfrm>
          <a:off x="45548" y="40175"/>
          <a:ext cx="36052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6" name="Equation" r:id="rId1" imgW="751205" imgH="76200" progId="Equation.3">
                  <p:embed/>
                </p:oleObj>
              </mc:Choice>
              <mc:Fallback>
                <p:oleObj name="Equation" r:id="rId1" imgW="751205" imgH="7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8" y="40175"/>
                        <a:ext cx="36052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3" name="Group 19"/>
          <p:cNvGrpSpPr/>
          <p:nvPr/>
        </p:nvGrpSpPr>
        <p:grpSpPr bwMode="auto">
          <a:xfrm>
            <a:off x="28455" y="800686"/>
            <a:ext cx="3810000" cy="4724400"/>
            <a:chOff x="1008" y="864"/>
            <a:chExt cx="2400" cy="2976"/>
          </a:xfrm>
        </p:grpSpPr>
        <p:grpSp>
          <p:nvGrpSpPr>
            <p:cNvPr id="107532" name="Group 7"/>
            <p:cNvGrpSpPr/>
            <p:nvPr/>
          </p:nvGrpSpPr>
          <p:grpSpPr bwMode="auto">
            <a:xfrm>
              <a:off x="1008" y="864"/>
              <a:ext cx="2400" cy="2976"/>
              <a:chOff x="1008" y="864"/>
              <a:chExt cx="2400" cy="2976"/>
            </a:xfrm>
          </p:grpSpPr>
          <p:sp>
            <p:nvSpPr>
              <p:cNvPr id="107541" name="Line 8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24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7542" name="Line 9"/>
              <p:cNvSpPr>
                <a:spLocks noChangeShapeType="1"/>
              </p:cNvSpPr>
              <p:nvPr/>
            </p:nvSpPr>
            <p:spPr bwMode="auto">
              <a:xfrm>
                <a:off x="2784" y="912"/>
                <a:ext cx="0" cy="29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7354" name="Rectangle 10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2036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3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A    B   C    F</a:t>
                </a:r>
                <a:endPara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7355" name="Rectangle 11"/>
            <p:cNvSpPr>
              <a:spLocks noChangeArrowheads="1"/>
            </p:cNvSpPr>
            <p:nvPr/>
          </p:nvSpPr>
          <p:spPr bwMode="auto">
            <a:xfrm>
              <a:off x="1152" y="124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0    0   0    0</a:t>
              </a:r>
              <a:endPara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6" name="Rectangle 12"/>
            <p:cNvSpPr>
              <a:spLocks noChangeArrowheads="1"/>
            </p:cNvSpPr>
            <p:nvPr/>
          </p:nvSpPr>
          <p:spPr bwMode="auto">
            <a:xfrm>
              <a:off x="1152" y="158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0    0   1    0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1152" y="187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0    1   0    1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1152" y="220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0    1   1    0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1152" y="254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1    0   0    1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1152" y="2832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1    0   1    1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1152" y="3168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1    1   0    1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1152" y="3456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1    1   1    0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4255171" y="161663"/>
            <a:ext cx="378821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根据真值表可得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标准与或表达式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：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7365" name="Object 21"/>
          <p:cNvGraphicFramePr>
            <a:graphicFrameLocks noChangeAspect="1"/>
          </p:cNvGraphicFramePr>
          <p:nvPr/>
        </p:nvGraphicFramePr>
        <p:xfrm>
          <a:off x="4227707" y="1258503"/>
          <a:ext cx="47640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7" name="Equation" r:id="rId3" imgW="1012190" imgH="353695" progId="Equation.3">
                  <p:embed/>
                </p:oleObj>
              </mc:Choice>
              <mc:Fallback>
                <p:oleObj name="Equation" r:id="rId3" imgW="1012190" imgH="35369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707" y="1258503"/>
                        <a:ext cx="476408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4255171" y="3183471"/>
            <a:ext cx="378821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根据真值表可得</a:t>
            </a:r>
            <a:endParaRPr lang="en-US" altLang="zh-CN" sz="3200" dirty="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标准或与表达式</a:t>
            </a:r>
            <a:r>
              <a:rPr lang="en-US" altLang="zh-CN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)</a:t>
            </a: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：</a:t>
            </a: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4255171" y="4478214"/>
          <a:ext cx="3894138" cy="227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48" name="Equation" r:id="rId5" imgW="816610" imgH="478790" progId="Equation.3">
                  <p:embed/>
                </p:oleObj>
              </mc:Choice>
              <mc:Fallback>
                <p:oleObj name="Equation" r:id="rId5" imgW="816610" imgH="4787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5171" y="4478214"/>
                        <a:ext cx="3894138" cy="227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4" grpId="0" autoUpdateAnimBg="0"/>
      <p:bldP spid="2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7782C-755E-411C-823F-42FB1146B15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04800" y="2346325"/>
            <a:ext cx="4419600" cy="7016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2.4.1 </a:t>
            </a:r>
            <a:r>
              <a:rPr lang="zh-CN" altLang="en-US" sz="40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公式法化简</a:t>
            </a:r>
            <a:endParaRPr lang="zh-CN" altLang="en-US" sz="40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304800" y="1104900"/>
            <a:ext cx="86106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化简的目的：降低成本；提高可靠性；提高工作速度。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304800" y="3230563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最简的含义：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590800" y="3886200"/>
            <a:ext cx="4451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每项中变量数最少。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57200" y="475456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化简方法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2619375" y="4773613"/>
            <a:ext cx="64833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公式法</a:t>
            </a: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利用公理、定理和规则</a:t>
            </a: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2600325" y="5410200"/>
            <a:ext cx="24193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卡诺图法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609850" y="6049963"/>
            <a:ext cx="2012950" cy="57943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列表法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1627" name="Rectangle 12"/>
          <p:cNvSpPr>
            <a:spLocks noChangeArrowheads="1"/>
          </p:cNvSpPr>
          <p:nvPr/>
        </p:nvSpPr>
        <p:spPr bwMode="auto">
          <a:xfrm>
            <a:off x="1752600" y="228600"/>
            <a:ext cx="5562600" cy="762000"/>
          </a:xfrm>
          <a:prstGeom prst="rect">
            <a:avLst/>
          </a:prstGeom>
          <a:solidFill>
            <a:srgbClr val="FF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2.4 </a:t>
            </a:r>
            <a:r>
              <a:rPr lang="zh-CN" altLang="en-US" sz="4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逻辑函数的化简</a:t>
            </a:r>
            <a:endParaRPr lang="zh-CN" altLang="en-US" sz="4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2592388" y="3251200"/>
            <a:ext cx="48577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乘积项</a:t>
            </a: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或和项</a:t>
            </a:r>
            <a:r>
              <a:rPr lang="en-US" altLang="zh-CN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最少；</a:t>
            </a:r>
            <a:endParaRPr lang="zh-CN" altLang="en-US" sz="3200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nimBg="1" autoUpdateAnimBg="0"/>
      <p:bldP spid="59396" grpId="0" animBg="1" autoUpdateAnimBg="0"/>
      <p:bldP spid="59398" grpId="0" autoUpdateAnimBg="0"/>
      <p:bldP spid="59399" grpId="0" animBg="1" autoUpdateAnimBg="0"/>
      <p:bldP spid="59400" grpId="0" autoUpdateAnimBg="0"/>
      <p:bldP spid="59401" grpId="0" animBg="1" autoUpdateAnimBg="0"/>
      <p:bldP spid="59402" grpId="0" animBg="1" autoUpdateAnimBg="0"/>
      <p:bldP spid="59403" grpId="0" animBg="1" autoUpdateAnimBg="0"/>
      <p:bldP spid="59405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2ACE9A-217B-4E9D-BF92-D4A1096C4701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234950" y="317500"/>
            <a:ext cx="3040063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与或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式化简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0438" name="Group 22"/>
          <p:cNvGrpSpPr/>
          <p:nvPr/>
        </p:nvGrpSpPr>
        <p:grpSpPr bwMode="auto">
          <a:xfrm>
            <a:off x="234950" y="1003300"/>
            <a:ext cx="6483350" cy="579438"/>
            <a:chOff x="148" y="632"/>
            <a:chExt cx="4084" cy="365"/>
          </a:xfrm>
        </p:grpSpPr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48" y="632"/>
              <a:ext cx="4084" cy="3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FFFFFF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、并项法：利用定理            </a:t>
              </a:r>
              <a:endParaRPr lang="zh-CN" altLang="en-US" sz="3200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3703" name="Object 5"/>
            <p:cNvGraphicFramePr>
              <a:graphicFrameLocks noChangeAspect="1"/>
            </p:cNvGraphicFramePr>
            <p:nvPr/>
          </p:nvGraphicFramePr>
          <p:xfrm>
            <a:off x="2740" y="645"/>
            <a:ext cx="137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8" name="Equation" r:id="rId1" imgW="435610" imgH="54610" progId="Equation.3">
                    <p:embed/>
                  </p:oleObj>
                </mc:Choice>
                <mc:Fallback>
                  <p:oleObj name="Equation" r:id="rId1" imgW="435610" imgH="5461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645"/>
                          <a:ext cx="1379" cy="309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9" name="Group 23"/>
          <p:cNvGrpSpPr/>
          <p:nvPr/>
        </p:nvGrpSpPr>
        <p:grpSpPr bwMode="auto">
          <a:xfrm>
            <a:off x="914400" y="1782763"/>
            <a:ext cx="4286250" cy="587375"/>
            <a:chOff x="436" y="1123"/>
            <a:chExt cx="2700" cy="370"/>
          </a:xfrm>
        </p:grpSpPr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436" y="1123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3701" name="Object 8"/>
            <p:cNvGraphicFramePr>
              <a:graphicFrameLocks noChangeAspect="1"/>
            </p:cNvGraphicFramePr>
            <p:nvPr/>
          </p:nvGraphicFramePr>
          <p:xfrm>
            <a:off x="1108" y="1165"/>
            <a:ext cx="20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89" name="Equation" r:id="rId3" imgW="664210" imgH="65405" progId="Equation.3">
                    <p:embed/>
                  </p:oleObj>
                </mc:Choice>
                <mc:Fallback>
                  <p:oleObj name="Equation" r:id="rId3" imgW="664210" imgH="6540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8" y="1165"/>
                          <a:ext cx="202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1939925" y="2362200"/>
          <a:ext cx="27368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90" name="Equation" r:id="rId5" imgW="554990" imgH="76200" progId="Equation.3">
                  <p:embed/>
                </p:oleObj>
              </mc:Choice>
              <mc:Fallback>
                <p:oleObj name="Equation" r:id="rId5" imgW="554990" imgH="76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362200"/>
                        <a:ext cx="27368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6" name="Group 10"/>
          <p:cNvGrpSpPr/>
          <p:nvPr/>
        </p:nvGrpSpPr>
        <p:grpSpPr bwMode="auto">
          <a:xfrm>
            <a:off x="925513" y="4030663"/>
            <a:ext cx="5111750" cy="658812"/>
            <a:chOff x="432" y="2400"/>
            <a:chExt cx="3220" cy="415"/>
          </a:xfrm>
        </p:grpSpPr>
        <p:sp>
          <p:nvSpPr>
            <p:cNvPr id="113698" name="Rectangle 11"/>
            <p:cNvSpPr>
              <a:spLocks noChangeArrowheads="1"/>
            </p:cNvSpPr>
            <p:nvPr/>
          </p:nvSpPr>
          <p:spPr bwMode="auto">
            <a:xfrm>
              <a:off x="432" y="240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3699" name="Object 12"/>
            <p:cNvGraphicFramePr>
              <a:graphicFrameLocks noChangeAspect="1"/>
            </p:cNvGraphicFramePr>
            <p:nvPr/>
          </p:nvGraphicFramePr>
          <p:xfrm>
            <a:off x="1056" y="2448"/>
            <a:ext cx="2596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1" name="Equation" r:id="rId7" imgW="870585" imgH="76200" progId="Equation.3">
                    <p:embed/>
                  </p:oleObj>
                </mc:Choice>
                <mc:Fallback>
                  <p:oleObj name="Equation" r:id="rId7" imgW="870585" imgH="76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448"/>
                          <a:ext cx="2596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3" name="Group 27"/>
          <p:cNvGrpSpPr/>
          <p:nvPr/>
        </p:nvGrpSpPr>
        <p:grpSpPr bwMode="auto">
          <a:xfrm>
            <a:off x="234950" y="5029200"/>
            <a:ext cx="6889750" cy="579438"/>
            <a:chOff x="148" y="3176"/>
            <a:chExt cx="4340" cy="365"/>
          </a:xfrm>
        </p:grpSpPr>
        <p:sp>
          <p:nvSpPr>
            <p:cNvPr id="113696" name="Rectangle 14"/>
            <p:cNvSpPr>
              <a:spLocks noChangeArrowheads="1"/>
            </p:cNvSpPr>
            <p:nvPr/>
          </p:nvSpPr>
          <p:spPr bwMode="auto">
            <a:xfrm>
              <a:off x="148" y="3176"/>
              <a:ext cx="4340" cy="3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、消去法：利用定理              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3697" name="Object 15"/>
            <p:cNvGraphicFramePr>
              <a:graphicFrameLocks noChangeAspect="1"/>
            </p:cNvGraphicFramePr>
            <p:nvPr/>
          </p:nvGraphicFramePr>
          <p:xfrm>
            <a:off x="2688" y="3176"/>
            <a:ext cx="160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2" name="Equation" r:id="rId9" imgW="511810" imgH="54610" progId="Equation.3">
                    <p:embed/>
                  </p:oleObj>
                </mc:Choice>
                <mc:Fallback>
                  <p:oleObj name="Equation" r:id="rId9" imgW="511810" imgH="5461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76"/>
                          <a:ext cx="1602" cy="309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2" name="Group 26"/>
          <p:cNvGrpSpPr/>
          <p:nvPr/>
        </p:nvGrpSpPr>
        <p:grpSpPr bwMode="auto">
          <a:xfrm>
            <a:off x="234950" y="3213100"/>
            <a:ext cx="6242050" cy="579438"/>
            <a:chOff x="148" y="1928"/>
            <a:chExt cx="3932" cy="365"/>
          </a:xfrm>
        </p:grpSpPr>
        <p:sp>
          <p:nvSpPr>
            <p:cNvPr id="113694" name="Rectangle 21"/>
            <p:cNvSpPr>
              <a:spLocks noChangeArrowheads="1"/>
            </p:cNvSpPr>
            <p:nvPr/>
          </p:nvSpPr>
          <p:spPr bwMode="auto">
            <a:xfrm>
              <a:off x="148" y="1928"/>
              <a:ext cx="3932" cy="3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Tahoma" panose="020B0604030504040204" pitchFamily="34" charset="0"/>
                </a:rPr>
                <a:t>2</a:t>
              </a:r>
              <a:r>
                <a:rPr lang="zh-CN" altLang="en-US">
                  <a:latin typeface="Tahoma" panose="020B0604030504040204" pitchFamily="34" charset="0"/>
                </a:rPr>
                <a:t>、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吸收法：利用定理          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3695" name="Object 25"/>
            <p:cNvGraphicFramePr>
              <a:graphicFrameLocks noChangeAspect="1"/>
            </p:cNvGraphicFramePr>
            <p:nvPr/>
          </p:nvGraphicFramePr>
          <p:xfrm>
            <a:off x="2736" y="1989"/>
            <a:ext cx="121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3" name="Equation" r:id="rId11" imgW="375285" imgH="32385" progId="Equation.3">
                    <p:embed/>
                  </p:oleObj>
                </mc:Choice>
                <mc:Fallback>
                  <p:oleObj name="Equation" r:id="rId11" imgW="375285" imgH="32385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989"/>
                          <a:ext cx="1217" cy="251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8" name="Group 32"/>
          <p:cNvGrpSpPr/>
          <p:nvPr/>
        </p:nvGrpSpPr>
        <p:grpSpPr bwMode="auto">
          <a:xfrm>
            <a:off x="2046288" y="2276475"/>
            <a:ext cx="1657350" cy="174625"/>
            <a:chOff x="1289" y="1434"/>
            <a:chExt cx="1044" cy="110"/>
          </a:xfrm>
        </p:grpSpPr>
        <p:graphicFrame>
          <p:nvGraphicFramePr>
            <p:cNvPr id="113692" name="Object 30"/>
            <p:cNvGraphicFramePr>
              <a:graphicFrameLocks noChangeAspect="1"/>
            </p:cNvGraphicFramePr>
            <p:nvPr/>
          </p:nvGraphicFramePr>
          <p:xfrm>
            <a:off x="1289" y="1447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4" name="Visio" r:id="rId13" imgW="502285" imgH="152400" progId="Visio.Drawing.6">
                    <p:embed/>
                  </p:oleObj>
                </mc:Choice>
                <mc:Fallback>
                  <p:oleObj name="Visio" r:id="rId13" imgW="502285" imgH="152400" progId="Visio.Drawing.6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1447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3" name="Object 31"/>
            <p:cNvGraphicFramePr>
              <a:graphicFrameLocks noChangeAspect="1"/>
            </p:cNvGraphicFramePr>
            <p:nvPr/>
          </p:nvGraphicFramePr>
          <p:xfrm>
            <a:off x="2018" y="1434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5" name="Visio" r:id="rId15" imgW="502285" imgH="152400" progId="Visio.Drawing.6">
                    <p:embed/>
                  </p:oleObj>
                </mc:Choice>
                <mc:Fallback>
                  <p:oleObj name="Visio" r:id="rId15" imgW="502285" imgH="152400" progId="Visio.Drawing.6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434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9" name="Group 33"/>
          <p:cNvGrpSpPr/>
          <p:nvPr/>
        </p:nvGrpSpPr>
        <p:grpSpPr bwMode="auto">
          <a:xfrm>
            <a:off x="2262188" y="2852738"/>
            <a:ext cx="1657350" cy="174625"/>
            <a:chOff x="1289" y="1434"/>
            <a:chExt cx="1044" cy="110"/>
          </a:xfrm>
        </p:grpSpPr>
        <p:graphicFrame>
          <p:nvGraphicFramePr>
            <p:cNvPr id="113690" name="Object 34"/>
            <p:cNvGraphicFramePr>
              <a:graphicFrameLocks noChangeAspect="1"/>
            </p:cNvGraphicFramePr>
            <p:nvPr/>
          </p:nvGraphicFramePr>
          <p:xfrm>
            <a:off x="1289" y="1447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6" name="Visio" r:id="rId16" imgW="502285" imgH="152400" progId="Visio.Drawing.6">
                    <p:embed/>
                  </p:oleObj>
                </mc:Choice>
                <mc:Fallback>
                  <p:oleObj name="Visio" r:id="rId16" imgW="502285" imgH="152400" progId="Visio.Drawing.6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9" y="1447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1" name="Object 35"/>
            <p:cNvGraphicFramePr>
              <a:graphicFrameLocks noChangeAspect="1"/>
            </p:cNvGraphicFramePr>
            <p:nvPr/>
          </p:nvGraphicFramePr>
          <p:xfrm>
            <a:off x="2018" y="1434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7" name="Visio" r:id="rId17" imgW="502285" imgH="152400" progId="Visio.Drawing.6">
                    <p:embed/>
                  </p:oleObj>
                </mc:Choice>
                <mc:Fallback>
                  <p:oleObj name="Visio" r:id="rId17" imgW="502285" imgH="152400" progId="Visio.Drawing.6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1434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55" name="Group 39"/>
          <p:cNvGrpSpPr/>
          <p:nvPr/>
        </p:nvGrpSpPr>
        <p:grpSpPr bwMode="auto">
          <a:xfrm>
            <a:off x="1908175" y="4581525"/>
            <a:ext cx="1397000" cy="174625"/>
            <a:chOff x="1202" y="2931"/>
            <a:chExt cx="880" cy="110"/>
          </a:xfrm>
        </p:grpSpPr>
        <p:graphicFrame>
          <p:nvGraphicFramePr>
            <p:cNvPr id="113688" name="Object 37"/>
            <p:cNvGraphicFramePr>
              <a:graphicFrameLocks noChangeAspect="1"/>
            </p:cNvGraphicFramePr>
            <p:nvPr/>
          </p:nvGraphicFramePr>
          <p:xfrm>
            <a:off x="1202" y="2944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8" name="Visio" r:id="rId18" imgW="502285" imgH="152400" progId="Visio.Drawing.6">
                    <p:embed/>
                  </p:oleObj>
                </mc:Choice>
                <mc:Fallback>
                  <p:oleObj name="Visio" r:id="rId18" imgW="502285" imgH="152400" progId="Visio.Drawing.6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944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9" name="Object 38"/>
            <p:cNvGraphicFramePr>
              <a:graphicFrameLocks noChangeAspect="1"/>
            </p:cNvGraphicFramePr>
            <p:nvPr/>
          </p:nvGraphicFramePr>
          <p:xfrm>
            <a:off x="1767" y="2931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399" name="Visio" r:id="rId19" imgW="502285" imgH="152400" progId="Visio.Drawing.6">
                    <p:embed/>
                  </p:oleObj>
                </mc:Choice>
                <mc:Fallback>
                  <p:oleObj name="Visio" r:id="rId19" imgW="502285" imgH="152400" progId="Visio.Drawing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7" y="2931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60" name="Group 44"/>
          <p:cNvGrpSpPr/>
          <p:nvPr/>
        </p:nvGrpSpPr>
        <p:grpSpPr bwMode="auto">
          <a:xfrm>
            <a:off x="1954213" y="6262688"/>
            <a:ext cx="927100" cy="142875"/>
            <a:chOff x="1162" y="4020"/>
            <a:chExt cx="584" cy="90"/>
          </a:xfrm>
        </p:grpSpPr>
        <p:graphicFrame>
          <p:nvGraphicFramePr>
            <p:cNvPr id="113686" name="Object 42"/>
            <p:cNvGraphicFramePr>
              <a:graphicFrameLocks noChangeAspect="1"/>
            </p:cNvGraphicFramePr>
            <p:nvPr/>
          </p:nvGraphicFramePr>
          <p:xfrm>
            <a:off x="1565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00" name="Visio" r:id="rId20" imgW="502285" imgH="152400" progId="Visio.Drawing.6">
                    <p:embed/>
                  </p:oleObj>
                </mc:Choice>
                <mc:Fallback>
                  <p:oleObj name="Visio" r:id="rId20" imgW="502285" imgH="152400" progId="Visio.Drawing.6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7" name="Object 43"/>
            <p:cNvGraphicFramePr>
              <a:graphicFrameLocks noChangeAspect="1"/>
            </p:cNvGraphicFramePr>
            <p:nvPr/>
          </p:nvGraphicFramePr>
          <p:xfrm>
            <a:off x="1162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01" name="Visio" r:id="rId21" imgW="502285" imgH="152400" progId="Visio.Drawing.6">
                    <p:embed/>
                  </p:oleObj>
                </mc:Choice>
                <mc:Fallback>
                  <p:oleObj name="Visio" r:id="rId21" imgW="502285" imgH="152400" progId="Visio.Drawing.6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63" name="Group 47"/>
          <p:cNvGrpSpPr/>
          <p:nvPr/>
        </p:nvGrpSpPr>
        <p:grpSpPr bwMode="auto">
          <a:xfrm>
            <a:off x="900113" y="5734050"/>
            <a:ext cx="3313112" cy="619125"/>
            <a:chOff x="521" y="3587"/>
            <a:chExt cx="2087" cy="390"/>
          </a:xfrm>
        </p:grpSpPr>
        <p:sp>
          <p:nvSpPr>
            <p:cNvPr id="113684" name="Rectangle 45"/>
            <p:cNvSpPr>
              <a:spLocks noChangeArrowheads="1"/>
            </p:cNvSpPr>
            <p:nvPr/>
          </p:nvSpPr>
          <p:spPr bwMode="auto">
            <a:xfrm>
              <a:off x="521" y="361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3685" name="Object 46"/>
            <p:cNvGraphicFramePr>
              <a:graphicFrameLocks noChangeAspect="1"/>
            </p:cNvGraphicFramePr>
            <p:nvPr/>
          </p:nvGraphicFramePr>
          <p:xfrm>
            <a:off x="1156" y="3587"/>
            <a:ext cx="14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02" name="公式" r:id="rId22" imgW="424815" imgH="65405" progId="Equation.3">
                    <p:embed/>
                  </p:oleObj>
                </mc:Choice>
                <mc:Fallback>
                  <p:oleObj name="公式" r:id="rId22" imgW="424815" imgH="65405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587"/>
                          <a:ext cx="145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64" name="Object 48"/>
          <p:cNvGraphicFramePr>
            <a:graphicFrameLocks noChangeAspect="1"/>
          </p:cNvGraphicFramePr>
          <p:nvPr/>
        </p:nvGraphicFramePr>
        <p:xfrm>
          <a:off x="4140200" y="5734050"/>
          <a:ext cx="23050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3" name="公式" r:id="rId24" imgW="862965" imgH="215900" progId="Equation.3">
                  <p:embed/>
                </p:oleObj>
              </mc:Choice>
              <mc:Fallback>
                <p:oleObj name="公式" r:id="rId24" imgW="862965" imgH="215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734050"/>
                        <a:ext cx="23050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5" name="Object 49"/>
          <p:cNvGraphicFramePr>
            <a:graphicFrameLocks noChangeAspect="1"/>
          </p:cNvGraphicFramePr>
          <p:nvPr/>
        </p:nvGraphicFramePr>
        <p:xfrm>
          <a:off x="6372225" y="5734050"/>
          <a:ext cx="2016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04" name="公式" r:id="rId26" imgW="761365" imgH="215900" progId="Equation.3">
                  <p:embed/>
                </p:oleObj>
              </mc:Choice>
              <mc:Fallback>
                <p:oleObj name="公式" r:id="rId26" imgW="761365" imgH="2159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5734050"/>
                        <a:ext cx="20161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66" name="Group 50"/>
          <p:cNvGrpSpPr/>
          <p:nvPr/>
        </p:nvGrpSpPr>
        <p:grpSpPr bwMode="auto">
          <a:xfrm>
            <a:off x="5157788" y="6237288"/>
            <a:ext cx="927100" cy="142875"/>
            <a:chOff x="1162" y="4020"/>
            <a:chExt cx="584" cy="90"/>
          </a:xfrm>
        </p:grpSpPr>
        <p:graphicFrame>
          <p:nvGraphicFramePr>
            <p:cNvPr id="113682" name="Object 51"/>
            <p:cNvGraphicFramePr>
              <a:graphicFrameLocks noChangeAspect="1"/>
            </p:cNvGraphicFramePr>
            <p:nvPr/>
          </p:nvGraphicFramePr>
          <p:xfrm>
            <a:off x="1565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05" name="Visio" r:id="rId28" imgW="502285" imgH="152400" progId="Visio.Drawing.6">
                    <p:embed/>
                  </p:oleObj>
                </mc:Choice>
                <mc:Fallback>
                  <p:oleObj name="Visio" r:id="rId28" imgW="502285" imgH="152400" progId="Visio.Drawing.6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3" name="Object 52"/>
            <p:cNvGraphicFramePr>
              <a:graphicFrameLocks noChangeAspect="1"/>
            </p:cNvGraphicFramePr>
            <p:nvPr/>
          </p:nvGraphicFramePr>
          <p:xfrm>
            <a:off x="1162" y="4020"/>
            <a:ext cx="181" cy="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06" name="Visio" r:id="rId29" imgW="502285" imgH="152400" progId="Visio.Drawing.6">
                    <p:embed/>
                  </p:oleObj>
                </mc:Choice>
                <mc:Fallback>
                  <p:oleObj name="Visio" r:id="rId29" imgW="502285" imgH="152400" progId="Visio.Drawing.6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2" y="4020"/>
                          <a:ext cx="181" cy="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矩形 1"/>
          <p:cNvSpPr/>
          <p:nvPr/>
        </p:nvSpPr>
        <p:spPr>
          <a:xfrm>
            <a:off x="4601845" y="1750060"/>
            <a:ext cx="539750" cy="72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0705" y="2324735"/>
            <a:ext cx="539750" cy="72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414645" y="3941445"/>
            <a:ext cx="539750" cy="72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767830" y="5575935"/>
            <a:ext cx="1758950" cy="7200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  <p:bldP spid="4" grpId="0" bldLvl="0" animBg="1"/>
      <p:bldP spid="5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B2D391-7F4A-45AA-829A-4E86BEFE78F2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115715" name="Group 10"/>
          <p:cNvGrpSpPr/>
          <p:nvPr/>
        </p:nvGrpSpPr>
        <p:grpSpPr bwMode="auto">
          <a:xfrm>
            <a:off x="228600" y="288925"/>
            <a:ext cx="6686550" cy="579438"/>
            <a:chOff x="144" y="182"/>
            <a:chExt cx="4212" cy="365"/>
          </a:xfrm>
        </p:grpSpPr>
        <p:sp>
          <p:nvSpPr>
            <p:cNvPr id="115741" name="Rectangle 2"/>
            <p:cNvSpPr>
              <a:spLocks noChangeArrowheads="1"/>
            </p:cNvSpPr>
            <p:nvPr/>
          </p:nvSpPr>
          <p:spPr bwMode="auto">
            <a:xfrm>
              <a:off x="144" y="182"/>
              <a:ext cx="4212" cy="36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、配项法，利用       及        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5742" name="Object 3"/>
            <p:cNvGraphicFramePr>
              <a:graphicFrameLocks noChangeAspect="1"/>
            </p:cNvGraphicFramePr>
            <p:nvPr/>
          </p:nvGraphicFramePr>
          <p:xfrm>
            <a:off x="2112" y="240"/>
            <a:ext cx="87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2" name="Equation" r:id="rId1" imgW="250190" imgH="32385" progId="Equation.3">
                    <p:embed/>
                  </p:oleObj>
                </mc:Choice>
                <mc:Fallback>
                  <p:oleObj name="Equation" r:id="rId1" imgW="250190" imgH="3238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40"/>
                          <a:ext cx="872" cy="251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43" name="Object 5"/>
            <p:cNvGraphicFramePr>
              <a:graphicFrameLocks noChangeAspect="1"/>
            </p:cNvGraphicFramePr>
            <p:nvPr/>
          </p:nvGraphicFramePr>
          <p:xfrm>
            <a:off x="3299" y="192"/>
            <a:ext cx="97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3" name="Equation" r:id="rId3" imgW="288290" imgH="54610" progId="Equation.3">
                    <p:embed/>
                  </p:oleObj>
                </mc:Choice>
                <mc:Fallback>
                  <p:oleObj name="Equation" r:id="rId3" imgW="288290" imgH="5461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9" y="192"/>
                          <a:ext cx="973" cy="309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4" name="Group 14"/>
          <p:cNvGrpSpPr/>
          <p:nvPr/>
        </p:nvGrpSpPr>
        <p:grpSpPr bwMode="auto">
          <a:xfrm>
            <a:off x="457200" y="1066800"/>
            <a:ext cx="4819650" cy="596900"/>
            <a:chOff x="288" y="672"/>
            <a:chExt cx="3036" cy="376"/>
          </a:xfrm>
        </p:grpSpPr>
        <p:graphicFrame>
          <p:nvGraphicFramePr>
            <p:cNvPr id="115739" name="Object 6"/>
            <p:cNvGraphicFramePr>
              <a:graphicFrameLocks noChangeAspect="1"/>
            </p:cNvGraphicFramePr>
            <p:nvPr/>
          </p:nvGraphicFramePr>
          <p:xfrm>
            <a:off x="1296" y="720"/>
            <a:ext cx="202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4" name="Equation" r:id="rId5" imgW="664210" imgH="65405" progId="Equation.3">
                    <p:embed/>
                  </p:oleObj>
                </mc:Choice>
                <mc:Fallback>
                  <p:oleObj name="Equation" r:id="rId5" imgW="664210" imgH="6540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720"/>
                          <a:ext cx="202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0" name="Rectangle 7"/>
            <p:cNvSpPr>
              <a:spLocks noChangeArrowheads="1"/>
            </p:cNvSpPr>
            <p:nvPr/>
          </p:nvSpPr>
          <p:spPr bwMode="auto">
            <a:xfrm>
              <a:off x="288" y="672"/>
              <a:ext cx="8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61457" name="Group 17"/>
          <p:cNvGrpSpPr/>
          <p:nvPr/>
        </p:nvGrpSpPr>
        <p:grpSpPr bwMode="auto">
          <a:xfrm>
            <a:off x="512763" y="3297238"/>
            <a:ext cx="7010400" cy="627062"/>
            <a:chOff x="288" y="2077"/>
            <a:chExt cx="4416" cy="395"/>
          </a:xfrm>
        </p:grpSpPr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288" y="2077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5738" name="Object 9"/>
            <p:cNvGraphicFramePr>
              <a:graphicFrameLocks noChangeAspect="1"/>
            </p:cNvGraphicFramePr>
            <p:nvPr/>
          </p:nvGraphicFramePr>
          <p:xfrm>
            <a:off x="1000" y="2112"/>
            <a:ext cx="370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5" name="Equation" r:id="rId7" imgW="1289685" imgH="76200" progId="Equation.3">
                    <p:embed/>
                  </p:oleObj>
                </mc:Choice>
                <mc:Fallback>
                  <p:oleObj name="Equation" r:id="rId7" imgW="1289685" imgH="76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2112"/>
                          <a:ext cx="3704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752600" y="2209800"/>
          <a:ext cx="59436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6" name="Equation" r:id="rId9" imgW="2552700" imgH="215900" progId="Equation.3">
                  <p:embed/>
                </p:oleObj>
              </mc:Choice>
              <mc:Fallback>
                <p:oleObj name="Equation" r:id="rId9" imgW="2552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59436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752600" y="1676400"/>
          <a:ext cx="54102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7" name="Equation" r:id="rId11" imgW="2298700" imgH="241300" progId="Equation.3">
                  <p:embed/>
                </p:oleObj>
              </mc:Choice>
              <mc:Fallback>
                <p:oleObj name="Equation" r:id="rId11" imgW="2298700" imgH="24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4102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773238" y="2743200"/>
          <a:ext cx="25082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8" name="Equation" r:id="rId13" imgW="1053465" imgH="215900" progId="Equation.3">
                  <p:embed/>
                </p:oleObj>
              </mc:Choice>
              <mc:Fallback>
                <p:oleObj name="Equation" r:id="rId13" imgW="1053465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743200"/>
                        <a:ext cx="25082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5" name="Object 15"/>
          <p:cNvGraphicFramePr>
            <a:graphicFrameLocks noChangeAspect="1"/>
          </p:cNvGraphicFramePr>
          <p:nvPr/>
        </p:nvGraphicFramePr>
        <p:xfrm>
          <a:off x="3297238" y="3856038"/>
          <a:ext cx="3956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99" name="Equation" r:id="rId15" imgW="1625600" imgH="241300" progId="Equation.3">
                  <p:embed/>
                </p:oleObj>
              </mc:Choice>
              <mc:Fallback>
                <p:oleObj name="Equation" r:id="rId15" imgW="1625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856038"/>
                        <a:ext cx="39560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3284538" y="4402138"/>
          <a:ext cx="1474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0" name="Equation" r:id="rId17" imgW="622300" imgH="215900" progId="Equation.3">
                  <p:embed/>
                </p:oleObj>
              </mc:Choice>
              <mc:Fallback>
                <p:oleObj name="Equation" r:id="rId17" imgW="622300" imgH="215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402138"/>
                        <a:ext cx="1474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2" name="Group 22"/>
          <p:cNvGrpSpPr/>
          <p:nvPr/>
        </p:nvGrpSpPr>
        <p:grpSpPr bwMode="auto">
          <a:xfrm>
            <a:off x="547688" y="4953000"/>
            <a:ext cx="8382000" cy="609600"/>
            <a:chOff x="384" y="3120"/>
            <a:chExt cx="5280" cy="384"/>
          </a:xfrm>
        </p:grpSpPr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84" y="312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15736" name="Object 19"/>
            <p:cNvGraphicFramePr>
              <a:graphicFrameLocks noChangeAspect="1"/>
            </p:cNvGraphicFramePr>
            <p:nvPr/>
          </p:nvGraphicFramePr>
          <p:xfrm>
            <a:off x="1000" y="3137"/>
            <a:ext cx="4664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1" name="Equation" r:id="rId19" imgW="1610995" imgH="76200" progId="Equation.3">
                    <p:embed/>
                  </p:oleObj>
                </mc:Choice>
                <mc:Fallback>
                  <p:oleObj name="Equation" r:id="rId19" imgW="1610995" imgH="76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" y="3137"/>
                          <a:ext cx="4664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3686175" y="5486400"/>
          <a:ext cx="37814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2" name="Equation" r:id="rId21" imgW="1600200" imgH="241300" progId="Equation.3">
                  <p:embed/>
                </p:oleObj>
              </mc:Choice>
              <mc:Fallback>
                <p:oleObj name="Equation" r:id="rId21" imgW="16002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5486400"/>
                        <a:ext cx="37814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3678238" y="6005513"/>
          <a:ext cx="99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03" name="Equation" r:id="rId23" imgW="368300" imgH="165100" progId="Equation.3">
                  <p:embed/>
                </p:oleObj>
              </mc:Choice>
              <mc:Fallback>
                <p:oleObj name="Equation" r:id="rId23" imgW="368300" imgH="165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6005513"/>
                        <a:ext cx="99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4" name="Group 44"/>
          <p:cNvGrpSpPr/>
          <p:nvPr/>
        </p:nvGrpSpPr>
        <p:grpSpPr bwMode="auto">
          <a:xfrm>
            <a:off x="4910138" y="2590800"/>
            <a:ext cx="1609725" cy="174625"/>
            <a:chOff x="3093" y="1632"/>
            <a:chExt cx="1014" cy="110"/>
          </a:xfrm>
        </p:grpSpPr>
        <p:graphicFrame>
          <p:nvGraphicFramePr>
            <p:cNvPr id="115733" name="Object 36"/>
            <p:cNvGraphicFramePr>
              <a:graphicFrameLocks noChangeAspect="1"/>
            </p:cNvGraphicFramePr>
            <p:nvPr/>
          </p:nvGraphicFramePr>
          <p:xfrm>
            <a:off x="3093" y="1632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4" name="Visio" r:id="rId25" imgW="502285" imgH="152400" progId="Visio.Drawing.6">
                    <p:embed/>
                  </p:oleObj>
                </mc:Choice>
                <mc:Fallback>
                  <p:oleObj name="Visio" r:id="rId25" imgW="502285" imgH="152400" progId="Visio.Drawing.6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3" y="1632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4" name="Object 37"/>
            <p:cNvGraphicFramePr>
              <a:graphicFrameLocks noChangeAspect="1"/>
            </p:cNvGraphicFramePr>
            <p:nvPr/>
          </p:nvGraphicFramePr>
          <p:xfrm>
            <a:off x="3792" y="164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5" name="Visio" r:id="rId27" imgW="502285" imgH="152400" progId="Visio.Drawing.6">
                    <p:embed/>
                  </p:oleObj>
                </mc:Choice>
                <mc:Fallback>
                  <p:oleObj name="Visio" r:id="rId27" imgW="502285" imgH="152400" progId="Visio.Drawing.6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4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2" name="Group 42"/>
          <p:cNvGrpSpPr/>
          <p:nvPr/>
        </p:nvGrpSpPr>
        <p:grpSpPr bwMode="auto">
          <a:xfrm>
            <a:off x="2124075" y="2606675"/>
            <a:ext cx="2154238" cy="174625"/>
            <a:chOff x="1344" y="1632"/>
            <a:chExt cx="1357" cy="110"/>
          </a:xfrm>
        </p:grpSpPr>
        <p:graphicFrame>
          <p:nvGraphicFramePr>
            <p:cNvPr id="115731" name="Object 38"/>
            <p:cNvGraphicFramePr>
              <a:graphicFrameLocks noChangeAspect="1"/>
            </p:cNvGraphicFramePr>
            <p:nvPr/>
          </p:nvGraphicFramePr>
          <p:xfrm>
            <a:off x="1344" y="164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6" name="Visio" r:id="rId28" imgW="502285" imgH="152400" progId="Visio.Drawing.6">
                    <p:embed/>
                  </p:oleObj>
                </mc:Choice>
                <mc:Fallback>
                  <p:oleObj name="Visio" r:id="rId28" imgW="502285" imgH="152400" progId="Visio.Drawing.6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64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2" name="Object 39"/>
            <p:cNvGraphicFramePr>
              <a:graphicFrameLocks noChangeAspect="1"/>
            </p:cNvGraphicFramePr>
            <p:nvPr/>
          </p:nvGraphicFramePr>
          <p:xfrm>
            <a:off x="2386" y="1632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7" name="Visio" r:id="rId30" imgW="502285" imgH="152400" progId="Visio.Drawing.6">
                    <p:embed/>
                  </p:oleObj>
                </mc:Choice>
                <mc:Fallback>
                  <p:oleObj name="Visio" r:id="rId30" imgW="502285" imgH="152400" progId="Visio.Drawing.6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6" y="1632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83" name="Group 43"/>
          <p:cNvGrpSpPr/>
          <p:nvPr/>
        </p:nvGrpSpPr>
        <p:grpSpPr bwMode="auto">
          <a:xfrm>
            <a:off x="2895600" y="2590800"/>
            <a:ext cx="4614863" cy="174625"/>
            <a:chOff x="1824" y="1632"/>
            <a:chExt cx="2907" cy="110"/>
          </a:xfrm>
        </p:grpSpPr>
        <p:graphicFrame>
          <p:nvGraphicFramePr>
            <p:cNvPr id="115729" name="Object 40"/>
            <p:cNvGraphicFramePr>
              <a:graphicFrameLocks noChangeAspect="1"/>
            </p:cNvGraphicFramePr>
            <p:nvPr/>
          </p:nvGraphicFramePr>
          <p:xfrm>
            <a:off x="1824" y="1632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8" name="Visio" r:id="rId31" imgW="502285" imgH="152400" progId="Visio.Drawing.6">
                    <p:embed/>
                  </p:oleObj>
                </mc:Choice>
                <mc:Fallback>
                  <p:oleObj name="Visio" r:id="rId31" imgW="502285" imgH="152400" progId="Visio.Drawing.6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632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0" name="Object 41"/>
            <p:cNvGraphicFramePr>
              <a:graphicFrameLocks noChangeAspect="1"/>
            </p:cNvGraphicFramePr>
            <p:nvPr/>
          </p:nvGraphicFramePr>
          <p:xfrm>
            <a:off x="4416" y="1645"/>
            <a:ext cx="315" cy="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9" name="Visio" r:id="rId33" imgW="502285" imgH="152400" progId="Visio.Drawing.6">
                    <p:embed/>
                  </p:oleObj>
                </mc:Choice>
                <mc:Fallback>
                  <p:oleObj name="Visio" r:id="rId33" imgW="502285" imgH="152400" progId="Visio.Drawing.6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1645"/>
                          <a:ext cx="315" cy="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05A1A-E102-4E53-871F-95372BAA8283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236855" y="259080"/>
            <a:ext cx="4547235" cy="5835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99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二、</a:t>
            </a:r>
            <a:r>
              <a:rPr lang="zh-CN" altLang="en-US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或与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式化简</a:t>
            </a:r>
            <a:r>
              <a:rPr lang="en-US" altLang="zh-CN" b="1">
                <a:latin typeface="Tahoma" panose="020B0604030504040204" pitchFamily="34" charset="0"/>
                <a:ea typeface="黑体" panose="02010609060101010101" pitchFamily="49" charset="-122"/>
              </a:rPr>
              <a:t>   (</a:t>
            </a:r>
            <a:r>
              <a:rPr lang="zh-CN" altLang="en-US" b="1">
                <a:latin typeface="Tahoma" panose="020B0604030504040204" pitchFamily="34" charset="0"/>
                <a:ea typeface="黑体" panose="02010609060101010101" pitchFamily="49" charset="-122"/>
              </a:rPr>
              <a:t>了解）</a:t>
            </a:r>
            <a:endParaRPr lang="zh-CN" altLang="en-US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grpSp>
        <p:nvGrpSpPr>
          <p:cNvPr id="63494" name="Group 6"/>
          <p:cNvGrpSpPr/>
          <p:nvPr/>
        </p:nvGrpSpPr>
        <p:grpSpPr bwMode="auto">
          <a:xfrm>
            <a:off x="304800" y="3368675"/>
            <a:ext cx="7107238" cy="593725"/>
            <a:chOff x="240" y="643"/>
            <a:chExt cx="4477" cy="374"/>
          </a:xfrm>
        </p:grpSpPr>
        <p:sp>
          <p:nvSpPr>
            <p:cNvPr id="119818" name="Rectangle 2"/>
            <p:cNvSpPr>
              <a:spLocks noChangeArrowheads="1"/>
            </p:cNvSpPr>
            <p:nvPr/>
          </p:nvSpPr>
          <p:spPr bwMode="auto">
            <a:xfrm>
              <a:off x="240" y="643"/>
              <a:ext cx="5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>
                  <a:latin typeface="Tahoma" panose="020B0604030504040204" pitchFamily="34" charset="0"/>
                </a:rPr>
                <a:t>:</a:t>
              </a:r>
              <a:endParaRPr lang="en-US" altLang="zh-CN">
                <a:latin typeface="Tahoma" panose="020B0604030504040204" pitchFamily="34" charset="0"/>
              </a:endParaRPr>
            </a:p>
          </p:txBody>
        </p:sp>
        <p:graphicFrame>
          <p:nvGraphicFramePr>
            <p:cNvPr id="119819" name="Object 4"/>
            <p:cNvGraphicFramePr>
              <a:graphicFrameLocks noChangeAspect="1"/>
            </p:cNvGraphicFramePr>
            <p:nvPr/>
          </p:nvGraphicFramePr>
          <p:xfrm>
            <a:off x="864" y="650"/>
            <a:ext cx="385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0" name="Equation" r:id="rId1" imgW="1316990" imgH="76200" progId="Equation.3">
                    <p:embed/>
                  </p:oleObj>
                </mc:Choice>
                <mc:Fallback>
                  <p:oleObj name="Equation" r:id="rId1" imgW="1316990" imgH="76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650"/>
                          <a:ext cx="3853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198563" y="4038600"/>
          <a:ext cx="45720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1" name="Equation" r:id="rId3" imgW="903605" imgH="65405" progId="Equation.3">
                  <p:embed/>
                </p:oleObj>
              </mc:Choice>
              <mc:Fallback>
                <p:oleObj name="Equation" r:id="rId3" imgW="903605" imgH="6540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038600"/>
                        <a:ext cx="45720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228600" y="1066800"/>
            <a:ext cx="8778875" cy="2079625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或与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式的化简，可以直接用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公理、定理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进行化简，也可以先用</a:t>
            </a:r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对偶规则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或与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式转换成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与或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式，化简得到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最简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与或式后，再用</a:t>
            </a:r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对偶规则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>
                <a:ea typeface="黑体" panose="02010609060101010101" pitchFamily="49" charset="-122"/>
              </a:rPr>
              <a:t>’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转换成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的最简或与式。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676400" y="4648200"/>
          <a:ext cx="28336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2" name="Equation" r:id="rId5" imgW="1066165" imgH="177800" progId="Equation.3">
                  <p:embed/>
                </p:oleObj>
              </mc:Choice>
              <mc:Fallback>
                <p:oleObj name="Equation" r:id="rId5" imgW="1066165" imgH="17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48200"/>
                        <a:ext cx="28336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1676400" y="5181600"/>
          <a:ext cx="1676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3" name="Equation" r:id="rId7" imgW="609600" imgH="177800" progId="Equation.3">
                  <p:embed/>
                </p:oleObj>
              </mc:Choice>
              <mc:Fallback>
                <p:oleObj name="Equation" r:id="rId7" imgW="609600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1676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1143000" y="5976620"/>
          <a:ext cx="3640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4" name="Equation" r:id="rId9" imgW="707390" imgH="54610" progId="Equation.3">
                  <p:embed/>
                </p:oleObj>
              </mc:Choice>
              <mc:Fallback>
                <p:oleObj name="Equation" r:id="rId9" imgW="707390" imgH="5461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976620"/>
                        <a:ext cx="36401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869690" y="5219065"/>
            <a:ext cx="2461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冗余定律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31820" y="5679440"/>
            <a:ext cx="2249805" cy="6299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5" grpId="0" bldLvl="0" animBg="1" autoUpdateAnimBg="0"/>
      <p:bldP spid="2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AA66DA-4899-455D-AE62-018B4979F3A5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121859" name="Group 6"/>
          <p:cNvGrpSpPr/>
          <p:nvPr/>
        </p:nvGrpSpPr>
        <p:grpSpPr bwMode="auto">
          <a:xfrm>
            <a:off x="411163" y="422275"/>
            <a:ext cx="6980237" cy="644525"/>
            <a:chOff x="259" y="240"/>
            <a:chExt cx="4397" cy="406"/>
          </a:xfrm>
        </p:grpSpPr>
        <p:sp>
          <p:nvSpPr>
            <p:cNvPr id="121865" name="Rectangle 2"/>
            <p:cNvSpPr>
              <a:spLocks noChangeArrowheads="1"/>
            </p:cNvSpPr>
            <p:nvPr/>
          </p:nvSpPr>
          <p:spPr bwMode="auto">
            <a:xfrm>
              <a:off x="259" y="24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2: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21866" name="Object 3"/>
            <p:cNvGraphicFramePr>
              <a:graphicFrameLocks noChangeAspect="1"/>
            </p:cNvGraphicFramePr>
            <p:nvPr/>
          </p:nvGraphicFramePr>
          <p:xfrm>
            <a:off x="864" y="240"/>
            <a:ext cx="379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083" name="Equation" r:id="rId1" imgW="1164590" imgH="76200" progId="Equation.3">
                    <p:embed/>
                  </p:oleObj>
                </mc:Choice>
                <mc:Fallback>
                  <p:oleObj name="Equation" r:id="rId1" imgW="1164590" imgH="76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0"/>
                          <a:ext cx="379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281113" y="1219200"/>
          <a:ext cx="4495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4" name="Equation" r:id="rId3" imgW="832485" imgH="65405" progId="Equation.3">
                  <p:embed/>
                </p:oleObj>
              </mc:Choice>
              <mc:Fallback>
                <p:oleObj name="Equation" r:id="rId3" imgW="832485" imgH="6540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1219200"/>
                        <a:ext cx="4495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1392238" y="4149725"/>
          <a:ext cx="5105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5" name="Equation" r:id="rId5" imgW="969010" imgH="76200" progId="Equation.3">
                  <p:embed/>
                </p:oleObj>
              </mc:Choice>
              <mc:Fallback>
                <p:oleObj name="Equation" r:id="rId5" imgW="969010" imgH="7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4149725"/>
                        <a:ext cx="51054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1828800" y="1905000"/>
          <a:ext cx="38100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6" name="Equation" r:id="rId7" imgW="1397000" imgH="241300" progId="Equation.3">
                  <p:embed/>
                </p:oleObj>
              </mc:Choice>
              <mc:Fallback>
                <p:oleObj name="Equation" r:id="rId7" imgW="13970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905000"/>
                        <a:ext cx="38100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8"/>
          <p:cNvGraphicFramePr>
            <a:graphicFrameLocks noChangeAspect="1"/>
          </p:cNvGraphicFramePr>
          <p:nvPr/>
        </p:nvGraphicFramePr>
        <p:xfrm>
          <a:off x="1828800" y="2590800"/>
          <a:ext cx="312420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7" name="Equation" r:id="rId9" imgW="1143000" imgH="241300" progId="Equation.3">
                  <p:embed/>
                </p:oleObj>
              </mc:Choice>
              <mc:Fallback>
                <p:oleObj name="Equation" r:id="rId9" imgW="1143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312420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1828800" y="3370263"/>
          <a:ext cx="260985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88" name="Equation" r:id="rId11" imgW="951865" imgH="215900" progId="Equation.3">
                  <p:embed/>
                </p:oleObj>
              </mc:Choice>
              <mc:Fallback>
                <p:oleObj name="Equation" r:id="rId11" imgW="9518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70263"/>
                        <a:ext cx="260985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25500" y="1122680"/>
            <a:ext cx="6140450" cy="39763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391036-8000-4A20-A863-27315C04ACBC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" y="1219200"/>
            <a:ext cx="4572000" cy="156845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断开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亮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</a:t>
            </a:r>
            <a:r>
              <a:rPr lang="zh-CN" altLang="en-US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灭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173" name="Group 5"/>
          <p:cNvGrpSpPr/>
          <p:nvPr/>
        </p:nvGrpSpPr>
        <p:grpSpPr bwMode="auto">
          <a:xfrm>
            <a:off x="5278438" y="38100"/>
            <a:ext cx="3865562" cy="2628900"/>
            <a:chOff x="1440" y="1608"/>
            <a:chExt cx="2435" cy="1656"/>
          </a:xfrm>
        </p:grpSpPr>
        <p:sp>
          <p:nvSpPr>
            <p:cNvPr id="11292" name="Line 6"/>
            <p:cNvSpPr>
              <a:spLocks noChangeShapeType="1"/>
            </p:cNvSpPr>
            <p:nvPr/>
          </p:nvSpPr>
          <p:spPr bwMode="auto">
            <a:xfrm>
              <a:off x="1920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3" name="Line 7"/>
            <p:cNvSpPr>
              <a:spLocks noChangeShapeType="1"/>
            </p:cNvSpPr>
            <p:nvPr/>
          </p:nvSpPr>
          <p:spPr bwMode="auto">
            <a:xfrm>
              <a:off x="1776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4" name="Line 8"/>
            <p:cNvSpPr>
              <a:spLocks noChangeShapeType="1"/>
            </p:cNvSpPr>
            <p:nvPr/>
          </p:nvSpPr>
          <p:spPr bwMode="auto">
            <a:xfrm>
              <a:off x="1824" y="27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Line 9"/>
            <p:cNvSpPr>
              <a:spLocks noChangeShapeType="1"/>
            </p:cNvSpPr>
            <p:nvPr/>
          </p:nvSpPr>
          <p:spPr bwMode="auto">
            <a:xfrm>
              <a:off x="1920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6" name="Line 10"/>
            <p:cNvSpPr>
              <a:spLocks noChangeShapeType="1"/>
            </p:cNvSpPr>
            <p:nvPr/>
          </p:nvSpPr>
          <p:spPr bwMode="auto">
            <a:xfrm>
              <a:off x="1920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7" name="Line 11"/>
            <p:cNvSpPr>
              <a:spLocks noChangeShapeType="1"/>
            </p:cNvSpPr>
            <p:nvPr/>
          </p:nvSpPr>
          <p:spPr bwMode="auto">
            <a:xfrm>
              <a:off x="3120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8" name="Line 12"/>
            <p:cNvSpPr>
              <a:spLocks noChangeShapeType="1"/>
            </p:cNvSpPr>
            <p:nvPr/>
          </p:nvSpPr>
          <p:spPr bwMode="auto">
            <a:xfrm>
              <a:off x="3408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9" name="Oval 13"/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1300" name="Line 14"/>
            <p:cNvSpPr>
              <a:spLocks noChangeShapeType="1"/>
            </p:cNvSpPr>
            <p:nvPr/>
          </p:nvSpPr>
          <p:spPr bwMode="auto">
            <a:xfrm>
              <a:off x="3408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1" name="Line 15"/>
            <p:cNvSpPr>
              <a:spLocks noChangeShapeType="1"/>
            </p:cNvSpPr>
            <p:nvPr/>
          </p:nvSpPr>
          <p:spPr bwMode="auto">
            <a:xfrm>
              <a:off x="1920" y="32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2" name="Line 16"/>
            <p:cNvSpPr>
              <a:spLocks noChangeShapeType="1"/>
            </p:cNvSpPr>
            <p:nvPr/>
          </p:nvSpPr>
          <p:spPr bwMode="auto">
            <a:xfrm>
              <a:off x="3408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3" name="Line 17"/>
            <p:cNvSpPr>
              <a:spLocks noChangeShapeType="1"/>
            </p:cNvSpPr>
            <p:nvPr/>
          </p:nvSpPr>
          <p:spPr bwMode="auto">
            <a:xfrm flipV="1">
              <a:off x="3264" y="268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4" name="Line 18"/>
            <p:cNvSpPr>
              <a:spLocks noChangeShapeType="1"/>
            </p:cNvSpPr>
            <p:nvPr/>
          </p:nvSpPr>
          <p:spPr bwMode="auto">
            <a:xfrm>
              <a:off x="3312" y="268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5" name="Rectangle 19"/>
            <p:cNvSpPr>
              <a:spLocks noChangeArrowheads="1"/>
            </p:cNvSpPr>
            <p:nvPr/>
          </p:nvSpPr>
          <p:spPr bwMode="auto">
            <a:xfrm>
              <a:off x="3631" y="25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306" name="Line 20"/>
            <p:cNvSpPr>
              <a:spLocks noChangeShapeType="1"/>
            </p:cNvSpPr>
            <p:nvPr/>
          </p:nvSpPr>
          <p:spPr bwMode="auto">
            <a:xfrm>
              <a:off x="2400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7" name="Line 21"/>
            <p:cNvSpPr>
              <a:spLocks noChangeShapeType="1"/>
            </p:cNvSpPr>
            <p:nvPr/>
          </p:nvSpPr>
          <p:spPr bwMode="auto">
            <a:xfrm>
              <a:off x="2400" y="2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8" name="Line 22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9" name="Line 23"/>
            <p:cNvSpPr>
              <a:spLocks noChangeShapeType="1"/>
            </p:cNvSpPr>
            <p:nvPr/>
          </p:nvSpPr>
          <p:spPr bwMode="auto">
            <a:xfrm flipV="1">
              <a:off x="2592" y="182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0" name="Line 24"/>
            <p:cNvSpPr>
              <a:spLocks noChangeShapeType="1"/>
            </p:cNvSpPr>
            <p:nvPr/>
          </p:nvSpPr>
          <p:spPr bwMode="auto">
            <a:xfrm flipV="1">
              <a:off x="2592" y="235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1" name="Line 25"/>
            <p:cNvSpPr>
              <a:spLocks noChangeShapeType="1"/>
            </p:cNvSpPr>
            <p:nvPr/>
          </p:nvSpPr>
          <p:spPr bwMode="auto">
            <a:xfrm>
              <a:off x="3072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2" name="Line 26"/>
            <p:cNvSpPr>
              <a:spLocks noChangeShapeType="1"/>
            </p:cNvSpPr>
            <p:nvPr/>
          </p:nvSpPr>
          <p:spPr bwMode="auto">
            <a:xfrm flipH="1">
              <a:off x="3072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3" name="Line 27"/>
            <p:cNvSpPr>
              <a:spLocks noChangeShapeType="1"/>
            </p:cNvSpPr>
            <p:nvPr/>
          </p:nvSpPr>
          <p:spPr bwMode="auto">
            <a:xfrm flipH="1">
              <a:off x="2784" y="25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4" name="Line 28"/>
            <p:cNvSpPr>
              <a:spLocks noChangeShapeType="1"/>
            </p:cNvSpPr>
            <p:nvPr/>
          </p:nvSpPr>
          <p:spPr bwMode="auto">
            <a:xfrm flipH="1">
              <a:off x="2784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5" name="Line 29"/>
            <p:cNvSpPr>
              <a:spLocks noChangeShapeType="1"/>
            </p:cNvSpPr>
            <p:nvPr/>
          </p:nvSpPr>
          <p:spPr bwMode="auto">
            <a:xfrm>
              <a:off x="2688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6" name="Line 30"/>
            <p:cNvSpPr>
              <a:spLocks noChangeShapeType="1"/>
            </p:cNvSpPr>
            <p:nvPr/>
          </p:nvSpPr>
          <p:spPr bwMode="auto">
            <a:xfrm>
              <a:off x="2640" y="23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7" name="Rectangle 31"/>
            <p:cNvSpPr>
              <a:spLocks noChangeArrowheads="1"/>
            </p:cNvSpPr>
            <p:nvPr/>
          </p:nvSpPr>
          <p:spPr bwMode="auto">
            <a:xfrm>
              <a:off x="1488" y="24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0" name="Rectangle 32"/>
            <p:cNvSpPr>
              <a:spLocks noChangeArrowheads="1"/>
            </p:cNvSpPr>
            <p:nvPr/>
          </p:nvSpPr>
          <p:spPr bwMode="auto">
            <a:xfrm>
              <a:off x="14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1" name="Rectangle 33"/>
            <p:cNvSpPr>
              <a:spLocks noChangeArrowheads="1"/>
            </p:cNvSpPr>
            <p:nvPr/>
          </p:nvSpPr>
          <p:spPr bwMode="auto">
            <a:xfrm>
              <a:off x="2352" y="16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2" name="Rectangle 34"/>
            <p:cNvSpPr>
              <a:spLocks noChangeArrowheads="1"/>
            </p:cNvSpPr>
            <p:nvPr/>
          </p:nvSpPr>
          <p:spPr bwMode="auto">
            <a:xfrm>
              <a:off x="2400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203" name="Rectangle 35"/>
          <p:cNvSpPr>
            <a:spLocks noChangeArrowheads="1"/>
          </p:cNvSpPr>
          <p:nvPr/>
        </p:nvSpPr>
        <p:spPr bwMode="auto">
          <a:xfrm>
            <a:off x="349250" y="3048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、或运算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204" name="Group 36"/>
          <p:cNvGrpSpPr/>
          <p:nvPr/>
        </p:nvGrpSpPr>
        <p:grpSpPr bwMode="auto">
          <a:xfrm>
            <a:off x="6096000" y="2895600"/>
            <a:ext cx="2286000" cy="3436938"/>
            <a:chOff x="816" y="2016"/>
            <a:chExt cx="1440" cy="2165"/>
          </a:xfrm>
        </p:grpSpPr>
        <p:sp>
          <p:nvSpPr>
            <p:cNvPr id="11280" name="Line 37"/>
            <p:cNvSpPr>
              <a:spLocks noChangeShapeType="1"/>
            </p:cNvSpPr>
            <p:nvPr/>
          </p:nvSpPr>
          <p:spPr bwMode="auto">
            <a:xfrm>
              <a:off x="912" y="278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1" name="Line 38"/>
            <p:cNvSpPr>
              <a:spLocks noChangeShapeType="1"/>
            </p:cNvSpPr>
            <p:nvPr/>
          </p:nvSpPr>
          <p:spPr bwMode="auto">
            <a:xfrm>
              <a:off x="1776" y="244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07" name="Rectangle 39"/>
            <p:cNvSpPr>
              <a:spLocks noChangeArrowheads="1"/>
            </p:cNvSpPr>
            <p:nvPr/>
          </p:nvSpPr>
          <p:spPr bwMode="auto">
            <a:xfrm>
              <a:off x="1824" y="34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8" name="Rectangle 40"/>
            <p:cNvSpPr>
              <a:spLocks noChangeArrowheads="1"/>
            </p:cNvSpPr>
            <p:nvPr/>
          </p:nvSpPr>
          <p:spPr bwMode="auto">
            <a:xfrm>
              <a:off x="1824" y="31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09" name="Rectangle 41"/>
            <p:cNvSpPr>
              <a:spLocks noChangeArrowheads="1"/>
            </p:cNvSpPr>
            <p:nvPr/>
          </p:nvSpPr>
          <p:spPr bwMode="auto">
            <a:xfrm>
              <a:off x="1824" y="37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0" name="Rectangle 42"/>
            <p:cNvSpPr>
              <a:spLocks noChangeArrowheads="1"/>
            </p:cNvSpPr>
            <p:nvPr/>
          </p:nvSpPr>
          <p:spPr bwMode="auto">
            <a:xfrm>
              <a:off x="1200" y="20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1" name="Rectangle 43"/>
            <p:cNvSpPr>
              <a:spLocks noChangeArrowheads="1"/>
            </p:cNvSpPr>
            <p:nvPr/>
          </p:nvSpPr>
          <p:spPr bwMode="auto">
            <a:xfrm>
              <a:off x="816" y="237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 A   B   F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2" name="Rectangle 44"/>
            <p:cNvSpPr>
              <a:spLocks noChangeArrowheads="1"/>
            </p:cNvSpPr>
            <p:nvPr/>
          </p:nvSpPr>
          <p:spPr bwMode="auto">
            <a:xfrm>
              <a:off x="864" y="280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3" name="Rectangle 45"/>
            <p:cNvSpPr>
              <a:spLocks noChangeArrowheads="1"/>
            </p:cNvSpPr>
            <p:nvPr/>
          </p:nvSpPr>
          <p:spPr bwMode="auto">
            <a:xfrm>
              <a:off x="864" y="3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4" name="Rectangle 46"/>
            <p:cNvSpPr>
              <a:spLocks noChangeArrowheads="1"/>
            </p:cNvSpPr>
            <p:nvPr/>
          </p:nvSpPr>
          <p:spPr bwMode="auto">
            <a:xfrm>
              <a:off x="864" y="34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5" name="Rectangle 47"/>
            <p:cNvSpPr>
              <a:spLocks noChangeArrowheads="1"/>
            </p:cNvSpPr>
            <p:nvPr/>
          </p:nvSpPr>
          <p:spPr bwMode="auto">
            <a:xfrm>
              <a:off x="864" y="38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216" name="Rectangle 48"/>
            <p:cNvSpPr>
              <a:spLocks noChangeArrowheads="1"/>
            </p:cNvSpPr>
            <p:nvPr/>
          </p:nvSpPr>
          <p:spPr bwMode="auto">
            <a:xfrm>
              <a:off x="1824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217" name="Group 49"/>
          <p:cNvGrpSpPr/>
          <p:nvPr/>
        </p:nvGrpSpPr>
        <p:grpSpPr bwMode="auto">
          <a:xfrm>
            <a:off x="1371600" y="2865438"/>
            <a:ext cx="2286000" cy="3459162"/>
            <a:chOff x="3600" y="1920"/>
            <a:chExt cx="1440" cy="2179"/>
          </a:xfrm>
        </p:grpSpPr>
        <p:sp>
          <p:nvSpPr>
            <p:cNvPr id="11272" name="Line 50"/>
            <p:cNvSpPr>
              <a:spLocks noChangeShapeType="1"/>
            </p:cNvSpPr>
            <p:nvPr/>
          </p:nvSpPr>
          <p:spPr bwMode="auto">
            <a:xfrm>
              <a:off x="3600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3" name="Line 51"/>
            <p:cNvSpPr>
              <a:spLocks noChangeShapeType="1"/>
            </p:cNvSpPr>
            <p:nvPr/>
          </p:nvSpPr>
          <p:spPr bwMode="auto">
            <a:xfrm>
              <a:off x="4560" y="24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74" name="Rectangle 52"/>
            <p:cNvSpPr>
              <a:spLocks noChangeArrowheads="1"/>
            </p:cNvSpPr>
            <p:nvPr/>
          </p:nvSpPr>
          <p:spPr bwMode="auto">
            <a:xfrm>
              <a:off x="3696" y="373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1   1  1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75" name="Rectangle 53"/>
            <p:cNvSpPr>
              <a:spLocks noChangeArrowheads="1"/>
            </p:cNvSpPr>
            <p:nvPr/>
          </p:nvSpPr>
          <p:spPr bwMode="auto">
            <a:xfrm>
              <a:off x="3696" y="3398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1   0  1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76" name="Rectangle 54"/>
            <p:cNvSpPr>
              <a:spLocks noChangeArrowheads="1"/>
            </p:cNvSpPr>
            <p:nvPr/>
          </p:nvSpPr>
          <p:spPr bwMode="auto">
            <a:xfrm>
              <a:off x="3696" y="301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0   1  1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77" name="Rectangle 55"/>
            <p:cNvSpPr>
              <a:spLocks noChangeArrowheads="1"/>
            </p:cNvSpPr>
            <p:nvPr/>
          </p:nvSpPr>
          <p:spPr bwMode="auto">
            <a:xfrm>
              <a:off x="3696" y="272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0   0  0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78" name="Rectangle 56"/>
            <p:cNvSpPr>
              <a:spLocks noChangeArrowheads="1"/>
            </p:cNvSpPr>
            <p:nvPr/>
          </p:nvSpPr>
          <p:spPr bwMode="auto">
            <a:xfrm>
              <a:off x="3696" y="235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A   B  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279" name="Rectangle 57"/>
            <p:cNvSpPr>
              <a:spLocks noChangeArrowheads="1"/>
            </p:cNvSpPr>
            <p:nvPr/>
          </p:nvSpPr>
          <p:spPr bwMode="auto">
            <a:xfrm>
              <a:off x="4080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B2DD16-BA6A-4A42-AEC2-D6F1657B7947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04800" y="3810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或门的逻辑符号为：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346075" y="3048000"/>
            <a:ext cx="845820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实现逻辑加的电路称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23850" y="2133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即：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B)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＋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199" name="Group 7"/>
          <p:cNvGrpSpPr/>
          <p:nvPr/>
        </p:nvGrpSpPr>
        <p:grpSpPr bwMode="auto">
          <a:xfrm>
            <a:off x="990600" y="4485005"/>
            <a:ext cx="2216150" cy="1814513"/>
            <a:chOff x="432" y="3024"/>
            <a:chExt cx="1396" cy="1143"/>
          </a:xfrm>
        </p:grpSpPr>
        <p:sp>
          <p:nvSpPr>
            <p:cNvPr id="13341" name="Rectangle 8"/>
            <p:cNvSpPr>
              <a:spLocks noChangeArrowheads="1"/>
            </p:cNvSpPr>
            <p:nvPr/>
          </p:nvSpPr>
          <p:spPr bwMode="auto">
            <a:xfrm>
              <a:off x="1056" y="3130"/>
              <a:ext cx="32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42" name="Line 9"/>
            <p:cNvSpPr>
              <a:spLocks noChangeShapeType="1"/>
            </p:cNvSpPr>
            <p:nvPr/>
          </p:nvSpPr>
          <p:spPr bwMode="auto">
            <a:xfrm flipH="1">
              <a:off x="768" y="3274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3" name="Line 10"/>
            <p:cNvSpPr>
              <a:spLocks noChangeShapeType="1"/>
            </p:cNvSpPr>
            <p:nvPr/>
          </p:nvSpPr>
          <p:spPr bwMode="auto">
            <a:xfrm>
              <a:off x="1392" y="3418"/>
              <a:ext cx="1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4" name="Rectangle 11"/>
            <p:cNvSpPr>
              <a:spLocks noChangeArrowheads="1"/>
            </p:cNvSpPr>
            <p:nvPr/>
          </p:nvSpPr>
          <p:spPr bwMode="auto">
            <a:xfrm>
              <a:off x="432" y="30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45" name="Line 12"/>
            <p:cNvSpPr>
              <a:spLocks noChangeShapeType="1"/>
            </p:cNvSpPr>
            <p:nvPr/>
          </p:nvSpPr>
          <p:spPr bwMode="auto">
            <a:xfrm flipH="1">
              <a:off x="768" y="3562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6" name="Rectangle 13"/>
            <p:cNvSpPr>
              <a:spLocks noChangeArrowheads="1"/>
            </p:cNvSpPr>
            <p:nvPr/>
          </p:nvSpPr>
          <p:spPr bwMode="auto">
            <a:xfrm>
              <a:off x="480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47" name="Rectangle 14"/>
            <p:cNvSpPr>
              <a:spLocks noChangeArrowheads="1"/>
            </p:cNvSpPr>
            <p:nvPr/>
          </p:nvSpPr>
          <p:spPr bwMode="auto">
            <a:xfrm>
              <a:off x="480" y="33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48" name="Rectangle 15"/>
            <p:cNvSpPr>
              <a:spLocks noChangeArrowheads="1"/>
            </p:cNvSpPr>
            <p:nvPr/>
          </p:nvSpPr>
          <p:spPr bwMode="auto">
            <a:xfrm>
              <a:off x="158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49" name="Rectangle 16"/>
            <p:cNvSpPr>
              <a:spLocks noChangeArrowheads="1"/>
            </p:cNvSpPr>
            <p:nvPr/>
          </p:nvSpPr>
          <p:spPr bwMode="auto">
            <a:xfrm>
              <a:off x="1104" y="32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50" name="Rectangle 17"/>
            <p:cNvSpPr>
              <a:spLocks noChangeArrowheads="1"/>
            </p:cNvSpPr>
            <p:nvPr/>
          </p:nvSpPr>
          <p:spPr bwMode="auto">
            <a:xfrm>
              <a:off x="432" y="380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210" name="Group 18"/>
          <p:cNvGrpSpPr/>
          <p:nvPr/>
        </p:nvGrpSpPr>
        <p:grpSpPr bwMode="auto">
          <a:xfrm>
            <a:off x="3810000" y="4485005"/>
            <a:ext cx="2139950" cy="1787525"/>
            <a:chOff x="2400" y="3024"/>
            <a:chExt cx="1348" cy="1126"/>
          </a:xfrm>
        </p:grpSpPr>
        <p:sp>
          <p:nvSpPr>
            <p:cNvPr id="13331" name="Rectangle 19"/>
            <p:cNvSpPr>
              <a:spLocks noChangeArrowheads="1"/>
            </p:cNvSpPr>
            <p:nvPr/>
          </p:nvSpPr>
          <p:spPr bwMode="auto">
            <a:xfrm>
              <a:off x="2928" y="3113"/>
              <a:ext cx="38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32" name="Line 20"/>
            <p:cNvSpPr>
              <a:spLocks noChangeShapeType="1"/>
            </p:cNvSpPr>
            <p:nvPr/>
          </p:nvSpPr>
          <p:spPr bwMode="auto">
            <a:xfrm flipH="1">
              <a:off x="2640" y="325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3312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34" name="Rectangle 22"/>
            <p:cNvSpPr>
              <a:spLocks noChangeArrowheads="1"/>
            </p:cNvSpPr>
            <p:nvPr/>
          </p:nvSpPr>
          <p:spPr bwMode="auto">
            <a:xfrm>
              <a:off x="2688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2880" y="32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2400" y="30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7" name="Rectangle 25"/>
            <p:cNvSpPr>
              <a:spLocks noChangeArrowheads="1"/>
            </p:cNvSpPr>
            <p:nvPr/>
          </p:nvSpPr>
          <p:spPr bwMode="auto">
            <a:xfrm>
              <a:off x="2400" y="33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8" name="Rectangle 26"/>
            <p:cNvSpPr>
              <a:spLocks noChangeArrowheads="1"/>
            </p:cNvSpPr>
            <p:nvPr/>
          </p:nvSpPr>
          <p:spPr bwMode="auto">
            <a:xfrm>
              <a:off x="350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9" name="Line 27"/>
            <p:cNvSpPr>
              <a:spLocks noChangeShapeType="1"/>
            </p:cNvSpPr>
            <p:nvPr/>
          </p:nvSpPr>
          <p:spPr bwMode="auto">
            <a:xfrm flipH="1">
              <a:off x="2640" y="354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40" name="Rectangle 28"/>
            <p:cNvSpPr>
              <a:spLocks noChangeArrowheads="1"/>
            </p:cNvSpPr>
            <p:nvPr/>
          </p:nvSpPr>
          <p:spPr bwMode="auto">
            <a:xfrm>
              <a:off x="2448" y="378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8221" name="Group 29"/>
          <p:cNvGrpSpPr/>
          <p:nvPr/>
        </p:nvGrpSpPr>
        <p:grpSpPr bwMode="auto">
          <a:xfrm>
            <a:off x="6553200" y="4469130"/>
            <a:ext cx="2444750" cy="1814513"/>
            <a:chOff x="3936" y="3014"/>
            <a:chExt cx="1540" cy="1143"/>
          </a:xfrm>
        </p:grpSpPr>
        <p:sp>
          <p:nvSpPr>
            <p:cNvPr id="13322" name="Arc 30"/>
            <p:cNvSpPr/>
            <p:nvPr/>
          </p:nvSpPr>
          <p:spPr bwMode="auto">
            <a:xfrm>
              <a:off x="4368" y="3168"/>
              <a:ext cx="192" cy="480"/>
            </a:xfrm>
            <a:custGeom>
              <a:avLst/>
              <a:gdLst>
                <a:gd name="T0" fmla="*/ 0 w 21600"/>
                <a:gd name="T1" fmla="*/ 0 h 43091"/>
                <a:gd name="T2" fmla="*/ 0 w 21600"/>
                <a:gd name="T3" fmla="*/ 0 h 43091"/>
                <a:gd name="T4" fmla="*/ 0 w 21600"/>
                <a:gd name="T5" fmla="*/ 0 h 4309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Arc 31"/>
            <p:cNvSpPr/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T0" fmla="*/ 0 w 28102"/>
                <a:gd name="T1" fmla="*/ 0 h 43200"/>
                <a:gd name="T2" fmla="*/ 0 w 28102"/>
                <a:gd name="T3" fmla="*/ 0 h 43200"/>
                <a:gd name="T4" fmla="*/ 0 w 28102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0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199"/>
                    <a:pt x="2207" y="42877"/>
                    <a:pt x="149" y="42244"/>
                  </a:cubicBezTo>
                  <a:lnTo>
                    <a:pt x="6502" y="21600"/>
                  </a:lnTo>
                  <a:lnTo>
                    <a:pt x="-1" y="100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Line 32"/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5" name="Line 33"/>
            <p:cNvSpPr>
              <a:spLocks noChangeShapeType="1"/>
            </p:cNvSpPr>
            <p:nvPr/>
          </p:nvSpPr>
          <p:spPr bwMode="auto">
            <a:xfrm flipH="1">
              <a:off x="417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6" name="Line 34"/>
            <p:cNvSpPr>
              <a:spLocks noChangeShapeType="1"/>
            </p:cNvSpPr>
            <p:nvPr/>
          </p:nvSpPr>
          <p:spPr bwMode="auto">
            <a:xfrm>
              <a:off x="494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7" name="Rectangle 35"/>
            <p:cNvSpPr>
              <a:spLocks noChangeArrowheads="1"/>
            </p:cNvSpPr>
            <p:nvPr/>
          </p:nvSpPr>
          <p:spPr bwMode="auto">
            <a:xfrm>
              <a:off x="3936" y="30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28" name="Rectangle 36"/>
            <p:cNvSpPr>
              <a:spLocks noChangeArrowheads="1"/>
            </p:cNvSpPr>
            <p:nvPr/>
          </p:nvSpPr>
          <p:spPr bwMode="auto">
            <a:xfrm>
              <a:off x="3936" y="33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29" name="Rectangle 37"/>
            <p:cNvSpPr>
              <a:spLocks noChangeArrowheads="1"/>
            </p:cNvSpPr>
            <p:nvPr/>
          </p:nvSpPr>
          <p:spPr bwMode="auto">
            <a:xfrm>
              <a:off x="5232" y="32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330" name="Rectangle 38"/>
            <p:cNvSpPr>
              <a:spLocks noChangeArrowheads="1"/>
            </p:cNvSpPr>
            <p:nvPr/>
          </p:nvSpPr>
          <p:spPr bwMode="auto">
            <a:xfrm>
              <a:off x="4080" y="379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304800" y="319088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定义：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一个事件的成立与否有许多条件，只要其中一个或几个条件成立，事件便成立，这样的逻辑关系被称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逻辑加（或）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1871980" y="6268720"/>
            <a:ext cx="90170" cy="540385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上箭头 2"/>
          <p:cNvSpPr/>
          <p:nvPr/>
        </p:nvSpPr>
        <p:spPr>
          <a:xfrm>
            <a:off x="4745990" y="6248400"/>
            <a:ext cx="90170" cy="540385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bldLvl="0" animBg="1" autoUpdateAnimBg="0"/>
      <p:bldP spid="8198" grpId="0" bldLvl="0" animBg="1" autoUpdateAnimBg="0"/>
      <p:bldP spid="2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43151-A33D-4EE6-A684-C10BB2E82D8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1000" y="304800"/>
            <a:ext cx="2012950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、非运算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56" name="Group 40"/>
          <p:cNvGrpSpPr/>
          <p:nvPr/>
        </p:nvGrpSpPr>
        <p:grpSpPr bwMode="auto">
          <a:xfrm>
            <a:off x="4191000" y="138113"/>
            <a:ext cx="4797425" cy="2757487"/>
            <a:chOff x="2507" y="196"/>
            <a:chExt cx="3022" cy="1737"/>
          </a:xfrm>
        </p:grpSpPr>
        <p:sp>
          <p:nvSpPr>
            <p:cNvPr id="15380" name="Line 3"/>
            <p:cNvSpPr>
              <a:spLocks noChangeShapeType="1"/>
            </p:cNvSpPr>
            <p:nvPr/>
          </p:nvSpPr>
          <p:spPr bwMode="auto">
            <a:xfrm>
              <a:off x="2939" y="618"/>
              <a:ext cx="0" cy="4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1" name="Line 4"/>
            <p:cNvSpPr>
              <a:spLocks noChangeShapeType="1"/>
            </p:cNvSpPr>
            <p:nvPr/>
          </p:nvSpPr>
          <p:spPr bwMode="auto">
            <a:xfrm>
              <a:off x="2795" y="1101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2" name="Line 5"/>
            <p:cNvSpPr>
              <a:spLocks noChangeShapeType="1"/>
            </p:cNvSpPr>
            <p:nvPr/>
          </p:nvSpPr>
          <p:spPr bwMode="auto">
            <a:xfrm>
              <a:off x="2891" y="1245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3" name="Line 6"/>
            <p:cNvSpPr>
              <a:spLocks noChangeShapeType="1"/>
            </p:cNvSpPr>
            <p:nvPr/>
          </p:nvSpPr>
          <p:spPr bwMode="auto">
            <a:xfrm>
              <a:off x="4390" y="572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4" name="Line 7"/>
            <p:cNvSpPr>
              <a:spLocks noChangeShapeType="1"/>
            </p:cNvSpPr>
            <p:nvPr/>
          </p:nvSpPr>
          <p:spPr bwMode="auto">
            <a:xfrm>
              <a:off x="2939" y="618"/>
              <a:ext cx="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Line 8"/>
            <p:cNvSpPr>
              <a:spLocks noChangeShapeType="1"/>
            </p:cNvSpPr>
            <p:nvPr/>
          </p:nvSpPr>
          <p:spPr bwMode="auto">
            <a:xfrm>
              <a:off x="2939" y="1933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6" name="Line 9"/>
            <p:cNvSpPr>
              <a:spLocks noChangeShapeType="1"/>
            </p:cNvSpPr>
            <p:nvPr/>
          </p:nvSpPr>
          <p:spPr bwMode="auto">
            <a:xfrm>
              <a:off x="3710" y="589"/>
              <a:ext cx="13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7" name="Line 10"/>
            <p:cNvSpPr>
              <a:spLocks noChangeShapeType="1"/>
            </p:cNvSpPr>
            <p:nvPr/>
          </p:nvSpPr>
          <p:spPr bwMode="auto">
            <a:xfrm>
              <a:off x="5093" y="589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8" name="Oval 11"/>
            <p:cNvSpPr>
              <a:spLocks noChangeArrowheads="1"/>
            </p:cNvSpPr>
            <p:nvPr/>
          </p:nvSpPr>
          <p:spPr bwMode="auto">
            <a:xfrm>
              <a:off x="4901" y="1069"/>
              <a:ext cx="384" cy="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89" name="Line 12"/>
            <p:cNvSpPr>
              <a:spLocks noChangeShapeType="1"/>
            </p:cNvSpPr>
            <p:nvPr/>
          </p:nvSpPr>
          <p:spPr bwMode="auto">
            <a:xfrm>
              <a:off x="5093" y="1453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0" name="Line 13"/>
            <p:cNvSpPr>
              <a:spLocks noChangeShapeType="1"/>
            </p:cNvSpPr>
            <p:nvPr/>
          </p:nvSpPr>
          <p:spPr bwMode="auto">
            <a:xfrm>
              <a:off x="2939" y="1253"/>
              <a:ext cx="0" cy="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1" name="Line 14"/>
            <p:cNvSpPr>
              <a:spLocks noChangeShapeType="1"/>
            </p:cNvSpPr>
            <p:nvPr/>
          </p:nvSpPr>
          <p:spPr bwMode="auto">
            <a:xfrm>
              <a:off x="4949" y="1165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2" name="Line 15"/>
            <p:cNvSpPr>
              <a:spLocks noChangeShapeType="1"/>
            </p:cNvSpPr>
            <p:nvPr/>
          </p:nvSpPr>
          <p:spPr bwMode="auto">
            <a:xfrm flipH="1">
              <a:off x="4949" y="1165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5285" y="109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2507" y="93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E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3891" y="10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96" name="Rectangle 19"/>
            <p:cNvSpPr>
              <a:spLocks noChangeArrowheads="1"/>
            </p:cNvSpPr>
            <p:nvPr/>
          </p:nvSpPr>
          <p:spPr bwMode="auto">
            <a:xfrm>
              <a:off x="3351" y="527"/>
              <a:ext cx="363" cy="18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7" name="Oval 20"/>
            <p:cNvSpPr>
              <a:spLocks noChangeArrowheads="1"/>
            </p:cNvSpPr>
            <p:nvPr/>
          </p:nvSpPr>
          <p:spPr bwMode="auto">
            <a:xfrm>
              <a:off x="4345" y="1116"/>
              <a:ext cx="91" cy="9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398" name="Line 21"/>
            <p:cNvSpPr>
              <a:spLocks noChangeShapeType="1"/>
            </p:cNvSpPr>
            <p:nvPr/>
          </p:nvSpPr>
          <p:spPr bwMode="auto">
            <a:xfrm flipV="1">
              <a:off x="4390" y="1525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9" name="Oval 22"/>
            <p:cNvSpPr>
              <a:spLocks noChangeArrowheads="1"/>
            </p:cNvSpPr>
            <p:nvPr/>
          </p:nvSpPr>
          <p:spPr bwMode="auto">
            <a:xfrm>
              <a:off x="4345" y="1434"/>
              <a:ext cx="91" cy="91"/>
            </a:xfrm>
            <a:prstGeom prst="ellipse">
              <a:avLst/>
            </a:prstGeom>
            <a:noFill/>
            <a:ln w="19050" algn="ctr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5400" name="Line 23"/>
            <p:cNvSpPr>
              <a:spLocks noChangeShapeType="1"/>
            </p:cNvSpPr>
            <p:nvPr/>
          </p:nvSpPr>
          <p:spPr bwMode="auto">
            <a:xfrm flipH="1">
              <a:off x="4073" y="1162"/>
              <a:ext cx="272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401" name="Line 24"/>
            <p:cNvSpPr>
              <a:spLocks noChangeShapeType="1"/>
            </p:cNvSpPr>
            <p:nvPr/>
          </p:nvSpPr>
          <p:spPr bwMode="auto">
            <a:xfrm>
              <a:off x="4163" y="1162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3421" y="1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242" name="Group 26"/>
          <p:cNvGrpSpPr/>
          <p:nvPr/>
        </p:nvGrpSpPr>
        <p:grpSpPr bwMode="auto">
          <a:xfrm>
            <a:off x="1416050" y="3349625"/>
            <a:ext cx="1403350" cy="2289175"/>
            <a:chOff x="1680" y="144"/>
            <a:chExt cx="884" cy="1442"/>
          </a:xfrm>
        </p:grpSpPr>
        <p:sp>
          <p:nvSpPr>
            <p:cNvPr id="15374" name="Line 27"/>
            <p:cNvSpPr>
              <a:spLocks noChangeShapeType="1"/>
            </p:cNvSpPr>
            <p:nvPr/>
          </p:nvSpPr>
          <p:spPr bwMode="auto">
            <a:xfrm>
              <a:off x="1776" y="864"/>
              <a:ext cx="7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Line 28"/>
            <p:cNvSpPr>
              <a:spLocks noChangeShapeType="1"/>
            </p:cNvSpPr>
            <p:nvPr/>
          </p:nvSpPr>
          <p:spPr bwMode="auto">
            <a:xfrm>
              <a:off x="2112" y="576"/>
              <a:ext cx="1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6" name="Rectangle 29"/>
            <p:cNvSpPr>
              <a:spLocks noChangeArrowheads="1"/>
            </p:cNvSpPr>
            <p:nvPr/>
          </p:nvSpPr>
          <p:spPr bwMode="auto">
            <a:xfrm>
              <a:off x="1824" y="119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1  0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77" name="Rectangle 30"/>
            <p:cNvSpPr>
              <a:spLocks noChangeArrowheads="1"/>
            </p:cNvSpPr>
            <p:nvPr/>
          </p:nvSpPr>
          <p:spPr bwMode="auto">
            <a:xfrm>
              <a:off x="1824" y="85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0  1</a:t>
              </a:r>
              <a:endParaRPr lang="en-US" altLang="zh-CN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78" name="Rectangle 31"/>
            <p:cNvSpPr>
              <a:spLocks noChangeArrowheads="1"/>
            </p:cNvSpPr>
            <p:nvPr/>
          </p:nvSpPr>
          <p:spPr bwMode="auto">
            <a:xfrm>
              <a:off x="1776" y="47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  F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79" name="Rectangle 32"/>
            <p:cNvSpPr>
              <a:spLocks noChangeArrowheads="1"/>
            </p:cNvSpPr>
            <p:nvPr/>
          </p:nvSpPr>
          <p:spPr bwMode="auto">
            <a:xfrm>
              <a:off x="1680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真值表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249" name="Group 33"/>
          <p:cNvGrpSpPr/>
          <p:nvPr/>
        </p:nvGrpSpPr>
        <p:grpSpPr bwMode="auto">
          <a:xfrm>
            <a:off x="6019800" y="3429000"/>
            <a:ext cx="1479550" cy="2293938"/>
            <a:chOff x="288" y="144"/>
            <a:chExt cx="932" cy="1445"/>
          </a:xfrm>
        </p:grpSpPr>
        <p:sp>
          <p:nvSpPr>
            <p:cNvPr id="15368" name="Line 34"/>
            <p:cNvSpPr>
              <a:spLocks noChangeShapeType="1"/>
            </p:cNvSpPr>
            <p:nvPr/>
          </p:nvSpPr>
          <p:spPr bwMode="auto">
            <a:xfrm>
              <a:off x="288" y="81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9" name="Line 35"/>
            <p:cNvSpPr>
              <a:spLocks noChangeShapeType="1"/>
            </p:cNvSpPr>
            <p:nvPr/>
          </p:nvSpPr>
          <p:spPr bwMode="auto">
            <a:xfrm>
              <a:off x="768" y="5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336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功能表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288" y="45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    F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288" y="88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断  亮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288" y="122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闭  灭</a:t>
              </a:r>
              <a:endPara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257" name="Rectangle 41"/>
          <p:cNvSpPr>
            <a:spLocks noChangeArrowheads="1"/>
          </p:cNvSpPr>
          <p:nvPr/>
        </p:nvSpPr>
        <p:spPr bwMode="auto">
          <a:xfrm>
            <a:off x="381000" y="1219200"/>
            <a:ext cx="3657600" cy="1592263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若定义开关闭合为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，断开为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。灯亮为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，灯灭为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5FC18E-A25A-439B-BAEF-125D242A6BB2}" type="slidenum">
              <a:rPr lang="en-US" altLang="zh-CN" sz="1400" smtClean="0"/>
            </a:fld>
            <a:endParaRPr lang="en-US" altLang="zh-CN" sz="1400"/>
          </a:p>
        </p:txBody>
      </p:sp>
      <p:grpSp>
        <p:nvGrpSpPr>
          <p:cNvPr id="10242" name="Group 2"/>
          <p:cNvGrpSpPr/>
          <p:nvPr/>
        </p:nvGrpSpPr>
        <p:grpSpPr bwMode="auto">
          <a:xfrm>
            <a:off x="2957513" y="4373880"/>
            <a:ext cx="2774950" cy="1543050"/>
            <a:chOff x="1815" y="1842"/>
            <a:chExt cx="1748" cy="972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1815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7" name="Rectangle 4"/>
            <p:cNvSpPr>
              <a:spLocks noChangeArrowheads="1"/>
            </p:cNvSpPr>
            <p:nvPr/>
          </p:nvSpPr>
          <p:spPr bwMode="auto">
            <a:xfrm>
              <a:off x="2487" y="1842"/>
              <a:ext cx="24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38" name="Line 5"/>
            <p:cNvSpPr>
              <a:spLocks noChangeShapeType="1"/>
            </p:cNvSpPr>
            <p:nvPr/>
          </p:nvSpPr>
          <p:spPr bwMode="auto">
            <a:xfrm flipH="1">
              <a:off x="2103" y="20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9" name="Line 6"/>
            <p:cNvSpPr>
              <a:spLocks noChangeShapeType="1"/>
            </p:cNvSpPr>
            <p:nvPr/>
          </p:nvSpPr>
          <p:spPr bwMode="auto">
            <a:xfrm>
              <a:off x="2823" y="206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3063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F=A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41" name="Rectangle 8"/>
            <p:cNvSpPr>
              <a:spLocks noChangeArrowheads="1"/>
            </p:cNvSpPr>
            <p:nvPr/>
          </p:nvSpPr>
          <p:spPr bwMode="auto">
            <a:xfrm>
              <a:off x="2487" y="184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42" name="Line 9"/>
            <p:cNvSpPr>
              <a:spLocks noChangeShapeType="1"/>
            </p:cNvSpPr>
            <p:nvPr/>
          </p:nvSpPr>
          <p:spPr bwMode="auto">
            <a:xfrm>
              <a:off x="3357" y="1979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3" name="Rectangle 10"/>
            <p:cNvSpPr>
              <a:spLocks noChangeArrowheads="1"/>
            </p:cNvSpPr>
            <p:nvPr/>
          </p:nvSpPr>
          <p:spPr bwMode="auto">
            <a:xfrm>
              <a:off x="2007" y="244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国标符号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44" name="Oval 11"/>
            <p:cNvSpPr>
              <a:spLocks noChangeArrowheads="1"/>
            </p:cNvSpPr>
            <p:nvPr/>
          </p:nvSpPr>
          <p:spPr bwMode="auto">
            <a:xfrm>
              <a:off x="2727" y="201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0252" name="Group 12"/>
          <p:cNvGrpSpPr/>
          <p:nvPr/>
        </p:nvGrpSpPr>
        <p:grpSpPr bwMode="auto">
          <a:xfrm>
            <a:off x="6103938" y="4434205"/>
            <a:ext cx="2927350" cy="1455738"/>
            <a:chOff x="3797" y="1880"/>
            <a:chExt cx="1844" cy="917"/>
          </a:xfrm>
        </p:grpSpPr>
        <p:sp>
          <p:nvSpPr>
            <p:cNvPr id="17428" name="AutoShape 13"/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4085" y="2120"/>
              <a:ext cx="2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0" name="Line 15"/>
            <p:cNvSpPr>
              <a:spLocks noChangeShapeType="1"/>
            </p:cNvSpPr>
            <p:nvPr/>
          </p:nvSpPr>
          <p:spPr bwMode="auto">
            <a:xfrm>
              <a:off x="4757" y="2120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1" name="Rectangle 16"/>
            <p:cNvSpPr>
              <a:spLocks noChangeArrowheads="1"/>
            </p:cNvSpPr>
            <p:nvPr/>
          </p:nvSpPr>
          <p:spPr bwMode="auto">
            <a:xfrm>
              <a:off x="4037" y="243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美国符号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797" y="1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5141" y="1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F=A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34" name="Line 19"/>
            <p:cNvSpPr>
              <a:spLocks noChangeShapeType="1"/>
            </p:cNvSpPr>
            <p:nvPr/>
          </p:nvSpPr>
          <p:spPr bwMode="auto">
            <a:xfrm>
              <a:off x="5420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5" name="Oval 20"/>
            <p:cNvSpPr>
              <a:spLocks noChangeArrowheads="1"/>
            </p:cNvSpPr>
            <p:nvPr/>
          </p:nvSpPr>
          <p:spPr bwMode="auto">
            <a:xfrm>
              <a:off x="4661" y="2066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425450" y="376396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非门的逻辑符号为：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381000" y="2971800"/>
            <a:ext cx="8534400" cy="617538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完成逻辑反运算的电路称</a:t>
            </a:r>
            <a:r>
              <a:rPr lang="zh-CN" altLang="en-US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非门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265" name="Group 25"/>
          <p:cNvGrpSpPr/>
          <p:nvPr/>
        </p:nvGrpSpPr>
        <p:grpSpPr bwMode="auto">
          <a:xfrm>
            <a:off x="76200" y="4373880"/>
            <a:ext cx="2774950" cy="1482725"/>
            <a:chOff x="0" y="1842"/>
            <a:chExt cx="1748" cy="934"/>
          </a:xfrm>
        </p:grpSpPr>
        <p:sp>
          <p:nvSpPr>
            <p:cNvPr id="17420" name="Rectangle 26"/>
            <p:cNvSpPr>
              <a:spLocks noChangeArrowheads="1"/>
            </p:cNvSpPr>
            <p:nvPr/>
          </p:nvSpPr>
          <p:spPr bwMode="auto">
            <a:xfrm>
              <a:off x="672" y="1842"/>
              <a:ext cx="236" cy="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1" name="Line 27"/>
            <p:cNvSpPr>
              <a:spLocks noChangeShapeType="1"/>
            </p:cNvSpPr>
            <p:nvPr/>
          </p:nvSpPr>
          <p:spPr bwMode="auto">
            <a:xfrm flipH="1">
              <a:off x="288" y="2140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2" name="Line 28"/>
            <p:cNvSpPr>
              <a:spLocks noChangeShapeType="1"/>
            </p:cNvSpPr>
            <p:nvPr/>
          </p:nvSpPr>
          <p:spPr bwMode="auto">
            <a:xfrm>
              <a:off x="1008" y="2123"/>
              <a:ext cx="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0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en-US" altLang="zh-CN" sz="32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1248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F=A</a:t>
              </a:r>
              <a:endPara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5" name="Rectangle 31"/>
            <p:cNvSpPr>
              <a:spLocks noChangeArrowheads="1"/>
            </p:cNvSpPr>
            <p:nvPr/>
          </p:nvSpPr>
          <p:spPr bwMode="auto">
            <a:xfrm>
              <a:off x="240" y="241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曾用符号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426" name="Oval 32"/>
            <p:cNvSpPr>
              <a:spLocks noChangeArrowheads="1"/>
            </p:cNvSpPr>
            <p:nvPr/>
          </p:nvSpPr>
          <p:spPr bwMode="auto">
            <a:xfrm>
              <a:off x="912" y="2062"/>
              <a:ext cx="94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7427" name="Line 33"/>
            <p:cNvSpPr>
              <a:spLocks noChangeShapeType="1"/>
            </p:cNvSpPr>
            <p:nvPr/>
          </p:nvSpPr>
          <p:spPr bwMode="auto">
            <a:xfrm>
              <a:off x="1543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5" name="Group 35"/>
          <p:cNvGrpSpPr/>
          <p:nvPr/>
        </p:nvGrpSpPr>
        <p:grpSpPr bwMode="auto">
          <a:xfrm>
            <a:off x="457200" y="2057400"/>
            <a:ext cx="3638550" cy="579438"/>
            <a:chOff x="336" y="912"/>
            <a:chExt cx="2292" cy="365"/>
          </a:xfrm>
        </p:grpSpPr>
        <p:sp>
          <p:nvSpPr>
            <p:cNvPr id="17418" name="Line 24"/>
            <p:cNvSpPr>
              <a:spLocks noChangeShapeType="1"/>
            </p:cNvSpPr>
            <p:nvPr/>
          </p:nvSpPr>
          <p:spPr bwMode="auto">
            <a:xfrm>
              <a:off x="2016" y="9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9" name="Rectangle 34"/>
            <p:cNvSpPr>
              <a:spLocks noChangeArrowheads="1"/>
            </p:cNvSpPr>
            <p:nvPr/>
          </p:nvSpPr>
          <p:spPr bwMode="auto">
            <a:xfrm>
              <a:off x="336" y="91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函数式为：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＝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A </a:t>
              </a:r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381000" y="319088"/>
            <a:ext cx="8534400" cy="1592262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定义：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一个事件的成立取决于条件的否定，即事件与事件的成立条件之间构成矛盾，这样的逻辑关系称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逻辑反（非）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" name="上箭头 1"/>
          <p:cNvSpPr/>
          <p:nvPr/>
        </p:nvSpPr>
        <p:spPr>
          <a:xfrm>
            <a:off x="4481830" y="6040120"/>
            <a:ext cx="90170" cy="540385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 autoUpdateAnimBg="0"/>
      <p:bldP spid="10263" grpId="0" bldLvl="0" animBg="1" autoUpdateAnimBg="0"/>
      <p:bldP spid="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5D6E7E-4772-4E8F-91D8-1C44B7BA0132}" type="slidenum">
              <a:rPr lang="en-US" altLang="zh-CN" sz="1400" smtClean="0"/>
            </a:fld>
            <a:endParaRPr lang="en-US" altLang="zh-CN" sz="140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304800" y="288925"/>
            <a:ext cx="8610600" cy="73183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2.1.2</a:t>
            </a:r>
            <a:r>
              <a:rPr lang="zh-CN" altLang="en-US" sz="42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逻辑函数及逻辑函数间的相等</a:t>
            </a:r>
            <a:endParaRPr lang="zh-CN" altLang="en-US" sz="42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92100" y="1333500"/>
            <a:ext cx="4279900" cy="57943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一、逻辑函数的定义</a:t>
            </a:r>
            <a:endParaRPr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68300" y="2141538"/>
            <a:ext cx="8547100" cy="617537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和逻辑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取值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只有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60363" y="2949575"/>
            <a:ext cx="8534400" cy="11049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函数和变量之间的关系由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“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与、或、非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三种基本运算决定。</a:t>
            </a:r>
            <a:endParaRPr lang="zh-CN" altLang="en-US" sz="320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73050" y="4267200"/>
            <a:ext cx="8763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设某一逻辑电路的输入为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，输出函数为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，当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的值确定之后，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的值就唯一的确定了，则称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……</a:t>
            </a:r>
            <a:r>
              <a:rPr lang="en-US" altLang="zh-CN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逻辑函数</a:t>
            </a: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。记为： 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f(A</a:t>
            </a:r>
            <a:r>
              <a:rPr lang="en-US" altLang="zh-CN" sz="3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/>
                <a:ea typeface="黑体" panose="02010609060101010101" pitchFamily="49" charset="-122"/>
              </a:rPr>
              <a:t>……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32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 autoUpdateAnimBg="0"/>
      <p:bldP spid="11268" grpId="0" bldLvl="0" animBg="1" autoUpdateAnimBg="0"/>
      <p:bldP spid="11270" grpId="0" bldLvl="0" animBg="1" autoUpdateAnimBg="0"/>
      <p:bldP spid="11273" grpId="0" bldLvl="0" animBg="1" autoUpdateAnimBg="0"/>
    </p:bldLst>
  </p:timing>
</p:sld>
</file>

<file path=ppt/tags/tag1.xml><?xml version="1.0" encoding="utf-8"?>
<p:tagLst xmlns:p="http://schemas.openxmlformats.org/presentationml/2006/main">
  <p:tag name="COMMONDATA" val="eyJoZGlkIjoiM2NmY2U0MjQxMjVhMzViM2U2NDc0NTI2ZDMwMzBmZGI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CC99">
            <a:alpha val="14902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</a:spPr>
      <a:bodyPr/>
      <a:lstStyle/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5537</Words>
  <Application>WPS 演示</Application>
  <PresentationFormat>全屏显示(4:3)</PresentationFormat>
  <Paragraphs>1089</Paragraphs>
  <Slides>45</Slides>
  <Notes>111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144</vt:i4>
      </vt:variant>
      <vt:variant>
        <vt:lpstr>幻灯片标题</vt:lpstr>
      </vt:variant>
      <vt:variant>
        <vt:i4>45</vt:i4>
      </vt:variant>
    </vt:vector>
  </HeadingPairs>
  <TitlesOfParts>
    <vt:vector size="202" baseType="lpstr">
      <vt:lpstr>Arial</vt:lpstr>
      <vt:lpstr>宋体</vt:lpstr>
      <vt:lpstr>Wingdings</vt:lpstr>
      <vt:lpstr>Times New Roman</vt:lpstr>
      <vt:lpstr>黑体</vt:lpstr>
      <vt:lpstr>Times New Roman</vt:lpstr>
      <vt:lpstr>Tahoma</vt:lpstr>
      <vt:lpstr>微软雅黑</vt:lpstr>
      <vt:lpstr>Arial Unicode MS</vt:lpstr>
      <vt:lpstr>Arial Black</vt:lpstr>
      <vt:lpstr>华文琥珀</vt:lpstr>
      <vt:lpstr>Cambria Math</vt:lpstr>
      <vt:lpstr>默认设计模板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Visio.Drawing.6</vt:lpstr>
      <vt:lpstr>Equation.3</vt:lpstr>
      <vt:lpstr>Visio.Drawing.6</vt:lpstr>
      <vt:lpstr>Equation.3</vt:lpstr>
      <vt:lpstr>Equation.3</vt:lpstr>
      <vt:lpstr>Equation.3</vt:lpstr>
      <vt:lpstr>Visio.Drawing.6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Visio.Drawing.6</vt:lpstr>
      <vt:lpstr>Visio.Drawing.6</vt:lpstr>
      <vt:lpstr>Equation.3</vt:lpstr>
      <vt:lpstr>Visio.Drawing.6</vt:lpstr>
      <vt:lpstr>Visio.Drawing.6</vt:lpstr>
      <vt:lpstr>Visio.Drawing.6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zhanjy</dc:creator>
  <cp:lastModifiedBy>贝妈</cp:lastModifiedBy>
  <cp:revision>353</cp:revision>
  <dcterms:created xsi:type="dcterms:W3CDTF">2008-08-27T14:02:00Z</dcterms:created>
  <dcterms:modified xsi:type="dcterms:W3CDTF">2024-09-14T06:12:04Z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0BE4FFAE5E5046E8A96880494C22E35C</vt:lpwstr>
  </property>
</Properties>
</file>