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8" r:id="rId5"/>
    <p:sldId id="257" r:id="rId6"/>
    <p:sldId id="260" r:id="rId7"/>
    <p:sldId id="261" r:id="rId8"/>
    <p:sldId id="262" r:id="rId9"/>
    <p:sldId id="492" r:id="rId10"/>
    <p:sldId id="263" r:id="rId11"/>
    <p:sldId id="266" r:id="rId12"/>
    <p:sldId id="267" r:id="rId13"/>
    <p:sldId id="268" r:id="rId14"/>
    <p:sldId id="283" r:id="rId15"/>
    <p:sldId id="425" r:id="rId16"/>
    <p:sldId id="515" r:id="rId17"/>
    <p:sldId id="426" r:id="rId18"/>
    <p:sldId id="514" r:id="rId19"/>
    <p:sldId id="427" r:id="rId20"/>
    <p:sldId id="437" r:id="rId21"/>
    <p:sldId id="517" r:id="rId22"/>
    <p:sldId id="438" r:id="rId23"/>
    <p:sldId id="440" r:id="rId24"/>
    <p:sldId id="439" r:id="rId25"/>
    <p:sldId id="441" r:id="rId26"/>
    <p:sldId id="442" r:id="rId27"/>
    <p:sldId id="453" r:id="rId28"/>
    <p:sldId id="454" r:id="rId29"/>
    <p:sldId id="455" r:id="rId30"/>
    <p:sldId id="461" r:id="rId31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99FF"/>
    <a:srgbClr val="FF9900"/>
    <a:srgbClr val="FF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 autoAdjust="0"/>
    <p:restoredTop sz="97426" autoAdjust="0"/>
  </p:normalViewPr>
  <p:slideViewPr>
    <p:cSldViewPr>
      <p:cViewPr varScale="1">
        <p:scale>
          <a:sx n="114" d="100"/>
          <a:sy n="114" d="100"/>
        </p:scale>
        <p:origin x="84" y="2034"/>
      </p:cViewPr>
      <p:guideLst>
        <p:guide orient="horz" pos="2090"/>
        <p:guide pos="290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6" Type="http://schemas.openxmlformats.org/officeDocument/2006/relationships/slide" Target="slides/slide18.xml"/><Relationship Id="rId5" Type="http://schemas.openxmlformats.org/officeDocument/2006/relationships/slide" Target="slides/slide13.xml"/><Relationship Id="rId4" Type="http://schemas.openxmlformats.org/officeDocument/2006/relationships/slide" Target="slides/slide12.xml"/><Relationship Id="rId3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B1BD62-4A71-47F4-A1C6-4A952C06489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60E370-2A4D-49F8-8111-B63AB6C8836F}" type="slidenum">
              <a:rPr lang="en-US" altLang="zh-CN" smtClean="0"/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E7A6FE-689D-4A60-8320-43AE2E53B91C}" type="slidenum">
              <a:rPr lang="en-US" altLang="zh-CN" smtClean="0"/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4BD665-03DF-4CC2-B0B2-26828774A01E}" type="slidenum">
              <a:rPr lang="en-US" altLang="zh-CN" smtClean="0"/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D59ECB-D056-4460-8486-748F7830AF98}" type="slidenum">
              <a:rPr lang="en-US" altLang="zh-CN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0D6BFF-9B96-4933-B17C-5D4EFC9EA4E5}" type="slidenum">
              <a:rPr lang="en-US" altLang="zh-CN" smtClean="0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75C250-AC82-4D2B-9CB9-7D65A32B0A19}" type="slidenum">
              <a:rPr lang="en-US" altLang="zh-CN" smtClean="0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EDF552-50F5-43C4-AC4B-C3EFF8EF50E7}" type="slidenum">
              <a:rPr lang="en-US" altLang="zh-CN" smtClean="0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9C953C-D27C-4C85-9769-8B66C2856CD8}" type="slidenum">
              <a:rPr lang="en-US" altLang="zh-CN" smtClean="0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DDE6B6-47D3-4482-877A-C4B990741B46}" type="slidenum">
              <a:rPr lang="en-US" altLang="zh-CN" smtClean="0"/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9EC072-72D6-4CD6-BE0F-4AA72C97E845}" type="slidenum">
              <a:rPr lang="en-US" altLang="zh-CN" smtClean="0"/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2AF564-0DFB-4A9C-9A38-14F6AA1BD7A2}" type="slidenum">
              <a:rPr lang="en-US" altLang="zh-CN" smtClean="0"/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73E357-5967-43BA-ABDA-51564A70C41B}" type="slidenum">
              <a:rPr lang="en-US" altLang="zh-CN" smtClean="0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87E11F-F1A7-45C5-90C9-25E643CAC82C}" type="slidenum">
              <a:rPr lang="en-US" altLang="zh-CN" smtClean="0"/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DA37A5-BA73-4F8B-9491-141F1C709507}" type="slidenum">
              <a:rPr lang="en-US" altLang="zh-CN" smtClean="0"/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483175-798A-4B3D-B2E9-F42984B31D58}" type="slidenum">
              <a:rPr lang="en-US" altLang="zh-CN" smtClean="0"/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0A19CE-9F17-4274-80C8-FD16D64F289A}" type="slidenum">
              <a:rPr lang="en-US" altLang="zh-CN" smtClean="0"/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A565FB-3221-430B-9C26-04C5616CB58D}" type="slidenum">
              <a:rPr lang="en-US" altLang="zh-CN" smtClean="0"/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FB682F-FF4C-4B95-B363-AA202438ABB4}" type="slidenum">
              <a:rPr lang="en-US" altLang="zh-CN" smtClean="0"/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271A89-D917-4EC6-A7A8-5C5085C4AEA1}" type="slidenum">
              <a:rPr lang="en-US" altLang="zh-CN" smtClean="0"/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C732A5-5EB1-4D22-B8C6-29ECC54E1DF5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9813CA-F1AF-46C1-8FB3-4EE177038AE7}" type="slidenum">
              <a:rPr lang="en-US" altLang="zh-CN" smtClean="0"/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242575-5F29-46B2-90B7-085123A2086D}" type="slidenum">
              <a:rPr lang="en-US" altLang="zh-CN" smtClean="0"/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242575-5F29-46B2-90B7-085123A2086D}" type="slidenum">
              <a:rPr lang="en-US" altLang="zh-CN" smtClean="0"/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0230CA-7C83-4387-8140-16DE36FBC77A}" type="slidenum">
              <a:rPr lang="en-US" altLang="zh-CN" smtClean="0"/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3C7199-EDAD-4826-8D92-53A08EFBA01E}" type="slidenum">
              <a:rPr lang="en-US" altLang="zh-CN" smtClean="0"/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B3357-CE16-450C-A545-1541913DFE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725AD-9C85-4754-A9F9-1343621754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9C784-2638-43DB-ABD3-9815AE2EF4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C0579-C49E-4413-8A84-6D48AF8FA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84F3C-CD21-43FB-BCEC-01453F77D6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EF228-36B3-4C02-A896-DE6D98376E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F8DC5-36A2-4A53-A070-5F1682272A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EACE-66DB-4158-8ADB-A580BFEBB3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4D338-C1D5-4228-BDFC-2DD3DA6FB1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4FCBE-E33E-4EC4-8DE8-CBEA553C76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72F1-5CF1-40C6-8EFD-3AD3B40D8A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C0A0A-4918-42C4-9AD0-6642309DB48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8" Type="http://schemas.openxmlformats.org/officeDocument/2006/relationships/notesSlide" Target="../notesSlides/notesSlide24.x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B3118-B482-4AFD-8E8F-6F46F8E0DC2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562100" y="125730"/>
            <a:ext cx="6019800" cy="14452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第一部分计算机基础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CH1-3 组合逻辑电路</a:t>
            </a:r>
            <a:endParaRPr lang="en-US" altLang="zh-CN" sz="36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28650" y="1993583"/>
            <a:ext cx="467804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3.1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组合逻辑电路的分析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28650" y="3090545"/>
            <a:ext cx="467804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3.2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组合逻辑电路的设计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28650" y="4127183"/>
            <a:ext cx="549465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3.3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典型组合逻辑电路的设计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28650" y="5193983"/>
            <a:ext cx="467804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3.4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组合逻辑电路的险象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2775" y="2031683"/>
            <a:ext cx="467804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3.1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组合逻辑电路的分析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9445" y="3090545"/>
            <a:ext cx="467804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3.2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组合逻辑电路的设计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1510" y="4127183"/>
            <a:ext cx="549465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3.3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典型组合逻辑电路的设计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052" grpId="0" bldLvl="0" animBg="1" autoUpdateAnimBg="0"/>
      <p:bldP spid="2053" grpId="0" bldLvl="0" animBg="1" autoUpdateAnimBg="0"/>
      <p:bldP spid="2054" grpId="0" bldLvl="0" animBg="1" autoUpdateAnimBg="0"/>
      <p:bldP spid="3" grpId="0" bldLvl="0" animBg="1"/>
      <p:bldP spid="4" grpId="0" bldLvl="0" animBg="1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A5FFBF-72B0-40B1-8E9B-C76C5C924E2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1: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试设计一个三变量的判奇电路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奇数个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1)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868363"/>
            <a:ext cx="54673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、逻辑抽象 及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、逻辑赋值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1447800"/>
            <a:ext cx="8839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由题设可知：三个输入变量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，分别取值为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“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”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“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”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；一个输出变量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，当输入变量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为奇数个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时，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“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”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，否则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“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”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3356" name="Group 44"/>
          <p:cNvGrpSpPr/>
          <p:nvPr/>
        </p:nvGrpSpPr>
        <p:grpSpPr bwMode="auto">
          <a:xfrm>
            <a:off x="5784850" y="2697163"/>
            <a:ext cx="2908300" cy="3657600"/>
            <a:chOff x="3644" y="1699"/>
            <a:chExt cx="1832" cy="2304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644" y="2083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5036" y="1795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3696" y="1699"/>
              <a:ext cx="17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   B   C   F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861050" y="315436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0   0   0   0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861050" y="353536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0   0   1   1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861050" y="391636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0   1   0   1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861050" y="429736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0   1   1   0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5861050" y="467836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1   0   0   1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861050" y="505936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1   0   1   0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861050" y="544036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1   1   0   0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5861050" y="582136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1   1   1   1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04800" y="2819400"/>
            <a:ext cx="28257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、列出真值表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" y="3505200"/>
            <a:ext cx="1606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、化简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1746250" y="4993005"/>
            <a:ext cx="3209925" cy="167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746250" y="5831205"/>
            <a:ext cx="3209925" cy="19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2584450" y="4993005"/>
            <a:ext cx="1905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4108450" y="4993005"/>
            <a:ext cx="1905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3346450" y="4993005"/>
            <a:ext cx="1905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1289050" y="4535805"/>
            <a:ext cx="4699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089025" y="45739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365250" y="4145280"/>
            <a:ext cx="5905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1746250" y="4421505"/>
            <a:ext cx="5905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432050" y="4421505"/>
            <a:ext cx="7937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01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346450" y="4421505"/>
            <a:ext cx="5905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108450" y="4421505"/>
            <a:ext cx="5905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212850" y="50311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1289050" y="58693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44880" y="407352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1898650" y="51073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3422650" y="5145405"/>
            <a:ext cx="46990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2736850" y="58693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4260850" y="58693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2660650" y="51073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4260850" y="51073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1898650" y="58693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3422650" y="5869305"/>
            <a:ext cx="387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5844540" y="351885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0   0   1   1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844540" y="389985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0   1   0   1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844540" y="4642803"/>
            <a:ext cx="28244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1   0   0   1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844540" y="5804853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1   1   1   1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 autoUpdateAnimBg="0"/>
      <p:bldP spid="13316" grpId="0" autoUpdateAnimBg="0"/>
      <p:bldP spid="13321" grpId="0" autoUpdateAnimBg="0"/>
      <p:bldP spid="13322" grpId="0" autoUpdateAnimBg="0"/>
      <p:bldP spid="13323" grpId="0" autoUpdateAnimBg="0"/>
      <p:bldP spid="13324" grpId="0" autoUpdateAnimBg="0"/>
      <p:bldP spid="13325" grpId="0" autoUpdateAnimBg="0"/>
      <p:bldP spid="13326" grpId="0" autoUpdateAnimBg="0"/>
      <p:bldP spid="13327" grpId="0" autoUpdateAnimBg="0"/>
      <p:bldP spid="13328" grpId="0" autoUpdateAnimBg="0"/>
      <p:bldP spid="13330" grpId="0" animBg="1" autoUpdateAnimBg="0"/>
      <p:bldP spid="13331" grpId="0" animBg="1" autoUpdateAnimBg="0"/>
      <p:bldP spid="2" grpId="0" bldLvl="0" animBg="1" autoUpdateAnimBg="0"/>
      <p:bldP spid="3" grpId="0" bldLvl="0" animBg="1" autoUpdateAnimBg="0"/>
      <p:bldP spid="4" grpId="0" bldLvl="0" animBg="1" autoUpdateAnimBg="0"/>
      <p:bldP spid="5" grpId="0" bldLvl="0" animBg="1" autoUpdateAnimBg="0"/>
      <p:bldP spid="13352" grpId="0" animBg="1"/>
      <p:bldP spid="13353" grpId="0" animBg="1"/>
      <p:bldP spid="13354" grpId="0" bldLvl="0" animBg="1"/>
      <p:bldP spid="13355" grpId="0" animBg="1"/>
      <p:bldP spid="13348" grpId="0" animBg="1"/>
      <p:bldP spid="13349" grpId="0" animBg="1"/>
      <p:bldP spid="13350" grpId="0" animBg="1"/>
      <p:bldP spid="133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AD474-1E97-41B1-A86B-21B055940E81}" type="slidenum">
              <a:rPr lang="en-US" altLang="zh-CN" sz="1400" smtClean="0"/>
            </a:fld>
            <a:endParaRPr lang="en-US" altLang="zh-C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Object 2"/>
              <p:cNvSpPr txBox="1"/>
              <p:nvPr/>
            </p:nvSpPr>
            <p:spPr bwMode="auto">
              <a:xfrm>
                <a:off x="1763713" y="404813"/>
                <a:ext cx="5176837" cy="531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60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713" y="404813"/>
                <a:ext cx="5176837" cy="531812"/>
              </a:xfrm>
              <a:prstGeom prst="rect">
                <a:avLst/>
              </a:prstGeom>
              <a:blipFill rotWithShape="1">
                <a:blip r:embed="rId1"/>
                <a:stretch>
                  <a:fillRect l="-6" t="-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39" name="Group 3"/>
          <p:cNvGrpSpPr/>
          <p:nvPr/>
        </p:nvGrpSpPr>
        <p:grpSpPr bwMode="auto">
          <a:xfrm>
            <a:off x="2411413" y="4076700"/>
            <a:ext cx="4148137" cy="1793875"/>
            <a:chOff x="1056" y="2520"/>
            <a:chExt cx="2435" cy="993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824" y="2688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 flipH="1">
              <a:off x="1440" y="3072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056" y="3192"/>
              <a:ext cx="34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C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152" y="2856"/>
              <a:ext cx="22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152" y="2520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824" y="2736"/>
              <a:ext cx="34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2688" y="2784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2304" y="3168"/>
              <a:ext cx="3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688" y="2832"/>
              <a:ext cx="34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2304" y="3168"/>
              <a:ext cx="1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1440" y="3360"/>
              <a:ext cx="86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264" y="2826"/>
              <a:ext cx="22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>
              <a:off x="1440" y="28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2112" y="29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2976" y="302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228600" y="3200400"/>
            <a:ext cx="36385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、画出逻辑电路图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6" name="Object 20"/>
              <p:cNvSpPr txBox="1"/>
              <p:nvPr/>
            </p:nvSpPr>
            <p:spPr bwMode="auto">
              <a:xfrm>
                <a:off x="2124075" y="1009650"/>
                <a:ext cx="4897438" cy="623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356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1009650"/>
                <a:ext cx="4897438" cy="623888"/>
              </a:xfrm>
              <a:prstGeom prst="rect">
                <a:avLst/>
              </a:prstGeom>
              <a:blipFill rotWithShape="1">
                <a:blip r:embed="rId2"/>
                <a:stretch>
                  <a:fillRect r="6" b="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57" name="Object 21"/>
              <p:cNvSpPr txBox="1"/>
              <p:nvPr/>
            </p:nvSpPr>
            <p:spPr bwMode="auto">
              <a:xfrm>
                <a:off x="2149475" y="1557338"/>
                <a:ext cx="4679950" cy="687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357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9475" y="1557338"/>
                <a:ext cx="4679950" cy="687387"/>
              </a:xfrm>
              <a:prstGeom prst="rect">
                <a:avLst/>
              </a:prstGeom>
              <a:blipFill rotWithShape="1">
                <a:blip r:embed="rId3"/>
                <a:stretch>
                  <a:fillRect t="-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58" name="Object 22"/>
              <p:cNvSpPr txBox="1"/>
              <p:nvPr/>
            </p:nvSpPr>
            <p:spPr bwMode="auto">
              <a:xfrm>
                <a:off x="2157413" y="2311400"/>
                <a:ext cx="2160587" cy="473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35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7413" y="2311400"/>
                <a:ext cx="2160587" cy="473075"/>
              </a:xfrm>
              <a:prstGeom prst="rect">
                <a:avLst/>
              </a:prstGeom>
              <a:blipFill rotWithShape="1">
                <a:blip r:embed="rId4"/>
                <a:stretch>
                  <a:fillRect l="-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67510D-7FE7-4567-A89B-252E7E8B16F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838200" y="146050"/>
            <a:ext cx="7696200" cy="7683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典型组合逻辑电路的设计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28600" y="1935480"/>
            <a:ext cx="5937885" cy="4603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一、半加器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放在第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部分计算机组成里讲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9729" name="Group 33"/>
          <p:cNvGrpSpPr/>
          <p:nvPr/>
        </p:nvGrpSpPr>
        <p:grpSpPr bwMode="auto">
          <a:xfrm>
            <a:off x="946150" y="2781300"/>
            <a:ext cx="2863850" cy="2933700"/>
            <a:chOff x="144" y="1416"/>
            <a:chExt cx="1804" cy="1848"/>
          </a:xfrm>
        </p:grpSpPr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144" y="1824"/>
              <a:ext cx="18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960" y="1488"/>
              <a:ext cx="1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44" y="1416"/>
              <a:ext cx="17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   B   S   C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946150" y="33909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0   0   0   0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946150" y="39243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0   1   1   0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946150" y="44577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1   0   1   0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946150" y="49911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1   1   0   1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9737" name="Group 41"/>
          <p:cNvGrpSpPr/>
          <p:nvPr/>
        </p:nvGrpSpPr>
        <p:grpSpPr bwMode="auto">
          <a:xfrm>
            <a:off x="958850" y="5821363"/>
            <a:ext cx="2622550" cy="579437"/>
            <a:chOff x="336" y="3456"/>
            <a:chExt cx="1652" cy="365"/>
          </a:xfrm>
        </p:grpSpPr>
        <p:sp>
          <p:nvSpPr>
            <p:cNvPr id="29738" name="AutoShape 42"/>
            <p:cNvSpPr>
              <a:spLocks noChangeArrowheads="1"/>
            </p:cNvSpPr>
            <p:nvPr/>
          </p:nvSpPr>
          <p:spPr bwMode="auto">
            <a:xfrm>
              <a:off x="816" y="3600"/>
              <a:ext cx="144" cy="144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336" y="3456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S=A  B  C=AB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196850" y="1041400"/>
            <a:ext cx="4785360" cy="706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 </a:t>
            </a:r>
            <a:r>
              <a:rPr lang="zh-CN" altLang="en-US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基本运算电路</a:t>
            </a:r>
            <a:endParaRPr lang="zh-CN" altLang="en-US" sz="40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743" name="Group 47"/>
          <p:cNvGrpSpPr/>
          <p:nvPr/>
        </p:nvGrpSpPr>
        <p:grpSpPr bwMode="auto">
          <a:xfrm>
            <a:off x="5403850" y="2388235"/>
            <a:ext cx="2901950" cy="4514850"/>
            <a:chOff x="3404" y="1188"/>
            <a:chExt cx="1828" cy="2844"/>
          </a:xfrm>
        </p:grpSpPr>
        <p:grpSp>
          <p:nvGrpSpPr>
            <p:cNvPr id="56333" name="Group 3"/>
            <p:cNvGrpSpPr/>
            <p:nvPr/>
          </p:nvGrpSpPr>
          <p:grpSpPr bwMode="auto">
            <a:xfrm>
              <a:off x="3404" y="1188"/>
              <a:ext cx="1828" cy="2844"/>
              <a:chOff x="3504" y="954"/>
              <a:chExt cx="1828" cy="2844"/>
            </a:xfrm>
          </p:grpSpPr>
          <p:sp>
            <p:nvSpPr>
              <p:cNvPr id="29700" name="Rectangle 4"/>
              <p:cNvSpPr>
                <a:spLocks noChangeArrowheads="1"/>
              </p:cNvSpPr>
              <p:nvPr/>
            </p:nvSpPr>
            <p:spPr bwMode="auto">
              <a:xfrm>
                <a:off x="4176" y="960"/>
                <a:ext cx="576" cy="10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01" name="Line 5"/>
              <p:cNvSpPr>
                <a:spLocks noChangeShapeType="1"/>
              </p:cNvSpPr>
              <p:nvPr/>
            </p:nvSpPr>
            <p:spPr bwMode="auto">
              <a:xfrm flipH="1">
                <a:off x="3792" y="120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02" name="Line 6"/>
              <p:cNvSpPr>
                <a:spLocks noChangeShapeType="1"/>
              </p:cNvSpPr>
              <p:nvPr/>
            </p:nvSpPr>
            <p:spPr bwMode="auto">
              <a:xfrm flipH="1">
                <a:off x="3744" y="172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04" name="Line 8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5088" y="15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4315" y="1237"/>
                <a:ext cx="461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endPara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eaLnBrk="1" hangingPunct="1">
                  <a:defRPr/>
                </a:pPr>
                <a:r>
                  <a:rPr lang="en-US" altLang="zh-CN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C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</a:t>
                </a:r>
                <a:endPara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504" y="100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08" name="Rectangle 12"/>
              <p:cNvSpPr>
                <a:spLocks noChangeArrowheads="1"/>
              </p:cNvSpPr>
              <p:nvPr/>
            </p:nvSpPr>
            <p:spPr bwMode="auto">
              <a:xfrm>
                <a:off x="3504" y="15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09" name="Rectangle 13"/>
              <p:cNvSpPr>
                <a:spLocks noChangeArrowheads="1"/>
              </p:cNvSpPr>
              <p:nvPr/>
            </p:nvSpPr>
            <p:spPr bwMode="auto">
              <a:xfrm>
                <a:off x="5088" y="95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10" name="Rectangle 14"/>
              <p:cNvSpPr>
                <a:spLocks noChangeArrowheads="1"/>
              </p:cNvSpPr>
              <p:nvPr/>
            </p:nvSpPr>
            <p:spPr bwMode="auto">
              <a:xfrm>
                <a:off x="4368" y="2310"/>
                <a:ext cx="288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3888" y="245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 flipH="1">
                <a:off x="3888" y="269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auto">
              <a:xfrm>
                <a:off x="4368" y="3270"/>
                <a:ext cx="288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4" name="Line 18"/>
              <p:cNvSpPr>
                <a:spLocks noChangeShapeType="1"/>
              </p:cNvSpPr>
              <p:nvPr/>
            </p:nvSpPr>
            <p:spPr bwMode="auto">
              <a:xfrm>
                <a:off x="4224" y="341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5" name="Line 19"/>
              <p:cNvSpPr>
                <a:spLocks noChangeShapeType="1"/>
              </p:cNvSpPr>
              <p:nvPr/>
            </p:nvSpPr>
            <p:spPr bwMode="auto">
              <a:xfrm flipH="1">
                <a:off x="4032" y="365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6" name="Line 20"/>
              <p:cNvSpPr>
                <a:spLocks noChangeShapeType="1"/>
              </p:cNvSpPr>
              <p:nvPr/>
            </p:nvSpPr>
            <p:spPr bwMode="auto">
              <a:xfrm flipV="1">
                <a:off x="4224" y="2694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7" name="Line 21"/>
              <p:cNvSpPr>
                <a:spLocks noChangeShapeType="1"/>
              </p:cNvSpPr>
              <p:nvPr/>
            </p:nvSpPr>
            <p:spPr bwMode="auto">
              <a:xfrm flipV="1">
                <a:off x="4032" y="2454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8" name="Line 22"/>
              <p:cNvSpPr>
                <a:spLocks noChangeShapeType="1"/>
              </p:cNvSpPr>
              <p:nvPr/>
            </p:nvSpPr>
            <p:spPr bwMode="auto">
              <a:xfrm>
                <a:off x="4656" y="255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19" name="Line 23"/>
              <p:cNvSpPr>
                <a:spLocks noChangeShapeType="1"/>
              </p:cNvSpPr>
              <p:nvPr/>
            </p:nvSpPr>
            <p:spPr bwMode="auto">
              <a:xfrm>
                <a:off x="4656" y="355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0" name="Oval 24"/>
              <p:cNvSpPr>
                <a:spLocks noChangeArrowheads="1"/>
              </p:cNvSpPr>
              <p:nvPr/>
            </p:nvSpPr>
            <p:spPr bwMode="auto">
              <a:xfrm>
                <a:off x="3984" y="240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1" name="Oval 25"/>
              <p:cNvSpPr>
                <a:spLocks noChangeArrowheads="1"/>
              </p:cNvSpPr>
              <p:nvPr/>
            </p:nvSpPr>
            <p:spPr bwMode="auto">
              <a:xfrm>
                <a:off x="4176" y="264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22" name="Rectangle 26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5088" y="235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25" name="Rectangle 29"/>
              <p:cNvSpPr>
                <a:spLocks noChangeArrowheads="1"/>
              </p:cNvSpPr>
              <p:nvPr/>
            </p:nvSpPr>
            <p:spPr bwMode="auto">
              <a:xfrm>
                <a:off x="5040" y="336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4320" y="2352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=1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9727" name="Rectangle 31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&amp;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4076" y="120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∑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 bldLvl="0" animBg="1" autoUpdateAnimBg="0"/>
      <p:bldP spid="29733" grpId="0" autoUpdateAnimBg="0"/>
      <p:bldP spid="29734" grpId="0" autoUpdateAnimBg="0"/>
      <p:bldP spid="29735" grpId="0" autoUpdateAnimBg="0"/>
      <p:bldP spid="29736" grpId="0" autoUpdateAnimBg="0"/>
      <p:bldP spid="29740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A86C6-4A94-4ADF-9E14-E8227BB19B0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28600" y="146050"/>
            <a:ext cx="3810000" cy="768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28600" y="1066800"/>
            <a:ext cx="8763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所谓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编码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，就是在选定的一系列二值代码中赋予每个代码以固定的含义。执行编码功能的电路称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编码器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Text Box 3" descr="棚架"/>
          <p:cNvSpPr txBox="1">
            <a:spLocks noChangeArrowheads="1"/>
          </p:cNvSpPr>
          <p:nvPr/>
        </p:nvSpPr>
        <p:spPr bwMode="auto">
          <a:xfrm>
            <a:off x="951945" y="3152934"/>
            <a:ext cx="690563" cy="706755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fontAlgn="base">
              <a:spcBef>
                <a:spcPct val="50000"/>
              </a:spcBef>
            </a:pPr>
            <a:r>
              <a:rPr lang="zh-CN" altLang="zh-CN" sz="2000">
                <a:latin typeface="宋体" panose="02010600030101010101" pitchFamily="2" charset="-122"/>
              </a:rPr>
              <a:t>编码 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2066290" y="3143250"/>
            <a:ext cx="4196080" cy="571500"/>
          </a:xfrm>
          <a:prstGeom prst="wedgeRectCallout">
            <a:avLst>
              <a:gd name="adj1" fmla="val -63014"/>
              <a:gd name="adj2" fmla="val -22083"/>
            </a:avLst>
          </a:prstGeom>
          <a:solidFill>
            <a:srgbClr val="FFFF99"/>
          </a:solidFill>
          <a:ln w="9525" cmpd="sng">
            <a:solidFill>
              <a:sysClr val="windowText" lastClr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lIns="0" tIns="0" rIns="0" bIns="0"/>
          <a:p>
            <a:pPr fontAlgn="base"/>
            <a:r>
              <a:rPr lang="zh-CN" altLang="zh-CN" sz="2000"/>
              <a:t>　　将具有特定含义的信息编成相应二进制代码的过程。 </a:t>
            </a:r>
            <a:endParaRPr lang="zh-CN" altLang="zh-CN" sz="2000"/>
          </a:p>
        </p:txBody>
      </p:sp>
      <p:sp>
        <p:nvSpPr>
          <p:cNvPr id="21511" name="Text Box 7" descr="棚架"/>
          <p:cNvSpPr txBox="1">
            <a:spLocks noChangeArrowheads="1"/>
          </p:cNvSpPr>
          <p:nvPr/>
        </p:nvSpPr>
        <p:spPr bwMode="auto">
          <a:xfrm>
            <a:off x="894715" y="4300220"/>
            <a:ext cx="3418205" cy="39878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fontAlgn="base">
              <a:spcBef>
                <a:spcPct val="50000"/>
              </a:spcBef>
            </a:pPr>
            <a:r>
              <a:rPr lang="zh-CN" altLang="zh-CN" sz="2000"/>
              <a:t>编码器</a:t>
            </a:r>
            <a:r>
              <a:rPr lang="zh-CN" altLang="zh-CN" sz="2000">
                <a:latin typeface="宋体" panose="02010600030101010101" pitchFamily="2" charset="-122"/>
              </a:rPr>
              <a:t>(</a:t>
            </a:r>
            <a:r>
              <a:rPr lang="zh-CN" altLang="zh-CN" sz="2000"/>
              <a:t>即Encoder</a:t>
            </a:r>
            <a:r>
              <a:rPr lang="zh-CN" altLang="zh-CN" sz="2000">
                <a:latin typeface="宋体" panose="02010600030101010101" pitchFamily="2" charset="-122"/>
              </a:rPr>
              <a:t>)</a:t>
            </a:r>
            <a:r>
              <a:rPr lang="zh-CN" altLang="zh-CN" sz="2000"/>
              <a:t> </a:t>
            </a:r>
            <a:endParaRPr lang="zh-CN" altLang="zh-CN" sz="2000"/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3726180" y="4363720"/>
            <a:ext cx="3091815" cy="271780"/>
          </a:xfrm>
          <a:prstGeom prst="wedgeRectCallout">
            <a:avLst>
              <a:gd name="adj1" fmla="val -65093"/>
              <a:gd name="adj2" fmla="val -7500"/>
            </a:avLst>
          </a:prstGeom>
          <a:solidFill>
            <a:srgbClr val="FFFF99"/>
          </a:solidFill>
          <a:ln w="9525" cmpd="sng">
            <a:solidFill>
              <a:sysClr val="windowText" lastClr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lIns="0" tIns="0" rIns="0" bIns="0"/>
          <a:p>
            <a:pPr algn="ctr" fontAlgn="base"/>
            <a:r>
              <a:rPr lang="zh-CN" altLang="zh-CN" sz="2000">
                <a:latin typeface="宋体" panose="02010600030101010101" pitchFamily="2" charset="-122"/>
              </a:rPr>
              <a:t>实现编码功能的电路 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grpSp>
        <p:nvGrpSpPr>
          <p:cNvPr id="21512" name="Group 8"/>
          <p:cNvGrpSpPr/>
          <p:nvPr/>
        </p:nvGrpSpPr>
        <p:grpSpPr bwMode="auto">
          <a:xfrm rot="0">
            <a:off x="911225" y="5372735"/>
            <a:ext cx="6019800" cy="765810"/>
            <a:chOff x="-154" y="54"/>
            <a:chExt cx="3297" cy="643"/>
          </a:xfrm>
        </p:grpSpPr>
        <p:sp>
          <p:nvSpPr>
            <p:cNvPr id="21513" name="Text Box 9" descr="棚架"/>
            <p:cNvSpPr txBox="1">
              <a:spLocks noChangeArrowheads="1"/>
            </p:cNvSpPr>
            <p:nvPr/>
          </p:nvSpPr>
          <p:spPr bwMode="auto">
            <a:xfrm>
              <a:off x="-154" y="201"/>
              <a:ext cx="666" cy="335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fontAlgn="base">
                <a:spcBef>
                  <a:spcPct val="50000"/>
                </a:spcBef>
              </a:pPr>
              <a:r>
                <a:rPr lang="zh-CN" altLang="zh-CN" sz="2000">
                  <a:latin typeface="宋体" panose="02010600030101010101" pitchFamily="2" charset="-122"/>
                </a:rPr>
                <a:t>被编信号  </a:t>
              </a:r>
              <a:endParaRPr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1514" name="Text Box 10" descr="棚架"/>
            <p:cNvSpPr txBox="1">
              <a:spLocks noChangeArrowheads="1"/>
            </p:cNvSpPr>
            <p:nvPr/>
          </p:nvSpPr>
          <p:spPr bwMode="auto">
            <a:xfrm>
              <a:off x="2341" y="115"/>
              <a:ext cx="802" cy="335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ctr" fontAlgn="base">
                <a:spcBef>
                  <a:spcPct val="50000"/>
                </a:spcBef>
              </a:pPr>
              <a:r>
                <a:rPr lang="zh-CN" altLang="zh-CN" sz="2000">
                  <a:latin typeface="宋体" panose="02010600030101010101" pitchFamily="2" charset="-122"/>
                </a:rPr>
                <a:t>二进制代码 </a:t>
              </a:r>
              <a:endParaRPr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1515" name="AutoShape 11"/>
            <p:cNvSpPr>
              <a:spLocks noChangeArrowheads="1"/>
            </p:cNvSpPr>
            <p:nvPr/>
          </p:nvSpPr>
          <p:spPr bwMode="auto">
            <a:xfrm>
              <a:off x="648" y="70"/>
              <a:ext cx="415" cy="627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FFFF99"/>
            </a:solidFill>
            <a:ln w="9525" cmpd="sng">
              <a:solidFill>
                <a:sysClr val="windowText" lastClr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endParaRPr lang="zh-CN" altLang="en-US" sz="2000"/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160" y="229"/>
              <a:ext cx="592" cy="335"/>
            </a:xfrm>
            <a:prstGeom prst="rect">
              <a:avLst/>
            </a:prstGeom>
            <a:noFill/>
            <a:ln w="28575" cmpd="sng">
              <a:solidFill>
                <a:sysClr val="windowText" lastClr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 sz="2000"/>
            </a:p>
          </p:txBody>
        </p:sp>
        <p:sp>
          <p:nvSpPr>
            <p:cNvPr id="21517" name="Text Box 13" descr="棚架"/>
            <p:cNvSpPr txBox="1">
              <a:spLocks noChangeArrowheads="1"/>
            </p:cNvSpPr>
            <p:nvPr/>
          </p:nvSpPr>
          <p:spPr bwMode="auto">
            <a:xfrm>
              <a:off x="1102" y="244"/>
              <a:ext cx="586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ctr" fontAlgn="base">
                <a:spcBef>
                  <a:spcPct val="50000"/>
                </a:spcBef>
              </a:pPr>
              <a:r>
                <a:rPr lang="zh-CN" altLang="zh-CN" sz="2000">
                  <a:latin typeface="宋体" panose="02010600030101010101" pitchFamily="2" charset="-122"/>
                </a:rPr>
                <a:t>编码器 </a:t>
              </a:r>
              <a:endParaRPr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1518" name="AutoShape 14"/>
            <p:cNvSpPr>
              <a:spLocks noChangeArrowheads="1"/>
            </p:cNvSpPr>
            <p:nvPr/>
          </p:nvSpPr>
          <p:spPr bwMode="auto">
            <a:xfrm>
              <a:off x="1872" y="54"/>
              <a:ext cx="415" cy="627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FFFF99"/>
            </a:solidFill>
            <a:ln w="9525" cmpd="sng">
              <a:solidFill>
                <a:sysClr val="windowText" lastClr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 autoUpdateAnimBg="0"/>
      <p:bldP spid="21507" grpId="0" bldLvl="0" animBg="1" autoUpdateAnimBg="0"/>
      <p:bldP spid="21508" grpId="0" bldLvl="0" animBg="1" autoUpdateAnimBg="0"/>
      <p:bldP spid="21509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564D338-C1D5-4228-BDFC-2DD3DA6FB1E0}" type="slidenum">
              <a:rPr lang="en-US" altLang="zh-CN"/>
            </a:fld>
            <a:endParaRPr lang="en-US" altLang="zh-CN"/>
          </a:p>
        </p:txBody>
      </p:sp>
      <p:grpSp>
        <p:nvGrpSpPr>
          <p:cNvPr id="70688" name="Group 32"/>
          <p:cNvGrpSpPr/>
          <p:nvPr/>
        </p:nvGrpSpPr>
        <p:grpSpPr bwMode="auto">
          <a:xfrm>
            <a:off x="789940" y="3956685"/>
            <a:ext cx="2842260" cy="1939051"/>
            <a:chOff x="1728" y="2304"/>
            <a:chExt cx="2296" cy="1931"/>
          </a:xfrm>
        </p:grpSpPr>
        <p:sp>
          <p:nvSpPr>
            <p:cNvPr id="70665" name="Rectangle 9"/>
            <p:cNvSpPr>
              <a:spLocks noChangeArrowheads="1"/>
            </p:cNvSpPr>
            <p:nvPr/>
          </p:nvSpPr>
          <p:spPr bwMode="auto">
            <a:xfrm>
              <a:off x="2496" y="2358"/>
              <a:ext cx="971" cy="1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>
              <a:off x="2304" y="2694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2304" y="2886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>
              <a:off x="2304" y="3126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>
              <a:off x="2304" y="3366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304" y="3606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H="1">
              <a:off x="2160" y="3894"/>
              <a:ext cx="3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>
              <a:off x="3648" y="2646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>
              <a:off x="3648" y="2886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648" y="3078"/>
              <a:ext cx="1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3648" y="3366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3648" y="3606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3456" y="3894"/>
              <a:ext cx="2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1824" y="2304"/>
              <a:ext cx="328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728" y="3648"/>
              <a:ext cx="412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endParaRPr lang="en-US" altLang="zh-CN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3696" y="2304"/>
              <a:ext cx="328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681" name="Rectangle 25"/>
            <p:cNvSpPr>
              <a:spLocks noChangeArrowheads="1"/>
            </p:cNvSpPr>
            <p:nvPr/>
          </p:nvSpPr>
          <p:spPr bwMode="auto">
            <a:xfrm>
              <a:off x="3696" y="3654"/>
              <a:ext cx="328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682" name="Rectangle 26"/>
            <p:cNvSpPr>
              <a:spLocks noChangeArrowheads="1"/>
            </p:cNvSpPr>
            <p:nvPr/>
          </p:nvSpPr>
          <p:spPr bwMode="auto">
            <a:xfrm>
              <a:off x="2784" y="2454"/>
              <a:ext cx="372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编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2784" y="2971"/>
              <a:ext cx="372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码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684" name="Rectangle 28"/>
            <p:cNvSpPr>
              <a:spLocks noChangeArrowheads="1"/>
            </p:cNvSpPr>
            <p:nvPr/>
          </p:nvSpPr>
          <p:spPr bwMode="auto">
            <a:xfrm>
              <a:off x="2784" y="3462"/>
              <a:ext cx="372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器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685" name="Line 29"/>
            <p:cNvSpPr>
              <a:spLocks noChangeShapeType="1"/>
            </p:cNvSpPr>
            <p:nvPr/>
          </p:nvSpPr>
          <p:spPr bwMode="auto">
            <a:xfrm flipH="1">
              <a:off x="2160" y="250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86" name="Line 30"/>
            <p:cNvSpPr>
              <a:spLocks noChangeShapeType="1"/>
            </p:cNvSpPr>
            <p:nvPr/>
          </p:nvSpPr>
          <p:spPr bwMode="auto">
            <a:xfrm>
              <a:off x="3456" y="250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419735" y="3021965"/>
            <a:ext cx="3843020" cy="39878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二进制编码器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sz="2000" b="1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线－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线编码器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6" name="AutoShape 17"/>
          <p:cNvSpPr>
            <a:spLocks noChangeArrowheads="1"/>
          </p:cNvSpPr>
          <p:nvPr/>
        </p:nvSpPr>
        <p:spPr bwMode="auto">
          <a:xfrm>
            <a:off x="4845527" y="3895725"/>
            <a:ext cx="3075385" cy="571500"/>
          </a:xfrm>
          <a:prstGeom prst="wedgeRectCallout">
            <a:avLst>
              <a:gd name="adj1" fmla="val -73306"/>
              <a:gd name="adj2" fmla="val -139333"/>
            </a:avLst>
          </a:prstGeom>
          <a:solidFill>
            <a:srgbClr val="FFFF99"/>
          </a:solidFill>
          <a:ln w="9525" cmpd="sng">
            <a:solidFill>
              <a:sysClr val="windowText" lastClr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lIns="0" tIns="0" rIns="0" bIns="0"/>
          <a:p>
            <a:pPr fontAlgn="base"/>
            <a:r>
              <a:rPr lang="zh-CN" altLang="zh-CN" sz="1600"/>
              <a:t>　　用 </a:t>
            </a:r>
            <a:r>
              <a:rPr lang="zh-CN" altLang="zh-CN" sz="1600" i="1"/>
              <a:t>n </a:t>
            </a:r>
            <a:r>
              <a:rPr lang="zh-CN" altLang="zh-CN" sz="1600"/>
              <a:t>位二进制数码对 2</a:t>
            </a:r>
            <a:r>
              <a:rPr lang="zh-CN" altLang="zh-CN" sz="1600" i="1" baseline="30000"/>
              <a:t>n </a:t>
            </a:r>
            <a:r>
              <a:rPr lang="zh-CN" altLang="zh-CN" sz="1600"/>
              <a:t>个输入信号进行编码的电路。</a:t>
            </a:r>
            <a:r>
              <a:rPr lang="zh-CN" altLang="zh-CN" sz="1600">
                <a:latin typeface="宋体" panose="02010600030101010101" pitchFamily="2" charset="-122"/>
              </a:rPr>
              <a:t> </a:t>
            </a:r>
            <a:endParaRPr lang="zh-CN" altLang="zh-CN" sz="1600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0"/>
            <a:ext cx="6096000" cy="2943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05" y="2421255"/>
            <a:ext cx="1223645" cy="50419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bldLvl="0" animBg="1" autoUpdateAnimBg="0"/>
      <p:bldP spid="216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B260E-1C28-4E1A-89CE-3613DBD6AD85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71682" name="Group 2"/>
          <p:cNvGrpSpPr/>
          <p:nvPr/>
        </p:nvGrpSpPr>
        <p:grpSpPr bwMode="auto">
          <a:xfrm>
            <a:off x="2590800" y="2366645"/>
            <a:ext cx="4025900" cy="2743200"/>
            <a:chOff x="1728" y="1584"/>
            <a:chExt cx="2536" cy="1728"/>
          </a:xfrm>
        </p:grpSpPr>
        <p:sp>
          <p:nvSpPr>
            <p:cNvPr id="71683" name="Rectangle 3"/>
            <p:cNvSpPr>
              <a:spLocks noChangeArrowheads="1"/>
            </p:cNvSpPr>
            <p:nvPr/>
          </p:nvSpPr>
          <p:spPr bwMode="auto">
            <a:xfrm>
              <a:off x="2352" y="1584"/>
              <a:ext cx="1152" cy="1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84" name="Line 4"/>
            <p:cNvSpPr>
              <a:spLocks noChangeShapeType="1"/>
            </p:cNvSpPr>
            <p:nvPr/>
          </p:nvSpPr>
          <p:spPr bwMode="auto">
            <a:xfrm flipH="1">
              <a:off x="2016" y="172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2160" y="235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2160" y="25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2160" y="28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 flipH="1">
              <a:off x="2016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3504" y="196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3504" y="244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 flipH="1">
              <a:off x="2064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3504" y="288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776" y="1584"/>
              <a:ext cx="3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776" y="1920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728" y="28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3888" y="17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936" y="220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3936" y="264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2400" y="186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线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-3</a:t>
              </a: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线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2448" y="2463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编码器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1824" y="19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1776" y="29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1003300" y="1055688"/>
            <a:ext cx="82880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高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电平有效，即对输入为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“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的位进行编码。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228600" y="228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线－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线编码器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dvAuto="0" autoUpdateAnimBg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" name="AutoShape 55"/>
          <p:cNvSpPr>
            <a:spLocks noChangeArrowheads="1"/>
          </p:cNvSpPr>
          <p:nvPr/>
        </p:nvSpPr>
        <p:spPr bwMode="auto">
          <a:xfrm>
            <a:off x="3771900" y="4017010"/>
            <a:ext cx="1193800" cy="687070"/>
          </a:xfrm>
          <a:prstGeom prst="wedgeRectCallout">
            <a:avLst>
              <a:gd name="adj1" fmla="val -70917"/>
              <a:gd name="adj2" fmla="val -22843"/>
            </a:avLst>
          </a:prstGeom>
          <a:solidFill>
            <a:srgbClr val="CCCCFF"/>
          </a:solidFill>
          <a:ln w="9525" cmpd="sng">
            <a:solidFill>
              <a:srgbClr val="00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lIns="0" tIns="0" rIns="0" bIns="0"/>
          <a:p>
            <a:pPr algn="ctr" fontAlgn="base"/>
            <a:r>
              <a:rPr lang="zh-CN" altLang="zh-CN" sz="2000">
                <a:latin typeface="宋体" panose="02010600030101010101" pitchFamily="2" charset="-122"/>
              </a:rPr>
              <a:t>输出 </a:t>
            </a:r>
            <a:r>
              <a:rPr lang="zh-CN" altLang="zh-CN" sz="2000"/>
              <a:t>3 </a:t>
            </a:r>
            <a:r>
              <a:rPr lang="zh-CN" altLang="zh-CN" sz="2000">
                <a:latin typeface="宋体" panose="02010600030101010101" pitchFamily="2" charset="-122"/>
              </a:rPr>
              <a:t>位</a:t>
            </a:r>
            <a:br>
              <a:rPr lang="zh-CN" altLang="zh-CN" sz="2000">
                <a:latin typeface="宋体" panose="02010600030101010101" pitchFamily="2" charset="-122"/>
              </a:rPr>
            </a:br>
            <a:r>
              <a:rPr lang="zh-CN" altLang="zh-CN" sz="2000">
                <a:latin typeface="宋体" panose="02010600030101010101" pitchFamily="2" charset="-122"/>
              </a:rPr>
              <a:t>二进制码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564D338-C1D5-4228-BDFC-2DD3DA6FB1E0}" type="slidenum">
              <a:rPr lang="en-US" altLang="zh-CN"/>
            </a:fld>
            <a:endParaRPr lang="en-US" altLang="zh-CN"/>
          </a:p>
        </p:txBody>
      </p:sp>
      <p:sp>
        <p:nvSpPr>
          <p:cNvPr id="396" name="AutoShape 196"/>
          <p:cNvSpPr>
            <a:spLocks noChangeArrowheads="1"/>
          </p:cNvSpPr>
          <p:nvPr/>
        </p:nvSpPr>
        <p:spPr bwMode="auto">
          <a:xfrm>
            <a:off x="133350" y="85725"/>
            <a:ext cx="3390900" cy="567690"/>
          </a:xfrm>
          <a:prstGeom prst="wedgeRectCallout">
            <a:avLst>
              <a:gd name="adj1" fmla="val -28449"/>
              <a:gd name="adj2" fmla="val 1713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lIns="0" tIns="0" rIns="0" bIns="0"/>
          <a:p>
            <a:pPr fontAlgn="base"/>
            <a:r>
              <a:rPr lang="zh-CN" altLang="zh-CN"/>
              <a:t> </a:t>
            </a:r>
            <a:r>
              <a:rPr lang="zh-CN" altLang="zh-CN" sz="2000"/>
              <a:t>8 </a:t>
            </a:r>
            <a:r>
              <a:rPr lang="zh-CN" altLang="zh-CN" sz="2000">
                <a:latin typeface="宋体" panose="02010600030101010101" pitchFamily="2" charset="-122"/>
              </a:rPr>
              <a:t>线</a:t>
            </a:r>
            <a:r>
              <a:rPr lang="zh-CN" altLang="zh-CN" sz="2000"/>
              <a:t> – 3 </a:t>
            </a:r>
            <a:r>
              <a:rPr lang="zh-CN" altLang="zh-CN" sz="2000">
                <a:latin typeface="宋体" panose="02010600030101010101" pitchFamily="2" charset="-122"/>
              </a:rPr>
              <a:t>线编码器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grpSp>
        <p:nvGrpSpPr>
          <p:cNvPr id="201" name="Group 3"/>
          <p:cNvGrpSpPr/>
          <p:nvPr/>
        </p:nvGrpSpPr>
        <p:grpSpPr bwMode="auto">
          <a:xfrm rot="0">
            <a:off x="619125" y="1511935"/>
            <a:ext cx="2961084" cy="4896485"/>
            <a:chOff x="0" y="166"/>
            <a:chExt cx="2487" cy="3625"/>
          </a:xfrm>
        </p:grpSpPr>
        <p:sp>
          <p:nvSpPr>
            <p:cNvPr id="202" name="AutoShape 4"/>
            <p:cNvSpPr>
              <a:spLocks noChangeArrowheads="1"/>
            </p:cNvSpPr>
            <p:nvPr/>
          </p:nvSpPr>
          <p:spPr bwMode="auto">
            <a:xfrm>
              <a:off x="0" y="1650"/>
              <a:ext cx="2440" cy="252"/>
            </a:xfrm>
            <a:prstGeom prst="flowChartProcess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 sz="1350"/>
            </a:p>
          </p:txBody>
        </p:sp>
        <p:graphicFrame>
          <p:nvGraphicFramePr>
            <p:cNvPr id="203" name="Object 5"/>
            <p:cNvGraphicFramePr>
              <a:graphicFrameLocks noChangeAspect="1"/>
            </p:cNvGraphicFramePr>
            <p:nvPr/>
          </p:nvGraphicFramePr>
          <p:xfrm>
            <a:off x="208" y="166"/>
            <a:ext cx="1945" cy="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" name="" r:id="rId1" imgW="3695700" imgH="6372225" progId="Paint.Picture">
                    <p:embed/>
                  </p:oleObj>
                </mc:Choice>
                <mc:Fallback>
                  <p:oleObj name="" r:id="rId1" imgW="3695700" imgH="6372225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66"/>
                          <a:ext cx="1945" cy="3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472C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E7E6E6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" name="Rectangle 6"/>
            <p:cNvSpPr>
              <a:spLocks noChangeArrowheads="1"/>
            </p:cNvSpPr>
            <p:nvPr/>
          </p:nvSpPr>
          <p:spPr bwMode="auto">
            <a:xfrm>
              <a:off x="0" y="293"/>
              <a:ext cx="224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I</a:t>
              </a:r>
              <a:r>
                <a:rPr lang="zh-CN" altLang="zh-CN" sz="2000" baseline="-25000"/>
                <a:t>1</a:t>
              </a:r>
              <a:endParaRPr lang="zh-CN" altLang="zh-CN" sz="2000" baseline="-25000"/>
            </a:p>
          </p:txBody>
        </p:sp>
        <p:sp>
          <p:nvSpPr>
            <p:cNvPr id="206" name="Rectangle 7"/>
            <p:cNvSpPr>
              <a:spLocks noChangeArrowheads="1"/>
            </p:cNvSpPr>
            <p:nvPr/>
          </p:nvSpPr>
          <p:spPr bwMode="auto">
            <a:xfrm>
              <a:off x="0" y="842"/>
              <a:ext cx="224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I</a:t>
              </a:r>
              <a:r>
                <a:rPr lang="zh-CN" altLang="zh-CN" sz="2000" baseline="-25000"/>
                <a:t>2</a:t>
              </a:r>
              <a:endParaRPr lang="zh-CN" altLang="zh-CN" sz="2000" baseline="-25000"/>
            </a:p>
          </p:txBody>
        </p:sp>
        <p:sp>
          <p:nvSpPr>
            <p:cNvPr id="207" name="Rectangle 8"/>
            <p:cNvSpPr>
              <a:spLocks noChangeArrowheads="1"/>
            </p:cNvSpPr>
            <p:nvPr/>
          </p:nvSpPr>
          <p:spPr bwMode="auto">
            <a:xfrm>
              <a:off x="0" y="1261"/>
              <a:ext cx="224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I</a:t>
              </a:r>
              <a:r>
                <a:rPr lang="zh-CN" altLang="zh-CN" sz="2000" baseline="-25000"/>
                <a:t>3</a:t>
              </a:r>
              <a:endParaRPr lang="zh-CN" altLang="zh-CN" sz="2000" baseline="-25000"/>
            </a:p>
          </p:txBody>
        </p:sp>
        <p:sp>
          <p:nvSpPr>
            <p:cNvPr id="208" name="Rectangle 9"/>
            <p:cNvSpPr>
              <a:spLocks noChangeArrowheads="1"/>
            </p:cNvSpPr>
            <p:nvPr/>
          </p:nvSpPr>
          <p:spPr bwMode="auto">
            <a:xfrm>
              <a:off x="43" y="1733"/>
              <a:ext cx="1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I</a:t>
              </a:r>
              <a:r>
                <a:rPr lang="zh-CN" altLang="zh-CN" sz="2000" baseline="-25000"/>
                <a:t>4</a:t>
              </a:r>
              <a:endParaRPr lang="zh-CN" altLang="zh-CN" sz="2000" baseline="-25000"/>
            </a:p>
          </p:txBody>
        </p:sp>
        <p:sp>
          <p:nvSpPr>
            <p:cNvPr id="209" name="Rectangle 10"/>
            <p:cNvSpPr>
              <a:spLocks noChangeArrowheads="1"/>
            </p:cNvSpPr>
            <p:nvPr/>
          </p:nvSpPr>
          <p:spPr bwMode="auto">
            <a:xfrm>
              <a:off x="107" y="2205"/>
              <a:ext cx="20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I</a:t>
              </a:r>
              <a:r>
                <a:rPr lang="zh-CN" altLang="zh-CN" sz="2000" baseline="-25000"/>
                <a:t>5</a:t>
              </a:r>
              <a:endParaRPr lang="zh-CN" altLang="zh-CN" sz="2000" baseline="-25000"/>
            </a:p>
          </p:txBody>
        </p:sp>
        <p:sp>
          <p:nvSpPr>
            <p:cNvPr id="210" name="Rectangle 11"/>
            <p:cNvSpPr>
              <a:spLocks noChangeArrowheads="1"/>
            </p:cNvSpPr>
            <p:nvPr/>
          </p:nvSpPr>
          <p:spPr bwMode="auto">
            <a:xfrm>
              <a:off x="60" y="2783"/>
              <a:ext cx="224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I</a:t>
              </a:r>
              <a:r>
                <a:rPr lang="zh-CN" altLang="zh-CN" sz="2000" baseline="-25000"/>
                <a:t>6</a:t>
              </a:r>
              <a:endParaRPr lang="zh-CN" altLang="zh-CN" sz="2000" baseline="-25000"/>
            </a:p>
          </p:txBody>
        </p:sp>
        <p:sp>
          <p:nvSpPr>
            <p:cNvPr id="211" name="Rectangle 12"/>
            <p:cNvSpPr>
              <a:spLocks noChangeArrowheads="1"/>
            </p:cNvSpPr>
            <p:nvPr/>
          </p:nvSpPr>
          <p:spPr bwMode="auto">
            <a:xfrm>
              <a:off x="68" y="3409"/>
              <a:ext cx="301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I</a:t>
              </a:r>
              <a:r>
                <a:rPr lang="zh-CN" altLang="zh-CN" sz="2000" baseline="-25000"/>
                <a:t>7</a:t>
              </a:r>
              <a:endParaRPr lang="zh-CN" altLang="zh-CN" sz="2000" baseline="-25000"/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182" y="1053"/>
              <a:ext cx="21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Y</a:t>
              </a:r>
              <a:r>
                <a:rPr lang="zh-CN" altLang="zh-CN" sz="2000" baseline="-25000"/>
                <a:t>0</a:t>
              </a:r>
              <a:endParaRPr lang="zh-CN" altLang="zh-CN" sz="2000" baseline="-25000"/>
            </a:p>
          </p:txBody>
        </p:sp>
        <p:sp>
          <p:nvSpPr>
            <p:cNvPr id="213" name="Rectangle 14"/>
            <p:cNvSpPr>
              <a:spLocks noChangeArrowheads="1"/>
            </p:cNvSpPr>
            <p:nvPr/>
          </p:nvSpPr>
          <p:spPr bwMode="auto">
            <a:xfrm>
              <a:off x="2182" y="1818"/>
              <a:ext cx="25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Y</a:t>
              </a:r>
              <a:r>
                <a:rPr lang="zh-CN" altLang="zh-CN" sz="2000" baseline="-25000"/>
                <a:t>1</a:t>
              </a:r>
              <a:endParaRPr lang="zh-CN" altLang="zh-CN" sz="2000" baseline="-25000"/>
            </a:p>
          </p:txBody>
        </p:sp>
        <p:sp>
          <p:nvSpPr>
            <p:cNvPr id="214" name="Rectangle 15"/>
            <p:cNvSpPr>
              <a:spLocks noChangeArrowheads="1"/>
            </p:cNvSpPr>
            <p:nvPr/>
          </p:nvSpPr>
          <p:spPr bwMode="auto">
            <a:xfrm>
              <a:off x="2182" y="2588"/>
              <a:ext cx="30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p>
              <a:pPr fontAlgn="base">
                <a:spcBef>
                  <a:spcPct val="20000"/>
                </a:spcBef>
              </a:pPr>
              <a:r>
                <a:rPr lang="zh-CN" altLang="zh-CN" sz="2000" i="1"/>
                <a:t>Y</a:t>
              </a:r>
              <a:r>
                <a:rPr lang="zh-CN" altLang="zh-CN" sz="2000" baseline="-25000"/>
                <a:t>2</a:t>
              </a:r>
              <a:endParaRPr lang="zh-CN" altLang="zh-CN" sz="2000" baseline="-25000"/>
            </a:p>
          </p:txBody>
        </p:sp>
      </p:grpSp>
      <p:sp>
        <p:nvSpPr>
          <p:cNvPr id="249" name="Rectangle 50"/>
          <p:cNvSpPr>
            <a:spLocks noChangeArrowheads="1"/>
          </p:cNvSpPr>
          <p:nvPr/>
        </p:nvSpPr>
        <p:spPr bwMode="auto">
          <a:xfrm>
            <a:off x="554990" y="1262380"/>
            <a:ext cx="472440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472C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p>
            <a:pPr fontAlgn="base">
              <a:spcBef>
                <a:spcPct val="20000"/>
              </a:spcBef>
            </a:pPr>
            <a:r>
              <a:rPr lang="zh-CN" altLang="zh-CN" sz="2000" i="1">
                <a:solidFill>
                  <a:srgbClr val="0000FF"/>
                </a:solidFill>
              </a:rPr>
              <a:t>I</a:t>
            </a:r>
            <a:r>
              <a:rPr lang="zh-CN" altLang="zh-CN" sz="2000" baseline="-25000">
                <a:solidFill>
                  <a:srgbClr val="0000FF"/>
                </a:solidFill>
              </a:rPr>
              <a:t>0</a:t>
            </a:r>
            <a:endParaRPr lang="zh-CN" altLang="zh-CN" sz="2000" baseline="-25000">
              <a:solidFill>
                <a:srgbClr val="0000FF"/>
              </a:solidFill>
            </a:endParaRPr>
          </a:p>
        </p:txBody>
      </p:sp>
      <p:sp>
        <p:nvSpPr>
          <p:cNvPr id="250" name="Rectangle 51"/>
          <p:cNvSpPr>
            <a:spLocks noChangeArrowheads="1"/>
          </p:cNvSpPr>
          <p:nvPr/>
        </p:nvSpPr>
        <p:spPr bwMode="auto">
          <a:xfrm>
            <a:off x="488950" y="1183640"/>
            <a:ext cx="537845" cy="5064760"/>
          </a:xfrm>
          <a:prstGeom prst="rect">
            <a:avLst/>
          </a:prstGeom>
          <a:noFill/>
          <a:ln w="28575" cmpd="sng">
            <a:solidFill>
              <a:srgbClr val="4472C4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472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1350"/>
          </a:p>
        </p:txBody>
      </p:sp>
      <p:sp>
        <p:nvSpPr>
          <p:cNvPr id="251" name="AutoShape 52"/>
          <p:cNvSpPr>
            <a:spLocks noChangeArrowheads="1"/>
          </p:cNvSpPr>
          <p:nvPr/>
        </p:nvSpPr>
        <p:spPr bwMode="auto">
          <a:xfrm>
            <a:off x="1530350" y="1262380"/>
            <a:ext cx="1314450" cy="295275"/>
          </a:xfrm>
          <a:prstGeom prst="wedgeRectCallout">
            <a:avLst>
              <a:gd name="adj1" fmla="val -82069"/>
              <a:gd name="adj2" fmla="val -6856"/>
            </a:avLst>
          </a:prstGeom>
          <a:solidFill>
            <a:srgbClr val="CCCCFF"/>
          </a:solidFill>
          <a:ln w="9525" cmpd="sng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lIns="0" tIns="0" rIns="0" bIns="0"/>
          <a:p>
            <a:pPr fontAlgn="base"/>
            <a:r>
              <a:rPr lang="zh-CN" altLang="zh-CN" sz="2000"/>
              <a:t>省略不画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252" name="Rectangle 53"/>
          <p:cNvSpPr>
            <a:spLocks noChangeArrowheads="1"/>
          </p:cNvSpPr>
          <p:nvPr/>
        </p:nvSpPr>
        <p:spPr bwMode="auto">
          <a:xfrm>
            <a:off x="3178175" y="2710180"/>
            <a:ext cx="346075" cy="2569210"/>
          </a:xfrm>
          <a:prstGeom prst="rect">
            <a:avLst/>
          </a:prstGeom>
          <a:noFill/>
          <a:ln w="28575" cmpd="sng">
            <a:solidFill>
              <a:srgbClr val="00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472C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1350"/>
          </a:p>
        </p:txBody>
      </p:sp>
      <p:grpSp>
        <p:nvGrpSpPr>
          <p:cNvPr id="380" name="Group 180"/>
          <p:cNvGrpSpPr/>
          <p:nvPr/>
        </p:nvGrpSpPr>
        <p:grpSpPr bwMode="auto">
          <a:xfrm>
            <a:off x="1589405" y="1889760"/>
            <a:ext cx="1550035" cy="4144645"/>
            <a:chOff x="0" y="0"/>
            <a:chExt cx="1302" cy="2864"/>
          </a:xfrm>
        </p:grpSpPr>
        <p:sp>
          <p:nvSpPr>
            <p:cNvPr id="381" name="Line 181"/>
            <p:cNvSpPr>
              <a:spLocks noChangeShapeType="1"/>
            </p:cNvSpPr>
            <p:nvPr/>
          </p:nvSpPr>
          <p:spPr bwMode="auto">
            <a:xfrm>
              <a:off x="1166" y="750"/>
              <a:ext cx="13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82" name="Oval 182"/>
            <p:cNvSpPr>
              <a:spLocks noChangeArrowheads="1"/>
            </p:cNvSpPr>
            <p:nvPr/>
          </p:nvSpPr>
          <p:spPr bwMode="auto">
            <a:xfrm>
              <a:off x="1120" y="728"/>
              <a:ext cx="40" cy="4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p>
              <a:endParaRPr lang="zh-CN" altLang="en-US" sz="1350"/>
            </a:p>
          </p:txBody>
        </p:sp>
        <p:sp>
          <p:nvSpPr>
            <p:cNvPr id="383" name="Rectangle 183"/>
            <p:cNvSpPr>
              <a:spLocks noChangeArrowheads="1"/>
            </p:cNvSpPr>
            <p:nvPr/>
          </p:nvSpPr>
          <p:spPr bwMode="auto">
            <a:xfrm>
              <a:off x="822" y="540"/>
              <a:ext cx="288" cy="408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p>
              <a:endParaRPr lang="zh-CN" altLang="en-US" sz="1350"/>
            </a:p>
          </p:txBody>
        </p:sp>
        <p:sp>
          <p:nvSpPr>
            <p:cNvPr id="384" name="Line 184"/>
            <p:cNvSpPr>
              <a:spLocks noChangeShapeType="1"/>
            </p:cNvSpPr>
            <p:nvPr/>
          </p:nvSpPr>
          <p:spPr bwMode="auto">
            <a:xfrm>
              <a:off x="704" y="616"/>
              <a:ext cx="10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85" name="Line 185"/>
            <p:cNvSpPr>
              <a:spLocks noChangeShapeType="1"/>
            </p:cNvSpPr>
            <p:nvPr/>
          </p:nvSpPr>
          <p:spPr bwMode="auto">
            <a:xfrm>
              <a:off x="448" y="702"/>
              <a:ext cx="37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86" name="Line 186"/>
            <p:cNvSpPr>
              <a:spLocks noChangeShapeType="1"/>
            </p:cNvSpPr>
            <p:nvPr/>
          </p:nvSpPr>
          <p:spPr bwMode="auto">
            <a:xfrm>
              <a:off x="240" y="790"/>
              <a:ext cx="58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87" name="Line 187"/>
            <p:cNvSpPr>
              <a:spLocks noChangeShapeType="1"/>
            </p:cNvSpPr>
            <p:nvPr/>
          </p:nvSpPr>
          <p:spPr bwMode="auto">
            <a:xfrm>
              <a:off x="100" y="872"/>
              <a:ext cx="71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88" name="Line 188"/>
            <p:cNvSpPr>
              <a:spLocks noChangeShapeType="1"/>
            </p:cNvSpPr>
            <p:nvPr/>
          </p:nvSpPr>
          <p:spPr bwMode="auto">
            <a:xfrm>
              <a:off x="0" y="2864"/>
              <a:ext cx="112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89" name="Line 189"/>
            <p:cNvSpPr>
              <a:spLocks noChangeShapeType="1"/>
            </p:cNvSpPr>
            <p:nvPr/>
          </p:nvSpPr>
          <p:spPr bwMode="auto">
            <a:xfrm>
              <a:off x="704" y="6"/>
              <a:ext cx="0" cy="61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90" name="Line 190"/>
            <p:cNvSpPr>
              <a:spLocks noChangeShapeType="1"/>
            </p:cNvSpPr>
            <p:nvPr/>
          </p:nvSpPr>
          <p:spPr bwMode="auto">
            <a:xfrm>
              <a:off x="104" y="878"/>
              <a:ext cx="0" cy="1984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91" name="Line 191"/>
            <p:cNvSpPr>
              <a:spLocks noChangeShapeType="1"/>
            </p:cNvSpPr>
            <p:nvPr/>
          </p:nvSpPr>
          <p:spPr bwMode="auto">
            <a:xfrm>
              <a:off x="248" y="782"/>
              <a:ext cx="0" cy="113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92" name="Line 192"/>
            <p:cNvSpPr>
              <a:spLocks noChangeShapeType="1"/>
            </p:cNvSpPr>
            <p:nvPr/>
          </p:nvSpPr>
          <p:spPr bwMode="auto">
            <a:xfrm>
              <a:off x="456" y="710"/>
              <a:ext cx="0" cy="266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93" name="Line 193"/>
            <p:cNvSpPr>
              <a:spLocks noChangeShapeType="1"/>
            </p:cNvSpPr>
            <p:nvPr/>
          </p:nvSpPr>
          <p:spPr bwMode="auto">
            <a:xfrm>
              <a:off x="0" y="0"/>
              <a:ext cx="704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94" name="Line 194"/>
            <p:cNvSpPr>
              <a:spLocks noChangeShapeType="1"/>
            </p:cNvSpPr>
            <p:nvPr/>
          </p:nvSpPr>
          <p:spPr bwMode="auto">
            <a:xfrm>
              <a:off x="0" y="966"/>
              <a:ext cx="45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  <p:sp>
          <p:nvSpPr>
            <p:cNvPr id="395" name="Line 195"/>
            <p:cNvSpPr>
              <a:spLocks noChangeShapeType="1"/>
            </p:cNvSpPr>
            <p:nvPr/>
          </p:nvSpPr>
          <p:spPr bwMode="auto">
            <a:xfrm>
              <a:off x="0" y="1912"/>
              <a:ext cx="256" cy="0"/>
            </a:xfrm>
            <a:prstGeom prst="line">
              <a:avLst/>
            </a:prstGeom>
            <a:noFill/>
            <a:ln w="28575" cmpd="sng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lIns="0" tIns="0" rIns="0" bIns="0"/>
            <a:p>
              <a:endParaRPr lang="zh-CN" altLang="en-US" sz="135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80" y="1012825"/>
            <a:ext cx="1333500" cy="409575"/>
          </a:xfrm>
          <a:prstGeom prst="rect">
            <a:avLst/>
          </a:prstGeom>
        </p:spPr>
      </p:pic>
      <p:sp>
        <p:nvSpPr>
          <p:cNvPr id="218" name="Rectangle 19"/>
          <p:cNvSpPr>
            <a:spLocks noChangeArrowheads="1"/>
          </p:cNvSpPr>
          <p:nvPr/>
        </p:nvSpPr>
        <p:spPr bwMode="auto">
          <a:xfrm>
            <a:off x="3992880" y="139700"/>
            <a:ext cx="3214370" cy="70675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sz="2000"/>
              <a:t>由图可写出编码器的输出逻辑函数为</a:t>
            </a:r>
            <a:endParaRPr lang="zh-CN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930" y="942340"/>
            <a:ext cx="3091180" cy="676275"/>
          </a:xfrm>
          <a:prstGeom prst="rect">
            <a:avLst/>
          </a:prstGeom>
        </p:spPr>
      </p:pic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504055" y="1898650"/>
            <a:ext cx="2889250" cy="39878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sz="2000"/>
              <a:t>由上式可列出真值表为</a:t>
            </a:r>
            <a:endParaRPr lang="zh-CN" altLang="zh-CN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380" y="2479040"/>
            <a:ext cx="3209925" cy="2962275"/>
          </a:xfrm>
          <a:prstGeom prst="rect">
            <a:avLst/>
          </a:prstGeom>
        </p:spPr>
      </p:pic>
      <p:sp>
        <p:nvSpPr>
          <p:cNvPr id="23731" name="AutoShape 179"/>
          <p:cNvSpPr>
            <a:spLocks noChangeArrowheads="1"/>
          </p:cNvSpPr>
          <p:nvPr/>
        </p:nvSpPr>
        <p:spPr bwMode="auto">
          <a:xfrm>
            <a:off x="4633914" y="5318522"/>
            <a:ext cx="2393156" cy="295275"/>
          </a:xfrm>
          <a:prstGeom prst="wedgeRectCallout">
            <a:avLst>
              <a:gd name="adj1" fmla="val 30546"/>
              <a:gd name="adj2" fmla="val -137903"/>
            </a:avLst>
          </a:prstGeom>
          <a:solidFill>
            <a:srgbClr val="CCCCFF"/>
          </a:solidFill>
          <a:ln w="9525" cmpd="sng">
            <a:solidFill>
              <a:sysClr val="windowText" lastClr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lIns="0" tIns="0" rIns="0" bIns="0"/>
          <a:p>
            <a:pPr algn="ctr" fontAlgn="base"/>
            <a:r>
              <a:rPr lang="zh-CN" altLang="zh-CN" sz="2000">
                <a:latin typeface="宋体" panose="02010600030101010101" pitchFamily="2" charset="-122"/>
              </a:rPr>
              <a:t>被编信号高电平有效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253" name="AutoShape 54"/>
          <p:cNvSpPr>
            <a:spLocks noChangeArrowheads="1"/>
          </p:cNvSpPr>
          <p:nvPr/>
        </p:nvSpPr>
        <p:spPr bwMode="auto">
          <a:xfrm>
            <a:off x="1765935" y="3628390"/>
            <a:ext cx="1642110" cy="943610"/>
          </a:xfrm>
          <a:prstGeom prst="wedgeRectCallout">
            <a:avLst>
              <a:gd name="adj1" fmla="val -63583"/>
              <a:gd name="adj2" fmla="val -22843"/>
            </a:avLst>
          </a:prstGeom>
          <a:solidFill>
            <a:srgbClr val="CCCCFF"/>
          </a:solidFill>
          <a:ln w="9525" cmpd="sng">
            <a:solidFill>
              <a:srgbClr val="4472C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lIns="0" tIns="0" rIns="0" bIns="0"/>
          <a:p>
            <a:pPr fontAlgn="base"/>
            <a:r>
              <a:rPr lang="zh-CN" altLang="zh-CN"/>
              <a:t> </a:t>
            </a:r>
            <a:r>
              <a:rPr lang="zh-CN" altLang="zh-CN" sz="2000"/>
              <a:t>8 </a:t>
            </a:r>
            <a:r>
              <a:rPr lang="zh-CN" altLang="zh-CN" sz="2000">
                <a:latin typeface="宋体" panose="02010600030101010101" pitchFamily="2" charset="-122"/>
              </a:rPr>
              <a:t>个需要编码的输入信号</a:t>
            </a:r>
            <a:endParaRPr lang="zh-CN" altLang="zh-CN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7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ldLvl="0" animBg="1"/>
      <p:bldP spid="251" grpId="0" bldLvl="0" animBg="1"/>
      <p:bldP spid="250" grpId="0" animBg="1"/>
      <p:bldP spid="253" grpId="0" bldLvl="0" animBg="1"/>
      <p:bldP spid="252" grpId="0" animBg="1"/>
      <p:bldP spid="23572" grpId="0" bldLvl="0" animBg="1" autoUpdateAnimBg="0"/>
      <p:bldP spid="254" grpId="0" animBg="1"/>
      <p:bldP spid="253" grpId="1" animBg="1"/>
      <p:bldP spid="23731" grpId="0" animBg="1"/>
      <p:bldP spid="218" grpId="0" animBg="1"/>
      <p:bldP spid="2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7A407-BDE6-4B73-857D-902105A9423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9055" y="46990"/>
            <a:ext cx="2722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线－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线编码器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真值表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6900" y="1257300"/>
            <a:ext cx="7105650" cy="4960620"/>
            <a:chOff x="940" y="1980"/>
            <a:chExt cx="11190" cy="7812"/>
          </a:xfrm>
        </p:grpSpPr>
        <p:sp>
          <p:nvSpPr>
            <p:cNvPr id="72707" name="Rectangle 3"/>
            <p:cNvSpPr>
              <a:spLocks noChangeArrowheads="1"/>
            </p:cNvSpPr>
            <p:nvPr/>
          </p:nvSpPr>
          <p:spPr bwMode="auto">
            <a:xfrm>
              <a:off x="960" y="3000"/>
              <a:ext cx="1117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0  1  1   1   1  1  1  1   0  0  0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08" name="Rectangle 4"/>
            <p:cNvSpPr>
              <a:spLocks noChangeArrowheads="1"/>
            </p:cNvSpPr>
            <p:nvPr/>
          </p:nvSpPr>
          <p:spPr bwMode="auto">
            <a:xfrm>
              <a:off x="960" y="3840"/>
              <a:ext cx="1117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1  0  1   1   1  1  1  1   0  0  1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960" y="4680"/>
              <a:ext cx="1117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1  1  0   1   1  1  1  1   0  1  0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960" y="5520"/>
              <a:ext cx="1117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1  1  1   0   1  1  1  1   0  1  1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960" y="6360"/>
              <a:ext cx="1117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1  1  1   1   0  1  1  1   1  0  0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960" y="7200"/>
              <a:ext cx="1117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1  1  1   1   1  0  1  1   1  0  1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960" y="8040"/>
              <a:ext cx="1117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1  1  1   1   1  1  0  1   1  1  0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960" y="8880"/>
              <a:ext cx="1117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1  1  1   1   1  1  1  0   1  1  1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72715" name="Group 11"/>
            <p:cNvGrpSpPr/>
            <p:nvPr/>
          </p:nvGrpSpPr>
          <p:grpSpPr bwMode="auto">
            <a:xfrm>
              <a:off x="940" y="1980"/>
              <a:ext cx="11180" cy="7740"/>
              <a:chOff x="376" y="792"/>
              <a:chExt cx="4472" cy="3096"/>
            </a:xfrm>
          </p:grpSpPr>
          <p:sp>
            <p:nvSpPr>
              <p:cNvPr id="72716" name="Line 12"/>
              <p:cNvSpPr>
                <a:spLocks noChangeShapeType="1"/>
              </p:cNvSpPr>
              <p:nvPr/>
            </p:nvSpPr>
            <p:spPr bwMode="auto">
              <a:xfrm>
                <a:off x="376" y="1200"/>
                <a:ext cx="447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17" name="Line 13"/>
              <p:cNvSpPr>
                <a:spLocks noChangeShapeType="1"/>
              </p:cNvSpPr>
              <p:nvPr/>
            </p:nvSpPr>
            <p:spPr bwMode="auto">
              <a:xfrm>
                <a:off x="3759" y="912"/>
                <a:ext cx="1" cy="29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18" name="Rectangle 14"/>
              <p:cNvSpPr>
                <a:spLocks noChangeArrowheads="1"/>
              </p:cNvSpPr>
              <p:nvPr/>
            </p:nvSpPr>
            <p:spPr bwMode="auto">
              <a:xfrm>
                <a:off x="384" y="792"/>
                <a:ext cx="446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 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 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 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 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  </a:t>
                </a: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2719" name="Line 15"/>
              <p:cNvSpPr>
                <a:spLocks noChangeShapeType="1"/>
              </p:cNvSpPr>
              <p:nvPr/>
            </p:nvSpPr>
            <p:spPr bwMode="auto">
              <a:xfrm>
                <a:off x="432" y="8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20" name="Line 16"/>
              <p:cNvSpPr>
                <a:spLocks noChangeShapeType="1"/>
              </p:cNvSpPr>
              <p:nvPr/>
            </p:nvSpPr>
            <p:spPr bwMode="auto">
              <a:xfrm>
                <a:off x="816" y="8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21" name="Line 17"/>
              <p:cNvSpPr>
                <a:spLocks noChangeShapeType="1"/>
              </p:cNvSpPr>
              <p:nvPr/>
            </p:nvSpPr>
            <p:spPr bwMode="auto">
              <a:xfrm>
                <a:off x="1200" y="8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22" name="Line 18"/>
              <p:cNvSpPr>
                <a:spLocks noChangeShapeType="1"/>
              </p:cNvSpPr>
              <p:nvPr/>
            </p:nvSpPr>
            <p:spPr bwMode="auto">
              <a:xfrm>
                <a:off x="1680" y="8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23" name="Line 19"/>
              <p:cNvSpPr>
                <a:spLocks noChangeShapeType="1"/>
              </p:cNvSpPr>
              <p:nvPr/>
            </p:nvSpPr>
            <p:spPr bwMode="auto">
              <a:xfrm>
                <a:off x="2112" y="8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24" name="Line 20"/>
              <p:cNvSpPr>
                <a:spLocks noChangeShapeType="1"/>
              </p:cNvSpPr>
              <p:nvPr/>
            </p:nvSpPr>
            <p:spPr bwMode="auto">
              <a:xfrm>
                <a:off x="2496" y="8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25" name="Line 21"/>
              <p:cNvSpPr>
                <a:spLocks noChangeShapeType="1"/>
              </p:cNvSpPr>
              <p:nvPr/>
            </p:nvSpPr>
            <p:spPr bwMode="auto">
              <a:xfrm>
                <a:off x="2976" y="8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726" name="Line 22"/>
              <p:cNvSpPr>
                <a:spLocks noChangeShapeType="1"/>
              </p:cNvSpPr>
              <p:nvPr/>
            </p:nvSpPr>
            <p:spPr bwMode="auto">
              <a:xfrm>
                <a:off x="3360" y="8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198755" y="567373"/>
            <a:ext cx="52489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低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电平有效，即对输入为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0”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的位进行编码。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7B964-05B1-458D-8CC9-B5D1357239BF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93675" y="201613"/>
            <a:ext cx="3810000" cy="768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" y="1143000"/>
            <a:ext cx="876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译码是编码的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逆过程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，其功能是将具有特定含义的不同二进制代码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“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翻译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出来。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2481580"/>
            <a:ext cx="5572125" cy="393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564D338-C1D5-4228-BDFC-2DD3DA6FB1E0}" type="slidenum">
              <a:rPr lang="en-US" altLang="zh-CN"/>
            </a:fld>
            <a:endParaRPr lang="en-US" altLang="zh-CN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28600" y="535623"/>
            <a:ext cx="2632710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二进制译码器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228600" y="1343660"/>
            <a:ext cx="8763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二进制译码器属于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完全译码器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设译码器有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个输入和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个输出，则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m=2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，不满足该条件的称为部分译码器。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228600" y="3248660"/>
            <a:ext cx="8839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这里以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线－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译码器为例。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B452D-A6A0-4269-914D-D6119104F5B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93688" y="334963"/>
            <a:ext cx="3856037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数字电路分为两大类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04800" y="1143000"/>
            <a:ext cx="33528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、组合逻辑电路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04800" y="3810000"/>
            <a:ext cx="33528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、时序逻辑电路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88925" y="1905000"/>
            <a:ext cx="8626475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任意时刻的输出仅仅取决于该时刻的输入组合，而与输入信号作用前电路的原状态无关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与过去的输入无关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304800" y="4572000"/>
            <a:ext cx="86106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任意时刻的输出不仅仅与该时刻的输入有关，而且还与电路的原状态有关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与过去的输入有关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5200650" y="2420620"/>
            <a:ext cx="1243330" cy="1587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 autoUpdateAnimBg="0"/>
      <p:bldP spid="55305" grpId="0" animBg="1" autoUpdateAnimBg="0"/>
      <p:bldP spid="55308" grpId="0" bldLvl="0" animBg="1" autoUpdateAnimBg="0"/>
      <p:bldP spid="55309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B9707-D8F6-41BD-AE14-E42ADE21D0E0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114715" name="Group 27"/>
          <p:cNvGrpSpPr/>
          <p:nvPr/>
        </p:nvGrpSpPr>
        <p:grpSpPr bwMode="auto">
          <a:xfrm>
            <a:off x="266065" y="267335"/>
            <a:ext cx="3721100" cy="3124200"/>
            <a:chOff x="1640" y="144"/>
            <a:chExt cx="2344" cy="1968"/>
          </a:xfrm>
        </p:grpSpPr>
        <p:sp>
          <p:nvSpPr>
            <p:cNvPr id="114690" name="Rectangle 2"/>
            <p:cNvSpPr>
              <a:spLocks noChangeArrowheads="1"/>
            </p:cNvSpPr>
            <p:nvPr/>
          </p:nvSpPr>
          <p:spPr bwMode="auto">
            <a:xfrm>
              <a:off x="2312" y="336"/>
              <a:ext cx="1056" cy="1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691" name="Line 3"/>
            <p:cNvSpPr>
              <a:spLocks noChangeShapeType="1"/>
            </p:cNvSpPr>
            <p:nvPr/>
          </p:nvSpPr>
          <p:spPr bwMode="auto">
            <a:xfrm flipH="1">
              <a:off x="1928" y="7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692" name="Line 4"/>
            <p:cNvSpPr>
              <a:spLocks noChangeShapeType="1"/>
            </p:cNvSpPr>
            <p:nvPr/>
          </p:nvSpPr>
          <p:spPr bwMode="auto">
            <a:xfrm flipH="1">
              <a:off x="1976" y="16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693" name="Line 5"/>
            <p:cNvSpPr>
              <a:spLocks noChangeShapeType="1"/>
            </p:cNvSpPr>
            <p:nvPr/>
          </p:nvSpPr>
          <p:spPr bwMode="auto">
            <a:xfrm>
              <a:off x="3464" y="5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694" name="Line 6"/>
            <p:cNvSpPr>
              <a:spLocks noChangeShapeType="1"/>
            </p:cNvSpPr>
            <p:nvPr/>
          </p:nvSpPr>
          <p:spPr bwMode="auto">
            <a:xfrm>
              <a:off x="3464" y="9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695" name="Line 7"/>
            <p:cNvSpPr>
              <a:spLocks noChangeShapeType="1"/>
            </p:cNvSpPr>
            <p:nvPr/>
          </p:nvSpPr>
          <p:spPr bwMode="auto">
            <a:xfrm>
              <a:off x="346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696" name="Line 8"/>
            <p:cNvSpPr>
              <a:spLocks noChangeShapeType="1"/>
            </p:cNvSpPr>
            <p:nvPr/>
          </p:nvSpPr>
          <p:spPr bwMode="auto">
            <a:xfrm>
              <a:off x="3464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697" name="Rectangle 9"/>
            <p:cNvSpPr>
              <a:spLocks noChangeArrowheads="1"/>
            </p:cNvSpPr>
            <p:nvPr/>
          </p:nvSpPr>
          <p:spPr bwMode="auto">
            <a:xfrm>
              <a:off x="2360" y="81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线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-4</a:t>
              </a: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线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698" name="Rectangle 10"/>
            <p:cNvSpPr>
              <a:spLocks noChangeArrowheads="1"/>
            </p:cNvSpPr>
            <p:nvPr/>
          </p:nvSpPr>
          <p:spPr bwMode="auto">
            <a:xfrm>
              <a:off x="2456" y="1215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译码器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1640" y="143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>
              <a:off x="1640" y="57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701" name="Rectangle 13"/>
            <p:cNvSpPr>
              <a:spLocks noChangeArrowheads="1"/>
            </p:cNvSpPr>
            <p:nvPr/>
          </p:nvSpPr>
          <p:spPr bwMode="auto">
            <a:xfrm>
              <a:off x="3656" y="37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702" name="Rectangle 14"/>
            <p:cNvSpPr>
              <a:spLocks noChangeArrowheads="1"/>
            </p:cNvSpPr>
            <p:nvPr/>
          </p:nvSpPr>
          <p:spPr bwMode="auto">
            <a:xfrm>
              <a:off x="3656" y="7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703" name="Rectangle 15"/>
            <p:cNvSpPr>
              <a:spLocks noChangeArrowheads="1"/>
            </p:cNvSpPr>
            <p:nvPr/>
          </p:nvSpPr>
          <p:spPr bwMode="auto">
            <a:xfrm>
              <a:off x="3656" y="124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704" name="Rectangle 16"/>
            <p:cNvSpPr>
              <a:spLocks noChangeArrowheads="1"/>
            </p:cNvSpPr>
            <p:nvPr/>
          </p:nvSpPr>
          <p:spPr bwMode="auto">
            <a:xfrm>
              <a:off x="3656" y="162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3704" y="4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06" name="Line 18"/>
            <p:cNvSpPr>
              <a:spLocks noChangeShapeType="1"/>
            </p:cNvSpPr>
            <p:nvPr/>
          </p:nvSpPr>
          <p:spPr bwMode="auto">
            <a:xfrm>
              <a:off x="3704" y="8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07" name="Line 19"/>
            <p:cNvSpPr>
              <a:spLocks noChangeShapeType="1"/>
            </p:cNvSpPr>
            <p:nvPr/>
          </p:nvSpPr>
          <p:spPr bwMode="auto">
            <a:xfrm>
              <a:off x="3704" y="1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08" name="Line 20"/>
            <p:cNvSpPr>
              <a:spLocks noChangeShapeType="1"/>
            </p:cNvSpPr>
            <p:nvPr/>
          </p:nvSpPr>
          <p:spPr bwMode="auto">
            <a:xfrm>
              <a:off x="3704" y="16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09" name="Line 21"/>
            <p:cNvSpPr>
              <a:spLocks noChangeShapeType="1"/>
            </p:cNvSpPr>
            <p:nvPr/>
          </p:nvSpPr>
          <p:spPr bwMode="auto">
            <a:xfrm flipV="1">
              <a:off x="2792" y="1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10" name="Rectangle 22"/>
            <p:cNvSpPr>
              <a:spLocks noChangeArrowheads="1"/>
            </p:cNvSpPr>
            <p:nvPr/>
          </p:nvSpPr>
          <p:spPr bwMode="auto">
            <a:xfrm>
              <a:off x="2648" y="2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711" name="Oval 23"/>
            <p:cNvSpPr>
              <a:spLocks noChangeArrowheads="1"/>
            </p:cNvSpPr>
            <p:nvPr/>
          </p:nvSpPr>
          <p:spPr bwMode="auto">
            <a:xfrm>
              <a:off x="3368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12" name="Oval 24"/>
            <p:cNvSpPr>
              <a:spLocks noChangeArrowheads="1"/>
            </p:cNvSpPr>
            <p:nvPr/>
          </p:nvSpPr>
          <p:spPr bwMode="auto">
            <a:xfrm>
              <a:off x="3368" y="144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13" name="Oval 25"/>
            <p:cNvSpPr>
              <a:spLocks noChangeArrowheads="1"/>
            </p:cNvSpPr>
            <p:nvPr/>
          </p:nvSpPr>
          <p:spPr bwMode="auto">
            <a:xfrm>
              <a:off x="3368" y="91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14" name="Oval 26"/>
            <p:cNvSpPr>
              <a:spLocks noChangeArrowheads="1"/>
            </p:cNvSpPr>
            <p:nvPr/>
          </p:nvSpPr>
          <p:spPr bwMode="auto">
            <a:xfrm>
              <a:off x="3368" y="52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4728" name="Rectangle 40"/>
          <p:cNvSpPr>
            <a:spLocks noChangeArrowheads="1"/>
          </p:cNvSpPr>
          <p:nvPr/>
        </p:nvSpPr>
        <p:spPr bwMode="auto">
          <a:xfrm>
            <a:off x="212725" y="4754563"/>
            <a:ext cx="871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根据译码器的定义和要求可得译码真值表如下：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926330" y="486410"/>
            <a:ext cx="1842770" cy="39878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使能端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E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的作用</a:t>
            </a:r>
            <a:endParaRPr lang="zh-CN" altLang="en-US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989195" y="1163638"/>
            <a:ext cx="2595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、控制译码器的状态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593590" y="1770380"/>
            <a:ext cx="4337685" cy="70675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E=1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时，译码器处于工作状态；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E=0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时，译码器处于非工作状态。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  <p:bldP spid="87047" grpId="0" animBg="1"/>
      <p:bldP spid="870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27C860-C5E2-41DF-98A2-410BB805EC2E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86120" name="Group 104"/>
          <p:cNvGrpSpPr/>
          <p:nvPr/>
        </p:nvGrpSpPr>
        <p:grpSpPr bwMode="auto">
          <a:xfrm>
            <a:off x="201295" y="1752600"/>
            <a:ext cx="3797300" cy="1685925"/>
            <a:chOff x="624" y="1104"/>
            <a:chExt cx="2392" cy="1062"/>
          </a:xfrm>
        </p:grpSpPr>
        <p:sp>
          <p:nvSpPr>
            <p:cNvPr id="86046" name="Rectangle 30"/>
            <p:cNvSpPr>
              <a:spLocks noChangeArrowheads="1"/>
            </p:cNvSpPr>
            <p:nvPr/>
          </p:nvSpPr>
          <p:spPr bwMode="auto">
            <a:xfrm>
              <a:off x="1296" y="1638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584" y="187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1920" y="1638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2208" y="187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>
              <a:off x="1680" y="192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1" name="Line 35"/>
            <p:cNvSpPr>
              <a:spLocks noChangeShapeType="1"/>
            </p:cNvSpPr>
            <p:nvPr/>
          </p:nvSpPr>
          <p:spPr bwMode="auto">
            <a:xfrm>
              <a:off x="1728" y="192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 flipH="1">
              <a:off x="1824" y="192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3" name="Line 37"/>
            <p:cNvSpPr>
              <a:spLocks noChangeShapeType="1"/>
            </p:cNvSpPr>
            <p:nvPr/>
          </p:nvSpPr>
          <p:spPr bwMode="auto">
            <a:xfrm flipH="1">
              <a:off x="912" y="192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 flipV="1">
              <a:off x="1776" y="130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1776" y="130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2304" y="192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>
              <a:off x="2112" y="130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58" name="Line 42"/>
            <p:cNvSpPr>
              <a:spLocks noChangeShapeType="1"/>
            </p:cNvSpPr>
            <p:nvPr/>
          </p:nvSpPr>
          <p:spPr bwMode="auto">
            <a:xfrm>
              <a:off x="2400" y="192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1728" y="187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6" name="Rectangle 70"/>
            <p:cNvSpPr>
              <a:spLocks noChangeArrowheads="1"/>
            </p:cNvSpPr>
            <p:nvPr/>
          </p:nvSpPr>
          <p:spPr bwMode="auto">
            <a:xfrm>
              <a:off x="624" y="17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8" name="Rectangle 82"/>
            <p:cNvSpPr>
              <a:spLocks noChangeArrowheads="1"/>
            </p:cNvSpPr>
            <p:nvPr/>
          </p:nvSpPr>
          <p:spPr bwMode="auto">
            <a:xfrm>
              <a:off x="2640" y="110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9" name="Rectangle 83"/>
            <p:cNvSpPr>
              <a:spLocks noChangeArrowheads="1"/>
            </p:cNvSpPr>
            <p:nvPr/>
          </p:nvSpPr>
          <p:spPr bwMode="auto">
            <a:xfrm>
              <a:off x="2688" y="17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2640" y="11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15" name="Rectangle 99"/>
            <p:cNvSpPr>
              <a:spLocks noChangeArrowheads="1"/>
            </p:cNvSpPr>
            <p:nvPr/>
          </p:nvSpPr>
          <p:spPr bwMode="auto">
            <a:xfrm>
              <a:off x="1296" y="15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16" name="Rectangle 100"/>
            <p:cNvSpPr>
              <a:spLocks noChangeArrowheads="1"/>
            </p:cNvSpPr>
            <p:nvPr/>
          </p:nvSpPr>
          <p:spPr bwMode="auto">
            <a:xfrm>
              <a:off x="1920" y="1638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6121" name="Group 105"/>
          <p:cNvGrpSpPr/>
          <p:nvPr/>
        </p:nvGrpSpPr>
        <p:grpSpPr bwMode="auto">
          <a:xfrm>
            <a:off x="273050" y="4011930"/>
            <a:ext cx="3797300" cy="1762125"/>
            <a:chOff x="624" y="2256"/>
            <a:chExt cx="2392" cy="1110"/>
          </a:xfrm>
        </p:grpSpPr>
        <p:sp>
          <p:nvSpPr>
            <p:cNvPr id="86059" name="Rectangle 43"/>
            <p:cNvSpPr>
              <a:spLocks noChangeArrowheads="1"/>
            </p:cNvSpPr>
            <p:nvPr/>
          </p:nvSpPr>
          <p:spPr bwMode="auto">
            <a:xfrm>
              <a:off x="1296" y="2838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584" y="307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1" name="Rectangle 45"/>
            <p:cNvSpPr>
              <a:spLocks noChangeArrowheads="1"/>
            </p:cNvSpPr>
            <p:nvPr/>
          </p:nvSpPr>
          <p:spPr bwMode="auto">
            <a:xfrm>
              <a:off x="1920" y="2838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2208" y="307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3" name="Line 47"/>
            <p:cNvSpPr>
              <a:spLocks noChangeShapeType="1"/>
            </p:cNvSpPr>
            <p:nvPr/>
          </p:nvSpPr>
          <p:spPr bwMode="auto">
            <a:xfrm>
              <a:off x="1680" y="312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4" name="Line 48"/>
            <p:cNvSpPr>
              <a:spLocks noChangeShapeType="1"/>
            </p:cNvSpPr>
            <p:nvPr/>
          </p:nvSpPr>
          <p:spPr bwMode="auto">
            <a:xfrm>
              <a:off x="1728" y="312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5" name="Line 49"/>
            <p:cNvSpPr>
              <a:spLocks noChangeShapeType="1"/>
            </p:cNvSpPr>
            <p:nvPr/>
          </p:nvSpPr>
          <p:spPr bwMode="auto">
            <a:xfrm flipH="1">
              <a:off x="1824" y="312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6" name="Line 50"/>
            <p:cNvSpPr>
              <a:spLocks noChangeShapeType="1"/>
            </p:cNvSpPr>
            <p:nvPr/>
          </p:nvSpPr>
          <p:spPr bwMode="auto">
            <a:xfrm flipH="1">
              <a:off x="912" y="312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7" name="Line 51"/>
            <p:cNvSpPr>
              <a:spLocks noChangeShapeType="1"/>
            </p:cNvSpPr>
            <p:nvPr/>
          </p:nvSpPr>
          <p:spPr bwMode="auto">
            <a:xfrm flipV="1">
              <a:off x="1776" y="250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8" name="Line 52"/>
            <p:cNvSpPr>
              <a:spLocks noChangeShapeType="1"/>
            </p:cNvSpPr>
            <p:nvPr/>
          </p:nvSpPr>
          <p:spPr bwMode="auto">
            <a:xfrm>
              <a:off x="1776" y="250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69" name="Line 53"/>
            <p:cNvSpPr>
              <a:spLocks noChangeShapeType="1"/>
            </p:cNvSpPr>
            <p:nvPr/>
          </p:nvSpPr>
          <p:spPr bwMode="auto">
            <a:xfrm>
              <a:off x="2304" y="312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0" name="Line 54"/>
            <p:cNvSpPr>
              <a:spLocks noChangeShapeType="1"/>
            </p:cNvSpPr>
            <p:nvPr/>
          </p:nvSpPr>
          <p:spPr bwMode="auto">
            <a:xfrm>
              <a:off x="2112" y="250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1" name="Line 55"/>
            <p:cNvSpPr>
              <a:spLocks noChangeShapeType="1"/>
            </p:cNvSpPr>
            <p:nvPr/>
          </p:nvSpPr>
          <p:spPr bwMode="auto">
            <a:xfrm>
              <a:off x="2400" y="312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1728" y="307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7" name="Rectangle 71"/>
            <p:cNvSpPr>
              <a:spLocks noChangeArrowheads="1"/>
            </p:cNvSpPr>
            <p:nvPr/>
          </p:nvSpPr>
          <p:spPr bwMode="auto">
            <a:xfrm>
              <a:off x="624" y="29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6" name="Rectangle 80"/>
            <p:cNvSpPr>
              <a:spLocks noChangeArrowheads="1"/>
            </p:cNvSpPr>
            <p:nvPr/>
          </p:nvSpPr>
          <p:spPr bwMode="auto">
            <a:xfrm>
              <a:off x="2640" y="225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7" name="Rectangle 81"/>
            <p:cNvSpPr>
              <a:spLocks noChangeArrowheads="1"/>
            </p:cNvSpPr>
            <p:nvPr/>
          </p:nvSpPr>
          <p:spPr bwMode="auto">
            <a:xfrm>
              <a:off x="2688" y="29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09" name="Line 93"/>
            <p:cNvSpPr>
              <a:spLocks noChangeShapeType="1"/>
            </p:cNvSpPr>
            <p:nvPr/>
          </p:nvSpPr>
          <p:spPr bwMode="auto">
            <a:xfrm>
              <a:off x="2688" y="231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17" name="Rectangle 101"/>
            <p:cNvSpPr>
              <a:spLocks noChangeArrowheads="1"/>
            </p:cNvSpPr>
            <p:nvPr/>
          </p:nvSpPr>
          <p:spPr bwMode="auto">
            <a:xfrm>
              <a:off x="1296" y="27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18" name="Rectangle 102"/>
            <p:cNvSpPr>
              <a:spLocks noChangeArrowheads="1"/>
            </p:cNvSpPr>
            <p:nvPr/>
          </p:nvSpPr>
          <p:spPr bwMode="auto">
            <a:xfrm>
              <a:off x="1920" y="27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6122" name="Group 106"/>
          <p:cNvGrpSpPr/>
          <p:nvPr/>
        </p:nvGrpSpPr>
        <p:grpSpPr bwMode="auto">
          <a:xfrm>
            <a:off x="1676400" y="381000"/>
            <a:ext cx="6616700" cy="5846763"/>
            <a:chOff x="1056" y="240"/>
            <a:chExt cx="4168" cy="3683"/>
          </a:xfrm>
        </p:grpSpPr>
        <p:sp>
          <p:nvSpPr>
            <p:cNvPr id="86018" name="Rectangle 2"/>
            <p:cNvSpPr>
              <a:spLocks noChangeArrowheads="1"/>
            </p:cNvSpPr>
            <p:nvPr/>
          </p:nvSpPr>
          <p:spPr bwMode="auto">
            <a:xfrm>
              <a:off x="4128" y="342"/>
              <a:ext cx="38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19" name="Oval 3"/>
            <p:cNvSpPr>
              <a:spLocks noChangeArrowheads="1"/>
            </p:cNvSpPr>
            <p:nvPr/>
          </p:nvSpPr>
          <p:spPr bwMode="auto">
            <a:xfrm>
              <a:off x="4512" y="67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4176" y="5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 flipH="1">
              <a:off x="3792" y="48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 flipH="1">
              <a:off x="3840" y="72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 flipH="1">
              <a:off x="3840" y="96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4128" y="1302"/>
              <a:ext cx="38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25" name="Oval 9"/>
            <p:cNvSpPr>
              <a:spLocks noChangeArrowheads="1"/>
            </p:cNvSpPr>
            <p:nvPr/>
          </p:nvSpPr>
          <p:spPr bwMode="auto">
            <a:xfrm>
              <a:off x="4512" y="163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4176" y="14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 flipH="1">
              <a:off x="3792" y="144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 flipH="1">
              <a:off x="3840" y="168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 flipH="1">
              <a:off x="3840" y="192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4128" y="2166"/>
              <a:ext cx="38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31" name="Oval 15"/>
            <p:cNvSpPr>
              <a:spLocks noChangeArrowheads="1"/>
            </p:cNvSpPr>
            <p:nvPr/>
          </p:nvSpPr>
          <p:spPr bwMode="auto">
            <a:xfrm>
              <a:off x="4512" y="250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32" name="Rectangle 16"/>
            <p:cNvSpPr>
              <a:spLocks noChangeArrowheads="1"/>
            </p:cNvSpPr>
            <p:nvPr/>
          </p:nvSpPr>
          <p:spPr bwMode="auto">
            <a:xfrm>
              <a:off x="4176" y="23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 flipH="1">
              <a:off x="3792" y="231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 flipH="1">
              <a:off x="3840" y="255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 flipH="1">
              <a:off x="3840" y="279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36" name="Rectangle 20"/>
            <p:cNvSpPr>
              <a:spLocks noChangeArrowheads="1"/>
            </p:cNvSpPr>
            <p:nvPr/>
          </p:nvSpPr>
          <p:spPr bwMode="auto">
            <a:xfrm>
              <a:off x="4128" y="3126"/>
              <a:ext cx="38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37" name="Oval 21"/>
            <p:cNvSpPr>
              <a:spLocks noChangeArrowheads="1"/>
            </p:cNvSpPr>
            <p:nvPr/>
          </p:nvSpPr>
          <p:spPr bwMode="auto">
            <a:xfrm>
              <a:off x="4512" y="346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38" name="Rectangle 22"/>
            <p:cNvSpPr>
              <a:spLocks noChangeArrowheads="1"/>
            </p:cNvSpPr>
            <p:nvPr/>
          </p:nvSpPr>
          <p:spPr bwMode="auto">
            <a:xfrm>
              <a:off x="4176" y="33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 flipH="1">
              <a:off x="3840" y="327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0" name="Line 24"/>
            <p:cNvSpPr>
              <a:spLocks noChangeShapeType="1"/>
            </p:cNvSpPr>
            <p:nvPr/>
          </p:nvSpPr>
          <p:spPr bwMode="auto">
            <a:xfrm flipH="1">
              <a:off x="3840" y="351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1" name="Line 25"/>
            <p:cNvSpPr>
              <a:spLocks noChangeShapeType="1"/>
            </p:cNvSpPr>
            <p:nvPr/>
          </p:nvSpPr>
          <p:spPr bwMode="auto">
            <a:xfrm flipH="1">
              <a:off x="3840" y="375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>
              <a:off x="4608" y="72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3" name="Line 27"/>
            <p:cNvSpPr>
              <a:spLocks noChangeShapeType="1"/>
            </p:cNvSpPr>
            <p:nvPr/>
          </p:nvSpPr>
          <p:spPr bwMode="auto">
            <a:xfrm>
              <a:off x="4608" y="168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4" name="Line 28"/>
            <p:cNvSpPr>
              <a:spLocks noChangeShapeType="1"/>
            </p:cNvSpPr>
            <p:nvPr/>
          </p:nvSpPr>
          <p:spPr bwMode="auto">
            <a:xfrm>
              <a:off x="4608" y="255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45" name="Line 29"/>
            <p:cNvSpPr>
              <a:spLocks noChangeShapeType="1"/>
            </p:cNvSpPr>
            <p:nvPr/>
          </p:nvSpPr>
          <p:spPr bwMode="auto">
            <a:xfrm>
              <a:off x="4608" y="351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2" name="Line 56"/>
            <p:cNvSpPr>
              <a:spLocks noChangeShapeType="1"/>
            </p:cNvSpPr>
            <p:nvPr/>
          </p:nvSpPr>
          <p:spPr bwMode="auto">
            <a:xfrm flipH="1">
              <a:off x="1296" y="486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3" name="Line 57"/>
            <p:cNvSpPr>
              <a:spLocks noChangeShapeType="1"/>
            </p:cNvSpPr>
            <p:nvPr/>
          </p:nvSpPr>
          <p:spPr bwMode="auto">
            <a:xfrm>
              <a:off x="3840" y="486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4" name="Line 58"/>
            <p:cNvSpPr>
              <a:spLocks noChangeShapeType="1"/>
            </p:cNvSpPr>
            <p:nvPr/>
          </p:nvSpPr>
          <p:spPr bwMode="auto">
            <a:xfrm flipH="1">
              <a:off x="3552" y="72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5" name="Line 59"/>
            <p:cNvSpPr>
              <a:spLocks noChangeShapeType="1"/>
            </p:cNvSpPr>
            <p:nvPr/>
          </p:nvSpPr>
          <p:spPr bwMode="auto">
            <a:xfrm flipH="1">
              <a:off x="3552" y="96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 flipH="1">
              <a:off x="3600" y="168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 flipH="1">
              <a:off x="3600" y="192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8" name="Line 62"/>
            <p:cNvSpPr>
              <a:spLocks noChangeShapeType="1"/>
            </p:cNvSpPr>
            <p:nvPr/>
          </p:nvSpPr>
          <p:spPr bwMode="auto">
            <a:xfrm flipH="1">
              <a:off x="3552" y="255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 flipH="1">
              <a:off x="3552" y="279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0" name="Line 64"/>
            <p:cNvSpPr>
              <a:spLocks noChangeShapeType="1"/>
            </p:cNvSpPr>
            <p:nvPr/>
          </p:nvSpPr>
          <p:spPr bwMode="auto">
            <a:xfrm flipH="1">
              <a:off x="3504" y="351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1" name="Line 65"/>
            <p:cNvSpPr>
              <a:spLocks noChangeShapeType="1"/>
            </p:cNvSpPr>
            <p:nvPr/>
          </p:nvSpPr>
          <p:spPr bwMode="auto">
            <a:xfrm flipH="1">
              <a:off x="3504" y="37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2" name="Oval 66"/>
            <p:cNvSpPr>
              <a:spLocks noChangeArrowheads="1"/>
            </p:cNvSpPr>
            <p:nvPr/>
          </p:nvSpPr>
          <p:spPr bwMode="auto">
            <a:xfrm>
              <a:off x="3792" y="139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3792" y="226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088" name="Rectangle 72"/>
            <p:cNvSpPr>
              <a:spLocks noChangeArrowheads="1"/>
            </p:cNvSpPr>
            <p:nvPr/>
          </p:nvSpPr>
          <p:spPr bwMode="auto">
            <a:xfrm>
              <a:off x="3072" y="5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89" name="Rectangle 73"/>
            <p:cNvSpPr>
              <a:spLocks noChangeArrowheads="1"/>
            </p:cNvSpPr>
            <p:nvPr/>
          </p:nvSpPr>
          <p:spPr bwMode="auto">
            <a:xfrm>
              <a:off x="3120" y="13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0" name="Rectangle 74"/>
            <p:cNvSpPr>
              <a:spLocks noChangeArrowheads="1"/>
            </p:cNvSpPr>
            <p:nvPr/>
          </p:nvSpPr>
          <p:spPr bwMode="auto">
            <a:xfrm>
              <a:off x="3168" y="225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1" name="Rectangle 75"/>
            <p:cNvSpPr>
              <a:spLocks noChangeArrowheads="1"/>
            </p:cNvSpPr>
            <p:nvPr/>
          </p:nvSpPr>
          <p:spPr bwMode="auto">
            <a:xfrm>
              <a:off x="3168" y="316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2" name="Rectangle 76"/>
            <p:cNvSpPr>
              <a:spLocks noChangeArrowheads="1"/>
            </p:cNvSpPr>
            <p:nvPr/>
          </p:nvSpPr>
          <p:spPr bwMode="auto">
            <a:xfrm>
              <a:off x="3072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3" name="Rectangle 77"/>
            <p:cNvSpPr>
              <a:spLocks noChangeArrowheads="1"/>
            </p:cNvSpPr>
            <p:nvPr/>
          </p:nvSpPr>
          <p:spPr bwMode="auto">
            <a:xfrm>
              <a:off x="3120" y="177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3216" y="268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095" name="Rectangle 79"/>
            <p:cNvSpPr>
              <a:spLocks noChangeArrowheads="1"/>
            </p:cNvSpPr>
            <p:nvPr/>
          </p:nvSpPr>
          <p:spPr bwMode="auto">
            <a:xfrm>
              <a:off x="3168" y="355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00" name="Rectangle 84"/>
            <p:cNvSpPr>
              <a:spLocks noChangeArrowheads="1"/>
            </p:cNvSpPr>
            <p:nvPr/>
          </p:nvSpPr>
          <p:spPr bwMode="auto">
            <a:xfrm>
              <a:off x="4800" y="5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848" y="148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02" name="Rectangle 86"/>
            <p:cNvSpPr>
              <a:spLocks noChangeArrowheads="1"/>
            </p:cNvSpPr>
            <p:nvPr/>
          </p:nvSpPr>
          <p:spPr bwMode="auto">
            <a:xfrm>
              <a:off x="4896" y="235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03" name="Rectangle 87"/>
            <p:cNvSpPr>
              <a:spLocks noChangeArrowheads="1"/>
            </p:cNvSpPr>
            <p:nvPr/>
          </p:nvSpPr>
          <p:spPr bwMode="auto">
            <a:xfrm>
              <a:off x="4896" y="32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04" name="Line 88"/>
            <p:cNvSpPr>
              <a:spLocks noChangeShapeType="1"/>
            </p:cNvSpPr>
            <p:nvPr/>
          </p:nvSpPr>
          <p:spPr bwMode="auto">
            <a:xfrm>
              <a:off x="4848" y="5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4896" y="154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06" name="Line 90"/>
            <p:cNvSpPr>
              <a:spLocks noChangeShapeType="1"/>
            </p:cNvSpPr>
            <p:nvPr/>
          </p:nvSpPr>
          <p:spPr bwMode="auto">
            <a:xfrm>
              <a:off x="4944" y="240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07" name="Line 91"/>
            <p:cNvSpPr>
              <a:spLocks noChangeShapeType="1"/>
            </p:cNvSpPr>
            <p:nvPr/>
          </p:nvSpPr>
          <p:spPr bwMode="auto">
            <a:xfrm>
              <a:off x="4944" y="331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10" name="Line 94"/>
            <p:cNvSpPr>
              <a:spLocks noChangeShapeType="1"/>
            </p:cNvSpPr>
            <p:nvPr/>
          </p:nvSpPr>
          <p:spPr bwMode="auto">
            <a:xfrm>
              <a:off x="3120" y="5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11" name="Line 95"/>
            <p:cNvSpPr>
              <a:spLocks noChangeShapeType="1"/>
            </p:cNvSpPr>
            <p:nvPr/>
          </p:nvSpPr>
          <p:spPr bwMode="auto">
            <a:xfrm>
              <a:off x="3120" y="91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12" name="Line 96"/>
            <p:cNvSpPr>
              <a:spLocks noChangeShapeType="1"/>
            </p:cNvSpPr>
            <p:nvPr/>
          </p:nvSpPr>
          <p:spPr bwMode="auto">
            <a:xfrm>
              <a:off x="3168" y="144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13" name="Line 97"/>
            <p:cNvSpPr>
              <a:spLocks noChangeShapeType="1"/>
            </p:cNvSpPr>
            <p:nvPr/>
          </p:nvSpPr>
          <p:spPr bwMode="auto">
            <a:xfrm>
              <a:off x="3264" y="274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114" name="Rectangle 98"/>
            <p:cNvSpPr>
              <a:spLocks noChangeArrowheads="1"/>
            </p:cNvSpPr>
            <p:nvPr/>
          </p:nvSpPr>
          <p:spPr bwMode="auto">
            <a:xfrm>
              <a:off x="1056" y="2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6119" name="Oval 103"/>
            <p:cNvSpPr>
              <a:spLocks noChangeArrowheads="1"/>
            </p:cNvSpPr>
            <p:nvPr/>
          </p:nvSpPr>
          <p:spPr bwMode="auto">
            <a:xfrm>
              <a:off x="3792" y="43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9420" y="3150235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0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5495925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0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3100" y="889000"/>
            <a:ext cx="46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0" y="111760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0700" y="834390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0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9300" y="2295525"/>
            <a:ext cx="46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0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16900" y="2397760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1700" y="3733800"/>
            <a:ext cx="46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0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69935" y="3769360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0595" y="5191125"/>
            <a:ext cx="46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0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0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93100" y="5280660"/>
            <a:ext cx="46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EEFAE6-274F-4F46-99FF-54EDB8F1C27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3970" name="Line 2"/>
          <p:cNvSpPr>
            <a:spLocks noChangeShapeType="1"/>
          </p:cNvSpPr>
          <p:nvPr/>
        </p:nvSpPr>
        <p:spPr bwMode="auto">
          <a:xfrm>
            <a:off x="1314450" y="836613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829050" y="328613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4057650" y="3286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5048250" y="3286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6191250" y="3286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7181850" y="3286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314450" y="214313"/>
            <a:ext cx="635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   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 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 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  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  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314450" y="304006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   d    d    1    1    1 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1314450" y="2466975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1   1    1    0    1    1    1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1314450" y="1933575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1   1    0    1    0    1    1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1314450" y="137001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1   0    1    1    1    0    1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1314450" y="83661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1   0    0    1    1    1    0</a:t>
            </a:r>
            <a:endParaRPr lang="en-US" altLang="zh-CN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171450" y="4038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由真值表可得译码器的函数表达式：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3983" name="Group 15"/>
          <p:cNvGrpSpPr/>
          <p:nvPr/>
        </p:nvGrpSpPr>
        <p:grpSpPr bwMode="auto">
          <a:xfrm>
            <a:off x="1616075" y="4800600"/>
            <a:ext cx="5775325" cy="1724025"/>
            <a:chOff x="260" y="2928"/>
            <a:chExt cx="3638" cy="10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817" name="Object 16"/>
                <p:cNvSpPr txBox="1"/>
                <p:nvPr/>
              </p:nvSpPr>
              <p:spPr bwMode="auto">
                <a:xfrm>
                  <a:off x="270" y="2976"/>
                  <a:ext cx="1250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ba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817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" y="2976"/>
                  <a:ext cx="1250" cy="375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818" name="Object 17"/>
                <p:cNvSpPr txBox="1"/>
                <p:nvPr/>
              </p:nvSpPr>
              <p:spPr bwMode="auto">
                <a:xfrm>
                  <a:off x="2708" y="2928"/>
                  <a:ext cx="1190" cy="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ba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818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8" y="2928"/>
                  <a:ext cx="1190" cy="43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819" name="Object 18"/>
                <p:cNvSpPr txBox="1"/>
                <p:nvPr/>
              </p:nvSpPr>
              <p:spPr bwMode="auto">
                <a:xfrm>
                  <a:off x="260" y="3600"/>
                  <a:ext cx="120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ba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819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0" y="3600"/>
                  <a:ext cx="1209" cy="414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820" name="Object 19"/>
                <p:cNvSpPr txBox="1"/>
                <p:nvPr/>
              </p:nvSpPr>
              <p:spPr bwMode="auto">
                <a:xfrm>
                  <a:off x="2708" y="3552"/>
                  <a:ext cx="1150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ba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820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8" y="3552"/>
                  <a:ext cx="1150" cy="394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8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8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 build="p"/>
      <p:bldP spid="83978" grpId="0" autoUpdateAnimBg="0" build="p"/>
      <p:bldP spid="83979" grpId="0" autoUpdateAnimBg="0" build="p"/>
      <p:bldP spid="83980" grpId="0" autoUpdateAnimBg="0" build="p"/>
      <p:bldP spid="83981" grpId="0" autoUpdateAnimBg="0" uiExpand="1" build="p"/>
      <p:bldP spid="83982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348433-7BF2-4406-B762-24FB8266D49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52400" y="2092325"/>
            <a:ext cx="87582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例：用两片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线－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线译码器扩展成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线－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译码器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28600" y="1349375"/>
            <a:ext cx="62064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、用于译码器的扩展（自看）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173038" y="3235325"/>
            <a:ext cx="89709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线－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译码器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的输入为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，由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控制两个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线－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线译码器的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使能端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ldLvl="0" animBg="1" autoUpdateAnimBg="0"/>
      <p:bldP spid="87045" grpId="0" bldLvl="0" animBg="1" autoUpdateAnimBg="0"/>
      <p:bldP spid="87049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B9442-F329-41D0-90B4-EFA7F235758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8166" name="Line 102"/>
          <p:cNvSpPr>
            <a:spLocks noChangeShapeType="1"/>
          </p:cNvSpPr>
          <p:nvPr/>
        </p:nvSpPr>
        <p:spPr bwMode="auto">
          <a:xfrm flipH="1">
            <a:off x="3505200" y="1981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167" name="Line 103"/>
          <p:cNvSpPr>
            <a:spLocks noChangeShapeType="1"/>
          </p:cNvSpPr>
          <p:nvPr/>
        </p:nvSpPr>
        <p:spPr bwMode="auto">
          <a:xfrm flipH="1">
            <a:off x="3581400" y="2819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221" name="Line 157"/>
          <p:cNvSpPr>
            <a:spLocks noChangeShapeType="1"/>
          </p:cNvSpPr>
          <p:nvPr/>
        </p:nvSpPr>
        <p:spPr bwMode="auto">
          <a:xfrm>
            <a:off x="2590800" y="66294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8316" name="Group 252"/>
          <p:cNvGrpSpPr/>
          <p:nvPr/>
        </p:nvGrpSpPr>
        <p:grpSpPr bwMode="auto">
          <a:xfrm>
            <a:off x="1371600" y="952500"/>
            <a:ext cx="1328738" cy="1951038"/>
            <a:chOff x="864" y="600"/>
            <a:chExt cx="837" cy="1229"/>
          </a:xfrm>
        </p:grpSpPr>
        <p:sp>
          <p:nvSpPr>
            <p:cNvPr id="88225" name="Line 161"/>
            <p:cNvSpPr>
              <a:spLocks noChangeShapeType="1"/>
            </p:cNvSpPr>
            <p:nvPr/>
          </p:nvSpPr>
          <p:spPr bwMode="auto">
            <a:xfrm flipH="1">
              <a:off x="1296" y="91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26" name="Line 162"/>
            <p:cNvSpPr>
              <a:spLocks noChangeShapeType="1"/>
            </p:cNvSpPr>
            <p:nvPr/>
          </p:nvSpPr>
          <p:spPr bwMode="auto">
            <a:xfrm flipH="1">
              <a:off x="1248" y="124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27" name="Line 163"/>
            <p:cNvSpPr>
              <a:spLocks noChangeShapeType="1"/>
            </p:cNvSpPr>
            <p:nvPr/>
          </p:nvSpPr>
          <p:spPr bwMode="auto">
            <a:xfrm flipH="1">
              <a:off x="1248" y="1779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36" name="Rectangle 172"/>
            <p:cNvSpPr>
              <a:spLocks noChangeArrowheads="1"/>
            </p:cNvSpPr>
            <p:nvPr/>
          </p:nvSpPr>
          <p:spPr bwMode="auto">
            <a:xfrm>
              <a:off x="864" y="9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37" name="Rectangle 173"/>
            <p:cNvSpPr>
              <a:spLocks noChangeArrowheads="1"/>
            </p:cNvSpPr>
            <p:nvPr/>
          </p:nvSpPr>
          <p:spPr bwMode="auto">
            <a:xfrm>
              <a:off x="864" y="60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38" name="Rectangle 174"/>
            <p:cNvSpPr>
              <a:spLocks noChangeArrowheads="1"/>
            </p:cNvSpPr>
            <p:nvPr/>
          </p:nvSpPr>
          <p:spPr bwMode="auto">
            <a:xfrm>
              <a:off x="864" y="14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8301" name="Group 237"/>
          <p:cNvGrpSpPr/>
          <p:nvPr/>
        </p:nvGrpSpPr>
        <p:grpSpPr bwMode="auto">
          <a:xfrm>
            <a:off x="4114800" y="533400"/>
            <a:ext cx="2654300" cy="3160713"/>
            <a:chOff x="2592" y="336"/>
            <a:chExt cx="1672" cy="1991"/>
          </a:xfrm>
        </p:grpSpPr>
        <p:sp>
          <p:nvSpPr>
            <p:cNvPr id="88165" name="Rectangle 101"/>
            <p:cNvSpPr>
              <a:spLocks noChangeArrowheads="1"/>
            </p:cNvSpPr>
            <p:nvPr/>
          </p:nvSpPr>
          <p:spPr bwMode="auto">
            <a:xfrm>
              <a:off x="2592" y="816"/>
              <a:ext cx="1056" cy="14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68" name="Line 104"/>
            <p:cNvSpPr>
              <a:spLocks noChangeShapeType="1"/>
            </p:cNvSpPr>
            <p:nvPr/>
          </p:nvSpPr>
          <p:spPr bwMode="auto">
            <a:xfrm>
              <a:off x="3744" y="9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69" name="Line 105"/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70" name="Line 106"/>
            <p:cNvSpPr>
              <a:spLocks noChangeShapeType="1"/>
            </p:cNvSpPr>
            <p:nvPr/>
          </p:nvSpPr>
          <p:spPr bwMode="auto">
            <a:xfrm>
              <a:off x="3744" y="18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71" name="Line 107"/>
            <p:cNvSpPr>
              <a:spLocks noChangeShapeType="1"/>
            </p:cNvSpPr>
            <p:nvPr/>
          </p:nvSpPr>
          <p:spPr bwMode="auto">
            <a:xfrm>
              <a:off x="3744" y="22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72" name="Rectangle 108"/>
            <p:cNvSpPr>
              <a:spLocks noChangeArrowheads="1"/>
            </p:cNvSpPr>
            <p:nvPr/>
          </p:nvSpPr>
          <p:spPr bwMode="auto">
            <a:xfrm>
              <a:off x="2592" y="157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73" name="Rectangle 109"/>
            <p:cNvSpPr>
              <a:spLocks noChangeArrowheads="1"/>
            </p:cNvSpPr>
            <p:nvPr/>
          </p:nvSpPr>
          <p:spPr bwMode="auto">
            <a:xfrm>
              <a:off x="2592" y="105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74" name="Rectangle 110"/>
            <p:cNvSpPr>
              <a:spLocks noChangeArrowheads="1"/>
            </p:cNvSpPr>
            <p:nvPr/>
          </p:nvSpPr>
          <p:spPr bwMode="auto">
            <a:xfrm>
              <a:off x="3936" y="71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75" name="Rectangle 111"/>
            <p:cNvSpPr>
              <a:spLocks noChangeArrowheads="1"/>
            </p:cNvSpPr>
            <p:nvPr/>
          </p:nvSpPr>
          <p:spPr bwMode="auto">
            <a:xfrm>
              <a:off x="3936" y="109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76" name="Rectangle 112"/>
            <p:cNvSpPr>
              <a:spLocks noChangeArrowheads="1"/>
            </p:cNvSpPr>
            <p:nvPr/>
          </p:nvSpPr>
          <p:spPr bwMode="auto">
            <a:xfrm>
              <a:off x="3936" y="157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77" name="Rectangle 113"/>
            <p:cNvSpPr>
              <a:spLocks noChangeArrowheads="1"/>
            </p:cNvSpPr>
            <p:nvPr/>
          </p:nvSpPr>
          <p:spPr bwMode="auto">
            <a:xfrm>
              <a:off x="3936" y="19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78" name="Line 114"/>
            <p:cNvSpPr>
              <a:spLocks noChangeShapeType="1"/>
            </p:cNvSpPr>
            <p:nvPr/>
          </p:nvSpPr>
          <p:spPr bwMode="auto">
            <a:xfrm>
              <a:off x="3984" y="7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79" name="Line 115"/>
            <p:cNvSpPr>
              <a:spLocks noChangeShapeType="1"/>
            </p:cNvSpPr>
            <p:nvPr/>
          </p:nvSpPr>
          <p:spPr bwMode="auto">
            <a:xfrm>
              <a:off x="3984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80" name="Line 116"/>
            <p:cNvSpPr>
              <a:spLocks noChangeShapeType="1"/>
            </p:cNvSpPr>
            <p:nvPr/>
          </p:nvSpPr>
          <p:spPr bwMode="auto">
            <a:xfrm>
              <a:off x="3984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81" name="Line 117"/>
            <p:cNvSpPr>
              <a:spLocks noChangeShapeType="1"/>
            </p:cNvSpPr>
            <p:nvPr/>
          </p:nvSpPr>
          <p:spPr bwMode="auto">
            <a:xfrm>
              <a:off x="3936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82" name="Line 118"/>
            <p:cNvSpPr>
              <a:spLocks noChangeShapeType="1"/>
            </p:cNvSpPr>
            <p:nvPr/>
          </p:nvSpPr>
          <p:spPr bwMode="auto">
            <a:xfrm flipV="1">
              <a:off x="3120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83" name="Rectangle 119"/>
            <p:cNvSpPr>
              <a:spLocks noChangeArrowheads="1"/>
            </p:cNvSpPr>
            <p:nvPr/>
          </p:nvSpPr>
          <p:spPr bwMode="auto">
            <a:xfrm>
              <a:off x="2976" y="762"/>
              <a:ext cx="50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(1)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09" name="Line 145"/>
            <p:cNvSpPr>
              <a:spLocks noChangeShapeType="1"/>
            </p:cNvSpPr>
            <p:nvPr/>
          </p:nvSpPr>
          <p:spPr bwMode="auto">
            <a:xfrm flipV="1">
              <a:off x="3120" y="3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56" name="Oval 192"/>
            <p:cNvSpPr>
              <a:spLocks noChangeArrowheads="1"/>
            </p:cNvSpPr>
            <p:nvPr/>
          </p:nvSpPr>
          <p:spPr bwMode="auto">
            <a:xfrm>
              <a:off x="3648" y="864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57" name="Oval 193"/>
            <p:cNvSpPr>
              <a:spLocks noChangeArrowheads="1"/>
            </p:cNvSpPr>
            <p:nvPr/>
          </p:nvSpPr>
          <p:spPr bwMode="auto">
            <a:xfrm>
              <a:off x="3648" y="124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58" name="Oval 194"/>
            <p:cNvSpPr>
              <a:spLocks noChangeArrowheads="1"/>
            </p:cNvSpPr>
            <p:nvPr/>
          </p:nvSpPr>
          <p:spPr bwMode="auto">
            <a:xfrm>
              <a:off x="3648" y="177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59" name="Oval 195"/>
            <p:cNvSpPr>
              <a:spLocks noChangeArrowheads="1"/>
            </p:cNvSpPr>
            <p:nvPr/>
          </p:nvSpPr>
          <p:spPr bwMode="auto">
            <a:xfrm>
              <a:off x="3648" y="216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8302" name="Group 238"/>
          <p:cNvGrpSpPr/>
          <p:nvPr/>
        </p:nvGrpSpPr>
        <p:grpSpPr bwMode="auto">
          <a:xfrm>
            <a:off x="4114800" y="3886200"/>
            <a:ext cx="2654300" cy="2627313"/>
            <a:chOff x="2592" y="2448"/>
            <a:chExt cx="1672" cy="1655"/>
          </a:xfrm>
        </p:grpSpPr>
        <p:sp>
          <p:nvSpPr>
            <p:cNvPr id="88184" name="Rectangle 120"/>
            <p:cNvSpPr>
              <a:spLocks noChangeArrowheads="1"/>
            </p:cNvSpPr>
            <p:nvPr/>
          </p:nvSpPr>
          <p:spPr bwMode="auto">
            <a:xfrm>
              <a:off x="2592" y="2592"/>
              <a:ext cx="1056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87" name="Line 123"/>
            <p:cNvSpPr>
              <a:spLocks noChangeShapeType="1"/>
            </p:cNvSpPr>
            <p:nvPr/>
          </p:nvSpPr>
          <p:spPr bwMode="auto">
            <a:xfrm>
              <a:off x="3744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88" name="Line 124"/>
            <p:cNvSpPr>
              <a:spLocks noChangeShapeType="1"/>
            </p:cNvSpPr>
            <p:nvPr/>
          </p:nvSpPr>
          <p:spPr bwMode="auto">
            <a:xfrm>
              <a:off x="3744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89" name="Line 125"/>
            <p:cNvSpPr>
              <a:spLocks noChangeShapeType="1"/>
            </p:cNvSpPr>
            <p:nvPr/>
          </p:nvSpPr>
          <p:spPr bwMode="auto">
            <a:xfrm>
              <a:off x="3744" y="36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90" name="Line 126"/>
            <p:cNvSpPr>
              <a:spLocks noChangeShapeType="1"/>
            </p:cNvSpPr>
            <p:nvPr/>
          </p:nvSpPr>
          <p:spPr bwMode="auto">
            <a:xfrm>
              <a:off x="3744" y="39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91" name="Rectangle 127"/>
            <p:cNvSpPr>
              <a:spLocks noChangeArrowheads="1"/>
            </p:cNvSpPr>
            <p:nvPr/>
          </p:nvSpPr>
          <p:spPr bwMode="auto">
            <a:xfrm>
              <a:off x="2640" y="330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92" name="Rectangle 128"/>
            <p:cNvSpPr>
              <a:spLocks noChangeArrowheads="1"/>
            </p:cNvSpPr>
            <p:nvPr/>
          </p:nvSpPr>
          <p:spPr bwMode="auto">
            <a:xfrm>
              <a:off x="2640" y="28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93" name="Rectangle 129"/>
            <p:cNvSpPr>
              <a:spLocks noChangeArrowheads="1"/>
            </p:cNvSpPr>
            <p:nvPr/>
          </p:nvSpPr>
          <p:spPr bwMode="auto">
            <a:xfrm>
              <a:off x="3936" y="249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94" name="Rectangle 130"/>
            <p:cNvSpPr>
              <a:spLocks noChangeArrowheads="1"/>
            </p:cNvSpPr>
            <p:nvPr/>
          </p:nvSpPr>
          <p:spPr bwMode="auto">
            <a:xfrm>
              <a:off x="3936" y="28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95" name="Rectangle 131"/>
            <p:cNvSpPr>
              <a:spLocks noChangeArrowheads="1"/>
            </p:cNvSpPr>
            <p:nvPr/>
          </p:nvSpPr>
          <p:spPr bwMode="auto">
            <a:xfrm>
              <a:off x="3936" y="335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96" name="Rectangle 132"/>
            <p:cNvSpPr>
              <a:spLocks noChangeArrowheads="1"/>
            </p:cNvSpPr>
            <p:nvPr/>
          </p:nvSpPr>
          <p:spPr bwMode="auto">
            <a:xfrm>
              <a:off x="3936" y="373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197" name="Line 133"/>
            <p:cNvSpPr>
              <a:spLocks noChangeShapeType="1"/>
            </p:cNvSpPr>
            <p:nvPr/>
          </p:nvSpPr>
          <p:spPr bwMode="auto">
            <a:xfrm>
              <a:off x="3984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98" name="Line 134"/>
            <p:cNvSpPr>
              <a:spLocks noChangeShapeType="1"/>
            </p:cNvSpPr>
            <p:nvPr/>
          </p:nvSpPr>
          <p:spPr bwMode="auto">
            <a:xfrm>
              <a:off x="3984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199" name="Line 135"/>
            <p:cNvSpPr>
              <a:spLocks noChangeShapeType="1"/>
            </p:cNvSpPr>
            <p:nvPr/>
          </p:nvSpPr>
          <p:spPr bwMode="auto">
            <a:xfrm>
              <a:off x="3984" y="34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00" name="Line 136"/>
            <p:cNvSpPr>
              <a:spLocks noChangeShapeType="1"/>
            </p:cNvSpPr>
            <p:nvPr/>
          </p:nvSpPr>
          <p:spPr bwMode="auto">
            <a:xfrm>
              <a:off x="3936" y="37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01" name="Line 137"/>
            <p:cNvSpPr>
              <a:spLocks noChangeShapeType="1"/>
            </p:cNvSpPr>
            <p:nvPr/>
          </p:nvSpPr>
          <p:spPr bwMode="auto">
            <a:xfrm flipV="1">
              <a:off x="3120" y="24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02" name="Rectangle 138"/>
            <p:cNvSpPr>
              <a:spLocks noChangeArrowheads="1"/>
            </p:cNvSpPr>
            <p:nvPr/>
          </p:nvSpPr>
          <p:spPr bwMode="auto">
            <a:xfrm>
              <a:off x="2976" y="2538"/>
              <a:ext cx="50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(2)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60" name="Oval 196"/>
            <p:cNvSpPr>
              <a:spLocks noChangeArrowheads="1"/>
            </p:cNvSpPr>
            <p:nvPr/>
          </p:nvSpPr>
          <p:spPr bwMode="auto">
            <a:xfrm>
              <a:off x="3648" y="264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61" name="Oval 197"/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62" name="Oval 198"/>
            <p:cNvSpPr>
              <a:spLocks noChangeArrowheads="1"/>
            </p:cNvSpPr>
            <p:nvPr/>
          </p:nvSpPr>
          <p:spPr bwMode="auto">
            <a:xfrm>
              <a:off x="3648" y="355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63" name="Oval 199"/>
            <p:cNvSpPr>
              <a:spLocks noChangeArrowheads="1"/>
            </p:cNvSpPr>
            <p:nvPr/>
          </p:nvSpPr>
          <p:spPr bwMode="auto">
            <a:xfrm>
              <a:off x="3648" y="39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8271" name="Group 207"/>
          <p:cNvGrpSpPr/>
          <p:nvPr/>
        </p:nvGrpSpPr>
        <p:grpSpPr bwMode="auto">
          <a:xfrm>
            <a:off x="2590800" y="228600"/>
            <a:ext cx="5549900" cy="6400800"/>
            <a:chOff x="1632" y="144"/>
            <a:chExt cx="3496" cy="4032"/>
          </a:xfrm>
        </p:grpSpPr>
        <p:sp>
          <p:nvSpPr>
            <p:cNvPr id="88272" name="Line 208"/>
            <p:cNvSpPr>
              <a:spLocks noChangeShapeType="1"/>
            </p:cNvSpPr>
            <p:nvPr/>
          </p:nvSpPr>
          <p:spPr bwMode="auto">
            <a:xfrm flipV="1">
              <a:off x="4368" y="144"/>
              <a:ext cx="0" cy="40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2980" name="Group 209"/>
            <p:cNvGrpSpPr/>
            <p:nvPr/>
          </p:nvGrpSpPr>
          <p:grpSpPr bwMode="auto">
            <a:xfrm>
              <a:off x="1632" y="144"/>
              <a:ext cx="2736" cy="4032"/>
              <a:chOff x="1632" y="144"/>
              <a:chExt cx="2736" cy="4032"/>
            </a:xfrm>
          </p:grpSpPr>
          <p:sp>
            <p:nvSpPr>
              <p:cNvPr id="88274" name="Line 210"/>
              <p:cNvSpPr>
                <a:spLocks noChangeShapeType="1"/>
              </p:cNvSpPr>
              <p:nvPr/>
            </p:nvSpPr>
            <p:spPr bwMode="auto">
              <a:xfrm>
                <a:off x="1632" y="144"/>
                <a:ext cx="0" cy="40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275" name="Line 211"/>
              <p:cNvSpPr>
                <a:spLocks noChangeShapeType="1"/>
              </p:cNvSpPr>
              <p:nvPr/>
            </p:nvSpPr>
            <p:spPr bwMode="auto">
              <a:xfrm>
                <a:off x="1632" y="4176"/>
                <a:ext cx="27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276" name="Line 212"/>
              <p:cNvSpPr>
                <a:spLocks noChangeShapeType="1"/>
              </p:cNvSpPr>
              <p:nvPr/>
            </p:nvSpPr>
            <p:spPr bwMode="auto">
              <a:xfrm>
                <a:off x="1632" y="144"/>
                <a:ext cx="27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8277" name="Line 213"/>
            <p:cNvSpPr>
              <a:spLocks noChangeShapeType="1"/>
            </p:cNvSpPr>
            <p:nvPr/>
          </p:nvSpPr>
          <p:spPr bwMode="auto">
            <a:xfrm>
              <a:off x="4368" y="86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78" name="Line 214"/>
            <p:cNvSpPr>
              <a:spLocks noChangeShapeType="1"/>
            </p:cNvSpPr>
            <p:nvPr/>
          </p:nvSpPr>
          <p:spPr bwMode="auto">
            <a:xfrm>
              <a:off x="4368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79" name="Line 215"/>
            <p:cNvSpPr>
              <a:spLocks noChangeShapeType="1"/>
            </p:cNvSpPr>
            <p:nvPr/>
          </p:nvSpPr>
          <p:spPr bwMode="auto">
            <a:xfrm>
              <a:off x="4368" y="177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80" name="Line 216"/>
            <p:cNvSpPr>
              <a:spLocks noChangeShapeType="1"/>
            </p:cNvSpPr>
            <p:nvPr/>
          </p:nvSpPr>
          <p:spPr bwMode="auto">
            <a:xfrm>
              <a:off x="4368" y="220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81" name="Line 217"/>
            <p:cNvSpPr>
              <a:spLocks noChangeShapeType="1"/>
            </p:cNvSpPr>
            <p:nvPr/>
          </p:nvSpPr>
          <p:spPr bwMode="auto">
            <a:xfrm>
              <a:off x="4368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82" name="Line 218"/>
            <p:cNvSpPr>
              <a:spLocks noChangeShapeType="1"/>
            </p:cNvSpPr>
            <p:nvPr/>
          </p:nvSpPr>
          <p:spPr bwMode="auto">
            <a:xfrm>
              <a:off x="4368" y="30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83" name="Line 219"/>
            <p:cNvSpPr>
              <a:spLocks noChangeShapeType="1"/>
            </p:cNvSpPr>
            <p:nvPr/>
          </p:nvSpPr>
          <p:spPr bwMode="auto">
            <a:xfrm>
              <a:off x="4368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84" name="Line 220"/>
            <p:cNvSpPr>
              <a:spLocks noChangeShapeType="1"/>
            </p:cNvSpPr>
            <p:nvPr/>
          </p:nvSpPr>
          <p:spPr bwMode="auto">
            <a:xfrm>
              <a:off x="4368" y="39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85" name="Rectangle 221"/>
            <p:cNvSpPr>
              <a:spLocks noChangeArrowheads="1"/>
            </p:cNvSpPr>
            <p:nvPr/>
          </p:nvSpPr>
          <p:spPr bwMode="auto">
            <a:xfrm>
              <a:off x="4752" y="61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86" name="Rectangle 222"/>
            <p:cNvSpPr>
              <a:spLocks noChangeArrowheads="1"/>
            </p:cNvSpPr>
            <p:nvPr/>
          </p:nvSpPr>
          <p:spPr bwMode="auto">
            <a:xfrm>
              <a:off x="4752" y="100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87" name="Rectangle 223"/>
            <p:cNvSpPr>
              <a:spLocks noChangeArrowheads="1"/>
            </p:cNvSpPr>
            <p:nvPr/>
          </p:nvSpPr>
          <p:spPr bwMode="auto">
            <a:xfrm>
              <a:off x="4800" y="148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88" name="Rectangle 224"/>
            <p:cNvSpPr>
              <a:spLocks noChangeArrowheads="1"/>
            </p:cNvSpPr>
            <p:nvPr/>
          </p:nvSpPr>
          <p:spPr bwMode="auto">
            <a:xfrm>
              <a:off x="4800" y="191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89" name="Rectangle 225"/>
            <p:cNvSpPr>
              <a:spLocks noChangeArrowheads="1"/>
            </p:cNvSpPr>
            <p:nvPr/>
          </p:nvSpPr>
          <p:spPr bwMode="auto">
            <a:xfrm>
              <a:off x="4800" y="23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90" name="Rectangle 226"/>
            <p:cNvSpPr>
              <a:spLocks noChangeArrowheads="1"/>
            </p:cNvSpPr>
            <p:nvPr/>
          </p:nvSpPr>
          <p:spPr bwMode="auto">
            <a:xfrm>
              <a:off x="4800" y="282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91" name="Rectangle 227"/>
            <p:cNvSpPr>
              <a:spLocks noChangeArrowheads="1"/>
            </p:cNvSpPr>
            <p:nvPr/>
          </p:nvSpPr>
          <p:spPr bwMode="auto">
            <a:xfrm>
              <a:off x="4800" y="325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92" name="Rectangle 228"/>
            <p:cNvSpPr>
              <a:spLocks noChangeArrowheads="1"/>
            </p:cNvSpPr>
            <p:nvPr/>
          </p:nvSpPr>
          <p:spPr bwMode="auto">
            <a:xfrm>
              <a:off x="4800" y="369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8293" name="Line 229"/>
            <p:cNvSpPr>
              <a:spLocks noChangeShapeType="1"/>
            </p:cNvSpPr>
            <p:nvPr/>
          </p:nvSpPr>
          <p:spPr bwMode="auto">
            <a:xfrm>
              <a:off x="4800" y="6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94" name="Line 230"/>
            <p:cNvSpPr>
              <a:spLocks noChangeShapeType="1"/>
            </p:cNvSpPr>
            <p:nvPr/>
          </p:nvSpPr>
          <p:spPr bwMode="auto">
            <a:xfrm>
              <a:off x="4800" y="10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95" name="Line 231"/>
            <p:cNvSpPr>
              <a:spLocks noChangeShapeType="1"/>
            </p:cNvSpPr>
            <p:nvPr/>
          </p:nvSpPr>
          <p:spPr bwMode="auto">
            <a:xfrm>
              <a:off x="484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96" name="Line 232"/>
            <p:cNvSpPr>
              <a:spLocks noChangeShapeType="1"/>
            </p:cNvSpPr>
            <p:nvPr/>
          </p:nvSpPr>
          <p:spPr bwMode="auto">
            <a:xfrm>
              <a:off x="4848" y="19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97" name="Line 233"/>
            <p:cNvSpPr>
              <a:spLocks noChangeShapeType="1"/>
            </p:cNvSpPr>
            <p:nvPr/>
          </p:nvSpPr>
          <p:spPr bwMode="auto">
            <a:xfrm>
              <a:off x="4848" y="24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98" name="Line 234"/>
            <p:cNvSpPr>
              <a:spLocks noChangeShapeType="1"/>
            </p:cNvSpPr>
            <p:nvPr/>
          </p:nvSpPr>
          <p:spPr bwMode="auto">
            <a:xfrm>
              <a:off x="484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299" name="Line 235"/>
            <p:cNvSpPr>
              <a:spLocks noChangeShapeType="1"/>
            </p:cNvSpPr>
            <p:nvPr/>
          </p:nvSpPr>
          <p:spPr bwMode="auto">
            <a:xfrm>
              <a:off x="4848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00" name="Line 236"/>
            <p:cNvSpPr>
              <a:spLocks noChangeShapeType="1"/>
            </p:cNvSpPr>
            <p:nvPr/>
          </p:nvSpPr>
          <p:spPr bwMode="auto">
            <a:xfrm>
              <a:off x="4800" y="37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8306" name="Group 242"/>
          <p:cNvGrpSpPr/>
          <p:nvPr/>
        </p:nvGrpSpPr>
        <p:grpSpPr bwMode="auto">
          <a:xfrm>
            <a:off x="2514600" y="533400"/>
            <a:ext cx="2438400" cy="3352800"/>
            <a:chOff x="1584" y="336"/>
            <a:chExt cx="1536" cy="2112"/>
          </a:xfrm>
        </p:grpSpPr>
        <p:sp>
          <p:nvSpPr>
            <p:cNvPr id="88307" name="Rectangle 243"/>
            <p:cNvSpPr>
              <a:spLocks noChangeArrowheads="1"/>
            </p:cNvSpPr>
            <p:nvPr/>
          </p:nvSpPr>
          <p:spPr bwMode="auto">
            <a:xfrm>
              <a:off x="1968" y="528"/>
              <a:ext cx="52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08" name="Oval 244"/>
            <p:cNvSpPr>
              <a:spLocks noChangeArrowheads="1"/>
            </p:cNvSpPr>
            <p:nvPr/>
          </p:nvSpPr>
          <p:spPr bwMode="auto">
            <a:xfrm>
              <a:off x="2160" y="43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09" name="Line 245"/>
            <p:cNvSpPr>
              <a:spLocks noChangeShapeType="1"/>
            </p:cNvSpPr>
            <p:nvPr/>
          </p:nvSpPr>
          <p:spPr bwMode="auto">
            <a:xfrm flipV="1">
              <a:off x="2208" y="33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10" name="Line 246"/>
            <p:cNvSpPr>
              <a:spLocks noChangeShapeType="1"/>
            </p:cNvSpPr>
            <p:nvPr/>
          </p:nvSpPr>
          <p:spPr bwMode="auto">
            <a:xfrm>
              <a:off x="2208" y="33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11" name="Line 247"/>
            <p:cNvSpPr>
              <a:spLocks noChangeShapeType="1"/>
            </p:cNvSpPr>
            <p:nvPr/>
          </p:nvSpPr>
          <p:spPr bwMode="auto">
            <a:xfrm>
              <a:off x="2208" y="81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12" name="Line 248"/>
            <p:cNvSpPr>
              <a:spLocks noChangeShapeType="1"/>
            </p:cNvSpPr>
            <p:nvPr/>
          </p:nvSpPr>
          <p:spPr bwMode="auto">
            <a:xfrm flipH="1">
              <a:off x="1584" y="912"/>
              <a:ext cx="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13" name="Oval 249"/>
            <p:cNvSpPr>
              <a:spLocks noChangeArrowheads="1"/>
            </p:cNvSpPr>
            <p:nvPr/>
          </p:nvSpPr>
          <p:spPr bwMode="auto">
            <a:xfrm>
              <a:off x="2160" y="86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14" name="Line 250"/>
            <p:cNvSpPr>
              <a:spLocks noChangeShapeType="1"/>
            </p:cNvSpPr>
            <p:nvPr/>
          </p:nvSpPr>
          <p:spPr bwMode="auto">
            <a:xfrm flipH="1">
              <a:off x="2208" y="2448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15" name="Rectangle 251"/>
            <p:cNvSpPr>
              <a:spLocks noChangeArrowheads="1"/>
            </p:cNvSpPr>
            <p:nvPr/>
          </p:nvSpPr>
          <p:spPr bwMode="auto">
            <a:xfrm>
              <a:off x="2112" y="4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8347" name="Group 283"/>
          <p:cNvGrpSpPr/>
          <p:nvPr/>
        </p:nvGrpSpPr>
        <p:grpSpPr bwMode="auto">
          <a:xfrm>
            <a:off x="2362200" y="1905000"/>
            <a:ext cx="1752600" cy="3657600"/>
            <a:chOff x="1488" y="1200"/>
            <a:chExt cx="1104" cy="2304"/>
          </a:xfrm>
        </p:grpSpPr>
        <p:sp>
          <p:nvSpPr>
            <p:cNvPr id="88348" name="Line 284"/>
            <p:cNvSpPr>
              <a:spLocks noChangeShapeType="1"/>
            </p:cNvSpPr>
            <p:nvPr/>
          </p:nvSpPr>
          <p:spPr bwMode="auto">
            <a:xfrm flipH="1">
              <a:off x="2208" y="12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49" name="Line 285"/>
            <p:cNvSpPr>
              <a:spLocks noChangeShapeType="1"/>
            </p:cNvSpPr>
            <p:nvPr/>
          </p:nvSpPr>
          <p:spPr bwMode="auto">
            <a:xfrm flipH="1">
              <a:off x="2256" y="177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2958" name="Group 286"/>
            <p:cNvGrpSpPr/>
            <p:nvPr/>
          </p:nvGrpSpPr>
          <p:grpSpPr bwMode="auto">
            <a:xfrm>
              <a:off x="1488" y="1248"/>
              <a:ext cx="1104" cy="2256"/>
              <a:chOff x="1488" y="1248"/>
              <a:chExt cx="1104" cy="2256"/>
            </a:xfrm>
          </p:grpSpPr>
          <p:sp>
            <p:nvSpPr>
              <p:cNvPr id="88351" name="Line 287"/>
              <p:cNvSpPr>
                <a:spLocks noChangeShapeType="1"/>
              </p:cNvSpPr>
              <p:nvPr/>
            </p:nvSpPr>
            <p:spPr bwMode="auto">
              <a:xfrm flipH="1">
                <a:off x="2016" y="307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82962" name="Group 288"/>
              <p:cNvGrpSpPr/>
              <p:nvPr/>
            </p:nvGrpSpPr>
            <p:grpSpPr bwMode="auto">
              <a:xfrm>
                <a:off x="1488" y="1248"/>
                <a:ext cx="1104" cy="2256"/>
                <a:chOff x="1488" y="1248"/>
                <a:chExt cx="1104" cy="2256"/>
              </a:xfrm>
            </p:grpSpPr>
            <p:sp>
              <p:nvSpPr>
                <p:cNvPr id="88353" name="Line 289"/>
                <p:cNvSpPr>
                  <a:spLocks noChangeShapeType="1"/>
                </p:cNvSpPr>
                <p:nvPr/>
              </p:nvSpPr>
              <p:spPr bwMode="auto">
                <a:xfrm flipH="1">
                  <a:off x="2208" y="307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354" name="Line 290"/>
                <p:cNvSpPr>
                  <a:spLocks noChangeShapeType="1"/>
                </p:cNvSpPr>
                <p:nvPr/>
              </p:nvSpPr>
              <p:spPr bwMode="auto">
                <a:xfrm flipH="1">
                  <a:off x="2256" y="3504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355" name="Line 291"/>
                <p:cNvSpPr>
                  <a:spLocks noChangeShapeType="1"/>
                </p:cNvSpPr>
                <p:nvPr/>
              </p:nvSpPr>
              <p:spPr bwMode="auto">
                <a:xfrm flipH="1">
                  <a:off x="1488" y="1248"/>
                  <a:ext cx="105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356" name="Line 292"/>
                <p:cNvSpPr>
                  <a:spLocks noChangeShapeType="1"/>
                </p:cNvSpPr>
                <p:nvPr/>
              </p:nvSpPr>
              <p:spPr bwMode="auto">
                <a:xfrm flipH="1">
                  <a:off x="1488" y="1776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357" name="Line 293"/>
                <p:cNvSpPr>
                  <a:spLocks noChangeShapeType="1"/>
                </p:cNvSpPr>
                <p:nvPr/>
              </p:nvSpPr>
              <p:spPr bwMode="auto">
                <a:xfrm>
                  <a:off x="2016" y="1248"/>
                  <a:ext cx="0" cy="18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358" name="Line 294"/>
                <p:cNvSpPr>
                  <a:spLocks noChangeShapeType="1"/>
                </p:cNvSpPr>
                <p:nvPr/>
              </p:nvSpPr>
              <p:spPr bwMode="auto">
                <a:xfrm>
                  <a:off x="1776" y="1797"/>
                  <a:ext cx="0" cy="170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8359" name="Line 295"/>
                <p:cNvSpPr>
                  <a:spLocks noChangeShapeType="1"/>
                </p:cNvSpPr>
                <p:nvPr/>
              </p:nvSpPr>
              <p:spPr bwMode="auto">
                <a:xfrm flipH="1">
                  <a:off x="1776" y="3504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8360" name="Oval 296"/>
            <p:cNvSpPr>
              <a:spLocks noChangeArrowheads="1"/>
            </p:cNvSpPr>
            <p:nvPr/>
          </p:nvSpPr>
          <p:spPr bwMode="auto">
            <a:xfrm>
              <a:off x="1968" y="120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361" name="Oval 297"/>
            <p:cNvSpPr>
              <a:spLocks noChangeArrowheads="1"/>
            </p:cNvSpPr>
            <p:nvPr/>
          </p:nvSpPr>
          <p:spPr bwMode="auto">
            <a:xfrm>
              <a:off x="1728" y="172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D2AD0E-0A1A-44C1-A63F-EB0FD12A92A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228600" y="228600"/>
            <a:ext cx="5227320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译码器的应用（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存储器）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9331" name="Group 3"/>
          <p:cNvGrpSpPr/>
          <p:nvPr/>
        </p:nvGrpSpPr>
        <p:grpSpPr bwMode="auto">
          <a:xfrm>
            <a:off x="2057400" y="1981200"/>
            <a:ext cx="5029200" cy="3865563"/>
            <a:chOff x="1344" y="1146"/>
            <a:chExt cx="3168" cy="2435"/>
          </a:xfrm>
        </p:grpSpPr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392" y="1728"/>
              <a:ext cx="3120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33" name="Line 5"/>
            <p:cNvSpPr>
              <a:spLocks noChangeShapeType="1"/>
            </p:cNvSpPr>
            <p:nvPr/>
          </p:nvSpPr>
          <p:spPr bwMode="auto">
            <a:xfrm>
              <a:off x="1536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>
              <a:off x="1920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>
              <a:off x="2304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>
              <a:off x="2736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>
              <a:off x="3120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3504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3888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>
              <a:off x="4272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4320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393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552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3168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278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2400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>
              <a:off x="2016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>
              <a:off x="1632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>
              <a:off x="1392" y="23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1584" y="23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51" name="Line 23"/>
            <p:cNvSpPr>
              <a:spLocks noChangeShapeType="1"/>
            </p:cNvSpPr>
            <p:nvPr/>
          </p:nvSpPr>
          <p:spPr bwMode="auto">
            <a:xfrm flipH="1">
              <a:off x="1392" y="24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52" name="Rectangle 24"/>
            <p:cNvSpPr>
              <a:spLocks noChangeArrowheads="1"/>
            </p:cNvSpPr>
            <p:nvPr/>
          </p:nvSpPr>
          <p:spPr bwMode="auto">
            <a:xfrm>
              <a:off x="1392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53" name="Rectangle 25"/>
            <p:cNvSpPr>
              <a:spLocks noChangeArrowheads="1"/>
            </p:cNvSpPr>
            <p:nvPr/>
          </p:nvSpPr>
          <p:spPr bwMode="auto">
            <a:xfrm>
              <a:off x="1776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54" name="Rectangle 26"/>
            <p:cNvSpPr>
              <a:spLocks noChangeArrowheads="1"/>
            </p:cNvSpPr>
            <p:nvPr/>
          </p:nvSpPr>
          <p:spPr bwMode="auto">
            <a:xfrm>
              <a:off x="2160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2592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56" name="Rectangle 28"/>
            <p:cNvSpPr>
              <a:spLocks noChangeArrowheads="1"/>
            </p:cNvSpPr>
            <p:nvPr/>
          </p:nvSpPr>
          <p:spPr bwMode="auto">
            <a:xfrm>
              <a:off x="2976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57" name="Rectangle 29"/>
            <p:cNvSpPr>
              <a:spLocks noChangeArrowheads="1"/>
            </p:cNvSpPr>
            <p:nvPr/>
          </p:nvSpPr>
          <p:spPr bwMode="auto">
            <a:xfrm>
              <a:off x="3360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58" name="Rectangle 30"/>
            <p:cNvSpPr>
              <a:spLocks noChangeArrowheads="1"/>
            </p:cNvSpPr>
            <p:nvPr/>
          </p:nvSpPr>
          <p:spPr bwMode="auto">
            <a:xfrm>
              <a:off x="3744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59" name="Rectangle 31"/>
            <p:cNvSpPr>
              <a:spLocks noChangeArrowheads="1"/>
            </p:cNvSpPr>
            <p:nvPr/>
          </p:nvSpPr>
          <p:spPr bwMode="auto">
            <a:xfrm>
              <a:off x="4128" y="11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0" name="Rectangle 32"/>
            <p:cNvSpPr>
              <a:spLocks noChangeArrowheads="1"/>
            </p:cNvSpPr>
            <p:nvPr/>
          </p:nvSpPr>
          <p:spPr bwMode="auto">
            <a:xfrm>
              <a:off x="3744" y="11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1" name="Rectangle 33"/>
            <p:cNvSpPr>
              <a:spLocks noChangeArrowheads="1"/>
            </p:cNvSpPr>
            <p:nvPr/>
          </p:nvSpPr>
          <p:spPr bwMode="auto">
            <a:xfrm>
              <a:off x="3360" y="11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2" name="Rectangle 34"/>
            <p:cNvSpPr>
              <a:spLocks noChangeArrowheads="1"/>
            </p:cNvSpPr>
            <p:nvPr/>
          </p:nvSpPr>
          <p:spPr bwMode="auto">
            <a:xfrm>
              <a:off x="2976" y="11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3" name="Rectangle 35"/>
            <p:cNvSpPr>
              <a:spLocks noChangeArrowheads="1"/>
            </p:cNvSpPr>
            <p:nvPr/>
          </p:nvSpPr>
          <p:spPr bwMode="auto">
            <a:xfrm>
              <a:off x="2592" y="11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4" name="Rectangle 36"/>
            <p:cNvSpPr>
              <a:spLocks noChangeArrowheads="1"/>
            </p:cNvSpPr>
            <p:nvPr/>
          </p:nvSpPr>
          <p:spPr bwMode="auto">
            <a:xfrm>
              <a:off x="2208" y="11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5" name="Rectangle 37"/>
            <p:cNvSpPr>
              <a:spLocks noChangeArrowheads="1"/>
            </p:cNvSpPr>
            <p:nvPr/>
          </p:nvSpPr>
          <p:spPr bwMode="auto">
            <a:xfrm>
              <a:off x="1824" y="11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6" name="Rectangle 38"/>
            <p:cNvSpPr>
              <a:spLocks noChangeArrowheads="1"/>
            </p:cNvSpPr>
            <p:nvPr/>
          </p:nvSpPr>
          <p:spPr bwMode="auto">
            <a:xfrm>
              <a:off x="1344" y="114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CC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7" name="Rectangle 39"/>
            <p:cNvSpPr>
              <a:spLocks noChangeArrowheads="1"/>
            </p:cNvSpPr>
            <p:nvPr/>
          </p:nvSpPr>
          <p:spPr bwMode="auto">
            <a:xfrm>
              <a:off x="1392" y="26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>
              <a:off x="4080" y="326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69" name="Rectangle 41"/>
            <p:cNvSpPr>
              <a:spLocks noChangeArrowheads="1"/>
            </p:cNvSpPr>
            <p:nvPr/>
          </p:nvSpPr>
          <p:spPr bwMode="auto">
            <a:xfrm>
              <a:off x="4176" y="26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70" name="Rectangle 42"/>
            <p:cNvSpPr>
              <a:spLocks noChangeArrowheads="1"/>
            </p:cNvSpPr>
            <p:nvPr/>
          </p:nvSpPr>
          <p:spPr bwMode="auto">
            <a:xfrm>
              <a:off x="4176" y="16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71" name="Rectangle 43"/>
            <p:cNvSpPr>
              <a:spLocks noChangeArrowheads="1"/>
            </p:cNvSpPr>
            <p:nvPr/>
          </p:nvSpPr>
          <p:spPr bwMode="auto">
            <a:xfrm>
              <a:off x="1392" y="167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72" name="Rectangle 44"/>
            <p:cNvSpPr>
              <a:spLocks noChangeArrowheads="1"/>
            </p:cNvSpPr>
            <p:nvPr/>
          </p:nvSpPr>
          <p:spPr bwMode="auto">
            <a:xfrm>
              <a:off x="4128" y="321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地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73" name="Rectangle 45"/>
            <p:cNvSpPr>
              <a:spLocks noChangeArrowheads="1"/>
            </p:cNvSpPr>
            <p:nvPr/>
          </p:nvSpPr>
          <p:spPr bwMode="auto">
            <a:xfrm>
              <a:off x="2352" y="210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74LS138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74" name="Line 46"/>
            <p:cNvSpPr>
              <a:spLocks noChangeShapeType="1"/>
            </p:cNvSpPr>
            <p:nvPr/>
          </p:nvSpPr>
          <p:spPr bwMode="auto">
            <a:xfrm>
              <a:off x="2592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75" name="Line 47"/>
            <p:cNvSpPr>
              <a:spLocks noChangeShapeType="1"/>
            </p:cNvSpPr>
            <p:nvPr/>
          </p:nvSpPr>
          <p:spPr bwMode="auto">
            <a:xfrm>
              <a:off x="2976" y="32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76" name="Line 48"/>
            <p:cNvSpPr>
              <a:spLocks noChangeShapeType="1"/>
            </p:cNvSpPr>
            <p:nvPr/>
          </p:nvSpPr>
          <p:spPr bwMode="auto">
            <a:xfrm>
              <a:off x="3792" y="32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77" name="Line 49"/>
            <p:cNvSpPr>
              <a:spLocks noChangeShapeType="1"/>
            </p:cNvSpPr>
            <p:nvPr/>
          </p:nvSpPr>
          <p:spPr bwMode="auto">
            <a:xfrm>
              <a:off x="4176" y="12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78" name="Line 50"/>
            <p:cNvSpPr>
              <a:spLocks noChangeShapeType="1"/>
            </p:cNvSpPr>
            <p:nvPr/>
          </p:nvSpPr>
          <p:spPr bwMode="auto">
            <a:xfrm>
              <a:off x="3792" y="12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79" name="Line 51"/>
            <p:cNvSpPr>
              <a:spLocks noChangeShapeType="1"/>
            </p:cNvSpPr>
            <p:nvPr/>
          </p:nvSpPr>
          <p:spPr bwMode="auto">
            <a:xfrm>
              <a:off x="3408" y="12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80" name="Line 52"/>
            <p:cNvSpPr>
              <a:spLocks noChangeShapeType="1"/>
            </p:cNvSpPr>
            <p:nvPr/>
          </p:nvSpPr>
          <p:spPr bwMode="auto">
            <a:xfrm>
              <a:off x="3024" y="12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81" name="Line 53"/>
            <p:cNvSpPr>
              <a:spLocks noChangeShapeType="1"/>
            </p:cNvSpPr>
            <p:nvPr/>
          </p:nvSpPr>
          <p:spPr bwMode="auto">
            <a:xfrm>
              <a:off x="2640" y="12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82" name="Line 54"/>
            <p:cNvSpPr>
              <a:spLocks noChangeShapeType="1"/>
            </p:cNvSpPr>
            <p:nvPr/>
          </p:nvSpPr>
          <p:spPr bwMode="auto">
            <a:xfrm>
              <a:off x="2256" y="12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383" name="Line 55"/>
            <p:cNvSpPr>
              <a:spLocks noChangeShapeType="1"/>
            </p:cNvSpPr>
            <p:nvPr/>
          </p:nvSpPr>
          <p:spPr bwMode="auto">
            <a:xfrm>
              <a:off x="1872" y="120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9384" name="Rectangle 56"/>
          <p:cNvSpPr>
            <a:spLocks noChangeArrowheads="1"/>
          </p:cNvSpPr>
          <p:nvPr/>
        </p:nvSpPr>
        <p:spPr bwMode="auto">
          <a:xfrm>
            <a:off x="228600" y="1049338"/>
            <a:ext cx="851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—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线译码器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74LS138(T4138)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的引脚图如下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84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A06488-50E3-4332-8F2F-C104DFF557CB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228600" y="258763"/>
            <a:ext cx="871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—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线译码器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74LS138(T4138)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的真值表如下：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0378" name="Group 26"/>
          <p:cNvGrpSpPr/>
          <p:nvPr/>
        </p:nvGrpSpPr>
        <p:grpSpPr bwMode="auto">
          <a:xfrm>
            <a:off x="1066800" y="990600"/>
            <a:ext cx="7010400" cy="4581525"/>
            <a:chOff x="528" y="792"/>
            <a:chExt cx="4416" cy="2886"/>
          </a:xfrm>
        </p:grpSpPr>
        <p:sp>
          <p:nvSpPr>
            <p:cNvPr id="100355" name="Line 3"/>
            <p:cNvSpPr>
              <a:spLocks noChangeShapeType="1"/>
            </p:cNvSpPr>
            <p:nvPr/>
          </p:nvSpPr>
          <p:spPr bwMode="auto">
            <a:xfrm>
              <a:off x="576" y="117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56" name="Line 4"/>
            <p:cNvSpPr>
              <a:spLocks noChangeShapeType="1"/>
            </p:cNvSpPr>
            <p:nvPr/>
          </p:nvSpPr>
          <p:spPr bwMode="auto">
            <a:xfrm>
              <a:off x="1632" y="840"/>
              <a:ext cx="0" cy="2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2592" y="840"/>
              <a:ext cx="0" cy="2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528" y="792"/>
              <a:ext cx="4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 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 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1008" y="8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>
              <a:off x="1344" y="8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>
              <a:off x="2708" y="84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3026" y="84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>
              <a:off x="3298" y="84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auto">
            <a:xfrm>
              <a:off x="3615" y="84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>
              <a:off x="3887" y="84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4160" y="84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76" name="Line 24"/>
            <p:cNvSpPr>
              <a:spLocks noChangeShapeType="1"/>
            </p:cNvSpPr>
            <p:nvPr/>
          </p:nvSpPr>
          <p:spPr bwMode="auto">
            <a:xfrm>
              <a:off x="4386" y="84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4613" y="84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1143000" y="159067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1    0   0 0 0   0 1 1  1 1 1 1 1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1143000" y="204787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1    0   0 0 1   1 0 1  1 1 1 1 1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1" name="Rectangle 29"/>
          <p:cNvSpPr>
            <a:spLocks noChangeArrowheads="1"/>
          </p:cNvSpPr>
          <p:nvPr/>
        </p:nvSpPr>
        <p:spPr bwMode="auto">
          <a:xfrm>
            <a:off x="1143000" y="242887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1    0   0 1 0   1 1 0  1 1 1 1 1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1143000" y="280987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1    0   0 1 1   1 1 1  0 1 1 1 1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1143000" y="319087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1    0   1 0 0   1 1 1  1 0 1 1 1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1143000" y="364807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1    0   1 0 1   1 1 1  1 1 0 1 1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1143000" y="410527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1    0   1 1 0   1 1 1  1 1 1 0 1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1143000" y="456247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1    0   1 1 1   1 1 1  1 1 1 1 0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146175" y="5070475"/>
            <a:ext cx="6889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   d 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1 1 1  1 1 1 1 1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1143000" y="5638630"/>
            <a:ext cx="69557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    1   d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1 1 1  1 1 1 1 1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9" grpId="0" autoUpdateAnimBg="0" build="p"/>
      <p:bldP spid="100380" grpId="0" autoUpdateAnimBg="0" build="p"/>
      <p:bldP spid="100381" grpId="0" autoUpdateAnimBg="0" build="p"/>
      <p:bldP spid="100382" grpId="0" autoUpdateAnimBg="0" build="p"/>
      <p:bldP spid="100383" grpId="0" autoUpdateAnimBg="0" build="p"/>
      <p:bldP spid="100384" grpId="0" autoUpdateAnimBg="0" build="p"/>
      <p:bldP spid="100385" grpId="0" autoUpdateAnimBg="0" build="p"/>
      <p:bldP spid="100386" grpId="0" autoUpdateAnimBg="0" build="p"/>
      <p:bldP spid="100387" grpId="0" autoUpdateAnimBg="0" build="p"/>
      <p:bldP spid="28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280BAC-FAEF-4B55-A34E-2D546A173CCA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228600" y="249238"/>
            <a:ext cx="3028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由真值表可得：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388" name="Object 12"/>
              <p:cNvSpPr txBox="1"/>
              <p:nvPr/>
            </p:nvSpPr>
            <p:spPr bwMode="auto">
              <a:xfrm>
                <a:off x="914400" y="935038"/>
                <a:ext cx="2133600" cy="59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935038"/>
                <a:ext cx="2133600" cy="596900"/>
              </a:xfrm>
              <a:prstGeom prst="rect">
                <a:avLst/>
              </a:prstGeom>
              <a:blipFill rotWithShape="1">
                <a:blip r:embed="rId1"/>
                <a:stretch>
                  <a:fillRect t="-53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89" name="Object 13"/>
              <p:cNvSpPr txBox="1"/>
              <p:nvPr/>
            </p:nvSpPr>
            <p:spPr bwMode="auto">
              <a:xfrm>
                <a:off x="3702050" y="914400"/>
                <a:ext cx="2012950" cy="681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2050" y="914400"/>
                <a:ext cx="2012950" cy="681038"/>
              </a:xfrm>
              <a:prstGeom prst="rect">
                <a:avLst/>
              </a:prstGeom>
              <a:blipFill rotWithShape="1">
                <a:blip r:embed="rId2"/>
                <a:stretch>
                  <a:fillRect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0" name="Object 14"/>
              <p:cNvSpPr txBox="1"/>
              <p:nvPr/>
            </p:nvSpPr>
            <p:spPr bwMode="auto">
              <a:xfrm>
                <a:off x="6292850" y="935038"/>
                <a:ext cx="1968500" cy="627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90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2850" y="935038"/>
                <a:ext cx="1968500" cy="627062"/>
              </a:xfrm>
              <a:prstGeom prst="rect">
                <a:avLst/>
              </a:prstGeom>
              <a:blipFill rotWithShape="1">
                <a:blip r:embed="rId3"/>
                <a:stretch>
                  <a:fillRect t="-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1" name="Object 15"/>
              <p:cNvSpPr txBox="1"/>
              <p:nvPr/>
            </p:nvSpPr>
            <p:spPr bwMode="auto">
              <a:xfrm>
                <a:off x="915988" y="1793875"/>
                <a:ext cx="1979612" cy="681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91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988" y="1793875"/>
                <a:ext cx="1979612" cy="681038"/>
              </a:xfrm>
              <a:prstGeom prst="rect">
                <a:avLst/>
              </a:prstGeom>
              <a:blipFill rotWithShape="1">
                <a:blip r:embed="rId4"/>
                <a:stretch>
                  <a:fillRect l="-16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2" name="Object 16"/>
              <p:cNvSpPr txBox="1"/>
              <p:nvPr/>
            </p:nvSpPr>
            <p:spPr bwMode="auto">
              <a:xfrm>
                <a:off x="3671888" y="1809750"/>
                <a:ext cx="2043112" cy="639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9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1888" y="1809750"/>
                <a:ext cx="2043112" cy="639763"/>
              </a:xfrm>
              <a:prstGeom prst="rect">
                <a:avLst/>
              </a:prstGeom>
              <a:blipFill rotWithShape="1">
                <a:blip r:embed="rId5"/>
                <a:stretch>
                  <a:fillRect l="-16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3" name="Object 17"/>
              <p:cNvSpPr txBox="1"/>
              <p:nvPr/>
            </p:nvSpPr>
            <p:spPr bwMode="auto">
              <a:xfrm>
                <a:off x="6332538" y="1830388"/>
                <a:ext cx="1897062" cy="641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93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2538" y="1830388"/>
                <a:ext cx="1897062" cy="641350"/>
              </a:xfrm>
              <a:prstGeom prst="rect">
                <a:avLst/>
              </a:prstGeom>
              <a:blipFill rotWithShape="1">
                <a:blip r:embed="rId6"/>
                <a:stretch>
                  <a:fillRect l="-17" t="-50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4" name="Object 18"/>
              <p:cNvSpPr txBox="1"/>
              <p:nvPr/>
            </p:nvSpPr>
            <p:spPr bwMode="auto">
              <a:xfrm>
                <a:off x="922338" y="2627313"/>
                <a:ext cx="1973262" cy="638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9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338" y="2627313"/>
                <a:ext cx="1973262" cy="638175"/>
              </a:xfrm>
              <a:prstGeom prst="rect">
                <a:avLst/>
              </a:prstGeom>
              <a:blipFill rotWithShape="1">
                <a:blip r:embed="rId7"/>
                <a:stretch>
                  <a:fillRect l="-16" t="-50" b="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5" name="Object 19"/>
              <p:cNvSpPr txBox="1"/>
              <p:nvPr/>
            </p:nvSpPr>
            <p:spPr bwMode="auto">
              <a:xfrm>
                <a:off x="3657600" y="2647950"/>
                <a:ext cx="1979613" cy="628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95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2647950"/>
                <a:ext cx="1979613" cy="628650"/>
              </a:xfrm>
              <a:prstGeom prst="rect">
                <a:avLst/>
              </a:prstGeom>
              <a:blipFill rotWithShape="1">
                <a:blip r:embed="rId8"/>
                <a:stretch>
                  <a:fillRect r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7" name="Object 21"/>
              <p:cNvSpPr txBox="1"/>
              <p:nvPr/>
            </p:nvSpPr>
            <p:spPr bwMode="auto">
              <a:xfrm>
                <a:off x="1263650" y="4438650"/>
                <a:ext cx="1236663" cy="587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1397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3650" y="4438650"/>
                <a:ext cx="1236663" cy="587375"/>
              </a:xfrm>
              <a:prstGeom prst="rect">
                <a:avLst/>
              </a:prstGeom>
              <a:blipFill rotWithShape="1">
                <a:blip r:embed="rId9"/>
                <a:stretch>
                  <a:fillRect r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8" name="Object 22"/>
              <p:cNvSpPr txBox="1"/>
              <p:nvPr/>
            </p:nvSpPr>
            <p:spPr bwMode="auto">
              <a:xfrm>
                <a:off x="3092450" y="4438650"/>
                <a:ext cx="1162050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9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2450" y="4438650"/>
                <a:ext cx="1162050" cy="5492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399" name="Object 23"/>
              <p:cNvSpPr txBox="1"/>
              <p:nvPr/>
            </p:nvSpPr>
            <p:spPr bwMode="auto">
              <a:xfrm>
                <a:off x="4906963" y="4438650"/>
                <a:ext cx="1265237" cy="557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399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6963" y="4438650"/>
                <a:ext cx="1265237" cy="557213"/>
              </a:xfrm>
              <a:prstGeom prst="rect">
                <a:avLst/>
              </a:prstGeom>
              <a:blipFill rotWithShape="1">
                <a:blip r:embed="rId11"/>
                <a:stretch>
                  <a:fillRect l="-25" b="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400" name="Object 24"/>
              <p:cNvSpPr txBox="1"/>
              <p:nvPr/>
            </p:nvSpPr>
            <p:spPr bwMode="auto">
              <a:xfrm>
                <a:off x="6734175" y="4438650"/>
                <a:ext cx="1192213" cy="565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400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4175" y="4438650"/>
                <a:ext cx="1192213" cy="565150"/>
              </a:xfrm>
              <a:prstGeom prst="rect">
                <a:avLst/>
              </a:prstGeom>
              <a:blipFill rotWithShape="1">
                <a:blip r:embed="rId12"/>
                <a:stretch>
                  <a:fillRect r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401" name="Object 25"/>
              <p:cNvSpPr txBox="1"/>
              <p:nvPr/>
            </p:nvSpPr>
            <p:spPr bwMode="auto">
              <a:xfrm>
                <a:off x="1250950" y="5200650"/>
                <a:ext cx="1339850" cy="590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40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50" y="5200650"/>
                <a:ext cx="1339850" cy="5905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402" name="Object 26"/>
              <p:cNvSpPr txBox="1"/>
              <p:nvPr/>
            </p:nvSpPr>
            <p:spPr bwMode="auto">
              <a:xfrm>
                <a:off x="3092450" y="5200650"/>
                <a:ext cx="1236663" cy="58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402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2450" y="5200650"/>
                <a:ext cx="1236663" cy="585788"/>
              </a:xfrm>
              <a:prstGeom prst="rect">
                <a:avLst/>
              </a:prstGeom>
              <a:blipFill rotWithShape="1">
                <a:blip r:embed="rId14"/>
                <a:stretch>
                  <a:fillRect r="26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403" name="Object 27"/>
              <p:cNvSpPr txBox="1"/>
              <p:nvPr/>
            </p:nvSpPr>
            <p:spPr bwMode="auto">
              <a:xfrm>
                <a:off x="4922838" y="5200650"/>
                <a:ext cx="1235075" cy="58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403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2838" y="5200650"/>
                <a:ext cx="1235075" cy="585788"/>
              </a:xfrm>
              <a:prstGeom prst="rect">
                <a:avLst/>
              </a:prstGeom>
              <a:blipFill rotWithShape="1">
                <a:blip r:embed="rId15"/>
                <a:stretch>
                  <a:fillRect l="-26" r="26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404" name="Object 28"/>
              <p:cNvSpPr txBox="1"/>
              <p:nvPr/>
            </p:nvSpPr>
            <p:spPr bwMode="auto">
              <a:xfrm>
                <a:off x="6735763" y="5200650"/>
                <a:ext cx="1265237" cy="58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404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5763" y="5200650"/>
                <a:ext cx="1265237" cy="585788"/>
              </a:xfrm>
              <a:prstGeom prst="rect">
                <a:avLst/>
              </a:prstGeom>
              <a:blipFill rotWithShape="1">
                <a:blip r:embed="rId16"/>
                <a:stretch>
                  <a:fillRect l="-25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405" name="Rectangle 29"/>
          <p:cNvSpPr>
            <a:spLocks noChangeArrowheads="1"/>
          </p:cNvSpPr>
          <p:nvPr/>
        </p:nvSpPr>
        <p:spPr bwMode="auto">
          <a:xfrm>
            <a:off x="228600" y="3600450"/>
            <a:ext cx="660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若将</a:t>
            </a:r>
            <a:r>
              <a:rPr lang="zh-CN" alt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看作输入逻辑变量则：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7" grpId="0"/>
      <p:bldP spid="101398" grpId="0"/>
      <p:bldP spid="101399" grpId="0"/>
      <p:bldP spid="101400" grpId="0"/>
      <p:bldP spid="101401" grpId="0"/>
      <p:bldP spid="101402" grpId="0"/>
      <p:bldP spid="101403" grpId="0"/>
      <p:bldP spid="101404" grpId="0"/>
      <p:bldP spid="1014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6EAB65-3362-4038-AA1D-05B8C3B76B0F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107522" name="Group 2"/>
          <p:cNvGrpSpPr/>
          <p:nvPr/>
        </p:nvGrpSpPr>
        <p:grpSpPr bwMode="auto">
          <a:xfrm>
            <a:off x="415925" y="1065213"/>
            <a:ext cx="8423275" cy="5183187"/>
            <a:chOff x="295" y="709"/>
            <a:chExt cx="5306" cy="3265"/>
          </a:xfrm>
        </p:grpSpPr>
        <p:sp>
          <p:nvSpPr>
            <p:cNvPr id="107523" name="Rectangle 3"/>
            <p:cNvSpPr>
              <a:spLocks noChangeArrowheads="1"/>
            </p:cNvSpPr>
            <p:nvPr/>
          </p:nvSpPr>
          <p:spPr bwMode="auto">
            <a:xfrm>
              <a:off x="295" y="709"/>
              <a:ext cx="635" cy="3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1746" y="1933"/>
              <a:ext cx="998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1293" y="2749"/>
              <a:ext cx="408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1701" y="1933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Ｄ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WR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2381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OE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1746" y="216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IO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2245" y="220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CS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31" name="Oval 11"/>
            <p:cNvSpPr>
              <a:spLocks noChangeArrowheads="1"/>
            </p:cNvSpPr>
            <p:nvPr/>
          </p:nvSpPr>
          <p:spPr bwMode="auto">
            <a:xfrm>
              <a:off x="2200" y="1842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2" name="Oval 12"/>
            <p:cNvSpPr>
              <a:spLocks noChangeArrowheads="1"/>
            </p:cNvSpPr>
            <p:nvPr/>
          </p:nvSpPr>
          <p:spPr bwMode="auto">
            <a:xfrm>
              <a:off x="2518" y="1842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3" name="Line 13"/>
            <p:cNvSpPr>
              <a:spLocks noChangeShapeType="1"/>
            </p:cNvSpPr>
            <p:nvPr/>
          </p:nvSpPr>
          <p:spPr bwMode="auto">
            <a:xfrm>
              <a:off x="2109" y="19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4" name="Line 14"/>
            <p:cNvSpPr>
              <a:spLocks noChangeShapeType="1"/>
            </p:cNvSpPr>
            <p:nvPr/>
          </p:nvSpPr>
          <p:spPr bwMode="auto">
            <a:xfrm>
              <a:off x="2427" y="19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5" name="Line 15"/>
            <p:cNvSpPr>
              <a:spLocks noChangeShapeType="1"/>
            </p:cNvSpPr>
            <p:nvPr/>
          </p:nvSpPr>
          <p:spPr bwMode="auto">
            <a:xfrm>
              <a:off x="2336" y="225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6" name="Oval 16"/>
            <p:cNvSpPr>
              <a:spLocks noChangeArrowheads="1"/>
            </p:cNvSpPr>
            <p:nvPr/>
          </p:nvSpPr>
          <p:spPr bwMode="auto">
            <a:xfrm>
              <a:off x="2336" y="2477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7" name="Rectangle 17"/>
            <p:cNvSpPr>
              <a:spLocks noChangeArrowheads="1"/>
            </p:cNvSpPr>
            <p:nvPr/>
          </p:nvSpPr>
          <p:spPr bwMode="auto">
            <a:xfrm>
              <a:off x="3016" y="1933"/>
              <a:ext cx="998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8" name="Rectangle 18"/>
            <p:cNvSpPr>
              <a:spLocks noChangeArrowheads="1"/>
            </p:cNvSpPr>
            <p:nvPr/>
          </p:nvSpPr>
          <p:spPr bwMode="auto">
            <a:xfrm>
              <a:off x="2971" y="1933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Ｄ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39" name="Rectangle 19"/>
            <p:cNvSpPr>
              <a:spLocks noChangeArrowheads="1"/>
            </p:cNvSpPr>
            <p:nvPr/>
          </p:nvSpPr>
          <p:spPr bwMode="auto">
            <a:xfrm>
              <a:off x="3334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WR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40" name="Rectangle 20"/>
            <p:cNvSpPr>
              <a:spLocks noChangeArrowheads="1"/>
            </p:cNvSpPr>
            <p:nvPr/>
          </p:nvSpPr>
          <p:spPr bwMode="auto">
            <a:xfrm>
              <a:off x="3651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OE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41" name="Rectangle 21"/>
            <p:cNvSpPr>
              <a:spLocks noChangeArrowheads="1"/>
            </p:cNvSpPr>
            <p:nvPr/>
          </p:nvSpPr>
          <p:spPr bwMode="auto">
            <a:xfrm>
              <a:off x="3016" y="216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IO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42" name="Rectangle 22"/>
            <p:cNvSpPr>
              <a:spLocks noChangeArrowheads="1"/>
            </p:cNvSpPr>
            <p:nvPr/>
          </p:nvSpPr>
          <p:spPr bwMode="auto">
            <a:xfrm>
              <a:off x="3515" y="220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CS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43" name="Oval 23"/>
            <p:cNvSpPr>
              <a:spLocks noChangeArrowheads="1"/>
            </p:cNvSpPr>
            <p:nvPr/>
          </p:nvSpPr>
          <p:spPr bwMode="auto">
            <a:xfrm>
              <a:off x="3470" y="1842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44" name="Oval 24"/>
            <p:cNvSpPr>
              <a:spLocks noChangeArrowheads="1"/>
            </p:cNvSpPr>
            <p:nvPr/>
          </p:nvSpPr>
          <p:spPr bwMode="auto">
            <a:xfrm>
              <a:off x="3788" y="1842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>
              <a:off x="3379" y="19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46" name="Line 26"/>
            <p:cNvSpPr>
              <a:spLocks noChangeShapeType="1"/>
            </p:cNvSpPr>
            <p:nvPr/>
          </p:nvSpPr>
          <p:spPr bwMode="auto">
            <a:xfrm>
              <a:off x="3697" y="19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47" name="Line 27"/>
            <p:cNvSpPr>
              <a:spLocks noChangeShapeType="1"/>
            </p:cNvSpPr>
            <p:nvPr/>
          </p:nvSpPr>
          <p:spPr bwMode="auto">
            <a:xfrm>
              <a:off x="3606" y="225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48" name="Oval 28"/>
            <p:cNvSpPr>
              <a:spLocks noChangeArrowheads="1"/>
            </p:cNvSpPr>
            <p:nvPr/>
          </p:nvSpPr>
          <p:spPr bwMode="auto">
            <a:xfrm>
              <a:off x="3606" y="2477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49" name="Rectangle 29"/>
            <p:cNvSpPr>
              <a:spLocks noChangeArrowheads="1"/>
            </p:cNvSpPr>
            <p:nvPr/>
          </p:nvSpPr>
          <p:spPr bwMode="auto">
            <a:xfrm>
              <a:off x="4241" y="1933"/>
              <a:ext cx="998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50" name="Rectangle 30"/>
            <p:cNvSpPr>
              <a:spLocks noChangeArrowheads="1"/>
            </p:cNvSpPr>
            <p:nvPr/>
          </p:nvSpPr>
          <p:spPr bwMode="auto">
            <a:xfrm>
              <a:off x="4196" y="1933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Ｄ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Rectangle 31"/>
            <p:cNvSpPr>
              <a:spLocks noChangeArrowheads="1"/>
            </p:cNvSpPr>
            <p:nvPr/>
          </p:nvSpPr>
          <p:spPr bwMode="auto">
            <a:xfrm>
              <a:off x="4559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WR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2" name="Rectangle 32"/>
            <p:cNvSpPr>
              <a:spLocks noChangeArrowheads="1"/>
            </p:cNvSpPr>
            <p:nvPr/>
          </p:nvSpPr>
          <p:spPr bwMode="auto">
            <a:xfrm>
              <a:off x="4876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OE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3" name="Rectangle 33"/>
            <p:cNvSpPr>
              <a:spLocks noChangeArrowheads="1"/>
            </p:cNvSpPr>
            <p:nvPr/>
          </p:nvSpPr>
          <p:spPr bwMode="auto">
            <a:xfrm>
              <a:off x="4241" y="216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IO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4" name="Rectangle 34"/>
            <p:cNvSpPr>
              <a:spLocks noChangeArrowheads="1"/>
            </p:cNvSpPr>
            <p:nvPr/>
          </p:nvSpPr>
          <p:spPr bwMode="auto">
            <a:xfrm>
              <a:off x="4740" y="220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CS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5" name="Oval 35"/>
            <p:cNvSpPr>
              <a:spLocks noChangeArrowheads="1"/>
            </p:cNvSpPr>
            <p:nvPr/>
          </p:nvSpPr>
          <p:spPr bwMode="auto">
            <a:xfrm>
              <a:off x="4695" y="1842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56" name="Oval 36"/>
            <p:cNvSpPr>
              <a:spLocks noChangeArrowheads="1"/>
            </p:cNvSpPr>
            <p:nvPr/>
          </p:nvSpPr>
          <p:spPr bwMode="auto">
            <a:xfrm>
              <a:off x="5013" y="1842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57" name="Line 37"/>
            <p:cNvSpPr>
              <a:spLocks noChangeShapeType="1"/>
            </p:cNvSpPr>
            <p:nvPr/>
          </p:nvSpPr>
          <p:spPr bwMode="auto">
            <a:xfrm>
              <a:off x="4604" y="19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58" name="Line 38"/>
            <p:cNvSpPr>
              <a:spLocks noChangeShapeType="1"/>
            </p:cNvSpPr>
            <p:nvPr/>
          </p:nvSpPr>
          <p:spPr bwMode="auto">
            <a:xfrm>
              <a:off x="4922" y="19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59" name="Line 39"/>
            <p:cNvSpPr>
              <a:spLocks noChangeShapeType="1"/>
            </p:cNvSpPr>
            <p:nvPr/>
          </p:nvSpPr>
          <p:spPr bwMode="auto">
            <a:xfrm>
              <a:off x="4831" y="225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60" name="Oval 40"/>
            <p:cNvSpPr>
              <a:spLocks noChangeArrowheads="1"/>
            </p:cNvSpPr>
            <p:nvPr/>
          </p:nvSpPr>
          <p:spPr bwMode="auto">
            <a:xfrm>
              <a:off x="4831" y="2477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61" name="Rectangle 41"/>
            <p:cNvSpPr>
              <a:spLocks noChangeArrowheads="1"/>
            </p:cNvSpPr>
            <p:nvPr/>
          </p:nvSpPr>
          <p:spPr bwMode="auto">
            <a:xfrm>
              <a:off x="521" y="138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DB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62" name="Rectangle 42"/>
            <p:cNvSpPr>
              <a:spLocks noChangeArrowheads="1"/>
            </p:cNvSpPr>
            <p:nvPr/>
          </p:nvSpPr>
          <p:spPr bwMode="auto">
            <a:xfrm>
              <a:off x="612" y="75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WR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63" name="Line 43"/>
            <p:cNvSpPr>
              <a:spLocks noChangeShapeType="1"/>
            </p:cNvSpPr>
            <p:nvPr/>
          </p:nvSpPr>
          <p:spPr bwMode="auto">
            <a:xfrm>
              <a:off x="657" y="79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64" name="Rectangle 44"/>
            <p:cNvSpPr>
              <a:spLocks noChangeArrowheads="1"/>
            </p:cNvSpPr>
            <p:nvPr/>
          </p:nvSpPr>
          <p:spPr bwMode="auto">
            <a:xfrm>
              <a:off x="612" y="107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RD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65" name="Line 45"/>
            <p:cNvSpPr>
              <a:spLocks noChangeShapeType="1"/>
            </p:cNvSpPr>
            <p:nvPr/>
          </p:nvSpPr>
          <p:spPr bwMode="auto">
            <a:xfrm>
              <a:off x="657" y="111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66" name="Oval 46"/>
            <p:cNvSpPr>
              <a:spLocks noChangeArrowheads="1"/>
            </p:cNvSpPr>
            <p:nvPr/>
          </p:nvSpPr>
          <p:spPr bwMode="auto">
            <a:xfrm>
              <a:off x="1701" y="2794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67" name="Oval 47"/>
            <p:cNvSpPr>
              <a:spLocks noChangeArrowheads="1"/>
            </p:cNvSpPr>
            <p:nvPr/>
          </p:nvSpPr>
          <p:spPr bwMode="auto">
            <a:xfrm>
              <a:off x="1701" y="2930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68" name="Oval 48"/>
            <p:cNvSpPr>
              <a:spLocks noChangeArrowheads="1"/>
            </p:cNvSpPr>
            <p:nvPr/>
          </p:nvSpPr>
          <p:spPr bwMode="auto">
            <a:xfrm>
              <a:off x="1701" y="3067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69" name="Oval 49"/>
            <p:cNvSpPr>
              <a:spLocks noChangeArrowheads="1"/>
            </p:cNvSpPr>
            <p:nvPr/>
          </p:nvSpPr>
          <p:spPr bwMode="auto">
            <a:xfrm>
              <a:off x="1701" y="3203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0" name="Oval 50"/>
            <p:cNvSpPr>
              <a:spLocks noChangeArrowheads="1"/>
            </p:cNvSpPr>
            <p:nvPr/>
          </p:nvSpPr>
          <p:spPr bwMode="auto">
            <a:xfrm>
              <a:off x="1701" y="333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1" name="Oval 51"/>
            <p:cNvSpPr>
              <a:spLocks noChangeArrowheads="1"/>
            </p:cNvSpPr>
            <p:nvPr/>
          </p:nvSpPr>
          <p:spPr bwMode="auto">
            <a:xfrm>
              <a:off x="1701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2" name="Oval 52"/>
            <p:cNvSpPr>
              <a:spLocks noChangeArrowheads="1"/>
            </p:cNvSpPr>
            <p:nvPr/>
          </p:nvSpPr>
          <p:spPr bwMode="auto">
            <a:xfrm>
              <a:off x="1701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3" name="Oval 53"/>
            <p:cNvSpPr>
              <a:spLocks noChangeArrowheads="1"/>
            </p:cNvSpPr>
            <p:nvPr/>
          </p:nvSpPr>
          <p:spPr bwMode="auto">
            <a:xfrm>
              <a:off x="1701" y="3747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4" name="Line 54"/>
            <p:cNvSpPr>
              <a:spLocks noChangeShapeType="1"/>
            </p:cNvSpPr>
            <p:nvPr/>
          </p:nvSpPr>
          <p:spPr bwMode="auto">
            <a:xfrm flipH="1">
              <a:off x="930" y="3067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5" name="Line 55"/>
            <p:cNvSpPr>
              <a:spLocks noChangeShapeType="1"/>
            </p:cNvSpPr>
            <p:nvPr/>
          </p:nvSpPr>
          <p:spPr bwMode="auto">
            <a:xfrm flipH="1">
              <a:off x="930" y="333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6" name="Line 56"/>
            <p:cNvSpPr>
              <a:spLocks noChangeShapeType="1"/>
            </p:cNvSpPr>
            <p:nvPr/>
          </p:nvSpPr>
          <p:spPr bwMode="auto">
            <a:xfrm flipH="1">
              <a:off x="930" y="361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7" name="Line 57"/>
            <p:cNvSpPr>
              <a:spLocks noChangeShapeType="1"/>
            </p:cNvSpPr>
            <p:nvPr/>
          </p:nvSpPr>
          <p:spPr bwMode="auto">
            <a:xfrm>
              <a:off x="1791" y="284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8" name="Line 58"/>
            <p:cNvSpPr>
              <a:spLocks noChangeShapeType="1"/>
            </p:cNvSpPr>
            <p:nvPr/>
          </p:nvSpPr>
          <p:spPr bwMode="auto">
            <a:xfrm flipV="1">
              <a:off x="2381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79" name="Line 59"/>
            <p:cNvSpPr>
              <a:spLocks noChangeShapeType="1"/>
            </p:cNvSpPr>
            <p:nvPr/>
          </p:nvSpPr>
          <p:spPr bwMode="auto">
            <a:xfrm>
              <a:off x="1791" y="2976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0" name="Line 60"/>
            <p:cNvSpPr>
              <a:spLocks noChangeShapeType="1"/>
            </p:cNvSpPr>
            <p:nvPr/>
          </p:nvSpPr>
          <p:spPr bwMode="auto">
            <a:xfrm>
              <a:off x="3651" y="256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1" name="Line 61"/>
            <p:cNvSpPr>
              <a:spLocks noChangeShapeType="1"/>
            </p:cNvSpPr>
            <p:nvPr/>
          </p:nvSpPr>
          <p:spPr bwMode="auto">
            <a:xfrm>
              <a:off x="1791" y="3113"/>
              <a:ext cx="3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2" name="Line 62"/>
            <p:cNvSpPr>
              <a:spLocks noChangeShapeType="1"/>
            </p:cNvSpPr>
            <p:nvPr/>
          </p:nvSpPr>
          <p:spPr bwMode="auto">
            <a:xfrm>
              <a:off x="4876" y="256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3" name="Line 63"/>
            <p:cNvSpPr>
              <a:spLocks noChangeShapeType="1"/>
            </p:cNvSpPr>
            <p:nvPr/>
          </p:nvSpPr>
          <p:spPr bwMode="auto">
            <a:xfrm>
              <a:off x="930" y="1480"/>
              <a:ext cx="4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4" name="Line 64"/>
            <p:cNvSpPr>
              <a:spLocks noChangeShapeType="1"/>
            </p:cNvSpPr>
            <p:nvPr/>
          </p:nvSpPr>
          <p:spPr bwMode="auto">
            <a:xfrm>
              <a:off x="930" y="1162"/>
              <a:ext cx="4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5" name="Line 65"/>
            <p:cNvSpPr>
              <a:spLocks noChangeShapeType="1"/>
            </p:cNvSpPr>
            <p:nvPr/>
          </p:nvSpPr>
          <p:spPr bwMode="auto">
            <a:xfrm>
              <a:off x="930" y="890"/>
              <a:ext cx="38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6" name="Line 66"/>
            <p:cNvSpPr>
              <a:spLocks noChangeShapeType="1"/>
            </p:cNvSpPr>
            <p:nvPr/>
          </p:nvSpPr>
          <p:spPr bwMode="auto">
            <a:xfrm flipV="1">
              <a:off x="4740" y="89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7" name="Line 67"/>
            <p:cNvSpPr>
              <a:spLocks noChangeShapeType="1"/>
            </p:cNvSpPr>
            <p:nvPr/>
          </p:nvSpPr>
          <p:spPr bwMode="auto">
            <a:xfrm flipV="1">
              <a:off x="5057" y="1162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8" name="Line 68"/>
            <p:cNvSpPr>
              <a:spLocks noChangeShapeType="1"/>
            </p:cNvSpPr>
            <p:nvPr/>
          </p:nvSpPr>
          <p:spPr bwMode="auto">
            <a:xfrm flipV="1">
              <a:off x="3833" y="89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89" name="Line 69"/>
            <p:cNvSpPr>
              <a:spLocks noChangeShapeType="1"/>
            </p:cNvSpPr>
            <p:nvPr/>
          </p:nvSpPr>
          <p:spPr bwMode="auto">
            <a:xfrm flipV="1">
              <a:off x="3515" y="1162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0" name="Line 70"/>
            <p:cNvSpPr>
              <a:spLocks noChangeShapeType="1"/>
            </p:cNvSpPr>
            <p:nvPr/>
          </p:nvSpPr>
          <p:spPr bwMode="auto">
            <a:xfrm flipV="1">
              <a:off x="2562" y="1162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1" name="Line 71"/>
            <p:cNvSpPr>
              <a:spLocks noChangeShapeType="1"/>
            </p:cNvSpPr>
            <p:nvPr/>
          </p:nvSpPr>
          <p:spPr bwMode="auto">
            <a:xfrm flipV="1">
              <a:off x="2245" y="890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2" name="Line 72"/>
            <p:cNvSpPr>
              <a:spLocks noChangeShapeType="1"/>
            </p:cNvSpPr>
            <p:nvPr/>
          </p:nvSpPr>
          <p:spPr bwMode="auto">
            <a:xfrm flipV="1">
              <a:off x="1882" y="148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3" name="Line 73"/>
            <p:cNvSpPr>
              <a:spLocks noChangeShapeType="1"/>
            </p:cNvSpPr>
            <p:nvPr/>
          </p:nvSpPr>
          <p:spPr bwMode="auto">
            <a:xfrm flipV="1">
              <a:off x="3198" y="148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4" name="Line 74"/>
            <p:cNvSpPr>
              <a:spLocks noChangeShapeType="1"/>
            </p:cNvSpPr>
            <p:nvPr/>
          </p:nvSpPr>
          <p:spPr bwMode="auto">
            <a:xfrm flipV="1">
              <a:off x="4422" y="148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5" name="Oval 75"/>
            <p:cNvSpPr>
              <a:spLocks noChangeArrowheads="1"/>
            </p:cNvSpPr>
            <p:nvPr/>
          </p:nvSpPr>
          <p:spPr bwMode="auto">
            <a:xfrm>
              <a:off x="2200" y="84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6" name="Oval 76"/>
            <p:cNvSpPr>
              <a:spLocks noChangeArrowheads="1"/>
            </p:cNvSpPr>
            <p:nvPr/>
          </p:nvSpPr>
          <p:spPr bwMode="auto">
            <a:xfrm>
              <a:off x="2517" y="1117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7" name="Oval 77"/>
            <p:cNvSpPr>
              <a:spLocks noChangeArrowheads="1"/>
            </p:cNvSpPr>
            <p:nvPr/>
          </p:nvSpPr>
          <p:spPr bwMode="auto">
            <a:xfrm>
              <a:off x="3470" y="1117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8" name="Oval 78"/>
            <p:cNvSpPr>
              <a:spLocks noChangeArrowheads="1"/>
            </p:cNvSpPr>
            <p:nvPr/>
          </p:nvSpPr>
          <p:spPr bwMode="auto">
            <a:xfrm>
              <a:off x="3787" y="84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99" name="Rectangle 79"/>
            <p:cNvSpPr>
              <a:spLocks noChangeArrowheads="1"/>
            </p:cNvSpPr>
            <p:nvPr/>
          </p:nvSpPr>
          <p:spPr bwMode="auto">
            <a:xfrm>
              <a:off x="385" y="202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0" name="Rectangle 80"/>
            <p:cNvSpPr>
              <a:spLocks noChangeArrowheads="1"/>
            </p:cNvSpPr>
            <p:nvPr/>
          </p:nvSpPr>
          <p:spPr bwMode="auto">
            <a:xfrm>
              <a:off x="521" y="3430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1" name="Rectangle 81"/>
            <p:cNvSpPr>
              <a:spLocks noChangeArrowheads="1"/>
            </p:cNvSpPr>
            <p:nvPr/>
          </p:nvSpPr>
          <p:spPr bwMode="auto">
            <a:xfrm>
              <a:off x="521" y="3158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2" name="Rectangle 82"/>
            <p:cNvSpPr>
              <a:spLocks noChangeArrowheads="1"/>
            </p:cNvSpPr>
            <p:nvPr/>
          </p:nvSpPr>
          <p:spPr bwMode="auto">
            <a:xfrm>
              <a:off x="521" y="2931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3" name="Rectangle 83"/>
            <p:cNvSpPr>
              <a:spLocks noChangeArrowheads="1"/>
            </p:cNvSpPr>
            <p:nvPr/>
          </p:nvSpPr>
          <p:spPr bwMode="auto">
            <a:xfrm>
              <a:off x="1292" y="343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4" name="Rectangle 84"/>
            <p:cNvSpPr>
              <a:spLocks noChangeArrowheads="1"/>
            </p:cNvSpPr>
            <p:nvPr/>
          </p:nvSpPr>
          <p:spPr bwMode="auto">
            <a:xfrm>
              <a:off x="1292" y="3203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5" name="Rectangle 85"/>
            <p:cNvSpPr>
              <a:spLocks noChangeArrowheads="1"/>
            </p:cNvSpPr>
            <p:nvPr/>
          </p:nvSpPr>
          <p:spPr bwMode="auto">
            <a:xfrm>
              <a:off x="1292" y="2931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6" name="Rectangle 86"/>
            <p:cNvSpPr>
              <a:spLocks noChangeArrowheads="1"/>
            </p:cNvSpPr>
            <p:nvPr/>
          </p:nvSpPr>
          <p:spPr bwMode="auto">
            <a:xfrm>
              <a:off x="1791" y="2523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7" name="Line 87"/>
            <p:cNvSpPr>
              <a:spLocks noChangeShapeType="1"/>
            </p:cNvSpPr>
            <p:nvPr/>
          </p:nvSpPr>
          <p:spPr bwMode="auto">
            <a:xfrm>
              <a:off x="1837" y="25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608" name="Rectangle 88"/>
            <p:cNvSpPr>
              <a:spLocks noChangeArrowheads="1"/>
            </p:cNvSpPr>
            <p:nvPr/>
          </p:nvSpPr>
          <p:spPr bwMode="auto">
            <a:xfrm>
              <a:off x="1791" y="365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9" name="Line 89"/>
            <p:cNvSpPr>
              <a:spLocks noChangeShapeType="1"/>
            </p:cNvSpPr>
            <p:nvPr/>
          </p:nvSpPr>
          <p:spPr bwMode="auto">
            <a:xfrm>
              <a:off x="1837" y="370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610" name="Rectangle 90"/>
            <p:cNvSpPr>
              <a:spLocks noChangeArrowheads="1"/>
            </p:cNvSpPr>
            <p:nvPr/>
          </p:nvSpPr>
          <p:spPr bwMode="auto">
            <a:xfrm>
              <a:off x="1111" y="2478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74138</a:t>
              </a:r>
              <a:endPara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11" name="Line 91"/>
            <p:cNvSpPr>
              <a:spLocks noChangeShapeType="1"/>
            </p:cNvSpPr>
            <p:nvPr/>
          </p:nvSpPr>
          <p:spPr bwMode="auto">
            <a:xfrm>
              <a:off x="5329" y="2205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7612" name="Rectangle 92"/>
          <p:cNvSpPr>
            <a:spLocks noChangeArrowheads="1"/>
          </p:cNvSpPr>
          <p:nvPr/>
        </p:nvSpPr>
        <p:spPr bwMode="auto">
          <a:xfrm>
            <a:off x="222250" y="2286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：在总线传送中利用译码器实现片选。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D663D5-E1ED-4D05-A2C8-84B9F43C11A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266700"/>
            <a:ext cx="38560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组合逻辑电路的特点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1898650" y="3086100"/>
            <a:ext cx="5035550" cy="2476500"/>
            <a:chOff x="720" y="2160"/>
            <a:chExt cx="3172" cy="1560"/>
          </a:xfrm>
        </p:grpSpPr>
        <p:sp>
          <p:nvSpPr>
            <p:cNvPr id="3076" name="Line 4"/>
            <p:cNvSpPr>
              <a:spLocks noChangeShapeType="1"/>
            </p:cNvSpPr>
            <p:nvPr/>
          </p:nvSpPr>
          <p:spPr bwMode="auto">
            <a:xfrm>
              <a:off x="1824" y="33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1824" y="3720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3408" y="28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248" y="2328"/>
              <a:ext cx="289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536" y="252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>
              <a:off x="1056" y="2472"/>
              <a:ext cx="19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H="1">
              <a:off x="1056" y="2664"/>
              <a:ext cx="19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1296" y="23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248" y="2904"/>
              <a:ext cx="289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536" y="309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 flipH="1">
              <a:off x="1056" y="3048"/>
              <a:ext cx="19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 flipH="1">
              <a:off x="1056" y="3240"/>
              <a:ext cx="19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1248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89" name="Rectangle 17"/>
            <p:cNvSpPr>
              <a:spLocks noChangeArrowheads="1"/>
            </p:cNvSpPr>
            <p:nvPr/>
          </p:nvSpPr>
          <p:spPr bwMode="auto">
            <a:xfrm>
              <a:off x="2016" y="3000"/>
              <a:ext cx="289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2304" y="319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H="1">
              <a:off x="1632" y="3144"/>
              <a:ext cx="3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824" y="3336"/>
              <a:ext cx="19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2064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94" name="Rectangle 22"/>
            <p:cNvSpPr>
              <a:spLocks noChangeArrowheads="1"/>
            </p:cNvSpPr>
            <p:nvPr/>
          </p:nvSpPr>
          <p:spPr bwMode="auto">
            <a:xfrm>
              <a:off x="2832" y="2568"/>
              <a:ext cx="289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3120" y="276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>
              <a:off x="2688" y="2712"/>
              <a:ext cx="1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2640" y="2904"/>
              <a:ext cx="19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2832" y="25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99" name="Rectangle 27"/>
            <p:cNvSpPr>
              <a:spLocks noChangeArrowheads="1"/>
            </p:cNvSpPr>
            <p:nvPr/>
          </p:nvSpPr>
          <p:spPr bwMode="auto">
            <a:xfrm>
              <a:off x="1920" y="2328"/>
              <a:ext cx="289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2208" y="252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 flipH="1">
              <a:off x="1632" y="2568"/>
              <a:ext cx="2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920" y="22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>
              <a:off x="2304" y="2568"/>
              <a:ext cx="3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688" y="2568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5" name="Line 33"/>
            <p:cNvSpPr>
              <a:spLocks noChangeShapeType="1"/>
            </p:cNvSpPr>
            <p:nvPr/>
          </p:nvSpPr>
          <p:spPr bwMode="auto">
            <a:xfrm>
              <a:off x="2400" y="3240"/>
              <a:ext cx="24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V="1">
              <a:off x="2640" y="2904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3216" y="2808"/>
              <a:ext cx="4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08" name="Rectangle 36"/>
            <p:cNvSpPr>
              <a:spLocks noChangeArrowheads="1"/>
            </p:cNvSpPr>
            <p:nvPr/>
          </p:nvSpPr>
          <p:spPr bwMode="auto">
            <a:xfrm>
              <a:off x="720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720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0" name="Rectangle 38"/>
            <p:cNvSpPr>
              <a:spLocks noChangeArrowheads="1"/>
            </p:cNvSpPr>
            <p:nvPr/>
          </p:nvSpPr>
          <p:spPr bwMode="auto">
            <a:xfrm>
              <a:off x="720" y="27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1" name="Rectangle 39"/>
            <p:cNvSpPr>
              <a:spLocks noChangeArrowheads="1"/>
            </p:cNvSpPr>
            <p:nvPr/>
          </p:nvSpPr>
          <p:spPr bwMode="auto">
            <a:xfrm>
              <a:off x="720" y="30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2" name="Rectangle 40"/>
            <p:cNvSpPr>
              <a:spLocks noChangeArrowheads="1"/>
            </p:cNvSpPr>
            <p:nvPr/>
          </p:nvSpPr>
          <p:spPr bwMode="auto">
            <a:xfrm>
              <a:off x="3648" y="25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298450" y="1096963"/>
            <a:ext cx="6918325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(1)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电路由逻辑门构成，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无记忆元件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304800" y="1943100"/>
            <a:ext cx="7326313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(2)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输入信号是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单向传输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，一般无反馈。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4572000" y="5157788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×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" grpId="0" bldLvl="0" animBg="1" autoUpdateAnimBg="0"/>
      <p:bldP spid="3114" grpId="0" bldLvl="0" animBg="1" autoUpdateAnimBg="0"/>
      <p:bldP spid="3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85D528-B428-4A2A-9F13-59915456387A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371600" y="222250"/>
            <a:ext cx="6629400" cy="7683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组合逻辑电路的分析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04800" y="1325563"/>
            <a:ext cx="18161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分析步骤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6835775" y="3048000"/>
            <a:ext cx="1220788" cy="1322388"/>
            <a:chOff x="3936" y="1861"/>
            <a:chExt cx="769" cy="833"/>
          </a:xfrm>
        </p:grpSpPr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3936" y="2693"/>
              <a:ext cx="768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V="1">
              <a:off x="4704" y="1861"/>
              <a:ext cx="1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166" name="Group 22"/>
          <p:cNvGrpSpPr/>
          <p:nvPr/>
        </p:nvGrpSpPr>
        <p:grpSpPr bwMode="auto">
          <a:xfrm>
            <a:off x="457200" y="2430463"/>
            <a:ext cx="4800600" cy="579437"/>
            <a:chOff x="144" y="1531"/>
            <a:chExt cx="3024" cy="365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144" y="1531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逻辑电路图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1488" y="1721"/>
              <a:ext cx="33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1772" y="1531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函数表达式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170" name="Group 26"/>
          <p:cNvGrpSpPr/>
          <p:nvPr/>
        </p:nvGrpSpPr>
        <p:grpSpPr bwMode="auto">
          <a:xfrm>
            <a:off x="5154613" y="2430463"/>
            <a:ext cx="1550987" cy="579437"/>
            <a:chOff x="3024" y="1531"/>
            <a:chExt cx="977" cy="365"/>
          </a:xfrm>
        </p:grpSpPr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024" y="1724"/>
              <a:ext cx="384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3373" y="153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化简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173" name="Group 29"/>
          <p:cNvGrpSpPr/>
          <p:nvPr/>
        </p:nvGrpSpPr>
        <p:grpSpPr bwMode="auto">
          <a:xfrm>
            <a:off x="6627813" y="2430463"/>
            <a:ext cx="2287587" cy="579437"/>
            <a:chOff x="3984" y="1531"/>
            <a:chExt cx="1441" cy="365"/>
          </a:xfrm>
        </p:grpSpPr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3984" y="172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4285" y="153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功能描述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176" name="Group 32"/>
          <p:cNvGrpSpPr/>
          <p:nvPr/>
        </p:nvGrpSpPr>
        <p:grpSpPr bwMode="auto">
          <a:xfrm>
            <a:off x="5507038" y="3124200"/>
            <a:ext cx="1403350" cy="1487488"/>
            <a:chOff x="3168" y="1967"/>
            <a:chExt cx="884" cy="937"/>
          </a:xfrm>
        </p:grpSpPr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3600" y="1967"/>
              <a:ext cx="1" cy="5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8" name="Rectangle 34"/>
            <p:cNvSpPr>
              <a:spLocks noChangeArrowheads="1"/>
            </p:cNvSpPr>
            <p:nvPr/>
          </p:nvSpPr>
          <p:spPr bwMode="auto">
            <a:xfrm>
              <a:off x="3168" y="2539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真值表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3264E-C9F8-4A6A-8B3D-0DCAC98BA93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04800" y="3048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1: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试分析电路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7243" name="Group 75"/>
          <p:cNvGrpSpPr/>
          <p:nvPr/>
        </p:nvGrpSpPr>
        <p:grpSpPr bwMode="auto">
          <a:xfrm>
            <a:off x="1905000" y="1104900"/>
            <a:ext cx="5187950" cy="2209800"/>
            <a:chOff x="1200" y="696"/>
            <a:chExt cx="3268" cy="1392"/>
          </a:xfrm>
        </p:grpSpPr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2112" y="1128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>
              <a:off x="2448" y="136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2976" y="696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>
              <a:off x="3312" y="9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2976" y="1512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3312" y="175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3648" y="1080"/>
              <a:ext cx="336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5" name="Oval 27"/>
            <p:cNvSpPr>
              <a:spLocks noChangeArrowheads="1"/>
            </p:cNvSpPr>
            <p:nvPr/>
          </p:nvSpPr>
          <p:spPr bwMode="auto">
            <a:xfrm>
              <a:off x="3984" y="132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H="1">
              <a:off x="1536" y="132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H="1">
              <a:off x="1536" y="15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2544" y="14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2688" y="14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2688" y="17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2688" y="10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2688" y="103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2688" y="10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flipH="1">
              <a:off x="1872" y="88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1872" y="8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H="1">
              <a:off x="1872" y="189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V="1">
              <a:off x="1872" y="15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flipH="1">
              <a:off x="3504" y="122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3504" y="9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H="1">
              <a:off x="3408" y="98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H="1">
              <a:off x="3504" y="14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3504" y="14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H="1">
              <a:off x="3408" y="180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4080" y="13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3696" y="117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2976" y="7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17" name="Rectangle 49"/>
            <p:cNvSpPr>
              <a:spLocks noChangeArrowheads="1"/>
            </p:cNvSpPr>
            <p:nvPr/>
          </p:nvSpPr>
          <p:spPr bwMode="auto">
            <a:xfrm>
              <a:off x="2976" y="16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112" y="12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1200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20" name="Rectangle 52"/>
            <p:cNvSpPr>
              <a:spLocks noChangeArrowheads="1"/>
            </p:cNvSpPr>
            <p:nvPr/>
          </p:nvSpPr>
          <p:spPr bwMode="auto">
            <a:xfrm>
              <a:off x="1200" y="13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21" name="Rectangle 53"/>
            <p:cNvSpPr>
              <a:spLocks noChangeArrowheads="1"/>
            </p:cNvSpPr>
            <p:nvPr/>
          </p:nvSpPr>
          <p:spPr bwMode="auto">
            <a:xfrm>
              <a:off x="4224" y="9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1824" y="15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1824" y="127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>
              <a:off x="2640" y="136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242" name="Group 74"/>
          <p:cNvGrpSpPr/>
          <p:nvPr/>
        </p:nvGrpSpPr>
        <p:grpSpPr bwMode="auto">
          <a:xfrm>
            <a:off x="2895600" y="2476500"/>
            <a:ext cx="1219200" cy="1684338"/>
            <a:chOff x="1824" y="1560"/>
            <a:chExt cx="768" cy="1061"/>
          </a:xfrm>
        </p:grpSpPr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>
              <a:off x="1872" y="23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288" name="Group 70"/>
            <p:cNvGrpSpPr/>
            <p:nvPr/>
          </p:nvGrpSpPr>
          <p:grpSpPr bwMode="auto">
            <a:xfrm>
              <a:off x="1824" y="1560"/>
              <a:ext cx="768" cy="1061"/>
              <a:chOff x="1824" y="1560"/>
              <a:chExt cx="768" cy="1061"/>
            </a:xfrm>
          </p:grpSpPr>
          <p:sp>
            <p:nvSpPr>
              <p:cNvPr id="7225" name="Rectangle 57"/>
              <p:cNvSpPr>
                <a:spLocks noChangeArrowheads="1"/>
              </p:cNvSpPr>
              <p:nvPr/>
            </p:nvSpPr>
            <p:spPr bwMode="auto">
              <a:xfrm>
                <a:off x="1824" y="225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AB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229" name="Line 61"/>
              <p:cNvSpPr>
                <a:spLocks noChangeShapeType="1"/>
              </p:cNvSpPr>
              <p:nvPr/>
            </p:nvSpPr>
            <p:spPr bwMode="auto">
              <a:xfrm flipV="1">
                <a:off x="2208" y="1560"/>
                <a:ext cx="384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240" name="Group 72"/>
          <p:cNvGrpSpPr/>
          <p:nvPr/>
        </p:nvGrpSpPr>
        <p:grpSpPr bwMode="auto">
          <a:xfrm>
            <a:off x="5638800" y="2628900"/>
            <a:ext cx="869950" cy="1379538"/>
            <a:chOff x="3552" y="1656"/>
            <a:chExt cx="548" cy="869"/>
          </a:xfrm>
        </p:grpSpPr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>
              <a:off x="3840" y="22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>
              <a:off x="3648" y="21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284" name="Group 71"/>
            <p:cNvGrpSpPr/>
            <p:nvPr/>
          </p:nvGrpSpPr>
          <p:grpSpPr bwMode="auto">
            <a:xfrm>
              <a:off x="3552" y="1656"/>
              <a:ext cx="548" cy="869"/>
              <a:chOff x="3552" y="1656"/>
              <a:chExt cx="548" cy="869"/>
            </a:xfrm>
          </p:grpSpPr>
          <p:sp>
            <p:nvSpPr>
              <p:cNvPr id="7227" name="Rectangle 59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BAB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234" name="Line 66"/>
              <p:cNvSpPr>
                <a:spLocks noChangeShapeType="1"/>
              </p:cNvSpPr>
              <p:nvPr/>
            </p:nvSpPr>
            <p:spPr bwMode="auto">
              <a:xfrm flipH="1" flipV="1">
                <a:off x="3552" y="1656"/>
                <a:ext cx="192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241" name="Group 73"/>
          <p:cNvGrpSpPr/>
          <p:nvPr/>
        </p:nvGrpSpPr>
        <p:grpSpPr bwMode="auto">
          <a:xfrm>
            <a:off x="5562600" y="533400"/>
            <a:ext cx="869950" cy="952500"/>
            <a:chOff x="3504" y="336"/>
            <a:chExt cx="548" cy="600"/>
          </a:xfrm>
        </p:grpSpPr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>
              <a:off x="3744" y="4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>
              <a:off x="3648" y="3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279" name="Group 69"/>
            <p:cNvGrpSpPr/>
            <p:nvPr/>
          </p:nvGrpSpPr>
          <p:grpSpPr bwMode="auto">
            <a:xfrm>
              <a:off x="3504" y="336"/>
              <a:ext cx="548" cy="600"/>
              <a:chOff x="3504" y="336"/>
              <a:chExt cx="548" cy="600"/>
            </a:xfrm>
          </p:grpSpPr>
          <p:sp>
            <p:nvSpPr>
              <p:cNvPr id="7226" name="Rectangle 58"/>
              <p:cNvSpPr>
                <a:spLocks noChangeArrowheads="1"/>
              </p:cNvSpPr>
              <p:nvPr/>
            </p:nvSpPr>
            <p:spPr bwMode="auto">
              <a:xfrm>
                <a:off x="3552" y="336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AAB</a:t>
                </a:r>
                <a:endPara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235" name="Line 67"/>
              <p:cNvSpPr>
                <a:spLocks noChangeShapeType="1"/>
              </p:cNvSpPr>
              <p:nvPr/>
            </p:nvSpPr>
            <p:spPr bwMode="auto">
              <a:xfrm flipH="1">
                <a:off x="3504" y="696"/>
                <a:ext cx="336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36" name="Object 68"/>
              <p:cNvSpPr txBox="1"/>
              <p:nvPr/>
            </p:nvSpPr>
            <p:spPr bwMode="auto">
              <a:xfrm>
                <a:off x="893763" y="4343400"/>
                <a:ext cx="2306637" cy="598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ba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ba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236" name="Objec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763" y="4343400"/>
                <a:ext cx="2306637" cy="598488"/>
              </a:xfrm>
              <a:prstGeom prst="rect">
                <a:avLst/>
              </a:prstGeom>
              <a:blipFill rotWithShape="1">
                <a:blip r:embed="rId1"/>
                <a:stretch>
                  <a:fillRect l="-14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254125" y="4942205"/>
            <a:ext cx="3352800" cy="1550670"/>
            <a:chOff x="1975" y="7783"/>
            <a:chExt cx="5280" cy="24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44" name="Object 76"/>
                <p:cNvSpPr txBox="1"/>
                <p:nvPr/>
              </p:nvSpPr>
              <p:spPr bwMode="auto">
                <a:xfrm>
                  <a:off x="1984" y="7783"/>
                  <a:ext cx="3420" cy="7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ba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ba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244" name="Object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4" y="7783"/>
                  <a:ext cx="3420" cy="782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45" name="Object 77"/>
                <p:cNvSpPr txBox="1"/>
                <p:nvPr/>
              </p:nvSpPr>
              <p:spPr bwMode="auto">
                <a:xfrm>
                  <a:off x="1975" y="8640"/>
                  <a:ext cx="5280" cy="9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245" name="Object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5" y="8640"/>
                  <a:ext cx="5280" cy="908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46" name="Object 78"/>
                <p:cNvSpPr txBox="1"/>
                <p:nvPr/>
              </p:nvSpPr>
              <p:spPr bwMode="auto">
                <a:xfrm>
                  <a:off x="2204" y="9545"/>
                  <a:ext cx="2040" cy="6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246" name="Object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4" y="9545"/>
                  <a:ext cx="2040" cy="68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47" name="Rectangle 79"/>
          <p:cNvSpPr>
            <a:spLocks noChangeArrowheads="1"/>
          </p:cNvSpPr>
          <p:nvPr/>
        </p:nvSpPr>
        <p:spPr bwMode="auto">
          <a:xfrm>
            <a:off x="4716463" y="4810125"/>
            <a:ext cx="426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结论：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该电路实现两个输入信号的异或逻辑。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43530" y="3644900"/>
            <a:ext cx="720090" cy="50419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4510" y="472440"/>
            <a:ext cx="948690" cy="5835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5000" y="3314700"/>
            <a:ext cx="948690" cy="5835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7236" grpId="0" animBg="1"/>
      <p:bldP spid="7236" grpId="1" animBg="1"/>
      <p:bldP spid="7247" grpId="0" animBg="1"/>
      <p:bldP spid="72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146544-685D-4F35-9E7D-7322E154A49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8600" y="2667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2: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设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A=A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B=B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均为二位的二进制数。试分析电路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196" name="Group 4"/>
          <p:cNvGrpSpPr/>
          <p:nvPr/>
        </p:nvGrpSpPr>
        <p:grpSpPr bwMode="auto">
          <a:xfrm>
            <a:off x="1828800" y="1676400"/>
            <a:ext cx="5721350" cy="2532063"/>
            <a:chOff x="768" y="1861"/>
            <a:chExt cx="3604" cy="1595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160" y="2068"/>
              <a:ext cx="307" cy="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2463" y="2301"/>
              <a:ext cx="94" cy="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160" y="2872"/>
              <a:ext cx="307" cy="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460" y="3122"/>
              <a:ext cx="88" cy="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2832" y="2446"/>
              <a:ext cx="307" cy="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728" y="3172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1728" y="2368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2688" y="2344"/>
              <a:ext cx="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2688" y="2841"/>
              <a:ext cx="14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688" y="2831"/>
              <a:ext cx="1" cy="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2832" y="25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4128" y="23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3648" y="2446"/>
              <a:ext cx="307" cy="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3216" y="2736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1440" y="2068"/>
              <a:ext cx="307" cy="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1170" y="2256"/>
              <a:ext cx="26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1440" y="2872"/>
              <a:ext cx="307" cy="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1170" y="3024"/>
              <a:ext cx="26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1170" y="2496"/>
              <a:ext cx="26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1170" y="3312"/>
              <a:ext cx="26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1392" y="21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1392" y="29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2208" y="202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2208" y="28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3696" y="23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768" y="186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768" y="223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768" y="271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768" y="304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2544" y="3172"/>
              <a:ext cx="14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2544" y="2352"/>
              <a:ext cx="1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2688" y="2592"/>
              <a:ext cx="1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3126" y="2685"/>
              <a:ext cx="94" cy="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3942" y="2699"/>
              <a:ext cx="94" cy="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>
              <a:off x="4032" y="2736"/>
              <a:ext cx="1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32" name="Group 40"/>
          <p:cNvGrpSpPr/>
          <p:nvPr/>
        </p:nvGrpSpPr>
        <p:grpSpPr bwMode="auto">
          <a:xfrm>
            <a:off x="1047750" y="4754563"/>
            <a:ext cx="7105650" cy="731837"/>
            <a:chOff x="528" y="240"/>
            <a:chExt cx="4476" cy="461"/>
          </a:xfrm>
        </p:grpSpPr>
        <p:sp>
          <p:nvSpPr>
            <p:cNvPr id="8233" name="AutoShape 41"/>
            <p:cNvSpPr>
              <a:spLocks noChangeArrowheads="1"/>
            </p:cNvSpPr>
            <p:nvPr/>
          </p:nvSpPr>
          <p:spPr bwMode="auto">
            <a:xfrm>
              <a:off x="1200" y="480"/>
              <a:ext cx="144" cy="144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4" name="AutoShape 42"/>
            <p:cNvSpPr>
              <a:spLocks noChangeArrowheads="1"/>
            </p:cNvSpPr>
            <p:nvPr/>
          </p:nvSpPr>
          <p:spPr bwMode="auto">
            <a:xfrm>
              <a:off x="2256" y="480"/>
              <a:ext cx="144" cy="144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>
              <a:off x="960" y="43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>
              <a:off x="1968" y="43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960" y="33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8" name="Oval 46"/>
            <p:cNvSpPr>
              <a:spLocks noChangeArrowheads="1"/>
            </p:cNvSpPr>
            <p:nvPr/>
          </p:nvSpPr>
          <p:spPr bwMode="auto">
            <a:xfrm>
              <a:off x="1728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9" name="Rectangle 47"/>
            <p:cNvSpPr>
              <a:spLocks noChangeArrowheads="1"/>
            </p:cNvSpPr>
            <p:nvPr/>
          </p:nvSpPr>
          <p:spPr bwMode="auto">
            <a:xfrm>
              <a:off x="528" y="336"/>
              <a:ext cx="44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)(A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>
              <a:off x="960" y="240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1" name="Oval 49"/>
            <p:cNvSpPr>
              <a:spLocks noChangeArrowheads="1"/>
            </p:cNvSpPr>
            <p:nvPr/>
          </p:nvSpPr>
          <p:spPr bwMode="auto">
            <a:xfrm>
              <a:off x="3408" y="480"/>
              <a:ext cx="144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Oval 50"/>
            <p:cNvSpPr>
              <a:spLocks noChangeArrowheads="1"/>
            </p:cNvSpPr>
            <p:nvPr/>
          </p:nvSpPr>
          <p:spPr bwMode="auto">
            <a:xfrm>
              <a:off x="3456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" name="Oval 51"/>
            <p:cNvSpPr>
              <a:spLocks noChangeArrowheads="1"/>
            </p:cNvSpPr>
            <p:nvPr/>
          </p:nvSpPr>
          <p:spPr bwMode="auto">
            <a:xfrm>
              <a:off x="4368" y="480"/>
              <a:ext cx="144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" name="Oval 52"/>
            <p:cNvSpPr>
              <a:spLocks noChangeArrowheads="1"/>
            </p:cNvSpPr>
            <p:nvPr/>
          </p:nvSpPr>
          <p:spPr bwMode="auto">
            <a:xfrm>
              <a:off x="4416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146544-685D-4F35-9E7D-7322E154A49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8600" y="2667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2: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设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A=A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B=B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均为二位的二进制数。试分析电路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232" name="Group 40"/>
          <p:cNvGrpSpPr/>
          <p:nvPr/>
        </p:nvGrpSpPr>
        <p:grpSpPr bwMode="auto">
          <a:xfrm>
            <a:off x="1047750" y="4754563"/>
            <a:ext cx="7105650" cy="731837"/>
            <a:chOff x="528" y="240"/>
            <a:chExt cx="4476" cy="461"/>
          </a:xfrm>
        </p:grpSpPr>
        <p:sp>
          <p:nvSpPr>
            <p:cNvPr id="8233" name="AutoShape 41"/>
            <p:cNvSpPr>
              <a:spLocks noChangeArrowheads="1"/>
            </p:cNvSpPr>
            <p:nvPr/>
          </p:nvSpPr>
          <p:spPr bwMode="auto">
            <a:xfrm>
              <a:off x="1200" y="480"/>
              <a:ext cx="144" cy="144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4" name="AutoShape 42"/>
            <p:cNvSpPr>
              <a:spLocks noChangeArrowheads="1"/>
            </p:cNvSpPr>
            <p:nvPr/>
          </p:nvSpPr>
          <p:spPr bwMode="auto">
            <a:xfrm>
              <a:off x="2256" y="480"/>
              <a:ext cx="144" cy="144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>
              <a:off x="960" y="43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>
              <a:off x="1968" y="43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960" y="33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8" name="Oval 46"/>
            <p:cNvSpPr>
              <a:spLocks noChangeArrowheads="1"/>
            </p:cNvSpPr>
            <p:nvPr/>
          </p:nvSpPr>
          <p:spPr bwMode="auto">
            <a:xfrm>
              <a:off x="1728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9" name="Rectangle 47"/>
            <p:cNvSpPr>
              <a:spLocks noChangeArrowheads="1"/>
            </p:cNvSpPr>
            <p:nvPr/>
          </p:nvSpPr>
          <p:spPr bwMode="auto">
            <a:xfrm>
              <a:off x="528" y="336"/>
              <a:ext cx="44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)(A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>
              <a:off x="960" y="240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1" name="Oval 49"/>
            <p:cNvSpPr>
              <a:spLocks noChangeArrowheads="1"/>
            </p:cNvSpPr>
            <p:nvPr/>
          </p:nvSpPr>
          <p:spPr bwMode="auto">
            <a:xfrm>
              <a:off x="3408" y="480"/>
              <a:ext cx="144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Oval 50"/>
            <p:cNvSpPr>
              <a:spLocks noChangeArrowheads="1"/>
            </p:cNvSpPr>
            <p:nvPr/>
          </p:nvSpPr>
          <p:spPr bwMode="auto">
            <a:xfrm>
              <a:off x="3456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" name="Oval 51"/>
            <p:cNvSpPr>
              <a:spLocks noChangeArrowheads="1"/>
            </p:cNvSpPr>
            <p:nvPr/>
          </p:nvSpPr>
          <p:spPr bwMode="auto">
            <a:xfrm>
              <a:off x="4368" y="480"/>
              <a:ext cx="144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" name="Oval 52"/>
            <p:cNvSpPr>
              <a:spLocks noChangeArrowheads="1"/>
            </p:cNvSpPr>
            <p:nvPr/>
          </p:nvSpPr>
          <p:spPr bwMode="auto">
            <a:xfrm>
              <a:off x="4416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84275" y="1719262"/>
            <a:ext cx="6365875" cy="2489200"/>
            <a:chOff x="1184275" y="1719262"/>
            <a:chExt cx="6365875" cy="2489200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4038600" y="2005012"/>
              <a:ext cx="487363" cy="927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4519613" y="2366022"/>
              <a:ext cx="149225" cy="1571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038600" y="3281362"/>
              <a:ext cx="487363" cy="927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4514850" y="3678237"/>
              <a:ext cx="139700" cy="1555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105400" y="2605087"/>
              <a:ext cx="487363" cy="927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3392486" y="3757612"/>
              <a:ext cx="63500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3392486" y="2481262"/>
              <a:ext cx="63500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4876800" y="2443162"/>
              <a:ext cx="1588" cy="41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4876800" y="3214394"/>
              <a:ext cx="2254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4876800" y="3216275"/>
              <a:ext cx="1588" cy="541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5105400" y="27559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&amp;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7162800" y="245586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6400800" y="2605087"/>
              <a:ext cx="487363" cy="927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5739106" y="3067050"/>
              <a:ext cx="6505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2895600" y="2005012"/>
              <a:ext cx="487363" cy="927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1778000" y="2298700"/>
              <a:ext cx="1108075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2895600" y="3281362"/>
              <a:ext cx="487363" cy="927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2620963" y="3516312"/>
              <a:ext cx="265113" cy="7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627313" y="2686050"/>
              <a:ext cx="258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1801813" y="3971925"/>
              <a:ext cx="1084263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2819400" y="2154237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2819400" y="3430587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114800" y="19304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4114800" y="3205162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6477000" y="253047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1184275" y="1719262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1206500" y="311785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1192213" y="230505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1204913" y="3544887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4648200" y="3757612"/>
              <a:ext cx="2254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4657078" y="2438106"/>
              <a:ext cx="2254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4876800" y="2836862"/>
              <a:ext cx="2254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5589881" y="2984500"/>
              <a:ext cx="149225" cy="157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6885281" y="3006725"/>
              <a:ext cx="149225" cy="1571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>
              <a:off x="7019278" y="3083218"/>
              <a:ext cx="30003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1781667" y="2682057"/>
              <a:ext cx="452438" cy="111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 flipH="1">
              <a:off x="1781668" y="3516312"/>
              <a:ext cx="4524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2239963" y="2682056"/>
              <a:ext cx="387821" cy="83425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2234105" y="2686050"/>
              <a:ext cx="393679" cy="8373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BFA0E2-C77D-44BE-8504-D1DCBE5F5BC9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15363" name="Group 2"/>
          <p:cNvGrpSpPr/>
          <p:nvPr/>
        </p:nvGrpSpPr>
        <p:grpSpPr bwMode="auto">
          <a:xfrm>
            <a:off x="609600" y="334963"/>
            <a:ext cx="7105650" cy="731837"/>
            <a:chOff x="528" y="240"/>
            <a:chExt cx="4476" cy="461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1200" y="480"/>
              <a:ext cx="144" cy="144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0" name="AutoShape 4"/>
            <p:cNvSpPr>
              <a:spLocks noChangeArrowheads="1"/>
            </p:cNvSpPr>
            <p:nvPr/>
          </p:nvSpPr>
          <p:spPr bwMode="auto">
            <a:xfrm>
              <a:off x="2256" y="480"/>
              <a:ext cx="144" cy="144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960" y="43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968" y="43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960" y="33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1728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528" y="336"/>
              <a:ext cx="44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 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(A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)(A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960" y="240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408" y="480"/>
              <a:ext cx="144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3456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4368" y="480"/>
              <a:ext cx="144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416" y="52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457200" y="1477963"/>
            <a:ext cx="701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若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= 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= 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，   则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F=1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241" name="Group 25"/>
          <p:cNvGrpSpPr/>
          <p:nvPr/>
        </p:nvGrpSpPr>
        <p:grpSpPr bwMode="auto">
          <a:xfrm>
            <a:off x="4344988" y="2560638"/>
            <a:ext cx="2124075" cy="1824037"/>
            <a:chOff x="2737" y="1613"/>
            <a:chExt cx="1338" cy="1149"/>
          </a:xfrm>
        </p:grpSpPr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3063" y="1968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则 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F=0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234" name="AutoShape 18"/>
            <p:cNvSpPr/>
            <p:nvPr/>
          </p:nvSpPr>
          <p:spPr bwMode="auto">
            <a:xfrm>
              <a:off x="2737" y="1613"/>
              <a:ext cx="240" cy="1149"/>
            </a:xfrm>
            <a:prstGeom prst="rightBrace">
              <a:avLst>
                <a:gd name="adj1" fmla="val 3989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57200" y="2316163"/>
            <a:ext cx="3695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若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≠B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≠ 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066800" y="3078163"/>
            <a:ext cx="308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= 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≠ 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028700" y="3886200"/>
            <a:ext cx="301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≠B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= B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381000" y="495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由分析可知：这是一个判断两位二进制数是否相等的电路。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utoUpdateAnimBg="0"/>
      <p:bldP spid="9235" grpId="0" autoUpdateAnimBg="0"/>
      <p:bldP spid="9236" grpId="0" autoUpdateAnimBg="0"/>
      <p:bldP spid="9237" grpId="0" autoUpdateAnimBg="0"/>
      <p:bldP spid="92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2FDC9E-6C15-4CA6-8056-C5A196FDC69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43000" y="146050"/>
            <a:ext cx="6705600" cy="7683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组合逻辑电路的设计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41300" y="1011238"/>
            <a:ext cx="18161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设计步骤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8600" y="1752600"/>
            <a:ext cx="25146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、逻辑抽象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47650" y="2971800"/>
            <a:ext cx="24288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、逻辑赋值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28600" y="3581400"/>
            <a:ext cx="8839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定义逻辑状态的含义，即以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分别表示输入和输出的不同状态。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17488" y="4648200"/>
            <a:ext cx="5284787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、根据因果关系列出真值表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28600" y="2286000"/>
            <a:ext cx="883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分析事件的因果关系，确定输入变量和输出变量。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28600" y="6049963"/>
            <a:ext cx="365283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、画出逻辑电路图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07963" y="5354638"/>
            <a:ext cx="7324725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、化简或变换后，得到逻辑函数表达式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293" grpId="0" animBg="1" autoUpdateAnimBg="0"/>
      <p:bldP spid="12296" grpId="0" animBg="1" autoUpdateAnimBg="0"/>
      <p:bldP spid="12297" grpId="0" autoUpdateAnimBg="0"/>
      <p:bldP spid="12298" grpId="0" animBg="1" autoUpdateAnimBg="0"/>
      <p:bldP spid="12299" grpId="0" autoUpdateAnimBg="0"/>
      <p:bldP spid="12300" grpId="0" animBg="1" autoUpdateAnimBg="0"/>
      <p:bldP spid="12301" grpId="0" animBg="1" autoUpdateAnimBg="0"/>
    </p:bldLst>
  </p:timing>
</p:sld>
</file>

<file path=ppt/tags/tag1.xml><?xml version="1.0" encoding="utf-8"?>
<p:tagLst xmlns:p="http://schemas.openxmlformats.org/presentationml/2006/main">
  <p:tag name="COMMONDATA" val="eyJoZGlkIjoiM2NmY2U0MjQxMjVhMzViM2U2NDc0NTI2ZDMwMzBmZGI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3931</Words>
  <Application>WPS 演示</Application>
  <PresentationFormat>全屏显示(4:3)</PresentationFormat>
  <Paragraphs>854</Paragraphs>
  <Slides>28</Slides>
  <Notes>145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黑体</vt:lpstr>
      <vt:lpstr>Times New Roman</vt:lpstr>
      <vt:lpstr>Cambria Math</vt:lpstr>
      <vt:lpstr>Arial Black</vt:lpstr>
      <vt:lpstr>Times New Roman</vt:lpstr>
      <vt:lpstr>微软雅黑</vt:lpstr>
      <vt:lpstr>Arial Unicode MS</vt:lpstr>
      <vt:lpstr>默认设计模板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zhanjy</dc:creator>
  <cp:lastModifiedBy>贝妈</cp:lastModifiedBy>
  <cp:revision>414</cp:revision>
  <dcterms:created xsi:type="dcterms:W3CDTF">2008-09-01T01:34:00Z</dcterms:created>
  <dcterms:modified xsi:type="dcterms:W3CDTF">2023-09-04T05:33:49Z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04E34F6CA0C444A88BC4CEBFD46CBE62</vt:lpwstr>
  </property>
</Properties>
</file>