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3"/>
    <p:sldId id="276" r:id="rId4"/>
    <p:sldId id="277" r:id="rId5"/>
    <p:sldId id="278" r:id="rId6"/>
    <p:sldId id="27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0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1494" y="102"/>
      </p:cViewPr>
      <p:guideLst>
        <p:guide orient="horz" pos="2850"/>
        <p:guide pos="2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2051" name="Rectangle 3"/>
            <p:cNvSpPr/>
            <p:nvPr/>
          </p:nvSpPr>
          <p:spPr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" name="Rectangle 4"/>
            <p:cNvSpPr/>
            <p:nvPr/>
          </p:nvSpPr>
          <p:spPr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" name="Oval 5"/>
            <p:cNvSpPr/>
            <p:nvPr/>
          </p:nvSpPr>
          <p:spPr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" name="Oval 6"/>
            <p:cNvSpPr/>
            <p:nvPr/>
          </p:nvSpPr>
          <p:spPr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" name="Oval 7"/>
            <p:cNvSpPr/>
            <p:nvPr/>
          </p:nvSpPr>
          <p:spPr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" name="Oval 8"/>
            <p:cNvSpPr/>
            <p:nvPr/>
          </p:nvSpPr>
          <p:spPr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" name="Oval 9"/>
            <p:cNvSpPr/>
            <p:nvPr/>
          </p:nvSpPr>
          <p:spPr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" name="Oval 10"/>
            <p:cNvSpPr/>
            <p:nvPr/>
          </p:nvSpPr>
          <p:spPr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" name="Oval 11"/>
            <p:cNvSpPr/>
            <p:nvPr/>
          </p:nvSpPr>
          <p:spPr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0" name="Oval 12"/>
            <p:cNvSpPr/>
            <p:nvPr/>
          </p:nvSpPr>
          <p:spPr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" name="Oval 13"/>
            <p:cNvSpPr/>
            <p:nvPr/>
          </p:nvSpPr>
          <p:spPr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62" name="Group 14"/>
            <p:cNvGrpSpPr/>
            <p:nvPr/>
          </p:nvGrpSpPr>
          <p:grpSpPr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063" name="Oval 15"/>
              <p:cNvSpPr/>
              <p:nvPr/>
            </p:nvSpPr>
            <p:spPr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Oval 16"/>
              <p:cNvSpPr/>
              <p:nvPr/>
            </p:nvSpPr>
            <p:spPr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Oval 17"/>
              <p:cNvSpPr/>
              <p:nvPr/>
            </p:nvSpPr>
            <p:spPr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Oval 18"/>
              <p:cNvSpPr/>
              <p:nvPr/>
            </p:nvSpPr>
            <p:spPr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Oval 19"/>
              <p:cNvSpPr/>
              <p:nvPr/>
            </p:nvSpPr>
            <p:spPr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Oval 20"/>
              <p:cNvSpPr/>
              <p:nvPr/>
            </p:nvSpPr>
            <p:spPr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Oval 21"/>
              <p:cNvSpPr/>
              <p:nvPr/>
            </p:nvSpPr>
            <p:spPr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Oval 22"/>
              <p:cNvSpPr/>
              <p:nvPr/>
            </p:nvSpPr>
            <p:spPr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71" name="Oval 23"/>
            <p:cNvSpPr/>
            <p:nvPr/>
          </p:nvSpPr>
          <p:spPr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72" name="Group 24"/>
            <p:cNvGrpSpPr/>
            <p:nvPr/>
          </p:nvGrpSpPr>
          <p:grpSpPr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2073" name="Freeform 25"/>
              <p:cNvSpPr/>
              <p:nvPr/>
            </p:nvSpPr>
            <p:spPr>
              <a:xfrm>
                <a:off x="0" y="2394"/>
                <a:ext cx="443" cy="1033"/>
              </a:xfrm>
              <a:custGeom>
                <a:avLst/>
                <a:gdLst/>
                <a:ahLst/>
                <a:cxnLst>
                  <a:cxn ang="0">
                    <a:pos x="290" y="1016"/>
                  </a:cxn>
                  <a:cxn ang="0">
                    <a:pos x="316" y="974"/>
                  </a:cxn>
                  <a:cxn ang="0">
                    <a:pos x="354" y="920"/>
                  </a:cxn>
                  <a:cxn ang="0">
                    <a:pos x="384" y="884"/>
                  </a:cxn>
                  <a:cxn ang="0">
                    <a:pos x="381" y="832"/>
                  </a:cxn>
                  <a:cxn ang="0">
                    <a:pos x="370" y="794"/>
                  </a:cxn>
                  <a:cxn ang="0">
                    <a:pos x="361" y="760"/>
                  </a:cxn>
                  <a:cxn ang="0">
                    <a:pos x="361" y="734"/>
                  </a:cxn>
                  <a:cxn ang="0">
                    <a:pos x="359" y="707"/>
                  </a:cxn>
                  <a:cxn ang="0">
                    <a:pos x="373" y="691"/>
                  </a:cxn>
                  <a:cxn ang="0">
                    <a:pos x="391" y="686"/>
                  </a:cxn>
                  <a:cxn ang="0">
                    <a:pos x="395" y="680"/>
                  </a:cxn>
                  <a:cxn ang="0">
                    <a:pos x="390" y="671"/>
                  </a:cxn>
                  <a:cxn ang="0">
                    <a:pos x="386" y="660"/>
                  </a:cxn>
                  <a:cxn ang="0">
                    <a:pos x="437" y="635"/>
                  </a:cxn>
                  <a:cxn ang="0">
                    <a:pos x="442" y="619"/>
                  </a:cxn>
                  <a:cxn ang="0">
                    <a:pos x="438" y="604"/>
                  </a:cxn>
                  <a:cxn ang="0">
                    <a:pos x="400" y="543"/>
                  </a:cxn>
                  <a:cxn ang="0">
                    <a:pos x="384" y="474"/>
                  </a:cxn>
                  <a:cxn ang="0">
                    <a:pos x="354" y="455"/>
                  </a:cxn>
                  <a:cxn ang="0">
                    <a:pos x="326" y="433"/>
                  </a:cxn>
                  <a:cxn ang="0">
                    <a:pos x="312" y="411"/>
                  </a:cxn>
                  <a:cxn ang="0">
                    <a:pos x="307" y="391"/>
                  </a:cxn>
                  <a:cxn ang="0">
                    <a:pos x="290" y="339"/>
                  </a:cxn>
                  <a:cxn ang="0">
                    <a:pos x="308" y="289"/>
                  </a:cxn>
                  <a:cxn ang="0">
                    <a:pos x="298" y="278"/>
                  </a:cxn>
                  <a:cxn ang="0">
                    <a:pos x="280" y="307"/>
                  </a:cxn>
                  <a:cxn ang="0">
                    <a:pos x="269" y="283"/>
                  </a:cxn>
                  <a:cxn ang="0">
                    <a:pos x="272" y="224"/>
                  </a:cxn>
                  <a:cxn ang="0">
                    <a:pos x="280" y="177"/>
                  </a:cxn>
                  <a:cxn ang="0">
                    <a:pos x="280" y="146"/>
                  </a:cxn>
                  <a:cxn ang="0">
                    <a:pos x="281" y="123"/>
                  </a:cxn>
                  <a:cxn ang="0">
                    <a:pos x="290" y="104"/>
                  </a:cxn>
                  <a:cxn ang="0">
                    <a:pos x="296" y="97"/>
                  </a:cxn>
                  <a:cxn ang="0">
                    <a:pos x="298" y="94"/>
                  </a:cxn>
                  <a:cxn ang="0">
                    <a:pos x="301" y="92"/>
                  </a:cxn>
                  <a:cxn ang="0">
                    <a:pos x="307" y="83"/>
                  </a:cxn>
                  <a:cxn ang="0">
                    <a:pos x="317" y="79"/>
                  </a:cxn>
                  <a:cxn ang="0">
                    <a:pos x="328" y="77"/>
                  </a:cxn>
                  <a:cxn ang="0">
                    <a:pos x="337" y="74"/>
                  </a:cxn>
                  <a:cxn ang="0">
                    <a:pos x="345" y="67"/>
                  </a:cxn>
                  <a:cxn ang="0">
                    <a:pos x="337" y="50"/>
                  </a:cxn>
                  <a:cxn ang="0">
                    <a:pos x="337" y="47"/>
                  </a:cxn>
                  <a:cxn ang="0">
                    <a:pos x="337" y="43"/>
                  </a:cxn>
                  <a:cxn ang="0">
                    <a:pos x="337" y="41"/>
                  </a:cxn>
                  <a:cxn ang="0">
                    <a:pos x="334" y="38"/>
                  </a:cxn>
                  <a:cxn ang="0">
                    <a:pos x="321" y="21"/>
                  </a:cxn>
                  <a:cxn ang="0">
                    <a:pos x="316" y="0"/>
                  </a:cxn>
                  <a:cxn ang="0">
                    <a:pos x="188" y="94"/>
                  </a:cxn>
                  <a:cxn ang="0">
                    <a:pos x="88" y="218"/>
                  </a:cxn>
                  <a:cxn ang="0">
                    <a:pos x="21" y="366"/>
                  </a:cxn>
                  <a:cxn ang="0">
                    <a:pos x="0" y="530"/>
                  </a:cxn>
                  <a:cxn ang="0">
                    <a:pos x="20" y="680"/>
                  </a:cxn>
                  <a:cxn ang="0">
                    <a:pos x="74" y="819"/>
                  </a:cxn>
                  <a:cxn ang="0">
                    <a:pos x="160" y="938"/>
                  </a:cxn>
                  <a:cxn ang="0">
                    <a:pos x="272" y="1032"/>
                  </a:cxn>
                </a:cxnLst>
                <a:rect l="0" t="0" r="0" b="0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6"/>
              <p:cNvSpPr/>
              <p:nvPr/>
            </p:nvSpPr>
            <p:spPr>
              <a:xfrm>
                <a:off x="379" y="2327"/>
                <a:ext cx="824" cy="1203"/>
              </a:xfrm>
              <a:custGeom>
                <a:avLst/>
                <a:gdLst/>
                <a:ahLst/>
                <a:cxnLst>
                  <a:cxn ang="0">
                    <a:pos x="796" y="688"/>
                  </a:cxn>
                  <a:cxn ang="0">
                    <a:pos x="756" y="641"/>
                  </a:cxn>
                  <a:cxn ang="0">
                    <a:pos x="812" y="615"/>
                  </a:cxn>
                  <a:cxn ang="0">
                    <a:pos x="814" y="502"/>
                  </a:cxn>
                  <a:cxn ang="0">
                    <a:pos x="705" y="247"/>
                  </a:cxn>
                  <a:cxn ang="0">
                    <a:pos x="651" y="262"/>
                  </a:cxn>
                  <a:cxn ang="0">
                    <a:pos x="574" y="289"/>
                  </a:cxn>
                  <a:cxn ang="0">
                    <a:pos x="536" y="258"/>
                  </a:cxn>
                  <a:cxn ang="0">
                    <a:pos x="563" y="170"/>
                  </a:cxn>
                  <a:cxn ang="0">
                    <a:pos x="532" y="81"/>
                  </a:cxn>
                  <a:cxn ang="0">
                    <a:pos x="455" y="56"/>
                  </a:cxn>
                  <a:cxn ang="0">
                    <a:pos x="484" y="150"/>
                  </a:cxn>
                  <a:cxn ang="0">
                    <a:pos x="465" y="190"/>
                  </a:cxn>
                  <a:cxn ang="0">
                    <a:pos x="442" y="200"/>
                  </a:cxn>
                  <a:cxn ang="0">
                    <a:pos x="419" y="164"/>
                  </a:cxn>
                  <a:cxn ang="0">
                    <a:pos x="381" y="108"/>
                  </a:cxn>
                  <a:cxn ang="0">
                    <a:pos x="406" y="108"/>
                  </a:cxn>
                  <a:cxn ang="0">
                    <a:pos x="424" y="72"/>
                  </a:cxn>
                  <a:cxn ang="0">
                    <a:pos x="325" y="0"/>
                  </a:cxn>
                  <a:cxn ang="0">
                    <a:pos x="281" y="27"/>
                  </a:cxn>
                  <a:cxn ang="0">
                    <a:pos x="240" y="72"/>
                  </a:cxn>
                  <a:cxn ang="0">
                    <a:pos x="209" y="114"/>
                  </a:cxn>
                  <a:cxn ang="0">
                    <a:pos x="209" y="150"/>
                  </a:cxn>
                  <a:cxn ang="0">
                    <a:pos x="240" y="164"/>
                  </a:cxn>
                  <a:cxn ang="0">
                    <a:pos x="209" y="222"/>
                  </a:cxn>
                  <a:cxn ang="0">
                    <a:pos x="213" y="242"/>
                  </a:cxn>
                  <a:cxn ang="0">
                    <a:pos x="267" y="222"/>
                  </a:cxn>
                  <a:cxn ang="0">
                    <a:pos x="303" y="170"/>
                  </a:cxn>
                  <a:cxn ang="0">
                    <a:pos x="354" y="231"/>
                  </a:cxn>
                  <a:cxn ang="0">
                    <a:pos x="372" y="291"/>
                  </a:cxn>
                  <a:cxn ang="0">
                    <a:pos x="348" y="294"/>
                  </a:cxn>
                  <a:cxn ang="0">
                    <a:pos x="298" y="309"/>
                  </a:cxn>
                  <a:cxn ang="0">
                    <a:pos x="323" y="330"/>
                  </a:cxn>
                  <a:cxn ang="0">
                    <a:pos x="260" y="339"/>
                  </a:cxn>
                  <a:cxn ang="0">
                    <a:pos x="189" y="411"/>
                  </a:cxn>
                  <a:cxn ang="0">
                    <a:pos x="184" y="469"/>
                  </a:cxn>
                  <a:cxn ang="0">
                    <a:pos x="148" y="435"/>
                  </a:cxn>
                  <a:cxn ang="0">
                    <a:pos x="83" y="402"/>
                  </a:cxn>
                  <a:cxn ang="0">
                    <a:pos x="0" y="455"/>
                  </a:cxn>
                  <a:cxn ang="0">
                    <a:pos x="54" y="496"/>
                  </a:cxn>
                  <a:cxn ang="0">
                    <a:pos x="74" y="485"/>
                  </a:cxn>
                  <a:cxn ang="0">
                    <a:pos x="54" y="608"/>
                  </a:cxn>
                  <a:cxn ang="0">
                    <a:pos x="132" y="641"/>
                  </a:cxn>
                  <a:cxn ang="0">
                    <a:pos x="195" y="661"/>
                  </a:cxn>
                  <a:cxn ang="0">
                    <a:pos x="249" y="744"/>
                  </a:cxn>
                  <a:cxn ang="0">
                    <a:pos x="334" y="886"/>
                  </a:cxn>
                  <a:cxn ang="0">
                    <a:pos x="391" y="1007"/>
                  </a:cxn>
                  <a:cxn ang="0">
                    <a:pos x="292" y="1052"/>
                  </a:cxn>
                  <a:cxn ang="0">
                    <a:pos x="182" y="1105"/>
                  </a:cxn>
                  <a:cxn ang="0">
                    <a:pos x="68" y="1180"/>
                  </a:cxn>
                  <a:cxn ang="0">
                    <a:pos x="200" y="1202"/>
                  </a:cxn>
                  <a:cxn ang="0">
                    <a:pos x="417" y="1168"/>
                  </a:cxn>
                  <a:cxn ang="0">
                    <a:pos x="613" y="1052"/>
                  </a:cxn>
                  <a:cxn ang="0">
                    <a:pos x="610" y="929"/>
                  </a:cxn>
                  <a:cxn ang="0">
                    <a:pos x="543" y="888"/>
                  </a:cxn>
                  <a:cxn ang="0">
                    <a:pos x="567" y="791"/>
                  </a:cxn>
                  <a:cxn ang="0">
                    <a:pos x="655" y="738"/>
                  </a:cxn>
                  <a:cxn ang="0">
                    <a:pos x="725" y="713"/>
                  </a:cxn>
                  <a:cxn ang="0">
                    <a:pos x="792" y="729"/>
                  </a:cxn>
                </a:cxnLst>
                <a:rect l="0" t="0" r="0" b="0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7"/>
              <p:cNvSpPr/>
              <p:nvPr/>
            </p:nvSpPr>
            <p:spPr>
              <a:xfrm>
                <a:off x="530" y="2834"/>
                <a:ext cx="63" cy="73"/>
              </a:xfrm>
              <a:custGeom>
                <a:avLst/>
                <a:gdLst/>
                <a:ahLst/>
                <a:cxnLst>
                  <a:cxn ang="0">
                    <a:pos x="42" y="65"/>
                  </a:cxn>
                  <a:cxn ang="0">
                    <a:pos x="58" y="72"/>
                  </a:cxn>
                  <a:cxn ang="0">
                    <a:pos x="62" y="72"/>
                  </a:cxn>
                  <a:cxn ang="0">
                    <a:pos x="62" y="67"/>
                  </a:cxn>
                  <a:cxn ang="0">
                    <a:pos x="58" y="65"/>
                  </a:cxn>
                  <a:cxn ang="0">
                    <a:pos x="58" y="62"/>
                  </a:cxn>
                  <a:cxn ang="0">
                    <a:pos x="44" y="56"/>
                  </a:cxn>
                  <a:cxn ang="0">
                    <a:pos x="37" y="45"/>
                  </a:cxn>
                  <a:cxn ang="0">
                    <a:pos x="31" y="34"/>
                  </a:cxn>
                  <a:cxn ang="0">
                    <a:pos x="26" y="20"/>
                  </a:cxn>
                  <a:cxn ang="0">
                    <a:pos x="9" y="0"/>
                  </a:cxn>
                  <a:cxn ang="0">
                    <a:pos x="6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9" y="31"/>
                  </a:cxn>
                  <a:cxn ang="0">
                    <a:pos x="20" y="45"/>
                  </a:cxn>
                  <a:cxn ang="0">
                    <a:pos x="31" y="56"/>
                  </a:cxn>
                  <a:cxn ang="0">
                    <a:pos x="42" y="65"/>
                  </a:cxn>
                </a:cxnLst>
                <a:rect l="0" t="0" r="0" b="0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244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zh-CN" strike="noStrike" noProof="0" smtClean="0"/>
          </a:p>
        </p:txBody>
      </p:sp>
      <p:sp>
        <p:nvSpPr>
          <p:cNvPr id="9245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48" name="Rectangle 3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/>
    <p:sndAc>
      <p:stSnd>
        <p:snd r:embed="rId2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1027" name="Rectangle 3"/>
            <p:cNvSpPr/>
            <p:nvPr/>
          </p:nvSpPr>
          <p:spPr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28" name="Group 4"/>
            <p:cNvGrpSpPr/>
            <p:nvPr/>
          </p:nvGrpSpPr>
          <p:grpSpPr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29" name="Oval 5"/>
              <p:cNvSpPr/>
              <p:nvPr/>
            </p:nvSpPr>
            <p:spPr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" name="Oval 6"/>
              <p:cNvSpPr/>
              <p:nvPr/>
            </p:nvSpPr>
            <p:spPr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" name="Oval 7"/>
              <p:cNvSpPr/>
              <p:nvPr/>
            </p:nvSpPr>
            <p:spPr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" name="Oval 8"/>
              <p:cNvSpPr/>
              <p:nvPr/>
            </p:nvSpPr>
            <p:spPr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3" name="Oval 9"/>
              <p:cNvSpPr/>
              <p:nvPr/>
            </p:nvSpPr>
            <p:spPr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" name="Oval 10"/>
              <p:cNvSpPr/>
              <p:nvPr/>
            </p:nvSpPr>
            <p:spPr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5" name="Oval 11"/>
              <p:cNvSpPr/>
              <p:nvPr/>
            </p:nvSpPr>
            <p:spPr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6" name="Oval 12"/>
              <p:cNvSpPr/>
              <p:nvPr/>
            </p:nvSpPr>
            <p:spPr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eaLnBrk="1" hangingPunct="1"/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7" name="Rectangle 13"/>
            <p:cNvSpPr/>
            <p:nvPr/>
          </p:nvSpPr>
          <p:spPr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 eaLnBrk="1" hangingPunct="1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1" name="Rectangle 1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2" name="Rectangle 18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3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/>
    <p:sndAc>
      <p:stSnd>
        <p:snd r:embed="rId12" name="CHIMES.WAV"/>
      </p:stSnd>
    </p:sndAc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blinds/>
    <p:sndAc>
      <p:stSnd>
        <p:snd r:embed="rId1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24"/>
          <p:cNvSpPr txBox="1"/>
          <p:nvPr/>
        </p:nvSpPr>
        <p:spPr>
          <a:xfrm>
            <a:off x="0" y="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50" name="Text Box 26"/>
          <p:cNvSpPr txBox="1"/>
          <p:nvPr/>
        </p:nvSpPr>
        <p:spPr>
          <a:xfrm>
            <a:off x="152400" y="3810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0  0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52" name="Text Box 28"/>
          <p:cNvSpPr txBox="1"/>
          <p:nvPr/>
        </p:nvSpPr>
        <p:spPr>
          <a:xfrm>
            <a:off x="152400" y="9906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0  0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53" name="Text Box 29"/>
          <p:cNvSpPr txBox="1"/>
          <p:nvPr/>
        </p:nvSpPr>
        <p:spPr>
          <a:xfrm>
            <a:off x="0" y="19812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0  1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54" name="Text Box 30"/>
          <p:cNvSpPr txBox="1"/>
          <p:nvPr/>
        </p:nvSpPr>
        <p:spPr>
          <a:xfrm>
            <a:off x="0" y="281940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1  0  0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55" name="Text Box 31"/>
          <p:cNvSpPr txBox="1"/>
          <p:nvPr/>
        </p:nvSpPr>
        <p:spPr>
          <a:xfrm>
            <a:off x="0" y="13716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0  1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56" name="Text Box 32"/>
          <p:cNvSpPr txBox="1"/>
          <p:nvPr/>
        </p:nvSpPr>
        <p:spPr>
          <a:xfrm>
            <a:off x="0" y="2286000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 1  0  0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73" name="Text Box 49"/>
          <p:cNvSpPr txBox="1"/>
          <p:nvPr/>
        </p:nvSpPr>
        <p:spPr>
          <a:xfrm>
            <a:off x="0" y="38862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低位地址分配给芯片，高位地址形成片选逻辑。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74" name="Line 50"/>
          <p:cNvSpPr/>
          <p:nvPr/>
        </p:nvSpPr>
        <p:spPr>
          <a:xfrm>
            <a:off x="304800" y="1752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6675" name="Line 51"/>
          <p:cNvSpPr/>
          <p:nvPr/>
        </p:nvSpPr>
        <p:spPr>
          <a:xfrm>
            <a:off x="304800" y="7620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6676" name="Line 52"/>
          <p:cNvSpPr/>
          <p:nvPr/>
        </p:nvSpPr>
        <p:spPr>
          <a:xfrm>
            <a:off x="304800" y="26670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6678" name="Text Box 54"/>
          <p:cNvSpPr txBox="1"/>
          <p:nvPr/>
        </p:nvSpPr>
        <p:spPr>
          <a:xfrm>
            <a:off x="0" y="44196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    芯片地址    片选信号    片选逻辑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79" name="Line 55"/>
          <p:cNvSpPr/>
          <p:nvPr/>
        </p:nvSpPr>
        <p:spPr>
          <a:xfrm>
            <a:off x="0" y="4419600"/>
            <a:ext cx="9144000" cy="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80" name="Line 56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81" name="Text Box 57"/>
          <p:cNvSpPr txBox="1"/>
          <p:nvPr/>
        </p:nvSpPr>
        <p:spPr>
          <a:xfrm>
            <a:off x="609600" y="5029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82" name="Text Box 58"/>
          <p:cNvSpPr txBox="1"/>
          <p:nvPr/>
        </p:nvSpPr>
        <p:spPr>
          <a:xfrm>
            <a:off x="609600" y="55006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83" name="Text Box 59"/>
          <p:cNvSpPr txBox="1"/>
          <p:nvPr/>
        </p:nvSpPr>
        <p:spPr>
          <a:xfrm>
            <a:off x="609600" y="59578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85" name="Text Box 61"/>
          <p:cNvSpPr txBox="1"/>
          <p:nvPr/>
        </p:nvSpPr>
        <p:spPr>
          <a:xfrm>
            <a:off x="2057400" y="5029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86" name="Text Box 62"/>
          <p:cNvSpPr txBox="1"/>
          <p:nvPr/>
        </p:nvSpPr>
        <p:spPr>
          <a:xfrm>
            <a:off x="2057400" y="55006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87" name="Text Box 63"/>
          <p:cNvSpPr txBox="1"/>
          <p:nvPr/>
        </p:nvSpPr>
        <p:spPr>
          <a:xfrm>
            <a:off x="2057400" y="59578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89" name="Text Box 65"/>
          <p:cNvSpPr txBox="1"/>
          <p:nvPr/>
        </p:nvSpPr>
        <p:spPr>
          <a:xfrm>
            <a:off x="4343400" y="5029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90" name="Text Box 66"/>
          <p:cNvSpPr txBox="1"/>
          <p:nvPr/>
        </p:nvSpPr>
        <p:spPr>
          <a:xfrm>
            <a:off x="4343400" y="55006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91" name="Text Box 67"/>
          <p:cNvSpPr txBox="1"/>
          <p:nvPr/>
        </p:nvSpPr>
        <p:spPr>
          <a:xfrm>
            <a:off x="4343400" y="5957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CS2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93" name="Text Box 69"/>
          <p:cNvSpPr txBox="1"/>
          <p:nvPr/>
        </p:nvSpPr>
        <p:spPr>
          <a:xfrm>
            <a:off x="6477000" y="5029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94" name="Line 70"/>
          <p:cNvSpPr/>
          <p:nvPr/>
        </p:nvSpPr>
        <p:spPr>
          <a:xfrm>
            <a:off x="6553200" y="5105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95" name="Line 71"/>
          <p:cNvSpPr/>
          <p:nvPr/>
        </p:nvSpPr>
        <p:spPr>
          <a:xfrm>
            <a:off x="7010400" y="5105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96" name="Text Box 72"/>
          <p:cNvSpPr txBox="1"/>
          <p:nvPr/>
        </p:nvSpPr>
        <p:spPr>
          <a:xfrm>
            <a:off x="6477000" y="5500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97" name="Text Box 73"/>
          <p:cNvSpPr txBox="1"/>
          <p:nvPr/>
        </p:nvSpPr>
        <p:spPr>
          <a:xfrm>
            <a:off x="6477000" y="5943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99" name="Line 75"/>
          <p:cNvSpPr/>
          <p:nvPr/>
        </p:nvSpPr>
        <p:spPr>
          <a:xfrm>
            <a:off x="6553200" y="5562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00" name="Line 76"/>
          <p:cNvSpPr/>
          <p:nvPr/>
        </p:nvSpPr>
        <p:spPr>
          <a:xfrm>
            <a:off x="70866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45" name="Text Box 21"/>
          <p:cNvSpPr txBox="1"/>
          <p:nvPr/>
        </p:nvSpPr>
        <p:spPr>
          <a:xfrm>
            <a:off x="7924800" y="685800"/>
            <a:ext cx="914400" cy="2227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5KB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46" name="Text Box 22"/>
          <p:cNvSpPr txBox="1"/>
          <p:nvPr/>
        </p:nvSpPr>
        <p:spPr>
          <a:xfrm>
            <a:off x="7086600" y="762000"/>
            <a:ext cx="1219200" cy="39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47" name="AutoShape 23"/>
          <p:cNvSpPr/>
          <p:nvPr/>
        </p:nvSpPr>
        <p:spPr>
          <a:xfrm>
            <a:off x="6934200" y="533400"/>
            <a:ext cx="228600" cy="838200"/>
          </a:xfrm>
          <a:prstGeom prst="rightBrace">
            <a:avLst>
              <a:gd name="adj1" fmla="val 30538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9" name="Text Box 25"/>
          <p:cNvSpPr txBox="1"/>
          <p:nvPr/>
        </p:nvSpPr>
        <p:spPr>
          <a:xfrm>
            <a:off x="7391400" y="28194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A12</a:t>
            </a:r>
            <a:r>
              <a:rPr lang="zh-CN" altLang="en-US" sz="28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6708" name="Group 84"/>
          <p:cNvGrpSpPr/>
          <p:nvPr/>
        </p:nvGrpSpPr>
        <p:grpSpPr>
          <a:xfrm>
            <a:off x="4267200" y="0"/>
            <a:ext cx="2590800" cy="3886200"/>
            <a:chOff x="2688" y="0"/>
            <a:chExt cx="1632" cy="2448"/>
          </a:xfrm>
        </p:grpSpPr>
        <p:sp>
          <p:nvSpPr>
            <p:cNvPr id="14372" name="Text Box 3"/>
            <p:cNvSpPr txBox="1"/>
            <p:nvPr/>
          </p:nvSpPr>
          <p:spPr>
            <a:xfrm>
              <a:off x="3120" y="0"/>
              <a:ext cx="864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64KB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373" name="Rectangle 4"/>
            <p:cNvSpPr/>
            <p:nvPr/>
          </p:nvSpPr>
          <p:spPr>
            <a:xfrm>
              <a:off x="2688" y="288"/>
              <a:ext cx="1632" cy="2160"/>
            </a:xfrm>
            <a:prstGeom prst="rect">
              <a:avLst/>
            </a:prstGeom>
            <a:solidFill>
              <a:srgbClr val="FFFF66"/>
            </a:solidFill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4" name="Line 6"/>
            <p:cNvSpPr/>
            <p:nvPr/>
          </p:nvSpPr>
          <p:spPr>
            <a:xfrm>
              <a:off x="2688" y="912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75" name="Line 7"/>
            <p:cNvSpPr/>
            <p:nvPr/>
          </p:nvSpPr>
          <p:spPr>
            <a:xfrm>
              <a:off x="2688" y="148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76" name="Line 8"/>
            <p:cNvSpPr/>
            <p:nvPr/>
          </p:nvSpPr>
          <p:spPr>
            <a:xfrm>
              <a:off x="2688" y="196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77" name="Text Box 12"/>
            <p:cNvSpPr txBox="1"/>
            <p:nvPr/>
          </p:nvSpPr>
          <p:spPr>
            <a:xfrm>
              <a:off x="3216" y="1584"/>
              <a:ext cx="7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</a:t>
              </a:r>
              <a:endParaRPr lang="en-US" altLang="zh-CN" sz="28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378" name="Text Box 17"/>
            <p:cNvSpPr txBox="1"/>
            <p:nvPr/>
          </p:nvSpPr>
          <p:spPr>
            <a:xfrm>
              <a:off x="3216" y="432"/>
              <a:ext cx="7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2K</a:t>
              </a:r>
              <a:endParaRPr lang="en-US" altLang="zh-CN" sz="28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379" name="Line 20"/>
            <p:cNvSpPr/>
            <p:nvPr/>
          </p:nvSpPr>
          <p:spPr>
            <a:xfrm>
              <a:off x="3456" y="1968"/>
              <a:ext cx="0" cy="336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14380" name="Text Box 77"/>
            <p:cNvSpPr txBox="1"/>
            <p:nvPr/>
          </p:nvSpPr>
          <p:spPr>
            <a:xfrm>
              <a:off x="3216" y="1008"/>
              <a:ext cx="76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2K</a:t>
              </a:r>
              <a:endParaRPr lang="en-US" altLang="zh-CN" sz="2800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6702" name="AutoShape 78"/>
          <p:cNvSpPr/>
          <p:nvPr/>
        </p:nvSpPr>
        <p:spPr>
          <a:xfrm>
            <a:off x="6934200" y="1524000"/>
            <a:ext cx="228600" cy="1524000"/>
          </a:xfrm>
          <a:prstGeom prst="rightBrace">
            <a:avLst>
              <a:gd name="adj1" fmla="val 55524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03" name="Text Box 79"/>
          <p:cNvSpPr txBox="1"/>
          <p:nvPr/>
        </p:nvSpPr>
        <p:spPr>
          <a:xfrm>
            <a:off x="7086600" y="2057400"/>
            <a:ext cx="1219200" cy="39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05" name="Text Box 81"/>
          <p:cNvSpPr txBox="1"/>
          <p:nvPr/>
        </p:nvSpPr>
        <p:spPr>
          <a:xfrm>
            <a:off x="7467600" y="5943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06" name="Line 82"/>
          <p:cNvSpPr/>
          <p:nvPr/>
        </p:nvSpPr>
        <p:spPr>
          <a:xfrm>
            <a:off x="75438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07" name="Text Box 83"/>
          <p:cNvSpPr txBox="1"/>
          <p:nvPr/>
        </p:nvSpPr>
        <p:spPr>
          <a:xfrm>
            <a:off x="6172200" y="63388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为全0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09" name="AutoShape 85"/>
          <p:cNvSpPr/>
          <p:nvPr/>
        </p:nvSpPr>
        <p:spPr>
          <a:xfrm>
            <a:off x="7772400" y="838200"/>
            <a:ext cx="228600" cy="1524000"/>
          </a:xfrm>
          <a:prstGeom prst="rightBrace">
            <a:avLst>
              <a:gd name="adj1" fmla="val 55524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6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6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6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6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/>
      <p:bldP spid="26650" grpId="0"/>
      <p:bldP spid="26652" grpId="0"/>
      <p:bldP spid="26653" grpId="0"/>
      <p:bldP spid="26654" grpId="0"/>
      <p:bldP spid="26655" grpId="0"/>
      <p:bldP spid="26656" grpId="0"/>
      <p:bldP spid="26673" grpId="0"/>
      <p:bldP spid="26678" grpId="0"/>
      <p:bldP spid="26681" grpId="0" build="p"/>
      <p:bldP spid="26682" grpId="0" build="p"/>
      <p:bldP spid="26683" grpId="0" build="p"/>
      <p:bldP spid="26685" grpId="0" build="p"/>
      <p:bldP spid="26686" grpId="0" build="p"/>
      <p:bldP spid="26687" grpId="0" build="p"/>
      <p:bldP spid="26689" grpId="0" build="p"/>
      <p:bldP spid="26690" grpId="0" build="p"/>
      <p:bldP spid="26691" grpId="0" build="p"/>
      <p:bldP spid="26693" grpId="0" build="p"/>
      <p:bldP spid="26696" grpId="0" build="p"/>
      <p:bldP spid="26697" grpId="0" build="p"/>
      <p:bldP spid="26645" grpId="0"/>
      <p:bldP spid="26646" grpId="0" advAuto="1000" build="p"/>
      <p:bldP spid="26647" grpId="0" animBg="1"/>
      <p:bldP spid="26649" grpId="0"/>
      <p:bldP spid="26702" grpId="0" animBg="1"/>
      <p:bldP spid="26703" grpId="0" advAuto="1000" build="p"/>
      <p:bldP spid="26705" grpId="0" build="p"/>
      <p:bldP spid="26707" grpId="0" build="p"/>
      <p:bldP spid="267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Text Box 16"/>
          <p:cNvSpPr txBox="1"/>
          <p:nvPr/>
        </p:nvSpPr>
        <p:spPr>
          <a:xfrm>
            <a:off x="685800" y="1524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4.2.4 </a:t>
            </a:r>
            <a:r>
              <a:rPr lang="zh-CN" altLang="en-US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动态存储器的刷新</a:t>
            </a:r>
            <a:endParaRPr lang="zh-CN" altLang="en-US" sz="36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65" name="Text Box 17"/>
          <p:cNvSpPr txBox="1"/>
          <p:nvPr/>
        </p:nvSpPr>
        <p:spPr>
          <a:xfrm>
            <a:off x="685800" y="914400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刷新定义和原因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68" name="Text Box 20"/>
          <p:cNvSpPr txBox="1"/>
          <p:nvPr/>
        </p:nvSpPr>
        <p:spPr>
          <a:xfrm>
            <a:off x="228600" y="16764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定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义：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69" name="Line 21"/>
          <p:cNvSpPr/>
          <p:nvPr/>
        </p:nvSpPr>
        <p:spPr>
          <a:xfrm>
            <a:off x="4038600" y="2590800"/>
            <a:ext cx="9144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70" name="Text Box 22"/>
          <p:cNvSpPr txBox="1"/>
          <p:nvPr/>
        </p:nvSpPr>
        <p:spPr>
          <a:xfrm>
            <a:off x="5105400" y="22860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71" name="Text Box 23"/>
          <p:cNvSpPr txBox="1"/>
          <p:nvPr/>
        </p:nvSpPr>
        <p:spPr>
          <a:xfrm>
            <a:off x="179070" y="3644900"/>
            <a:ext cx="8900160" cy="16167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动态存储器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依靠</a:t>
            </a:r>
            <a:r>
              <a:rPr lang="zh-CN" altLang="en-US" sz="3200" b="1" dirty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电容电荷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存储信息。平时无电源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供电，时间一长电容电荷会泄放，需定期向电容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补充电荷，以保持信息不变。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72" name="Text Box 24"/>
          <p:cNvSpPr txBox="1"/>
          <p:nvPr/>
        </p:nvSpPr>
        <p:spPr>
          <a:xfrm>
            <a:off x="152400" y="2286000"/>
            <a:ext cx="4343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定期向电容补充电荷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73" name="Text Box 25"/>
          <p:cNvSpPr txBox="1"/>
          <p:nvPr/>
        </p:nvSpPr>
        <p:spPr>
          <a:xfrm>
            <a:off x="152400" y="28956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原因：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/>
      <p:bldP spid="27665" grpId="0"/>
      <p:bldP spid="27668" grpId="0"/>
      <p:bldP spid="27670" grpId="0"/>
      <p:bldP spid="27671" grpId="0"/>
      <p:bldP spid="27672" grpId="0"/>
      <p:bldP spid="276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/>
          <p:cNvSpPr txBox="1"/>
          <p:nvPr/>
        </p:nvSpPr>
        <p:spPr>
          <a:xfrm>
            <a:off x="0" y="685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刷新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重写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的区别。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82" name="Text Box 10"/>
          <p:cNvSpPr txBox="1"/>
          <p:nvPr/>
        </p:nvSpPr>
        <p:spPr>
          <a:xfrm>
            <a:off x="2133600" y="1524000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破坏性读出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后重写，以恢复原来的信息。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85" name="Text Box 13"/>
          <p:cNvSpPr txBox="1"/>
          <p:nvPr/>
        </p:nvSpPr>
        <p:spPr>
          <a:xfrm>
            <a:off x="0" y="2971800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最大刷新间隔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86" name="Text Box 14"/>
          <p:cNvSpPr txBox="1"/>
          <p:nvPr/>
        </p:nvSpPr>
        <p:spPr>
          <a:xfrm>
            <a:off x="990600" y="36576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在此期间，必须对所有动态单元刷新一遍。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87" name="Line 15"/>
          <p:cNvSpPr/>
          <p:nvPr/>
        </p:nvSpPr>
        <p:spPr>
          <a:xfrm>
            <a:off x="3886200" y="5715000"/>
            <a:ext cx="685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90" name="Line 18"/>
          <p:cNvSpPr/>
          <p:nvPr/>
        </p:nvSpPr>
        <p:spPr>
          <a:xfrm>
            <a:off x="2438400" y="1219200"/>
            <a:ext cx="457200" cy="381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91" name="Line 19"/>
          <p:cNvSpPr/>
          <p:nvPr/>
        </p:nvSpPr>
        <p:spPr>
          <a:xfrm flipH="1">
            <a:off x="838200" y="1295400"/>
            <a:ext cx="228600" cy="914400"/>
          </a:xfrm>
          <a:prstGeom prst="line">
            <a:avLst/>
          </a:prstGeom>
          <a:ln w="127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92" name="Text Box 20"/>
          <p:cNvSpPr txBox="1"/>
          <p:nvPr/>
        </p:nvSpPr>
        <p:spPr>
          <a:xfrm>
            <a:off x="0" y="2133600"/>
            <a:ext cx="975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非破坏性读出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的动态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，需补充电荷以保持原来的信息。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94" name="Text Box 22"/>
          <p:cNvSpPr txBox="1"/>
          <p:nvPr/>
        </p:nvSpPr>
        <p:spPr>
          <a:xfrm>
            <a:off x="0" y="3657600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95" name="Text Box 23"/>
          <p:cNvSpPr txBox="1"/>
          <p:nvPr/>
        </p:nvSpPr>
        <p:spPr>
          <a:xfrm>
            <a:off x="0" y="4267200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刷新方法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96" name="Text Box 24"/>
          <p:cNvSpPr txBox="1"/>
          <p:nvPr/>
        </p:nvSpPr>
        <p:spPr>
          <a:xfrm>
            <a:off x="0" y="487680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按行读。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97" name="Text Box 25"/>
          <p:cNvSpPr txBox="1"/>
          <p:nvPr/>
        </p:nvSpPr>
        <p:spPr>
          <a:xfrm>
            <a:off x="0" y="5410200"/>
            <a:ext cx="5105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刷新一行所用的时间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98" name="Text Box 26"/>
          <p:cNvSpPr txBox="1"/>
          <p:nvPr/>
        </p:nvSpPr>
        <p:spPr>
          <a:xfrm>
            <a:off x="4648200" y="5410200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刷新周期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701" name="Text Box 29"/>
          <p:cNvSpPr txBox="1"/>
          <p:nvPr/>
        </p:nvSpPr>
        <p:spPr>
          <a:xfrm>
            <a:off x="6172200" y="54102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（存取周期）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702" name="Text Box 30"/>
          <p:cNvSpPr txBox="1"/>
          <p:nvPr/>
        </p:nvSpPr>
        <p:spPr>
          <a:xfrm>
            <a:off x="0" y="6096000"/>
            <a:ext cx="10820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刷新一块芯片所需的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刷新周期数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由芯片矩阵的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行数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决定。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82" grpId="0"/>
      <p:bldP spid="28685" grpId="0"/>
      <p:bldP spid="28686" grpId="0"/>
      <p:bldP spid="28692" grpId="0"/>
      <p:bldP spid="28694" grpId="0"/>
      <p:bldP spid="28695" grpId="0"/>
      <p:bldP spid="28696" grpId="0"/>
      <p:bldP spid="28697" grpId="0"/>
      <p:bldP spid="28698" grpId="0"/>
      <p:bldP spid="28701" grpId="0"/>
      <p:bldP spid="287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/>
          <p:nvPr/>
        </p:nvSpPr>
        <p:spPr>
          <a:xfrm>
            <a:off x="0" y="533400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对主存的访问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4495800" y="0"/>
            <a:ext cx="46482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提供行、列地址，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4" name="Text Box 8"/>
          <p:cNvSpPr txBox="1"/>
          <p:nvPr/>
        </p:nvSpPr>
        <p:spPr>
          <a:xfrm>
            <a:off x="0" y="30480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内集中安排所有刷新周期。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8" name="Text Box 12"/>
          <p:cNvSpPr txBox="1"/>
          <p:nvPr/>
        </p:nvSpPr>
        <p:spPr>
          <a:xfrm>
            <a:off x="2743200" y="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访存：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9" name="Text Box 13"/>
          <p:cNvSpPr txBox="1"/>
          <p:nvPr/>
        </p:nvSpPr>
        <p:spPr>
          <a:xfrm>
            <a:off x="0" y="198120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刷新周期的安排方式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10" name="Text Box 14"/>
          <p:cNvSpPr txBox="1"/>
          <p:nvPr/>
        </p:nvSpPr>
        <p:spPr>
          <a:xfrm>
            <a:off x="4648200" y="4343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死区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13" name="Text Box 17"/>
          <p:cNvSpPr txBox="1"/>
          <p:nvPr/>
        </p:nvSpPr>
        <p:spPr>
          <a:xfrm>
            <a:off x="6705600" y="3581400"/>
            <a:ext cx="2133600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用在实时要求不高的场合。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15" name="AutoShape 19"/>
          <p:cNvSpPr/>
          <p:nvPr/>
        </p:nvSpPr>
        <p:spPr>
          <a:xfrm>
            <a:off x="2590800" y="381000"/>
            <a:ext cx="228600" cy="914400"/>
          </a:xfrm>
          <a:prstGeom prst="leftBrace">
            <a:avLst>
              <a:gd name="adj1" fmla="val 33314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Text Box 20"/>
          <p:cNvSpPr txBox="1"/>
          <p:nvPr/>
        </p:nvSpPr>
        <p:spPr>
          <a:xfrm>
            <a:off x="2743200" y="99060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动态芯片刷新：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18" name="Text Box 22"/>
          <p:cNvSpPr txBox="1"/>
          <p:nvPr/>
        </p:nvSpPr>
        <p:spPr>
          <a:xfrm>
            <a:off x="4572000" y="990600"/>
            <a:ext cx="45720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由刷新地址计数器提供行地址，定时刷新。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19" name="Text Box 23"/>
          <p:cNvSpPr txBox="1"/>
          <p:nvPr/>
        </p:nvSpPr>
        <p:spPr>
          <a:xfrm>
            <a:off x="0" y="25146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）集中刷新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37" name="Line 41"/>
          <p:cNvSpPr/>
          <p:nvPr/>
        </p:nvSpPr>
        <p:spPr>
          <a:xfrm>
            <a:off x="8382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9757" name="Group 61"/>
          <p:cNvGrpSpPr/>
          <p:nvPr/>
        </p:nvGrpSpPr>
        <p:grpSpPr>
          <a:xfrm>
            <a:off x="838200" y="3581400"/>
            <a:ext cx="5791200" cy="838200"/>
            <a:chOff x="528" y="2256"/>
            <a:chExt cx="3648" cy="528"/>
          </a:xfrm>
        </p:grpSpPr>
        <p:sp>
          <p:nvSpPr>
            <p:cNvPr id="19470" name="Line 7"/>
            <p:cNvSpPr/>
            <p:nvPr/>
          </p:nvSpPr>
          <p:spPr>
            <a:xfrm>
              <a:off x="1584" y="244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19471" name="Line 25"/>
            <p:cNvSpPr/>
            <p:nvPr/>
          </p:nvSpPr>
          <p:spPr>
            <a:xfrm>
              <a:off x="528" y="235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472" name="Line 30"/>
            <p:cNvSpPr/>
            <p:nvPr/>
          </p:nvSpPr>
          <p:spPr>
            <a:xfrm>
              <a:off x="528" y="2592"/>
              <a:ext cx="364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9473" name="Group 49"/>
            <p:cNvGrpSpPr/>
            <p:nvPr/>
          </p:nvGrpSpPr>
          <p:grpSpPr>
            <a:xfrm>
              <a:off x="1008" y="2256"/>
              <a:ext cx="816" cy="336"/>
              <a:chOff x="1008" y="2256"/>
              <a:chExt cx="816" cy="336"/>
            </a:xfrm>
          </p:grpSpPr>
          <p:sp>
            <p:nvSpPr>
              <p:cNvPr id="19474" name="Text Box 37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475" name="Line 38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9476" name="Group 50"/>
            <p:cNvGrpSpPr/>
            <p:nvPr/>
          </p:nvGrpSpPr>
          <p:grpSpPr>
            <a:xfrm>
              <a:off x="2400" y="2256"/>
              <a:ext cx="816" cy="336"/>
              <a:chOff x="2400" y="2256"/>
              <a:chExt cx="816" cy="336"/>
            </a:xfrm>
          </p:grpSpPr>
          <p:sp>
            <p:nvSpPr>
              <p:cNvPr id="19477" name="Text Box 43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478" name="Line 44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9479" name="Line 47"/>
            <p:cNvSpPr/>
            <p:nvPr/>
          </p:nvSpPr>
          <p:spPr>
            <a:xfrm>
              <a:off x="3552" y="235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9480" name="Group 51"/>
            <p:cNvGrpSpPr/>
            <p:nvPr/>
          </p:nvGrpSpPr>
          <p:grpSpPr>
            <a:xfrm>
              <a:off x="528" y="2256"/>
              <a:ext cx="816" cy="336"/>
              <a:chOff x="1008" y="2256"/>
              <a:chExt cx="816" cy="336"/>
            </a:xfrm>
          </p:grpSpPr>
          <p:sp>
            <p:nvSpPr>
              <p:cNvPr id="19481" name="Text Box 52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482" name="Line 53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9483" name="Group 54"/>
            <p:cNvGrpSpPr/>
            <p:nvPr/>
          </p:nvGrpSpPr>
          <p:grpSpPr>
            <a:xfrm>
              <a:off x="2976" y="2256"/>
              <a:ext cx="816" cy="336"/>
              <a:chOff x="2400" y="2256"/>
              <a:chExt cx="816" cy="336"/>
            </a:xfrm>
          </p:grpSpPr>
          <p:sp>
            <p:nvSpPr>
              <p:cNvPr id="19484" name="Text Box 55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485" name="Line 56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9486" name="Line 57"/>
            <p:cNvSpPr/>
            <p:nvPr/>
          </p:nvSpPr>
          <p:spPr>
            <a:xfrm>
              <a:off x="3648" y="244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19487" name="Line 58"/>
            <p:cNvSpPr/>
            <p:nvPr/>
          </p:nvSpPr>
          <p:spPr>
            <a:xfrm>
              <a:off x="4176" y="235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9755" name="Line 59"/>
          <p:cNvSpPr/>
          <p:nvPr/>
        </p:nvSpPr>
        <p:spPr>
          <a:xfrm>
            <a:off x="4343400" y="4343400"/>
            <a:ext cx="2209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756" name="Line 60"/>
          <p:cNvSpPr/>
          <p:nvPr/>
        </p:nvSpPr>
        <p:spPr>
          <a:xfrm flipH="1">
            <a:off x="838200" y="4343400"/>
            <a:ext cx="2209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58" name="Text Box 62"/>
          <p:cNvSpPr txBox="1"/>
          <p:nvPr/>
        </p:nvSpPr>
        <p:spPr>
          <a:xfrm>
            <a:off x="3352800" y="40386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59" name="Line 63"/>
          <p:cNvSpPr/>
          <p:nvPr/>
        </p:nvSpPr>
        <p:spPr>
          <a:xfrm>
            <a:off x="16002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60" name="Text Box 64"/>
          <p:cNvSpPr txBox="1"/>
          <p:nvPr/>
        </p:nvSpPr>
        <p:spPr>
          <a:xfrm>
            <a:off x="838200" y="4419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50ns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62" name="Line 66"/>
          <p:cNvSpPr/>
          <p:nvPr/>
        </p:nvSpPr>
        <p:spPr>
          <a:xfrm>
            <a:off x="381000" y="4648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763" name="Line 67"/>
          <p:cNvSpPr/>
          <p:nvPr/>
        </p:nvSpPr>
        <p:spPr>
          <a:xfrm>
            <a:off x="1600200" y="4648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9764" name="Line 68"/>
          <p:cNvSpPr/>
          <p:nvPr/>
        </p:nvSpPr>
        <p:spPr>
          <a:xfrm>
            <a:off x="38100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65" name="Line 69"/>
          <p:cNvSpPr/>
          <p:nvPr/>
        </p:nvSpPr>
        <p:spPr>
          <a:xfrm>
            <a:off x="66294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66" name="Line 70"/>
          <p:cNvSpPr/>
          <p:nvPr/>
        </p:nvSpPr>
        <p:spPr>
          <a:xfrm>
            <a:off x="3886200" y="4648200"/>
            <a:ext cx="762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9767" name="Line 71"/>
          <p:cNvSpPr/>
          <p:nvPr/>
        </p:nvSpPr>
        <p:spPr>
          <a:xfrm>
            <a:off x="5486400" y="4648200"/>
            <a:ext cx="1143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768" name="Text Box 72"/>
          <p:cNvSpPr txBox="1"/>
          <p:nvPr/>
        </p:nvSpPr>
        <p:spPr>
          <a:xfrm>
            <a:off x="0" y="48768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）分散刷新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69" name="Text Box 73"/>
          <p:cNvSpPr txBox="1"/>
          <p:nvPr/>
        </p:nvSpPr>
        <p:spPr>
          <a:xfrm>
            <a:off x="0" y="5364163"/>
            <a:ext cx="678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各刷新周期分散安排在存取周期中。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790" name="Group 94"/>
          <p:cNvGrpSpPr/>
          <p:nvPr/>
        </p:nvGrpSpPr>
        <p:grpSpPr>
          <a:xfrm>
            <a:off x="838200" y="5867400"/>
            <a:ext cx="5791200" cy="838200"/>
            <a:chOff x="528" y="3696"/>
            <a:chExt cx="3648" cy="528"/>
          </a:xfrm>
        </p:grpSpPr>
        <p:sp>
          <p:nvSpPr>
            <p:cNvPr id="19502" name="Line 76"/>
            <p:cNvSpPr/>
            <p:nvPr/>
          </p:nvSpPr>
          <p:spPr>
            <a:xfrm>
              <a:off x="528" y="379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503" name="Line 77"/>
            <p:cNvSpPr/>
            <p:nvPr/>
          </p:nvSpPr>
          <p:spPr>
            <a:xfrm>
              <a:off x="528" y="4032"/>
              <a:ext cx="364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9504" name="Group 78"/>
            <p:cNvGrpSpPr/>
            <p:nvPr/>
          </p:nvGrpSpPr>
          <p:grpSpPr>
            <a:xfrm>
              <a:off x="1632" y="3696"/>
              <a:ext cx="816" cy="336"/>
              <a:chOff x="1008" y="2256"/>
              <a:chExt cx="816" cy="336"/>
            </a:xfrm>
          </p:grpSpPr>
          <p:sp>
            <p:nvSpPr>
              <p:cNvPr id="19505" name="Text Box 79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506" name="Line 80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9507" name="Group 81"/>
            <p:cNvGrpSpPr/>
            <p:nvPr/>
          </p:nvGrpSpPr>
          <p:grpSpPr>
            <a:xfrm>
              <a:off x="1008" y="3696"/>
              <a:ext cx="816" cy="336"/>
              <a:chOff x="2400" y="2256"/>
              <a:chExt cx="816" cy="336"/>
            </a:xfrm>
          </p:grpSpPr>
          <p:sp>
            <p:nvSpPr>
              <p:cNvPr id="19508" name="Text Box 82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509" name="Line 83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9510" name="Line 84"/>
            <p:cNvSpPr/>
            <p:nvPr/>
          </p:nvSpPr>
          <p:spPr>
            <a:xfrm>
              <a:off x="1584" y="379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9511" name="Group 85"/>
            <p:cNvGrpSpPr/>
            <p:nvPr/>
          </p:nvGrpSpPr>
          <p:grpSpPr>
            <a:xfrm>
              <a:off x="528" y="3696"/>
              <a:ext cx="816" cy="336"/>
              <a:chOff x="1008" y="2256"/>
              <a:chExt cx="816" cy="336"/>
            </a:xfrm>
          </p:grpSpPr>
          <p:sp>
            <p:nvSpPr>
              <p:cNvPr id="19512" name="Text Box 86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513" name="Line 87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19514" name="Group 88"/>
            <p:cNvGrpSpPr/>
            <p:nvPr/>
          </p:nvGrpSpPr>
          <p:grpSpPr>
            <a:xfrm>
              <a:off x="2112" y="3696"/>
              <a:ext cx="816" cy="336"/>
              <a:chOff x="2400" y="2256"/>
              <a:chExt cx="816" cy="336"/>
            </a:xfrm>
          </p:grpSpPr>
          <p:sp>
            <p:nvSpPr>
              <p:cNvPr id="19515" name="Text Box 89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9516" name="Line 90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9517" name="Line 91"/>
            <p:cNvSpPr/>
            <p:nvPr/>
          </p:nvSpPr>
          <p:spPr>
            <a:xfrm>
              <a:off x="2784" y="388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19518" name="Line 93"/>
            <p:cNvSpPr/>
            <p:nvPr/>
          </p:nvSpPr>
          <p:spPr>
            <a:xfrm>
              <a:off x="2688" y="379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9791" name="Text Box 95"/>
          <p:cNvSpPr txBox="1"/>
          <p:nvPr/>
        </p:nvSpPr>
        <p:spPr>
          <a:xfrm>
            <a:off x="1143000" y="6324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100ns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92" name="Line 96"/>
          <p:cNvSpPr/>
          <p:nvPr/>
        </p:nvSpPr>
        <p:spPr>
          <a:xfrm>
            <a:off x="2514600" y="6400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93" name="Line 97"/>
          <p:cNvSpPr/>
          <p:nvPr/>
        </p:nvSpPr>
        <p:spPr>
          <a:xfrm>
            <a:off x="838200" y="6553200"/>
            <a:ext cx="381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9794" name="Line 98"/>
          <p:cNvSpPr/>
          <p:nvPr/>
        </p:nvSpPr>
        <p:spPr>
          <a:xfrm>
            <a:off x="2057400" y="6553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795" name="Text Box 99"/>
          <p:cNvSpPr txBox="1"/>
          <p:nvPr/>
        </p:nvSpPr>
        <p:spPr>
          <a:xfrm>
            <a:off x="6858000" y="5683250"/>
            <a:ext cx="2133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用在低速系统中。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9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4" grpId="0"/>
      <p:bldP spid="29708" grpId="0"/>
      <p:bldP spid="29709" grpId="0"/>
      <p:bldP spid="29710" grpId="0"/>
      <p:bldP spid="29713" grpId="0"/>
      <p:bldP spid="29715" grpId="0" animBg="1"/>
      <p:bldP spid="29716" grpId="0"/>
      <p:bldP spid="29718" grpId="0"/>
      <p:bldP spid="29719" grpId="0"/>
      <p:bldP spid="29758" grpId="0" build="p"/>
      <p:bldP spid="29760" grpId="0" build="p"/>
      <p:bldP spid="29768" grpId="0"/>
      <p:bldP spid="29769" grpId="0"/>
      <p:bldP spid="29791" grpId="0" build="p"/>
      <p:bldP spid="297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/>
          <p:nvPr/>
        </p:nvSpPr>
        <p:spPr>
          <a:xfrm>
            <a:off x="838200" y="1524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32" name="Text Box 12"/>
          <p:cNvSpPr txBox="1"/>
          <p:nvPr/>
        </p:nvSpPr>
        <p:spPr>
          <a:xfrm>
            <a:off x="0" y="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）异步刷新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33" name="Line 13"/>
          <p:cNvSpPr/>
          <p:nvPr/>
        </p:nvSpPr>
        <p:spPr>
          <a:xfrm>
            <a:off x="3200400" y="3581400"/>
            <a:ext cx="0" cy="381000"/>
          </a:xfrm>
          <a:prstGeom prst="line">
            <a:avLst/>
          </a:prstGeom>
          <a:ln w="28575" cap="sq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36" name="Line 16"/>
          <p:cNvSpPr/>
          <p:nvPr/>
        </p:nvSpPr>
        <p:spPr>
          <a:xfrm>
            <a:off x="533400" y="3200400"/>
            <a:ext cx="0" cy="685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58" name="Line 38"/>
          <p:cNvSpPr/>
          <p:nvPr/>
        </p:nvSpPr>
        <p:spPr>
          <a:xfrm>
            <a:off x="2743200" y="38100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0759" name="Line 39"/>
          <p:cNvSpPr/>
          <p:nvPr/>
        </p:nvSpPr>
        <p:spPr>
          <a:xfrm>
            <a:off x="533400" y="38100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64" name="Text Box 44"/>
          <p:cNvSpPr txBox="1"/>
          <p:nvPr/>
        </p:nvSpPr>
        <p:spPr>
          <a:xfrm>
            <a:off x="0" y="16002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65" name="Text Box 45"/>
          <p:cNvSpPr txBox="1"/>
          <p:nvPr/>
        </p:nvSpPr>
        <p:spPr>
          <a:xfrm>
            <a:off x="0" y="5334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各刷新周期分散安排在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88" name="Text Box 68"/>
          <p:cNvSpPr txBox="1"/>
          <p:nvPr/>
        </p:nvSpPr>
        <p:spPr>
          <a:xfrm>
            <a:off x="304800" y="48006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用在大多数计算机中。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89" name="Text Box 69"/>
          <p:cNvSpPr txBox="1"/>
          <p:nvPr/>
        </p:nvSpPr>
        <p:spPr>
          <a:xfrm>
            <a:off x="0" y="10668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每隔一段时间刷新一行。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90" name="Line 70"/>
          <p:cNvSpPr/>
          <p:nvPr/>
        </p:nvSpPr>
        <p:spPr>
          <a:xfrm>
            <a:off x="838200" y="1981200"/>
            <a:ext cx="762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91" name="Text Box 71"/>
          <p:cNvSpPr txBox="1"/>
          <p:nvPr/>
        </p:nvSpPr>
        <p:spPr>
          <a:xfrm>
            <a:off x="685800" y="19050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128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92" name="Text Box 72"/>
          <p:cNvSpPr txBox="1"/>
          <p:nvPr/>
        </p:nvSpPr>
        <p:spPr>
          <a:xfrm>
            <a:off x="1676400" y="1676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≈15.6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93" name="Text Box 73"/>
          <p:cNvSpPr txBox="1"/>
          <p:nvPr/>
        </p:nvSpPr>
        <p:spPr>
          <a:xfrm>
            <a:off x="3810000" y="1676400"/>
            <a:ext cx="5334000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每隔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15.6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微秒提一次刷新请求，刷新一行；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毫秒内刷新完所有行。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01" name="Line 81"/>
          <p:cNvSpPr/>
          <p:nvPr/>
        </p:nvSpPr>
        <p:spPr>
          <a:xfrm>
            <a:off x="6096000" y="3581400"/>
            <a:ext cx="0" cy="381000"/>
          </a:xfrm>
          <a:prstGeom prst="line">
            <a:avLst/>
          </a:prstGeom>
          <a:ln w="28575" cap="sq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30809" name="Group 89"/>
          <p:cNvGrpSpPr/>
          <p:nvPr/>
        </p:nvGrpSpPr>
        <p:grpSpPr>
          <a:xfrm>
            <a:off x="533400" y="3048000"/>
            <a:ext cx="8458200" cy="533400"/>
            <a:chOff x="336" y="1920"/>
            <a:chExt cx="5328" cy="336"/>
          </a:xfrm>
        </p:grpSpPr>
        <p:sp>
          <p:nvSpPr>
            <p:cNvPr id="20497" name="Line 15"/>
            <p:cNvSpPr/>
            <p:nvPr/>
          </p:nvSpPr>
          <p:spPr>
            <a:xfrm>
              <a:off x="1392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20498" name="Line 17"/>
            <p:cNvSpPr/>
            <p:nvPr/>
          </p:nvSpPr>
          <p:spPr>
            <a:xfrm>
              <a:off x="336" y="2256"/>
              <a:ext cx="518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20499" name="Group 18"/>
            <p:cNvGrpSpPr/>
            <p:nvPr/>
          </p:nvGrpSpPr>
          <p:grpSpPr>
            <a:xfrm>
              <a:off x="816" y="1920"/>
              <a:ext cx="816" cy="336"/>
              <a:chOff x="1008" y="2256"/>
              <a:chExt cx="816" cy="336"/>
            </a:xfrm>
          </p:grpSpPr>
          <p:sp>
            <p:nvSpPr>
              <p:cNvPr id="20500" name="Text Box 19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01" name="Line 20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20502" name="Group 21"/>
            <p:cNvGrpSpPr/>
            <p:nvPr/>
          </p:nvGrpSpPr>
          <p:grpSpPr>
            <a:xfrm>
              <a:off x="2016" y="1920"/>
              <a:ext cx="816" cy="336"/>
              <a:chOff x="2400" y="2256"/>
              <a:chExt cx="816" cy="336"/>
            </a:xfrm>
          </p:grpSpPr>
          <p:sp>
            <p:nvSpPr>
              <p:cNvPr id="20503" name="Text Box 22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04" name="Line 23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0505" name="Line 24"/>
            <p:cNvSpPr/>
            <p:nvPr/>
          </p:nvSpPr>
          <p:spPr>
            <a:xfrm>
              <a:off x="2592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20506" name="Group 25"/>
            <p:cNvGrpSpPr/>
            <p:nvPr/>
          </p:nvGrpSpPr>
          <p:grpSpPr>
            <a:xfrm>
              <a:off x="336" y="1920"/>
              <a:ext cx="816" cy="336"/>
              <a:chOff x="1008" y="2256"/>
              <a:chExt cx="816" cy="336"/>
            </a:xfrm>
          </p:grpSpPr>
          <p:sp>
            <p:nvSpPr>
              <p:cNvPr id="20507" name="Text Box 26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08" name="Line 27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20509" name="Group 28"/>
            <p:cNvGrpSpPr/>
            <p:nvPr/>
          </p:nvGrpSpPr>
          <p:grpSpPr>
            <a:xfrm>
              <a:off x="4224" y="1920"/>
              <a:ext cx="816" cy="336"/>
              <a:chOff x="2400" y="2256"/>
              <a:chExt cx="816" cy="336"/>
            </a:xfrm>
          </p:grpSpPr>
          <p:sp>
            <p:nvSpPr>
              <p:cNvPr id="20510" name="Text Box 29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11" name="Line 30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0512" name="Line 31"/>
            <p:cNvSpPr/>
            <p:nvPr/>
          </p:nvSpPr>
          <p:spPr>
            <a:xfrm>
              <a:off x="3168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grpSp>
          <p:nvGrpSpPr>
            <p:cNvPr id="20513" name="Group 74"/>
            <p:cNvGrpSpPr/>
            <p:nvPr/>
          </p:nvGrpSpPr>
          <p:grpSpPr>
            <a:xfrm>
              <a:off x="2592" y="1920"/>
              <a:ext cx="816" cy="336"/>
              <a:chOff x="1008" y="2256"/>
              <a:chExt cx="816" cy="336"/>
            </a:xfrm>
          </p:grpSpPr>
          <p:sp>
            <p:nvSpPr>
              <p:cNvPr id="20514" name="Text Box 75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15" name="Line 76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0516" name="Line 77"/>
            <p:cNvSpPr/>
            <p:nvPr/>
          </p:nvSpPr>
          <p:spPr>
            <a:xfrm>
              <a:off x="3744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20517" name="Group 78"/>
            <p:cNvGrpSpPr/>
            <p:nvPr/>
          </p:nvGrpSpPr>
          <p:grpSpPr>
            <a:xfrm>
              <a:off x="3744" y="1920"/>
              <a:ext cx="816" cy="336"/>
              <a:chOff x="1008" y="2256"/>
              <a:chExt cx="816" cy="336"/>
            </a:xfrm>
          </p:grpSpPr>
          <p:sp>
            <p:nvSpPr>
              <p:cNvPr id="20518" name="Text Box 79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19" name="Line 80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0520" name="Line 82"/>
            <p:cNvSpPr/>
            <p:nvPr/>
          </p:nvSpPr>
          <p:spPr>
            <a:xfrm>
              <a:off x="4800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20521" name="Group 84"/>
            <p:cNvGrpSpPr/>
            <p:nvPr/>
          </p:nvGrpSpPr>
          <p:grpSpPr>
            <a:xfrm>
              <a:off x="4800" y="1920"/>
              <a:ext cx="816" cy="336"/>
              <a:chOff x="1008" y="2256"/>
              <a:chExt cx="816" cy="336"/>
            </a:xfrm>
          </p:grpSpPr>
          <p:sp>
            <p:nvSpPr>
              <p:cNvPr id="20522" name="Text Box 85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0523" name="Line 86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0524" name="Line 87"/>
            <p:cNvSpPr/>
            <p:nvPr/>
          </p:nvSpPr>
          <p:spPr>
            <a:xfrm>
              <a:off x="5328" y="2112"/>
              <a:ext cx="336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</p:grpSp>
      <p:sp>
        <p:nvSpPr>
          <p:cNvPr id="30808" name="Text Box 88"/>
          <p:cNvSpPr txBox="1"/>
          <p:nvPr/>
        </p:nvSpPr>
        <p:spPr>
          <a:xfrm>
            <a:off x="914400" y="35052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10" name="Text Box 90"/>
          <p:cNvSpPr txBox="1"/>
          <p:nvPr/>
        </p:nvSpPr>
        <p:spPr>
          <a:xfrm>
            <a:off x="3733800" y="35052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11" name="Line 91"/>
          <p:cNvSpPr/>
          <p:nvPr/>
        </p:nvSpPr>
        <p:spPr>
          <a:xfrm>
            <a:off x="3276600" y="38100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812" name="Line 92"/>
          <p:cNvSpPr/>
          <p:nvPr/>
        </p:nvSpPr>
        <p:spPr>
          <a:xfrm>
            <a:off x="6172200" y="38100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813" name="Line 93"/>
          <p:cNvSpPr/>
          <p:nvPr/>
        </p:nvSpPr>
        <p:spPr>
          <a:xfrm>
            <a:off x="5562600" y="38100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0814" name="Text Box 94"/>
          <p:cNvSpPr txBox="1"/>
          <p:nvPr/>
        </p:nvSpPr>
        <p:spPr>
          <a:xfrm>
            <a:off x="6629400" y="35052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15" name="Line 95"/>
          <p:cNvSpPr/>
          <p:nvPr/>
        </p:nvSpPr>
        <p:spPr>
          <a:xfrm>
            <a:off x="8382000" y="38100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0816" name="Text Box 96"/>
          <p:cNvSpPr txBox="1"/>
          <p:nvPr/>
        </p:nvSpPr>
        <p:spPr>
          <a:xfrm>
            <a:off x="2438400" y="39624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刷新请求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17" name="Text Box 97"/>
          <p:cNvSpPr txBox="1"/>
          <p:nvPr/>
        </p:nvSpPr>
        <p:spPr>
          <a:xfrm>
            <a:off x="5334000" y="39624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刷新请求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18" name="Text Box 98"/>
          <p:cNvSpPr txBox="1"/>
          <p:nvPr/>
        </p:nvSpPr>
        <p:spPr>
          <a:xfrm>
            <a:off x="2209800" y="4343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请求）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0" name="Text Box 100"/>
          <p:cNvSpPr txBox="1"/>
          <p:nvPr/>
        </p:nvSpPr>
        <p:spPr>
          <a:xfrm>
            <a:off x="5105400" y="4343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请求）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32" grpId="0"/>
      <p:bldP spid="30764" grpId="0"/>
      <p:bldP spid="30765" grpId="0"/>
      <p:bldP spid="30788" grpId="0"/>
      <p:bldP spid="30789" grpId="0"/>
      <p:bldP spid="30791" grpId="0"/>
      <p:bldP spid="30792" grpId="0"/>
      <p:bldP spid="30793" grpId="0"/>
      <p:bldP spid="30808" grpId="0"/>
      <p:bldP spid="30810" grpId="0"/>
      <p:bldP spid="30814" grpId="0"/>
      <p:bldP spid="30816" grpId="0"/>
      <p:bldP spid="30817" grpId="0"/>
      <p:bldP spid="30818" grpId="0"/>
      <p:bldP spid="308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350838" y="431800"/>
            <a:ext cx="539591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 关于存储器的组织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930275" y="1143000"/>
            <a:ext cx="7843838" cy="1492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zh-CN" altLang="en-US" sz="2800" b="1" u="sng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主要任务</a:t>
            </a:r>
            <a:r>
              <a:rPr lang="zh-CN" altLang="en-US" sz="28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8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用不同容量和不同数量的存储器芯片构成一个存储器系统, 实现与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的连接。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827088" y="2762250"/>
            <a:ext cx="5638800" cy="1514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u="sng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涉及内容</a:t>
            </a:r>
            <a:r>
              <a:rPr lang="zh-CN" altLang="en-US" sz="28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8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15000"/>
              </a:spcBef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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存储器的逻辑设计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15000"/>
              </a:spcBef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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动态存储器的刷新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381000" y="330200"/>
            <a:ext cx="5943600" cy="598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3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33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3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66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存储器的逻辑设计</a:t>
            </a:r>
            <a:endParaRPr lang="zh-CN" altLang="en-US" sz="33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669925" y="904875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应解决的问题: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25"/>
          <p:cNvSpPr txBox="1"/>
          <p:nvPr/>
        </p:nvSpPr>
        <p:spPr>
          <a:xfrm>
            <a:off x="668338" y="1422400"/>
            <a:ext cx="30416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zh-CN" altLang="en-US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1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芯片的选用</a:t>
            </a:r>
            <a:endParaRPr lang="zh-CN" altLang="en-US" sz="31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6"/>
          <p:cNvSpPr txBox="1"/>
          <p:nvPr/>
        </p:nvSpPr>
        <p:spPr>
          <a:xfrm>
            <a:off x="665163" y="2036763"/>
            <a:ext cx="4008437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zh-CN" altLang="en-US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1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</a:t>
            </a:r>
            <a:endParaRPr lang="zh-CN" altLang="en-US" sz="31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27"/>
          <p:cNvSpPr/>
          <p:nvPr/>
        </p:nvSpPr>
        <p:spPr>
          <a:xfrm>
            <a:off x="668338" y="3519488"/>
            <a:ext cx="2681287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1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片选逻辑</a:t>
            </a:r>
            <a:endParaRPr lang="zh-CN" altLang="en-US" sz="31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8"/>
          <p:cNvSpPr/>
          <p:nvPr/>
        </p:nvSpPr>
        <p:spPr>
          <a:xfrm>
            <a:off x="663575" y="4206875"/>
            <a:ext cx="3244850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1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信号线的连接</a:t>
            </a:r>
            <a:endParaRPr lang="zh-CN" altLang="en-US" sz="31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Line 29"/>
          <p:cNvSpPr/>
          <p:nvPr/>
        </p:nvSpPr>
        <p:spPr>
          <a:xfrm>
            <a:off x="3195638" y="1735138"/>
            <a:ext cx="511175" cy="0"/>
          </a:xfrm>
          <a:prstGeom prst="line">
            <a:avLst/>
          </a:prstGeom>
          <a:ln w="22225" cap="flat" cmpd="sng">
            <a:solidFill>
              <a:srgbClr val="FFFF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Text Box 30"/>
          <p:cNvSpPr txBox="1"/>
          <p:nvPr/>
        </p:nvSpPr>
        <p:spPr>
          <a:xfrm>
            <a:off x="3683000" y="1457325"/>
            <a:ext cx="4895850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1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多大容量, 位数, 多少片等</a:t>
            </a:r>
            <a:endParaRPr lang="en-US" altLang="zh-CN" sz="31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Line 31"/>
          <p:cNvSpPr/>
          <p:nvPr/>
        </p:nvSpPr>
        <p:spPr>
          <a:xfrm>
            <a:off x="2749550" y="2333625"/>
            <a:ext cx="511175" cy="0"/>
          </a:xfrm>
          <a:prstGeom prst="line">
            <a:avLst/>
          </a:prstGeom>
          <a:ln w="22225" cap="flat" cmpd="sng">
            <a:solidFill>
              <a:srgbClr val="FFFF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Text Box 32"/>
          <p:cNvSpPr txBox="1"/>
          <p:nvPr/>
        </p:nvSpPr>
        <p:spPr>
          <a:xfrm>
            <a:off x="3316288" y="2014538"/>
            <a:ext cx="5865812" cy="1511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1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31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提供的全部地址空间的哪些地址空间分配给所设计的存储器, 怎样分配, 电路中如何体现</a:t>
            </a:r>
            <a:endParaRPr lang="en-US" altLang="zh-CN" sz="31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Line 33"/>
          <p:cNvSpPr/>
          <p:nvPr/>
        </p:nvSpPr>
        <p:spPr>
          <a:xfrm>
            <a:off x="2794000" y="3829050"/>
            <a:ext cx="511175" cy="0"/>
          </a:xfrm>
          <a:prstGeom prst="line">
            <a:avLst/>
          </a:prstGeom>
          <a:ln w="22225" cap="flat" cmpd="sng">
            <a:solidFill>
              <a:srgbClr val="FFFF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" name="Text Box 34"/>
          <p:cNvSpPr txBox="1"/>
          <p:nvPr/>
        </p:nvSpPr>
        <p:spPr>
          <a:xfrm>
            <a:off x="3270250" y="3548063"/>
            <a:ext cx="5911850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1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如何产生芯片所需片选信号</a:t>
            </a:r>
            <a:endParaRPr lang="en-US" altLang="zh-CN" sz="31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Line 35"/>
          <p:cNvSpPr/>
          <p:nvPr/>
        </p:nvSpPr>
        <p:spPr>
          <a:xfrm>
            <a:off x="3584575" y="4524375"/>
            <a:ext cx="511175" cy="0"/>
          </a:xfrm>
          <a:prstGeom prst="line">
            <a:avLst/>
          </a:prstGeom>
          <a:ln w="22225" cap="flat" cmpd="sng">
            <a:solidFill>
              <a:srgbClr val="FFFF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" name="Text Box 36"/>
          <p:cNvSpPr txBox="1"/>
          <p:nvPr/>
        </p:nvSpPr>
        <p:spPr>
          <a:xfrm>
            <a:off x="4065588" y="4216400"/>
            <a:ext cx="4044950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1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所有信号线如何连接</a:t>
            </a:r>
            <a:endParaRPr lang="en-US" altLang="zh-CN" sz="31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37"/>
          <p:cNvSpPr txBox="1"/>
          <p:nvPr/>
        </p:nvSpPr>
        <p:spPr>
          <a:xfrm>
            <a:off x="995363" y="4800600"/>
            <a:ext cx="4525962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线路连接的原理框图:</a:t>
            </a:r>
            <a:endParaRPr lang="zh-CN" altLang="en-US" sz="31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 build="p"/>
      <p:bldP spid="7" grpId="0" build="p"/>
      <p:bldP spid="9" grpId="0" advAuto="1000" build="p"/>
      <p:bldP spid="11" grpId="0" advAuto="1000" build="p"/>
      <p:bldP spid="13" grpId="0" advAuto="1000" build="p"/>
      <p:bldP spid="15" grpId="0" advAuto="1000" build="p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495300" y="457200"/>
            <a:ext cx="1058863" cy="3919538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70000"/>
              </a:lnSpc>
            </a:pPr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</a:pPr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</a:pPr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</a:pPr>
            <a:endParaRPr lang="en-US" altLang="zh-CN" sz="3200" b="1" dirty="0">
              <a:solidFill>
                <a:srgbClr val="0000A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363788" y="1211263"/>
            <a:ext cx="4692650" cy="1296987"/>
            <a:chOff x="1489" y="1019"/>
            <a:chExt cx="2956" cy="817"/>
          </a:xfrm>
        </p:grpSpPr>
        <p:sp>
          <p:nvSpPr>
            <p:cNvPr id="8195" name="Text Box 4"/>
            <p:cNvSpPr txBox="1"/>
            <p:nvPr/>
          </p:nvSpPr>
          <p:spPr>
            <a:xfrm>
              <a:off x="2435" y="1020"/>
              <a:ext cx="637" cy="800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  <a:endParaRPr lang="zh-CN" altLang="en-US" sz="28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2</a:t>
              </a:r>
              <a:endParaRPr lang="zh-CN" altLang="en-US" sz="28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6" name="Text Box 5"/>
            <p:cNvSpPr txBox="1"/>
            <p:nvPr/>
          </p:nvSpPr>
          <p:spPr>
            <a:xfrm>
              <a:off x="1489" y="1036"/>
              <a:ext cx="637" cy="800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  <a:endParaRPr lang="zh-CN" altLang="en-US" sz="28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</a:t>
              </a:r>
              <a:endParaRPr lang="zh-CN" altLang="en-US" sz="28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" name="Text Box 6"/>
            <p:cNvSpPr txBox="1"/>
            <p:nvPr/>
          </p:nvSpPr>
          <p:spPr>
            <a:xfrm>
              <a:off x="3808" y="1019"/>
              <a:ext cx="637" cy="800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  <a:endParaRPr lang="zh-CN" altLang="en-US" sz="28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rgbClr val="0000A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 dirty="0">
                <a:solidFill>
                  <a:srgbClr val="0000A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" name="Text Box 7"/>
            <p:cNvSpPr txBox="1"/>
            <p:nvPr/>
          </p:nvSpPr>
          <p:spPr>
            <a:xfrm>
              <a:off x="3263" y="1166"/>
              <a:ext cx="77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....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1552575" y="555625"/>
            <a:ext cx="7491413" cy="641350"/>
            <a:chOff x="978" y="606"/>
            <a:chExt cx="4719" cy="404"/>
          </a:xfrm>
        </p:grpSpPr>
        <p:sp>
          <p:nvSpPr>
            <p:cNvPr id="8200" name="AutoShape 9"/>
            <p:cNvSpPr/>
            <p:nvPr/>
          </p:nvSpPr>
          <p:spPr>
            <a:xfrm>
              <a:off x="4007" y="716"/>
              <a:ext cx="672" cy="131"/>
            </a:xfrm>
            <a:prstGeom prst="rightArrow">
              <a:avLst>
                <a:gd name="adj1" fmla="val 50000"/>
                <a:gd name="adj2" fmla="val 128220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1" name="Rectangle 10"/>
            <p:cNvSpPr/>
            <p:nvPr/>
          </p:nvSpPr>
          <p:spPr>
            <a:xfrm>
              <a:off x="978" y="751"/>
              <a:ext cx="3221" cy="6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Text Box 11"/>
            <p:cNvSpPr txBox="1"/>
            <p:nvPr/>
          </p:nvSpPr>
          <p:spPr>
            <a:xfrm>
              <a:off x="4656" y="606"/>
              <a:ext cx="10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3" name="AutoShape 12"/>
            <p:cNvSpPr/>
            <p:nvPr/>
          </p:nvSpPr>
          <p:spPr>
            <a:xfrm>
              <a:off x="1755" y="812"/>
              <a:ext cx="131" cy="197"/>
            </a:xfrm>
            <a:prstGeom prst="downArrow">
              <a:avLst>
                <a:gd name="adj1" fmla="val 50000"/>
                <a:gd name="adj2" fmla="val 37588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vert="eaVert"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AutoShape 13"/>
            <p:cNvSpPr/>
            <p:nvPr/>
          </p:nvSpPr>
          <p:spPr>
            <a:xfrm>
              <a:off x="2700" y="813"/>
              <a:ext cx="131" cy="197"/>
            </a:xfrm>
            <a:prstGeom prst="downArrow">
              <a:avLst>
                <a:gd name="adj1" fmla="val 50000"/>
                <a:gd name="adj2" fmla="val 37588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vert="eaVert"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5" name="AutoShape 14"/>
            <p:cNvSpPr/>
            <p:nvPr/>
          </p:nvSpPr>
          <p:spPr>
            <a:xfrm>
              <a:off x="4072" y="812"/>
              <a:ext cx="131" cy="197"/>
            </a:xfrm>
            <a:prstGeom prst="downArrow">
              <a:avLst>
                <a:gd name="adj1" fmla="val 50000"/>
                <a:gd name="adj2" fmla="val 37588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vert="eaVert"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43050" y="2476500"/>
            <a:ext cx="7600950" cy="674688"/>
            <a:chOff x="972" y="1816"/>
            <a:chExt cx="4788" cy="425"/>
          </a:xfrm>
        </p:grpSpPr>
        <p:grpSp>
          <p:nvGrpSpPr>
            <p:cNvPr id="8207" name="Group 16"/>
            <p:cNvGrpSpPr/>
            <p:nvPr/>
          </p:nvGrpSpPr>
          <p:grpSpPr>
            <a:xfrm>
              <a:off x="972" y="2021"/>
              <a:ext cx="3721" cy="132"/>
              <a:chOff x="1066" y="3637"/>
              <a:chExt cx="3721" cy="132"/>
            </a:xfrm>
          </p:grpSpPr>
          <p:sp>
            <p:nvSpPr>
              <p:cNvPr id="8208" name="AutoShape 17"/>
              <p:cNvSpPr/>
              <p:nvPr/>
            </p:nvSpPr>
            <p:spPr>
              <a:xfrm flipH="1">
                <a:off x="1066" y="3640"/>
                <a:ext cx="672" cy="129"/>
              </a:xfrm>
              <a:prstGeom prst="rightArrow">
                <a:avLst>
                  <a:gd name="adj1" fmla="val 50000"/>
                  <a:gd name="adj2" fmla="val 130208"/>
                </a:avLst>
              </a:prstGeom>
              <a:solidFill>
                <a:srgbClr val="CC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9" name="Rectangle 18"/>
              <p:cNvSpPr/>
              <p:nvPr/>
            </p:nvSpPr>
            <p:spPr>
              <a:xfrm>
                <a:off x="1674" y="3671"/>
                <a:ext cx="2537" cy="63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AutoShape 19"/>
              <p:cNvSpPr/>
              <p:nvPr/>
            </p:nvSpPr>
            <p:spPr>
              <a:xfrm rot="5400000">
                <a:off x="4418" y="3397"/>
                <a:ext cx="129" cy="607"/>
              </a:xfrm>
              <a:prstGeom prst="upArrow">
                <a:avLst>
                  <a:gd name="adj1" fmla="val 50000"/>
                  <a:gd name="adj2" fmla="val 117613"/>
                </a:avLst>
              </a:prstGeom>
              <a:solidFill>
                <a:srgbClr val="CCFFFF"/>
              </a:solidFill>
              <a:ln w="9525">
                <a:noFill/>
              </a:ln>
            </p:spPr>
            <p:txBody>
              <a:bodyPr vert="eaVert" wrap="none" anchor="ctr"/>
              <a:lstStyle/>
              <a:p>
                <a:pPr eaLnBrk="0" hangingPunct="0"/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11" name="AutoShape 20"/>
            <p:cNvSpPr/>
            <p:nvPr/>
          </p:nvSpPr>
          <p:spPr>
            <a:xfrm>
              <a:off x="1793" y="1835"/>
              <a:ext cx="116" cy="218"/>
            </a:xfrm>
            <a:prstGeom prst="upDownArrow">
              <a:avLst>
                <a:gd name="adj1" fmla="val 50000"/>
                <a:gd name="adj2" fmla="val 37577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vert="eaVert"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Text Box 21"/>
            <p:cNvSpPr txBox="1"/>
            <p:nvPr/>
          </p:nvSpPr>
          <p:spPr>
            <a:xfrm>
              <a:off x="4679" y="1914"/>
              <a:ext cx="10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3" name="AutoShape 22"/>
            <p:cNvSpPr/>
            <p:nvPr/>
          </p:nvSpPr>
          <p:spPr>
            <a:xfrm>
              <a:off x="2734" y="1826"/>
              <a:ext cx="116" cy="218"/>
            </a:xfrm>
            <a:prstGeom prst="upDownArrow">
              <a:avLst>
                <a:gd name="adj1" fmla="val 50000"/>
                <a:gd name="adj2" fmla="val 37577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vert="eaVert"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AutoShape 23"/>
            <p:cNvSpPr/>
            <p:nvPr/>
          </p:nvSpPr>
          <p:spPr>
            <a:xfrm>
              <a:off x="4094" y="1816"/>
              <a:ext cx="116" cy="218"/>
            </a:xfrm>
            <a:prstGeom prst="upDownArrow">
              <a:avLst>
                <a:gd name="adj1" fmla="val 50000"/>
                <a:gd name="adj2" fmla="val 37577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vert="eaVert"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46225" y="3403600"/>
            <a:ext cx="5919788" cy="215900"/>
            <a:chOff x="974" y="2320"/>
            <a:chExt cx="3729" cy="136"/>
          </a:xfrm>
        </p:grpSpPr>
        <p:sp>
          <p:nvSpPr>
            <p:cNvPr id="8216" name="Rectangle 25"/>
            <p:cNvSpPr/>
            <p:nvPr/>
          </p:nvSpPr>
          <p:spPr>
            <a:xfrm>
              <a:off x="974" y="2357"/>
              <a:ext cx="3221" cy="6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7" name="AutoShape 26"/>
            <p:cNvSpPr/>
            <p:nvPr/>
          </p:nvSpPr>
          <p:spPr>
            <a:xfrm>
              <a:off x="4031" y="2320"/>
              <a:ext cx="672" cy="136"/>
            </a:xfrm>
            <a:prstGeom prst="rightArrow">
              <a:avLst>
                <a:gd name="adj1" fmla="val 50000"/>
                <a:gd name="adj2" fmla="val 123506"/>
              </a:avLst>
            </a:prstGeom>
            <a:solidFill>
              <a:srgbClr val="CCFFFF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 Box 27"/>
          <p:cNvSpPr txBox="1"/>
          <p:nvPr/>
        </p:nvSpPr>
        <p:spPr>
          <a:xfrm>
            <a:off x="7427913" y="3213100"/>
            <a:ext cx="17160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控制总线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2474913" y="2468563"/>
            <a:ext cx="184150" cy="993775"/>
          </a:xfrm>
          <a:prstGeom prst="upDownArrow">
            <a:avLst>
              <a:gd name="adj1" fmla="val 50000"/>
              <a:gd name="adj2" fmla="val 107906"/>
            </a:avLst>
          </a:prstGeom>
          <a:solidFill>
            <a:srgbClr val="CCFFFF"/>
          </a:solidFill>
          <a:ln w="9525">
            <a:noFill/>
          </a:ln>
        </p:spPr>
        <p:txBody>
          <a:bodyPr vert="eaVert" wrap="none" anchor="ctr"/>
          <a:lstStyle/>
          <a:p>
            <a:pPr eaLnBrk="0" hangingPunct="0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AutoShape 29"/>
          <p:cNvSpPr/>
          <p:nvPr/>
        </p:nvSpPr>
        <p:spPr>
          <a:xfrm>
            <a:off x="4029075" y="2482850"/>
            <a:ext cx="184150" cy="993775"/>
          </a:xfrm>
          <a:prstGeom prst="upDownArrow">
            <a:avLst>
              <a:gd name="adj1" fmla="val 50000"/>
              <a:gd name="adj2" fmla="val 107906"/>
            </a:avLst>
          </a:prstGeom>
          <a:solidFill>
            <a:srgbClr val="CCFFFF"/>
          </a:solidFill>
          <a:ln w="9525">
            <a:noFill/>
          </a:ln>
        </p:spPr>
        <p:txBody>
          <a:bodyPr vert="eaVert" wrap="none" anchor="ctr"/>
          <a:lstStyle/>
          <a:p>
            <a:pPr eaLnBrk="0" hangingPunct="0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AutoShape 30"/>
          <p:cNvSpPr/>
          <p:nvPr/>
        </p:nvSpPr>
        <p:spPr>
          <a:xfrm>
            <a:off x="6235700" y="2484438"/>
            <a:ext cx="184150" cy="993775"/>
          </a:xfrm>
          <a:prstGeom prst="upDownArrow">
            <a:avLst>
              <a:gd name="adj1" fmla="val 50000"/>
              <a:gd name="adj2" fmla="val 107906"/>
            </a:avLst>
          </a:prstGeom>
          <a:solidFill>
            <a:srgbClr val="CCFFFF"/>
          </a:solidFill>
          <a:ln w="9525">
            <a:noFill/>
          </a:ln>
        </p:spPr>
        <p:txBody>
          <a:bodyPr vert="eaVert" wrap="none" anchor="ctr"/>
          <a:lstStyle/>
          <a:p>
            <a:pPr eaLnBrk="0" hangingPunct="0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31"/>
          <p:cNvSpPr txBox="1"/>
          <p:nvPr/>
        </p:nvSpPr>
        <p:spPr>
          <a:xfrm>
            <a:off x="2633663" y="4356100"/>
            <a:ext cx="3065462" cy="1062038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90805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地址译码电路</a:t>
            </a:r>
            <a:endParaRPr lang="zh-CN" altLang="en-US" sz="3000" b="1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805" eaLnBrk="0" hangingPunct="0"/>
            <a:r>
              <a:rPr lang="zh-CN" altLang="en-US" sz="30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(产生片选信号)</a:t>
            </a:r>
            <a:endParaRPr lang="zh-CN" altLang="en-US" sz="3000" b="1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AutoShape 32"/>
          <p:cNvSpPr/>
          <p:nvPr/>
        </p:nvSpPr>
        <p:spPr>
          <a:xfrm>
            <a:off x="1558925" y="4794250"/>
            <a:ext cx="1066800" cy="215900"/>
          </a:xfrm>
          <a:prstGeom prst="rightArrow">
            <a:avLst>
              <a:gd name="adj1" fmla="val 50000"/>
              <a:gd name="adj2" fmla="val 123506"/>
            </a:avLst>
          </a:prstGeom>
          <a:solidFill>
            <a:srgbClr val="CCFFFF"/>
          </a:solidFill>
          <a:ln w="9525">
            <a:noFill/>
          </a:ln>
        </p:spPr>
        <p:txBody>
          <a:bodyPr wrap="none" anchor="ctr"/>
          <a:lstStyle/>
          <a:p>
            <a:pPr eaLnBrk="0" hangingPunct="0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33"/>
          <p:cNvSpPr txBox="1"/>
          <p:nvPr/>
        </p:nvSpPr>
        <p:spPr>
          <a:xfrm>
            <a:off x="600075" y="4587875"/>
            <a:ext cx="117316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34"/>
          <p:cNvSpPr/>
          <p:nvPr/>
        </p:nvSpPr>
        <p:spPr>
          <a:xfrm>
            <a:off x="3200400" y="2505075"/>
            <a:ext cx="0" cy="18589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5" name="Freeform 35"/>
          <p:cNvSpPr/>
          <p:nvPr/>
        </p:nvSpPr>
        <p:spPr>
          <a:xfrm>
            <a:off x="3429000" y="2473325"/>
            <a:ext cx="1295400" cy="1890713"/>
          </a:xfrm>
          <a:custGeom>
            <a:avLst/>
            <a:gdLst/>
            <a:ahLst/>
            <a:cxnLst>
              <a:cxn ang="0">
                <a:pos x="0" y="1890713"/>
              </a:cxn>
              <a:cxn ang="0">
                <a:pos x="0" y="1341438"/>
              </a:cxn>
              <a:cxn ang="0">
                <a:pos x="1295400" y="1341438"/>
              </a:cxn>
              <a:cxn ang="0">
                <a:pos x="1295400" y="0"/>
              </a:cxn>
            </a:cxnLst>
            <a:rect l="0" t="0" r="0" b="0"/>
            <a:pathLst>
              <a:path w="816" h="1191">
                <a:moveTo>
                  <a:pt x="0" y="1191"/>
                </a:moveTo>
                <a:lnTo>
                  <a:pt x="0" y="845"/>
                </a:lnTo>
                <a:lnTo>
                  <a:pt x="816" y="845"/>
                </a:lnTo>
                <a:lnTo>
                  <a:pt x="81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36"/>
          <p:cNvSpPr/>
          <p:nvPr/>
        </p:nvSpPr>
        <p:spPr>
          <a:xfrm>
            <a:off x="3825875" y="2459038"/>
            <a:ext cx="3046413" cy="1905000"/>
          </a:xfrm>
          <a:custGeom>
            <a:avLst/>
            <a:gdLst/>
            <a:ahLst/>
            <a:cxnLst>
              <a:cxn ang="0">
                <a:pos x="0" y="1905000"/>
              </a:cxn>
              <a:cxn ang="0">
                <a:pos x="0" y="1646238"/>
              </a:cxn>
              <a:cxn ang="0">
                <a:pos x="3046413" y="1646238"/>
              </a:cxn>
              <a:cxn ang="0">
                <a:pos x="3046413" y="0"/>
              </a:cxn>
            </a:cxnLst>
            <a:rect l="0" t="0" r="0" b="0"/>
            <a:pathLst>
              <a:path w="1948" h="1200">
                <a:moveTo>
                  <a:pt x="0" y="1200"/>
                </a:moveTo>
                <a:lnTo>
                  <a:pt x="0" y="1037"/>
                </a:lnTo>
                <a:lnTo>
                  <a:pt x="1948" y="1037"/>
                </a:lnTo>
                <a:lnTo>
                  <a:pt x="1948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7"/>
          <p:cNvSpPr/>
          <p:nvPr/>
        </p:nvSpPr>
        <p:spPr>
          <a:xfrm>
            <a:off x="5237163" y="3444875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</a:t>
            </a: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dvAuto="1000" build="p"/>
      <p:bldP spid="28" grpId="0" animBg="1"/>
      <p:bldP spid="29" grpId="0" animBg="1"/>
      <p:bldP spid="30" grpId="0" animBg="1"/>
      <p:bldP spid="31" grpId="0" animBg="1"/>
      <p:bldP spid="32" grpId="0" animBg="1"/>
      <p:bldP spid="33" grpId="0" build="p"/>
      <p:bldP spid="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0" y="188913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4.2.3 </a:t>
            </a:r>
            <a:r>
              <a:rPr lang="zh-CN" altLang="en-US" sz="36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半导体存储器逻辑设计</a:t>
            </a:r>
            <a:endParaRPr lang="zh-CN" altLang="en-US" sz="36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 Box 6"/>
          <p:cNvSpPr txBox="1"/>
          <p:nvPr/>
        </p:nvSpPr>
        <p:spPr>
          <a:xfrm>
            <a:off x="0" y="798513"/>
            <a:ext cx="2133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需解决：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7"/>
          <p:cNvSpPr txBox="1"/>
          <p:nvPr/>
        </p:nvSpPr>
        <p:spPr>
          <a:xfrm>
            <a:off x="1600200" y="798513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芯片的选用、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15"/>
          <p:cNvSpPr txBox="1"/>
          <p:nvPr/>
        </p:nvSpPr>
        <p:spPr>
          <a:xfrm>
            <a:off x="0" y="1895475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endParaRPr lang="en-US" altLang="zh-CN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Text Box 16"/>
          <p:cNvSpPr txBox="1"/>
          <p:nvPr/>
        </p:nvSpPr>
        <p:spPr>
          <a:xfrm>
            <a:off x="838200" y="1941513"/>
            <a:ext cx="8305800" cy="15541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2114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芯片组成容量为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4K×8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的存储器。地址总线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A15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（低）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双向数据总线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D7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（低）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读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写信号线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R/W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 Box 17"/>
          <p:cNvSpPr txBox="1"/>
          <p:nvPr/>
        </p:nvSpPr>
        <p:spPr>
          <a:xfrm>
            <a:off x="838200" y="3419475"/>
            <a:ext cx="9601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给出芯片地址分配与片选逻辑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并画出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框图。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 Box 93"/>
          <p:cNvSpPr txBox="1"/>
          <p:nvPr/>
        </p:nvSpPr>
        <p:spPr>
          <a:xfrm>
            <a:off x="0" y="3922713"/>
            <a:ext cx="3124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计算芯片数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 Box 95"/>
          <p:cNvSpPr txBox="1"/>
          <p:nvPr/>
        </p:nvSpPr>
        <p:spPr>
          <a:xfrm>
            <a:off x="0" y="4456113"/>
            <a:ext cx="7772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）先扩展位数，再扩展单元数。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Text Box 98"/>
          <p:cNvSpPr txBox="1"/>
          <p:nvPr/>
        </p:nvSpPr>
        <p:spPr>
          <a:xfrm>
            <a:off x="4038600" y="798513"/>
            <a:ext cx="4648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地址分配与片选逻辑、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Text Box 99"/>
          <p:cNvSpPr txBox="1"/>
          <p:nvPr/>
        </p:nvSpPr>
        <p:spPr>
          <a:xfrm>
            <a:off x="1600200" y="1331913"/>
            <a:ext cx="4648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信号线的连接。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Line 100"/>
          <p:cNvSpPr/>
          <p:nvPr/>
        </p:nvSpPr>
        <p:spPr>
          <a:xfrm>
            <a:off x="7086600" y="3008313"/>
            <a:ext cx="228600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Text Box 101"/>
          <p:cNvSpPr txBox="1"/>
          <p:nvPr/>
        </p:nvSpPr>
        <p:spPr>
          <a:xfrm>
            <a:off x="0" y="491331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片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Line 102"/>
          <p:cNvSpPr/>
          <p:nvPr/>
        </p:nvSpPr>
        <p:spPr>
          <a:xfrm>
            <a:off x="2895600" y="5218113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5" name="Text Box 103"/>
          <p:cNvSpPr txBox="1"/>
          <p:nvPr/>
        </p:nvSpPr>
        <p:spPr>
          <a:xfrm>
            <a:off x="3581400" y="491331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1K×8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Text Box 104"/>
          <p:cNvSpPr txBox="1"/>
          <p:nvPr/>
        </p:nvSpPr>
        <p:spPr>
          <a:xfrm>
            <a:off x="990600" y="5400675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组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1K×8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Line 105"/>
          <p:cNvSpPr/>
          <p:nvPr/>
        </p:nvSpPr>
        <p:spPr>
          <a:xfrm>
            <a:off x="2895600" y="5675313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8" name="Text Box 106"/>
          <p:cNvSpPr txBox="1"/>
          <p:nvPr/>
        </p:nvSpPr>
        <p:spPr>
          <a:xfrm>
            <a:off x="3581400" y="5400675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4K×8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" name="Group 109"/>
          <p:cNvGrpSpPr/>
          <p:nvPr/>
        </p:nvGrpSpPr>
        <p:grpSpPr>
          <a:xfrm>
            <a:off x="4876800" y="5218113"/>
            <a:ext cx="457200" cy="457200"/>
            <a:chOff x="3072" y="3840"/>
            <a:chExt cx="288" cy="288"/>
          </a:xfrm>
        </p:grpSpPr>
        <p:sp>
          <p:nvSpPr>
            <p:cNvPr id="9235" name="Line 107"/>
            <p:cNvSpPr/>
            <p:nvPr/>
          </p:nvSpPr>
          <p:spPr>
            <a:xfrm>
              <a:off x="3072" y="3840"/>
              <a:ext cx="288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36" name="Line 108"/>
            <p:cNvSpPr/>
            <p:nvPr/>
          </p:nvSpPr>
          <p:spPr>
            <a:xfrm flipH="1">
              <a:off x="3072" y="3984"/>
              <a:ext cx="288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2" name="Text Box 110"/>
          <p:cNvSpPr txBox="1"/>
          <p:nvPr/>
        </p:nvSpPr>
        <p:spPr>
          <a:xfrm>
            <a:off x="5410200" y="5065713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 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5" grpId="0"/>
      <p:bldP spid="16" grpId="0"/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/>
          <p:nvPr/>
        </p:nvSpPr>
        <p:spPr>
          <a:xfrm>
            <a:off x="0" y="2286000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存储器寻址逻辑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6" name="Text Box 8"/>
          <p:cNvSpPr txBox="1"/>
          <p:nvPr/>
        </p:nvSpPr>
        <p:spPr>
          <a:xfrm>
            <a:off x="0" y="152400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地址分配与片选逻辑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8" name="Text Box 10"/>
          <p:cNvSpPr txBox="1"/>
          <p:nvPr/>
        </p:nvSpPr>
        <p:spPr>
          <a:xfrm>
            <a:off x="0" y="0"/>
            <a:ext cx="777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）先扩展单元数，再扩展位数。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4" name="Text Box 16"/>
          <p:cNvSpPr txBox="1"/>
          <p:nvPr/>
        </p:nvSpPr>
        <p:spPr>
          <a:xfrm>
            <a:off x="0" y="53340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片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5" name="Line 17"/>
          <p:cNvSpPr/>
          <p:nvPr/>
        </p:nvSpPr>
        <p:spPr>
          <a:xfrm>
            <a:off x="2895600" y="838200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46" name="Text Box 18"/>
          <p:cNvSpPr txBox="1"/>
          <p:nvPr/>
        </p:nvSpPr>
        <p:spPr>
          <a:xfrm>
            <a:off x="3657600" y="53340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7" name="Text Box 19"/>
          <p:cNvSpPr txBox="1"/>
          <p:nvPr/>
        </p:nvSpPr>
        <p:spPr>
          <a:xfrm>
            <a:off x="990600" y="102076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组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8" name="Line 20"/>
          <p:cNvSpPr/>
          <p:nvPr/>
        </p:nvSpPr>
        <p:spPr>
          <a:xfrm>
            <a:off x="2895600" y="1371600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549" name="Text Box 21"/>
          <p:cNvSpPr txBox="1"/>
          <p:nvPr/>
        </p:nvSpPr>
        <p:spPr>
          <a:xfrm>
            <a:off x="3657600" y="99060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4K×8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550" name="Group 22"/>
          <p:cNvGrpSpPr/>
          <p:nvPr/>
        </p:nvGrpSpPr>
        <p:grpSpPr>
          <a:xfrm>
            <a:off x="4953000" y="838200"/>
            <a:ext cx="457200" cy="457200"/>
            <a:chOff x="3072" y="3840"/>
            <a:chExt cx="288" cy="288"/>
          </a:xfrm>
        </p:grpSpPr>
        <p:sp>
          <p:nvSpPr>
            <p:cNvPr id="10251" name="Line 23"/>
            <p:cNvSpPr/>
            <p:nvPr/>
          </p:nvSpPr>
          <p:spPr>
            <a:xfrm>
              <a:off x="3072" y="3840"/>
              <a:ext cx="288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2" name="Line 24"/>
            <p:cNvSpPr/>
            <p:nvPr/>
          </p:nvSpPr>
          <p:spPr>
            <a:xfrm flipH="1">
              <a:off x="3072" y="3984"/>
              <a:ext cx="288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2553" name="Text Box 25"/>
          <p:cNvSpPr txBox="1"/>
          <p:nvPr/>
        </p:nvSpPr>
        <p:spPr>
          <a:xfrm>
            <a:off x="5562600" y="7620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 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55" name="AutoShape 27"/>
          <p:cNvSpPr/>
          <p:nvPr/>
        </p:nvSpPr>
        <p:spPr>
          <a:xfrm>
            <a:off x="3124200" y="2209800"/>
            <a:ext cx="152400" cy="762000"/>
          </a:xfrm>
          <a:prstGeom prst="leftBrace">
            <a:avLst>
              <a:gd name="adj1" fmla="val 41643"/>
              <a:gd name="adj2" fmla="val 50000"/>
            </a:avLst>
          </a:pr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6" name="Text Box 28"/>
          <p:cNvSpPr txBox="1"/>
          <p:nvPr/>
        </p:nvSpPr>
        <p:spPr>
          <a:xfrm>
            <a:off x="3276600" y="205740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芯片内的寻址系统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二级译码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57" name="Text Box 29"/>
          <p:cNvSpPr txBox="1"/>
          <p:nvPr/>
        </p:nvSpPr>
        <p:spPr>
          <a:xfrm>
            <a:off x="3276600" y="25908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芯片外的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地址分配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片选逻辑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59" name="Line 31"/>
          <p:cNvSpPr/>
          <p:nvPr/>
        </p:nvSpPr>
        <p:spPr>
          <a:xfrm flipH="1">
            <a:off x="4267200" y="3124200"/>
            <a:ext cx="914400" cy="381000"/>
          </a:xfrm>
          <a:prstGeom prst="line">
            <a:avLst/>
          </a:prstGeom>
          <a:ln w="127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60" name="Text Box 32"/>
          <p:cNvSpPr txBox="1"/>
          <p:nvPr/>
        </p:nvSpPr>
        <p:spPr>
          <a:xfrm>
            <a:off x="685800" y="3429000"/>
            <a:ext cx="4267200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为芯片分配哪几位地址，以便寻找片内的存储单元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61" name="Line 33"/>
          <p:cNvSpPr/>
          <p:nvPr/>
        </p:nvSpPr>
        <p:spPr>
          <a:xfrm flipH="1">
            <a:off x="6705600" y="3124200"/>
            <a:ext cx="685800" cy="304800"/>
          </a:xfrm>
          <a:prstGeom prst="line">
            <a:avLst/>
          </a:prstGeom>
          <a:ln w="127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62" name="Text Box 34"/>
          <p:cNvSpPr txBox="1"/>
          <p:nvPr/>
        </p:nvSpPr>
        <p:spPr>
          <a:xfrm>
            <a:off x="5715000" y="3429000"/>
            <a:ext cx="3429000" cy="15541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由哪几位地址形成芯片选择逻辑，以便寻找芯片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63" name="Text Box 35"/>
          <p:cNvSpPr txBox="1"/>
          <p:nvPr/>
        </p:nvSpPr>
        <p:spPr>
          <a:xfrm>
            <a:off x="0" y="502920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存储空间分配：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64" name="Text Box 36"/>
          <p:cNvSpPr txBox="1"/>
          <p:nvPr/>
        </p:nvSpPr>
        <p:spPr>
          <a:xfrm>
            <a:off x="609600" y="5686425"/>
            <a:ext cx="8153400" cy="1019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存储器在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16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位地址空间（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64KB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）中占据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任意连续区间。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6" grpId="0"/>
      <p:bldP spid="22538" grpId="0"/>
      <p:bldP spid="22544" grpId="0"/>
      <p:bldP spid="22546" grpId="0"/>
      <p:bldP spid="22547" grpId="0"/>
      <p:bldP spid="22549" grpId="0"/>
      <p:bldP spid="22553" grpId="0"/>
      <p:bldP spid="22555" grpId="0" animBg="1"/>
      <p:bldP spid="22556" grpId="0"/>
      <p:bldP spid="22557" grpId="0"/>
      <p:bldP spid="22560" grpId="0"/>
      <p:bldP spid="22562" grpId="0"/>
      <p:bldP spid="22563" grpId="0"/>
      <p:bldP spid="225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0" name="Group 88"/>
          <p:cNvGrpSpPr/>
          <p:nvPr/>
        </p:nvGrpSpPr>
        <p:grpSpPr>
          <a:xfrm>
            <a:off x="3962400" y="0"/>
            <a:ext cx="2590800" cy="4114800"/>
            <a:chOff x="2496" y="0"/>
            <a:chExt cx="1632" cy="2592"/>
          </a:xfrm>
        </p:grpSpPr>
        <p:sp>
          <p:nvSpPr>
            <p:cNvPr id="11266" name="Text Box 23"/>
            <p:cNvSpPr txBox="1"/>
            <p:nvPr/>
          </p:nvSpPr>
          <p:spPr>
            <a:xfrm>
              <a:off x="2928" y="0"/>
              <a:ext cx="864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64KB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67" name="Rectangle 26"/>
            <p:cNvSpPr/>
            <p:nvPr/>
          </p:nvSpPr>
          <p:spPr>
            <a:xfrm>
              <a:off x="2496" y="288"/>
              <a:ext cx="1632" cy="2304"/>
            </a:xfrm>
            <a:prstGeom prst="rect">
              <a:avLst/>
            </a:prstGeom>
            <a:solidFill>
              <a:srgbClr val="FFFF66"/>
            </a:solidFill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Line 27"/>
            <p:cNvSpPr/>
            <p:nvPr/>
          </p:nvSpPr>
          <p:spPr>
            <a:xfrm>
              <a:off x="2496" y="52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69" name="Line 28"/>
            <p:cNvSpPr/>
            <p:nvPr/>
          </p:nvSpPr>
          <p:spPr>
            <a:xfrm>
              <a:off x="2496" y="100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0" name="Line 29"/>
            <p:cNvSpPr/>
            <p:nvPr/>
          </p:nvSpPr>
          <p:spPr>
            <a:xfrm>
              <a:off x="2496" y="148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1" name="Line 30"/>
            <p:cNvSpPr/>
            <p:nvPr/>
          </p:nvSpPr>
          <p:spPr>
            <a:xfrm>
              <a:off x="2496" y="196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2" name="Line 31"/>
            <p:cNvSpPr/>
            <p:nvPr/>
          </p:nvSpPr>
          <p:spPr>
            <a:xfrm>
              <a:off x="2496" y="2400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3" name="Line 32"/>
            <p:cNvSpPr/>
            <p:nvPr/>
          </p:nvSpPr>
          <p:spPr>
            <a:xfrm>
              <a:off x="3264" y="528"/>
              <a:ext cx="0" cy="187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274" name="Text Box 33"/>
            <p:cNvSpPr txBox="1"/>
            <p:nvPr/>
          </p:nvSpPr>
          <p:spPr>
            <a:xfrm>
              <a:off x="2544" y="158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75" name="Text Box 34"/>
            <p:cNvSpPr txBox="1"/>
            <p:nvPr/>
          </p:nvSpPr>
          <p:spPr>
            <a:xfrm>
              <a:off x="3360" y="158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76" name="Text Box 35"/>
            <p:cNvSpPr txBox="1"/>
            <p:nvPr/>
          </p:nvSpPr>
          <p:spPr>
            <a:xfrm>
              <a:off x="2544" y="2016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77" name="Text Box 36"/>
            <p:cNvSpPr txBox="1"/>
            <p:nvPr/>
          </p:nvSpPr>
          <p:spPr>
            <a:xfrm>
              <a:off x="3360" y="2016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78" name="Text Box 37"/>
            <p:cNvSpPr txBox="1"/>
            <p:nvPr/>
          </p:nvSpPr>
          <p:spPr>
            <a:xfrm>
              <a:off x="3360" y="110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79" name="Text Box 38"/>
            <p:cNvSpPr txBox="1"/>
            <p:nvPr/>
          </p:nvSpPr>
          <p:spPr>
            <a:xfrm>
              <a:off x="2544" y="110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80" name="Text Box 39"/>
            <p:cNvSpPr txBox="1"/>
            <p:nvPr/>
          </p:nvSpPr>
          <p:spPr>
            <a:xfrm>
              <a:off x="3360" y="62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81" name="Text Box 40"/>
            <p:cNvSpPr txBox="1"/>
            <p:nvPr/>
          </p:nvSpPr>
          <p:spPr>
            <a:xfrm>
              <a:off x="2544" y="624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b="1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82" name="Line 42"/>
            <p:cNvSpPr/>
            <p:nvPr/>
          </p:nvSpPr>
          <p:spPr>
            <a:xfrm>
              <a:off x="3264" y="336"/>
              <a:ext cx="0" cy="192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11283" name="Line 43"/>
            <p:cNvSpPr/>
            <p:nvPr/>
          </p:nvSpPr>
          <p:spPr>
            <a:xfrm>
              <a:off x="3264" y="2400"/>
              <a:ext cx="0" cy="14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</p:grpSp>
      <p:sp>
        <p:nvSpPr>
          <p:cNvPr id="23574" name="Text Box 22"/>
          <p:cNvSpPr txBox="1"/>
          <p:nvPr/>
        </p:nvSpPr>
        <p:spPr>
          <a:xfrm>
            <a:off x="6934200" y="2133600"/>
            <a:ext cx="22098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76" name="Text Box 24"/>
          <p:cNvSpPr txBox="1"/>
          <p:nvPr/>
        </p:nvSpPr>
        <p:spPr>
          <a:xfrm>
            <a:off x="6934200" y="1828800"/>
            <a:ext cx="1905000" cy="4333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97" name="AutoShape 45"/>
          <p:cNvSpPr/>
          <p:nvPr/>
        </p:nvSpPr>
        <p:spPr>
          <a:xfrm>
            <a:off x="6629400" y="838200"/>
            <a:ext cx="228600" cy="2895600"/>
          </a:xfrm>
          <a:prstGeom prst="rightBrace">
            <a:avLst>
              <a:gd name="adj1" fmla="val 105496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8" name="Text Box 46"/>
          <p:cNvSpPr txBox="1"/>
          <p:nvPr/>
        </p:nvSpPr>
        <p:spPr>
          <a:xfrm>
            <a:off x="0" y="3048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0" name="Text Box 48"/>
          <p:cNvSpPr txBox="1"/>
          <p:nvPr/>
        </p:nvSpPr>
        <p:spPr>
          <a:xfrm>
            <a:off x="7010400" y="2971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A11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1" name="Text Box 49"/>
          <p:cNvSpPr txBox="1"/>
          <p:nvPr/>
        </p:nvSpPr>
        <p:spPr>
          <a:xfrm>
            <a:off x="1371600" y="685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0  0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2" name="Text Box 50"/>
          <p:cNvSpPr txBox="1"/>
          <p:nvPr/>
        </p:nvSpPr>
        <p:spPr>
          <a:xfrm>
            <a:off x="0" y="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任意值 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4" name="Text Box 52"/>
          <p:cNvSpPr txBox="1"/>
          <p:nvPr/>
        </p:nvSpPr>
        <p:spPr>
          <a:xfrm>
            <a:off x="1371600" y="1143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0  0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5" name="Text Box 53"/>
          <p:cNvSpPr txBox="1"/>
          <p:nvPr/>
        </p:nvSpPr>
        <p:spPr>
          <a:xfrm>
            <a:off x="1371600" y="1905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0  1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6" name="Text Box 54"/>
          <p:cNvSpPr txBox="1"/>
          <p:nvPr/>
        </p:nvSpPr>
        <p:spPr>
          <a:xfrm>
            <a:off x="1371600" y="2667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7" name="Text Box 55"/>
          <p:cNvSpPr txBox="1"/>
          <p:nvPr/>
        </p:nvSpPr>
        <p:spPr>
          <a:xfrm>
            <a:off x="1371600" y="1447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0  1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8" name="Text Box 56"/>
          <p:cNvSpPr txBox="1"/>
          <p:nvPr/>
        </p:nvSpPr>
        <p:spPr>
          <a:xfrm>
            <a:off x="1371600" y="2209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09" name="Text Box 57"/>
          <p:cNvSpPr txBox="1"/>
          <p:nvPr/>
        </p:nvSpPr>
        <p:spPr>
          <a:xfrm>
            <a:off x="1371600" y="29718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1  1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10" name="Text Box 58"/>
          <p:cNvSpPr txBox="1"/>
          <p:nvPr/>
        </p:nvSpPr>
        <p:spPr>
          <a:xfrm>
            <a:off x="1371600" y="34290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1  1 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3613" name="Group 61"/>
          <p:cNvGrpSpPr/>
          <p:nvPr/>
        </p:nvGrpSpPr>
        <p:grpSpPr>
          <a:xfrm>
            <a:off x="1143000" y="990600"/>
            <a:ext cx="228600" cy="304800"/>
            <a:chOff x="720" y="576"/>
            <a:chExt cx="144" cy="192"/>
          </a:xfrm>
        </p:grpSpPr>
        <p:sp>
          <p:nvSpPr>
            <p:cNvPr id="11299" name="Line 59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00" name="Line 60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3614" name="Group 62"/>
          <p:cNvGrpSpPr/>
          <p:nvPr/>
        </p:nvGrpSpPr>
        <p:grpSpPr>
          <a:xfrm>
            <a:off x="1143000" y="1752600"/>
            <a:ext cx="228600" cy="304800"/>
            <a:chOff x="720" y="576"/>
            <a:chExt cx="144" cy="192"/>
          </a:xfrm>
        </p:grpSpPr>
        <p:sp>
          <p:nvSpPr>
            <p:cNvPr id="11302" name="Line 63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03" name="Line 64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3617" name="Group 65"/>
          <p:cNvGrpSpPr/>
          <p:nvPr/>
        </p:nvGrpSpPr>
        <p:grpSpPr>
          <a:xfrm>
            <a:off x="1143000" y="2514600"/>
            <a:ext cx="228600" cy="304800"/>
            <a:chOff x="720" y="576"/>
            <a:chExt cx="144" cy="192"/>
          </a:xfrm>
        </p:grpSpPr>
        <p:sp>
          <p:nvSpPr>
            <p:cNvPr id="11305" name="Line 66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06" name="Line 67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3620" name="Group 68"/>
          <p:cNvGrpSpPr/>
          <p:nvPr/>
        </p:nvGrpSpPr>
        <p:grpSpPr>
          <a:xfrm>
            <a:off x="1143000" y="3276600"/>
            <a:ext cx="228600" cy="304800"/>
            <a:chOff x="720" y="576"/>
            <a:chExt cx="144" cy="192"/>
          </a:xfrm>
        </p:grpSpPr>
        <p:sp>
          <p:nvSpPr>
            <p:cNvPr id="11308" name="Line 69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09" name="Line 70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3623" name="Text Box 71"/>
          <p:cNvSpPr txBox="1"/>
          <p:nvPr/>
        </p:nvSpPr>
        <p:spPr>
          <a:xfrm>
            <a:off x="1295400" y="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片选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24" name="Text Box 72"/>
          <p:cNvSpPr txBox="1"/>
          <p:nvPr/>
        </p:nvSpPr>
        <p:spPr>
          <a:xfrm>
            <a:off x="2362200" y="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芯片地址 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25" name="Text Box 73"/>
          <p:cNvSpPr txBox="1"/>
          <p:nvPr/>
        </p:nvSpPr>
        <p:spPr>
          <a:xfrm>
            <a:off x="0" y="41148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低位地址分配给芯片，高位地址形成片选逻辑。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27" name="Line 75"/>
          <p:cNvSpPr/>
          <p:nvPr/>
        </p:nvSpPr>
        <p:spPr>
          <a:xfrm>
            <a:off x="1524000" y="1752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3628" name="Line 76"/>
          <p:cNvSpPr/>
          <p:nvPr/>
        </p:nvSpPr>
        <p:spPr>
          <a:xfrm>
            <a:off x="1524000" y="990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3629" name="Line 77"/>
          <p:cNvSpPr/>
          <p:nvPr/>
        </p:nvSpPr>
        <p:spPr>
          <a:xfrm>
            <a:off x="1524000" y="2514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3630" name="Line 78"/>
          <p:cNvSpPr/>
          <p:nvPr/>
        </p:nvSpPr>
        <p:spPr>
          <a:xfrm>
            <a:off x="1524000" y="3276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23631" name="Text Box 79"/>
          <p:cNvSpPr txBox="1"/>
          <p:nvPr/>
        </p:nvSpPr>
        <p:spPr>
          <a:xfrm>
            <a:off x="0" y="45720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    芯片地址    片选信号    片选逻辑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32" name="Line 80"/>
          <p:cNvSpPr/>
          <p:nvPr/>
        </p:nvSpPr>
        <p:spPr>
          <a:xfrm>
            <a:off x="0" y="4648200"/>
            <a:ext cx="9144000" cy="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33" name="Line 81"/>
          <p:cNvSpPr/>
          <p:nvPr/>
        </p:nvSpPr>
        <p:spPr>
          <a:xfrm>
            <a:off x="0" y="5105400"/>
            <a:ext cx="9144000" cy="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34" name="Text Box 82"/>
          <p:cNvSpPr txBox="1"/>
          <p:nvPr/>
        </p:nvSpPr>
        <p:spPr>
          <a:xfrm>
            <a:off x="609600" y="5105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35" name="Text Box 83"/>
          <p:cNvSpPr txBox="1"/>
          <p:nvPr/>
        </p:nvSpPr>
        <p:spPr>
          <a:xfrm>
            <a:off x="609600" y="5486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36" name="Text Box 84"/>
          <p:cNvSpPr txBox="1"/>
          <p:nvPr/>
        </p:nvSpPr>
        <p:spPr>
          <a:xfrm>
            <a:off x="609600" y="59436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37" name="Text Box 85"/>
          <p:cNvSpPr txBox="1"/>
          <p:nvPr/>
        </p:nvSpPr>
        <p:spPr>
          <a:xfrm>
            <a:off x="609600" y="63388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38" name="Text Box 86"/>
          <p:cNvSpPr txBox="1"/>
          <p:nvPr/>
        </p:nvSpPr>
        <p:spPr>
          <a:xfrm>
            <a:off x="2057400" y="5105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39" name="Text Box 87"/>
          <p:cNvSpPr txBox="1"/>
          <p:nvPr/>
        </p:nvSpPr>
        <p:spPr>
          <a:xfrm>
            <a:off x="2057400" y="5486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1" name="Text Box 89"/>
          <p:cNvSpPr txBox="1"/>
          <p:nvPr/>
        </p:nvSpPr>
        <p:spPr>
          <a:xfrm>
            <a:off x="2057400" y="5943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2" name="Text Box 90"/>
          <p:cNvSpPr txBox="1"/>
          <p:nvPr/>
        </p:nvSpPr>
        <p:spPr>
          <a:xfrm>
            <a:off x="2057400" y="63388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3" name="Text Box 91"/>
          <p:cNvSpPr txBox="1"/>
          <p:nvPr/>
        </p:nvSpPr>
        <p:spPr>
          <a:xfrm>
            <a:off x="4343400" y="5105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4" name="Text Box 92"/>
          <p:cNvSpPr txBox="1"/>
          <p:nvPr/>
        </p:nvSpPr>
        <p:spPr>
          <a:xfrm>
            <a:off x="4343400" y="54864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5" name="Text Box 93"/>
          <p:cNvSpPr txBox="1"/>
          <p:nvPr/>
        </p:nvSpPr>
        <p:spPr>
          <a:xfrm>
            <a:off x="4343400" y="5943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CS2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6" name="Text Box 94"/>
          <p:cNvSpPr txBox="1"/>
          <p:nvPr/>
        </p:nvSpPr>
        <p:spPr>
          <a:xfrm>
            <a:off x="4343400" y="63388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CS3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7" name="Text Box 95"/>
          <p:cNvSpPr txBox="1"/>
          <p:nvPr/>
        </p:nvSpPr>
        <p:spPr>
          <a:xfrm>
            <a:off x="6477000" y="5105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48" name="Line 96"/>
          <p:cNvSpPr/>
          <p:nvPr/>
        </p:nvSpPr>
        <p:spPr>
          <a:xfrm>
            <a:off x="6553200" y="5181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49" name="Line 97"/>
          <p:cNvSpPr/>
          <p:nvPr/>
        </p:nvSpPr>
        <p:spPr>
          <a:xfrm>
            <a:off x="7010400" y="5181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50" name="Text Box 98"/>
          <p:cNvSpPr txBox="1"/>
          <p:nvPr/>
        </p:nvSpPr>
        <p:spPr>
          <a:xfrm>
            <a:off x="6477000" y="5486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51" name="Text Box 99"/>
          <p:cNvSpPr txBox="1"/>
          <p:nvPr/>
        </p:nvSpPr>
        <p:spPr>
          <a:xfrm>
            <a:off x="6477000" y="5943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52" name="Text Box 100"/>
          <p:cNvSpPr txBox="1"/>
          <p:nvPr/>
        </p:nvSpPr>
        <p:spPr>
          <a:xfrm>
            <a:off x="6477000" y="63388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53" name="Line 101"/>
          <p:cNvSpPr/>
          <p:nvPr/>
        </p:nvSpPr>
        <p:spPr>
          <a:xfrm>
            <a:off x="6553200" y="5638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54" name="Line 102"/>
          <p:cNvSpPr/>
          <p:nvPr/>
        </p:nvSpPr>
        <p:spPr>
          <a:xfrm>
            <a:off x="70104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7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2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3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3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2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3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23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2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6" grpId="0" advAuto="1000" build="p"/>
      <p:bldP spid="23597" grpId="0" animBg="1"/>
      <p:bldP spid="23598" grpId="0"/>
      <p:bldP spid="23600" grpId="0"/>
      <p:bldP spid="23601" grpId="0"/>
      <p:bldP spid="23602" grpId="0"/>
      <p:bldP spid="23604" grpId="0"/>
      <p:bldP spid="23605" grpId="0"/>
      <p:bldP spid="23606" grpId="0"/>
      <p:bldP spid="23607" grpId="0"/>
      <p:bldP spid="23608" grpId="0"/>
      <p:bldP spid="23609" grpId="0"/>
      <p:bldP spid="23610" grpId="0"/>
      <p:bldP spid="23623" grpId="0"/>
      <p:bldP spid="23624" grpId="0"/>
      <p:bldP spid="23625" grpId="0"/>
      <p:bldP spid="23631" grpId="0"/>
      <p:bldP spid="23634" grpId="0" build="p"/>
      <p:bldP spid="23635" grpId="0" build="p"/>
      <p:bldP spid="23636" grpId="0" build="p"/>
      <p:bldP spid="23637" grpId="0" build="p"/>
      <p:bldP spid="23638" grpId="0" build="p"/>
      <p:bldP spid="23639" grpId="0" build="p"/>
      <p:bldP spid="23641" grpId="0" build="p"/>
      <p:bldP spid="23642" grpId="0" build="p"/>
      <p:bldP spid="23643" grpId="0" build="p"/>
      <p:bldP spid="23644" grpId="0" build="p"/>
      <p:bldP spid="23645" grpId="0" build="p"/>
      <p:bldP spid="23646" grpId="0" build="p"/>
      <p:bldP spid="23647" grpId="0" build="p"/>
      <p:bldP spid="23650" grpId="0" build="p"/>
      <p:bldP spid="23651" grpId="0" build="p"/>
      <p:bldP spid="236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/>
          <p:nvPr/>
        </p:nvSpPr>
        <p:spPr>
          <a:xfrm>
            <a:off x="0" y="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连接方式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98" name="Text Box 22"/>
          <p:cNvSpPr txBox="1"/>
          <p:nvPr/>
        </p:nvSpPr>
        <p:spPr>
          <a:xfrm>
            <a:off x="0" y="533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）扩展位数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604" name="Text Box 28"/>
          <p:cNvSpPr txBox="1"/>
          <p:nvPr/>
        </p:nvSpPr>
        <p:spPr>
          <a:xfrm>
            <a:off x="2362200" y="25749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6" name="Line 30"/>
          <p:cNvSpPr/>
          <p:nvPr/>
        </p:nvSpPr>
        <p:spPr>
          <a:xfrm>
            <a:off x="1066800" y="2117725"/>
            <a:ext cx="0" cy="2743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7" name="Line 31"/>
          <p:cNvSpPr/>
          <p:nvPr/>
        </p:nvSpPr>
        <p:spPr>
          <a:xfrm>
            <a:off x="838200" y="2727325"/>
            <a:ext cx="0" cy="2438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8" name="Line 32"/>
          <p:cNvSpPr/>
          <p:nvPr/>
        </p:nvSpPr>
        <p:spPr>
          <a:xfrm>
            <a:off x="2667000" y="1508125"/>
            <a:ext cx="0" cy="2438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4609" name="Line 33"/>
          <p:cNvSpPr/>
          <p:nvPr/>
        </p:nvSpPr>
        <p:spPr>
          <a:xfrm flipH="1">
            <a:off x="2209800" y="394652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611" name="Line 35"/>
          <p:cNvSpPr/>
          <p:nvPr/>
        </p:nvSpPr>
        <p:spPr>
          <a:xfrm flipH="1">
            <a:off x="838200" y="4251325"/>
            <a:ext cx="60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4612" name="Line 36"/>
          <p:cNvSpPr/>
          <p:nvPr/>
        </p:nvSpPr>
        <p:spPr>
          <a:xfrm flipH="1">
            <a:off x="1066800" y="364172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4613" name="Group 37"/>
          <p:cNvGrpSpPr/>
          <p:nvPr/>
        </p:nvGrpSpPr>
        <p:grpSpPr>
          <a:xfrm>
            <a:off x="1295400" y="3489325"/>
            <a:ext cx="1143000" cy="990600"/>
            <a:chOff x="720" y="2928"/>
            <a:chExt cx="720" cy="624"/>
          </a:xfrm>
        </p:grpSpPr>
        <p:sp>
          <p:nvSpPr>
            <p:cNvPr id="12299" name="Rectangle 38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Text Box 39"/>
            <p:cNvSpPr txBox="1"/>
            <p:nvPr/>
          </p:nvSpPr>
          <p:spPr>
            <a:xfrm>
              <a:off x="720" y="3120"/>
              <a:ext cx="72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1K×4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616" name="Line 40"/>
          <p:cNvSpPr/>
          <p:nvPr/>
        </p:nvSpPr>
        <p:spPr>
          <a:xfrm flipV="1">
            <a:off x="2438400" y="1279525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4617" name="Line 41"/>
          <p:cNvSpPr/>
          <p:nvPr/>
        </p:nvSpPr>
        <p:spPr>
          <a:xfrm rot="5400000" flipH="1">
            <a:off x="1562100" y="3222625"/>
            <a:ext cx="5334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24618" name="Line 42"/>
          <p:cNvSpPr/>
          <p:nvPr/>
        </p:nvSpPr>
        <p:spPr>
          <a:xfrm>
            <a:off x="2209800" y="2422525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4619" name="Line 43"/>
          <p:cNvSpPr/>
          <p:nvPr/>
        </p:nvSpPr>
        <p:spPr>
          <a:xfrm flipH="1">
            <a:off x="838200" y="2727325"/>
            <a:ext cx="60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4620" name="Line 44"/>
          <p:cNvSpPr/>
          <p:nvPr/>
        </p:nvSpPr>
        <p:spPr>
          <a:xfrm flipH="1">
            <a:off x="1066800" y="211772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4621" name="Group 45"/>
          <p:cNvGrpSpPr/>
          <p:nvPr/>
        </p:nvGrpSpPr>
        <p:grpSpPr>
          <a:xfrm>
            <a:off x="1295400" y="1965325"/>
            <a:ext cx="1143000" cy="990600"/>
            <a:chOff x="720" y="2928"/>
            <a:chExt cx="720" cy="624"/>
          </a:xfrm>
        </p:grpSpPr>
        <p:sp>
          <p:nvSpPr>
            <p:cNvPr id="12307" name="Rectangle 46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Text Box 47"/>
            <p:cNvSpPr txBox="1"/>
            <p:nvPr/>
          </p:nvSpPr>
          <p:spPr>
            <a:xfrm>
              <a:off x="720" y="3120"/>
              <a:ext cx="72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1K×4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624" name="Text Box 48"/>
          <p:cNvSpPr txBox="1"/>
          <p:nvPr/>
        </p:nvSpPr>
        <p:spPr>
          <a:xfrm>
            <a:off x="2133600" y="1568450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25" name="Line 49"/>
          <p:cNvSpPr/>
          <p:nvPr/>
        </p:nvSpPr>
        <p:spPr>
          <a:xfrm flipH="1">
            <a:off x="2362200" y="17367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26" name="Line 50"/>
          <p:cNvSpPr/>
          <p:nvPr/>
        </p:nvSpPr>
        <p:spPr>
          <a:xfrm flipH="1">
            <a:off x="2590800" y="27273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27" name="Line 51"/>
          <p:cNvSpPr/>
          <p:nvPr/>
        </p:nvSpPr>
        <p:spPr>
          <a:xfrm flipH="1">
            <a:off x="990600" y="45561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28" name="Text Box 52"/>
          <p:cNvSpPr txBox="1"/>
          <p:nvPr/>
        </p:nvSpPr>
        <p:spPr>
          <a:xfrm>
            <a:off x="1143000" y="44799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31" name="Line 55"/>
          <p:cNvSpPr/>
          <p:nvPr/>
        </p:nvSpPr>
        <p:spPr>
          <a:xfrm>
            <a:off x="2895600" y="2727325"/>
            <a:ext cx="0" cy="2438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41" name="Line 65"/>
          <p:cNvSpPr/>
          <p:nvPr/>
        </p:nvSpPr>
        <p:spPr>
          <a:xfrm rot="5400000" flipH="1">
            <a:off x="3619500" y="3238500"/>
            <a:ext cx="5334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24665" name="Line 89"/>
          <p:cNvSpPr/>
          <p:nvPr/>
        </p:nvSpPr>
        <p:spPr>
          <a:xfrm rot="5400000" flipH="1">
            <a:off x="5676900" y="3238500"/>
            <a:ext cx="5334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24689" name="Line 113"/>
          <p:cNvSpPr/>
          <p:nvPr/>
        </p:nvSpPr>
        <p:spPr>
          <a:xfrm rot="5400000" flipH="1">
            <a:off x="7734300" y="3238500"/>
            <a:ext cx="5334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</p:sp>
      <p:grpSp>
        <p:nvGrpSpPr>
          <p:cNvPr id="24767" name="Group 191"/>
          <p:cNvGrpSpPr/>
          <p:nvPr/>
        </p:nvGrpSpPr>
        <p:grpSpPr>
          <a:xfrm>
            <a:off x="7010400" y="1279525"/>
            <a:ext cx="2057400" cy="3886200"/>
            <a:chOff x="4416" y="806"/>
            <a:chExt cx="1296" cy="2448"/>
          </a:xfrm>
        </p:grpSpPr>
        <p:sp>
          <p:nvSpPr>
            <p:cNvPr id="12319" name="Line 102"/>
            <p:cNvSpPr/>
            <p:nvPr/>
          </p:nvSpPr>
          <p:spPr>
            <a:xfrm>
              <a:off x="4560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0" name="Line 103"/>
            <p:cNvSpPr/>
            <p:nvPr/>
          </p:nvSpPr>
          <p:spPr>
            <a:xfrm>
              <a:off x="4416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21" name="Line 104"/>
            <p:cNvSpPr/>
            <p:nvPr/>
          </p:nvSpPr>
          <p:spPr>
            <a:xfrm>
              <a:off x="5568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22" name="Line 105"/>
            <p:cNvSpPr/>
            <p:nvPr/>
          </p:nvSpPr>
          <p:spPr>
            <a:xfrm flipH="1">
              <a:off x="5280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23" name="Line 107"/>
            <p:cNvSpPr/>
            <p:nvPr/>
          </p:nvSpPr>
          <p:spPr>
            <a:xfrm flipH="1">
              <a:off x="4416" y="268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24" name="Line 108"/>
            <p:cNvSpPr/>
            <p:nvPr/>
          </p:nvSpPr>
          <p:spPr>
            <a:xfrm flipH="1">
              <a:off x="4560" y="230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12325" name="Group 109"/>
            <p:cNvGrpSpPr/>
            <p:nvPr/>
          </p:nvGrpSpPr>
          <p:grpSpPr>
            <a:xfrm>
              <a:off x="4704" y="2208"/>
              <a:ext cx="720" cy="624"/>
              <a:chOff x="720" y="2928"/>
              <a:chExt cx="720" cy="624"/>
            </a:xfrm>
          </p:grpSpPr>
          <p:sp>
            <p:nvSpPr>
              <p:cNvPr id="12326" name="Rectangle 110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7" name="Text Box 111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28" name="Line 112"/>
            <p:cNvSpPr/>
            <p:nvPr/>
          </p:nvSpPr>
          <p:spPr>
            <a:xfrm flipV="1">
              <a:off x="5424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29" name="Line 114"/>
            <p:cNvSpPr/>
            <p:nvPr/>
          </p:nvSpPr>
          <p:spPr>
            <a:xfrm>
              <a:off x="5280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30" name="Line 115"/>
            <p:cNvSpPr/>
            <p:nvPr/>
          </p:nvSpPr>
          <p:spPr>
            <a:xfrm flipH="1">
              <a:off x="4416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31" name="Line 116"/>
            <p:cNvSpPr/>
            <p:nvPr/>
          </p:nvSpPr>
          <p:spPr>
            <a:xfrm flipH="1">
              <a:off x="4560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12332" name="Group 117"/>
            <p:cNvGrpSpPr/>
            <p:nvPr/>
          </p:nvGrpSpPr>
          <p:grpSpPr>
            <a:xfrm>
              <a:off x="4704" y="1238"/>
              <a:ext cx="720" cy="624"/>
              <a:chOff x="720" y="2928"/>
              <a:chExt cx="720" cy="624"/>
            </a:xfrm>
          </p:grpSpPr>
          <p:sp>
            <p:nvSpPr>
              <p:cNvPr id="12333" name="Rectangle 118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4" name="Text Box 119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35" name="Text Box 120"/>
            <p:cNvSpPr txBox="1"/>
            <p:nvPr/>
          </p:nvSpPr>
          <p:spPr>
            <a:xfrm>
              <a:off x="5232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6" name="Line 121"/>
            <p:cNvSpPr/>
            <p:nvPr/>
          </p:nvSpPr>
          <p:spPr>
            <a:xfrm flipH="1">
              <a:off x="5376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37" name="Line 122"/>
            <p:cNvSpPr/>
            <p:nvPr/>
          </p:nvSpPr>
          <p:spPr>
            <a:xfrm flipH="1">
              <a:off x="5520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38" name="Line 123"/>
            <p:cNvSpPr/>
            <p:nvPr/>
          </p:nvSpPr>
          <p:spPr>
            <a:xfrm flipH="1">
              <a:off x="4512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39" name="Text Box 124"/>
            <p:cNvSpPr txBox="1"/>
            <p:nvPr/>
          </p:nvSpPr>
          <p:spPr>
            <a:xfrm>
              <a:off x="4608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765" name="Group 189"/>
          <p:cNvGrpSpPr/>
          <p:nvPr/>
        </p:nvGrpSpPr>
        <p:grpSpPr>
          <a:xfrm>
            <a:off x="2895600" y="1279525"/>
            <a:ext cx="2286000" cy="3597275"/>
            <a:chOff x="1824" y="806"/>
            <a:chExt cx="1440" cy="2266"/>
          </a:xfrm>
        </p:grpSpPr>
        <p:sp>
          <p:nvSpPr>
            <p:cNvPr id="12341" name="Line 54"/>
            <p:cNvSpPr/>
            <p:nvPr/>
          </p:nvSpPr>
          <p:spPr>
            <a:xfrm>
              <a:off x="1968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42" name="Line 56"/>
            <p:cNvSpPr/>
            <p:nvPr/>
          </p:nvSpPr>
          <p:spPr>
            <a:xfrm>
              <a:off x="2976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43" name="Line 57"/>
            <p:cNvSpPr/>
            <p:nvPr/>
          </p:nvSpPr>
          <p:spPr>
            <a:xfrm flipH="1">
              <a:off x="2688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44" name="Line 59"/>
            <p:cNvSpPr/>
            <p:nvPr/>
          </p:nvSpPr>
          <p:spPr>
            <a:xfrm flipH="1">
              <a:off x="1824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45" name="Line 60"/>
            <p:cNvSpPr/>
            <p:nvPr/>
          </p:nvSpPr>
          <p:spPr>
            <a:xfrm flipH="1">
              <a:off x="1968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12346" name="Group 61"/>
            <p:cNvGrpSpPr/>
            <p:nvPr/>
          </p:nvGrpSpPr>
          <p:grpSpPr>
            <a:xfrm>
              <a:off x="2112" y="2198"/>
              <a:ext cx="720" cy="624"/>
              <a:chOff x="720" y="2928"/>
              <a:chExt cx="720" cy="624"/>
            </a:xfrm>
          </p:grpSpPr>
          <p:sp>
            <p:nvSpPr>
              <p:cNvPr id="12347" name="Rectangle 62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8" name="Text Box 63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49" name="Line 64"/>
            <p:cNvSpPr/>
            <p:nvPr/>
          </p:nvSpPr>
          <p:spPr>
            <a:xfrm flipV="1">
              <a:off x="2832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50" name="Line 66"/>
            <p:cNvSpPr/>
            <p:nvPr/>
          </p:nvSpPr>
          <p:spPr>
            <a:xfrm>
              <a:off x="2688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51" name="Line 67"/>
            <p:cNvSpPr/>
            <p:nvPr/>
          </p:nvSpPr>
          <p:spPr>
            <a:xfrm flipH="1">
              <a:off x="1824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52" name="Line 68"/>
            <p:cNvSpPr/>
            <p:nvPr/>
          </p:nvSpPr>
          <p:spPr>
            <a:xfrm flipH="1">
              <a:off x="1968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12353" name="Group 69"/>
            <p:cNvGrpSpPr/>
            <p:nvPr/>
          </p:nvGrpSpPr>
          <p:grpSpPr>
            <a:xfrm>
              <a:off x="2112" y="1238"/>
              <a:ext cx="720" cy="624"/>
              <a:chOff x="720" y="2928"/>
              <a:chExt cx="720" cy="624"/>
            </a:xfrm>
          </p:grpSpPr>
          <p:sp>
            <p:nvSpPr>
              <p:cNvPr id="12354" name="Rectangle 70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5" name="Text Box 71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56" name="Text Box 72"/>
            <p:cNvSpPr txBox="1"/>
            <p:nvPr/>
          </p:nvSpPr>
          <p:spPr>
            <a:xfrm>
              <a:off x="2640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57" name="Line 73"/>
            <p:cNvSpPr/>
            <p:nvPr/>
          </p:nvSpPr>
          <p:spPr>
            <a:xfrm flipH="1">
              <a:off x="2784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58" name="Line 74"/>
            <p:cNvSpPr/>
            <p:nvPr/>
          </p:nvSpPr>
          <p:spPr>
            <a:xfrm flipH="1">
              <a:off x="2928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59" name="Line 75"/>
            <p:cNvSpPr/>
            <p:nvPr/>
          </p:nvSpPr>
          <p:spPr>
            <a:xfrm flipH="1">
              <a:off x="1920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60" name="Text Box 76"/>
            <p:cNvSpPr txBox="1"/>
            <p:nvPr/>
          </p:nvSpPr>
          <p:spPr>
            <a:xfrm>
              <a:off x="2016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1" name="Text Box 125"/>
            <p:cNvSpPr txBox="1"/>
            <p:nvPr/>
          </p:nvSpPr>
          <p:spPr>
            <a:xfrm>
              <a:off x="2784" y="161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766" name="Group 190"/>
          <p:cNvGrpSpPr/>
          <p:nvPr/>
        </p:nvGrpSpPr>
        <p:grpSpPr>
          <a:xfrm>
            <a:off x="4953000" y="1279525"/>
            <a:ext cx="2286000" cy="3886200"/>
            <a:chOff x="3120" y="806"/>
            <a:chExt cx="1440" cy="2448"/>
          </a:xfrm>
        </p:grpSpPr>
        <p:sp>
          <p:nvSpPr>
            <p:cNvPr id="12363" name="Line 78"/>
            <p:cNvSpPr/>
            <p:nvPr/>
          </p:nvSpPr>
          <p:spPr>
            <a:xfrm>
              <a:off x="3264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64" name="Line 79"/>
            <p:cNvSpPr/>
            <p:nvPr/>
          </p:nvSpPr>
          <p:spPr>
            <a:xfrm>
              <a:off x="3120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65" name="Line 80"/>
            <p:cNvSpPr/>
            <p:nvPr/>
          </p:nvSpPr>
          <p:spPr>
            <a:xfrm>
              <a:off x="4272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66" name="Line 81"/>
            <p:cNvSpPr/>
            <p:nvPr/>
          </p:nvSpPr>
          <p:spPr>
            <a:xfrm flipH="1">
              <a:off x="3984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67" name="Line 83"/>
            <p:cNvSpPr/>
            <p:nvPr/>
          </p:nvSpPr>
          <p:spPr>
            <a:xfrm flipH="1">
              <a:off x="3120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68" name="Line 84"/>
            <p:cNvSpPr/>
            <p:nvPr/>
          </p:nvSpPr>
          <p:spPr>
            <a:xfrm flipH="1">
              <a:off x="3264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12369" name="Group 85"/>
            <p:cNvGrpSpPr/>
            <p:nvPr/>
          </p:nvGrpSpPr>
          <p:grpSpPr>
            <a:xfrm>
              <a:off x="3408" y="2198"/>
              <a:ext cx="720" cy="624"/>
              <a:chOff x="720" y="2928"/>
              <a:chExt cx="720" cy="624"/>
            </a:xfrm>
          </p:grpSpPr>
          <p:sp>
            <p:nvSpPr>
              <p:cNvPr id="12370" name="Rectangle 86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1" name="Text Box 87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72" name="Line 88"/>
            <p:cNvSpPr/>
            <p:nvPr/>
          </p:nvSpPr>
          <p:spPr>
            <a:xfrm flipV="1">
              <a:off x="4128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73" name="Line 90"/>
            <p:cNvSpPr/>
            <p:nvPr/>
          </p:nvSpPr>
          <p:spPr>
            <a:xfrm>
              <a:off x="3984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74" name="Line 91"/>
            <p:cNvSpPr/>
            <p:nvPr/>
          </p:nvSpPr>
          <p:spPr>
            <a:xfrm flipH="1">
              <a:off x="3120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75" name="Line 92"/>
            <p:cNvSpPr/>
            <p:nvPr/>
          </p:nvSpPr>
          <p:spPr>
            <a:xfrm flipH="1">
              <a:off x="3264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12376" name="Group 93"/>
            <p:cNvGrpSpPr/>
            <p:nvPr/>
          </p:nvGrpSpPr>
          <p:grpSpPr>
            <a:xfrm>
              <a:off x="3408" y="1238"/>
              <a:ext cx="720" cy="624"/>
              <a:chOff x="720" y="2928"/>
              <a:chExt cx="720" cy="624"/>
            </a:xfrm>
          </p:grpSpPr>
          <p:sp>
            <p:nvSpPr>
              <p:cNvPr id="12377" name="Rectangle 9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8" name="Text Box 95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79" name="Text Box 96"/>
            <p:cNvSpPr txBox="1"/>
            <p:nvPr/>
          </p:nvSpPr>
          <p:spPr>
            <a:xfrm>
              <a:off x="3936" y="98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80" name="Line 97"/>
            <p:cNvSpPr/>
            <p:nvPr/>
          </p:nvSpPr>
          <p:spPr>
            <a:xfrm flipH="1">
              <a:off x="4080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81" name="Line 98"/>
            <p:cNvSpPr/>
            <p:nvPr/>
          </p:nvSpPr>
          <p:spPr>
            <a:xfrm flipH="1">
              <a:off x="4224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82" name="Line 99"/>
            <p:cNvSpPr/>
            <p:nvPr/>
          </p:nvSpPr>
          <p:spPr>
            <a:xfrm flipH="1">
              <a:off x="3216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83" name="Text Box 100"/>
            <p:cNvSpPr txBox="1"/>
            <p:nvPr/>
          </p:nvSpPr>
          <p:spPr>
            <a:xfrm>
              <a:off x="3312" y="28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84" name="Text Box 126"/>
            <p:cNvSpPr txBox="1"/>
            <p:nvPr/>
          </p:nvSpPr>
          <p:spPr>
            <a:xfrm>
              <a:off x="4080" y="161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703" name="Text Box 127"/>
          <p:cNvSpPr txBox="1"/>
          <p:nvPr/>
        </p:nvSpPr>
        <p:spPr>
          <a:xfrm>
            <a:off x="8534400" y="25749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705" name="Text Box 129"/>
          <p:cNvSpPr txBox="1"/>
          <p:nvPr/>
        </p:nvSpPr>
        <p:spPr>
          <a:xfrm>
            <a:off x="0" y="4479925"/>
            <a:ext cx="1295400" cy="396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A9~A0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758" name="Group 182"/>
          <p:cNvGrpSpPr/>
          <p:nvPr/>
        </p:nvGrpSpPr>
        <p:grpSpPr>
          <a:xfrm>
            <a:off x="76200" y="958850"/>
            <a:ext cx="9067800" cy="717550"/>
            <a:chOff x="48" y="604"/>
            <a:chExt cx="5712" cy="452"/>
          </a:xfrm>
        </p:grpSpPr>
        <p:sp>
          <p:nvSpPr>
            <p:cNvPr id="12388" name="Line 25"/>
            <p:cNvSpPr/>
            <p:nvPr/>
          </p:nvSpPr>
          <p:spPr>
            <a:xfrm>
              <a:off x="624" y="806"/>
              <a:ext cx="5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2389" name="Line 26"/>
            <p:cNvSpPr/>
            <p:nvPr/>
          </p:nvSpPr>
          <p:spPr>
            <a:xfrm flipV="1">
              <a:off x="624" y="950"/>
              <a:ext cx="5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2390" name="Text Box 130"/>
            <p:cNvSpPr txBox="1"/>
            <p:nvPr/>
          </p:nvSpPr>
          <p:spPr>
            <a:xfrm>
              <a:off x="48" y="652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D7~D4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1" name="Text Box 131"/>
            <p:cNvSpPr txBox="1"/>
            <p:nvPr/>
          </p:nvSpPr>
          <p:spPr>
            <a:xfrm>
              <a:off x="48" y="80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D3~D0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Text Box 132"/>
            <p:cNvSpPr txBox="1"/>
            <p:nvPr/>
          </p:nvSpPr>
          <p:spPr>
            <a:xfrm>
              <a:off x="816" y="604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3" name="Text Box 133"/>
            <p:cNvSpPr txBox="1"/>
            <p:nvPr/>
          </p:nvSpPr>
          <p:spPr>
            <a:xfrm>
              <a:off x="768" y="74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Line 134"/>
            <p:cNvSpPr/>
            <p:nvPr/>
          </p:nvSpPr>
          <p:spPr>
            <a:xfrm flipH="1">
              <a:off x="912" y="75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95" name="Line 135"/>
            <p:cNvSpPr/>
            <p:nvPr/>
          </p:nvSpPr>
          <p:spPr>
            <a:xfrm flipH="1">
              <a:off x="864" y="902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4759" name="Group 183"/>
          <p:cNvGrpSpPr/>
          <p:nvPr/>
        </p:nvGrpSpPr>
        <p:grpSpPr>
          <a:xfrm>
            <a:off x="0" y="4800600"/>
            <a:ext cx="9144000" cy="152400"/>
            <a:chOff x="0" y="3014"/>
            <a:chExt cx="5760" cy="96"/>
          </a:xfrm>
        </p:grpSpPr>
        <p:sp>
          <p:nvSpPr>
            <p:cNvPr id="12397" name="Line 128"/>
            <p:cNvSpPr/>
            <p:nvPr/>
          </p:nvSpPr>
          <p:spPr>
            <a:xfrm>
              <a:off x="0" y="3062"/>
              <a:ext cx="57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98" name="Line 136"/>
            <p:cNvSpPr/>
            <p:nvPr/>
          </p:nvSpPr>
          <p:spPr>
            <a:xfrm flipH="1">
              <a:off x="192" y="301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4713" name="Line 137"/>
          <p:cNvSpPr/>
          <p:nvPr/>
        </p:nvSpPr>
        <p:spPr>
          <a:xfrm>
            <a:off x="533400" y="3184525"/>
            <a:ext cx="7467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4770" name="Group 194"/>
          <p:cNvGrpSpPr/>
          <p:nvPr/>
        </p:nvGrpSpPr>
        <p:grpSpPr>
          <a:xfrm>
            <a:off x="0" y="2879725"/>
            <a:ext cx="990600" cy="396875"/>
            <a:chOff x="0" y="1814"/>
            <a:chExt cx="624" cy="250"/>
          </a:xfrm>
        </p:grpSpPr>
        <p:sp>
          <p:nvSpPr>
            <p:cNvPr id="12401" name="Text Box 27"/>
            <p:cNvSpPr txBox="1"/>
            <p:nvPr/>
          </p:nvSpPr>
          <p:spPr>
            <a:xfrm>
              <a:off x="0" y="1814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Line 172"/>
            <p:cNvSpPr/>
            <p:nvPr/>
          </p:nvSpPr>
          <p:spPr>
            <a:xfrm>
              <a:off x="192" y="1814"/>
              <a:ext cx="19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4779" name="Group 203"/>
          <p:cNvGrpSpPr/>
          <p:nvPr/>
        </p:nvGrpSpPr>
        <p:grpSpPr>
          <a:xfrm>
            <a:off x="6248400" y="4953000"/>
            <a:ext cx="1828800" cy="1387475"/>
            <a:chOff x="3936" y="3120"/>
            <a:chExt cx="1152" cy="874"/>
          </a:xfrm>
        </p:grpSpPr>
        <p:sp>
          <p:nvSpPr>
            <p:cNvPr id="12404" name="Rectangle 160"/>
            <p:cNvSpPr/>
            <p:nvPr/>
          </p:nvSpPr>
          <p:spPr>
            <a:xfrm>
              <a:off x="4176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05" name="Oval 161"/>
            <p:cNvSpPr/>
            <p:nvPr/>
          </p:nvSpPr>
          <p:spPr>
            <a:xfrm flipH="1" flipV="1">
              <a:off x="4368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Line 162"/>
            <p:cNvSpPr/>
            <p:nvPr/>
          </p:nvSpPr>
          <p:spPr>
            <a:xfrm>
              <a:off x="4320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07" name="Line 164"/>
            <p:cNvSpPr/>
            <p:nvPr/>
          </p:nvSpPr>
          <p:spPr>
            <a:xfrm>
              <a:off x="456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08" name="Text Box 165"/>
            <p:cNvSpPr txBox="1"/>
            <p:nvPr/>
          </p:nvSpPr>
          <p:spPr>
            <a:xfrm>
              <a:off x="3984" y="374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A10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409" name="Group 202"/>
            <p:cNvGrpSpPr/>
            <p:nvPr/>
          </p:nvGrpSpPr>
          <p:grpSpPr>
            <a:xfrm>
              <a:off x="3936" y="3120"/>
              <a:ext cx="480" cy="250"/>
              <a:chOff x="3696" y="3408"/>
              <a:chExt cx="480" cy="250"/>
            </a:xfrm>
          </p:grpSpPr>
          <p:sp>
            <p:nvSpPr>
              <p:cNvPr id="12410" name="Text Box 171"/>
              <p:cNvSpPr txBox="1"/>
              <p:nvPr/>
            </p:nvSpPr>
            <p:spPr>
              <a:xfrm>
                <a:off x="3696" y="3408"/>
                <a:ext cx="480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CS3</a:t>
                </a:r>
                <a:endPara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11" name="Line 176"/>
              <p:cNvSpPr/>
              <p:nvPr/>
            </p:nvSpPr>
            <p:spPr>
              <a:xfrm>
                <a:off x="3792" y="3418"/>
                <a:ext cx="192" cy="0"/>
              </a:xfrm>
              <a:prstGeom prst="line">
                <a:avLst/>
              </a:prstGeom>
              <a:ln w="28575" cap="sq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  <p:grpSp>
        <p:nvGrpSpPr>
          <p:cNvPr id="24780" name="Group 204"/>
          <p:cNvGrpSpPr/>
          <p:nvPr/>
        </p:nvGrpSpPr>
        <p:grpSpPr>
          <a:xfrm>
            <a:off x="76200" y="4953000"/>
            <a:ext cx="1752600" cy="1355725"/>
            <a:chOff x="48" y="3120"/>
            <a:chExt cx="1104" cy="854"/>
          </a:xfrm>
        </p:grpSpPr>
        <p:sp>
          <p:nvSpPr>
            <p:cNvPr id="12413" name="Rectangle 139"/>
            <p:cNvSpPr/>
            <p:nvPr/>
          </p:nvSpPr>
          <p:spPr>
            <a:xfrm>
              <a:off x="288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Oval 140"/>
            <p:cNvSpPr/>
            <p:nvPr/>
          </p:nvSpPr>
          <p:spPr>
            <a:xfrm flipH="1" flipV="1">
              <a:off x="480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15" name="Line 141"/>
            <p:cNvSpPr/>
            <p:nvPr/>
          </p:nvSpPr>
          <p:spPr>
            <a:xfrm>
              <a:off x="384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16" name="Line 143"/>
            <p:cNvSpPr/>
            <p:nvPr/>
          </p:nvSpPr>
          <p:spPr>
            <a:xfrm>
              <a:off x="672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17" name="Text Box 144"/>
            <p:cNvSpPr txBox="1"/>
            <p:nvPr/>
          </p:nvSpPr>
          <p:spPr>
            <a:xfrm>
              <a:off x="48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18" name="Text Box 167"/>
            <p:cNvSpPr txBox="1"/>
            <p:nvPr/>
          </p:nvSpPr>
          <p:spPr>
            <a:xfrm>
              <a:off x="96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CS0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19" name="Line 173"/>
            <p:cNvSpPr/>
            <p:nvPr/>
          </p:nvSpPr>
          <p:spPr>
            <a:xfrm>
              <a:off x="192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20" name="Line 177"/>
            <p:cNvSpPr/>
            <p:nvPr/>
          </p:nvSpPr>
          <p:spPr>
            <a:xfrm>
              <a:off x="96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21" name="Line 178"/>
            <p:cNvSpPr/>
            <p:nvPr/>
          </p:nvSpPr>
          <p:spPr>
            <a:xfrm>
              <a:off x="720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4781" name="Group 205"/>
          <p:cNvGrpSpPr/>
          <p:nvPr/>
        </p:nvGrpSpPr>
        <p:grpSpPr>
          <a:xfrm>
            <a:off x="2133600" y="4953000"/>
            <a:ext cx="1752600" cy="1355725"/>
            <a:chOff x="1344" y="3120"/>
            <a:chExt cx="1104" cy="854"/>
          </a:xfrm>
        </p:grpSpPr>
        <p:sp>
          <p:nvSpPr>
            <p:cNvPr id="12423" name="Rectangle 146"/>
            <p:cNvSpPr/>
            <p:nvPr/>
          </p:nvSpPr>
          <p:spPr>
            <a:xfrm>
              <a:off x="1584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24" name="Oval 147"/>
            <p:cNvSpPr/>
            <p:nvPr/>
          </p:nvSpPr>
          <p:spPr>
            <a:xfrm flipH="1" flipV="1">
              <a:off x="1776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25" name="Line 148"/>
            <p:cNvSpPr/>
            <p:nvPr/>
          </p:nvSpPr>
          <p:spPr>
            <a:xfrm>
              <a:off x="168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26" name="Line 150"/>
            <p:cNvSpPr/>
            <p:nvPr/>
          </p:nvSpPr>
          <p:spPr>
            <a:xfrm>
              <a:off x="1968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27" name="Text Box 151"/>
            <p:cNvSpPr txBox="1"/>
            <p:nvPr/>
          </p:nvSpPr>
          <p:spPr>
            <a:xfrm>
              <a:off x="1344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28" name="Text Box 169"/>
            <p:cNvSpPr txBox="1"/>
            <p:nvPr/>
          </p:nvSpPr>
          <p:spPr>
            <a:xfrm>
              <a:off x="1344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29" name="Line 174"/>
            <p:cNvSpPr/>
            <p:nvPr/>
          </p:nvSpPr>
          <p:spPr>
            <a:xfrm>
              <a:off x="1440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30" name="Line 179"/>
            <p:cNvSpPr/>
            <p:nvPr/>
          </p:nvSpPr>
          <p:spPr>
            <a:xfrm>
              <a:off x="1392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4782" name="Group 206"/>
          <p:cNvGrpSpPr/>
          <p:nvPr/>
        </p:nvGrpSpPr>
        <p:grpSpPr>
          <a:xfrm>
            <a:off x="4191000" y="4953000"/>
            <a:ext cx="1752600" cy="1355725"/>
            <a:chOff x="2640" y="3120"/>
            <a:chExt cx="1104" cy="854"/>
          </a:xfrm>
        </p:grpSpPr>
        <p:sp>
          <p:nvSpPr>
            <p:cNvPr id="12432" name="Rectangle 153"/>
            <p:cNvSpPr/>
            <p:nvPr/>
          </p:nvSpPr>
          <p:spPr>
            <a:xfrm>
              <a:off x="2880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33" name="Oval 154"/>
            <p:cNvSpPr/>
            <p:nvPr/>
          </p:nvSpPr>
          <p:spPr>
            <a:xfrm flipH="1" flipV="1">
              <a:off x="3072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34" name="Line 155"/>
            <p:cNvSpPr/>
            <p:nvPr/>
          </p:nvSpPr>
          <p:spPr>
            <a:xfrm>
              <a:off x="2976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35" name="Line 157"/>
            <p:cNvSpPr/>
            <p:nvPr/>
          </p:nvSpPr>
          <p:spPr>
            <a:xfrm>
              <a:off x="3264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36" name="Text Box 158"/>
            <p:cNvSpPr txBox="1"/>
            <p:nvPr/>
          </p:nvSpPr>
          <p:spPr>
            <a:xfrm>
              <a:off x="2640" y="3724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37" name="Text Box 170"/>
            <p:cNvSpPr txBox="1"/>
            <p:nvPr/>
          </p:nvSpPr>
          <p:spPr>
            <a:xfrm>
              <a:off x="2640" y="3120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CS2</a:t>
              </a:r>
              <a:endPara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38" name="Line 175"/>
            <p:cNvSpPr/>
            <p:nvPr/>
          </p:nvSpPr>
          <p:spPr>
            <a:xfrm>
              <a:off x="2736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39" name="Line 180"/>
            <p:cNvSpPr/>
            <p:nvPr/>
          </p:nvSpPr>
          <p:spPr>
            <a:xfrm>
              <a:off x="3312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4760" name="Text Box 184"/>
          <p:cNvSpPr txBox="1"/>
          <p:nvPr/>
        </p:nvSpPr>
        <p:spPr>
          <a:xfrm>
            <a:off x="2743200" y="533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）扩展单元数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768" name="Text Box 192"/>
          <p:cNvSpPr txBox="1"/>
          <p:nvPr/>
        </p:nvSpPr>
        <p:spPr>
          <a:xfrm>
            <a:off x="5638800" y="533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）连接控制线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771" name="Text Box 195"/>
          <p:cNvSpPr txBox="1"/>
          <p:nvPr/>
        </p:nvSpPr>
        <p:spPr>
          <a:xfrm>
            <a:off x="0" y="633888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）形成片选逻辑电路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2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7" dur="500"/>
                                        <p:tgtEl>
                                          <p:spTgt spid="2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6" dur="500"/>
                                        <p:tgtEl>
                                          <p:spTgt spid="2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2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" dur="500"/>
                                        <p:tgtEl>
                                          <p:spTgt spid="2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4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8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2" dur="500"/>
                                        <p:tgtEl>
                                          <p:spTgt spid="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6" dur="500"/>
                                        <p:tgtEl>
                                          <p:spTgt spid="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2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98" grpId="0"/>
      <p:bldP spid="24604" grpId="0"/>
      <p:bldP spid="24624" grpId="0"/>
      <p:bldP spid="24628" grpId="0"/>
      <p:bldP spid="24703" grpId="0"/>
      <p:bldP spid="24705" grpId="0"/>
      <p:bldP spid="24760" grpId="0"/>
      <p:bldP spid="24768" grpId="0"/>
      <p:bldP spid="24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/>
          <p:nvPr/>
        </p:nvSpPr>
        <p:spPr>
          <a:xfrm>
            <a:off x="838200" y="0"/>
            <a:ext cx="8305800" cy="2528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某半导体存储器，按字节编址。其中，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0000H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07FFH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区，选用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EPROM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2KB/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片）；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0800H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13FFH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区，选用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2KB/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片和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1KB/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片）。地址总线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A15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（低）。给出地址分配和片选逻辑。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0" y="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endParaRPr lang="en-US" altLang="zh-CN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10" name="Text Box 10"/>
          <p:cNvSpPr txBox="1"/>
          <p:nvPr/>
        </p:nvSpPr>
        <p:spPr>
          <a:xfrm>
            <a:off x="0" y="2667000"/>
            <a:ext cx="6172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计算容量和芯片数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27" name="Text Box 27"/>
          <p:cNvSpPr txBox="1"/>
          <p:nvPr/>
        </p:nvSpPr>
        <p:spPr>
          <a:xfrm>
            <a:off x="0" y="3200400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区：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2KB       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28" name="Text Box 28"/>
          <p:cNvSpPr txBox="1"/>
          <p:nvPr/>
        </p:nvSpPr>
        <p:spPr>
          <a:xfrm>
            <a:off x="3581400" y="32004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区：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3KB       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29" name="Text Box 29"/>
          <p:cNvSpPr txBox="1"/>
          <p:nvPr/>
        </p:nvSpPr>
        <p:spPr>
          <a:xfrm>
            <a:off x="0" y="449580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存储空间分配：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31" name="Text Box 31"/>
          <p:cNvSpPr txBox="1"/>
          <p:nvPr/>
        </p:nvSpPr>
        <p:spPr>
          <a:xfrm>
            <a:off x="0" y="381000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地址分配与片选逻辑</a:t>
            </a:r>
            <a:endParaRPr lang="zh-CN" altLang="en-US" sz="3200" b="1" dirty="0">
              <a:solidFill>
                <a:srgbClr val="FF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32" name="Text Box 32"/>
          <p:cNvSpPr txBox="1"/>
          <p:nvPr/>
        </p:nvSpPr>
        <p:spPr>
          <a:xfrm>
            <a:off x="3048000" y="4495800"/>
            <a:ext cx="54102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先安排大容量芯片（放地址低端），再安排小容量芯片。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33" name="Text Box 33"/>
          <p:cNvSpPr txBox="1"/>
          <p:nvPr/>
        </p:nvSpPr>
        <p:spPr>
          <a:xfrm>
            <a:off x="3048000" y="556260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便于拟定片选逻辑。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34" name="Text Box 34"/>
          <p:cNvSpPr txBox="1"/>
          <p:nvPr/>
        </p:nvSpPr>
        <p:spPr>
          <a:xfrm>
            <a:off x="6934200" y="32004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共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       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blinds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8" grpId="0"/>
      <p:bldP spid="25610" grpId="0"/>
      <p:bldP spid="25627" grpId="0"/>
      <p:bldP spid="25628" grpId="0"/>
      <p:bldP spid="25629" grpId="0"/>
      <p:bldP spid="25631" grpId="0"/>
      <p:bldP spid="25632" grpId="0"/>
      <p:bldP spid="25633" grpId="0"/>
      <p:bldP spid="25634" grpId="0"/>
    </p:bldLst>
  </p:timing>
</p:sld>
</file>

<file path=ppt/tags/tag1.xml><?xml version="1.0" encoding="utf-8"?>
<p:tagLst xmlns:p="http://schemas.openxmlformats.org/presentationml/2006/main">
  <p:tag name="KSO_WPP_MARK_KEY" val="c90b379b-1179-46dd-afd5-f046d3a993ae"/>
  <p:tag name="COMMONDATA" val="eyJoZGlkIjoiM2NmY2U0MjQxMjVhMzViM2U2NDc0NTI2ZDMwMzBmZGIifQ=="/>
</p:tagLst>
</file>

<file path=ppt/theme/theme1.xml><?xml version="1.0" encoding="utf-8"?>
<a:theme xmlns:a="http://schemas.openxmlformats.org/drawingml/2006/main" name="时代型模板">
  <a:themeElements>
    <a:clrScheme name="时代型模板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时代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时代型模板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代型模板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代型模板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Office\Templates\演示文稿设计\时代型模板.pot</Template>
  <TotalTime>0</TotalTime>
  <Words>2219</Words>
  <Application>WPS 演示</Application>
  <PresentationFormat>全屏显示(4:3)</PresentationFormat>
  <Paragraphs>501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Symbol</vt:lpstr>
      <vt:lpstr>黑体</vt:lpstr>
      <vt:lpstr>微软雅黑</vt:lpstr>
      <vt:lpstr>Arial Unicode MS</vt:lpstr>
      <vt:lpstr>时代型模板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92</cp:revision>
  <dcterms:created xsi:type="dcterms:W3CDTF">2000-12-02T08:16:00Z</dcterms:created>
  <dcterms:modified xsi:type="dcterms:W3CDTF">2024-10-30T07:37:22Z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FAB8E238D98E47A29139DFEB7596DA2E</vt:lpwstr>
  </property>
</Properties>
</file>