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59" r:id="rId6"/>
    <p:sldId id="260"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3" autoAdjust="0"/>
    <p:restoredTop sz="94660"/>
  </p:normalViewPr>
  <p:slideViewPr>
    <p:cSldViewPr snapToGrid="0">
      <p:cViewPr>
        <p:scale>
          <a:sx n="75" d="100"/>
          <a:sy n="75" d="100"/>
        </p:scale>
        <p:origin x="2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340B3E-28B6-4B8E-84AB-5B6A6E88447B}" type="datetimeFigureOut">
              <a:rPr lang="en-US" smtClean="0"/>
              <a:t>10/28/2024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03BD33B-82C0-4777-89BF-2D92664DFE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40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0B3E-28B6-4B8E-84AB-5B6A6E88447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BD33B-82C0-4777-89BF-2D92664DFE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36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0B3E-28B6-4B8E-84AB-5B6A6E88447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BD33B-82C0-4777-89BF-2D92664DFE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70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0B3E-28B6-4B8E-84AB-5B6A6E88447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BD33B-82C0-4777-89BF-2D92664DFE3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68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0B3E-28B6-4B8E-84AB-5B6A6E88447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BD33B-82C0-4777-89BF-2D92664DFE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40B3E-28B6-4B8E-84AB-5B6A6E88447B}"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BD33B-82C0-4777-89BF-2D92664DFE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311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40B3E-28B6-4B8E-84AB-5B6A6E88447B}"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BD33B-82C0-4777-89BF-2D92664DFE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72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40B3E-28B6-4B8E-84AB-5B6A6E88447B}"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BD33B-82C0-4777-89BF-2D92664DFE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67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0B3E-28B6-4B8E-84AB-5B6A6E88447B}"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BD33B-82C0-4777-89BF-2D92664DFE3C}" type="slidenum">
              <a:rPr lang="en-US" smtClean="0"/>
              <a:t>‹#›</a:t>
            </a:fld>
            <a:endParaRPr lang="en-US"/>
          </a:p>
        </p:txBody>
      </p:sp>
    </p:spTree>
    <p:extLst>
      <p:ext uri="{BB962C8B-B14F-4D97-AF65-F5344CB8AC3E}">
        <p14:creationId xmlns:p14="http://schemas.microsoft.com/office/powerpoint/2010/main" val="152411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0B3E-28B6-4B8E-84AB-5B6A6E88447B}"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BD33B-82C0-4777-89BF-2D92664DFE3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21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340B3E-28B6-4B8E-84AB-5B6A6E88447B}" type="datetimeFigureOut">
              <a:rPr lang="en-US" smtClean="0"/>
              <a:t>10/28/2024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03BD33B-82C0-4777-89BF-2D92664DFE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49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340B3E-28B6-4B8E-84AB-5B6A6E88447B}" type="datetimeFigureOut">
              <a:rPr lang="en-US" smtClean="0"/>
              <a:t>10/28/2024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3BD33B-82C0-4777-89BF-2D92664DFE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585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asrmohammad4804/search-engine-concept" TargetMode="External"/><Relationship Id="rId2" Type="http://schemas.openxmlformats.org/officeDocument/2006/relationships/hyperlink" Target="mailto:nasrmohammad4804@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A714-A354-6EA9-E1ED-5AD651233AA4}"/>
              </a:ext>
            </a:extLst>
          </p:cNvPr>
          <p:cNvSpPr>
            <a:spLocks noGrp="1"/>
          </p:cNvSpPr>
          <p:nvPr>
            <p:ph type="ctrTitle"/>
          </p:nvPr>
        </p:nvSpPr>
        <p:spPr/>
        <p:txBody>
          <a:bodyPr/>
          <a:lstStyle/>
          <a:p>
            <a:r>
              <a:rPr lang="en-US" dirty="0"/>
              <a:t>Search Engine PROJECT</a:t>
            </a:r>
          </a:p>
        </p:txBody>
      </p:sp>
      <p:sp>
        <p:nvSpPr>
          <p:cNvPr id="3" name="Subtitle 2">
            <a:extLst>
              <a:ext uri="{FF2B5EF4-FFF2-40B4-BE49-F238E27FC236}">
                <a16:creationId xmlns:a16="http://schemas.microsoft.com/office/drawing/2014/main" id="{D8F0DE64-9AC5-2A1E-579E-AF2D696B153C}"/>
              </a:ext>
            </a:extLst>
          </p:cNvPr>
          <p:cNvSpPr>
            <a:spLocks noGrp="1"/>
          </p:cNvSpPr>
          <p:nvPr>
            <p:ph type="subTitle" idx="1"/>
          </p:nvPr>
        </p:nvSpPr>
        <p:spPr/>
        <p:txBody>
          <a:bodyPr/>
          <a:lstStyle/>
          <a:p>
            <a:r>
              <a:rPr lang="en-US" dirty="0"/>
              <a:t>Authored by </a:t>
            </a:r>
            <a:r>
              <a:rPr lang="en-US" b="1" dirty="0"/>
              <a:t>Mohammad Nasr &amp; </a:t>
            </a:r>
            <a:r>
              <a:rPr lang="en-US" b="1" dirty="0" err="1"/>
              <a:t>sepehr</a:t>
            </a:r>
            <a:r>
              <a:rPr lang="en-US" b="1" dirty="0"/>
              <a:t> </a:t>
            </a:r>
            <a:r>
              <a:rPr lang="en-US" b="1" dirty="0" err="1"/>
              <a:t>sedigh</a:t>
            </a:r>
            <a:endParaRPr lang="en-US" b="1" dirty="0"/>
          </a:p>
        </p:txBody>
      </p:sp>
    </p:spTree>
    <p:extLst>
      <p:ext uri="{BB962C8B-B14F-4D97-AF65-F5344CB8AC3E}">
        <p14:creationId xmlns:p14="http://schemas.microsoft.com/office/powerpoint/2010/main" val="320409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A424-4ACD-F4D9-D291-9EF7ED67C32B}"/>
              </a:ext>
            </a:extLst>
          </p:cNvPr>
          <p:cNvSpPr>
            <a:spLocks noGrp="1"/>
          </p:cNvSpPr>
          <p:nvPr>
            <p:ph type="title"/>
          </p:nvPr>
        </p:nvSpPr>
        <p:spPr/>
        <p:txBody>
          <a:bodyPr/>
          <a:lstStyle/>
          <a:p>
            <a:r>
              <a:rPr lang="en-US" dirty="0"/>
              <a:t>Crawler responsibility</a:t>
            </a:r>
          </a:p>
        </p:txBody>
      </p:sp>
      <p:sp>
        <p:nvSpPr>
          <p:cNvPr id="3" name="Content Placeholder 2">
            <a:extLst>
              <a:ext uri="{FF2B5EF4-FFF2-40B4-BE49-F238E27FC236}">
                <a16:creationId xmlns:a16="http://schemas.microsoft.com/office/drawing/2014/main" id="{CE514C1D-4B4B-413D-DE3B-4C27A02DC3DD}"/>
              </a:ext>
            </a:extLst>
          </p:cNvPr>
          <p:cNvSpPr>
            <a:spLocks noGrp="1"/>
          </p:cNvSpPr>
          <p:nvPr>
            <p:ph idx="1"/>
          </p:nvPr>
        </p:nvSpPr>
        <p:spPr/>
        <p:txBody>
          <a:bodyPr/>
          <a:lstStyle/>
          <a:p>
            <a:r>
              <a:rPr lang="en-US" dirty="0"/>
              <a:t>At crawler module we want to crawl specific domain and other unique </a:t>
            </a:r>
            <a:r>
              <a:rPr lang="en-US" dirty="0" err="1"/>
              <a:t>sublinks</a:t>
            </a:r>
            <a:r>
              <a:rPr lang="en-US" dirty="0"/>
              <a:t> related to it . And finally store it in repository for other processing in future</a:t>
            </a:r>
          </a:p>
        </p:txBody>
      </p:sp>
      <p:pic>
        <p:nvPicPr>
          <p:cNvPr id="5" name="Picture 4">
            <a:extLst>
              <a:ext uri="{FF2B5EF4-FFF2-40B4-BE49-F238E27FC236}">
                <a16:creationId xmlns:a16="http://schemas.microsoft.com/office/drawing/2014/main" id="{0C9CAC0B-8EDD-E3D4-16B7-58AFC75BA2C8}"/>
              </a:ext>
            </a:extLst>
          </p:cNvPr>
          <p:cNvPicPr>
            <a:picLocks noChangeAspect="1"/>
          </p:cNvPicPr>
          <p:nvPr/>
        </p:nvPicPr>
        <p:blipFill>
          <a:blip r:embed="rId2"/>
          <a:stretch>
            <a:fillRect/>
          </a:stretch>
        </p:blipFill>
        <p:spPr>
          <a:xfrm>
            <a:off x="3195727" y="2853194"/>
            <a:ext cx="5321573" cy="2844946"/>
          </a:xfrm>
          <a:prstGeom prst="rect">
            <a:avLst/>
          </a:prstGeom>
        </p:spPr>
      </p:pic>
    </p:spTree>
    <p:extLst>
      <p:ext uri="{BB962C8B-B14F-4D97-AF65-F5344CB8AC3E}">
        <p14:creationId xmlns:p14="http://schemas.microsoft.com/office/powerpoint/2010/main" val="38292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9CE0-19CF-C542-8796-12380A1123EB}"/>
              </a:ext>
            </a:extLst>
          </p:cNvPr>
          <p:cNvSpPr>
            <a:spLocks noGrp="1"/>
          </p:cNvSpPr>
          <p:nvPr>
            <p:ph type="title"/>
          </p:nvPr>
        </p:nvSpPr>
        <p:spPr/>
        <p:txBody>
          <a:bodyPr/>
          <a:lstStyle/>
          <a:p>
            <a:pPr algn="ctr"/>
            <a:r>
              <a:rPr lang="en-US" dirty="0"/>
              <a:t>Which language and tool used?</a:t>
            </a:r>
          </a:p>
        </p:txBody>
      </p:sp>
      <p:sp>
        <p:nvSpPr>
          <p:cNvPr id="3" name="Content Placeholder 2">
            <a:extLst>
              <a:ext uri="{FF2B5EF4-FFF2-40B4-BE49-F238E27FC236}">
                <a16:creationId xmlns:a16="http://schemas.microsoft.com/office/drawing/2014/main" id="{80D31D19-D815-BA86-8E46-B941F923C498}"/>
              </a:ext>
            </a:extLst>
          </p:cNvPr>
          <p:cNvSpPr>
            <a:spLocks noGrp="1"/>
          </p:cNvSpPr>
          <p:nvPr>
            <p:ph idx="1"/>
          </p:nvPr>
        </p:nvSpPr>
        <p:spPr/>
        <p:txBody>
          <a:bodyPr>
            <a:normAutofit fontScale="92500" lnSpcReduction="10000"/>
          </a:bodyPr>
          <a:lstStyle/>
          <a:p>
            <a:r>
              <a:rPr lang="en-US" dirty="0"/>
              <a:t>Java (</a:t>
            </a:r>
            <a:r>
              <a:rPr lang="en-US" dirty="0" err="1"/>
              <a:t>jdk</a:t>
            </a:r>
            <a:r>
              <a:rPr lang="en-US" dirty="0"/>
              <a:t> 21)</a:t>
            </a:r>
          </a:p>
          <a:p>
            <a:r>
              <a:rPr lang="en-US" dirty="0"/>
              <a:t>Maven ( build tool)</a:t>
            </a:r>
          </a:p>
          <a:p>
            <a:r>
              <a:rPr lang="en-US" dirty="0" err="1"/>
              <a:t>jsoup</a:t>
            </a:r>
            <a:r>
              <a:rPr lang="en-US" dirty="0"/>
              <a:t> (library for download and parse webpage)</a:t>
            </a:r>
          </a:p>
          <a:p>
            <a:r>
              <a:rPr lang="en-US" dirty="0"/>
              <a:t>Spring boot(Spring Boot is a popular open-source Java-based framework)</a:t>
            </a:r>
          </a:p>
          <a:p>
            <a:r>
              <a:rPr lang="en-US" dirty="0"/>
              <a:t>Kafka (distributed streaming platform)</a:t>
            </a:r>
          </a:p>
          <a:p>
            <a:r>
              <a:rPr lang="en-US" dirty="0"/>
              <a:t>Redis ( in memory key value base it considered as </a:t>
            </a:r>
            <a:r>
              <a:rPr lang="en-US" dirty="0" err="1"/>
              <a:t>nosql</a:t>
            </a:r>
            <a:r>
              <a:rPr lang="en-US" dirty="0"/>
              <a:t>)</a:t>
            </a:r>
          </a:p>
          <a:p>
            <a:r>
              <a:rPr lang="en-US" dirty="0" err="1"/>
              <a:t>Mongodb</a:t>
            </a:r>
            <a:r>
              <a:rPr lang="en-US" dirty="0"/>
              <a:t> (popular open-source, document-oriented NoSQL database management system designed for handling large volumes of unstructured or semi-structured data)</a:t>
            </a:r>
          </a:p>
        </p:txBody>
      </p:sp>
    </p:spTree>
    <p:extLst>
      <p:ext uri="{BB962C8B-B14F-4D97-AF65-F5344CB8AC3E}">
        <p14:creationId xmlns:p14="http://schemas.microsoft.com/office/powerpoint/2010/main" val="413669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6501-755A-F3CA-AB8E-56987BFB3D87}"/>
              </a:ext>
            </a:extLst>
          </p:cNvPr>
          <p:cNvSpPr>
            <a:spLocks noGrp="1"/>
          </p:cNvSpPr>
          <p:nvPr>
            <p:ph type="title"/>
          </p:nvPr>
        </p:nvSpPr>
        <p:spPr/>
        <p:txBody>
          <a:bodyPr/>
          <a:lstStyle/>
          <a:p>
            <a:pPr algn="ctr"/>
            <a:r>
              <a:rPr lang="en-US" dirty="0"/>
              <a:t>Crawler architecture</a:t>
            </a:r>
          </a:p>
        </p:txBody>
      </p:sp>
      <p:pic>
        <p:nvPicPr>
          <p:cNvPr id="5" name="Content Placeholder 4">
            <a:extLst>
              <a:ext uri="{FF2B5EF4-FFF2-40B4-BE49-F238E27FC236}">
                <a16:creationId xmlns:a16="http://schemas.microsoft.com/office/drawing/2014/main" id="{3C97329D-1E34-C755-8607-BC01FBF13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706" y="2016125"/>
            <a:ext cx="7158380" cy="3449638"/>
          </a:xfrm>
        </p:spPr>
      </p:pic>
    </p:spTree>
    <p:extLst>
      <p:ext uri="{BB962C8B-B14F-4D97-AF65-F5344CB8AC3E}">
        <p14:creationId xmlns:p14="http://schemas.microsoft.com/office/powerpoint/2010/main" val="332520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8FFD-7856-1040-B74B-356E002C9030}"/>
              </a:ext>
            </a:extLst>
          </p:cNvPr>
          <p:cNvSpPr>
            <a:spLocks noGrp="1"/>
          </p:cNvSpPr>
          <p:nvPr>
            <p:ph type="title"/>
          </p:nvPr>
        </p:nvSpPr>
        <p:spPr/>
        <p:txBody>
          <a:bodyPr/>
          <a:lstStyle/>
          <a:p>
            <a:r>
              <a:rPr lang="en-US" dirty="0"/>
              <a:t>Why we use this architecture</a:t>
            </a:r>
          </a:p>
        </p:txBody>
      </p:sp>
      <p:sp>
        <p:nvSpPr>
          <p:cNvPr id="3" name="Content Placeholder 2">
            <a:extLst>
              <a:ext uri="{FF2B5EF4-FFF2-40B4-BE49-F238E27FC236}">
                <a16:creationId xmlns:a16="http://schemas.microsoft.com/office/drawing/2014/main" id="{B888683F-D6CA-F76A-D3B9-1A77DD607AC4}"/>
              </a:ext>
            </a:extLst>
          </p:cNvPr>
          <p:cNvSpPr>
            <a:spLocks noGrp="1"/>
          </p:cNvSpPr>
          <p:nvPr>
            <p:ph idx="1"/>
          </p:nvPr>
        </p:nvSpPr>
        <p:spPr/>
        <p:txBody>
          <a:bodyPr/>
          <a:lstStyle/>
          <a:p>
            <a:r>
              <a:rPr lang="en-US" dirty="0"/>
              <a:t>Why we use crawler as web service? In high scale architecture suppose we balance domain to different crawler service in distribute system </a:t>
            </a:r>
          </a:p>
          <a:p>
            <a:r>
              <a:rPr lang="en-US" dirty="0"/>
              <a:t>Why we use different service for uniqueness checking? Consider we have 3 instance of crawler service . Those service need to have access share data(visited </a:t>
            </a:r>
            <a:r>
              <a:rPr lang="en-US" dirty="0" err="1"/>
              <a:t>urls</a:t>
            </a:r>
            <a:r>
              <a:rPr lang="en-US" dirty="0"/>
              <a:t>) and need  has the ability to save on disk and be fast . Also for that we use different service and use </a:t>
            </a:r>
            <a:r>
              <a:rPr lang="en-US" dirty="0" err="1"/>
              <a:t>redis</a:t>
            </a:r>
            <a:r>
              <a:rPr lang="en-US" dirty="0"/>
              <a:t> for efficient performance</a:t>
            </a:r>
          </a:p>
          <a:p>
            <a:r>
              <a:rPr lang="en-US" dirty="0"/>
              <a:t>Why we use </a:t>
            </a:r>
            <a:r>
              <a:rPr lang="en-US" dirty="0" err="1"/>
              <a:t>kafka</a:t>
            </a:r>
            <a:r>
              <a:rPr lang="en-US" dirty="0"/>
              <a:t> ? Because </a:t>
            </a:r>
            <a:r>
              <a:rPr lang="en-US" dirty="0" err="1"/>
              <a:t>kafka</a:t>
            </a:r>
            <a:r>
              <a:rPr lang="en-US" dirty="0"/>
              <a:t> is distribute streaming platform . That enable process huge amount as well as guarantee HA (high availability)</a:t>
            </a:r>
          </a:p>
        </p:txBody>
      </p:sp>
    </p:spTree>
    <p:extLst>
      <p:ext uri="{BB962C8B-B14F-4D97-AF65-F5344CB8AC3E}">
        <p14:creationId xmlns:p14="http://schemas.microsoft.com/office/powerpoint/2010/main" val="93044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8E033-A55B-DDFE-2115-3F3E110D5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4DAE7-E910-67FC-FC45-9A82BB4B8D34}"/>
              </a:ext>
            </a:extLst>
          </p:cNvPr>
          <p:cNvSpPr>
            <a:spLocks noGrp="1"/>
          </p:cNvSpPr>
          <p:nvPr>
            <p:ph type="title"/>
          </p:nvPr>
        </p:nvSpPr>
        <p:spPr/>
        <p:txBody>
          <a:bodyPr/>
          <a:lstStyle/>
          <a:p>
            <a:r>
              <a:rPr lang="en-US" dirty="0"/>
              <a:t>Why we use this architecture</a:t>
            </a:r>
          </a:p>
        </p:txBody>
      </p:sp>
      <p:sp>
        <p:nvSpPr>
          <p:cNvPr id="3" name="Content Placeholder 2">
            <a:extLst>
              <a:ext uri="{FF2B5EF4-FFF2-40B4-BE49-F238E27FC236}">
                <a16:creationId xmlns:a16="http://schemas.microsoft.com/office/drawing/2014/main" id="{ECD5FF21-167C-C615-F3A5-2F1A1D19E8B6}"/>
              </a:ext>
            </a:extLst>
          </p:cNvPr>
          <p:cNvSpPr>
            <a:spLocks noGrp="1"/>
          </p:cNvSpPr>
          <p:nvPr>
            <p:ph idx="1"/>
          </p:nvPr>
        </p:nvSpPr>
        <p:spPr/>
        <p:txBody>
          <a:bodyPr>
            <a:normAutofit fontScale="92500" lnSpcReduction="10000"/>
          </a:bodyPr>
          <a:lstStyle/>
          <a:p>
            <a:r>
              <a:rPr lang="en-US" dirty="0"/>
              <a:t>Why we use mongo </a:t>
            </a:r>
            <a:r>
              <a:rPr lang="en-US" dirty="0" err="1"/>
              <a:t>db</a:t>
            </a:r>
            <a:r>
              <a:rPr lang="en-US" dirty="0"/>
              <a:t> for storing extracted data? Our data is in unstructured format and better to use mongo </a:t>
            </a:r>
            <a:r>
              <a:rPr lang="en-US" dirty="0" err="1"/>
              <a:t>db</a:t>
            </a:r>
            <a:r>
              <a:rPr lang="en-US" dirty="0"/>
              <a:t> for unstructured or semi structure data.</a:t>
            </a:r>
          </a:p>
          <a:p>
            <a:endParaRPr lang="en-US" dirty="0"/>
          </a:p>
          <a:p>
            <a:r>
              <a:rPr lang="en-US" dirty="0"/>
              <a:t>What is responsibility of crawler-subscriber? We decouple this service from crawler for processing on extracted data and so on at better way.</a:t>
            </a:r>
          </a:p>
          <a:p>
            <a:r>
              <a:rPr lang="en-US" dirty="0"/>
              <a:t>What benefit of this architecture? This architecture is better in distribute system and production crawler environment that need to scale up or down base on requirement</a:t>
            </a:r>
          </a:p>
          <a:p>
            <a:r>
              <a:rPr lang="en-US" dirty="0"/>
              <a:t>Also we decouple service from that. And in future need to another service we are able to easy do it by subscribing </a:t>
            </a:r>
            <a:r>
              <a:rPr lang="en-US" dirty="0" err="1"/>
              <a:t>kafka</a:t>
            </a:r>
            <a:r>
              <a:rPr lang="en-US" dirty="0"/>
              <a:t> topic</a:t>
            </a:r>
          </a:p>
        </p:txBody>
      </p:sp>
    </p:spTree>
    <p:extLst>
      <p:ext uri="{BB962C8B-B14F-4D97-AF65-F5344CB8AC3E}">
        <p14:creationId xmlns:p14="http://schemas.microsoft.com/office/powerpoint/2010/main" val="67742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CBB0E-075F-294B-2949-36C00B327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B32AF-3F8F-9FD1-EC61-37C3BB993B29}"/>
              </a:ext>
            </a:extLst>
          </p:cNvPr>
          <p:cNvSpPr>
            <a:spLocks noGrp="1"/>
          </p:cNvSpPr>
          <p:nvPr>
            <p:ph type="title"/>
          </p:nvPr>
        </p:nvSpPr>
        <p:spPr/>
        <p:txBody>
          <a:bodyPr/>
          <a:lstStyle/>
          <a:p>
            <a:pPr algn="ctr"/>
            <a:r>
              <a:rPr lang="en-US" dirty="0"/>
              <a:t>Crawling outputs</a:t>
            </a:r>
          </a:p>
        </p:txBody>
      </p:sp>
      <p:sp>
        <p:nvSpPr>
          <p:cNvPr id="3" name="Content Placeholder 2">
            <a:extLst>
              <a:ext uri="{FF2B5EF4-FFF2-40B4-BE49-F238E27FC236}">
                <a16:creationId xmlns:a16="http://schemas.microsoft.com/office/drawing/2014/main" id="{42368576-267F-1CF7-BA2C-5CD43F7F2699}"/>
              </a:ext>
            </a:extLst>
          </p:cNvPr>
          <p:cNvSpPr>
            <a:spLocks noGrp="1"/>
          </p:cNvSpPr>
          <p:nvPr>
            <p:ph idx="1"/>
          </p:nvPr>
        </p:nvSpPr>
        <p:spPr/>
        <p:txBody>
          <a:bodyPr>
            <a:normAutofit/>
          </a:bodyPr>
          <a:lstStyle/>
          <a:p>
            <a:r>
              <a:rPr lang="en-US" dirty="0">
                <a:solidFill>
                  <a:srgbClr val="00B050"/>
                </a:solidFill>
              </a:rPr>
              <a:t>Result base on our limitation for crawler to crawl </a:t>
            </a:r>
            <a:r>
              <a:rPr lang="en-US" b="1" dirty="0">
                <a:solidFill>
                  <a:schemeClr val="tx1">
                    <a:lumMod val="95000"/>
                    <a:lumOff val="5000"/>
                  </a:schemeClr>
                </a:solidFill>
              </a:rPr>
              <a:t>4000</a:t>
            </a:r>
            <a:r>
              <a:rPr lang="en-US" dirty="0">
                <a:solidFill>
                  <a:srgbClr val="00B050"/>
                </a:solidFill>
              </a:rPr>
              <a:t> page successfully.</a:t>
            </a:r>
          </a:p>
          <a:p>
            <a:endParaRPr lang="en-US" dirty="0">
              <a:solidFill>
                <a:srgbClr val="00B050"/>
              </a:solidFill>
            </a:endParaRPr>
          </a:p>
        </p:txBody>
      </p:sp>
      <p:pic>
        <p:nvPicPr>
          <p:cNvPr id="5" name="Picture 4">
            <a:extLst>
              <a:ext uri="{FF2B5EF4-FFF2-40B4-BE49-F238E27FC236}">
                <a16:creationId xmlns:a16="http://schemas.microsoft.com/office/drawing/2014/main" id="{8FE6DEEB-2894-0DBD-1D79-6EC3645851FA}"/>
              </a:ext>
            </a:extLst>
          </p:cNvPr>
          <p:cNvPicPr>
            <a:picLocks noChangeAspect="1"/>
          </p:cNvPicPr>
          <p:nvPr/>
        </p:nvPicPr>
        <p:blipFill>
          <a:blip r:embed="rId2"/>
          <a:stretch>
            <a:fillRect/>
          </a:stretch>
        </p:blipFill>
        <p:spPr>
          <a:xfrm>
            <a:off x="1451579" y="2711413"/>
            <a:ext cx="8702279" cy="1980330"/>
          </a:xfrm>
          <a:prstGeom prst="rect">
            <a:avLst/>
          </a:prstGeom>
        </p:spPr>
      </p:pic>
    </p:spTree>
    <p:extLst>
      <p:ext uri="{BB962C8B-B14F-4D97-AF65-F5344CB8AC3E}">
        <p14:creationId xmlns:p14="http://schemas.microsoft.com/office/powerpoint/2010/main" val="243704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9E55-BAEC-171C-E38D-547590D93DCD}"/>
              </a:ext>
            </a:extLst>
          </p:cNvPr>
          <p:cNvSpPr>
            <a:spLocks noGrp="1"/>
          </p:cNvSpPr>
          <p:nvPr>
            <p:ph type="title"/>
          </p:nvPr>
        </p:nvSpPr>
        <p:spPr/>
        <p:txBody>
          <a:bodyPr/>
          <a:lstStyle/>
          <a:p>
            <a:pPr algn="ctr"/>
            <a:r>
              <a:rPr lang="en-US" dirty="0"/>
              <a:t>Key challenges</a:t>
            </a:r>
          </a:p>
        </p:txBody>
      </p:sp>
      <p:sp>
        <p:nvSpPr>
          <p:cNvPr id="3" name="Content Placeholder 2">
            <a:extLst>
              <a:ext uri="{FF2B5EF4-FFF2-40B4-BE49-F238E27FC236}">
                <a16:creationId xmlns:a16="http://schemas.microsoft.com/office/drawing/2014/main" id="{DD3D7DBF-358A-2188-9A3C-A6F4D1BFCD70}"/>
              </a:ext>
            </a:extLst>
          </p:cNvPr>
          <p:cNvSpPr>
            <a:spLocks noGrp="1"/>
          </p:cNvSpPr>
          <p:nvPr>
            <p:ph idx="1"/>
          </p:nvPr>
        </p:nvSpPr>
        <p:spPr/>
        <p:txBody>
          <a:bodyPr>
            <a:normAutofit fontScale="70000" lnSpcReduction="20000"/>
          </a:bodyPr>
          <a:lstStyle/>
          <a:p>
            <a:r>
              <a:rPr lang="en-US" dirty="0">
                <a:solidFill>
                  <a:srgbClr val="00B0F0"/>
                </a:solidFill>
              </a:rPr>
              <a:t>Depth </a:t>
            </a:r>
            <a:r>
              <a:rPr lang="en-US" dirty="0"/>
              <a:t>: Consider depth for internal domain and external domain. For example we specified internal depth =4 and external =2 . Mean from root to </a:t>
            </a:r>
            <a:r>
              <a:rPr lang="en-US" dirty="0" err="1"/>
              <a:t>url</a:t>
            </a:r>
            <a:r>
              <a:rPr lang="en-US" dirty="0"/>
              <a:t> founded if </a:t>
            </a:r>
            <a:r>
              <a:rPr lang="en-US" dirty="0" err="1"/>
              <a:t>url</a:t>
            </a:r>
            <a:r>
              <a:rPr lang="en-US" dirty="0"/>
              <a:t> be internal and less than 4 it can be processed. Consider we moves to depth 3 if this </a:t>
            </a:r>
            <a:r>
              <a:rPr lang="en-US" dirty="0" err="1"/>
              <a:t>url</a:t>
            </a:r>
            <a:r>
              <a:rPr lang="en-US" dirty="0"/>
              <a:t> be internal we can extend it otherwise we skip it. It used for avoiding infinite loop</a:t>
            </a:r>
          </a:p>
          <a:p>
            <a:r>
              <a:rPr lang="en-US" dirty="0">
                <a:solidFill>
                  <a:srgbClr val="00B0F0"/>
                </a:solidFill>
              </a:rPr>
              <a:t>Performance</a:t>
            </a:r>
            <a:r>
              <a:rPr lang="en-US" dirty="0"/>
              <a:t> :  at first by using single thread its very slow . for that we used different approach.</a:t>
            </a:r>
          </a:p>
          <a:p>
            <a:r>
              <a:rPr lang="en-US" dirty="0"/>
              <a:t>1) async with specified platform thread. In this way we don’t block for io operation and increased performance a lot (it takes maybe 10 second for specific domain)</a:t>
            </a:r>
          </a:p>
          <a:p>
            <a:r>
              <a:rPr lang="en-US" dirty="0"/>
              <a:t>2) use virtual thread without limitation : it send very large connection to server. And server cant handle those request and we saw network bottleneck. And we encountered with lot of  429(too many request) and we encountered with lot of errors. the error rate in this method increased significantly. (in this approach it take 70 second but with lot of error rate)</a:t>
            </a:r>
          </a:p>
          <a:p>
            <a:r>
              <a:rPr lang="en-US" dirty="0"/>
              <a:t>3) we use previous approach with another component such as rate limit . We consider rate limit at crawler for control max concurrent connection can be created. (this is best approach I founded and take 140 second without network bottleneck</a:t>
            </a:r>
          </a:p>
        </p:txBody>
      </p:sp>
    </p:spTree>
    <p:extLst>
      <p:ext uri="{BB962C8B-B14F-4D97-AF65-F5344CB8AC3E}">
        <p14:creationId xmlns:p14="http://schemas.microsoft.com/office/powerpoint/2010/main" val="275909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2E0-4DC5-AB51-CAA2-DF963AB58CCA}"/>
              </a:ext>
            </a:extLst>
          </p:cNvPr>
          <p:cNvSpPr>
            <a:spLocks noGrp="1"/>
          </p:cNvSpPr>
          <p:nvPr>
            <p:ph type="title"/>
          </p:nvPr>
        </p:nvSpPr>
        <p:spPr/>
        <p:txBody>
          <a:bodyPr/>
          <a:lstStyle/>
          <a:p>
            <a:r>
              <a:rPr lang="en-US" dirty="0"/>
              <a:t>Thanks for attention </a:t>
            </a:r>
          </a:p>
        </p:txBody>
      </p:sp>
      <p:sp>
        <p:nvSpPr>
          <p:cNvPr id="3" name="Content Placeholder 2">
            <a:extLst>
              <a:ext uri="{FF2B5EF4-FFF2-40B4-BE49-F238E27FC236}">
                <a16:creationId xmlns:a16="http://schemas.microsoft.com/office/drawing/2014/main" id="{2B055321-8A46-7D23-D439-0C0A72D67461}"/>
              </a:ext>
            </a:extLst>
          </p:cNvPr>
          <p:cNvSpPr>
            <a:spLocks noGrp="1"/>
          </p:cNvSpPr>
          <p:nvPr>
            <p:ph idx="1"/>
          </p:nvPr>
        </p:nvSpPr>
        <p:spPr/>
        <p:txBody>
          <a:bodyPr/>
          <a:lstStyle/>
          <a:p>
            <a:r>
              <a:rPr lang="en-US" dirty="0"/>
              <a:t>If you have any issue or any feedback you can contact me through: </a:t>
            </a:r>
            <a:r>
              <a:rPr lang="en-US" dirty="0">
                <a:hlinkClick r:id="rId2"/>
              </a:rPr>
              <a:t>email-address</a:t>
            </a:r>
            <a:endParaRPr lang="en-US" dirty="0"/>
          </a:p>
          <a:p>
            <a:r>
              <a:rPr lang="en-US" dirty="0"/>
              <a:t>and you are access to source code at git hub address:  </a:t>
            </a:r>
            <a:r>
              <a:rPr lang="en-US" dirty="0">
                <a:hlinkClick r:id="rId3"/>
              </a:rPr>
              <a:t>search-engine-project</a:t>
            </a:r>
            <a:r>
              <a:rPr lang="en-US" dirty="0"/>
              <a:t> </a:t>
            </a:r>
          </a:p>
          <a:p>
            <a:r>
              <a:rPr lang="en-US" dirty="0"/>
              <a:t>also if you like it please give it a star. And you want to contribute to that fork and submit a PR Request.</a:t>
            </a:r>
          </a:p>
        </p:txBody>
      </p:sp>
    </p:spTree>
    <p:extLst>
      <p:ext uri="{BB962C8B-B14F-4D97-AF65-F5344CB8AC3E}">
        <p14:creationId xmlns:p14="http://schemas.microsoft.com/office/powerpoint/2010/main" val="17506304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TotalTime>
  <Words>646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Search Engine PROJECT</vt:lpstr>
      <vt:lpstr>Crawler responsibility</vt:lpstr>
      <vt:lpstr>Which language and tool used?</vt:lpstr>
      <vt:lpstr>Crawler architecture</vt:lpstr>
      <vt:lpstr>Why we use this architecture</vt:lpstr>
      <vt:lpstr>Why we use this architecture</vt:lpstr>
      <vt:lpstr>Crawling outputs</vt:lpstr>
      <vt:lpstr>Key challenges</vt:lpstr>
      <vt:lpstr>Thanks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Nasr</dc:creator>
  <cp:lastModifiedBy>Mohammad Nasr</cp:lastModifiedBy>
  <cp:revision>1</cp:revision>
  <dcterms:created xsi:type="dcterms:W3CDTF">2024-10-28T19:55:38Z</dcterms:created>
  <dcterms:modified xsi:type="dcterms:W3CDTF">2024-10-28T20:57:28Z</dcterms:modified>
</cp:coreProperties>
</file>