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76" r:id="rId2"/>
    <p:sldId id="302" r:id="rId3"/>
    <p:sldId id="303" r:id="rId4"/>
    <p:sldId id="383" r:id="rId5"/>
    <p:sldId id="382" r:id="rId6"/>
    <p:sldId id="304" r:id="rId7"/>
    <p:sldId id="306" r:id="rId8"/>
    <p:sldId id="384" r:id="rId9"/>
    <p:sldId id="310" r:id="rId10"/>
    <p:sldId id="311" r:id="rId11"/>
    <p:sldId id="385" r:id="rId12"/>
    <p:sldId id="314" r:id="rId13"/>
    <p:sldId id="322" r:id="rId14"/>
    <p:sldId id="386" r:id="rId15"/>
    <p:sldId id="323" r:id="rId16"/>
    <p:sldId id="387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838CA"/>
    <a:srgbClr val="0E1DE4"/>
    <a:srgbClr val="FFFFFF"/>
    <a:srgbClr val="BB1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BC2CB-3F53-4D78-9E7F-224EED87D19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3D3C6-85D8-45E9-AA64-1EBC2A6B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46FD-8425-40FC-A7BB-15211BB70138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E09A-DD1E-4561-8868-85DB66719A52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6AD9-CB80-4514-86BD-3FAC4ECCD7D0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3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F42D-515F-42C8-BE0C-DDF69CDE183E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834D-8EBE-4302-B4AF-52678AA47751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0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8E61-32BE-42E7-9D37-D11287277BDF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A82-78C7-4428-A2FA-79D1F36E03F8}" type="datetime1">
              <a:rPr lang="en-US" smtClean="0"/>
              <a:t>7/19/2023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5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8CFA-7585-4ECC-A795-F7A7D6DF2612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5029-D667-4467-9834-0BDC65CE3D3A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6A5B-0D26-4C71-94AB-21C3F02795B8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DBE7-DDF0-45DB-8060-7BBAB7A1F5F9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1B82-F7AD-4140-9842-F13B3BAD5D86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E9FD-CE2B-4C07-9E2C-D70F5E3C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2620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i="1" dirty="0" smtClean="0"/>
              <a:t>347-WEEK2-2</a:t>
            </a:r>
            <a:endParaRPr lang="en-US" b="1" i="1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10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0" y="0"/>
            <a:ext cx="8410316" cy="584775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22. Running a Container based on our own Image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686570" y="673366"/>
            <a:ext cx="43892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docket build .</a:t>
            </a:r>
          </a:p>
        </p:txBody>
      </p:sp>
      <p:cxnSp>
        <p:nvCxnSpPr>
          <p:cNvPr id="7" name="ลูกศรเชื่อมต่อแบบตรง 6"/>
          <p:cNvCxnSpPr/>
          <p:nvPr/>
        </p:nvCxnSpPr>
        <p:spPr>
          <a:xfrm>
            <a:off x="6282047" y="1262743"/>
            <a:ext cx="1397330" cy="1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กล่องข้อความ 7"/>
          <p:cNvSpPr txBox="1"/>
          <p:nvPr/>
        </p:nvSpPr>
        <p:spPr>
          <a:xfrm>
            <a:off x="7748436" y="888071"/>
            <a:ext cx="1323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image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0" name="ลูกศรเชื่อมต่อแบบตรง 9"/>
          <p:cNvCxnSpPr>
            <a:stCxn id="8" idx="3"/>
          </p:cNvCxnSpPr>
          <p:nvPr/>
        </p:nvCxnSpPr>
        <p:spPr>
          <a:xfrm flipV="1">
            <a:off x="9072196" y="1211236"/>
            <a:ext cx="622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กล่องข้อความ 10"/>
          <p:cNvSpPr txBox="1"/>
          <p:nvPr/>
        </p:nvSpPr>
        <p:spPr>
          <a:xfrm>
            <a:off x="9934032" y="826515"/>
            <a:ext cx="1083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Run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8" y="1554802"/>
            <a:ext cx="8903158" cy="51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11</a:t>
            </a:fld>
            <a:endParaRPr lang="en-US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29" y="1664643"/>
            <a:ext cx="10541542" cy="4476980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29" y="231611"/>
            <a:ext cx="10361856" cy="13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12</a:t>
            </a:fld>
            <a:endParaRPr lang="en-US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1197864" y="502920"/>
            <a:ext cx="3534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Open another terminal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198033"/>
            <a:ext cx="11861891" cy="22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13</a:t>
            </a:fld>
            <a:endParaRPr lang="en-US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0" y="0"/>
            <a:ext cx="7708842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en-US" sz="2800" dirty="0"/>
              <a:t>29. Understanding Attached &amp; Detached Containers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29" y="734430"/>
            <a:ext cx="9246075" cy="2044805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3"/>
          <a:srcRect t="84041"/>
          <a:stretch/>
        </p:blipFill>
        <p:spPr>
          <a:xfrm>
            <a:off x="597786" y="3437467"/>
            <a:ext cx="10976589" cy="3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14</a:t>
            </a:fld>
            <a:endParaRPr lang="en-US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3881967" y="262467"/>
            <a:ext cx="5878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 image </a:t>
            </a:r>
            <a:r>
              <a:rPr lang="th-TH" sz="3200" dirty="0" smtClean="0">
                <a:solidFill>
                  <a:srgbClr val="FF0000"/>
                </a:solidFill>
              </a:rPr>
              <a:t>รันหรือสตาร์ทได</a:t>
            </a:r>
            <a:r>
              <a:rPr lang="th-TH" sz="3200" dirty="0">
                <a:solidFill>
                  <a:srgbClr val="FF0000"/>
                </a:solidFill>
              </a:rPr>
              <a:t>้</a:t>
            </a:r>
            <a:r>
              <a:rPr lang="th-TH" sz="3200" dirty="0" smtClean="0">
                <a:solidFill>
                  <a:srgbClr val="FF0000"/>
                </a:solidFill>
              </a:rPr>
              <a:t>หลาย </a:t>
            </a:r>
            <a:r>
              <a:rPr lang="en-US" sz="3200" dirty="0" smtClean="0">
                <a:solidFill>
                  <a:srgbClr val="FF0000"/>
                </a:solidFill>
              </a:rPr>
              <a:t>containers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3420532" y="2315633"/>
            <a:ext cx="10879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913967" y="1676400"/>
            <a:ext cx="1536700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container1</a:t>
            </a:r>
            <a:endParaRPr lang="en-US" dirty="0"/>
          </a:p>
        </p:txBody>
      </p:sp>
      <p:cxnSp>
        <p:nvCxnSpPr>
          <p:cNvPr id="9" name="ลูกศรเชื่อมต่อแบบตรง 8"/>
          <p:cNvCxnSpPr/>
          <p:nvPr/>
        </p:nvCxnSpPr>
        <p:spPr>
          <a:xfrm flipV="1">
            <a:off x="4508499" y="2205567"/>
            <a:ext cx="1248834" cy="3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สี่เหลี่ยมผืนผ้า 9"/>
          <p:cNvSpPr/>
          <p:nvPr/>
        </p:nvSpPr>
        <p:spPr>
          <a:xfrm>
            <a:off x="5757333" y="2542116"/>
            <a:ext cx="1536700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container1</a:t>
            </a:r>
            <a:endParaRPr lang="en-US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799667" y="3551767"/>
            <a:ext cx="1536700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container1</a:t>
            </a:r>
            <a:endParaRPr lang="en-US" dirty="0"/>
          </a:p>
        </p:txBody>
      </p:sp>
      <p:cxnSp>
        <p:nvCxnSpPr>
          <p:cNvPr id="13" name="ลูกศรเชื่อมต่อแบบตรง 12"/>
          <p:cNvCxnSpPr/>
          <p:nvPr/>
        </p:nvCxnSpPr>
        <p:spPr>
          <a:xfrm flipV="1">
            <a:off x="4715933" y="2840567"/>
            <a:ext cx="935567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/>
          <p:nvPr/>
        </p:nvCxnSpPr>
        <p:spPr>
          <a:xfrm>
            <a:off x="4627033" y="3270249"/>
            <a:ext cx="1045634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กล่องข้อความ 15"/>
          <p:cNvSpPr txBox="1"/>
          <p:nvPr/>
        </p:nvSpPr>
        <p:spPr>
          <a:xfrm rot="20791693">
            <a:off x="4440320" y="2044329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</a:t>
            </a:r>
            <a:r>
              <a:rPr lang="th-TH" dirty="0" smtClean="0"/>
              <a:t>หรือ</a:t>
            </a:r>
            <a:r>
              <a:rPr lang="th-TH" dirty="0"/>
              <a:t>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4487034" y="2548492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</a:t>
            </a:r>
            <a:r>
              <a:rPr lang="th-TH" dirty="0" smtClean="0"/>
              <a:t>หรือ</a:t>
            </a:r>
            <a:r>
              <a:rPr lang="th-TH" dirty="0"/>
              <a:t>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 rot="2058254">
            <a:off x="4473839" y="32145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</a:t>
            </a:r>
            <a:r>
              <a:rPr lang="th-TH" dirty="0" smtClean="0"/>
              <a:t>หรือ</a:t>
            </a:r>
            <a:r>
              <a:rPr lang="th-TH" dirty="0"/>
              <a:t> </a:t>
            </a:r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15</a:t>
            </a:fld>
            <a:endParaRPr lang="en-US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64478" y="155448"/>
            <a:ext cx="672094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 smtClean="0"/>
              <a:t>Remove all </a:t>
            </a:r>
            <a:r>
              <a:rPr lang="en-US" sz="2800" dirty="0" err="1" smtClean="0"/>
              <a:t>imges</a:t>
            </a:r>
            <a:r>
              <a:rPr lang="en-US" sz="2800" dirty="0" smtClean="0"/>
              <a:t>   </a:t>
            </a:r>
          </a:p>
          <a:p>
            <a:endParaRPr lang="en-US" sz="2800" dirty="0" smtClean="0"/>
          </a:p>
          <a:p>
            <a:r>
              <a:rPr lang="en-US" sz="2800" dirty="0" smtClean="0"/>
              <a:t>2) create an image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3) builds 3 new containers in </a:t>
            </a:r>
            <a:r>
              <a:rPr lang="en-US" sz="2800" dirty="0" smtClean="0">
                <a:solidFill>
                  <a:srgbClr val="FF0000"/>
                </a:solidFill>
              </a:rPr>
              <a:t>detached mode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8" y="1549138"/>
            <a:ext cx="8236916" cy="864877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3"/>
          <a:srcRect r="40923"/>
          <a:stretch/>
        </p:blipFill>
        <p:spPr>
          <a:xfrm>
            <a:off x="76544" y="3263991"/>
            <a:ext cx="12115456" cy="314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16</a:t>
            </a:fld>
            <a:endParaRPr lang="en-US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1" y="1252118"/>
            <a:ext cx="3421238" cy="3150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กล่องข้อความ 5"/>
          <p:cNvSpPr txBox="1"/>
          <p:nvPr/>
        </p:nvSpPr>
        <p:spPr>
          <a:xfrm>
            <a:off x="0" y="585216"/>
            <a:ext cx="3538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l</a:t>
            </a:r>
            <a:r>
              <a:rPr lang="en-US" sz="4400" dirty="0" smtClean="0">
                <a:solidFill>
                  <a:srgbClr val="FF0000"/>
                </a:solidFill>
              </a:rPr>
              <a:t>ocalhost:3000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31" y="1267209"/>
            <a:ext cx="3421238" cy="3120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กล่องข้อความ 7"/>
          <p:cNvSpPr txBox="1"/>
          <p:nvPr/>
        </p:nvSpPr>
        <p:spPr>
          <a:xfrm>
            <a:off x="4239128" y="585216"/>
            <a:ext cx="3538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localhost:4000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8478256" y="585216"/>
            <a:ext cx="3538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localhost:5000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267209"/>
            <a:ext cx="3128663" cy="3187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1" y="5084458"/>
            <a:ext cx="12031600" cy="1352917"/>
          </a:xfrm>
          <a:prstGeom prst="rect">
            <a:avLst/>
          </a:prstGeom>
        </p:spPr>
      </p:pic>
      <p:sp>
        <p:nvSpPr>
          <p:cNvPr id="12" name="กล่องข้อความ 11"/>
          <p:cNvSpPr txBox="1"/>
          <p:nvPr/>
        </p:nvSpPr>
        <p:spPr>
          <a:xfrm>
            <a:off x="2802344" y="3915993"/>
            <a:ext cx="3107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3200" dirty="0" smtClean="0">
                <a:solidFill>
                  <a:srgbClr val="FF0000"/>
                </a:solidFill>
              </a:rPr>
              <a:t>d is detach mode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-a is attach mode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17</a:t>
            </a:fld>
            <a:endParaRPr lang="en-US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109728" y="128016"/>
            <a:ext cx="5629170" cy="523220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Build an  “</a:t>
            </a:r>
            <a:r>
              <a:rPr lang="en-US" sz="2800" b="1" dirty="0" smtClean="0">
                <a:solidFill>
                  <a:srgbClr val="0000FF"/>
                </a:solidFill>
              </a:rPr>
              <a:t>attached mode</a:t>
            </a:r>
            <a:r>
              <a:rPr lang="en-US" sz="2800" dirty="0" smtClean="0"/>
              <a:t>” container</a:t>
            </a:r>
            <a:endParaRPr lang="en-US" sz="28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725023"/>
            <a:ext cx="7030447" cy="1382689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242" y="5233992"/>
            <a:ext cx="7396882" cy="1603694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030" y="2296441"/>
            <a:ext cx="2730885" cy="2748822"/>
          </a:xfrm>
          <a:prstGeom prst="rect">
            <a:avLst/>
          </a:prstGeom>
        </p:spPr>
      </p:pic>
      <p:cxnSp>
        <p:nvCxnSpPr>
          <p:cNvPr id="11" name="ลูกศรเชื่อมต่อแบบตรง 10"/>
          <p:cNvCxnSpPr/>
          <p:nvPr/>
        </p:nvCxnSpPr>
        <p:spPr>
          <a:xfrm>
            <a:off x="1854465" y="2707921"/>
            <a:ext cx="1069848" cy="830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/>
          <p:nvPr/>
        </p:nvCxnSpPr>
        <p:spPr>
          <a:xfrm>
            <a:off x="5623560" y="4050792"/>
            <a:ext cx="996696" cy="994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0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18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92619" y="0"/>
            <a:ext cx="5024645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en-US" sz="2800" dirty="0"/>
              <a:t>32. Deleting Images &amp; Containers</a:t>
            </a: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0" y="632948"/>
            <a:ext cx="12130020" cy="330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2</a:t>
            </a:fld>
            <a:endParaRPr lang="en-US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266700" y="330200"/>
            <a:ext cx="12166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E1DE4"/>
                </a:solidFill>
              </a:rPr>
              <a:t>Images contain the code, the setup, the library.</a:t>
            </a:r>
          </a:p>
          <a:p>
            <a:endParaRPr lang="en-US" sz="6000" b="1" dirty="0" smtClean="0">
              <a:solidFill>
                <a:srgbClr val="0E1DE4"/>
              </a:solidFill>
            </a:endParaRPr>
          </a:p>
          <a:p>
            <a:r>
              <a:rPr lang="en-US" sz="6000" b="1" dirty="0" smtClean="0">
                <a:solidFill>
                  <a:srgbClr val="0E1DE4"/>
                </a:solidFill>
              </a:rPr>
              <a:t>Container  runs instance of those images. </a:t>
            </a:r>
            <a:endParaRPr lang="en-US" sz="6000" b="1" dirty="0">
              <a:solidFill>
                <a:srgbClr val="0E1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18130" y="0"/>
            <a:ext cx="4809330" cy="584775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20. Our Goal: A </a:t>
            </a:r>
            <a:r>
              <a:rPr lang="en-US" sz="3200" dirty="0" err="1"/>
              <a:t>NodeJS</a:t>
            </a:r>
            <a:r>
              <a:rPr lang="en-US" sz="3200" dirty="0"/>
              <a:t> App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2"/>
          <a:srcRect t="1" r="57279" b="220"/>
          <a:stretch/>
        </p:blipFill>
        <p:spPr>
          <a:xfrm>
            <a:off x="118130" y="769441"/>
            <a:ext cx="3895730" cy="4384495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5735842" y="1045335"/>
            <a:ext cx="35621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PS E:\&gt; </a:t>
            </a:r>
            <a:r>
              <a:rPr lang="en-US" sz="2400" dirty="0">
                <a:solidFill>
                  <a:srgbClr val="0000FF"/>
                </a:solidFill>
              </a:rPr>
              <a:t>cd </a:t>
            </a:r>
            <a:r>
              <a:rPr lang="en-US" sz="2400" dirty="0" smtClean="0">
                <a:solidFill>
                  <a:srgbClr val="0000FF"/>
                </a:solidFill>
              </a:rPr>
              <a:t>CS347_978</a:t>
            </a:r>
          </a:p>
          <a:p>
            <a:r>
              <a:rPr lang="pt-BR" sz="2400" dirty="0"/>
              <a:t>PS E:\CS347_978&gt; </a:t>
            </a:r>
            <a:r>
              <a:rPr lang="pt-BR" sz="2400" dirty="0">
                <a:solidFill>
                  <a:srgbClr val="0000FF"/>
                </a:solidFill>
              </a:rPr>
              <a:t>npm </a:t>
            </a:r>
            <a:r>
              <a:rPr lang="pt-BR" sz="2400" dirty="0" smtClean="0">
                <a:solidFill>
                  <a:srgbClr val="0000FF"/>
                </a:solidFill>
              </a:rPr>
              <a:t>init</a:t>
            </a: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68" y="1945365"/>
            <a:ext cx="5358028" cy="27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4</a:t>
            </a:fld>
            <a:endParaRPr lang="en-US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2"/>
          <a:srcRect l="28364" t="12774" r="27648" b="26480"/>
          <a:stretch/>
        </p:blipFill>
        <p:spPr>
          <a:xfrm>
            <a:off x="67383" y="960966"/>
            <a:ext cx="2752018" cy="2154766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2024871" y="229104"/>
            <a:ext cx="5753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PS E:\CS347_978&gt; </a:t>
            </a:r>
            <a:r>
              <a:rPr lang="pt-BR" sz="3600" dirty="0">
                <a:solidFill>
                  <a:srgbClr val="0000FF"/>
                </a:solidFill>
              </a:rPr>
              <a:t>npm install</a:t>
            </a:r>
            <a:endParaRPr lang="en-US" sz="3600" dirty="0">
              <a:solidFill>
                <a:srgbClr val="0000FF"/>
              </a:solidFill>
            </a:endParaRPr>
          </a:p>
        </p:txBody>
      </p:sp>
      <p:grpSp>
        <p:nvGrpSpPr>
          <p:cNvPr id="13" name="กลุ่ม 12"/>
          <p:cNvGrpSpPr/>
          <p:nvPr/>
        </p:nvGrpSpPr>
        <p:grpSpPr>
          <a:xfrm>
            <a:off x="3440028" y="1206398"/>
            <a:ext cx="4123586" cy="3911801"/>
            <a:chOff x="5579215" y="1295399"/>
            <a:chExt cx="4123586" cy="3911801"/>
          </a:xfrm>
        </p:grpSpPr>
        <p:pic>
          <p:nvPicPr>
            <p:cNvPr id="7" name="รูปภาพ 6"/>
            <p:cNvPicPr>
              <a:picLocks noChangeAspect="1"/>
            </p:cNvPicPr>
            <p:nvPr/>
          </p:nvPicPr>
          <p:blipFill rotWithShape="1">
            <a:blip r:embed="rId3"/>
            <a:srcRect r="33604"/>
            <a:stretch/>
          </p:blipFill>
          <p:spPr>
            <a:xfrm>
              <a:off x="5579215" y="1295399"/>
              <a:ext cx="4123586" cy="3911801"/>
            </a:xfrm>
            <a:prstGeom prst="rect">
              <a:avLst/>
            </a:prstGeom>
          </p:spPr>
        </p:pic>
        <p:sp>
          <p:nvSpPr>
            <p:cNvPr id="9" name="สี่เหลี่ยมผืนผ้ามุมมน 8"/>
            <p:cNvSpPr/>
            <p:nvPr/>
          </p:nvSpPr>
          <p:spPr>
            <a:xfrm>
              <a:off x="6117167" y="3966633"/>
              <a:ext cx="2493433" cy="10287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ลูกศรเชื่อมต่อแบบตรง 14"/>
          <p:cNvCxnSpPr/>
          <p:nvPr/>
        </p:nvCxnSpPr>
        <p:spPr>
          <a:xfrm>
            <a:off x="2899176" y="2887133"/>
            <a:ext cx="440266" cy="55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รูปภาพ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443" y="1265626"/>
            <a:ext cx="3206915" cy="5486682"/>
          </a:xfrm>
          <a:prstGeom prst="rect">
            <a:avLst/>
          </a:prstGeom>
        </p:spPr>
      </p:pic>
      <p:cxnSp>
        <p:nvCxnSpPr>
          <p:cNvPr id="18" name="ลูกศรเชื่อมต่อแบบตรง 17"/>
          <p:cNvCxnSpPr/>
          <p:nvPr/>
        </p:nvCxnSpPr>
        <p:spPr>
          <a:xfrm>
            <a:off x="5143500" y="4294916"/>
            <a:ext cx="4567767" cy="17799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/>
          <p:nvPr/>
        </p:nvCxnSpPr>
        <p:spPr>
          <a:xfrm flipV="1">
            <a:off x="5224696" y="3162300"/>
            <a:ext cx="4516204" cy="13105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กล่องข้อความ 23"/>
          <p:cNvSpPr txBox="1"/>
          <p:nvPr/>
        </p:nvSpPr>
        <p:spPr>
          <a:xfrm>
            <a:off x="1905000" y="5651500"/>
            <a:ext cx="2336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p</a:t>
            </a:r>
            <a:r>
              <a:rPr lang="en-US" sz="3200" dirty="0" err="1" smtClean="0">
                <a:solidFill>
                  <a:srgbClr val="FF0000"/>
                </a:solidFill>
              </a:rPr>
              <a:t>ackage.json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5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18130" y="0"/>
            <a:ext cx="4809330" cy="584775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20. Our Goal: A </a:t>
            </a:r>
            <a:r>
              <a:rPr lang="en-US" sz="3200" dirty="0" err="1"/>
              <a:t>NodeJS</a:t>
            </a:r>
            <a:r>
              <a:rPr lang="en-US" sz="3200" dirty="0"/>
              <a:t> App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78037"/>
            <a:ext cx="5519819" cy="57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6</a:t>
            </a:fld>
            <a:endParaRPr lang="en-US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0" y="522694"/>
            <a:ext cx="5933118" cy="6198781"/>
          </a:xfrm>
          <a:prstGeom prst="rect">
            <a:avLst/>
          </a:prstGeom>
        </p:spPr>
      </p:pic>
      <p:sp>
        <p:nvSpPr>
          <p:cNvPr id="4" name="กล่องข้อความ 3"/>
          <p:cNvSpPr txBox="1"/>
          <p:nvPr/>
        </p:nvSpPr>
        <p:spPr>
          <a:xfrm>
            <a:off x="659218" y="-110223"/>
            <a:ext cx="2057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server.js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518" y="521314"/>
            <a:ext cx="6123626" cy="56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7</a:t>
            </a:fld>
            <a:endParaRPr lang="en-US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7" y="260037"/>
            <a:ext cx="5677192" cy="6096313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87" y="260037"/>
            <a:ext cx="4016618" cy="6055931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36468" y="312717"/>
            <a:ext cx="823355" cy="32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8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266654" y="302167"/>
            <a:ext cx="6392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PS E:\CS347_978&gt; </a:t>
            </a:r>
            <a:r>
              <a:rPr lang="pt-BR" sz="3600" b="1" dirty="0">
                <a:solidFill>
                  <a:srgbClr val="FF0000"/>
                </a:solidFill>
              </a:rPr>
              <a:t>node server.js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67" y="2211519"/>
            <a:ext cx="9335386" cy="4434814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3636334" y="2052083"/>
            <a:ext cx="2990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localhost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E9FD-CE2B-4C07-9E2C-D70F5E3CA8B7}" type="slidenum">
              <a:rPr lang="en-US" smtClean="0"/>
              <a:t>9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07429" y="150259"/>
            <a:ext cx="7649274" cy="584775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21. Building our own Image with a </a:t>
            </a:r>
            <a:r>
              <a:rPr lang="en-US" sz="3200" dirty="0" err="1"/>
              <a:t>Dockerfile</a:t>
            </a:r>
            <a:endParaRPr lang="en-US" sz="3200" dirty="0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5126954" y="2027695"/>
            <a:ext cx="28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2) </a:t>
            </a:r>
            <a:r>
              <a:rPr lang="en-US" sz="4000" dirty="0" err="1" smtClean="0">
                <a:solidFill>
                  <a:srgbClr val="FF0000"/>
                </a:solidFill>
              </a:rPr>
              <a:t>Dockerfile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2"/>
          <a:srcRect l="3681" t="40740" r="86528" b="34815"/>
          <a:stretch/>
        </p:blipFill>
        <p:spPr>
          <a:xfrm>
            <a:off x="424540" y="1326280"/>
            <a:ext cx="3612935" cy="3382322"/>
          </a:xfrm>
          <a:prstGeom prst="rect">
            <a:avLst/>
          </a:prstGeom>
        </p:spPr>
      </p:pic>
      <p:sp>
        <p:nvSpPr>
          <p:cNvPr id="6" name="กล่องข้อความ 5"/>
          <p:cNvSpPr txBox="1"/>
          <p:nvPr/>
        </p:nvSpPr>
        <p:spPr>
          <a:xfrm>
            <a:off x="-52070" y="735034"/>
            <a:ext cx="6274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E1DE4"/>
                </a:solidFill>
              </a:rPr>
              <a:t>1) View – extension - </a:t>
            </a:r>
            <a:r>
              <a:rPr lang="en-US" sz="4000" dirty="0" err="1" smtClean="0">
                <a:solidFill>
                  <a:srgbClr val="0E1DE4"/>
                </a:solidFill>
              </a:rPr>
              <a:t>docker</a:t>
            </a:r>
            <a:r>
              <a:rPr lang="en-US" sz="4000" dirty="0" smtClean="0">
                <a:solidFill>
                  <a:srgbClr val="0E1DE4"/>
                </a:solidFill>
              </a:rPr>
              <a:t>  </a:t>
            </a: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6" y="4970855"/>
            <a:ext cx="3836101" cy="796693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085" y="2735581"/>
            <a:ext cx="7555360" cy="24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206</Words>
  <Application>Microsoft Office PowerPoint</Application>
  <PresentationFormat>แบบจอกว้าง</PresentationFormat>
  <Paragraphs>78</Paragraphs>
  <Slides>35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35</vt:i4>
      </vt:variant>
    </vt:vector>
  </HeadingPairs>
  <TitlesOfParts>
    <vt:vector size="41" baseType="lpstr">
      <vt:lpstr>Angsana New</vt:lpstr>
      <vt:lpstr>Arial</vt:lpstr>
      <vt:lpstr>Calibri</vt:lpstr>
      <vt:lpstr>Calibri Light</vt:lpstr>
      <vt:lpstr>Cordia New</vt:lpstr>
      <vt:lpstr>ธีมของ Office</vt:lpstr>
      <vt:lpstr>347-WEEK2-2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Alongkot Gongmanee</dc:creator>
  <cp:lastModifiedBy>Alongkot Gongmanee</cp:lastModifiedBy>
  <cp:revision>173</cp:revision>
  <dcterms:created xsi:type="dcterms:W3CDTF">2023-07-10T15:22:22Z</dcterms:created>
  <dcterms:modified xsi:type="dcterms:W3CDTF">2023-07-19T01:49:10Z</dcterms:modified>
</cp:coreProperties>
</file>