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A4278-DC1B-485C-ADC7-9127F5580F2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51661-93AB-4672-9AF3-8FC41E5D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51661-93AB-4672-9AF3-8FC41E5D1C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6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E828-D50C-C37D-3D9C-2B45265F8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D12F5-DB41-A451-EC06-24C1899CA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30809-0E97-6CCC-C20D-89179C3B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9497-3619-4647-859E-9E6F25A20D4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BFCE-7BEC-55A3-FB7B-DE15AC89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D5870-6037-C9AF-4DFF-12B8B753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9EF-CC45-4C6F-99C2-082AF472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669-B72D-8458-4A5B-DAA3EADC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853E3-0A2E-4C18-8BCB-84AD3D2F5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723C-DB53-A4D5-9BFD-E97FCA92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9497-3619-4647-859E-9E6F25A20D4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5942-B821-2227-328D-5F5C71E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079B-7D4D-7AEC-1590-B69E7A52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9EF-CC45-4C6F-99C2-082AF472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AB237-A0F1-5161-CB9F-FD2D7F273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9083C-5C23-F38E-7369-D7FFE7D6E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F1597-C02E-7A92-15FE-BDB58042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9497-3619-4647-859E-9E6F25A20D4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BD2F-E914-065B-C661-5D040D91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FE98A-1F3F-45B9-0502-1FF345C6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9EF-CC45-4C6F-99C2-082AF472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2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7FD5-F23F-17FC-CF5B-008680AB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29F7-0541-C49E-5F1B-FF24AB69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CAD8-E48A-62B0-6DF2-607126F9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9497-3619-4647-859E-9E6F25A20D4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C5DB-A57B-8D7C-5308-7A9292AE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C661-D902-DA44-EE24-8A52279C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9EF-CC45-4C6F-99C2-082AF472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DAA6-199C-0F0C-F296-87105673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5C416-D67B-DC28-D4AC-80A498107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B654-2F8C-0CF3-6CB7-A02D0AFD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9497-3619-4647-859E-9E6F25A20D4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73013-668F-E50D-9061-E8D4186C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82493-3859-3831-F78E-B20C614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9EF-CC45-4C6F-99C2-082AF472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9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8F1F-6A98-B9F6-56E2-F245C419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360E-83EB-C8E2-96CE-1573E22C1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34F71-9C1C-5A10-44F3-F7367E57A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CDE46-F001-B55C-684B-FAAD97B3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9497-3619-4647-859E-9E6F25A20D4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38B78-1223-4689-F822-2C02243D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1CE40-4AA5-F813-160A-32363002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9EF-CC45-4C6F-99C2-082AF472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1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2EC1-A9E3-8008-1D5F-F527B46F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4E58F-CA9D-46F3-E946-648DB5546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3F2E2-2C63-4F36-C821-1AAB5D76A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DC1E6-3BFB-7743-1CBB-1AD1690B4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E731F-B29A-079F-A451-A9244C069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D4FFA-E378-5972-95EC-CCE8DB23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9497-3619-4647-859E-9E6F25A20D4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19FDF-B850-47C0-4E63-25693B2A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23922-2BDF-3B54-671C-5F2020EA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9EF-CC45-4C6F-99C2-082AF472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F88F-33E9-452C-3BD3-7121A0D9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03A1-8D7B-55CC-27B8-F0172F42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9497-3619-4647-859E-9E6F25A20D4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14CE3-920A-4BE7-3D51-DCA34846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6DD1E-62C8-7884-D344-C7008955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9EF-CC45-4C6F-99C2-082AF472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9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D8CE1-7D84-F3ED-0156-A70F54C6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9497-3619-4647-859E-9E6F25A20D4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B2CC7-D5A8-3CDC-C525-28D16DBC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9828-8C31-4223-9504-E55D2F0F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9EF-CC45-4C6F-99C2-082AF472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7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C91B-6377-FCD9-3761-8D173539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EC8B-E216-A416-95F2-E4E433383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BC8F4-A0D4-59C2-1414-D02B7617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318A0-40AF-157C-C18B-681BE439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9497-3619-4647-859E-9E6F25A20D4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EF1BA-6E56-18E3-0013-6A500201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C9F1D-09B1-1689-ABC5-1D7250CE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9EF-CC45-4C6F-99C2-082AF472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4F1C-2B4B-3054-728E-77C237D8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1E95-AD37-6F08-EA28-F4E2BC1CD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36E7C-13B6-3B5D-509C-B1DD1C0D6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E5E11-2A58-348F-D18A-AA3B2D1E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9497-3619-4647-859E-9E6F25A20D4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BDE95-D06E-5E69-A003-4F9C5D9B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95C82-CCE2-219A-2D42-2CEFA513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9EF-CC45-4C6F-99C2-082AF472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AEAFB-FFC4-65D5-3E83-74CB0B4D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46FB0-AEA8-8736-0BB7-F972A919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6377B-187F-0BFA-2443-E00685A69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99497-3619-4647-859E-9E6F25A20D4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1121-C30E-4EDC-5317-06A76FE29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EAD7F-7A31-ED3B-2062-589DBABED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CD9EF-CC45-4C6F-99C2-082AF472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miearth/&#3617;&#3634;&#3607;&#3635;&#3588;&#3623;&#3634;&#3617;&#3619;&#3641;&#3657;&#3592;&#3633;&#3585;-git-branch-560c23e67eb6" TargetMode="External"/><Relationship Id="rId2" Type="http://schemas.openxmlformats.org/officeDocument/2006/relationships/hyperlink" Target="https://blog.pjjop.org/version-control-and-git-from-zero-to-hero-part-6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omkiat.cc/git-merge/" TargetMode="External"/><Relationship Id="rId4" Type="http://schemas.openxmlformats.org/officeDocument/2006/relationships/hyperlink" Target="https://github.com/opendream/progit/blob/master/03-git-branching/01-chapter3.markdow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7A37-B075-6C17-8655-95EB4C1E2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Branch</a:t>
            </a:r>
            <a:br>
              <a:rPr lang="en-US" b="1" dirty="0"/>
            </a:br>
            <a:r>
              <a:rPr lang="th-TH" b="1" i="0" dirty="0">
                <a:solidFill>
                  <a:srgbClr val="0A0B0C"/>
                </a:solidFill>
                <a:effectLst/>
                <a:latin typeface="-apple-system"/>
              </a:rPr>
              <a:t>แนวคิดของ </a:t>
            </a:r>
            <a:r>
              <a:rPr lang="en-US" b="1" i="0" dirty="0">
                <a:solidFill>
                  <a:srgbClr val="0A0B0C"/>
                </a:solidFill>
                <a:effectLst/>
                <a:latin typeface="-apple-system"/>
              </a:rPr>
              <a:t>Branch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AB57E-3F94-12A2-7713-F50BC5D12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42" y="3929743"/>
            <a:ext cx="11691257" cy="26234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Ref: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https://blog.pjjop.org/version-control-and-git-from-zero-to-hero-part-6/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https://medium.com/amiearth/</a:t>
            </a:r>
            <a:r>
              <a:rPr lang="th-TH" dirty="0">
                <a:hlinkClick r:id="rId3"/>
              </a:rPr>
              <a:t>มาทำความรู้จัก-</a:t>
            </a:r>
            <a:r>
              <a:rPr lang="en-US" dirty="0">
                <a:hlinkClick r:id="rId3"/>
              </a:rPr>
              <a:t>git-branch-560c23e67eb6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https://github.com/opendream/progit/blob/master/03-git-branching/01-chapter3.markdown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https://www.somkiat.cc/git-merge/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3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E677-E49F-0A97-BE54-28207476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56" y="131465"/>
            <a:ext cx="10515600" cy="913889"/>
          </a:xfrm>
        </p:spPr>
        <p:txBody>
          <a:bodyPr/>
          <a:lstStyle/>
          <a:p>
            <a:r>
              <a:rPr lang="en-US" b="1" i="0" dirty="0">
                <a:effectLst/>
                <a:latin typeface="inherit"/>
              </a:rPr>
              <a:t>New Timeline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240957F-4E87-F952-C5A6-80A13F67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6" y="1411356"/>
            <a:ext cx="11714922" cy="44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7716B-D0AB-3522-B4C9-4504A295ADB6}"/>
              </a:ext>
            </a:extLst>
          </p:cNvPr>
          <p:cNvSpPr txBox="1"/>
          <p:nvPr/>
        </p:nvSpPr>
        <p:spPr>
          <a:xfrm>
            <a:off x="655982" y="1100109"/>
            <a:ext cx="80407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แก้ไข </a:t>
            </a:r>
            <a:r>
              <a:rPr lang="en-US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Code </a:t>
            </a:r>
            <a:r>
              <a:rPr lang="th-TH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ในไฟล์ </a:t>
            </a:r>
            <a:r>
              <a:rPr lang="en-US" sz="2800" b="1" i="0" dirty="0" err="1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test.rb</a:t>
            </a:r>
            <a:r>
              <a:rPr lang="en-US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h-TH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แล้ว </a:t>
            </a:r>
            <a:r>
              <a:rPr lang="en-US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Check-In </a:t>
            </a:r>
            <a:r>
              <a:rPr lang="th-TH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ที่ </a:t>
            </a:r>
            <a:r>
              <a:rPr lang="en-US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Master Branch </a:t>
            </a:r>
            <a:endParaRPr lang="th-TH" sz="2800" b="1" i="0" dirty="0">
              <a:solidFill>
                <a:srgbClr val="35373A"/>
              </a:solidFill>
              <a:effectLst/>
              <a:latin typeface="Georgia" panose="020405020504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HEAD Pointer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และ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Master Pointer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จะเคลื่อนตัวไปข้างหน้ายัง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Commit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ล่าสุด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ซึ่งจะทำให้เกิดการแยกตัวออกเป็น 2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Timeline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5E8A-2FF1-F3C0-919D-B968B9C932F2}"/>
              </a:ext>
            </a:extLst>
          </p:cNvPr>
          <p:cNvSpPr txBox="1"/>
          <p:nvPr/>
        </p:nvSpPr>
        <p:spPr>
          <a:xfrm>
            <a:off x="655982" y="4506604"/>
            <a:ext cx="82196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Source Code </a:t>
            </a:r>
            <a:r>
              <a:rPr lang="th-TH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อยู่ 2 </a:t>
            </a:r>
            <a:r>
              <a:rPr lang="en-US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Timeline </a:t>
            </a:r>
            <a:r>
              <a:rPr lang="th-TH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การ </a:t>
            </a:r>
            <a:r>
              <a:rPr lang="en-US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Merge Branch </a:t>
            </a:r>
            <a:endParaRPr lang="th-TH" sz="2800" b="1" i="0" dirty="0">
              <a:solidFill>
                <a:srgbClr val="35373A"/>
              </a:solidFill>
              <a:effectLst/>
              <a:latin typeface="Georgia" panose="020405020504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สิ่งสำคัญเมื่อมีการทำงานร่วมกันเป็นทีมเพื่อส่ง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Source Code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ที่แก้ไขไปยัง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Branch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หลัก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86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7BF0-4EFE-BF20-4860-A7801E6A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Version Control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51FF-C96F-1A09-816B-2CD2F4C8A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4804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Version Control System </a:t>
            </a:r>
            <a:r>
              <a:rPr lang="th-TH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เกือบทุกตัวจะมี </a:t>
            </a:r>
            <a:r>
              <a:rPr lang="en-US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Branch Feature </a:t>
            </a:r>
            <a:r>
              <a:rPr lang="th-TH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ให้ใช้งานในรูปหนึ่งรูปแบบใด </a:t>
            </a:r>
            <a:endParaRPr lang="en-US" sz="3600" b="0" i="0" dirty="0">
              <a:solidFill>
                <a:srgbClr val="35373A"/>
              </a:solidFill>
              <a:effectLst/>
              <a:latin typeface="Georgia" panose="02040502050405020303" pitchFamily="18" charset="0"/>
            </a:endParaRPr>
          </a:p>
          <a:p>
            <a:r>
              <a:rPr lang="th-TH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การแตก </a:t>
            </a:r>
            <a:r>
              <a:rPr lang="en-US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Branch </a:t>
            </a:r>
            <a:r>
              <a:rPr lang="th-TH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ใน </a:t>
            </a:r>
            <a:r>
              <a:rPr lang="en-US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Version Control System </a:t>
            </a:r>
            <a:r>
              <a:rPr lang="th-TH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เหล่านั้นค่อนข้างมีค่าใช้จ่ายที่สูง</a:t>
            </a:r>
            <a:r>
              <a:rPr lang="th-TH" sz="36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เหมือนกับ</a:t>
            </a:r>
            <a:r>
              <a:rPr lang="th-TH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การทำสำเนา </a:t>
            </a:r>
            <a:r>
              <a:rPr lang="en-US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Source Code </a:t>
            </a:r>
            <a:r>
              <a:rPr lang="th-TH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ทั้ง </a:t>
            </a:r>
            <a:r>
              <a:rPr lang="en-US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Folder </a:t>
            </a:r>
            <a:r>
              <a:rPr lang="th-TH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ยิ่ง </a:t>
            </a:r>
            <a:r>
              <a:rPr lang="en-US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Project </a:t>
            </a:r>
            <a:r>
              <a:rPr lang="th-TH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มีขนาดใหญ่ยิ่งใช้เวลาในการสร้าง </a:t>
            </a:r>
            <a:r>
              <a:rPr lang="en-US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Branch </a:t>
            </a:r>
            <a:r>
              <a:rPr lang="th-TH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หลายวินาที หรือเป็นนาที </a:t>
            </a:r>
            <a:endParaRPr lang="en-US" sz="3600" b="0" i="0" dirty="0">
              <a:solidFill>
                <a:srgbClr val="35373A"/>
              </a:solidFill>
              <a:effectLst/>
              <a:latin typeface="Georgia" panose="02040502050405020303" pitchFamily="18" charset="0"/>
            </a:endParaRPr>
          </a:p>
          <a:p>
            <a:r>
              <a:rPr lang="th-TH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แต่ </a:t>
            </a:r>
            <a:r>
              <a:rPr lang="en-US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Branch </a:t>
            </a:r>
            <a:r>
              <a:rPr lang="th-TH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ใน </a:t>
            </a:r>
            <a:r>
              <a:rPr lang="en-US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Git </a:t>
            </a:r>
            <a:r>
              <a:rPr lang="th-TH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เป็นอะไรที่แตกต่างกัน การสร้าง </a:t>
            </a:r>
            <a:r>
              <a:rPr lang="en-US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Branch </a:t>
            </a:r>
            <a:r>
              <a:rPr lang="th-TH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ของ </a:t>
            </a:r>
            <a:r>
              <a:rPr lang="en-US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Git </a:t>
            </a:r>
            <a:r>
              <a:rPr lang="th-TH" sz="36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นั้นรวดเร็วอย่างไม่น่าเชื่อ และใช้ทรัพยากรน้อยกว่า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440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E1512-CD67-5388-2BAD-DBED09C7C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1258" y="5559744"/>
            <a:ext cx="115987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</a:br>
            <a:r>
              <a:rPr lang="th-TH" altLang="en-US" sz="1800" dirty="0">
                <a:latin typeface="Courier New" panose="02070309020205020404" pitchFamily="49" charset="0"/>
              </a:rPr>
              <a:t>/</a:t>
            </a:r>
            <a:r>
              <a:rPr lang="en-US" altLang="en-US" sz="2800" dirty="0">
                <a:latin typeface="Courier New" panose="02070309020205020404" pitchFamily="49" charset="0"/>
              </a:rPr>
              <a:t>2.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git commit -m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'The initial commit of my project'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BE248D-5936-C24D-2B60-BA49FC302AFB}"/>
              </a:ext>
            </a:extLst>
          </p:cNvPr>
          <p:cNvGrpSpPr/>
          <p:nvPr/>
        </p:nvGrpSpPr>
        <p:grpSpPr>
          <a:xfrm>
            <a:off x="261258" y="2065640"/>
            <a:ext cx="7992573" cy="1533089"/>
            <a:chOff x="152400" y="132425"/>
            <a:chExt cx="7992573" cy="15330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1BA1B8-0463-492C-AABF-CECFD532B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132425"/>
              <a:ext cx="7992573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1.</a:t>
              </a:r>
              <a:r>
                <a:rPr kumimoji="0" lang="en-US" altLang="en-US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git add </a:t>
              </a: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README </a:t>
              </a:r>
              <a:r>
                <a:rPr kumimoji="0" lang="en-US" altLang="en-US" sz="3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test.rb</a:t>
              </a: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 LICENSE</a:t>
              </a: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9B94D9CB-18B9-3F77-5CA7-16A6A86FB4D2}"/>
                </a:ext>
              </a:extLst>
            </p:cNvPr>
            <p:cNvCxnSpPr>
              <a:cxnSpLocks/>
            </p:cNvCxnSpPr>
            <p:nvPr/>
          </p:nvCxnSpPr>
          <p:spPr>
            <a:xfrm>
              <a:off x="3026229" y="624868"/>
              <a:ext cx="1562101" cy="1040646"/>
            </a:xfrm>
            <a:prstGeom prst="curvedConnector3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FABAB1-04B8-0F15-481C-679B4EC2A87E}"/>
              </a:ext>
            </a:extLst>
          </p:cNvPr>
          <p:cNvGrpSpPr/>
          <p:nvPr/>
        </p:nvGrpSpPr>
        <p:grpSpPr>
          <a:xfrm>
            <a:off x="332014" y="1992849"/>
            <a:ext cx="11310256" cy="3772260"/>
            <a:chOff x="1348646" y="0"/>
            <a:chExt cx="11310256" cy="377226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C002C7-E093-1406-57DB-0A52AE5D2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646" y="0"/>
              <a:ext cx="11310256" cy="3772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9BF1444A-EE5F-92A6-3148-D629E37586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79372" y="2327045"/>
              <a:ext cx="1817917" cy="1445214"/>
            </a:xfrm>
            <a:prstGeom prst="curved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D5B2B81-ADF5-8CBE-7631-67E51E1BA02D}"/>
              </a:ext>
            </a:extLst>
          </p:cNvPr>
          <p:cNvSpPr txBox="1"/>
          <p:nvPr/>
        </p:nvSpPr>
        <p:spPr>
          <a:xfrm>
            <a:off x="261258" y="492490"/>
            <a:ext cx="119307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สมมติเรามีไฟล์อยู่ 3 ไฟล์ คือ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README </a:t>
            </a:r>
            <a:r>
              <a:rPr lang="en-US" sz="3200" b="0" i="0" dirty="0" err="1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test.rb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และ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LICENSE </a:t>
            </a: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ใน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Git Folder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เมื่อเรา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Check-In </a:t>
            </a: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ทั้ง 3 ไฟล์ลง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Database </a:t>
            </a: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ด้วยคำสั่ง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git add </a:t>
            </a:r>
            <a:r>
              <a:rPr lang="th-TH" sz="3200" dirty="0">
                <a:solidFill>
                  <a:srgbClr val="35373A"/>
                </a:solidFill>
                <a:latin typeface="Georgia" panose="02040502050405020303" pitchFamily="18" charset="0"/>
              </a:rPr>
              <a:t>และ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git commit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367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FA26-BEBE-9BA9-951A-9BD77A68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54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Companion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F01370-448C-3793-8DE1-7E24D74A0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85" y="2190297"/>
            <a:ext cx="745671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A18A5D-92F8-7389-3C77-1759C793A568}"/>
              </a:ext>
            </a:extLst>
          </p:cNvPr>
          <p:cNvSpPr txBox="1"/>
          <p:nvPr/>
        </p:nvSpPr>
        <p:spPr>
          <a:xfrm>
            <a:off x="195943" y="1201681"/>
            <a:ext cx="863237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Branch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คือ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Pointer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ที่สามารถเคลื่อนที่ไปยัง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Commit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บนสุดของ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Timeline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โดย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Git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จะสร้าง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Branch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ชื่อ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Master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เป็น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Branch Default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เมื่อมีการ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Commit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ในครั้งแรก</a:t>
            </a:r>
            <a:endParaRPr lang="en-US" sz="2800" b="0" i="0" dirty="0">
              <a:solidFill>
                <a:srgbClr val="35373A"/>
              </a:solidFill>
              <a:effectLst/>
              <a:latin typeface="Georgia" panose="02040502050405020303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ทุกครั้งที่เราสร้าง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Commit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ขึ้นมาใหม่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Master Branch Pointer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จะเคลื่อนไปข้างหน้า (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Move Forward)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โดยอัตโนมัติ ซึ่งจะทำให้มันชี้ไปยัง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Commit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บนสุดของ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Timeline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เสมอ </a:t>
            </a:r>
            <a:endParaRPr lang="en-US" sz="2800" b="0" i="0" dirty="0">
              <a:solidFill>
                <a:srgbClr val="35373A"/>
              </a:solidFill>
              <a:effectLst/>
              <a:latin typeface="Georgia" panose="02040502050405020303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นอกจากนี้มันยังมี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HEAD Pointer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เป็นคู่เกลอที่ชี้ไปยัง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Master Branch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ที่เรากำลัง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Check-Out</a:t>
            </a:r>
            <a:endParaRPr lang="en-US" sz="2800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0851-04B6-930B-CC2F-27E04855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6" y="75470"/>
            <a:ext cx="10515600" cy="1425526"/>
          </a:xfrm>
        </p:spPr>
        <p:txBody>
          <a:bodyPr/>
          <a:lstStyle/>
          <a:p>
            <a:r>
              <a:rPr lang="en-US" b="1" i="0" dirty="0">
                <a:effectLst/>
                <a:latin typeface="inherit"/>
              </a:rPr>
              <a:t>Creating a New Branch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E2E97F-E938-EBD1-ED7D-E939EBAC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14" y="1066372"/>
            <a:ext cx="10942982" cy="259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1C06AC-4F07-C3FA-7326-1A64E34FB48B}"/>
              </a:ext>
            </a:extLst>
          </p:cNvPr>
          <p:cNvSpPr txBox="1"/>
          <p:nvPr/>
        </p:nvSpPr>
        <p:spPr>
          <a:xfrm>
            <a:off x="372718" y="4396760"/>
            <a:ext cx="108137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สร้าง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Branch </a:t>
            </a: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ใหม่ชื่อ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Testing </a:t>
            </a:r>
            <a:endParaRPr lang="th-TH" sz="3200" b="0" i="0" dirty="0">
              <a:solidFill>
                <a:srgbClr val="35373A"/>
              </a:solidFill>
              <a:effectLst/>
              <a:latin typeface="Georgia" panose="020405020504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Git </a:t>
            </a: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จะสร้าง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Testing Pointer </a:t>
            </a: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ที่ชี้ไปยัง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Commit </a:t>
            </a:r>
            <a:endParaRPr lang="th-TH" sz="3200" b="0" i="0" dirty="0">
              <a:solidFill>
                <a:srgbClr val="35373A"/>
              </a:solidFill>
              <a:effectLst/>
              <a:latin typeface="Georgia" panose="020405020504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เดิมที่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Master Pointer </a:t>
            </a: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ที่ชี้ไปยัง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Commit </a:t>
            </a:r>
            <a:endParaRPr lang="en-US" sz="32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5EE0E95-F6D9-C874-7A83-9BBD57005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783" y="3064294"/>
            <a:ext cx="57968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git branch testing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6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E861-D910-17AB-0CC2-62F7A280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Branch Pointer </a:t>
            </a:r>
            <a:r>
              <a:rPr lang="th-TH" sz="44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ยังคงอยู่บน </a:t>
            </a:r>
            <a:r>
              <a:rPr lang="en-US" sz="44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Timeline </a:t>
            </a:r>
            <a:r>
              <a:rPr lang="th-TH" sz="44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เดียวกัน</a:t>
            </a:r>
            <a:endParaRPr lang="en-US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9E4B60-DC79-69F7-1E6C-405A4693D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0653"/>
            <a:ext cx="11002617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80B52A-62FC-B864-66BA-4A9EC686C1BE}"/>
              </a:ext>
            </a:extLst>
          </p:cNvPr>
          <p:cNvSpPr txBox="1"/>
          <p:nvPr/>
        </p:nvSpPr>
        <p:spPr>
          <a:xfrm>
            <a:off x="457200" y="1900653"/>
            <a:ext cx="67287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Branch </a:t>
            </a: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ปัจจุบันยังคงเป็น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Master Branch </a:t>
            </a:r>
            <a:endParaRPr lang="th-TH" sz="3200" b="0" i="0" dirty="0">
              <a:solidFill>
                <a:srgbClr val="35373A"/>
              </a:solidFill>
              <a:effectLst/>
              <a:latin typeface="Georgia" panose="020405020504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เพราะ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HEAD Pointer </a:t>
            </a: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ยังคงอยู่ที่นี่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422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753F-00C9-6D68-9138-D16499B7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452"/>
            <a:ext cx="9770166" cy="1325563"/>
          </a:xfrm>
        </p:spPr>
        <p:txBody>
          <a:bodyPr/>
          <a:lstStyle/>
          <a:p>
            <a:r>
              <a:rPr lang="en-US" b="1" i="0" dirty="0">
                <a:effectLst/>
                <a:latin typeface="inherit"/>
              </a:rPr>
              <a:t>Switching Branches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DE5F4E-4407-F69D-8F6D-2AF589AFD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79103"/>
            <a:ext cx="10515599" cy="406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2D89A8-580A-815F-4D27-FE29C0C0F882}"/>
              </a:ext>
            </a:extLst>
          </p:cNvPr>
          <p:cNvSpPr txBox="1"/>
          <p:nvPr/>
        </p:nvSpPr>
        <p:spPr>
          <a:xfrm>
            <a:off x="758686" y="1779103"/>
            <a:ext cx="79778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คำสั่ง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git checkout </a:t>
            </a: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จะทำให้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HEAD pointer </a:t>
            </a:r>
            <a:endParaRPr lang="th-TH" sz="3200" b="0" i="0" dirty="0">
              <a:solidFill>
                <a:srgbClr val="35373A"/>
              </a:solidFill>
              <a:effectLst/>
              <a:latin typeface="Georgia" panose="020405020504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h-TH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เคลื่อนตัวไปยัง </a:t>
            </a:r>
            <a:r>
              <a:rPr 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Testing Branch</a:t>
            </a:r>
            <a:endParaRPr lang="en-US" sz="32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0F1E6F7-1F69-FCCF-6C3A-3A84485A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408" y="5290210"/>
            <a:ext cx="67155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git checkout testing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86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CB9D-9E26-048A-DD37-243C36CA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th-TH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แก้ไข </a:t>
            </a:r>
            <a:r>
              <a:rPr lang="en-US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Code </a:t>
            </a:r>
            <a:r>
              <a:rPr lang="th-TH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ในไฟล์ </a:t>
            </a:r>
            <a:r>
              <a:rPr lang="en-US" b="1" i="0" dirty="0" err="1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test.rb</a:t>
            </a:r>
            <a:r>
              <a:rPr lang="en-US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 </a:t>
            </a:r>
            <a:endParaRPr lang="en-US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6F09BA8-BCAD-4D15-37AB-74130D980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1302027"/>
            <a:ext cx="10764078" cy="397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734EE6-7BF8-3BF5-9E49-0C599F777E57}"/>
              </a:ext>
            </a:extLst>
          </p:cNvPr>
          <p:cNvSpPr txBox="1"/>
          <p:nvPr/>
        </p:nvSpPr>
        <p:spPr>
          <a:xfrm>
            <a:off x="467139" y="3489509"/>
            <a:ext cx="87033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แก้ไข </a:t>
            </a:r>
            <a:r>
              <a:rPr lang="en-US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Code </a:t>
            </a:r>
            <a:r>
              <a:rPr lang="th-TH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ในไฟล์ </a:t>
            </a:r>
            <a:r>
              <a:rPr lang="en-US" sz="2800" b="1" i="0" dirty="0" err="1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test.rb</a:t>
            </a:r>
            <a:r>
              <a:rPr lang="en-US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h-TH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แล้ว </a:t>
            </a:r>
            <a:r>
              <a:rPr lang="en-US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Check-In </a:t>
            </a:r>
            <a:endParaRPr lang="th-TH" sz="2800" b="1" i="0" dirty="0">
              <a:solidFill>
                <a:srgbClr val="35373A"/>
              </a:solidFill>
              <a:effectLst/>
              <a:latin typeface="Georgia" panose="020405020504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สิ่งที่เกิดขึ้นก็คือ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Testing Pointer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และ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HEAD </a:t>
            </a:r>
            <a:endParaRPr lang="th-TH" sz="2800" b="0" i="0" dirty="0">
              <a:solidFill>
                <a:srgbClr val="35373A"/>
              </a:solidFill>
              <a:effectLst/>
              <a:latin typeface="Georgia" panose="020405020504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Pointer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จะเคลื่อนตัวไปข้างหน้า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Commit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ใหม่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ขณะที่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Master Pointer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ยังอยู่ที่เดิม</a:t>
            </a:r>
            <a:endParaRPr lang="en-US" sz="2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A00826-80BF-2599-9FFB-618E6776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39" y="1507964"/>
            <a:ext cx="695543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vi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test.rb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th-TH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git commit -a -m 'made a change'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86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FE0E-A56A-DC9A-4867-2B836930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8513" cy="1325563"/>
          </a:xfrm>
        </p:spPr>
        <p:txBody>
          <a:bodyPr/>
          <a:lstStyle/>
          <a:p>
            <a:r>
              <a:rPr lang="th-TH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การสลับไปมาระหว่าง </a:t>
            </a:r>
            <a:r>
              <a:rPr lang="en-US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Branch </a:t>
            </a:r>
            <a:r>
              <a:rPr lang="th-TH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มายัง </a:t>
            </a:r>
            <a:r>
              <a:rPr lang="en-US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Master Branch</a:t>
            </a:r>
            <a:endParaRPr lang="en-US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AC14E9B-4B34-34E2-E5D7-5DD8FBC6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9" y="1838325"/>
            <a:ext cx="10913164" cy="255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E5ADBB-F92A-EF7F-B2A0-8C65AAB35F40}"/>
              </a:ext>
            </a:extLst>
          </p:cNvPr>
          <p:cNvSpPr txBox="1"/>
          <p:nvPr/>
        </p:nvSpPr>
        <p:spPr>
          <a:xfrm>
            <a:off x="838200" y="4398024"/>
            <a:ext cx="8458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การสลับไปมาระหว่าง </a:t>
            </a:r>
            <a:r>
              <a:rPr lang="en-US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Branch </a:t>
            </a:r>
            <a:r>
              <a:rPr lang="th-TH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มายัง </a:t>
            </a:r>
            <a:r>
              <a:rPr lang="en-US" sz="2800" b="1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Master Branch</a:t>
            </a:r>
            <a:endParaRPr lang="th-TH" sz="2800" b="1" i="0" dirty="0">
              <a:solidFill>
                <a:srgbClr val="35373A"/>
              </a:solidFill>
              <a:effectLst/>
              <a:latin typeface="Georgia" panose="020405020504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โดยใช้คำสั่ง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git checkout </a:t>
            </a:r>
            <a:endParaRPr lang="th-TH" sz="2800" b="0" i="0" dirty="0">
              <a:solidFill>
                <a:srgbClr val="35373A"/>
              </a:solidFill>
              <a:effectLst/>
              <a:latin typeface="Georgia" panose="020405020504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ซึ่งจะทำให้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HEAD Pointer </a:t>
            </a:r>
            <a:r>
              <a:rPr lang="th-TH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เคลื่อนตัวกลับมายัง </a:t>
            </a:r>
            <a:r>
              <a:rPr lang="en-US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Master Pointer</a:t>
            </a:r>
            <a:endParaRPr lang="en-US" sz="2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7338C3-8BA0-0923-F1EE-1D3BED0C3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39" y="1838324"/>
            <a:ext cx="478336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git checkout master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9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508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Courier New</vt:lpstr>
      <vt:lpstr>Georgia</vt:lpstr>
      <vt:lpstr>inherit</vt:lpstr>
      <vt:lpstr>Wingdings</vt:lpstr>
      <vt:lpstr>Office Theme</vt:lpstr>
      <vt:lpstr>Branch แนวคิดของ Branch</vt:lpstr>
      <vt:lpstr>Version Control System</vt:lpstr>
      <vt:lpstr> /2. git commit -m 'The initial commit of my project' </vt:lpstr>
      <vt:lpstr>Companion</vt:lpstr>
      <vt:lpstr>Creating a New Branch</vt:lpstr>
      <vt:lpstr>Branch Pointer ยังคงอยู่บน Timeline เดียวกัน</vt:lpstr>
      <vt:lpstr>Switching Branches</vt:lpstr>
      <vt:lpstr>แก้ไข Code ในไฟล์ test.rb </vt:lpstr>
      <vt:lpstr>การสลับไปมาระหว่าง Branch มายัง Master Branch</vt:lpstr>
      <vt:lpstr>New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</dc:title>
  <dc:creator>Somnuek Sinthupuan</dc:creator>
  <cp:lastModifiedBy>Somnuek Sinthupuan</cp:lastModifiedBy>
  <cp:revision>44</cp:revision>
  <dcterms:created xsi:type="dcterms:W3CDTF">2023-06-19T13:10:39Z</dcterms:created>
  <dcterms:modified xsi:type="dcterms:W3CDTF">2023-06-19T15:45:02Z</dcterms:modified>
</cp:coreProperties>
</file>