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4" r:id="rId9"/>
    <p:sldId id="272" r:id="rId10"/>
    <p:sldId id="271" r:id="rId11"/>
    <p:sldId id="261" r:id="rId12"/>
    <p:sldId id="265" r:id="rId13"/>
    <p:sldId id="262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09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36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10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22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0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91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8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07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6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7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13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8227-3C0C-4051-A63A-55B2BAF18443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04DB-2B9D-47FC-A09E-129E8A3622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45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SG" sz="8000" dirty="0">
                <a:latin typeface="Bahnschrift Condensed" panose="020B0502040204020203" pitchFamily="34" charset="0"/>
              </a:rPr>
              <a:t>Heart Watch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653136"/>
            <a:ext cx="64008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SG" sz="2400" b="1" dirty="0" smtClean="0">
                <a:solidFill>
                  <a:schemeClr val="tx2">
                    <a:lumMod val="75000"/>
                  </a:schemeClr>
                </a:solidFill>
              </a:rPr>
              <a:t>Team 16</a:t>
            </a:r>
          </a:p>
          <a:p>
            <a:pPr algn="l"/>
            <a:r>
              <a:rPr lang="en-SG" sz="2400" b="1" dirty="0">
                <a:solidFill>
                  <a:srgbClr val="0070C0"/>
                </a:solidFill>
              </a:rPr>
              <a:t>Kian Soon (</a:t>
            </a:r>
            <a:r>
              <a:rPr lang="en-SG" sz="2400" b="1" dirty="0" smtClean="0">
                <a:solidFill>
                  <a:srgbClr val="0070C0"/>
                </a:solidFill>
              </a:rPr>
              <a:t>A0213510B)</a:t>
            </a:r>
            <a:endParaRPr lang="en-SG" sz="2400" b="1" dirty="0">
              <a:solidFill>
                <a:srgbClr val="0070C0"/>
              </a:solidFill>
            </a:endParaRPr>
          </a:p>
          <a:p>
            <a:pPr algn="l"/>
            <a:r>
              <a:rPr lang="en-SG" sz="2400" b="1" dirty="0">
                <a:solidFill>
                  <a:srgbClr val="0070C0"/>
                </a:solidFill>
              </a:rPr>
              <a:t>Mahathir (</a:t>
            </a:r>
            <a:r>
              <a:rPr lang="en-SG" sz="2400" b="1" dirty="0" smtClean="0">
                <a:solidFill>
                  <a:srgbClr val="0070C0"/>
                </a:solidFill>
              </a:rPr>
              <a:t>A0213486A)</a:t>
            </a:r>
            <a:endParaRPr lang="en-SG" sz="2400" b="1" dirty="0">
              <a:solidFill>
                <a:srgbClr val="0070C0"/>
              </a:solidFill>
            </a:endParaRPr>
          </a:p>
          <a:p>
            <a:pPr algn="l"/>
            <a:r>
              <a:rPr lang="en-SG" sz="2400" b="1" dirty="0">
                <a:solidFill>
                  <a:srgbClr val="0070C0"/>
                </a:solidFill>
              </a:rPr>
              <a:t>Shao Qiang (A0213558A)</a:t>
            </a:r>
          </a:p>
        </p:txBody>
      </p:sp>
    </p:spTree>
    <p:extLst>
      <p:ext uri="{BB962C8B-B14F-4D97-AF65-F5344CB8AC3E}">
        <p14:creationId xmlns:p14="http://schemas.microsoft.com/office/powerpoint/2010/main" val="3891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Webapp</a:t>
            </a:r>
            <a:r>
              <a:rPr lang="en-SG" dirty="0"/>
              <a:t>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638"/>
              </a:spcBef>
              <a:buFont typeface="Arial" pitchFamily="32"/>
            </a:pPr>
            <a:r>
              <a:rPr lang="en-US" dirty="0">
                <a:latin typeface="Calibri" pitchFamily="18"/>
              </a:rPr>
              <a:t>Front End: CSS Bootstrap</a:t>
            </a:r>
          </a:p>
          <a:p>
            <a:pPr marL="0" indent="0">
              <a:spcBef>
                <a:spcPts val="638"/>
              </a:spcBef>
              <a:buFont typeface="Arial" pitchFamily="32"/>
            </a:pPr>
            <a:r>
              <a:rPr lang="en-US" dirty="0">
                <a:latin typeface="Calibri" pitchFamily="18"/>
              </a:rPr>
              <a:t>Back End: Django Framework, </a:t>
            </a:r>
            <a:r>
              <a:rPr lang="en-US" dirty="0" err="1">
                <a:latin typeface="Calibri" pitchFamily="18"/>
              </a:rPr>
              <a:t>Experta</a:t>
            </a:r>
            <a:endParaRPr lang="en-US" dirty="0">
              <a:latin typeface="Calibri" pitchFamily="18"/>
            </a:endParaRPr>
          </a:p>
          <a:p>
            <a:pPr marL="0" indent="0">
              <a:spcBef>
                <a:spcPts val="638"/>
              </a:spcBef>
              <a:buFont typeface="Arial" pitchFamily="32"/>
            </a:pPr>
            <a:r>
              <a:rPr lang="en-US" dirty="0">
                <a:latin typeface="Calibri" pitchFamily="18"/>
              </a:rPr>
              <a:t>Supporting Tools: Rattle GUI  </a:t>
            </a:r>
          </a:p>
          <a:p>
            <a:pPr marL="0" indent="0">
              <a:spcBef>
                <a:spcPts val="638"/>
              </a:spcBef>
              <a:buFont typeface="Arial" pitchFamily="32"/>
            </a:pPr>
            <a:endParaRPr lang="en-SG" dirty="0"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717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 generation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78C464B5-78DC-4F9F-B8A3-FB083CAE346F}"/>
              </a:ext>
            </a:extLst>
          </p:cNvPr>
          <p:cNvSpPr txBox="1"/>
          <p:nvPr/>
        </p:nvSpPr>
        <p:spPr>
          <a:xfrm>
            <a:off x="845289" y="1677895"/>
            <a:ext cx="3713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Data-mining (Decision tree)</a:t>
            </a:r>
          </a:p>
          <a:p>
            <a:r>
              <a:rPr lang="en-US" sz="2000" dirty="0"/>
              <a:t>Modelled in R using RATTLE library</a:t>
            </a:r>
          </a:p>
          <a:p>
            <a:endParaRPr lang="en-SG" sz="2000" b="1" dirty="0"/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08" y="2645752"/>
            <a:ext cx="1980804" cy="1265169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xmlns="" id="{4246AD2C-7DA0-4BDC-8F01-D17411F01AE5}"/>
              </a:ext>
            </a:extLst>
          </p:cNvPr>
          <p:cNvSpPr txBox="1"/>
          <p:nvPr/>
        </p:nvSpPr>
        <p:spPr>
          <a:xfrm>
            <a:off x="6476503" y="4036124"/>
            <a:ext cx="1396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Error matrix</a:t>
            </a:r>
            <a:endParaRPr lang="en-SG" sz="2000"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DA171427-3575-4FBE-A5E3-64D5D5AA1526}"/>
              </a:ext>
            </a:extLst>
          </p:cNvPr>
          <p:cNvSpPr txBox="1"/>
          <p:nvPr/>
        </p:nvSpPr>
        <p:spPr>
          <a:xfrm>
            <a:off x="6697624" y="2199834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Predicted</a:t>
            </a:r>
            <a:endParaRPr lang="en-SG" sz="2000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xmlns="" id="{F326B703-CAEF-435A-86CB-34AA7AED2E34}"/>
              </a:ext>
            </a:extLst>
          </p:cNvPr>
          <p:cNvSpPr txBox="1"/>
          <p:nvPr/>
        </p:nvSpPr>
        <p:spPr>
          <a:xfrm>
            <a:off x="5405032" y="2629472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Actual</a:t>
            </a:r>
            <a:endParaRPr lang="en-SG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7" y="2417888"/>
            <a:ext cx="5155447" cy="326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Rule Table and Data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27084"/>
              </p:ext>
            </p:extLst>
          </p:nvPr>
        </p:nvGraphicFramePr>
        <p:xfrm>
          <a:off x="539550" y="1340768"/>
          <a:ext cx="7920881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5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7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34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Probability</a:t>
                      </a:r>
                      <a:r>
                        <a:rPr lang="en-SG" sz="1400" baseline="0" dirty="0"/>
                        <a:t> that </a:t>
                      </a:r>
                      <a:r>
                        <a:rPr lang="en-SG" sz="1400" dirty="0"/>
                        <a:t>Patient</a:t>
                      </a:r>
                      <a:r>
                        <a:rPr lang="en-SG" sz="1400" baseline="0" dirty="0"/>
                        <a:t> has Heart </a:t>
                      </a:r>
                      <a:r>
                        <a:rPr lang="en-SG" sz="1400" baseline="0" dirty="0" smtClean="0"/>
                        <a:t>Disease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Diagnosis</a:t>
                      </a:r>
                      <a:r>
                        <a:rPr lang="en-SG" sz="1400" baseline="0" dirty="0"/>
                        <a:t> for Heart Disease</a:t>
                      </a:r>
                      <a:endParaRPr lang="en-SG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3 AND C.P. = 2,3 AND MaxHR &gt;160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3 AND C.P. = 2,3 AND MaxHR &lt;= 160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3 AND C.P = 1,4 AND FLVessels = 0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3 AND C.P = 1,4 AND FLVessels = 1,2,3 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6,7 AND FLVessels = 0 AND Ex.Angina = 1 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6,7 AND FLVessels = 0 AND Ex.Angina = 0 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= 6,7 AND FLVessels = 1,2,3 AND Rest ECG = 1,2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kumimoji="0" lang="en-SG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Thal 6,7 AND FLVessels = 1,2,3 AND Rest ECG = 0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kumimoji="0" lang="en-SG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5217" y="573325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As some of the sample set at the leaf nodes of decision tree are not pure, the app shall report a certain probability of the patient having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1323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Questionnaire Form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72762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37196"/>
            <a:ext cx="2160240" cy="53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8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Questionnaire Form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336704" cy="468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0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5797A-05A2-4454-92F4-A1301943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0"/>
            <a:ext cx="7429499" cy="1478570"/>
          </a:xfrm>
        </p:spPr>
        <p:txBody>
          <a:bodyPr/>
          <a:lstStyle/>
          <a:p>
            <a:pPr algn="ctr"/>
            <a:r>
              <a:rPr lang="en-US" dirty="0"/>
              <a:t>Value-ADDS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ABF5E-9BE4-4D70-8F27-2321205D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021188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Domain expert interview (Groundwork)</a:t>
            </a:r>
          </a:p>
          <a:p>
            <a:pPr marL="0" indent="0">
              <a:buNone/>
            </a:pPr>
            <a:r>
              <a:rPr lang="en-SG" sz="2000" b="1" dirty="0"/>
              <a:t>Questionnaire with GP (Selected questions)</a:t>
            </a:r>
          </a:p>
          <a:p>
            <a:r>
              <a:rPr lang="en-SG" sz="2000" dirty="0"/>
              <a:t>What are the most important signs and symptoms of heart diseases? </a:t>
            </a:r>
          </a:p>
          <a:p>
            <a:r>
              <a:rPr lang="en-SG" sz="2000" dirty="0"/>
              <a:t>What are the current methods used by physicians to determine presence of heart diseases?</a:t>
            </a:r>
          </a:p>
          <a:p>
            <a:r>
              <a:rPr lang="en-SG" sz="2000" dirty="0"/>
              <a:t>Among the factors shown above, which do you think will be the most indicative factors for presence of heart disease? Why is it so? </a:t>
            </a:r>
          </a:p>
          <a:p>
            <a:r>
              <a:rPr lang="en-SG" sz="2000" dirty="0"/>
              <a:t>Are there any other factors which you think can be a good predictor of heart diseases (smoking, alcohol, hereditary etc.)? </a:t>
            </a:r>
          </a:p>
          <a:p>
            <a:r>
              <a:rPr lang="en-SG" sz="2000" dirty="0"/>
              <a:t>Do you know of any similar products in the market? What is your assessment of these products? </a:t>
            </a:r>
          </a:p>
          <a:p>
            <a:pPr marL="0" indent="0">
              <a:buNone/>
            </a:pP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5159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B8142-BD4A-4539-9BC7-A6565E73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61318"/>
            <a:ext cx="7429499" cy="1478570"/>
          </a:xfrm>
        </p:spPr>
        <p:txBody>
          <a:bodyPr/>
          <a:lstStyle/>
          <a:p>
            <a:pPr algn="ctr"/>
            <a:r>
              <a:rPr lang="en-US" dirty="0"/>
              <a:t>Future Enhancement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EEC26-4711-458B-9D9D-18A4821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52045"/>
            <a:ext cx="7429499" cy="354171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638"/>
              </a:spcBef>
              <a:buNone/>
            </a:pPr>
            <a:r>
              <a:rPr lang="en-US" dirty="0">
                <a:latin typeface="Calibri" pitchFamily="18"/>
              </a:rPr>
              <a:t>Automated rules creation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Allow medical professionals to input their own dataset into the program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The program run a script to create the decision tree and generate new rule sets  for the reasoning system. The </a:t>
            </a:r>
            <a:r>
              <a:rPr lang="en-US" dirty="0" err="1">
                <a:latin typeface="Calibri" pitchFamily="18"/>
              </a:rPr>
              <a:t>webapp</a:t>
            </a:r>
            <a:r>
              <a:rPr lang="en-US" dirty="0">
                <a:latin typeface="Calibri" pitchFamily="18"/>
              </a:rPr>
              <a:t> questionnaire will also be updated accordingly.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System will be able to support wider use case (diabetes,  depression </a:t>
            </a:r>
            <a:r>
              <a:rPr lang="en-US" dirty="0" err="1">
                <a:latin typeface="Calibri" pitchFamily="18"/>
              </a:rPr>
              <a:t>etc</a:t>
            </a:r>
            <a:r>
              <a:rPr lang="en-US" dirty="0">
                <a:latin typeface="Calibri" pitchFamily="18"/>
              </a:rPr>
              <a:t>) and not just limited to heart disease prediction 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37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Value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57250" y="1076086"/>
            <a:ext cx="7429499" cy="537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b="1" dirty="0"/>
              <a:t>Background</a:t>
            </a:r>
          </a:p>
          <a:p>
            <a:pPr marL="0" indent="0">
              <a:buNone/>
            </a:pPr>
            <a:r>
              <a:rPr lang="en-SG" sz="2000" dirty="0"/>
              <a:t>Cardiovascular disease (CVD) is a leading cause of death globally and 17 people in Singapore die from CVD everyday. A doctor has a wide variety of non-invasive and invasive tests at his disposal to diagnose CVD patients. These tests can be expensive and time-consuming for both the patient and the doctor. Therefore, a doctor needs to figure out the most efficient method to predict onset of CVD in his patients.</a:t>
            </a:r>
          </a:p>
          <a:p>
            <a:pPr marL="0" indent="0">
              <a:buNone/>
            </a:pPr>
            <a:r>
              <a:rPr lang="en-SG" sz="2000" b="1" dirty="0"/>
              <a:t>Proposed solution</a:t>
            </a:r>
          </a:p>
          <a:p>
            <a:pPr marL="0" indent="0">
              <a:buNone/>
            </a:pPr>
            <a:r>
              <a:rPr lang="en-SG" sz="2000" dirty="0"/>
              <a:t>A short questionnaire designed from rules derived from a historical dataset of CVD predictors. A doctor will order a single non-invasive test, the Thallium stress test, and few more non-invasive tests as required by the questionnaire. Based on the rules set by our machine learning algorithm, the questionnaire is able to predict the onset of CVD.</a:t>
            </a:r>
          </a:p>
          <a:p>
            <a:pPr marL="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894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Executive summary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There are many factors for diagnosing heart diseases, and faced with many patients, doctors will be overloaded with making diagnoses.</a:t>
            </a:r>
          </a:p>
          <a:p>
            <a:r>
              <a:rPr lang="en-US" dirty="0"/>
              <a:t>An automatic decision making system can reduce the load of doctors in medical diagnoses.</a:t>
            </a:r>
          </a:p>
          <a:p>
            <a:r>
              <a:rPr lang="en-US" dirty="0"/>
              <a:t>Decision tree technique is proposed for deriving the best indicative factors, leading to more accurate and timely diagnoses of the potential presence of heart disease in patients.</a:t>
            </a:r>
          </a:p>
          <a:p>
            <a:r>
              <a:rPr lang="en-US" dirty="0"/>
              <a:t>Patient users may also use this app to get a second opinion, to decide whether to proceed for further checks if they are identified to be high-risk in having heart disease</a:t>
            </a:r>
          </a:p>
        </p:txBody>
      </p:sp>
    </p:spTree>
    <p:extLst>
      <p:ext uri="{BB962C8B-B14F-4D97-AF65-F5344CB8AC3E}">
        <p14:creationId xmlns:p14="http://schemas.microsoft.com/office/powerpoint/2010/main" val="42006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BAA96E-2AB6-4AB2-8083-257EDCF90325}"/>
              </a:ext>
            </a:extLst>
          </p:cNvPr>
          <p:cNvSpPr txBox="1"/>
          <p:nvPr/>
        </p:nvSpPr>
        <p:spPr>
          <a:xfrm>
            <a:off x="706225" y="1709720"/>
            <a:ext cx="4422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Dataset</a:t>
            </a:r>
          </a:p>
          <a:p>
            <a:r>
              <a:rPr lang="en-US" sz="2000" dirty="0"/>
              <a:t>UCI ML Repository Heart Disease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270 instances	/ 14 attributes</a:t>
            </a:r>
            <a:endParaRPr lang="en-SG" sz="2000" dirty="0"/>
          </a:p>
          <a:p>
            <a:endParaRPr lang="en-US" sz="20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30CF7CAB-B623-44D6-8B19-458CC8F37DB4}"/>
              </a:ext>
            </a:extLst>
          </p:cNvPr>
          <p:cNvSpPr txBox="1"/>
          <p:nvPr/>
        </p:nvSpPr>
        <p:spPr>
          <a:xfrm>
            <a:off x="694400" y="4185081"/>
            <a:ext cx="803989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C.P. (Chest pain): </a:t>
            </a:r>
            <a:r>
              <a:rPr lang="en-US" dirty="0"/>
              <a:t>1- typical angina, 2 - atypical angina, 3 - non-anginal pain, </a:t>
            </a:r>
          </a:p>
          <a:p>
            <a:r>
              <a:rPr lang="en-US" dirty="0"/>
              <a:t>4 – asymptomatic</a:t>
            </a:r>
          </a:p>
          <a:p>
            <a:r>
              <a:rPr lang="en-US" sz="2000" dirty="0" err="1"/>
              <a:t>Thal</a:t>
            </a:r>
            <a:r>
              <a:rPr lang="en-US" sz="2000" dirty="0"/>
              <a:t> (Thallium stress test): </a:t>
            </a:r>
            <a:r>
              <a:rPr lang="en-SG" dirty="0"/>
              <a:t>3 – normal blood flow through the coronary arteries , </a:t>
            </a:r>
          </a:p>
          <a:p>
            <a:r>
              <a:rPr lang="en-SG" dirty="0"/>
              <a:t>				            6 -  fixed defect, 7 - reversable defect</a:t>
            </a:r>
            <a:r>
              <a:rPr lang="en-US" sz="2000" dirty="0"/>
              <a:t> </a:t>
            </a:r>
          </a:p>
          <a:p>
            <a:pPr lvl="0">
              <a:defRPr sz="18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Target (Diagnosis of CVD): Yes ( Presence of Heart Disease),</a:t>
            </a:r>
          </a:p>
          <a:p>
            <a:pPr lvl="0">
              <a:defRPr sz="1800"/>
            </a:pPr>
            <a:r>
              <a:rPr lang="en-US" sz="20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                           No (No Presence of Heart Disease)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8" y="2820737"/>
            <a:ext cx="8353375" cy="111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Decision tree technique will be used to derive the best indicative factors based on the background data from past medical diagnoses of doctors.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270 patients records are used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13 key factors diagnosing CVD are identified for use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Background data will be used to generate both training and testing datasets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Decision tree will be trained to find the best attributes that produce the highest information gain (lowest entropy) 	</a:t>
            </a:r>
          </a:p>
        </p:txBody>
      </p:sp>
    </p:spTree>
    <p:extLst>
      <p:ext uri="{BB962C8B-B14F-4D97-AF65-F5344CB8AC3E}">
        <p14:creationId xmlns:p14="http://schemas.microsoft.com/office/powerpoint/2010/main" val="1970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Next, the tree branches will be converted into rules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Rules will be embedded in Rules Engine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A set of questionnaire based on the dataset fields will be deployed in Django</a:t>
            </a:r>
          </a:p>
          <a:p>
            <a:pPr marL="0" lvl="0" indent="0">
              <a:spcBef>
                <a:spcPts val="638"/>
              </a:spcBef>
              <a:buFont typeface="Arial" pitchFamily="32"/>
              <a:buChar char="•"/>
            </a:pPr>
            <a:r>
              <a:rPr lang="en-US" dirty="0">
                <a:latin typeface="Calibri" pitchFamily="18"/>
              </a:rPr>
              <a:t>Reasoning System will match the rules against user answers to generate the response (prediction)</a:t>
            </a:r>
          </a:p>
        </p:txBody>
      </p:sp>
    </p:spTree>
    <p:extLst>
      <p:ext uri="{BB962C8B-B14F-4D97-AF65-F5344CB8AC3E}">
        <p14:creationId xmlns:p14="http://schemas.microsoft.com/office/powerpoint/2010/main" val="146517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Implementation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395536" y="1484784"/>
            <a:ext cx="2952328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dataset from past heart disease diagnoses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3450348"/>
            <a:ext cx="2952328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Training: Grow Decision Tree</a:t>
            </a: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1871700" y="2924944"/>
            <a:ext cx="0" cy="525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2663" y="4852125"/>
            <a:ext cx="2298073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3779912" y="4955945"/>
            <a:ext cx="2088232" cy="8004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Extract rules</a:t>
            </a:r>
          </a:p>
        </p:txBody>
      </p: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871700" y="4314444"/>
            <a:ext cx="0" cy="5376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0" idx="1"/>
          </p:cNvCxnSpPr>
          <p:nvPr/>
        </p:nvCxnSpPr>
        <p:spPr>
          <a:xfrm>
            <a:off x="3020736" y="5356181"/>
            <a:ext cx="7591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26379" y="3450348"/>
            <a:ext cx="15841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  <a:endParaRPr lang="en-SG" dirty="0"/>
          </a:p>
        </p:txBody>
      </p:sp>
      <p:cxnSp>
        <p:nvCxnSpPr>
          <p:cNvPr id="20" name="Straight Arrow Connector 19"/>
          <p:cNvCxnSpPr>
            <a:stCxn id="10" idx="0"/>
            <a:endCxn id="18" idx="4"/>
          </p:cNvCxnSpPr>
          <p:nvPr/>
        </p:nvCxnSpPr>
        <p:spPr>
          <a:xfrm flipH="1" flipV="1">
            <a:off x="4818467" y="4458460"/>
            <a:ext cx="5561" cy="497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779912" y="1652223"/>
            <a:ext cx="2088232" cy="11203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Embedded </a:t>
            </a:r>
            <a:r>
              <a:rPr lang="en-SG" dirty="0" smtClean="0"/>
              <a:t>rules </a:t>
            </a:r>
            <a:r>
              <a:rPr lang="en-SG" dirty="0"/>
              <a:t>in Rules Engine</a:t>
            </a:r>
          </a:p>
        </p:txBody>
      </p:sp>
      <p:cxnSp>
        <p:nvCxnSpPr>
          <p:cNvPr id="23" name="Straight Arrow Connector 22"/>
          <p:cNvCxnSpPr>
            <a:stCxn id="18" idx="0"/>
            <a:endCxn id="21" idx="2"/>
          </p:cNvCxnSpPr>
          <p:nvPr/>
        </p:nvCxnSpPr>
        <p:spPr>
          <a:xfrm flipV="1">
            <a:off x="4818467" y="2772539"/>
            <a:ext cx="5561" cy="6778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372200" y="1484784"/>
            <a:ext cx="201622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Reasoning System match rules against facts</a:t>
            </a:r>
          </a:p>
          <a:p>
            <a:pPr algn="ctr"/>
            <a:endParaRPr lang="en-SG" dirty="0"/>
          </a:p>
        </p:txBody>
      </p:sp>
      <p:cxnSp>
        <p:nvCxnSpPr>
          <p:cNvPr id="26" name="Straight Arrow Connector 25"/>
          <p:cNvCxnSpPr>
            <a:stCxn id="21" idx="3"/>
            <a:endCxn id="24" idx="2"/>
          </p:cNvCxnSpPr>
          <p:nvPr/>
        </p:nvCxnSpPr>
        <p:spPr>
          <a:xfrm flipV="1">
            <a:off x="5868144" y="2204864"/>
            <a:ext cx="504056" cy="7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95390" y="3322238"/>
            <a:ext cx="2016224" cy="1440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Response (Prediction)</a:t>
            </a:r>
            <a:endParaRPr lang="en-SG" dirty="0"/>
          </a:p>
        </p:txBody>
      </p:sp>
      <p:cxnSp>
        <p:nvCxnSpPr>
          <p:cNvPr id="30" name="Straight Arrow Connector 29"/>
          <p:cNvCxnSpPr>
            <a:stCxn id="24" idx="4"/>
          </p:cNvCxnSpPr>
          <p:nvPr/>
        </p:nvCxnSpPr>
        <p:spPr>
          <a:xfrm flipH="1">
            <a:off x="7372018" y="2924944"/>
            <a:ext cx="8294" cy="3972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3057471"/>
            <a:ext cx="1798564" cy="919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955278" y="2683539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Django 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2312" y="3209871"/>
            <a:ext cx="1798564" cy="919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084712" y="3362271"/>
            <a:ext cx="1798564" cy="919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536140" y="1310131"/>
            <a:ext cx="197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Deployment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402" y="1257287"/>
            <a:ext cx="223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SG" dirty="0"/>
              <a:t>System set-up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387" y="1905359"/>
            <a:ext cx="314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Orange Data Mining </a:t>
            </a:r>
            <a:r>
              <a:rPr lang="en-SG" dirty="0" smtClean="0"/>
              <a:t>for </a:t>
            </a:r>
            <a:r>
              <a:rPr lang="en-SG" dirty="0"/>
              <a:t>growing decision-tree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823553" y="5001703"/>
            <a:ext cx="1999017" cy="1357001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Experta</a:t>
            </a:r>
            <a:r>
              <a:rPr lang="en-SG" dirty="0" smtClean="0"/>
              <a:t> Rules </a:t>
            </a:r>
            <a:r>
              <a:rPr lang="en-SG" dirty="0"/>
              <a:t>Engine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636522" y="4281623"/>
            <a:ext cx="206029" cy="576064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5496" y="4281623"/>
            <a:ext cx="149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Rules written to DB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11960" y="5217727"/>
            <a:ext cx="2167550" cy="11636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Django</a:t>
            </a:r>
            <a:r>
              <a:rPr lang="en-SG" sz="2800" dirty="0"/>
              <a:t> Web Server</a:t>
            </a:r>
          </a:p>
        </p:txBody>
      </p:sp>
      <p:sp>
        <p:nvSpPr>
          <p:cNvPr id="22" name="Smiley Face 21"/>
          <p:cNvSpPr/>
          <p:nvPr/>
        </p:nvSpPr>
        <p:spPr>
          <a:xfrm>
            <a:off x="7578544" y="1656453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Left-Right Arrow 22"/>
          <p:cNvSpPr/>
          <p:nvPr/>
        </p:nvSpPr>
        <p:spPr>
          <a:xfrm rot="16200000">
            <a:off x="7848333" y="2720539"/>
            <a:ext cx="415638" cy="258225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215567" y="192898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User access</a:t>
            </a:r>
          </a:p>
        </p:txBody>
      </p:sp>
      <p:sp>
        <p:nvSpPr>
          <p:cNvPr id="25" name="Up-Down Arrow 24"/>
          <p:cNvSpPr/>
          <p:nvPr/>
        </p:nvSpPr>
        <p:spPr>
          <a:xfrm>
            <a:off x="4903602" y="4418177"/>
            <a:ext cx="247421" cy="648072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Left-Right Arrow 25"/>
          <p:cNvSpPr/>
          <p:nvPr/>
        </p:nvSpPr>
        <p:spPr>
          <a:xfrm>
            <a:off x="2979672" y="5710108"/>
            <a:ext cx="1088271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2907663" y="4479874"/>
            <a:ext cx="144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Compare user inputs with stored rules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0072" y="4280548"/>
            <a:ext cx="20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interactions and server responses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56" y="3528589"/>
            <a:ext cx="1304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" y="2522044"/>
            <a:ext cx="3138555" cy="16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9" y="2517963"/>
            <a:ext cx="713105" cy="7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01323" y="3129495"/>
            <a:ext cx="1833703" cy="10488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324" y="3140770"/>
            <a:ext cx="82571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323" y="3756261"/>
            <a:ext cx="1798564" cy="24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Left-Right Arrow 30"/>
          <p:cNvSpPr/>
          <p:nvPr/>
        </p:nvSpPr>
        <p:spPr>
          <a:xfrm>
            <a:off x="5979389" y="3528589"/>
            <a:ext cx="1088271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7261492" y="4197036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CrispyForms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803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438720"/>
            <a:ext cx="3528392" cy="3439673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611560" y="1438720"/>
            <a:ext cx="123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Server side</a:t>
            </a:r>
          </a:p>
          <a:p>
            <a:endParaRPr lang="en-SG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660860" y="2204864"/>
            <a:ext cx="1152128" cy="104912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views.py</a:t>
            </a:r>
          </a:p>
          <a:p>
            <a:pPr algn="ctr"/>
            <a:r>
              <a:rPr lang="en-SG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(Business Logic)</a:t>
            </a:r>
            <a:endParaRPr lang="en-SG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5426" y="3756417"/>
            <a:ext cx="1152128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rules.py </a:t>
            </a:r>
            <a:r>
              <a:rPr lang="en-SG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(Experta)</a:t>
            </a:r>
            <a:endParaRPr lang="en-SG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8425" y="2104001"/>
            <a:ext cx="1673315" cy="10996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forms.py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1438720"/>
            <a:ext cx="2592288" cy="399485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0" y="1412776"/>
            <a:ext cx="117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Client side</a:t>
            </a:r>
          </a:p>
          <a:p>
            <a:endParaRPr lang="en-SG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690138" y="2059107"/>
            <a:ext cx="2376264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questionaire-01.html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80012" y="3125907"/>
            <a:ext cx="2376264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questionaire-02.html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90138" y="4162586"/>
            <a:ext cx="2376264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result.html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Smiley Face 41"/>
          <p:cNvSpPr/>
          <p:nvPr/>
        </p:nvSpPr>
        <p:spPr>
          <a:xfrm>
            <a:off x="7884368" y="2055033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/>
          <p:cNvSpPr txBox="1"/>
          <p:nvPr/>
        </p:nvSpPr>
        <p:spPr>
          <a:xfrm>
            <a:off x="7705817" y="157721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User access</a:t>
            </a:r>
          </a:p>
        </p:txBody>
      </p:sp>
      <p:sp>
        <p:nvSpPr>
          <p:cNvPr id="44" name="Left-Right Arrow 43"/>
          <p:cNvSpPr/>
          <p:nvPr/>
        </p:nvSpPr>
        <p:spPr>
          <a:xfrm>
            <a:off x="7056276" y="2362379"/>
            <a:ext cx="756084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Left-Right Arrow 44"/>
          <p:cNvSpPr/>
          <p:nvPr/>
        </p:nvSpPr>
        <p:spPr>
          <a:xfrm rot="19326854">
            <a:off x="6913061" y="3046832"/>
            <a:ext cx="1103366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Left-Right Arrow 45"/>
          <p:cNvSpPr/>
          <p:nvPr/>
        </p:nvSpPr>
        <p:spPr>
          <a:xfrm rot="18548145">
            <a:off x="6667519" y="3665805"/>
            <a:ext cx="2016941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Left-Right Arrow 46"/>
          <p:cNvSpPr/>
          <p:nvPr/>
        </p:nvSpPr>
        <p:spPr>
          <a:xfrm>
            <a:off x="3812988" y="2451651"/>
            <a:ext cx="820751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Left-Right Arrow 47"/>
          <p:cNvSpPr/>
          <p:nvPr/>
        </p:nvSpPr>
        <p:spPr>
          <a:xfrm rot="1940873">
            <a:off x="3687842" y="3317506"/>
            <a:ext cx="1018007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Left-Right Arrow 48"/>
          <p:cNvSpPr/>
          <p:nvPr/>
        </p:nvSpPr>
        <p:spPr>
          <a:xfrm rot="2874988">
            <a:off x="3164782" y="3840058"/>
            <a:ext cx="1914720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Left-Right Arrow 49"/>
          <p:cNvSpPr/>
          <p:nvPr/>
        </p:nvSpPr>
        <p:spPr>
          <a:xfrm>
            <a:off x="2223235" y="2646931"/>
            <a:ext cx="437625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Left-Right Arrow 50"/>
          <p:cNvSpPr/>
          <p:nvPr/>
        </p:nvSpPr>
        <p:spPr>
          <a:xfrm rot="7878112">
            <a:off x="1612864" y="3475377"/>
            <a:ext cx="1303120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3" y="5229200"/>
            <a:ext cx="2434717" cy="129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" y="5225119"/>
            <a:ext cx="563861" cy="58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45682" y="5517179"/>
            <a:ext cx="2352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smtClean="0"/>
              <a:t>Orange, Rattle or Scikit-Learn for Data Mining and Machine Learning  </a:t>
            </a:r>
            <a:r>
              <a:rPr lang="en-SG" sz="1400" dirty="0" smtClean="0"/>
              <a:t>for </a:t>
            </a:r>
            <a:r>
              <a:rPr lang="en-SG" sz="1400" dirty="0"/>
              <a:t>growing </a:t>
            </a:r>
            <a:r>
              <a:rPr lang="en-SG" sz="1400" dirty="0" smtClean="0"/>
              <a:t>decision-tree and conducting cross-validation</a:t>
            </a:r>
            <a:endParaRPr lang="en-SG" sz="1400" dirty="0"/>
          </a:p>
        </p:txBody>
      </p:sp>
      <p:sp>
        <p:nvSpPr>
          <p:cNvPr id="55" name="Left-Right Arrow 54"/>
          <p:cNvSpPr/>
          <p:nvPr/>
        </p:nvSpPr>
        <p:spPr>
          <a:xfrm rot="5400000">
            <a:off x="918090" y="4789152"/>
            <a:ext cx="580391" cy="299707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1372"/>
            <a:ext cx="1304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21" y="2508676"/>
            <a:ext cx="375721" cy="32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8" y="2813181"/>
            <a:ext cx="1623472" cy="22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46" y="5229200"/>
            <a:ext cx="955053" cy="34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7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10668</TotalTime>
  <Words>940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Heart Watch</vt:lpstr>
      <vt:lpstr>Business Value</vt:lpstr>
      <vt:lpstr>Executive summary</vt:lpstr>
      <vt:lpstr>System Design</vt:lpstr>
      <vt:lpstr>Project Solution</vt:lpstr>
      <vt:lpstr>Project Solution</vt:lpstr>
      <vt:lpstr>Design and Implementation</vt:lpstr>
      <vt:lpstr>System Architecture</vt:lpstr>
      <vt:lpstr>System Architecture</vt:lpstr>
      <vt:lpstr>Webapp and Tools</vt:lpstr>
      <vt:lpstr>Decision tree generation</vt:lpstr>
      <vt:lpstr>Rule Table and Data Output</vt:lpstr>
      <vt:lpstr>Sample Questionnaire Form 1</vt:lpstr>
      <vt:lpstr>Sample Questionnaire Form 2</vt:lpstr>
      <vt:lpstr>Value-ADDS</vt:lpstr>
      <vt:lpstr>Future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Shao Qiang</dc:creator>
  <cp:lastModifiedBy>TANG Shao Qiang</cp:lastModifiedBy>
  <cp:revision>93</cp:revision>
  <dcterms:created xsi:type="dcterms:W3CDTF">2020-04-16T06:30:11Z</dcterms:created>
  <dcterms:modified xsi:type="dcterms:W3CDTF">2020-05-09T09:23:34Z</dcterms:modified>
</cp:coreProperties>
</file>