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81" r:id="rId2"/>
    <p:sldId id="371" r:id="rId3"/>
    <p:sldId id="372" r:id="rId4"/>
    <p:sldId id="400" r:id="rId5"/>
    <p:sldId id="383" r:id="rId6"/>
    <p:sldId id="378" r:id="rId7"/>
    <p:sldId id="380" r:id="rId8"/>
    <p:sldId id="384" r:id="rId9"/>
    <p:sldId id="373" r:id="rId10"/>
    <p:sldId id="374" r:id="rId11"/>
    <p:sldId id="375" r:id="rId12"/>
    <p:sldId id="376" r:id="rId13"/>
    <p:sldId id="389" r:id="rId14"/>
    <p:sldId id="403" r:id="rId15"/>
    <p:sldId id="388" r:id="rId16"/>
    <p:sldId id="385" r:id="rId17"/>
    <p:sldId id="386" r:id="rId18"/>
    <p:sldId id="379" r:id="rId19"/>
    <p:sldId id="387" r:id="rId20"/>
    <p:sldId id="394" r:id="rId21"/>
    <p:sldId id="395" r:id="rId22"/>
    <p:sldId id="396" r:id="rId23"/>
    <p:sldId id="397" r:id="rId24"/>
    <p:sldId id="398" r:id="rId25"/>
    <p:sldId id="399" r:id="rId26"/>
    <p:sldId id="392" r:id="rId27"/>
    <p:sldId id="402" r:id="rId28"/>
    <p:sldId id="401" r:id="rId29"/>
    <p:sldId id="390" r:id="rId30"/>
    <p:sldId id="391" r:id="rId31"/>
    <p:sldId id="370" r:id="rId32"/>
  </p:sldIdLst>
  <p:sldSz cx="9144000" cy="6858000" type="screen4x3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e Kian Soon" initials="PKS" lastIdx="2" clrIdx="0">
    <p:extLst>
      <p:ext uri="{19B8F6BF-5375-455C-9EA6-DF929625EA0E}">
        <p15:presenceInfo xmlns:p15="http://schemas.microsoft.com/office/powerpoint/2012/main" userId="S::e0508611@u.nus.edu::ef7d3809-170c-4345-9ea3-0998ca3c2a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847" autoAdjust="0"/>
  </p:normalViewPr>
  <p:slideViewPr>
    <p:cSldViewPr snapToGrid="0">
      <p:cViewPr varScale="1">
        <p:scale>
          <a:sx n="82" d="100"/>
          <a:sy n="82" d="100"/>
        </p:scale>
        <p:origin x="14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06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 Chin Heng Matthew" userId="6dbf1e66-6df1-4bf9-a582-5f03405542f2" providerId="ADAL" clId="{D10208B2-E20F-490D-8A8B-4BFA365FA955}"/>
    <pc:docChg chg="custSel modSld modMainMaster">
      <pc:chgData name="Chua Chin Heng Matthew" userId="6dbf1e66-6df1-4bf9-a582-5f03405542f2" providerId="ADAL" clId="{D10208B2-E20F-490D-8A8B-4BFA365FA955}" dt="2020-12-28T09:24:26.853" v="4" actId="20577"/>
      <pc:docMkLst>
        <pc:docMk/>
      </pc:docMkLst>
      <pc:sldChg chg="modSp mod">
        <pc:chgData name="Chua Chin Heng Matthew" userId="6dbf1e66-6df1-4bf9-a582-5f03405542f2" providerId="ADAL" clId="{D10208B2-E20F-490D-8A8B-4BFA365FA955}" dt="2020-12-28T09:24:26.853" v="4" actId="20577"/>
        <pc:sldMkLst>
          <pc:docMk/>
          <pc:sldMk cId="3416189460" sldId="281"/>
        </pc:sldMkLst>
        <pc:spChg chg="mod">
          <ac:chgData name="Chua Chin Heng Matthew" userId="6dbf1e66-6df1-4bf9-a582-5f03405542f2" providerId="ADAL" clId="{D10208B2-E20F-490D-8A8B-4BFA365FA955}" dt="2020-12-28T09:24:26.853" v="4" actId="20577"/>
          <ac:spMkLst>
            <pc:docMk/>
            <pc:sldMk cId="3416189460" sldId="281"/>
            <ac:spMk id="7" creationId="{4AD0135D-B3C7-478A-839C-357CF31EE4E1}"/>
          </ac:spMkLst>
        </pc:spChg>
      </pc:sldChg>
      <pc:sldMasterChg chg="modSldLayout">
        <pc:chgData name="Chua Chin Heng Matthew" userId="6dbf1e66-6df1-4bf9-a582-5f03405542f2" providerId="ADAL" clId="{D10208B2-E20F-490D-8A8B-4BFA365FA955}" dt="2020-12-28T09:24:20.833" v="3" actId="1076"/>
        <pc:sldMasterMkLst>
          <pc:docMk/>
          <pc:sldMasterMk cId="3929712587" sldId="2147483684"/>
        </pc:sldMasterMkLst>
        <pc:sldLayoutChg chg="delSp modSp mod">
          <pc:chgData name="Chua Chin Heng Matthew" userId="6dbf1e66-6df1-4bf9-a582-5f03405542f2" providerId="ADAL" clId="{D10208B2-E20F-490D-8A8B-4BFA365FA955}" dt="2020-12-28T09:24:18.279" v="1" actId="1076"/>
          <pc:sldLayoutMkLst>
            <pc:docMk/>
            <pc:sldMasterMk cId="3929712587" sldId="2147483684"/>
            <pc:sldLayoutMk cId="431554141" sldId="2147483685"/>
          </pc:sldLayoutMkLst>
          <pc:picChg chg="mod">
            <ac:chgData name="Chua Chin Heng Matthew" userId="6dbf1e66-6df1-4bf9-a582-5f03405542f2" providerId="ADAL" clId="{D10208B2-E20F-490D-8A8B-4BFA365FA955}" dt="2020-12-28T09:24:18.279" v="1" actId="1076"/>
            <ac:picMkLst>
              <pc:docMk/>
              <pc:sldMasterMk cId="3929712587" sldId="2147483684"/>
              <pc:sldLayoutMk cId="431554141" sldId="2147483685"/>
              <ac:picMk id="12" creationId="{00000000-0000-0000-0000-000000000000}"/>
            </ac:picMkLst>
          </pc:picChg>
          <pc:picChg chg="del">
            <ac:chgData name="Chua Chin Heng Matthew" userId="6dbf1e66-6df1-4bf9-a582-5f03405542f2" providerId="ADAL" clId="{D10208B2-E20F-490D-8A8B-4BFA365FA955}" dt="2020-12-28T09:24:16.588" v="0" actId="478"/>
            <ac:picMkLst>
              <pc:docMk/>
              <pc:sldMasterMk cId="3929712587" sldId="2147483684"/>
              <pc:sldLayoutMk cId="431554141" sldId="2147483685"/>
              <ac:picMk id="13" creationId="{00000000-0000-0000-0000-000000000000}"/>
            </ac:picMkLst>
          </pc:picChg>
        </pc:sldLayoutChg>
        <pc:sldLayoutChg chg="delSp modSp mod">
          <pc:chgData name="Chua Chin Heng Matthew" userId="6dbf1e66-6df1-4bf9-a582-5f03405542f2" providerId="ADAL" clId="{D10208B2-E20F-490D-8A8B-4BFA365FA955}" dt="2020-12-28T09:24:20.833" v="3" actId="1076"/>
          <pc:sldLayoutMkLst>
            <pc:docMk/>
            <pc:sldMasterMk cId="3929712587" sldId="2147483684"/>
            <pc:sldLayoutMk cId="707394745" sldId="2147483686"/>
          </pc:sldLayoutMkLst>
          <pc:picChg chg="mod">
            <ac:chgData name="Chua Chin Heng Matthew" userId="6dbf1e66-6df1-4bf9-a582-5f03405542f2" providerId="ADAL" clId="{D10208B2-E20F-490D-8A8B-4BFA365FA955}" dt="2020-12-28T09:24:20.833" v="3" actId="1076"/>
            <ac:picMkLst>
              <pc:docMk/>
              <pc:sldMasterMk cId="3929712587" sldId="2147483684"/>
              <pc:sldLayoutMk cId="707394745" sldId="2147483686"/>
              <ac:picMk id="3" creationId="{00000000-0000-0000-0000-000000000000}"/>
            </ac:picMkLst>
          </pc:picChg>
          <pc:picChg chg="del">
            <ac:chgData name="Chua Chin Heng Matthew" userId="6dbf1e66-6df1-4bf9-a582-5f03405542f2" providerId="ADAL" clId="{D10208B2-E20F-490D-8A8B-4BFA365FA955}" dt="2020-12-28T09:24:19.596" v="2" actId="478"/>
            <ac:picMkLst>
              <pc:docMk/>
              <pc:sldMasterMk cId="3929712587" sldId="2147483684"/>
              <pc:sldLayoutMk cId="707394745" sldId="2147483686"/>
              <ac:picMk id="4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6/10/2021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52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1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Video/Project%20Demo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43" y="2464089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Curve-Fitted Instant Segmentation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r>
              <a:rPr lang="en-SG" dirty="0"/>
              <a:t>/31 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4103703"/>
            <a:ext cx="6846887" cy="1782192"/>
          </a:xfrm>
        </p:spPr>
        <p:txBody>
          <a:bodyPr>
            <a:normAutofit/>
          </a:bodyPr>
          <a:lstStyle/>
          <a:p>
            <a:r>
              <a:rPr lang="en-US" sz="1600" dirty="0"/>
              <a:t>Name: Pee Kian Soon</a:t>
            </a:r>
          </a:p>
          <a:p>
            <a:r>
              <a:rPr lang="en-US" sz="1600" dirty="0"/>
              <a:t>Group No. 7 </a:t>
            </a:r>
          </a:p>
          <a:p>
            <a:r>
              <a:rPr lang="en-US" sz="1600" dirty="0"/>
              <a:t>Date: 6th Oct 2021</a:t>
            </a:r>
          </a:p>
          <a:p>
            <a:r>
              <a:rPr lang="en-US" sz="1600" dirty="0"/>
              <a:t>Supervisor: Dr. Tan Jen Hong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CAPSTONE PROJECT PRESENTATION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A0DE-0476-4A96-B7EE-B0013909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2876"/>
            <a:ext cx="6600413" cy="689164"/>
          </a:xfrm>
        </p:spPr>
        <p:txBody>
          <a:bodyPr>
            <a:noAutofit/>
          </a:bodyPr>
          <a:lstStyle/>
          <a:p>
            <a:r>
              <a:rPr lang="en-US" sz="2800" dirty="0"/>
              <a:t>Curve Fitting Via </a:t>
            </a:r>
            <a:br>
              <a:rPr lang="en-US" sz="2800" dirty="0"/>
            </a:br>
            <a:r>
              <a:rPr lang="en-US" sz="2800" dirty="0"/>
              <a:t>Centripetal Catmull-Rom Spline 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752D-7329-4518-B5FA-DFC954CD0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05373"/>
            <a:ext cx="7886700" cy="482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Create a JavaScript UI that performs curve fitting and mask reconstruction 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UI allows user to selectively remove points or reinstated removed points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Reconstruct contour by using centripetal splines to connect remaining points (curve fitting)</a:t>
            </a:r>
            <a:br>
              <a:rPr lang="en-US" sz="1800" dirty="0"/>
            </a:b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Reconstructed contours &gt; reconstructed mask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Evaluation metric IOU for goodness of fit between original and reconstructed masks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EDE98-A58A-44C4-987C-05EC70B1B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DEFA5-01CE-468D-A2B4-8A25C7B18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3762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5276-2AA6-413D-940F-B9607898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0" y="221942"/>
            <a:ext cx="6600413" cy="626363"/>
          </a:xfrm>
        </p:spPr>
        <p:txBody>
          <a:bodyPr>
            <a:noAutofit/>
          </a:bodyPr>
          <a:lstStyle/>
          <a:p>
            <a:r>
              <a:rPr lang="en-US" sz="2800" dirty="0"/>
              <a:t>Curve Fitting Via </a:t>
            </a:r>
            <a:br>
              <a:rPr lang="en-US" sz="2800" dirty="0"/>
            </a:br>
            <a:r>
              <a:rPr lang="en-US" sz="2800" dirty="0"/>
              <a:t>Centripetal Catmull-Rom Spline </a:t>
            </a:r>
            <a:endParaRPr lang="en-SG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53EB4-2C2F-4001-B457-EE6749CE89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4F84-E5FA-45AD-8EB9-BC97D07C6E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r>
              <a:rPr lang="en-SG" dirty="0"/>
              <a:t>/31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C38D1-0D46-49D6-BD88-0B9E902D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0" y="981715"/>
            <a:ext cx="8130999" cy="2773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4A4C3-055E-4C1C-84A2-D3B6ED6B2404}"/>
              </a:ext>
            </a:extLst>
          </p:cNvPr>
          <p:cNvSpPr txBox="1"/>
          <p:nvPr/>
        </p:nvSpPr>
        <p:spPr>
          <a:xfrm>
            <a:off x="615536" y="3692934"/>
            <a:ext cx="8008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dot &gt; original contour points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dot &gt; removed points (by user using JS UI)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green dots &gt; salient points of the mask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 UI reconstruct mask by curve fitting (via centripetal spline) on remaining points </a:t>
            </a:r>
            <a:b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IOU determines goodness of fit between original and reconstructed mask</a:t>
            </a:r>
          </a:p>
        </p:txBody>
      </p:sp>
    </p:spTree>
    <p:extLst>
      <p:ext uri="{BB962C8B-B14F-4D97-AF65-F5344CB8AC3E}">
        <p14:creationId xmlns:p14="http://schemas.microsoft.com/office/powerpoint/2010/main" val="402615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CF92-95EE-4C3F-9549-949CFA76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Extraction of Original Contour Points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0D17-E69C-45D3-A6A7-F644E2109E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61134"/>
            <a:ext cx="7886700" cy="5631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Manual determine from Photoshop? 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dirty="0"/>
              <a:t>Via OpenCV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Convert to grayscale: </a:t>
            </a:r>
            <a:r>
              <a:rPr lang="en-SG" sz="1800" dirty="0"/>
              <a:t>cv.cvtColor()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Convert to binary: </a:t>
            </a:r>
            <a:r>
              <a:rPr lang="en-SG" sz="1800" dirty="0"/>
              <a:t>cv.threshold()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Extract contours: findContours()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SG" sz="1800" dirty="0"/>
              <a:t>Slicing ops </a:t>
            </a:r>
            <a:r>
              <a:rPr lang="en-US" sz="1800" dirty="0"/>
              <a:t>on resulting contour </a:t>
            </a:r>
            <a:r>
              <a:rPr lang="en-US" sz="1800" dirty="0" err="1"/>
              <a:t>coord</a:t>
            </a:r>
            <a:r>
              <a:rPr lang="en-US" sz="1800" dirty="0"/>
              <a:t> list to obtain a manageable subset of coord. </a:t>
            </a:r>
            <a:endParaRPr lang="en-SG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1BC16-19AB-40D8-91F5-F80BDE5B2B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19A4B-E103-4F01-8119-3341CC556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r>
              <a:rPr lang="en-SG" dirty="0"/>
              <a:t>/31</a:t>
            </a:r>
          </a:p>
        </p:txBody>
      </p:sp>
      <p:pic>
        <p:nvPicPr>
          <p:cNvPr id="6" name="image2.jpg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872D75-3C90-40E0-B0B4-C8FF09233DD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7277" y="3895975"/>
            <a:ext cx="6403479" cy="23368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817E6-6DF3-4947-834C-D3C70F62B53B}"/>
              </a:ext>
            </a:extLst>
          </p:cNvPr>
          <p:cNvSpPr txBox="1"/>
          <p:nvPr/>
        </p:nvSpPr>
        <p:spPr>
          <a:xfrm>
            <a:off x="1307278" y="6232819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perform slicing?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3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DE65-E8B4-4D9C-96A4-12C5FB64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79" y="297737"/>
            <a:ext cx="7982072" cy="545561"/>
          </a:xfrm>
        </p:spPr>
        <p:txBody>
          <a:bodyPr>
            <a:noAutofit/>
          </a:bodyPr>
          <a:lstStyle/>
          <a:p>
            <a:r>
              <a:rPr lang="en-SG" sz="2600" dirty="0">
                <a:effectLst/>
                <a:ea typeface="SimSun" panose="02010600030101010101" pitchFamily="2" charset="-122"/>
              </a:rPr>
              <a:t>Centripetal Spline Fitted Dataset (CSF-DS)</a:t>
            </a:r>
            <a:endParaRPr lang="en-SG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4C6AC-42A4-4F87-9B93-459F63FA4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55E3-A4B0-4B87-87E8-3CEAC43C15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r>
              <a:rPr lang="en-SG" dirty="0"/>
              <a:t>/31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67FEE-5535-4C83-A15D-F271745A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8" y="1025860"/>
            <a:ext cx="6251131" cy="52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B542-235B-490D-88BA-5FD47465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2" y="268588"/>
            <a:ext cx="7059407" cy="545561"/>
          </a:xfrm>
        </p:spPr>
        <p:txBody>
          <a:bodyPr>
            <a:noAutofit/>
          </a:bodyPr>
          <a:lstStyle/>
          <a:p>
            <a:r>
              <a:rPr lang="en-SG" sz="2600" dirty="0">
                <a:effectLst/>
                <a:ea typeface="SimSun" panose="02010600030101010101" pitchFamily="2" charset="-122"/>
              </a:rPr>
              <a:t>Centripetal Spline Fitted Dataset (CSF-DS)</a:t>
            </a:r>
            <a:endParaRPr lang="en-SG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DF63A-68C5-47D0-B153-65DF576071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901C9-7E2D-4CE6-90B0-4D71385DF5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r>
              <a:rPr lang="en-SG" dirty="0"/>
              <a:t>/31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C5B88-6A3F-4B26-8084-F83EDB3FA985}"/>
              </a:ext>
            </a:extLst>
          </p:cNvPr>
          <p:cNvSpPr txBox="1"/>
          <p:nvPr/>
        </p:nvSpPr>
        <p:spPr>
          <a:xfrm>
            <a:off x="390618" y="5235896"/>
            <a:ext cx="8488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mean value as gauge,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points needed to reconstruct mask can be reduced by more than 41%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 out of 93 points; only 54 are salient points; the rest can be ignored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D357492-88A5-4052-AF21-282102F2C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3" y="920173"/>
            <a:ext cx="7752319" cy="431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509A-F866-43A8-AB5F-09AF51B6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Segmentation Mask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B51E-B0B1-4B6D-ADE7-C97C29E79F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5455-38C3-42BE-A3E3-3101211544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r>
              <a:rPr lang="en-SG" dirty="0"/>
              <a:t>/31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57E02-A1D3-4363-8597-BACA0B67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6" y="1274268"/>
            <a:ext cx="8211845" cy="215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932EB-C1F7-465D-B7FF-BC1ABE0FF311}"/>
              </a:ext>
            </a:extLst>
          </p:cNvPr>
          <p:cNvSpPr txBox="1"/>
          <p:nvPr/>
        </p:nvSpPr>
        <p:spPr>
          <a:xfrm>
            <a:off x="366487" y="3860278"/>
            <a:ext cx="82118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 Pascal 2011 Dataset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subject variability: 2,223 segmentation images in 20 classes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readily available in png format not in json format (like COCO)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consists of only one class, rest consists of more than one class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used only images with single class and instant </a:t>
            </a:r>
          </a:p>
        </p:txBody>
      </p:sp>
    </p:spTree>
    <p:extLst>
      <p:ext uri="{BB962C8B-B14F-4D97-AF65-F5344CB8AC3E}">
        <p14:creationId xmlns:p14="http://schemas.microsoft.com/office/powerpoint/2010/main" val="242441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956C-789B-4FA7-99C1-79D856A7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Deep Learning Model: Input/Output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84C6-6483-45D0-8A43-6B969CF99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047227"/>
            <a:ext cx="7886700" cy="528255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Input: An array of integer coordinates of shape (n,2) that represents the mask contour, where n is the sequence length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 A array of binary values of shape (n, 1) where value 1 denotes </a:t>
            </a:r>
            <a:r>
              <a:rPr lang="en-SG" sz="2200" dirty="0"/>
              <a:t>point that should be included in the formation of spline, value 0 otherwise 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3208-D7C4-498C-A389-F46AE78B27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7D14-43EA-4CFB-8F78-040F9153F3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r>
              <a:rPr lang="en-SG" dirty="0"/>
              <a:t>/31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59762D-1BC5-4969-AECE-C8A128AF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" y="3429000"/>
            <a:ext cx="8886548" cy="26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3E69-CCD1-4D41-B2E5-027FBAFB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95"/>
            <a:ext cx="7478486" cy="545561"/>
          </a:xfrm>
        </p:spPr>
        <p:txBody>
          <a:bodyPr>
            <a:noAutofit/>
          </a:bodyPr>
          <a:lstStyle/>
          <a:p>
            <a:r>
              <a:rPr lang="en-US" sz="2600" dirty="0"/>
              <a:t>Deep Learning Model: </a:t>
            </a:r>
            <a:br>
              <a:rPr lang="en-US" sz="2600" dirty="0"/>
            </a:br>
            <a:r>
              <a:rPr lang="en-US" sz="2600" dirty="0"/>
              <a:t>Dataset &amp; Class Ratio</a:t>
            </a:r>
            <a:endParaRPr lang="en-SG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286A-FEDE-4E01-AC2E-51F8207F3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242873"/>
            <a:ext cx="7886700" cy="4989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No. of training data: 414</a:t>
            </a:r>
          </a:p>
          <a:p>
            <a:pPr marL="0" indent="0">
              <a:buNone/>
            </a:pPr>
            <a:r>
              <a:rPr lang="en-US" sz="2400" dirty="0"/>
              <a:t>No. of validation data: 46</a:t>
            </a:r>
          </a:p>
          <a:p>
            <a:pPr marL="0" indent="0">
              <a:buNone/>
            </a:pPr>
            <a:r>
              <a:rPr lang="en-US" sz="2400" dirty="0"/>
              <a:t>No. of test data: 40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SG" sz="2400" dirty="0"/>
              <a:t>Class Ratio:</a:t>
            </a:r>
          </a:p>
          <a:p>
            <a:pPr marL="0" indent="0">
              <a:buNone/>
            </a:pPr>
            <a:r>
              <a:rPr lang="en-SG" sz="2400" dirty="0"/>
              <a:t>Class 0: 16,111 </a:t>
            </a:r>
          </a:p>
          <a:p>
            <a:pPr marL="0" indent="0">
              <a:buNone/>
            </a:pPr>
            <a:r>
              <a:rPr lang="en-SG" sz="2400" dirty="0"/>
              <a:t>Class 1: 22,665 </a:t>
            </a:r>
          </a:p>
          <a:p>
            <a:pPr marL="0" indent="0">
              <a:buNone/>
            </a:pPr>
            <a:r>
              <a:rPr lang="en-SG" sz="2400" dirty="0"/>
              <a:t>Padding*: 71,762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Model evaluation metrics: F1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900" i="1" dirty="0">
                <a:effectLst/>
                <a:ea typeface="SimSun" panose="02010600030101010101" pitchFamily="2" charset="-122"/>
              </a:rPr>
              <a:t>*Depending on models, the paddings are either treated as Class '0' or a separate class (Class '2') by themselves.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EE426-6328-4CC1-87A4-1E02D7D0AB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8FB94-5A97-4969-B2BC-86370CD8D8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790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194D-8F23-4B37-B968-E6C8718B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09" y="410631"/>
            <a:ext cx="6600413" cy="545561"/>
          </a:xfrm>
        </p:spPr>
        <p:txBody>
          <a:bodyPr>
            <a:noAutofit/>
          </a:bodyPr>
          <a:lstStyle/>
          <a:p>
            <a:r>
              <a:rPr lang="en-US" sz="2800" dirty="0"/>
              <a:t>Potential Deep Learning Models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E6B9-6F5D-4716-9834-42AD7D674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Stacked Conv1D (with and w/o masking layer)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Conv1D + LSTM (with and w/o masking layer)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Seq2Seq (various configurations: uni/bidirectional LSTMs, stacked LSTMs, masking layer, data augmentation etc.)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CEE75-38E3-48A1-B3E6-64CA494CAE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7DF80-D51C-4EA2-A744-B3BD801382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1858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071-B4B2-4D4F-8BCE-86176D86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Stacked Conv1D – Architecture</a:t>
            </a:r>
            <a:br>
              <a:rPr lang="en-US" dirty="0"/>
            </a:b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FFD6F-BA33-4F03-890D-E451AD9F6D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DE4B9-168C-46B3-BE41-C094C6B849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r>
              <a:rPr lang="en-SG" dirty="0"/>
              <a:t>/31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902ADD-E994-4190-945B-5E6B14A01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14401"/>
            <a:ext cx="7886700" cy="43960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6B5B90F-A92D-4DEA-906E-3068E438F9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138331"/>
            <a:ext cx="3268647" cy="51736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AB6E-5DE2-44B0-B636-EA9E426A1DAA}"/>
              </a:ext>
            </a:extLst>
          </p:cNvPr>
          <p:cNvSpPr txBox="1"/>
          <p:nvPr/>
        </p:nvSpPr>
        <p:spPr>
          <a:xfrm>
            <a:off x="4000222" y="1178255"/>
            <a:ext cx="44122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model to compare against other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→ [batch-size, timesteps, features]</a:t>
            </a:r>
            <a:b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→ [batch-size, timesteps]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and output shorter than max seq length (267) padded with 500 and 0 resp.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Repeating blocks of Conv1D, 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BatchNormalsiation, Dropout, and MaxPool1D 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 set to ‘same’ to maintain output dimension till next pooling 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activation on last dense layer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function → Binary cross-entropy. Evaluation metric → F1 score</a:t>
            </a:r>
          </a:p>
        </p:txBody>
      </p:sp>
    </p:spTree>
    <p:extLst>
      <p:ext uri="{BB962C8B-B14F-4D97-AF65-F5344CB8AC3E}">
        <p14:creationId xmlns:p14="http://schemas.microsoft.com/office/powerpoint/2010/main" val="267728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022-2B66-474C-899B-D3848700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2A5A-ABF9-478E-B66B-AECB171D3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5" y="995010"/>
            <a:ext cx="7949682" cy="51272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ea typeface="DengXian" panose="02010600030101010101" pitchFamily="2" charset="-122"/>
              </a:rPr>
              <a:t>State-of-the-art segmentation models generate contours that are hard and inefficient to edit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DengXian" panose="02010600030101010101" pitchFamily="2" charset="-122"/>
              </a:rPr>
              <a:t>Especially for complex shapes with high texture </a:t>
            </a:r>
            <a:r>
              <a:rPr lang="en-SG" sz="1800" dirty="0">
                <a:ea typeface="DengXian" panose="02010600030101010101" pitchFamily="2" charset="-122"/>
              </a:rPr>
              <a:t>variability, unclear boundary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1800" dirty="0">
                <a:ea typeface="DengXian" panose="02010600030101010101" pitchFamily="2" charset="-122"/>
              </a:rPr>
              <a:t>Further compounded with training data shortages </a:t>
            </a:r>
          </a:p>
          <a:p>
            <a:pPr marL="0" indent="0">
              <a:buNone/>
            </a:pPr>
            <a:endParaRPr lang="en-US" sz="1800" dirty="0"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E37B-D5AD-4E32-A318-F82CC2D1EC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FD9A1-C1F7-4DC8-9DA8-B564F5580B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r>
              <a:rPr lang="en-SG" dirty="0"/>
              <a:t>/31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DB6D28E-6506-4A4A-AEB9-D3D208672E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5" y="3083767"/>
            <a:ext cx="6952880" cy="28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9ABD-98F2-4F06-B852-7C34DD9F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Stacked Conv1D – Result</a:t>
            </a:r>
            <a:br>
              <a:rPr lang="en-US" dirty="0"/>
            </a:b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3DA1-F2AF-4826-A16F-1616F49058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6EF0D-9A00-4CAE-849C-1A5BD53493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r>
              <a:rPr lang="en-SG" dirty="0"/>
              <a:t>/31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09E5BAA1-0416-4518-A44C-4957077E27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037" y="1104900"/>
            <a:ext cx="3367723" cy="3116579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91FABC6-4A4D-4E06-A6B3-64BBF14C0D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4328161"/>
            <a:ext cx="3367723" cy="21647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B3C25A-98E4-4EAE-AECC-55FA92EA7C15}"/>
              </a:ext>
            </a:extLst>
          </p:cNvPr>
          <p:cNvSpPr txBox="1"/>
          <p:nvPr/>
        </p:nvSpPr>
        <p:spPr>
          <a:xfrm>
            <a:off x="4000222" y="1178255"/>
            <a:ext cx="44122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 reaches a maximum  (~0.32) around the 30th epoch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loss reaches a minimum (~ 0.3) around the 25th epoch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metrics except for Class '1’ Recall have low values → lower false neg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tried not to predict true "1' as '0', but a significant number of ‘0' is wrongly predicted as ‘1’. </a:t>
            </a:r>
          </a:p>
          <a:p>
            <a:endParaRPr lang="en-SG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SG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PS: No significant diff in perf with additional input masking layer. </a:t>
            </a:r>
          </a:p>
        </p:txBody>
      </p:sp>
    </p:spTree>
    <p:extLst>
      <p:ext uri="{BB962C8B-B14F-4D97-AF65-F5344CB8AC3E}">
        <p14:creationId xmlns:p14="http://schemas.microsoft.com/office/powerpoint/2010/main" val="85045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21D-4B2E-4F45-BAC7-580A8058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Conv1D + LSTM </a:t>
            </a:r>
            <a:r>
              <a:rPr lang="en-US" dirty="0"/>
              <a:t>–</a:t>
            </a:r>
            <a:r>
              <a:rPr lang="en-US" sz="3200" dirty="0"/>
              <a:t> </a:t>
            </a:r>
            <a:r>
              <a:rPr lang="en-US" dirty="0"/>
              <a:t>Architecture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F41F1-E713-472A-AD5A-F537308854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456A5-A762-4CAF-B044-5ABDBBFA2F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r>
              <a:rPr lang="en-SG" dirty="0"/>
              <a:t>/31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2F65A6-CB8B-4087-8ABE-B24E9C839B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5" y="1116647"/>
            <a:ext cx="3196585" cy="48879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D1ABE-7DE8-4D7F-BB14-5C9EAB7EFE8E}"/>
              </a:ext>
            </a:extLst>
          </p:cNvPr>
          <p:cNvSpPr txBox="1"/>
          <p:nvPr/>
        </p:nvSpPr>
        <p:spPr>
          <a:xfrm>
            <a:off x="4007842" y="1116647"/>
            <a:ext cx="44122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of 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Conv1D, Batch Normalisation, Dropout, MaxPool1D as feature extractor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to LSTM layer to extract further temporal feature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→ [batch-size, timesteps, features]</a:t>
            </a:r>
            <a:b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→ [batch-size, time-steps]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and output shorter than max seq length (267) padded with 500 and 0 resp.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Padding set to ‘same’ to maintain output dimension till next pooling 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activation on last dense layer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Lost function → Binary cross-entropy. Evaluation metric → F1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3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DCB3-98ED-4740-AB64-AEE2F7A2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Conv1D + LSTM </a:t>
            </a:r>
            <a:r>
              <a:rPr lang="en-US" dirty="0"/>
              <a:t>–</a:t>
            </a:r>
            <a:r>
              <a:rPr lang="en-US" sz="3200" dirty="0"/>
              <a:t> </a:t>
            </a:r>
            <a:r>
              <a:rPr lang="en-US" dirty="0"/>
              <a:t>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3347F-B107-47FF-906B-4B14184AE7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7EB5-AFEA-4AFF-B379-3C627F4992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r>
              <a:rPr lang="en-SG" dirty="0"/>
              <a:t>/31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E893AFA-CF00-485E-93D4-F13DFF3A2C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5" y="1089977"/>
            <a:ext cx="3275235" cy="30934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E4D316-BBD4-49AA-B159-33143C79CC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445" y="4465320"/>
            <a:ext cx="3275235" cy="20275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D3EE8-719C-483E-8000-C8AB062A66DA}"/>
              </a:ext>
            </a:extLst>
          </p:cNvPr>
          <p:cNvSpPr txBox="1"/>
          <p:nvPr/>
        </p:nvSpPr>
        <p:spPr>
          <a:xfrm>
            <a:off x="4203695" y="1277315"/>
            <a:ext cx="44122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 reaches a maximum  (~0.33) around 58th epoch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loss reaches a minimum (~ 0.23) around 60th epoch</a:t>
            </a:r>
            <a:b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metrics except for Class ' 1’ Recall have low values → lower false neg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 not much difference in performance from stacked Conv1D model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PS: No significant diff in perf with additional input masking layer. </a:t>
            </a:r>
          </a:p>
        </p:txBody>
      </p:sp>
    </p:spTree>
    <p:extLst>
      <p:ext uri="{BB962C8B-B14F-4D97-AF65-F5344CB8AC3E}">
        <p14:creationId xmlns:p14="http://schemas.microsoft.com/office/powerpoint/2010/main" val="410163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6A6B-0144-44B1-AF3F-21D3B87A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Seq2Seq </a:t>
            </a:r>
            <a:r>
              <a:rPr lang="en-US" dirty="0"/>
              <a:t>–</a:t>
            </a:r>
            <a:r>
              <a:rPr lang="en-SG" dirty="0"/>
              <a:t> </a:t>
            </a:r>
            <a:r>
              <a:rPr lang="en-US" dirty="0"/>
              <a:t>Architecture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D8B26-81AC-46A7-B1DB-7EB42E02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A36BF-5814-4D26-8D85-9F759E5343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r>
              <a:rPr lang="en-SG" dirty="0"/>
              <a:t>/31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13967-40CC-4E8A-A16A-8CA1D34C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7" y="1852077"/>
            <a:ext cx="8012417" cy="465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F5FB2-D31F-4BE3-977C-CBFAB4C41017}"/>
              </a:ext>
            </a:extLst>
          </p:cNvPr>
          <p:cNvSpPr txBox="1"/>
          <p:nvPr/>
        </p:nvSpPr>
        <p:spPr>
          <a:xfrm>
            <a:off x="278135" y="908737"/>
            <a:ext cx="823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Several Seq2Seq models with various designs (uni/bidirectional LSTMs, stacked LSTMs), hyperparameter settings (optimizer, lost function, masking layer) &amp; input/out configurations (one-hot encoded, data augmentation) were experimented</a:t>
            </a: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8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DBF6-157A-46AF-8E4F-C7DA982F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Seq2Seq </a:t>
            </a:r>
            <a:r>
              <a:rPr lang="en-US" dirty="0"/>
              <a:t>–</a:t>
            </a:r>
            <a:r>
              <a:rPr lang="en-SG" dirty="0"/>
              <a:t> </a:t>
            </a:r>
            <a:r>
              <a:rPr lang="en-US" dirty="0"/>
              <a:t>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E9D1-5C59-4A8A-B4EB-98444DB46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873" y="968022"/>
            <a:ext cx="7886700" cy="5524862"/>
          </a:xfrm>
        </p:spPr>
        <p:txBody>
          <a:bodyPr>
            <a:noAutofit/>
          </a:bodyPr>
          <a:lstStyle/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Bidirectional better performance than unidirectional LSTMs </a:t>
            </a:r>
            <a:br>
              <a:rPr lang="en-US" sz="1600" dirty="0"/>
            </a:br>
            <a:r>
              <a:rPr lang="en-US" sz="1600" dirty="0"/>
              <a:t>(increased up to 20% for F1 score)</a:t>
            </a:r>
            <a:br>
              <a:rPr lang="en-US" sz="1600" dirty="0"/>
            </a:br>
            <a:endParaRPr lang="en-US" sz="1600" dirty="0"/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SG" sz="1600" dirty="0"/>
              <a:t>Drop in performance with Stacked LSTMs (unidirectional)</a:t>
            </a:r>
          </a:p>
          <a:p>
            <a:pPr marL="285750" indent="-285750" defTabSz="9144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SG" sz="1600" dirty="0"/>
              <a:t>Optimiser: ADAM and RMSprop better than SGD </a:t>
            </a:r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SG" sz="1600" dirty="0"/>
              <a:t>Adam Lost function: Categorical cross-entropy &amp; KLD better than F1</a:t>
            </a:r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SG" sz="1600" dirty="0"/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SG" sz="1600" dirty="0"/>
              <a:t>No significant difference in using masking layer or data augmentation (even when increased to 9-fold)</a:t>
            </a:r>
            <a:br>
              <a:rPr lang="en-SG" sz="1600" dirty="0"/>
            </a:br>
            <a:endParaRPr lang="en-SG" sz="1600" dirty="0"/>
          </a:p>
          <a:p>
            <a:pPr marL="28575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SG" sz="1600" dirty="0"/>
              <a:t>Best performing config:</a:t>
            </a:r>
            <a:br>
              <a:rPr lang="en-SG" sz="1600" dirty="0"/>
            </a:br>
            <a:r>
              <a:rPr lang="en-SG" sz="1600" dirty="0"/>
              <a:t>Bidirectional LSTMs (F1 score: 0.68; Accuracy: 0.83). </a:t>
            </a:r>
            <a:br>
              <a:rPr lang="en-SG" sz="1600" dirty="0"/>
            </a:br>
            <a:r>
              <a:rPr lang="en-SG" sz="1600" dirty="0"/>
              <a:t>Compared to Conv1d / Conv1d-LSTM (F1 score: 0.53-0.57)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99E59-740D-45E6-973F-4924CB1B49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BAB7-D11B-47CE-A992-5E0259829A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7003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F7FA-18BC-4056-9A01-1E039FEE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F7F2E-0386-47A0-9CBD-719F8F468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10965"/>
            <a:ext cx="7886700" cy="5827186"/>
          </a:xfrm>
        </p:spPr>
        <p:txBody>
          <a:bodyPr>
            <a:normAutofit fontScale="25000" lnSpcReduction="20000"/>
          </a:bodyPr>
          <a:lstStyle/>
          <a:p>
            <a:pPr marL="285750" indent="-285750" defTabSz="9144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8000" dirty="0"/>
              <a:t>Via Sequence translation and sequence reversal</a:t>
            </a:r>
          </a:p>
          <a:p>
            <a:pPr marL="0" indent="0" defTabSz="914400">
              <a:lnSpc>
                <a:spcPct val="110000"/>
              </a:lnSpc>
              <a:buNone/>
            </a:pPr>
            <a:endParaRPr lang="en-US" sz="8000" dirty="0"/>
          </a:p>
          <a:p>
            <a:pPr marL="285750" indent="-285750" defTabSz="9144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8000" dirty="0"/>
              <a:t>Sequence translation: </a:t>
            </a:r>
            <a:r>
              <a:rPr lang="en-SG" sz="8000" dirty="0"/>
              <a:t>shifting all the coordinate points of the input sequence by an equal, fixed amount in x and y-directions</a:t>
            </a:r>
          </a:p>
          <a:p>
            <a:pPr marL="0" indent="0" defTabSz="914400">
              <a:lnSpc>
                <a:spcPct val="110000"/>
              </a:lnSpc>
              <a:buNone/>
            </a:pPr>
            <a:endParaRPr lang="en-SG" sz="8000" dirty="0"/>
          </a:p>
          <a:p>
            <a:pPr marL="285750" indent="-285750" defTabSz="9144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SG" sz="8000" dirty="0"/>
              <a:t>Sequence reversal: reversing sequence order in input and output</a:t>
            </a:r>
          </a:p>
          <a:p>
            <a:pPr marL="285750" indent="-285750" defTabSz="9144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SG" sz="6400" dirty="0"/>
          </a:p>
          <a:p>
            <a:pPr marL="0" indent="0" defTabSz="914400">
              <a:lnSpc>
                <a:spcPct val="120000"/>
              </a:lnSpc>
              <a:buNone/>
            </a:pPr>
            <a:r>
              <a:rPr lang="en-SG" sz="6400" dirty="0"/>
              <a:t>	After translation ops (of 5 units):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SG" sz="6400" dirty="0"/>
              <a:t>	(1, 3), (3, 4), (2, 6), (4, 7) → (0, 1, 1, 0)  becomes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SG" sz="6400" dirty="0"/>
              <a:t>	(6, 8), (8, 9), (7, 11), (9, 12) → (0, 1, 1, 0)</a:t>
            </a:r>
            <a:br>
              <a:rPr lang="en-SG" sz="6400" dirty="0"/>
            </a:br>
            <a:endParaRPr lang="en-SG" sz="6400" dirty="0"/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SG" sz="6400" dirty="0"/>
              <a:t>	After reverse ops (to both input and output)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SG" sz="6400" dirty="0"/>
              <a:t>	(2, 5), (3, 3), (4, 5), (8, 10) → (1, 1, 0, 0) becomes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SG" sz="6400" dirty="0"/>
              <a:t>	(8, 10), (4, 5), (3, 3), (2, 5) → (0, 0, 1, 1)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endParaRPr lang="en-SG" sz="18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10000"/>
              </a:lnSpc>
              <a:buNone/>
            </a:pPr>
            <a:endParaRPr lang="en-SG" sz="1800" dirty="0">
              <a:latin typeface="+mn-lt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9EE57-54FE-43B6-8A91-73F526E294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68ECC-39FF-4117-8655-0EFE2BEE94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04234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E3F8-E2A8-4758-A4F3-6C3FEDFF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Sliding Window to Reduce </a:t>
            </a:r>
            <a:br>
              <a:rPr lang="en-US" sz="2800" dirty="0"/>
            </a:br>
            <a:r>
              <a:rPr lang="en-US" sz="2800" dirty="0"/>
              <a:t>Sequence Length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DDCC-DB1F-4C40-9FBE-E59CC2B38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5047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Tried to resolve long term dependency issue by breaking up sequences into shorter and overlapping subsequences.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/>
              <a:t>Three sliding windows (window-size 20, step-size 10), (20,10), and (30, 20) were attempted.</a:t>
            </a:r>
          </a:p>
          <a:p>
            <a:pPr marL="0" indent="0">
              <a:buNone/>
            </a:pPr>
            <a:endParaRPr lang="en-SG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/>
              <a:t>Remove any subsequence with length shorter than window size to eliminate need for padding</a:t>
            </a:r>
          </a:p>
          <a:p>
            <a:pPr marL="0" indent="0">
              <a:buNone/>
            </a:pPr>
            <a:endParaRPr lang="en-SG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/>
              <a:t>No improvement observed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SG" sz="2000" dirty="0"/>
              <a:t>Repeat experiment with data augmentation (up to 5-fold); no improvement observed too</a:t>
            </a:r>
            <a:endParaRPr lang="en-SG" sz="2000" dirty="0">
              <a:solidFill>
                <a:srgbClr val="555555"/>
              </a:solidFill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A96A-0229-4BDC-9E41-D6F1AF3E85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5AA5F-B595-4EF8-8042-4BC83A3AEC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95609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FC87-89E1-4B73-B38E-4C4D0B3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6748689" cy="545561"/>
          </a:xfrm>
        </p:spPr>
        <p:txBody>
          <a:bodyPr>
            <a:noAutofit/>
          </a:bodyPr>
          <a:lstStyle/>
          <a:p>
            <a:r>
              <a:rPr lang="en-US" sz="2800" dirty="0"/>
              <a:t>Model verification Via Dummy Dataset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5FA9-2AC0-4722-A64F-1DC74B9C1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86090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SG" sz="2200" dirty="0"/>
              <a:t>Two examples of dummy input and their corresponding output sequences are shown below: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endParaRPr lang="en-SG" sz="2200" dirty="0"/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SG" sz="2200" dirty="0"/>
              <a:t>	(1,3), (3, 4), (2, 6), (4,7) → (0, 1, 1, 0)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endParaRPr lang="en-SG" sz="2200" dirty="0"/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SG" sz="2200" dirty="0"/>
              <a:t>	(5,4), (3, 2), (4, 1) → (1, 0, 1)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endParaRPr lang="en-SG" sz="2200" dirty="0"/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SG" sz="1800" i="1" dirty="0"/>
              <a:t>where nth binary value is determined by the cumulative sum of integer coordinates in the input from the start to the nth sequence</a:t>
            </a:r>
          </a:p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en-SG" sz="1800" i="1" dirty="0"/>
              <a:t>if sum is even, output is 0</a:t>
            </a:r>
            <a:br>
              <a:rPr lang="en-SG" sz="1800" i="1" dirty="0"/>
            </a:br>
            <a:r>
              <a:rPr lang="en-SG" sz="1800" i="1" dirty="0"/>
              <a:t>if sum is odd, output is1</a:t>
            </a:r>
          </a:p>
          <a:p>
            <a:endParaRPr lang="en-SG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E156D-4A6B-479D-8F0E-5C8E5C3A6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B664A-7DB4-4851-9301-8BE2D52501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08379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AEB0-F009-47CE-9C96-D6BD1AE0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 Ground Truth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5717-6115-481F-89C0-F78C28ED2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Comparison between Ground Truth and Prediction masks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D0AFA-110B-4FF3-8DB4-70655E0F2E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AAEE-5DC2-4B43-9C36-361A524A51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r>
              <a:rPr lang="en-SG" dirty="0"/>
              <a:t>/31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817AAB8-DD5B-481A-9EB6-140475336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702082"/>
              </p:ext>
            </p:extLst>
          </p:nvPr>
        </p:nvGraphicFramePr>
        <p:xfrm>
          <a:off x="1171768" y="2446561"/>
          <a:ext cx="1076909" cy="223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380880" imgH="792360" progId="AcroExch.Document.DC">
                  <p:embed/>
                </p:oleObj>
              </mc:Choice>
              <mc:Fallback>
                <p:oleObj name="Acrobat Document" showAsIcon="1" r:id="rId2" imgW="38088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1768" y="2446561"/>
                        <a:ext cx="1076909" cy="223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72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7C3-9719-4434-9D62-DC9A08AD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- </a:t>
            </a:r>
            <a:r>
              <a:rPr lang="en-SG" dirty="0"/>
              <a:t>Overall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2AB2-3527-48D2-A2A3-5D130F32E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909586"/>
            <a:ext cx="7886700" cy="486090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SG" sz="6800" dirty="0"/>
              <a:t>Through contour points reduction and curve fitting, segmentation mask can be modified to a form that enables easy editing by end-user.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SG" sz="68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SG" sz="6800" dirty="0"/>
              <a:t>Among three models tested (Conv1d, Conv1d+LSTM, Seq2Seq), Seq2Seq gave the best performance (F1 score: 0.68, Acc: 0.83).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SG" sz="68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SG" sz="6800" dirty="0"/>
              <a:t>Conv1d &amp; Conv1d+LSTM gave similar results (F1 score: 0.50-0.58).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SG" sz="68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SG" sz="6800" dirty="0"/>
              <a:t>Seq2Seq with bidirectional LSTM gave much better performance than unidirectional LSTM (~20% inc in F1 score)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SG" sz="68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SG" sz="6800" dirty="0"/>
              <a:t>Seq2Seq performance could not be further improved; likely due to bottleneck problem.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SG" sz="6800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SG" sz="6800" dirty="0"/>
              <a:t>Data augmentation and Window sliding have no significant effect on performance; likely due to insufficient dataset and poor data augmentation.  </a:t>
            </a:r>
            <a:endParaRPr lang="en-SG" sz="18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SG" sz="18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SG" sz="18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SG" sz="1800" dirty="0">
              <a:solidFill>
                <a:srgbClr val="555555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A70D0-0A78-44B3-BE16-CD8B98BCFF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CCCE1-1303-42BD-9C38-ED1836C1FC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3642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E66-F049-4696-916C-18E8E65D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Solution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D035-693E-499C-A829-B812B1B82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1" y="826750"/>
            <a:ext cx="7886700" cy="566613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SG" sz="2400" dirty="0">
                <a:ea typeface="DengXian" panose="02010600030101010101" pitchFamily="2" charset="-122"/>
              </a:rPr>
              <a:t>Create more advanced segmentation model? </a:t>
            </a:r>
            <a:endParaRPr lang="en-US" sz="2400" dirty="0">
              <a:effectLst/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ea typeface="DengXian" panose="02010600030101010101" pitchFamily="2" charset="-122"/>
              </a:rPr>
              <a:t>Instead of creating new segmentation models, look at how segmentation output can be </a:t>
            </a:r>
            <a:r>
              <a:rPr lang="en-SG" sz="2200" dirty="0">
                <a:ea typeface="DengXian" panose="02010600030101010101" pitchFamily="2" charset="-122"/>
              </a:rPr>
              <a:t>modified to a form that allows easy editing by end-user</a:t>
            </a:r>
            <a:endParaRPr lang="en-US" sz="2200" dirty="0">
              <a:ea typeface="DengXian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SG" sz="24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38E4C-536F-46A7-B309-791E523FC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5A202-E22E-48BF-9315-C165D17CBF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r>
              <a:rPr lang="en-SG" dirty="0"/>
              <a:t>/31</a:t>
            </a:r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DFEBA456-B459-4F51-9510-2E2FA589C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56" y="2505942"/>
            <a:ext cx="4132207" cy="393325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959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4C93-49F6-4768-9864-76C3D872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Future Work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C1A2-551F-4B4A-B51A-A71A59DF26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57312"/>
            <a:ext cx="7886700" cy="4143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SG" sz="2200" dirty="0"/>
              <a:t>Increase size of CSF-DS via JS UI or data augmentation </a:t>
            </a:r>
            <a:br>
              <a:rPr lang="en-SG" sz="2200" dirty="0"/>
            </a:br>
            <a:endParaRPr lang="en-SG" sz="2200" dirty="0"/>
          </a:p>
          <a:p>
            <a:pPr marL="514350" indent="-514350">
              <a:buAutoNum type="arabicPeriod"/>
            </a:pPr>
            <a:r>
              <a:rPr lang="en-SG" sz="2200" dirty="0"/>
              <a:t>Dataset creation process manual &amp; tedious; automate/semi-automate via algorithms (rule based/GA) </a:t>
            </a:r>
            <a:br>
              <a:rPr lang="en-SG" sz="2200" dirty="0"/>
            </a:br>
            <a:endParaRPr lang="en-SG" sz="2200" dirty="0"/>
          </a:p>
          <a:p>
            <a:pPr marL="514350" indent="-514350">
              <a:buAutoNum type="arabicPeriod"/>
            </a:pPr>
            <a:r>
              <a:rPr lang="en-SG" sz="2200" dirty="0"/>
              <a:t>Explore better data augmentation techniques</a:t>
            </a:r>
            <a:br>
              <a:rPr lang="en-SG" sz="2200" dirty="0"/>
            </a:br>
            <a:br>
              <a:rPr lang="en-SG" sz="2200" dirty="0"/>
            </a:br>
            <a:endParaRPr lang="en-SG" sz="2200" dirty="0"/>
          </a:p>
          <a:p>
            <a:pPr marL="514350" indent="-514350">
              <a:buAutoNum type="arabicPeriod"/>
            </a:pPr>
            <a:r>
              <a:rPr lang="en-SG" sz="2200" dirty="0"/>
              <a:t>Explore more advanced DL techniques like Attention Mechanism (and maybe transformers)</a:t>
            </a:r>
          </a:p>
          <a:p>
            <a:pPr marL="514350" indent="-514350">
              <a:buAutoNum type="arabicPeriod"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1307E-54A5-4155-B554-63F3767A55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DBB90-C21C-494F-BB03-999C618A9B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4788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B2D7-1199-48EF-A663-F3A1479E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this? 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B87C-0C5B-4D34-B7A5-995CFCB8E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632" y="796394"/>
            <a:ext cx="7886700" cy="5053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ea typeface="DengXian" panose="02010600030101010101" pitchFamily="2" charset="-122"/>
              </a:rPr>
              <a:t>Extract contour coordinates of mask</a:t>
            </a:r>
          </a:p>
          <a:p>
            <a:pPr marL="457200" indent="-457200">
              <a:buFont typeface="+mj-lt"/>
              <a:buAutoNum type="arabicPeriod"/>
            </a:pPr>
            <a:endParaRPr lang="en-SG" sz="2400" dirty="0"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ea typeface="DengXian" panose="02010600030101010101" pitchFamily="2" charset="-122"/>
              </a:rPr>
              <a:t>Feed these coordinates to a trained DL model* to predict the set of salient points for mask contour representation</a:t>
            </a:r>
          </a:p>
          <a:p>
            <a:pPr>
              <a:buFont typeface="+mj-lt"/>
              <a:buAutoNum type="arabicPeriod"/>
            </a:pPr>
            <a:endParaRPr lang="en-SG" sz="2400" dirty="0">
              <a:ea typeface="DengXia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ea typeface="DengXian" panose="02010600030101010101" pitchFamily="2" charset="-122"/>
              </a:rPr>
              <a:t>Perform curve fitting (via Centripetal Catmull-Rom Spline) on these points to reconstruct the mask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sz="2400" dirty="0"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SG" sz="2400" dirty="0">
                <a:ea typeface="DengXian" panose="02010600030101010101" pitchFamily="2" charset="-122"/>
              </a:rPr>
              <a:t>Create JavaScript UI and training dataset to enable the above tasks</a:t>
            </a:r>
          </a:p>
          <a:p>
            <a:pPr marL="0" indent="0">
              <a:buNone/>
            </a:pPr>
            <a:endParaRPr lang="en-SG" sz="2600" dirty="0"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sz="1900" i="1" dirty="0">
                <a:ea typeface="DengXian" panose="02010600030101010101" pitchFamily="2" charset="-122"/>
              </a:rPr>
              <a:t>*This Deep Learning Model is a sequence classification model (created by this project); not to be confused with the segmentation model (UNET, YOLOACT) which produces the initial mask. </a:t>
            </a:r>
            <a:endParaRPr lang="en-SG" sz="1900" i="1" dirty="0"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ea typeface="DengXia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9602-8277-4355-BE8D-96DB98B6D5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25C8-B92F-4458-871F-CDF81DDDCA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40969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7731-4161-4A22-B3CB-E14E2CDD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Objectives &amp; Deliverables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E34D8-C834-4455-A7EC-BF9984AB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024240"/>
            <a:ext cx="7886700" cy="54686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/>
              <a:t>Objectives: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SG" sz="4500" dirty="0"/>
              <a:t>Investigate how the output of segmentation models (UNET, YOLOACT, etc) can be modified to a form that allows easy editing by end-user directly</a:t>
            </a:r>
            <a:endParaRPr lang="en-US" sz="4500" dirty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5500" dirty="0"/>
              <a:t>Deliverables: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500" dirty="0"/>
          </a:p>
          <a:p>
            <a:pPr marL="0" indent="0">
              <a:buNone/>
            </a:pPr>
            <a:r>
              <a:rPr lang="en-US" sz="5500" dirty="0"/>
              <a:t>1.    Deep Leaning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For predicting the set of salient points for mask contour representation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500" dirty="0"/>
          </a:p>
          <a:p>
            <a:pPr marL="0" indent="0">
              <a:buNone/>
            </a:pPr>
            <a:r>
              <a:rPr lang="en-US" sz="5500" dirty="0"/>
              <a:t>2.   JavaScript UI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For mask reconstruction (using salient points predicted by DL model)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For fine-tuning reconstructed mask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For creating a dataset to train the DL model</a:t>
            </a:r>
            <a:br>
              <a:rPr lang="en-US" sz="4500" dirty="0"/>
            </a:br>
            <a:endParaRPr lang="en-US" sz="4500" dirty="0"/>
          </a:p>
          <a:p>
            <a:pPr marL="0" indent="0">
              <a:buNone/>
            </a:pPr>
            <a:r>
              <a:rPr lang="en-US" sz="5500" dirty="0"/>
              <a:t>3.   Dataset [</a:t>
            </a:r>
            <a:r>
              <a:rPr lang="en-SG" sz="5500" dirty="0"/>
              <a:t>Centripetal Spline Fitted Dataset (CSF-DS)]</a:t>
            </a:r>
            <a:endParaRPr lang="en-US" sz="5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For training the DL Model </a:t>
            </a:r>
            <a:r>
              <a:rPr lang="en-US" sz="19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74C10-4064-48F2-A326-74C228BED4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96FE-7929-4A2C-994E-8033E4CFE1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52519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C81-2E5E-4194-965F-E44E8F30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System Architecture </a:t>
            </a:r>
            <a:endParaRPr lang="en-SG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B55D-E745-4106-9CA3-1FD835153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85F31-1112-4DF3-8A0F-46DB357ECE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B53A1-C19F-437B-A9F4-5716501F1C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r>
              <a:rPr lang="en-SG" dirty="0"/>
              <a:t>/31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D13FB-96CF-4C5A-A498-37ED8CB4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979224"/>
            <a:ext cx="8824404" cy="55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601B-0FAD-4BE3-8619-54A92CD3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9DF4A-BD3C-47D1-8917-E305C2F5DA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497D4-48B5-4443-B3F0-F9BAC769EC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r>
              <a:rPr lang="en-SG" dirty="0"/>
              <a:t>/31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EAA374E-BC05-496A-97BF-221F09EA04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970" y="1145758"/>
            <a:ext cx="7922242" cy="51307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84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597-4844-4C03-AC78-D4188B03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UI Demonstration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BFBE-CCD8-4999-9872-227971E41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3 minutes Video Demo</a:t>
            </a:r>
          </a:p>
          <a:p>
            <a:r>
              <a:rPr lang="en-US" i="1" dirty="0"/>
              <a:t>Dataset Creation Process</a:t>
            </a:r>
          </a:p>
          <a:p>
            <a:r>
              <a:rPr lang="en-US" i="1" dirty="0"/>
              <a:t>Mask Fine-tuning Process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sz="2200" i="1" dirty="0">
                <a:hlinkClick r:id="rId2" action="ppaction://hlinkfile"/>
              </a:rPr>
              <a:t>C:\Users\ASUS\Desktop\Video\Project Demo.mp4</a:t>
            </a:r>
            <a:endParaRPr lang="en-US" sz="2200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SG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6D90-333A-4106-92A0-084DFE2D8C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C6BC1-8DB8-4206-9DDE-17D4BE5DF0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r>
              <a:rPr lang="en-SG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98328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E115-B35A-45F2-B9EF-481F84C9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Centripetal</a:t>
            </a:r>
            <a:r>
              <a:rPr lang="en-US" sz="3200" dirty="0">
                <a:latin typeface="Times New Roman" panose="02020603050405020304" pitchFamily="18" charset="0"/>
                <a:ea typeface="DengXian" panose="02010600030101010101" pitchFamily="2" charset="-122"/>
              </a:rPr>
              <a:t> Catmull-Rom Spline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C781-C449-4778-9314-C60384F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53258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Splines commonly used in computer graphics to draw smooth curve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Many types of splines curves; </a:t>
            </a:r>
            <a:r>
              <a:rPr lang="en-SG" sz="1800" dirty="0"/>
              <a:t>Bezier, B-splines, Catmull Rom, etc. </a:t>
            </a:r>
          </a:p>
          <a:p>
            <a:pPr marL="0" indent="0">
              <a:buNone/>
            </a:pPr>
            <a:endParaRPr lang="en-SG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Centripetal Catmull Rom Spline &gt; best properties among all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Each segment has 4 control points, but actual curve only goes through middle 2 points</a:t>
            </a:r>
          </a:p>
          <a:p>
            <a:endParaRPr lang="en-US" sz="2200" dirty="0"/>
          </a:p>
          <a:p>
            <a:pPr marL="0" indent="0">
              <a:buNone/>
            </a:pPr>
            <a:endParaRPr lang="en-SG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0E2BB-FC3F-470C-8047-B5902A980D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2021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5EE9-1886-4415-97AF-EF11867B15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r>
              <a:rPr lang="en-SG" dirty="0"/>
              <a:t>/31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77EA7-E619-41A3-858D-4798A0D624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14" y="4251418"/>
            <a:ext cx="2879725" cy="1439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313F90D-A745-4D2B-BDF7-3709852690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4608" y="4251417"/>
            <a:ext cx="2879725" cy="14395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616F9-CFF8-45BF-ACD1-D97C434B00E2}"/>
              </a:ext>
            </a:extLst>
          </p:cNvPr>
          <p:cNvSpPr txBox="1"/>
          <p:nvPr/>
        </p:nvSpPr>
        <p:spPr>
          <a:xfrm>
            <a:off x="1308268" y="5732183"/>
            <a:ext cx="2620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segment of centripetal spline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F8D44-B327-497E-A466-99586DC4CF94}"/>
              </a:ext>
            </a:extLst>
          </p:cNvPr>
          <p:cNvSpPr txBox="1"/>
          <p:nvPr/>
        </p:nvSpPr>
        <p:spPr>
          <a:xfrm>
            <a:off x="4694607" y="5732559"/>
            <a:ext cx="262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multiple segments to form smooth curve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18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2237</Words>
  <Application>Microsoft Office PowerPoint</Application>
  <PresentationFormat>On-screen Show (4:3)</PresentationFormat>
  <Paragraphs>306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Times New Roman</vt:lpstr>
      <vt:lpstr>Wingdings</vt:lpstr>
      <vt:lpstr>Theme1</vt:lpstr>
      <vt:lpstr>Acrobat Document</vt:lpstr>
      <vt:lpstr>Curve-Fitted Instant Segmentation</vt:lpstr>
      <vt:lpstr>Problem Statement</vt:lpstr>
      <vt:lpstr>Solution</vt:lpstr>
      <vt:lpstr>How to Achieve this? </vt:lpstr>
      <vt:lpstr>Project Objectives &amp; Deliverables</vt:lpstr>
      <vt:lpstr>System Architecture </vt:lpstr>
      <vt:lpstr>Dataset Creation Process</vt:lpstr>
      <vt:lpstr>JavaScript UI Demonstration</vt:lpstr>
      <vt:lpstr>Centripetal Catmull-Rom Spline</vt:lpstr>
      <vt:lpstr>Curve Fitting Via  Centripetal Catmull-Rom Spline </vt:lpstr>
      <vt:lpstr>Curve Fitting Via  Centripetal Catmull-Rom Spline </vt:lpstr>
      <vt:lpstr>Extraction of Original Contour Points</vt:lpstr>
      <vt:lpstr>Centripetal Spline Fitted Dataset (CSF-DS)</vt:lpstr>
      <vt:lpstr>Centripetal Spline Fitted Dataset (CSF-DS)</vt:lpstr>
      <vt:lpstr>Source of Segmentation Mask</vt:lpstr>
      <vt:lpstr>Deep Learning Model: Input/Output</vt:lpstr>
      <vt:lpstr>Deep Learning Model:  Dataset &amp; Class Ratio</vt:lpstr>
      <vt:lpstr>Potential Deep Learning Models</vt:lpstr>
      <vt:lpstr> Stacked Conv1D – Architecture </vt:lpstr>
      <vt:lpstr> Stacked Conv1D – Result </vt:lpstr>
      <vt:lpstr>Conv1D + LSTM – Architecture</vt:lpstr>
      <vt:lpstr>Conv1D + LSTM – Result</vt:lpstr>
      <vt:lpstr>Seq2Seq – Architecture</vt:lpstr>
      <vt:lpstr>Seq2Seq – Result</vt:lpstr>
      <vt:lpstr>Data Augmentation</vt:lpstr>
      <vt:lpstr>Sliding Window to Reduce  Sequence Length</vt:lpstr>
      <vt:lpstr>Model verification Via Dummy Dataset</vt:lpstr>
      <vt:lpstr>Prediction Vs Ground Truth</vt:lpstr>
      <vt:lpstr>Conclusions - Overall Findings</vt:lpstr>
      <vt:lpstr>Conclusions - 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Pee Kian Soon</cp:lastModifiedBy>
  <cp:revision>390</cp:revision>
  <cp:lastPrinted>2021-10-06T04:48:38Z</cp:lastPrinted>
  <dcterms:created xsi:type="dcterms:W3CDTF">2014-12-11T07:55:35Z</dcterms:created>
  <dcterms:modified xsi:type="dcterms:W3CDTF">2021-10-06T14:48:26Z</dcterms:modified>
</cp:coreProperties>
</file>