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321" r:id="rId5"/>
    <p:sldId id="258" r:id="rId6"/>
    <p:sldId id="261" r:id="rId7"/>
    <p:sldId id="262" r:id="rId8"/>
    <p:sldId id="263" r:id="rId9"/>
    <p:sldId id="264" r:id="rId10"/>
    <p:sldId id="265" r:id="rId11"/>
    <p:sldId id="266" r:id="rId12"/>
    <p:sldId id="267" r:id="rId13"/>
    <p:sldId id="268" r:id="rId14"/>
    <p:sldId id="269" r:id="rId15"/>
    <p:sldId id="371" r:id="rId16"/>
    <p:sldId id="271" r:id="rId17"/>
    <p:sldId id="272" r:id="rId18"/>
    <p:sldId id="273" r:id="rId19"/>
    <p:sldId id="274" r:id="rId20"/>
    <p:sldId id="278" r:id="rId21"/>
    <p:sldId id="275" r:id="rId22"/>
    <p:sldId id="280" r:id="rId23"/>
    <p:sldId id="281" r:id="rId24"/>
    <p:sldId id="283" r:id="rId25"/>
    <p:sldId id="284" r:id="rId26"/>
    <p:sldId id="285" r:id="rId27"/>
    <p:sldId id="286" r:id="rId28"/>
    <p:sldId id="287" r:id="rId29"/>
    <p:sldId id="289" r:id="rId30"/>
    <p:sldId id="290" r:id="rId31"/>
    <p:sldId id="292" r:id="rId32"/>
    <p:sldId id="291" r:id="rId33"/>
    <p:sldId id="293" r:id="rId34"/>
    <p:sldId id="294" r:id="rId35"/>
    <p:sldId id="295" r:id="rId36"/>
    <p:sldId id="296" r:id="rId37"/>
    <p:sldId id="306" r:id="rId38"/>
    <p:sldId id="308" r:id="rId39"/>
    <p:sldId id="310" r:id="rId40"/>
    <p:sldId id="311" r:id="rId41"/>
    <p:sldId id="312" r:id="rId42"/>
    <p:sldId id="370" r:id="rId43"/>
    <p:sldId id="320" r:id="rId44"/>
    <p:sldId id="322" r:id="rId45"/>
    <p:sldId id="366" r:id="rId46"/>
    <p:sldId id="323" r:id="rId47"/>
    <p:sldId id="324" r:id="rId48"/>
    <p:sldId id="328" r:id="rId49"/>
    <p:sldId id="329" r:id="rId50"/>
    <p:sldId id="330" r:id="rId51"/>
    <p:sldId id="331" r:id="rId52"/>
    <p:sldId id="333" r:id="rId53"/>
    <p:sldId id="338" r:id="rId54"/>
    <p:sldId id="339" r:id="rId55"/>
    <p:sldId id="340" r:id="rId56"/>
    <p:sldId id="341" r:id="rId57"/>
    <p:sldId id="342" r:id="rId58"/>
    <p:sldId id="345" r:id="rId59"/>
    <p:sldId id="347" r:id="rId60"/>
    <p:sldId id="348" r:id="rId61"/>
    <p:sldId id="349" r:id="rId62"/>
    <p:sldId id="350" r:id="rId63"/>
    <p:sldId id="351" r:id="rId64"/>
    <p:sldId id="352" r:id="rId65"/>
    <p:sldId id="353" r:id="rId66"/>
    <p:sldId id="354" r:id="rId67"/>
    <p:sldId id="355" r:id="rId68"/>
    <p:sldId id="356" r:id="rId69"/>
    <p:sldId id="358" r:id="rId70"/>
    <p:sldId id="359" r:id="rId71"/>
    <p:sldId id="360" r:id="rId72"/>
    <p:sldId id="361" r:id="rId73"/>
    <p:sldId id="362" r:id="rId74"/>
    <p:sldId id="363" r:id="rId75"/>
    <p:sldId id="364" r:id="rId76"/>
    <p:sldId id="365"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42"/>
    <p:restoredTop sz="94645"/>
  </p:normalViewPr>
  <p:slideViewPr>
    <p:cSldViewPr snapToGrid="0" snapToObjects="1">
      <p:cViewPr varScale="1">
        <p:scale>
          <a:sx n="114" d="100"/>
          <a:sy n="114" d="100"/>
        </p:scale>
        <p:origin x="168" y="2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0" Type="http://schemas.openxmlformats.org/officeDocument/2006/relationships/tableStyles" Target="tableStyles.xml"/><Relationship Id="rId8" Type="http://schemas.openxmlformats.org/officeDocument/2006/relationships/slide" Target="slides/slide5.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D9D2A9-4101-F446-B5CB-522347617830}"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FCB11-3C01-6143-B462-6DADE42067E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BFCB11-3C01-6143-B462-6DADE42067EA}"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0E0A3-9BF8-4DB2-8CB8-4256C0A802C2}"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BFCB11-3C01-6143-B462-6DADE42067EA}"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BFCB11-3C01-6143-B462-6DADE42067EA}" type="slidenum">
              <a:rPr lang="en-US" smtClean="0"/>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BFCB11-3C01-6143-B462-6DADE42067EA}" type="slidenum">
              <a:rPr lang="en-US" smtClean="0"/>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5D467D-5325-1748-A490-C2A48E11F078}" type="slidenum">
              <a:rPr lang="en-US" smtClean="0"/>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5D467D-5325-1748-A490-C2A48E11F078}" type="slidenum">
              <a:rPr lang="en-US" smtClean="0"/>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0E0A3-9BF8-4DB2-8CB8-4256C0A802C2}" type="slidenum">
              <a:rPr lang="en-US" smtClean="0"/>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5D467D-5325-1748-A490-C2A48E11F078}" type="slidenum">
              <a:rPr lang="en-US" smtClean="0"/>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5D467D-5325-1748-A490-C2A48E11F078}" type="slidenum">
              <a:rPr lang="en-US" smtClean="0"/>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5D467D-5325-1748-A490-C2A48E11F078}"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u="sng" dirty="0"/>
              <a:t>But beware</a:t>
            </a:r>
            <a:r>
              <a:rPr lang="en-US" dirty="0"/>
              <a:t>:  Different databases define BETWEEN inconsistently: some define endpoints as inclusive, some exclusive, and some [inclusive, exclusive)</a:t>
            </a:r>
            <a:endParaRPr lang="en-US" dirty="0"/>
          </a:p>
          <a:p>
            <a:endParaRPr lang="en-US" dirty="0"/>
          </a:p>
        </p:txBody>
      </p:sp>
      <p:sp>
        <p:nvSpPr>
          <p:cNvPr id="4" name="Slide Number Placeholder 3"/>
          <p:cNvSpPr>
            <a:spLocks noGrp="1"/>
          </p:cNvSpPr>
          <p:nvPr>
            <p:ph type="sldNum" sz="quarter" idx="10"/>
          </p:nvPr>
        </p:nvSpPr>
        <p:spPr/>
        <p:txBody>
          <a:bodyPr/>
          <a:lstStyle/>
          <a:p>
            <a:fld id="{222B1A5B-A681-48C9-99EE-371D1AA221B0}" type="slidenum">
              <a:rPr lang="en-US" smtClean="0"/>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5D467D-5325-1748-A490-C2A48E11F078}"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5D467D-5325-1748-A490-C2A48E11F078}" type="slidenum">
              <a:rPr lang="en-US" smtClean="0"/>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5D467D-5325-1748-A490-C2A48E11F078}" type="slidenum">
              <a:rPr lang="en-US" smtClean="0"/>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5D467D-5325-1748-A490-C2A48E11F078}"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5D467D-5325-1748-A490-C2A48E11F078}" type="slidenum">
              <a:rPr lang="en-US" smtClean="0"/>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5D467D-5325-1748-A490-C2A48E11F078}" type="slidenum">
              <a:rPr lang="en-US" smtClean="0"/>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EDC54CE-D02D-6844-8940-272F9447B1E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DE050-EA5C-124F-9EAB-9B0BD908D06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EDC54CE-D02D-6844-8940-272F9447B1E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DE050-EA5C-124F-9EAB-9B0BD908D06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EDC54CE-D02D-6844-8940-272F9447B1E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DE050-EA5C-124F-9EAB-9B0BD908D06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EDC54CE-D02D-6844-8940-272F9447B1E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DE050-EA5C-124F-9EAB-9B0BD908D06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EDC54CE-D02D-6844-8940-272F9447B1E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DE050-EA5C-124F-9EAB-9B0BD908D06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EDC54CE-D02D-6844-8940-272F9447B1E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DE050-EA5C-124F-9EAB-9B0BD908D06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EDC54CE-D02D-6844-8940-272F9447B1E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9DE050-EA5C-124F-9EAB-9B0BD908D06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EDC54CE-D02D-6844-8940-272F9447B1E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9DE050-EA5C-124F-9EAB-9B0BD908D06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DC54CE-D02D-6844-8940-272F9447B1E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9DE050-EA5C-124F-9EAB-9B0BD908D06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EDC54CE-D02D-6844-8940-272F9447B1E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DE050-EA5C-124F-9EAB-9B0BD908D06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EDC54CE-D02D-6844-8940-272F9447B1E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DE050-EA5C-124F-9EAB-9B0BD908D06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DC54CE-D02D-6844-8940-272F9447B1EF}"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DE050-EA5C-124F-9EAB-9B0BD908D06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hyperlink" Target="http://www.crummy.com/software/BeautifulSoup/bs4/doc/"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hyperlink" Target="http://www.crummy.com/software/BeautifulSoup/bs4/doc/"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hyperlink" Target="http://www.crummy.com/software/BeautifulSoup/bs4/doc/"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hyperlink" Target="http://en.wikipedia.org/wiki/XML"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hyperlink" Target="http://www.w3schools.com/xml/xml_tree.asp"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hyperlink" Target="http://effbot.org/zone/element.htm" TargetMode="External"/><Relationship Id="rId1" Type="http://schemas.openxmlformats.org/officeDocument/2006/relationships/hyperlink" Target="http://effbot.org/download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hyperlink" Target="http://en.wikipedia.org/wiki/Representational_state_transfer"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hyperlink" Target="https://www.yelp.com/developers" TargetMode="Externa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hyperlink" Target="https://developer.twitter.com/" TargetMode="Externa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41.xml.rels><?xml version="1.0" encoding="UTF-8" standalone="yes"?>
<Relationships xmlns="http://schemas.openxmlformats.org/package/2006/relationships"><Relationship Id="rId7" Type="http://schemas.openxmlformats.org/officeDocument/2006/relationships/notesSlide" Target="../notesSlides/notesSlide39.xml"/><Relationship Id="rId6" Type="http://schemas.openxmlformats.org/officeDocument/2006/relationships/slideLayout" Target="../slideLayouts/slideLayout2.xml"/><Relationship Id="rId5" Type="http://schemas.openxmlformats.org/officeDocument/2006/relationships/hyperlink" Target="http://www.doughellmann.com/PyMOTW/json/" TargetMode="External"/><Relationship Id="rId4" Type="http://schemas.openxmlformats.org/officeDocument/2006/relationships/hyperlink" Target="http://www.crummy.com/software/BeautifulSoup/bs4/doc/" TargetMode="External"/><Relationship Id="rId3" Type="http://schemas.openxmlformats.org/officeDocument/2006/relationships/hyperlink" Target="http://www.w3schools.com/html/html_elements.asp" TargetMode="External"/><Relationship Id="rId2" Type="http://schemas.openxmlformats.org/officeDocument/2006/relationships/hyperlink" Target="https://docs.python.org/3/library/urllib.html" TargetMode="External"/><Relationship Id="rId1" Type="http://schemas.openxmlformats.org/officeDocument/2006/relationships/hyperlink" Target="http://www.jmarshall.com/easy/http/"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hyperlink" Target="http://www.w3schools.com/sql/default.asp"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57.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hyperlink" Target="http://www.w3schools.com/sql/sql_groupby.asp" TargetMode="Externa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2.xml"/><Relationship Id="rId2" Type="http://schemas.openxmlformats.org/officeDocument/2006/relationships/hyperlink" Target="http://www.w3schools.com/sql/sql_having.asp" TargetMode="External"/><Relationship Id="rId1" Type="http://schemas.openxmlformats.org/officeDocument/2006/relationships/image" Target="../media/image11.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5" Type="http://schemas.openxmlformats.org/officeDocument/2006/relationships/notesSlide" Target="../notesSlides/notesSlide62.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65.xml.rels><?xml version="1.0" encoding="UTF-8" standalone="yes"?>
<Relationships xmlns="http://schemas.openxmlformats.org/package/2006/relationships"><Relationship Id="rId6" Type="http://schemas.openxmlformats.org/officeDocument/2006/relationships/notesSlide" Target="../notesSlides/notesSlide63.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hyperlink" Target="http://www.w3ctutorial.com/sql-advanced/sql_join_left" TargetMode="External"/><Relationship Id="rId2" Type="http://schemas.openxmlformats.org/officeDocument/2006/relationships/image" Target="../media/image14.png"/><Relationship Id="rId1" Type="http://schemas.openxmlformats.org/officeDocument/2006/relationships/image" Target="../media/image13.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hyperlink" Target="https://docs.python.org/3/library/sqlite3.html" TargetMode="External"/></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66.xml"/><Relationship Id="rId3" Type="http://schemas.openxmlformats.org/officeDocument/2006/relationships/slideLayout" Target="../slideLayouts/slideLayout2.xml"/><Relationship Id="rId2" Type="http://schemas.openxmlformats.org/officeDocument/2006/relationships/hyperlink" Target="http://docs.python.org/2/library/sqlite3.html" TargetMode="External"/><Relationship Id="rId1" Type="http://schemas.openxmlformats.org/officeDocument/2006/relationships/hyperlink" Target="http://www.sqlite.org/" TargetMode="Externa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hyperlink" Target="http://www.crummy.com/software/BeautifulSoup/"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hyperlink" Target="http://docs.python.org/2/library/sqlite3.html" TargetMode="Externa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4" Type="http://schemas.openxmlformats.org/officeDocument/2006/relationships/notesSlide" Target="../notesSlides/notesSlide72.xml"/><Relationship Id="rId3" Type="http://schemas.openxmlformats.org/officeDocument/2006/relationships/slideLayout" Target="../slideLayouts/slideLayout2.xml"/><Relationship Id="rId2" Type="http://schemas.openxmlformats.org/officeDocument/2006/relationships/hyperlink" Target="http://pypi.python.org/pypi/cx_Oracle" TargetMode="External"/><Relationship Id="rId1" Type="http://schemas.openxmlformats.org/officeDocument/2006/relationships/hyperlink" Target="https://pypi.python.org/pypi/MySQL-python"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 618</a:t>
            </a:r>
            <a:br>
              <a:rPr lang="en-US" dirty="0"/>
            </a:br>
            <a:r>
              <a:rPr lang="en-US" dirty="0" err="1"/>
              <a:t>BeautifulSoup</a:t>
            </a:r>
            <a:r>
              <a:rPr lang="en-US" dirty="0"/>
              <a:t>, APIs, and Databases</a:t>
            </a:r>
            <a:endParaRPr lang="en-US" dirty="0"/>
          </a:p>
        </p:txBody>
      </p:sp>
      <p:sp>
        <p:nvSpPr>
          <p:cNvPr id="3" name="Subtitle 2"/>
          <p:cNvSpPr>
            <a:spLocks noGrp="1"/>
          </p:cNvSpPr>
          <p:nvPr>
            <p:ph type="subTitle" idx="1"/>
          </p:nvPr>
        </p:nvSpPr>
        <p:spPr/>
        <p:txBody>
          <a:bodyPr/>
          <a:lstStyle/>
          <a:p>
            <a:r>
              <a:rPr lang="en-US" dirty="0"/>
              <a:t>Instructor: Ceren Budak</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BeautifulSoup</a:t>
            </a:r>
            <a:r>
              <a:rPr lang="en-US" dirty="0"/>
              <a:t> tag tree:</a:t>
            </a:r>
            <a:br>
              <a:rPr lang="en-US" dirty="0"/>
            </a:br>
            <a:r>
              <a:rPr lang="en-US" dirty="0"/>
              <a:t>A graphical example of simple HTML</a:t>
            </a: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
        <p:nvSpPr>
          <p:cNvPr id="7" name="TextBox 6"/>
          <p:cNvSpPr txBox="1"/>
          <p:nvPr/>
        </p:nvSpPr>
        <p:spPr>
          <a:xfrm>
            <a:off x="1524000" y="1483502"/>
            <a:ext cx="6172200" cy="1477328"/>
          </a:xfrm>
          <a:prstGeom prst="rect">
            <a:avLst/>
          </a:prstGeom>
          <a:noFill/>
          <a:ln>
            <a:solidFill>
              <a:schemeClr val="tx1"/>
            </a:solidFill>
          </a:ln>
        </p:spPr>
        <p:txBody>
          <a:bodyPr wrap="square" rtlCol="0">
            <a:spAutoFit/>
          </a:bodyPr>
          <a:lstStyle/>
          <a:p>
            <a:r>
              <a:rPr lang="en-US" sz="900" dirty="0">
                <a:latin typeface="Courier New" panose="02070309020205020404" pitchFamily="49" charset="0"/>
                <a:cs typeface="Courier New" panose="02070309020205020404" pitchFamily="49" charset="0"/>
              </a:rPr>
              <a:t>&lt;html&gt;&lt;head&gt;&lt;title&gt;The Dormouse's story&lt;/title&gt;&lt;/head&gt;</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&lt;body&gt;</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&lt;p class="title"&gt;&lt;b&gt;The Dormouse's story&lt;/b&gt;&lt;/p&gt;</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&lt;p class="story"&gt;Once upon a time there were three little sisters; and their names were</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&lt;a </a:t>
            </a:r>
            <a:r>
              <a:rPr lang="en-US" sz="900" dirty="0" err="1">
                <a:latin typeface="Courier New" panose="02070309020205020404" pitchFamily="49" charset="0"/>
                <a:cs typeface="Courier New" panose="02070309020205020404" pitchFamily="49" charset="0"/>
              </a:rPr>
              <a:t>href</a:t>
            </a:r>
            <a:r>
              <a:rPr lang="en-US" sz="900" dirty="0">
                <a:latin typeface="Courier New" panose="02070309020205020404" pitchFamily="49" charset="0"/>
                <a:cs typeface="Courier New" panose="02070309020205020404" pitchFamily="49" charset="0"/>
              </a:rPr>
              <a:t>="http://example.com/</a:t>
            </a:r>
            <a:r>
              <a:rPr lang="en-US" sz="900" dirty="0" err="1">
                <a:latin typeface="Courier New" panose="02070309020205020404" pitchFamily="49" charset="0"/>
                <a:cs typeface="Courier New" panose="02070309020205020404" pitchFamily="49" charset="0"/>
              </a:rPr>
              <a:t>elsie</a:t>
            </a:r>
            <a:r>
              <a:rPr lang="en-US" sz="900" dirty="0">
                <a:latin typeface="Courier New" panose="02070309020205020404" pitchFamily="49" charset="0"/>
                <a:cs typeface="Courier New" panose="02070309020205020404" pitchFamily="49" charset="0"/>
              </a:rPr>
              <a:t>" class="sister" id="link1"&gt;Elsie&lt;/a&gt;,</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&lt;a </a:t>
            </a:r>
            <a:r>
              <a:rPr lang="en-US" sz="900" dirty="0" err="1">
                <a:latin typeface="Courier New" panose="02070309020205020404" pitchFamily="49" charset="0"/>
                <a:cs typeface="Courier New" panose="02070309020205020404" pitchFamily="49" charset="0"/>
              </a:rPr>
              <a:t>href</a:t>
            </a:r>
            <a:r>
              <a:rPr lang="en-US" sz="900" dirty="0">
                <a:latin typeface="Courier New" panose="02070309020205020404" pitchFamily="49" charset="0"/>
                <a:cs typeface="Courier New" panose="02070309020205020404" pitchFamily="49" charset="0"/>
              </a:rPr>
              <a:t>="http://example.com/</a:t>
            </a:r>
            <a:r>
              <a:rPr lang="en-US" sz="900" dirty="0" err="1">
                <a:latin typeface="Courier New" panose="02070309020205020404" pitchFamily="49" charset="0"/>
                <a:cs typeface="Courier New" panose="02070309020205020404" pitchFamily="49" charset="0"/>
              </a:rPr>
              <a:t>lacie</a:t>
            </a:r>
            <a:r>
              <a:rPr lang="en-US" sz="900" dirty="0">
                <a:latin typeface="Courier New" panose="02070309020205020404" pitchFamily="49" charset="0"/>
                <a:cs typeface="Courier New" panose="02070309020205020404" pitchFamily="49" charset="0"/>
              </a:rPr>
              <a:t>" class="sister" id="link2"&gt;</a:t>
            </a:r>
            <a:r>
              <a:rPr lang="en-US" sz="900" dirty="0" err="1">
                <a:latin typeface="Courier New" panose="02070309020205020404" pitchFamily="49" charset="0"/>
                <a:cs typeface="Courier New" panose="02070309020205020404" pitchFamily="49" charset="0"/>
              </a:rPr>
              <a:t>Lacie</a:t>
            </a:r>
            <a:r>
              <a:rPr lang="en-US" sz="900" dirty="0">
                <a:latin typeface="Courier New" panose="02070309020205020404" pitchFamily="49" charset="0"/>
                <a:cs typeface="Courier New" panose="02070309020205020404" pitchFamily="49" charset="0"/>
              </a:rPr>
              <a:t>&lt;/a&gt; and</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&lt;a </a:t>
            </a:r>
            <a:r>
              <a:rPr lang="en-US" sz="900" dirty="0" err="1">
                <a:latin typeface="Courier New" panose="02070309020205020404" pitchFamily="49" charset="0"/>
                <a:cs typeface="Courier New" panose="02070309020205020404" pitchFamily="49" charset="0"/>
              </a:rPr>
              <a:t>href</a:t>
            </a:r>
            <a:r>
              <a:rPr lang="en-US" sz="900" dirty="0">
                <a:latin typeface="Courier New" panose="02070309020205020404" pitchFamily="49" charset="0"/>
                <a:cs typeface="Courier New" panose="02070309020205020404" pitchFamily="49" charset="0"/>
              </a:rPr>
              <a:t>="http://example.com/</a:t>
            </a:r>
            <a:r>
              <a:rPr lang="en-US" sz="900" dirty="0" err="1">
                <a:latin typeface="Courier New" panose="02070309020205020404" pitchFamily="49" charset="0"/>
                <a:cs typeface="Courier New" panose="02070309020205020404" pitchFamily="49" charset="0"/>
              </a:rPr>
              <a:t>tillie</a:t>
            </a:r>
            <a:r>
              <a:rPr lang="en-US" sz="900" dirty="0">
                <a:latin typeface="Courier New" panose="02070309020205020404" pitchFamily="49" charset="0"/>
                <a:cs typeface="Courier New" panose="02070309020205020404" pitchFamily="49" charset="0"/>
              </a:rPr>
              <a:t>" class="sister" id="link3"&gt;Tillie&lt;/a&gt;;</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and they lived at the bottom of a well.&lt;/p&gt;</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&lt;p class="story"&gt;...&lt;/p&gt;</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&lt;/body&gt;&lt;/html&gt;</a:t>
            </a:r>
            <a:endParaRPr lang="en-US" sz="900" dirty="0">
              <a:latin typeface="Courier New" panose="02070309020205020404" pitchFamily="49" charset="0"/>
              <a:cs typeface="Courier New" panose="02070309020205020404" pitchFamily="49" charset="0"/>
            </a:endParaRPr>
          </a:p>
        </p:txBody>
      </p:sp>
      <p:sp>
        <p:nvSpPr>
          <p:cNvPr id="9" name="TextBox 8"/>
          <p:cNvSpPr txBox="1"/>
          <p:nvPr/>
        </p:nvSpPr>
        <p:spPr>
          <a:xfrm>
            <a:off x="1188354" y="6488668"/>
            <a:ext cx="6584046" cy="369332"/>
          </a:xfrm>
          <a:prstGeom prst="rect">
            <a:avLst/>
          </a:prstGeom>
          <a:noFill/>
        </p:spPr>
        <p:txBody>
          <a:bodyPr wrap="none" rtlCol="0">
            <a:spAutoFit/>
          </a:bodyPr>
          <a:lstStyle/>
          <a:p>
            <a:r>
              <a:rPr lang="en-US" dirty="0"/>
              <a:t>Source: </a:t>
            </a:r>
            <a:r>
              <a:rPr lang="en-US" dirty="0">
                <a:hlinkClick r:id="rId1"/>
              </a:rPr>
              <a:t>http://www.crummy.com/software/BeautifulSoup/bs4/doc/</a:t>
            </a:r>
            <a:endParaRPr lang="en-US" dirty="0"/>
          </a:p>
        </p:txBody>
      </p:sp>
      <p:sp>
        <p:nvSpPr>
          <p:cNvPr id="10" name="Rectangle 9"/>
          <p:cNvSpPr/>
          <p:nvPr/>
        </p:nvSpPr>
        <p:spPr>
          <a:xfrm>
            <a:off x="1997146" y="4204475"/>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&lt;html&gt;</a:t>
            </a:r>
            <a:endParaRPr lang="en-US" sz="1000" dirty="0"/>
          </a:p>
        </p:txBody>
      </p:sp>
      <p:sp>
        <p:nvSpPr>
          <p:cNvPr id="11" name="Rectangle 10"/>
          <p:cNvSpPr/>
          <p:nvPr/>
        </p:nvSpPr>
        <p:spPr>
          <a:xfrm>
            <a:off x="2759146" y="3723496"/>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&lt;head&gt;</a:t>
            </a:r>
            <a:endParaRPr lang="en-US" sz="1000" dirty="0"/>
          </a:p>
        </p:txBody>
      </p:sp>
      <p:sp>
        <p:nvSpPr>
          <p:cNvPr id="12" name="Rectangle 11"/>
          <p:cNvSpPr/>
          <p:nvPr/>
        </p:nvSpPr>
        <p:spPr>
          <a:xfrm>
            <a:off x="2759146" y="4766744"/>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&lt;body&gt;</a:t>
            </a:r>
            <a:endParaRPr lang="en-US" sz="1000" dirty="0"/>
          </a:p>
        </p:txBody>
      </p:sp>
      <p:sp>
        <p:nvSpPr>
          <p:cNvPr id="13" name="Rectangle 12"/>
          <p:cNvSpPr/>
          <p:nvPr/>
        </p:nvSpPr>
        <p:spPr>
          <a:xfrm>
            <a:off x="3562335" y="3723496"/>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&lt;title&gt;</a:t>
            </a:r>
            <a:endParaRPr lang="en-US" sz="1000" dirty="0"/>
          </a:p>
        </p:txBody>
      </p:sp>
      <p:sp>
        <p:nvSpPr>
          <p:cNvPr id="14" name="Rectangle 13"/>
          <p:cNvSpPr/>
          <p:nvPr/>
        </p:nvSpPr>
        <p:spPr>
          <a:xfrm>
            <a:off x="3562335" y="4334221"/>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&lt;p&gt;</a:t>
            </a:r>
            <a:endParaRPr lang="en-US" sz="1000" dirty="0"/>
          </a:p>
        </p:txBody>
      </p:sp>
      <p:sp>
        <p:nvSpPr>
          <p:cNvPr id="15" name="Rectangle 14"/>
          <p:cNvSpPr/>
          <p:nvPr/>
        </p:nvSpPr>
        <p:spPr>
          <a:xfrm>
            <a:off x="3562335" y="6248400"/>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&lt;p&gt;</a:t>
            </a:r>
            <a:endParaRPr lang="en-US" sz="1000" dirty="0"/>
          </a:p>
        </p:txBody>
      </p:sp>
      <p:sp>
        <p:nvSpPr>
          <p:cNvPr id="16" name="Rectangle 15"/>
          <p:cNvSpPr/>
          <p:nvPr/>
        </p:nvSpPr>
        <p:spPr>
          <a:xfrm>
            <a:off x="3562335" y="4766744"/>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&lt;p&gt;</a:t>
            </a:r>
            <a:endParaRPr lang="en-US" sz="1000" dirty="0"/>
          </a:p>
        </p:txBody>
      </p:sp>
      <p:sp>
        <p:nvSpPr>
          <p:cNvPr id="18" name="Rectangle 17"/>
          <p:cNvSpPr/>
          <p:nvPr/>
        </p:nvSpPr>
        <p:spPr>
          <a:xfrm>
            <a:off x="4365524" y="4334221"/>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&lt;b&gt;</a:t>
            </a:r>
            <a:endParaRPr lang="en-US" sz="1000" dirty="0"/>
          </a:p>
        </p:txBody>
      </p:sp>
      <p:sp>
        <p:nvSpPr>
          <p:cNvPr id="19" name="Rectangle 18"/>
          <p:cNvSpPr/>
          <p:nvPr/>
        </p:nvSpPr>
        <p:spPr>
          <a:xfrm>
            <a:off x="4365524" y="3725408"/>
            <a:ext cx="1441622"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The Dormouse's story</a:t>
            </a:r>
            <a:endParaRPr lang="en-US" sz="1000" dirty="0"/>
          </a:p>
        </p:txBody>
      </p:sp>
      <p:sp>
        <p:nvSpPr>
          <p:cNvPr id="20" name="Rectangle 19"/>
          <p:cNvSpPr/>
          <p:nvPr/>
        </p:nvSpPr>
        <p:spPr>
          <a:xfrm>
            <a:off x="5251090" y="4334221"/>
            <a:ext cx="1441622"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The Dormouse's story</a:t>
            </a:r>
            <a:endParaRPr lang="en-US" sz="1000" dirty="0"/>
          </a:p>
        </p:txBody>
      </p:sp>
      <p:sp>
        <p:nvSpPr>
          <p:cNvPr id="21" name="Rectangle 20"/>
          <p:cNvSpPr/>
          <p:nvPr/>
        </p:nvSpPr>
        <p:spPr>
          <a:xfrm>
            <a:off x="4365524" y="4766744"/>
            <a:ext cx="2327188" cy="3325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Once upon a time there were three little sisters; and their names were</a:t>
            </a:r>
            <a:endParaRPr lang="en-US" sz="1000" dirty="0"/>
          </a:p>
        </p:txBody>
      </p:sp>
      <p:cxnSp>
        <p:nvCxnSpPr>
          <p:cNvPr id="23" name="Straight Arrow Connector 22"/>
          <p:cNvCxnSpPr>
            <a:stCxn id="10" idx="0"/>
            <a:endCxn id="11" idx="1"/>
          </p:cNvCxnSpPr>
          <p:nvPr/>
        </p:nvCxnSpPr>
        <p:spPr>
          <a:xfrm flipV="1">
            <a:off x="2301946" y="3837796"/>
            <a:ext cx="457200" cy="366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3" idx="1"/>
          </p:cNvCxnSpPr>
          <p:nvPr/>
        </p:nvCxnSpPr>
        <p:spPr>
          <a:xfrm>
            <a:off x="3368746" y="3837796"/>
            <a:ext cx="1935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3"/>
            <a:endCxn id="19" idx="1"/>
          </p:cNvCxnSpPr>
          <p:nvPr/>
        </p:nvCxnSpPr>
        <p:spPr>
          <a:xfrm>
            <a:off x="4171935" y="3837796"/>
            <a:ext cx="193589" cy="1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2"/>
            <a:endCxn id="12" idx="1"/>
          </p:cNvCxnSpPr>
          <p:nvPr/>
        </p:nvCxnSpPr>
        <p:spPr>
          <a:xfrm>
            <a:off x="2301946" y="4433075"/>
            <a:ext cx="457200" cy="447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0"/>
            <a:endCxn id="14" idx="1"/>
          </p:cNvCxnSpPr>
          <p:nvPr/>
        </p:nvCxnSpPr>
        <p:spPr>
          <a:xfrm flipV="1">
            <a:off x="3063946" y="4448521"/>
            <a:ext cx="498389" cy="318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 idx="2"/>
            <a:endCxn id="15" idx="1"/>
          </p:cNvCxnSpPr>
          <p:nvPr/>
        </p:nvCxnSpPr>
        <p:spPr>
          <a:xfrm>
            <a:off x="3063946" y="4995344"/>
            <a:ext cx="498389" cy="1367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2" idx="3"/>
            <a:endCxn id="16" idx="1"/>
          </p:cNvCxnSpPr>
          <p:nvPr/>
        </p:nvCxnSpPr>
        <p:spPr>
          <a:xfrm>
            <a:off x="3368746" y="4881044"/>
            <a:ext cx="1935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3"/>
            <a:endCxn id="18" idx="1"/>
          </p:cNvCxnSpPr>
          <p:nvPr/>
        </p:nvCxnSpPr>
        <p:spPr>
          <a:xfrm>
            <a:off x="4171935" y="4448521"/>
            <a:ext cx="1935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6" idx="3"/>
          </p:cNvCxnSpPr>
          <p:nvPr/>
        </p:nvCxnSpPr>
        <p:spPr>
          <a:xfrm>
            <a:off x="4171935" y="4881044"/>
            <a:ext cx="1935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8" idx="3"/>
            <a:endCxn id="20" idx="1"/>
          </p:cNvCxnSpPr>
          <p:nvPr/>
        </p:nvCxnSpPr>
        <p:spPr>
          <a:xfrm>
            <a:off x="4975124" y="4448521"/>
            <a:ext cx="2759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359345" y="6251141"/>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t>
            </a:r>
            <a:endParaRPr lang="en-US" sz="1000" dirty="0"/>
          </a:p>
        </p:txBody>
      </p:sp>
      <p:cxnSp>
        <p:nvCxnSpPr>
          <p:cNvPr id="60" name="Straight Arrow Connector 59"/>
          <p:cNvCxnSpPr>
            <a:stCxn id="15" idx="3"/>
            <a:endCxn id="58" idx="1"/>
          </p:cNvCxnSpPr>
          <p:nvPr/>
        </p:nvCxnSpPr>
        <p:spPr>
          <a:xfrm>
            <a:off x="4171935" y="6362700"/>
            <a:ext cx="187410" cy="2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4359345" y="5144063"/>
            <a:ext cx="441255" cy="1475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&lt;a&gt;</a:t>
            </a:r>
            <a:endParaRPr lang="en-US" sz="1000" dirty="0"/>
          </a:p>
        </p:txBody>
      </p:sp>
      <p:sp>
        <p:nvSpPr>
          <p:cNvPr id="67" name="Rectangle 66"/>
          <p:cNvSpPr/>
          <p:nvPr/>
        </p:nvSpPr>
        <p:spPr>
          <a:xfrm>
            <a:off x="4359345" y="5517530"/>
            <a:ext cx="601893" cy="121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&lt;a&gt;</a:t>
            </a:r>
            <a:endParaRPr lang="en-US" sz="1000" dirty="0"/>
          </a:p>
        </p:txBody>
      </p:sp>
      <p:sp>
        <p:nvSpPr>
          <p:cNvPr id="71" name="Rectangle 70"/>
          <p:cNvSpPr/>
          <p:nvPr/>
        </p:nvSpPr>
        <p:spPr>
          <a:xfrm>
            <a:off x="4359345" y="5818558"/>
            <a:ext cx="601893" cy="121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&lt;a&gt;</a:t>
            </a:r>
            <a:endParaRPr lang="en-US" sz="1000" dirty="0"/>
          </a:p>
        </p:txBody>
      </p:sp>
      <p:cxnSp>
        <p:nvCxnSpPr>
          <p:cNvPr id="73" name="Straight Arrow Connector 72"/>
          <p:cNvCxnSpPr>
            <a:stCxn id="16" idx="2"/>
          </p:cNvCxnSpPr>
          <p:nvPr/>
        </p:nvCxnSpPr>
        <p:spPr>
          <a:xfrm>
            <a:off x="3867135" y="4995344"/>
            <a:ext cx="492210" cy="259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6" idx="2"/>
            <a:endCxn id="67" idx="1"/>
          </p:cNvCxnSpPr>
          <p:nvPr/>
        </p:nvCxnSpPr>
        <p:spPr>
          <a:xfrm>
            <a:off x="3867135" y="4995344"/>
            <a:ext cx="492210" cy="582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16" idx="2"/>
            <a:endCxn id="71" idx="1"/>
          </p:cNvCxnSpPr>
          <p:nvPr/>
        </p:nvCxnSpPr>
        <p:spPr>
          <a:xfrm>
            <a:off x="3867135" y="4995344"/>
            <a:ext cx="492210" cy="883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113107" y="5144063"/>
            <a:ext cx="525693" cy="1475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Elsie</a:t>
            </a:r>
            <a:endParaRPr lang="en-US" sz="1000" dirty="0"/>
          </a:p>
        </p:txBody>
      </p:sp>
      <p:sp>
        <p:nvSpPr>
          <p:cNvPr id="85" name="Rectangle 84"/>
          <p:cNvSpPr/>
          <p:nvPr/>
        </p:nvSpPr>
        <p:spPr>
          <a:xfrm>
            <a:off x="5113107" y="5517530"/>
            <a:ext cx="601893" cy="121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Lacie</a:t>
            </a:r>
            <a:endParaRPr lang="en-US" sz="1000" dirty="0"/>
          </a:p>
        </p:txBody>
      </p:sp>
      <p:sp>
        <p:nvSpPr>
          <p:cNvPr id="86" name="Rectangle 85"/>
          <p:cNvSpPr/>
          <p:nvPr/>
        </p:nvSpPr>
        <p:spPr>
          <a:xfrm>
            <a:off x="5113107" y="5822330"/>
            <a:ext cx="601893" cy="121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Tillie</a:t>
            </a:r>
            <a:endParaRPr lang="en-US" sz="1000" dirty="0"/>
          </a:p>
        </p:txBody>
      </p:sp>
      <p:cxnSp>
        <p:nvCxnSpPr>
          <p:cNvPr id="87" name="Straight Arrow Connector 86"/>
          <p:cNvCxnSpPr>
            <a:stCxn id="66" idx="3"/>
            <a:endCxn id="84" idx="1"/>
          </p:cNvCxnSpPr>
          <p:nvPr/>
        </p:nvCxnSpPr>
        <p:spPr>
          <a:xfrm>
            <a:off x="4800600" y="5217860"/>
            <a:ext cx="3125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67" idx="3"/>
            <a:endCxn id="85" idx="1"/>
          </p:cNvCxnSpPr>
          <p:nvPr/>
        </p:nvCxnSpPr>
        <p:spPr>
          <a:xfrm>
            <a:off x="4961238" y="5578165"/>
            <a:ext cx="1518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71" idx="3"/>
            <a:endCxn id="86" idx="1"/>
          </p:cNvCxnSpPr>
          <p:nvPr/>
        </p:nvCxnSpPr>
        <p:spPr>
          <a:xfrm>
            <a:off x="4961238" y="5879193"/>
            <a:ext cx="151869" cy="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621497" y="3352800"/>
            <a:ext cx="478401" cy="369332"/>
          </a:xfrm>
          <a:prstGeom prst="rect">
            <a:avLst/>
          </a:prstGeom>
          <a:noFill/>
          <a:ln>
            <a:solidFill>
              <a:srgbClr val="FF0000"/>
            </a:solidFill>
          </a:ln>
        </p:spPr>
        <p:txBody>
          <a:bodyPr wrap="none" rtlCol="0">
            <a:spAutoFit/>
          </a:bodyPr>
          <a:lstStyle/>
          <a:p>
            <a:r>
              <a:rPr lang="en-US" u="sng" dirty="0">
                <a:solidFill>
                  <a:srgbClr val="FF0000"/>
                </a:solidFill>
              </a:rPr>
              <a:t>tag</a:t>
            </a:r>
            <a:endParaRPr lang="en-US" u="sng" dirty="0">
              <a:solidFill>
                <a:srgbClr val="FF0000"/>
              </a:solidFill>
            </a:endParaRPr>
          </a:p>
        </p:txBody>
      </p:sp>
      <p:sp>
        <p:nvSpPr>
          <p:cNvPr id="6" name="TextBox 5"/>
          <p:cNvSpPr txBox="1"/>
          <p:nvPr/>
        </p:nvSpPr>
        <p:spPr>
          <a:xfrm>
            <a:off x="4663887" y="3364064"/>
            <a:ext cx="712696" cy="369332"/>
          </a:xfrm>
          <a:prstGeom prst="rect">
            <a:avLst/>
          </a:prstGeom>
          <a:noFill/>
          <a:ln>
            <a:solidFill>
              <a:srgbClr val="FF0000"/>
            </a:solidFill>
          </a:ln>
        </p:spPr>
        <p:txBody>
          <a:bodyPr wrap="none" rtlCol="0">
            <a:spAutoFit/>
          </a:bodyPr>
          <a:lstStyle/>
          <a:p>
            <a:r>
              <a:rPr lang="en-US" u="sng" dirty="0">
                <a:solidFill>
                  <a:srgbClr val="FF0000"/>
                </a:solidFill>
              </a:rPr>
              <a:t>string</a:t>
            </a:r>
            <a:endParaRPr lang="en-US" u="sng" dirty="0">
              <a:solidFill>
                <a:srgbClr val="FF0000"/>
              </a:solidFill>
            </a:endParaRPr>
          </a:p>
        </p:txBody>
      </p:sp>
      <p:sp>
        <p:nvSpPr>
          <p:cNvPr id="8" name="Date Placeholder 7"/>
          <p:cNvSpPr>
            <a:spLocks noGrp="1"/>
          </p:cNvSpPr>
          <p:nvPr>
            <p:ph type="dt" sz="half" idx="10"/>
          </p:nvPr>
        </p:nvSpPr>
        <p:spPr/>
        <p:txBody>
          <a:bodyPr/>
          <a:lstStyle/>
          <a:p>
            <a:fld id="{1C931451-4F75-6A4D-82AD-0CBBCE599F16}" type="datetime1">
              <a:rPr lang="en-US" smtClean="0"/>
            </a:fld>
            <a:endParaRPr lang="en-US"/>
          </a:p>
        </p:txBody>
      </p:sp>
      <p:sp>
        <p:nvSpPr>
          <p:cNvPr id="54" name="Rectangle 53"/>
          <p:cNvSpPr/>
          <p:nvPr/>
        </p:nvSpPr>
        <p:spPr>
          <a:xfrm>
            <a:off x="4343400" y="5338807"/>
            <a:ext cx="441255" cy="1475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t>
            </a:r>
            <a:endParaRPr lang="en-US" sz="1000" dirty="0"/>
          </a:p>
        </p:txBody>
      </p:sp>
      <p:cxnSp>
        <p:nvCxnSpPr>
          <p:cNvPr id="55" name="Straight Arrow Connector 54"/>
          <p:cNvCxnSpPr>
            <a:stCxn id="16" idx="2"/>
          </p:cNvCxnSpPr>
          <p:nvPr/>
        </p:nvCxnSpPr>
        <p:spPr>
          <a:xfrm>
            <a:off x="3867135" y="4995344"/>
            <a:ext cx="511275" cy="454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4362465" y="5677463"/>
            <a:ext cx="441255" cy="1475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and</a:t>
            </a:r>
            <a:endParaRPr lang="en-US" sz="1000" dirty="0"/>
          </a:p>
        </p:txBody>
      </p:sp>
      <p:cxnSp>
        <p:nvCxnSpPr>
          <p:cNvPr id="59" name="Straight Arrow Connector 58"/>
          <p:cNvCxnSpPr>
            <a:endCxn id="57" idx="1"/>
          </p:cNvCxnSpPr>
          <p:nvPr/>
        </p:nvCxnSpPr>
        <p:spPr>
          <a:xfrm>
            <a:off x="3886200" y="5029200"/>
            <a:ext cx="476265" cy="72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362465" y="5982263"/>
            <a:ext cx="2419335" cy="1899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 and they lived at the bottom of a well.</a:t>
            </a:r>
            <a:endParaRPr lang="en-US" sz="1000" dirty="0"/>
          </a:p>
        </p:txBody>
      </p:sp>
      <p:cxnSp>
        <p:nvCxnSpPr>
          <p:cNvPr id="62" name="Straight Arrow Connector 61"/>
          <p:cNvCxnSpPr>
            <a:endCxn id="61" idx="1"/>
          </p:cNvCxnSpPr>
          <p:nvPr/>
        </p:nvCxnSpPr>
        <p:spPr>
          <a:xfrm>
            <a:off x="3886200" y="5029200"/>
            <a:ext cx="476265" cy="104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72400" y="1439268"/>
            <a:ext cx="1200698" cy="1600438"/>
          </a:xfrm>
          <a:prstGeom prst="rect">
            <a:avLst/>
          </a:prstGeom>
          <a:noFill/>
        </p:spPr>
        <p:txBody>
          <a:bodyPr wrap="square" rtlCol="0">
            <a:spAutoFit/>
          </a:bodyPr>
          <a:lstStyle/>
          <a:p>
            <a:r>
              <a:rPr lang="en-US" sz="1400" dirty="0"/>
              <a:t>I am breaking the string into lines for readability. Assume that they were all on one line</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P spid="15" grpId="0" animBg="1"/>
      <p:bldP spid="16" grpId="0" animBg="1"/>
      <p:bldP spid="18" grpId="0" animBg="1"/>
      <p:bldP spid="19" grpId="0" animBg="1"/>
      <p:bldP spid="20" grpId="0" animBg="1"/>
      <p:bldP spid="21" grpId="0" animBg="1"/>
      <p:bldP spid="58" grpId="0" animBg="1"/>
      <p:bldP spid="66" grpId="0" animBg="1"/>
      <p:bldP spid="67" grpId="0" animBg="1"/>
      <p:bldP spid="71" grpId="0" animBg="1"/>
      <p:bldP spid="84" grpId="0" animBg="1"/>
      <p:bldP spid="85" grpId="0" animBg="1"/>
      <p:bldP spid="86" grpId="0" animBg="1"/>
      <p:bldP spid="3" grpId="0" animBg="1"/>
      <p:bldP spid="6" grpId="0" animBg="1"/>
      <p:bldP spid="54" grpId="0" animBg="1"/>
      <p:bldP spid="57" grpId="0" animBg="1"/>
      <p:bldP spid="6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Navigating the parse tree</a:t>
            </a:r>
            <a:endParaRPr lang="en-US" dirty="0"/>
          </a:p>
        </p:txBody>
      </p:sp>
      <p:sp>
        <p:nvSpPr>
          <p:cNvPr id="3" name="Content Placeholder 2"/>
          <p:cNvSpPr>
            <a:spLocks noGrp="1"/>
          </p:cNvSpPr>
          <p:nvPr>
            <p:ph idx="1"/>
          </p:nvPr>
        </p:nvSpPr>
        <p:spPr>
          <a:xfrm>
            <a:off x="457200" y="1600200"/>
            <a:ext cx="8229600" cy="5121275"/>
          </a:xfrm>
        </p:spPr>
        <p:txBody>
          <a:bodyPr>
            <a:normAutofit fontScale="40000" lnSpcReduction="20000"/>
          </a:bodyPr>
          <a:lstStyle/>
          <a:p>
            <a:r>
              <a:rPr lang="en-US" dirty="0"/>
              <a:t>Use tag name to get the </a:t>
            </a:r>
            <a:r>
              <a:rPr lang="en-US" i="1" dirty="0"/>
              <a:t>first</a:t>
            </a:r>
            <a:r>
              <a:rPr lang="en-US" dirty="0"/>
              <a:t> tag by that name</a:t>
            </a:r>
            <a:endParaRPr lang="en-US" dirty="0"/>
          </a:p>
          <a:p>
            <a:pPr marL="457200" lvl="1" indent="0">
              <a:buNone/>
            </a:pPr>
            <a:r>
              <a:rPr lang="en-US" dirty="0" err="1">
                <a:latin typeface="Courier New" panose="02070309020205020404" pitchFamily="49" charset="0"/>
                <a:cs typeface="Courier New" panose="02070309020205020404" pitchFamily="49" charset="0"/>
              </a:rPr>
              <a:t>soup.head</a:t>
            </a:r>
            <a:endParaRPr lang="en-US" dirty="0">
              <a:latin typeface="Courier New" panose="02070309020205020404" pitchFamily="49" charset="0"/>
              <a:cs typeface="Courier New" panose="02070309020205020404" pitchFamily="49" charset="0"/>
            </a:endParaRPr>
          </a:p>
          <a:p>
            <a:pPr marL="457200" lvl="1" indent="0">
              <a:buNone/>
            </a:pPr>
            <a:r>
              <a:rPr lang="en-US" dirty="0" err="1">
                <a:latin typeface="Courier New" panose="02070309020205020404" pitchFamily="49" charset="0"/>
                <a:cs typeface="Courier New" panose="02070309020205020404" pitchFamily="49" charset="0"/>
              </a:rPr>
              <a:t>soup.title</a:t>
            </a:r>
            <a:endParaRPr lang="en-US" dirty="0">
              <a:latin typeface="Courier New" panose="02070309020205020404" pitchFamily="49" charset="0"/>
              <a:cs typeface="Courier New" panose="02070309020205020404" pitchFamily="49" charset="0"/>
            </a:endParaRPr>
          </a:p>
          <a:p>
            <a:pPr marL="457200" lvl="1" indent="0">
              <a:buNone/>
            </a:pPr>
            <a:r>
              <a:rPr lang="en-US" dirty="0" err="1">
                <a:latin typeface="Courier New" panose="02070309020205020404" pitchFamily="49" charset="0"/>
                <a:cs typeface="Courier New" panose="02070309020205020404" pitchFamily="49" charset="0"/>
              </a:rPr>
              <a:t>soup.a</a:t>
            </a:r>
            <a:endParaRPr lang="en-US" dirty="0">
              <a:latin typeface="Courier New" panose="02070309020205020404" pitchFamily="49" charset="0"/>
              <a:cs typeface="Courier New" panose="02070309020205020404" pitchFamily="49" charset="0"/>
            </a:endParaRPr>
          </a:p>
          <a:p>
            <a:r>
              <a:rPr lang="en-US" dirty="0"/>
              <a:t>These return tag objects.  </a:t>
            </a:r>
            <a:endParaRPr lang="en-US" dirty="0"/>
          </a:p>
          <a:p>
            <a:r>
              <a:rPr lang="en-US" dirty="0"/>
              <a:t>If a tag's child is  a string, use </a:t>
            </a:r>
            <a:r>
              <a:rPr lang="en-US" b="1" dirty="0"/>
              <a:t>.string</a:t>
            </a:r>
            <a:endParaRPr lang="en-US" b="1" dirty="0"/>
          </a:p>
          <a:p>
            <a:pPr marL="457200" lvl="1" indent="0">
              <a:buNone/>
            </a:pPr>
            <a:r>
              <a:rPr lang="en-US" dirty="0" err="1">
                <a:latin typeface="Courier New" panose="02070309020205020404" pitchFamily="49" charset="0"/>
                <a:cs typeface="Courier New" panose="02070309020205020404" pitchFamily="49" charset="0"/>
              </a:rPr>
              <a:t>soup.title.string</a:t>
            </a:r>
            <a:r>
              <a:rPr lang="en-US" dirty="0">
                <a:latin typeface="Courier New" panose="02070309020205020404" pitchFamily="49" charset="0"/>
                <a:cs typeface="Courier New" panose="02070309020205020404" pitchFamily="49" charset="0"/>
              </a:rPr>
              <a:t>  'The Dormouse's story'</a:t>
            </a:r>
            <a:endParaRPr lang="en-US" dirty="0"/>
          </a:p>
          <a:p>
            <a:r>
              <a:rPr lang="en-US" dirty="0"/>
              <a:t>You can zoom in like this:</a:t>
            </a:r>
            <a:endParaRPr lang="en-US" dirty="0"/>
          </a:p>
          <a:p>
            <a:pPr marL="457200" lvl="1" indent="0">
              <a:buNone/>
            </a:pPr>
            <a:r>
              <a:rPr lang="en-US" dirty="0" err="1">
                <a:latin typeface="Courier New" panose="02070309020205020404" pitchFamily="49" charset="0"/>
                <a:cs typeface="Courier New" panose="02070309020205020404" pitchFamily="49" charset="0"/>
              </a:rPr>
              <a:t>soup.body.b</a:t>
            </a:r>
            <a:endParaRPr lang="en-US" dirty="0">
              <a:latin typeface="Courier New" panose="02070309020205020404" pitchFamily="49" charset="0"/>
              <a:cs typeface="Courier New" panose="02070309020205020404" pitchFamily="49" charset="0"/>
            </a:endParaRPr>
          </a:p>
          <a:p>
            <a:r>
              <a:rPr lang="en-US" dirty="0"/>
              <a:t>Getting a tag's direct children:  .contents and .children</a:t>
            </a:r>
            <a:endParaRPr lang="en-US" dirty="0"/>
          </a:p>
          <a:p>
            <a:pPr marL="457200" lvl="1" indent="0">
              <a:buNone/>
            </a:pPr>
            <a:r>
              <a:rPr lang="en-US" sz="2900" dirty="0" err="1">
                <a:latin typeface="Courier New" panose="02070309020205020404" pitchFamily="49" charset="0"/>
                <a:cs typeface="Courier New" panose="02070309020205020404" pitchFamily="49" charset="0"/>
              </a:rPr>
              <a:t>head_tag</a:t>
            </a:r>
            <a:r>
              <a:rPr lang="en-US" sz="2900" dirty="0">
                <a:latin typeface="Courier New" panose="02070309020205020404" pitchFamily="49" charset="0"/>
                <a:cs typeface="Courier New" panose="02070309020205020404" pitchFamily="49" charset="0"/>
              </a:rPr>
              <a:t> = </a:t>
            </a:r>
            <a:r>
              <a:rPr lang="en-US" sz="2900" dirty="0" err="1">
                <a:latin typeface="Courier New" panose="02070309020205020404" pitchFamily="49" charset="0"/>
                <a:cs typeface="Courier New" panose="02070309020205020404" pitchFamily="49" charset="0"/>
              </a:rPr>
              <a:t>soup.head</a:t>
            </a:r>
            <a:endParaRPr lang="en-US" sz="2900" dirty="0">
              <a:latin typeface="Courier New" panose="02070309020205020404" pitchFamily="49" charset="0"/>
              <a:cs typeface="Courier New" panose="02070309020205020404" pitchFamily="49" charset="0"/>
            </a:endParaRPr>
          </a:p>
          <a:p>
            <a:pPr marL="457200" lvl="1" indent="0">
              <a:buNone/>
            </a:pPr>
            <a:r>
              <a:rPr lang="en-US" sz="2900" dirty="0" err="1">
                <a:latin typeface="Courier New" panose="02070309020205020404" pitchFamily="49" charset="0"/>
                <a:cs typeface="Courier New" panose="02070309020205020404" pitchFamily="49" charset="0"/>
              </a:rPr>
              <a:t>head_tag.contents</a:t>
            </a:r>
            <a:endParaRPr lang="en-US" sz="2900" dirty="0">
              <a:latin typeface="Courier New" panose="02070309020205020404" pitchFamily="49" charset="0"/>
              <a:cs typeface="Courier New" panose="02070309020205020404" pitchFamily="49" charset="0"/>
            </a:endParaRPr>
          </a:p>
          <a:p>
            <a:pPr marL="457200" lvl="1" indent="0">
              <a:buNone/>
            </a:pPr>
            <a:r>
              <a:rPr lang="en-US" sz="3000" dirty="0">
                <a:latin typeface="Courier New" panose="02070309020205020404" pitchFamily="49" charset="0"/>
                <a:cs typeface="Courier New" panose="02070309020205020404" pitchFamily="49" charset="0"/>
              </a:rPr>
              <a:t>[&lt;title&gt;The Dormouse's story&lt;/title&gt;]         </a:t>
            </a:r>
            <a:endParaRPr lang="en-US" sz="3000" dirty="0">
              <a:latin typeface="Courier New" panose="02070309020205020404" pitchFamily="49" charset="0"/>
              <a:cs typeface="Courier New" panose="02070309020205020404" pitchFamily="49" charset="0"/>
            </a:endParaRPr>
          </a:p>
          <a:p>
            <a:pPr marL="457200" lvl="1" indent="0">
              <a:buNone/>
            </a:pPr>
            <a:r>
              <a:rPr lang="en-US" sz="2900" dirty="0" err="1">
                <a:latin typeface="Courier New" panose="02070309020205020404" pitchFamily="49" charset="0"/>
                <a:cs typeface="Courier New" panose="02070309020205020404" pitchFamily="49" charset="0"/>
              </a:rPr>
              <a:t>title_tag</a:t>
            </a:r>
            <a:r>
              <a:rPr lang="en-US" sz="2900" dirty="0">
                <a:latin typeface="Courier New" panose="02070309020205020404" pitchFamily="49" charset="0"/>
                <a:cs typeface="Courier New" panose="02070309020205020404" pitchFamily="49" charset="0"/>
              </a:rPr>
              <a:t> = </a:t>
            </a:r>
            <a:r>
              <a:rPr lang="en-US" sz="2900" dirty="0" err="1">
                <a:latin typeface="Courier New" panose="02070309020205020404" pitchFamily="49" charset="0"/>
                <a:cs typeface="Courier New" panose="02070309020205020404" pitchFamily="49" charset="0"/>
              </a:rPr>
              <a:t>head_tag.</a:t>
            </a:r>
            <a:r>
              <a:rPr lang="en-US" sz="2900" b="1" dirty="0" err="1">
                <a:latin typeface="Courier New" panose="02070309020205020404" pitchFamily="49" charset="0"/>
                <a:cs typeface="Courier New" panose="02070309020205020404" pitchFamily="49" charset="0"/>
              </a:rPr>
              <a:t>contents</a:t>
            </a:r>
            <a:r>
              <a:rPr lang="en-US" sz="2900" dirty="0">
                <a:latin typeface="Courier New" panose="02070309020205020404" pitchFamily="49" charset="0"/>
                <a:cs typeface="Courier New" panose="02070309020205020404" pitchFamily="49" charset="0"/>
              </a:rPr>
              <a:t>[0]</a:t>
            </a:r>
            <a:endParaRPr lang="en-US" sz="2900" dirty="0">
              <a:latin typeface="Courier New" panose="02070309020205020404" pitchFamily="49" charset="0"/>
              <a:cs typeface="Courier New" panose="02070309020205020404" pitchFamily="49" charset="0"/>
            </a:endParaRPr>
          </a:p>
          <a:p>
            <a:pPr marL="457200" lvl="1" indent="0">
              <a:buNone/>
            </a:pPr>
            <a:r>
              <a:rPr lang="en-US" sz="2900" dirty="0" err="1">
                <a:latin typeface="Courier New" panose="02070309020205020404" pitchFamily="49" charset="0"/>
                <a:cs typeface="Courier New" panose="02070309020205020404" pitchFamily="49" charset="0"/>
              </a:rPr>
              <a:t>title_tag</a:t>
            </a:r>
            <a:endParaRPr lang="en-US" sz="2900" dirty="0">
              <a:latin typeface="Courier New" panose="02070309020205020404" pitchFamily="49" charset="0"/>
              <a:cs typeface="Courier New" panose="02070309020205020404" pitchFamily="49" charset="0"/>
            </a:endParaRPr>
          </a:p>
          <a:p>
            <a:pPr marL="457200" lvl="1" indent="0">
              <a:buNone/>
            </a:pPr>
            <a:r>
              <a:rPr lang="en-US" sz="2900" dirty="0">
                <a:latin typeface="Courier New" panose="02070309020205020404" pitchFamily="49" charset="0"/>
                <a:cs typeface="Courier New" panose="02070309020205020404" pitchFamily="49" charset="0"/>
              </a:rPr>
              <a:t># &lt;title&gt;The Dormouse's story&lt;/title&gt;</a:t>
            </a:r>
            <a:endParaRPr lang="en-US" sz="2900" dirty="0">
              <a:latin typeface="Courier New" panose="02070309020205020404" pitchFamily="49" charset="0"/>
              <a:cs typeface="Courier New" panose="02070309020205020404" pitchFamily="49" charset="0"/>
            </a:endParaRPr>
          </a:p>
          <a:p>
            <a:pPr marL="457200" lvl="1" indent="0">
              <a:buNone/>
            </a:pPr>
            <a:r>
              <a:rPr lang="en-US" sz="2900" dirty="0" err="1">
                <a:latin typeface="Courier New" panose="02070309020205020404" pitchFamily="49" charset="0"/>
                <a:cs typeface="Courier New" panose="02070309020205020404" pitchFamily="49" charset="0"/>
              </a:rPr>
              <a:t>title_tag.contents</a:t>
            </a:r>
            <a:endParaRPr lang="en-US" sz="2900" dirty="0">
              <a:latin typeface="Courier New" panose="02070309020205020404" pitchFamily="49" charset="0"/>
              <a:cs typeface="Courier New" panose="02070309020205020404" pitchFamily="49" charset="0"/>
            </a:endParaRPr>
          </a:p>
          <a:p>
            <a:pPr marL="457200" lvl="1" indent="0">
              <a:buNone/>
            </a:pPr>
            <a:r>
              <a:rPr lang="en-US" sz="2900" dirty="0">
                <a:latin typeface="Courier New" panose="02070309020205020404" pitchFamily="49" charset="0"/>
                <a:cs typeface="Courier New" panose="02070309020205020404" pitchFamily="49" charset="0"/>
              </a:rPr>
              <a:t># [“The Dormouse's story”]</a:t>
            </a:r>
            <a:endParaRPr lang="en-US" sz="2900" dirty="0">
              <a:latin typeface="Courier New" panose="02070309020205020404" pitchFamily="49" charset="0"/>
              <a:cs typeface="Courier New" panose="02070309020205020404" pitchFamily="49" charset="0"/>
            </a:endParaRPr>
          </a:p>
          <a:p>
            <a:pPr marL="457200" lvl="1" indent="0">
              <a:buNone/>
            </a:pPr>
            <a:r>
              <a:rPr lang="en-US" sz="2900" dirty="0">
                <a:latin typeface="Courier New" panose="02070309020205020404" pitchFamily="49" charset="0"/>
                <a:cs typeface="Courier New" panose="02070309020205020404" pitchFamily="49" charset="0"/>
              </a:rPr>
              <a:t>for child in </a:t>
            </a:r>
            <a:r>
              <a:rPr lang="en-US" sz="2900" dirty="0" err="1">
                <a:latin typeface="Courier New" panose="02070309020205020404" pitchFamily="49" charset="0"/>
                <a:cs typeface="Courier New" panose="02070309020205020404" pitchFamily="49" charset="0"/>
              </a:rPr>
              <a:t>title_tag</a:t>
            </a:r>
            <a:r>
              <a:rPr lang="en-US" sz="2900" b="1" dirty="0" err="1">
                <a:latin typeface="Courier New" panose="02070309020205020404" pitchFamily="49" charset="0"/>
                <a:cs typeface="Courier New" panose="02070309020205020404" pitchFamily="49" charset="0"/>
              </a:rPr>
              <a:t>.children</a:t>
            </a:r>
            <a:r>
              <a:rPr lang="en-US" sz="2900" b="1" dirty="0">
                <a:latin typeface="Courier New" panose="02070309020205020404" pitchFamily="49" charset="0"/>
                <a:cs typeface="Courier New" panose="02070309020205020404" pitchFamily="49" charset="0"/>
              </a:rPr>
              <a:t>:</a:t>
            </a:r>
            <a:endParaRPr lang="en-US" sz="2900" b="1" dirty="0">
              <a:latin typeface="Courier New" panose="02070309020205020404" pitchFamily="49" charset="0"/>
              <a:cs typeface="Courier New" panose="02070309020205020404" pitchFamily="49" charset="0"/>
            </a:endParaRPr>
          </a:p>
          <a:p>
            <a:pPr marL="457200" lvl="1" indent="0">
              <a:buNone/>
            </a:pPr>
            <a:r>
              <a:rPr lang="en-US" sz="2900" b="1" dirty="0">
                <a:latin typeface="Courier New" panose="02070309020205020404" pitchFamily="49" charset="0"/>
                <a:cs typeface="Courier New" panose="02070309020205020404" pitchFamily="49" charset="0"/>
              </a:rPr>
              <a:t>   </a:t>
            </a:r>
            <a:r>
              <a:rPr lang="en-US" sz="2900" dirty="0">
                <a:latin typeface="Courier New" panose="02070309020205020404" pitchFamily="49" charset="0"/>
                <a:cs typeface="Courier New" panose="02070309020205020404" pitchFamily="49" charset="0"/>
              </a:rPr>
              <a:t>print(child)</a:t>
            </a:r>
            <a:endParaRPr lang="en-US" sz="2900" dirty="0">
              <a:latin typeface="Courier New" panose="02070309020205020404" pitchFamily="49" charset="0"/>
              <a:cs typeface="Courier New" panose="02070309020205020404" pitchFamily="49" charset="0"/>
            </a:endParaRPr>
          </a:p>
          <a:p>
            <a:pPr marL="457200" lvl="1" indent="0">
              <a:buNone/>
            </a:pPr>
            <a:r>
              <a:rPr lang="en-US" sz="2500" dirty="0">
                <a:latin typeface="Courier"/>
                <a:cs typeface="Courier"/>
              </a:rPr>
              <a:t>The Dormouse's story</a:t>
            </a:r>
            <a:endParaRPr lang="en-US" sz="2500" dirty="0">
              <a:latin typeface="Courier"/>
              <a:cs typeface="Courier"/>
            </a:endParaRPr>
          </a:p>
          <a:p>
            <a:pPr marL="0" indent="0">
              <a:buNone/>
            </a:pPr>
            <a:r>
              <a:rPr lang="en-US" sz="2900" dirty="0">
                <a:latin typeface="Courier New" panose="02070309020205020404" pitchFamily="49" charset="0"/>
                <a:cs typeface="Courier New" panose="02070309020205020404" pitchFamily="49" charset="0"/>
              </a:rPr>
              <a:t>     for child in </a:t>
            </a:r>
            <a:r>
              <a:rPr lang="en-US" sz="2900" dirty="0" err="1">
                <a:latin typeface="Courier New" panose="02070309020205020404" pitchFamily="49" charset="0"/>
                <a:cs typeface="Courier New" panose="02070309020205020404" pitchFamily="49" charset="0"/>
              </a:rPr>
              <a:t>head_tag</a:t>
            </a:r>
            <a:r>
              <a:rPr lang="en-US" sz="2900" b="1" dirty="0" err="1">
                <a:latin typeface="Courier New" panose="02070309020205020404" pitchFamily="49" charset="0"/>
                <a:cs typeface="Courier New" panose="02070309020205020404" pitchFamily="49" charset="0"/>
              </a:rPr>
              <a:t>.descendants</a:t>
            </a:r>
            <a:r>
              <a:rPr lang="en-US" sz="2900" b="1" dirty="0">
                <a:latin typeface="Courier New" panose="02070309020205020404" pitchFamily="49" charset="0"/>
                <a:cs typeface="Courier New" panose="02070309020205020404" pitchFamily="49" charset="0"/>
              </a:rPr>
              <a:t>: </a:t>
            </a:r>
            <a:r>
              <a:rPr lang="en-US" sz="2900" dirty="0">
                <a:latin typeface="Courier New" panose="02070309020205020404" pitchFamily="49" charset="0"/>
                <a:cs typeface="Courier New" panose="02070309020205020404" pitchFamily="49" charset="0"/>
              </a:rPr>
              <a:t># recursively iterate</a:t>
            </a:r>
            <a:endParaRPr lang="en-US" sz="2900" b="1" dirty="0">
              <a:latin typeface="Courier New" panose="02070309020205020404" pitchFamily="49" charset="0"/>
              <a:cs typeface="Courier New" panose="02070309020205020404" pitchFamily="49" charset="0"/>
            </a:endParaRPr>
          </a:p>
          <a:p>
            <a:pPr marL="457200" lvl="1" indent="0">
              <a:buNone/>
            </a:pPr>
            <a:r>
              <a:rPr lang="en-US" sz="2900" dirty="0">
                <a:latin typeface="Courier New" panose="02070309020205020404" pitchFamily="49" charset="0"/>
                <a:cs typeface="Courier New" panose="02070309020205020404" pitchFamily="49" charset="0"/>
              </a:rPr>
              <a:t>   print(child)</a:t>
            </a:r>
            <a:endParaRPr lang="en-US" sz="2900" dirty="0">
              <a:latin typeface="Courier New" panose="02070309020205020404" pitchFamily="49" charset="0"/>
              <a:cs typeface="Courier New" panose="02070309020205020404" pitchFamily="49" charset="0"/>
            </a:endParaRPr>
          </a:p>
          <a:p>
            <a:pPr marL="400050" lvl="1" indent="0">
              <a:buNone/>
            </a:pPr>
            <a:r>
              <a:rPr lang="en-US" dirty="0"/>
              <a:t>  &lt;title&gt;The Dormouse's story&lt;/title&gt;</a:t>
            </a:r>
            <a:endParaRPr lang="en-US" dirty="0"/>
          </a:p>
          <a:p>
            <a:pPr marL="400050" lvl="1" indent="0">
              <a:buNone/>
            </a:pPr>
            <a:r>
              <a:rPr lang="en-US" dirty="0"/>
              <a:t>  The Dormouse's story</a:t>
            </a:r>
            <a:endParaRPr lang="en-US" sz="6800"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
        <p:nvSpPr>
          <p:cNvPr id="6" name="Date Placeholder 5"/>
          <p:cNvSpPr>
            <a:spLocks noGrp="1"/>
          </p:cNvSpPr>
          <p:nvPr>
            <p:ph type="dt" sz="half" idx="10"/>
          </p:nvPr>
        </p:nvSpPr>
        <p:spPr/>
        <p:txBody>
          <a:bodyPr/>
          <a:lstStyle/>
          <a:p>
            <a:fld id="{8AE9332C-00B6-2D49-B360-5F986F4EA108}" type="datetime1">
              <a:rPr lang="en-US" smtClean="0"/>
            </a:fld>
            <a:endParaRPr lang="en-US"/>
          </a:p>
        </p:txBody>
      </p:sp>
      <p:sp>
        <p:nvSpPr>
          <p:cNvPr id="8" name="Rectangle 7"/>
          <p:cNvSpPr/>
          <p:nvPr/>
        </p:nvSpPr>
        <p:spPr>
          <a:xfrm>
            <a:off x="4359346" y="2081179"/>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&lt;html&gt;</a:t>
            </a:r>
            <a:endParaRPr lang="en-US" sz="1000" dirty="0"/>
          </a:p>
        </p:txBody>
      </p:sp>
      <p:sp>
        <p:nvSpPr>
          <p:cNvPr id="9" name="Rectangle 8"/>
          <p:cNvSpPr/>
          <p:nvPr/>
        </p:nvSpPr>
        <p:spPr>
          <a:xfrm>
            <a:off x="5121346" y="1600200"/>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&lt;head&gt;</a:t>
            </a:r>
            <a:endParaRPr lang="en-US" sz="1000" dirty="0"/>
          </a:p>
        </p:txBody>
      </p:sp>
      <p:sp>
        <p:nvSpPr>
          <p:cNvPr id="10" name="Rectangle 9"/>
          <p:cNvSpPr/>
          <p:nvPr/>
        </p:nvSpPr>
        <p:spPr>
          <a:xfrm>
            <a:off x="5121346" y="2643448"/>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&lt;body&gt;</a:t>
            </a:r>
            <a:endParaRPr lang="en-US" sz="1000" dirty="0"/>
          </a:p>
        </p:txBody>
      </p:sp>
      <p:sp>
        <p:nvSpPr>
          <p:cNvPr id="11" name="Rectangle 10"/>
          <p:cNvSpPr/>
          <p:nvPr/>
        </p:nvSpPr>
        <p:spPr>
          <a:xfrm>
            <a:off x="5924535" y="1600200"/>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&lt;title&gt;</a:t>
            </a:r>
            <a:endParaRPr lang="en-US" sz="1000" dirty="0"/>
          </a:p>
        </p:txBody>
      </p:sp>
      <p:sp>
        <p:nvSpPr>
          <p:cNvPr id="12" name="Rectangle 11"/>
          <p:cNvSpPr/>
          <p:nvPr/>
        </p:nvSpPr>
        <p:spPr>
          <a:xfrm>
            <a:off x="5924535" y="2210925"/>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&lt;p&gt;</a:t>
            </a:r>
            <a:endParaRPr lang="en-US" sz="1000" dirty="0"/>
          </a:p>
        </p:txBody>
      </p:sp>
      <p:sp>
        <p:nvSpPr>
          <p:cNvPr id="13" name="Rectangle 12"/>
          <p:cNvSpPr/>
          <p:nvPr/>
        </p:nvSpPr>
        <p:spPr>
          <a:xfrm>
            <a:off x="5924535" y="4125104"/>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&lt;p&gt;</a:t>
            </a:r>
            <a:endParaRPr lang="en-US" sz="1000" dirty="0"/>
          </a:p>
        </p:txBody>
      </p:sp>
      <p:sp>
        <p:nvSpPr>
          <p:cNvPr id="14" name="Rectangle 13"/>
          <p:cNvSpPr/>
          <p:nvPr/>
        </p:nvSpPr>
        <p:spPr>
          <a:xfrm>
            <a:off x="5924535" y="2643448"/>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&lt;p&gt;</a:t>
            </a:r>
            <a:endParaRPr lang="en-US" sz="1000" dirty="0"/>
          </a:p>
        </p:txBody>
      </p:sp>
      <p:sp>
        <p:nvSpPr>
          <p:cNvPr id="15" name="Rectangle 14"/>
          <p:cNvSpPr/>
          <p:nvPr/>
        </p:nvSpPr>
        <p:spPr>
          <a:xfrm>
            <a:off x="6727724" y="2210925"/>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&lt;b&gt;</a:t>
            </a:r>
            <a:endParaRPr lang="en-US" sz="1000" dirty="0"/>
          </a:p>
        </p:txBody>
      </p:sp>
      <p:sp>
        <p:nvSpPr>
          <p:cNvPr id="16" name="Rectangle 15"/>
          <p:cNvSpPr/>
          <p:nvPr/>
        </p:nvSpPr>
        <p:spPr>
          <a:xfrm>
            <a:off x="6727724" y="1602112"/>
            <a:ext cx="1441622"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The Dormouse's story</a:t>
            </a:r>
            <a:endParaRPr lang="en-US" sz="1000" dirty="0"/>
          </a:p>
        </p:txBody>
      </p:sp>
      <p:sp>
        <p:nvSpPr>
          <p:cNvPr id="17" name="Rectangle 16"/>
          <p:cNvSpPr/>
          <p:nvPr/>
        </p:nvSpPr>
        <p:spPr>
          <a:xfrm>
            <a:off x="7613290" y="2210925"/>
            <a:ext cx="1441622"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The Dormouse's story</a:t>
            </a:r>
            <a:endParaRPr lang="en-US" sz="1000" dirty="0"/>
          </a:p>
        </p:txBody>
      </p:sp>
      <p:sp>
        <p:nvSpPr>
          <p:cNvPr id="18" name="Rectangle 17"/>
          <p:cNvSpPr/>
          <p:nvPr/>
        </p:nvSpPr>
        <p:spPr>
          <a:xfrm>
            <a:off x="6727724" y="2643448"/>
            <a:ext cx="2327188" cy="3325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Once upon a time there were three little sisters; and their names were</a:t>
            </a:r>
            <a:endParaRPr lang="en-US" sz="1000" dirty="0"/>
          </a:p>
        </p:txBody>
      </p:sp>
      <p:cxnSp>
        <p:nvCxnSpPr>
          <p:cNvPr id="19" name="Straight Arrow Connector 18"/>
          <p:cNvCxnSpPr>
            <a:stCxn id="8" idx="0"/>
            <a:endCxn id="9" idx="1"/>
          </p:cNvCxnSpPr>
          <p:nvPr/>
        </p:nvCxnSpPr>
        <p:spPr>
          <a:xfrm flipV="1">
            <a:off x="4664146" y="1714500"/>
            <a:ext cx="457200" cy="366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3"/>
            <a:endCxn id="11" idx="1"/>
          </p:cNvCxnSpPr>
          <p:nvPr/>
        </p:nvCxnSpPr>
        <p:spPr>
          <a:xfrm>
            <a:off x="5730946" y="1714500"/>
            <a:ext cx="1935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3"/>
            <a:endCxn id="16" idx="1"/>
          </p:cNvCxnSpPr>
          <p:nvPr/>
        </p:nvCxnSpPr>
        <p:spPr>
          <a:xfrm>
            <a:off x="6534135" y="1714500"/>
            <a:ext cx="193589" cy="1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0" idx="1"/>
          </p:cNvCxnSpPr>
          <p:nvPr/>
        </p:nvCxnSpPr>
        <p:spPr>
          <a:xfrm>
            <a:off x="4664146" y="2309779"/>
            <a:ext cx="457200" cy="447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0"/>
            <a:endCxn id="12" idx="1"/>
          </p:cNvCxnSpPr>
          <p:nvPr/>
        </p:nvCxnSpPr>
        <p:spPr>
          <a:xfrm flipV="1">
            <a:off x="5426146" y="2325225"/>
            <a:ext cx="498389" cy="318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2"/>
            <a:endCxn id="13" idx="1"/>
          </p:cNvCxnSpPr>
          <p:nvPr/>
        </p:nvCxnSpPr>
        <p:spPr>
          <a:xfrm>
            <a:off x="5426146" y="2872048"/>
            <a:ext cx="498389" cy="1367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3"/>
            <a:endCxn id="14" idx="1"/>
          </p:cNvCxnSpPr>
          <p:nvPr/>
        </p:nvCxnSpPr>
        <p:spPr>
          <a:xfrm>
            <a:off x="5730946" y="2757748"/>
            <a:ext cx="1935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3"/>
            <a:endCxn id="15" idx="1"/>
          </p:cNvCxnSpPr>
          <p:nvPr/>
        </p:nvCxnSpPr>
        <p:spPr>
          <a:xfrm>
            <a:off x="6534135" y="2325225"/>
            <a:ext cx="1935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3"/>
          </p:cNvCxnSpPr>
          <p:nvPr/>
        </p:nvCxnSpPr>
        <p:spPr>
          <a:xfrm>
            <a:off x="6534135" y="2757748"/>
            <a:ext cx="1935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3"/>
            <a:endCxn id="17" idx="1"/>
          </p:cNvCxnSpPr>
          <p:nvPr/>
        </p:nvCxnSpPr>
        <p:spPr>
          <a:xfrm>
            <a:off x="7337324" y="2325225"/>
            <a:ext cx="2759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721545" y="4127845"/>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t>
            </a:r>
            <a:endParaRPr lang="en-US" sz="1000" dirty="0"/>
          </a:p>
        </p:txBody>
      </p:sp>
      <p:cxnSp>
        <p:nvCxnSpPr>
          <p:cNvPr id="30" name="Straight Arrow Connector 29"/>
          <p:cNvCxnSpPr>
            <a:stCxn id="13" idx="3"/>
            <a:endCxn id="29" idx="1"/>
          </p:cNvCxnSpPr>
          <p:nvPr/>
        </p:nvCxnSpPr>
        <p:spPr>
          <a:xfrm>
            <a:off x="6534135" y="4239404"/>
            <a:ext cx="187410" cy="2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721545" y="3020767"/>
            <a:ext cx="441255" cy="1475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&lt;a&gt;</a:t>
            </a:r>
            <a:endParaRPr lang="en-US" sz="1000" dirty="0"/>
          </a:p>
        </p:txBody>
      </p:sp>
      <p:sp>
        <p:nvSpPr>
          <p:cNvPr id="32" name="Rectangle 31"/>
          <p:cNvSpPr/>
          <p:nvPr/>
        </p:nvSpPr>
        <p:spPr>
          <a:xfrm>
            <a:off x="6721545" y="3394234"/>
            <a:ext cx="601893" cy="121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&lt;a&gt;</a:t>
            </a:r>
            <a:endParaRPr lang="en-US" sz="1000" dirty="0"/>
          </a:p>
        </p:txBody>
      </p:sp>
      <p:sp>
        <p:nvSpPr>
          <p:cNvPr id="33" name="Rectangle 32"/>
          <p:cNvSpPr/>
          <p:nvPr/>
        </p:nvSpPr>
        <p:spPr>
          <a:xfrm>
            <a:off x="6721545" y="3695262"/>
            <a:ext cx="601893" cy="121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&lt;a&gt;</a:t>
            </a:r>
            <a:endParaRPr lang="en-US" sz="1000" dirty="0"/>
          </a:p>
        </p:txBody>
      </p:sp>
      <p:cxnSp>
        <p:nvCxnSpPr>
          <p:cNvPr id="34" name="Straight Arrow Connector 33"/>
          <p:cNvCxnSpPr>
            <a:stCxn id="14" idx="2"/>
          </p:cNvCxnSpPr>
          <p:nvPr/>
        </p:nvCxnSpPr>
        <p:spPr>
          <a:xfrm>
            <a:off x="6229335" y="2872048"/>
            <a:ext cx="492210" cy="259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4" idx="2"/>
            <a:endCxn id="32" idx="1"/>
          </p:cNvCxnSpPr>
          <p:nvPr/>
        </p:nvCxnSpPr>
        <p:spPr>
          <a:xfrm>
            <a:off x="6229335" y="2872048"/>
            <a:ext cx="492210" cy="582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2"/>
            <a:endCxn id="33" idx="1"/>
          </p:cNvCxnSpPr>
          <p:nvPr/>
        </p:nvCxnSpPr>
        <p:spPr>
          <a:xfrm>
            <a:off x="6229335" y="2872048"/>
            <a:ext cx="492210" cy="883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475307" y="3020767"/>
            <a:ext cx="525693" cy="1475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Elsie</a:t>
            </a:r>
            <a:endParaRPr lang="en-US" sz="1000" dirty="0"/>
          </a:p>
        </p:txBody>
      </p:sp>
      <p:sp>
        <p:nvSpPr>
          <p:cNvPr id="38" name="Rectangle 37"/>
          <p:cNvSpPr/>
          <p:nvPr/>
        </p:nvSpPr>
        <p:spPr>
          <a:xfrm>
            <a:off x="7475307" y="3394234"/>
            <a:ext cx="601893" cy="121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Lacie</a:t>
            </a:r>
            <a:endParaRPr lang="en-US" sz="1000" dirty="0"/>
          </a:p>
        </p:txBody>
      </p:sp>
      <p:sp>
        <p:nvSpPr>
          <p:cNvPr id="39" name="Rectangle 38"/>
          <p:cNvSpPr/>
          <p:nvPr/>
        </p:nvSpPr>
        <p:spPr>
          <a:xfrm>
            <a:off x="7475307" y="3699034"/>
            <a:ext cx="601893" cy="121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Tillie</a:t>
            </a:r>
            <a:endParaRPr lang="en-US" sz="1000" dirty="0"/>
          </a:p>
        </p:txBody>
      </p:sp>
      <p:cxnSp>
        <p:nvCxnSpPr>
          <p:cNvPr id="40" name="Straight Arrow Connector 39"/>
          <p:cNvCxnSpPr>
            <a:stCxn id="31" idx="3"/>
            <a:endCxn id="37" idx="1"/>
          </p:cNvCxnSpPr>
          <p:nvPr/>
        </p:nvCxnSpPr>
        <p:spPr>
          <a:xfrm>
            <a:off x="7162800" y="3094564"/>
            <a:ext cx="3125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2" idx="3"/>
            <a:endCxn id="38" idx="1"/>
          </p:cNvCxnSpPr>
          <p:nvPr/>
        </p:nvCxnSpPr>
        <p:spPr>
          <a:xfrm>
            <a:off x="7323438" y="3454869"/>
            <a:ext cx="1518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3" idx="3"/>
            <a:endCxn id="39" idx="1"/>
          </p:cNvCxnSpPr>
          <p:nvPr/>
        </p:nvCxnSpPr>
        <p:spPr>
          <a:xfrm>
            <a:off x="7323438" y="3755897"/>
            <a:ext cx="151869" cy="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705600" y="3215511"/>
            <a:ext cx="441255" cy="1475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t>
            </a:r>
            <a:endParaRPr lang="en-US" sz="1000" dirty="0"/>
          </a:p>
        </p:txBody>
      </p:sp>
      <p:cxnSp>
        <p:nvCxnSpPr>
          <p:cNvPr id="45" name="Straight Arrow Connector 44"/>
          <p:cNvCxnSpPr>
            <a:stCxn id="14" idx="2"/>
          </p:cNvCxnSpPr>
          <p:nvPr/>
        </p:nvCxnSpPr>
        <p:spPr>
          <a:xfrm>
            <a:off x="6229335" y="2872048"/>
            <a:ext cx="511275" cy="454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724665" y="3554167"/>
            <a:ext cx="441255" cy="1475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and</a:t>
            </a:r>
            <a:endParaRPr lang="en-US" sz="1000" dirty="0"/>
          </a:p>
        </p:txBody>
      </p:sp>
      <p:cxnSp>
        <p:nvCxnSpPr>
          <p:cNvPr id="47" name="Straight Arrow Connector 46"/>
          <p:cNvCxnSpPr>
            <a:endCxn id="46" idx="1"/>
          </p:cNvCxnSpPr>
          <p:nvPr/>
        </p:nvCxnSpPr>
        <p:spPr>
          <a:xfrm>
            <a:off x="6248400" y="2905904"/>
            <a:ext cx="476265" cy="72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724665" y="3858967"/>
            <a:ext cx="2419335" cy="1899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 and they lived at the bottom of a well.</a:t>
            </a:r>
            <a:endParaRPr lang="en-US" sz="1000" dirty="0"/>
          </a:p>
        </p:txBody>
      </p:sp>
      <p:cxnSp>
        <p:nvCxnSpPr>
          <p:cNvPr id="49" name="Straight Arrow Connector 48"/>
          <p:cNvCxnSpPr>
            <a:endCxn id="48" idx="1"/>
          </p:cNvCxnSpPr>
          <p:nvPr/>
        </p:nvCxnSpPr>
        <p:spPr>
          <a:xfrm>
            <a:off x="6248400" y="2905904"/>
            <a:ext cx="476265" cy="104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6" end="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9" end="1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21" end="2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22" end="2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24" end="2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Poll:Quick</a:t>
            </a:r>
            <a:r>
              <a:rPr lang="en-US" dirty="0"/>
              <a:t> and easy test</a:t>
            </a:r>
            <a:endParaRPr lang="en-US" dirty="0"/>
          </a:p>
        </p:txBody>
      </p:sp>
      <p:sp>
        <p:nvSpPr>
          <p:cNvPr id="3" name="Content Placeholder 2"/>
          <p:cNvSpPr>
            <a:spLocks noGrp="1"/>
          </p:cNvSpPr>
          <p:nvPr>
            <p:ph idx="1"/>
          </p:nvPr>
        </p:nvSpPr>
        <p:spPr>
          <a:xfrm>
            <a:off x="340798" y="4448081"/>
            <a:ext cx="8229600" cy="2273394"/>
          </a:xfrm>
        </p:spPr>
        <p:txBody>
          <a:bodyPr>
            <a:normAutofit fontScale="85000" lnSpcReduction="20000"/>
          </a:bodyPr>
          <a:lstStyle/>
          <a:p>
            <a:r>
              <a:rPr lang="en-US" dirty="0"/>
              <a:t>What is </a:t>
            </a:r>
            <a:r>
              <a:rPr lang="en-US" dirty="0" err="1"/>
              <a:t>soup.body.contents</a:t>
            </a:r>
            <a:r>
              <a:rPr lang="en-US" dirty="0"/>
              <a:t>[1].contents[2]?</a:t>
            </a:r>
            <a:endParaRPr lang="en-US" dirty="0"/>
          </a:p>
          <a:p>
            <a:pPr lvl="1"/>
            <a:r>
              <a:rPr lang="en-US" sz="2400" dirty="0" err="1"/>
              <a:t>u’Elsie</a:t>
            </a:r>
            <a:r>
              <a:rPr lang="en-US" sz="2400" dirty="0"/>
              <a:t>’</a:t>
            </a:r>
            <a:endParaRPr lang="en-US" sz="2400" dirty="0"/>
          </a:p>
          <a:p>
            <a:pPr lvl="1"/>
            <a:r>
              <a:rPr lang="en-US" sz="2400" dirty="0"/>
              <a:t>‘, ’</a:t>
            </a:r>
            <a:endParaRPr lang="en-US" sz="2400" dirty="0"/>
          </a:p>
          <a:p>
            <a:pPr lvl="1"/>
            <a:r>
              <a:rPr lang="en-US" sz="2400" dirty="0" err="1"/>
              <a:t>u'Once</a:t>
            </a:r>
            <a:r>
              <a:rPr lang="en-US" sz="2400" dirty="0"/>
              <a:t> upon a time there were three little sisters; and their names were’</a:t>
            </a:r>
            <a:endParaRPr lang="en-US" sz="2400" dirty="0"/>
          </a:p>
          <a:p>
            <a:pPr lvl="1"/>
            <a:r>
              <a:rPr lang="en-US" sz="2400" dirty="0"/>
              <a:t>&lt;b&gt;The Dormouse's story&lt;/b&gt;</a:t>
            </a:r>
            <a:endParaRPr lang="en-US" sz="2400" dirty="0"/>
          </a:p>
          <a:p>
            <a:r>
              <a:rPr lang="en-US" sz="2800" dirty="0"/>
              <a:t>Go to </a:t>
            </a:r>
            <a:r>
              <a:rPr lang="en-US" sz="2800" dirty="0" err="1"/>
              <a:t>PollEv.com</a:t>
            </a:r>
            <a:r>
              <a:rPr lang="en-US" sz="2800" dirty="0"/>
              <a:t>/cerenbudak421</a:t>
            </a:r>
            <a:endParaRPr lang="en-US" sz="2800" dirty="0"/>
          </a:p>
          <a:p>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
        <p:nvSpPr>
          <p:cNvPr id="6" name="TextBox 5"/>
          <p:cNvSpPr txBox="1"/>
          <p:nvPr/>
        </p:nvSpPr>
        <p:spPr>
          <a:xfrm>
            <a:off x="174887" y="1669219"/>
            <a:ext cx="4031343" cy="1477328"/>
          </a:xfrm>
          <a:prstGeom prst="rect">
            <a:avLst/>
          </a:prstGeom>
          <a:noFill/>
          <a:ln>
            <a:solidFill>
              <a:schemeClr val="tx1"/>
            </a:solidFill>
          </a:ln>
        </p:spPr>
        <p:txBody>
          <a:bodyPr wrap="square" rtlCol="0">
            <a:spAutoFit/>
          </a:bodyPr>
          <a:lstStyle/>
          <a:p>
            <a:r>
              <a:rPr lang="en-US" sz="900" dirty="0">
                <a:latin typeface="Courier New" panose="02070309020205020404" pitchFamily="49" charset="0"/>
                <a:cs typeface="Courier New" panose="02070309020205020404" pitchFamily="49" charset="0"/>
              </a:rPr>
              <a:t>&lt;html&gt;&lt;head&gt;&lt;title&gt;The Dormouse's story&lt;/title&gt;&lt;/head&gt;</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&lt;body&gt;&lt;p class="title"&gt;&lt;b&gt;The Dormouse's story&lt;/b&gt;&lt;/p&gt;</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&lt;p class="story"&gt;Once upon a time there were three little sisters; and their names were &lt;a </a:t>
            </a:r>
            <a:r>
              <a:rPr lang="en-US" sz="900" dirty="0" err="1">
                <a:latin typeface="Courier New" panose="02070309020205020404" pitchFamily="49" charset="0"/>
                <a:cs typeface="Courier New" panose="02070309020205020404" pitchFamily="49" charset="0"/>
              </a:rPr>
              <a:t>href</a:t>
            </a:r>
            <a:r>
              <a:rPr lang="en-US" sz="900" dirty="0">
                <a:latin typeface="Courier New" panose="02070309020205020404" pitchFamily="49" charset="0"/>
                <a:cs typeface="Courier New" panose="02070309020205020404" pitchFamily="49" charset="0"/>
              </a:rPr>
              <a:t>="http://example.com/</a:t>
            </a:r>
            <a:r>
              <a:rPr lang="en-US" sz="900" dirty="0" err="1">
                <a:latin typeface="Courier New" panose="02070309020205020404" pitchFamily="49" charset="0"/>
                <a:cs typeface="Courier New" panose="02070309020205020404" pitchFamily="49" charset="0"/>
              </a:rPr>
              <a:t>elsie</a:t>
            </a:r>
            <a:r>
              <a:rPr lang="en-US" sz="900" dirty="0">
                <a:latin typeface="Courier New" panose="02070309020205020404" pitchFamily="49" charset="0"/>
                <a:cs typeface="Courier New" panose="02070309020205020404" pitchFamily="49" charset="0"/>
              </a:rPr>
              <a:t>" class="sister" id="link1"&gt;Elsie&lt;/a&gt;, &lt;a </a:t>
            </a:r>
            <a:r>
              <a:rPr lang="en-US" sz="900" dirty="0" err="1">
                <a:latin typeface="Courier New" panose="02070309020205020404" pitchFamily="49" charset="0"/>
                <a:cs typeface="Courier New" panose="02070309020205020404" pitchFamily="49" charset="0"/>
              </a:rPr>
              <a:t>href</a:t>
            </a:r>
            <a:r>
              <a:rPr lang="en-US" sz="900" dirty="0">
                <a:latin typeface="Courier New" panose="02070309020205020404" pitchFamily="49" charset="0"/>
                <a:cs typeface="Courier New" panose="02070309020205020404" pitchFamily="49" charset="0"/>
              </a:rPr>
              <a:t>="http://example.com/</a:t>
            </a:r>
            <a:r>
              <a:rPr lang="en-US" sz="900" dirty="0" err="1">
                <a:latin typeface="Courier New" panose="02070309020205020404" pitchFamily="49" charset="0"/>
                <a:cs typeface="Courier New" panose="02070309020205020404" pitchFamily="49" charset="0"/>
              </a:rPr>
              <a:t>lacie</a:t>
            </a:r>
            <a:r>
              <a:rPr lang="en-US" sz="900" dirty="0">
                <a:latin typeface="Courier New" panose="02070309020205020404" pitchFamily="49" charset="0"/>
                <a:cs typeface="Courier New" panose="02070309020205020404" pitchFamily="49" charset="0"/>
              </a:rPr>
              <a:t>" class="sister" id="link2"&gt;Lacie&lt;/a&gt; and</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&lt;a </a:t>
            </a:r>
            <a:r>
              <a:rPr lang="en-US" sz="900" dirty="0" err="1">
                <a:latin typeface="Courier New" panose="02070309020205020404" pitchFamily="49" charset="0"/>
                <a:cs typeface="Courier New" panose="02070309020205020404" pitchFamily="49" charset="0"/>
              </a:rPr>
              <a:t>href</a:t>
            </a:r>
            <a:r>
              <a:rPr lang="en-US" sz="900" dirty="0">
                <a:latin typeface="Courier New" panose="02070309020205020404" pitchFamily="49" charset="0"/>
                <a:cs typeface="Courier New" panose="02070309020205020404" pitchFamily="49" charset="0"/>
              </a:rPr>
              <a:t>="http://example.com/</a:t>
            </a:r>
            <a:r>
              <a:rPr lang="en-US" sz="900" dirty="0" err="1">
                <a:latin typeface="Courier New" panose="02070309020205020404" pitchFamily="49" charset="0"/>
                <a:cs typeface="Courier New" panose="02070309020205020404" pitchFamily="49" charset="0"/>
              </a:rPr>
              <a:t>tillie</a:t>
            </a:r>
            <a:r>
              <a:rPr lang="en-US" sz="900" dirty="0">
                <a:latin typeface="Courier New" panose="02070309020205020404" pitchFamily="49" charset="0"/>
                <a:cs typeface="Courier New" panose="02070309020205020404" pitchFamily="49" charset="0"/>
              </a:rPr>
              <a:t>" class="sister" id="link3"&gt;Tillie&lt;/a&gt;; and they lived at the bottom of a well.&lt;/p&gt;&lt;p class="story"&gt;...&lt;/p&gt;&lt;/body&gt;&lt;/html&gt;</a:t>
            </a:r>
            <a:endParaRPr lang="en-US" sz="900" dirty="0">
              <a:latin typeface="Courier New" panose="02070309020205020404" pitchFamily="49" charset="0"/>
              <a:cs typeface="Courier New" panose="02070309020205020404" pitchFamily="49" charset="0"/>
            </a:endParaRPr>
          </a:p>
        </p:txBody>
      </p:sp>
      <p:sp>
        <p:nvSpPr>
          <p:cNvPr id="7" name="Rectangle 6"/>
          <p:cNvSpPr/>
          <p:nvPr/>
        </p:nvSpPr>
        <p:spPr>
          <a:xfrm>
            <a:off x="4359346" y="2081179"/>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&lt;html&gt;</a:t>
            </a:r>
            <a:endParaRPr lang="en-US" sz="1000" dirty="0"/>
          </a:p>
        </p:txBody>
      </p:sp>
      <p:sp>
        <p:nvSpPr>
          <p:cNvPr id="8" name="Rectangle 7"/>
          <p:cNvSpPr/>
          <p:nvPr/>
        </p:nvSpPr>
        <p:spPr>
          <a:xfrm>
            <a:off x="5121346" y="1600200"/>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&lt;head&gt;</a:t>
            </a:r>
            <a:endParaRPr lang="en-US" sz="1000" dirty="0"/>
          </a:p>
        </p:txBody>
      </p:sp>
      <p:sp>
        <p:nvSpPr>
          <p:cNvPr id="9" name="Rectangle 8"/>
          <p:cNvSpPr/>
          <p:nvPr/>
        </p:nvSpPr>
        <p:spPr>
          <a:xfrm>
            <a:off x="5121346" y="2643448"/>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&lt;body&gt;</a:t>
            </a:r>
            <a:endParaRPr lang="en-US" sz="1000" dirty="0"/>
          </a:p>
        </p:txBody>
      </p:sp>
      <p:sp>
        <p:nvSpPr>
          <p:cNvPr id="10" name="Rectangle 9"/>
          <p:cNvSpPr/>
          <p:nvPr/>
        </p:nvSpPr>
        <p:spPr>
          <a:xfrm>
            <a:off x="5924535" y="1600200"/>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&lt;title&gt;</a:t>
            </a:r>
            <a:endParaRPr lang="en-US" sz="1000" dirty="0"/>
          </a:p>
        </p:txBody>
      </p:sp>
      <p:sp>
        <p:nvSpPr>
          <p:cNvPr id="11" name="Rectangle 10"/>
          <p:cNvSpPr/>
          <p:nvPr/>
        </p:nvSpPr>
        <p:spPr>
          <a:xfrm>
            <a:off x="5924535" y="2210925"/>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&lt;p&gt;</a:t>
            </a:r>
            <a:endParaRPr lang="en-US" sz="1000" dirty="0"/>
          </a:p>
        </p:txBody>
      </p:sp>
      <p:sp>
        <p:nvSpPr>
          <p:cNvPr id="12" name="Rectangle 11"/>
          <p:cNvSpPr/>
          <p:nvPr/>
        </p:nvSpPr>
        <p:spPr>
          <a:xfrm>
            <a:off x="5924535" y="4125104"/>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&lt;p&gt;</a:t>
            </a:r>
            <a:endParaRPr lang="en-US" sz="1000" dirty="0"/>
          </a:p>
        </p:txBody>
      </p:sp>
      <p:sp>
        <p:nvSpPr>
          <p:cNvPr id="13" name="Rectangle 12"/>
          <p:cNvSpPr/>
          <p:nvPr/>
        </p:nvSpPr>
        <p:spPr>
          <a:xfrm>
            <a:off x="5924535" y="2643448"/>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&lt;p&gt;</a:t>
            </a:r>
            <a:endParaRPr lang="en-US" sz="1000" dirty="0"/>
          </a:p>
        </p:txBody>
      </p:sp>
      <p:sp>
        <p:nvSpPr>
          <p:cNvPr id="14" name="Rectangle 13"/>
          <p:cNvSpPr/>
          <p:nvPr/>
        </p:nvSpPr>
        <p:spPr>
          <a:xfrm>
            <a:off x="6727724" y="2210925"/>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&lt;b&gt;</a:t>
            </a:r>
            <a:endParaRPr lang="en-US" sz="1000" dirty="0"/>
          </a:p>
        </p:txBody>
      </p:sp>
      <p:sp>
        <p:nvSpPr>
          <p:cNvPr id="15" name="Rectangle 14"/>
          <p:cNvSpPr/>
          <p:nvPr/>
        </p:nvSpPr>
        <p:spPr>
          <a:xfrm>
            <a:off x="6727724" y="1602112"/>
            <a:ext cx="1441622"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The Dormouse's story</a:t>
            </a:r>
            <a:endParaRPr lang="en-US" sz="1000" dirty="0"/>
          </a:p>
        </p:txBody>
      </p:sp>
      <p:sp>
        <p:nvSpPr>
          <p:cNvPr id="16" name="Rectangle 15"/>
          <p:cNvSpPr/>
          <p:nvPr/>
        </p:nvSpPr>
        <p:spPr>
          <a:xfrm>
            <a:off x="7613290" y="2210925"/>
            <a:ext cx="1441622"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The Dormouse's story</a:t>
            </a:r>
            <a:endParaRPr lang="en-US" sz="1000" dirty="0"/>
          </a:p>
        </p:txBody>
      </p:sp>
      <p:sp>
        <p:nvSpPr>
          <p:cNvPr id="17" name="Rectangle 16"/>
          <p:cNvSpPr/>
          <p:nvPr/>
        </p:nvSpPr>
        <p:spPr>
          <a:xfrm>
            <a:off x="6727724" y="2643448"/>
            <a:ext cx="2327188" cy="3325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Once upon a time there were three little sisters; and their names were</a:t>
            </a:r>
            <a:endParaRPr lang="en-US" sz="1000" dirty="0"/>
          </a:p>
        </p:txBody>
      </p:sp>
      <p:cxnSp>
        <p:nvCxnSpPr>
          <p:cNvPr id="18" name="Straight Arrow Connector 17"/>
          <p:cNvCxnSpPr>
            <a:stCxn id="7" idx="0"/>
            <a:endCxn id="8" idx="1"/>
          </p:cNvCxnSpPr>
          <p:nvPr/>
        </p:nvCxnSpPr>
        <p:spPr>
          <a:xfrm flipV="1">
            <a:off x="4664146" y="1714500"/>
            <a:ext cx="457200" cy="366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10" idx="1"/>
          </p:cNvCxnSpPr>
          <p:nvPr/>
        </p:nvCxnSpPr>
        <p:spPr>
          <a:xfrm>
            <a:off x="5730946" y="1714500"/>
            <a:ext cx="1935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3"/>
            <a:endCxn id="15" idx="1"/>
          </p:cNvCxnSpPr>
          <p:nvPr/>
        </p:nvCxnSpPr>
        <p:spPr>
          <a:xfrm>
            <a:off x="6534135" y="1714500"/>
            <a:ext cx="193589" cy="1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2"/>
            <a:endCxn id="9" idx="1"/>
          </p:cNvCxnSpPr>
          <p:nvPr/>
        </p:nvCxnSpPr>
        <p:spPr>
          <a:xfrm>
            <a:off x="4664146" y="2309779"/>
            <a:ext cx="457200" cy="447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0"/>
            <a:endCxn id="11" idx="1"/>
          </p:cNvCxnSpPr>
          <p:nvPr/>
        </p:nvCxnSpPr>
        <p:spPr>
          <a:xfrm flipV="1">
            <a:off x="5426146" y="2325225"/>
            <a:ext cx="498389" cy="318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2"/>
            <a:endCxn id="12" idx="1"/>
          </p:cNvCxnSpPr>
          <p:nvPr/>
        </p:nvCxnSpPr>
        <p:spPr>
          <a:xfrm>
            <a:off x="5426146" y="2872048"/>
            <a:ext cx="498389" cy="1367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3" idx="1"/>
          </p:cNvCxnSpPr>
          <p:nvPr/>
        </p:nvCxnSpPr>
        <p:spPr>
          <a:xfrm>
            <a:off x="5730946" y="2757748"/>
            <a:ext cx="1935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3"/>
            <a:endCxn id="14" idx="1"/>
          </p:cNvCxnSpPr>
          <p:nvPr/>
        </p:nvCxnSpPr>
        <p:spPr>
          <a:xfrm>
            <a:off x="6534135" y="2325225"/>
            <a:ext cx="1935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3"/>
          </p:cNvCxnSpPr>
          <p:nvPr/>
        </p:nvCxnSpPr>
        <p:spPr>
          <a:xfrm>
            <a:off x="6534135" y="2757748"/>
            <a:ext cx="1935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3"/>
            <a:endCxn id="16" idx="1"/>
          </p:cNvCxnSpPr>
          <p:nvPr/>
        </p:nvCxnSpPr>
        <p:spPr>
          <a:xfrm>
            <a:off x="7337324" y="2325225"/>
            <a:ext cx="2759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721545" y="4127845"/>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t>
            </a:r>
            <a:endParaRPr lang="en-US" sz="1000" dirty="0"/>
          </a:p>
        </p:txBody>
      </p:sp>
      <p:cxnSp>
        <p:nvCxnSpPr>
          <p:cNvPr id="29" name="Straight Arrow Connector 28"/>
          <p:cNvCxnSpPr>
            <a:stCxn id="12" idx="3"/>
            <a:endCxn id="28" idx="1"/>
          </p:cNvCxnSpPr>
          <p:nvPr/>
        </p:nvCxnSpPr>
        <p:spPr>
          <a:xfrm>
            <a:off x="6534135" y="4239404"/>
            <a:ext cx="187410" cy="2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721545" y="3020767"/>
            <a:ext cx="441255" cy="1475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&lt;a&gt;</a:t>
            </a:r>
            <a:endParaRPr lang="en-US" sz="1000" dirty="0"/>
          </a:p>
        </p:txBody>
      </p:sp>
      <p:sp>
        <p:nvSpPr>
          <p:cNvPr id="31" name="Rectangle 30"/>
          <p:cNvSpPr/>
          <p:nvPr/>
        </p:nvSpPr>
        <p:spPr>
          <a:xfrm>
            <a:off x="6721545" y="3394234"/>
            <a:ext cx="601893" cy="121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&lt;a&gt;</a:t>
            </a:r>
            <a:endParaRPr lang="en-US" sz="1000" dirty="0"/>
          </a:p>
        </p:txBody>
      </p:sp>
      <p:sp>
        <p:nvSpPr>
          <p:cNvPr id="32" name="Rectangle 31"/>
          <p:cNvSpPr/>
          <p:nvPr/>
        </p:nvSpPr>
        <p:spPr>
          <a:xfrm>
            <a:off x="6721545" y="3695262"/>
            <a:ext cx="601893" cy="121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&lt;a&gt;</a:t>
            </a:r>
            <a:endParaRPr lang="en-US" sz="1000" dirty="0"/>
          </a:p>
        </p:txBody>
      </p:sp>
      <p:cxnSp>
        <p:nvCxnSpPr>
          <p:cNvPr id="33" name="Straight Arrow Connector 32"/>
          <p:cNvCxnSpPr>
            <a:stCxn id="13" idx="2"/>
          </p:cNvCxnSpPr>
          <p:nvPr/>
        </p:nvCxnSpPr>
        <p:spPr>
          <a:xfrm>
            <a:off x="6229335" y="2872048"/>
            <a:ext cx="492210" cy="259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2"/>
            <a:endCxn id="31" idx="1"/>
          </p:cNvCxnSpPr>
          <p:nvPr/>
        </p:nvCxnSpPr>
        <p:spPr>
          <a:xfrm>
            <a:off x="6229335" y="2872048"/>
            <a:ext cx="492210" cy="582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3" idx="2"/>
            <a:endCxn id="32" idx="1"/>
          </p:cNvCxnSpPr>
          <p:nvPr/>
        </p:nvCxnSpPr>
        <p:spPr>
          <a:xfrm>
            <a:off x="6229335" y="2872048"/>
            <a:ext cx="492210" cy="883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7475307" y="3020767"/>
            <a:ext cx="525693" cy="1475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Elsie</a:t>
            </a:r>
            <a:endParaRPr lang="en-US" sz="1000" dirty="0"/>
          </a:p>
        </p:txBody>
      </p:sp>
      <p:sp>
        <p:nvSpPr>
          <p:cNvPr id="37" name="Rectangle 36"/>
          <p:cNvSpPr/>
          <p:nvPr/>
        </p:nvSpPr>
        <p:spPr>
          <a:xfrm>
            <a:off x="7475307" y="3394234"/>
            <a:ext cx="601893" cy="121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Lacie</a:t>
            </a:r>
            <a:endParaRPr lang="en-US" sz="1000" dirty="0"/>
          </a:p>
        </p:txBody>
      </p:sp>
      <p:sp>
        <p:nvSpPr>
          <p:cNvPr id="38" name="Rectangle 37"/>
          <p:cNvSpPr/>
          <p:nvPr/>
        </p:nvSpPr>
        <p:spPr>
          <a:xfrm>
            <a:off x="7475307" y="3699034"/>
            <a:ext cx="601893" cy="121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Tillie</a:t>
            </a:r>
            <a:endParaRPr lang="en-US" sz="1000" dirty="0"/>
          </a:p>
        </p:txBody>
      </p:sp>
      <p:cxnSp>
        <p:nvCxnSpPr>
          <p:cNvPr id="39" name="Straight Arrow Connector 38"/>
          <p:cNvCxnSpPr>
            <a:stCxn id="30" idx="3"/>
            <a:endCxn id="36" idx="1"/>
          </p:cNvCxnSpPr>
          <p:nvPr/>
        </p:nvCxnSpPr>
        <p:spPr>
          <a:xfrm>
            <a:off x="7162800" y="3094564"/>
            <a:ext cx="3125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1" idx="3"/>
            <a:endCxn id="37" idx="1"/>
          </p:cNvCxnSpPr>
          <p:nvPr/>
        </p:nvCxnSpPr>
        <p:spPr>
          <a:xfrm>
            <a:off x="7323438" y="3454869"/>
            <a:ext cx="1518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2" idx="3"/>
            <a:endCxn id="38" idx="1"/>
          </p:cNvCxnSpPr>
          <p:nvPr/>
        </p:nvCxnSpPr>
        <p:spPr>
          <a:xfrm>
            <a:off x="7323438" y="3755897"/>
            <a:ext cx="151869" cy="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705600" y="3215511"/>
            <a:ext cx="441255" cy="1475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t>
            </a:r>
            <a:endParaRPr lang="en-US" sz="1000" dirty="0"/>
          </a:p>
        </p:txBody>
      </p:sp>
      <p:cxnSp>
        <p:nvCxnSpPr>
          <p:cNvPr id="43" name="Straight Arrow Connector 42"/>
          <p:cNvCxnSpPr>
            <a:stCxn id="13" idx="2"/>
          </p:cNvCxnSpPr>
          <p:nvPr/>
        </p:nvCxnSpPr>
        <p:spPr>
          <a:xfrm>
            <a:off x="6229335" y="2872048"/>
            <a:ext cx="511275" cy="454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724665" y="3554167"/>
            <a:ext cx="441255" cy="1475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and</a:t>
            </a:r>
            <a:endParaRPr lang="en-US" sz="1000" dirty="0"/>
          </a:p>
        </p:txBody>
      </p:sp>
      <p:cxnSp>
        <p:nvCxnSpPr>
          <p:cNvPr id="45" name="Straight Arrow Connector 44"/>
          <p:cNvCxnSpPr>
            <a:endCxn id="44" idx="1"/>
          </p:cNvCxnSpPr>
          <p:nvPr/>
        </p:nvCxnSpPr>
        <p:spPr>
          <a:xfrm>
            <a:off x="6248400" y="2905904"/>
            <a:ext cx="476265" cy="72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724665" y="3858967"/>
            <a:ext cx="2419335" cy="1899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 and they lived at the bottom of a well.</a:t>
            </a:r>
            <a:endParaRPr lang="en-US" sz="1000" dirty="0"/>
          </a:p>
        </p:txBody>
      </p:sp>
      <p:cxnSp>
        <p:nvCxnSpPr>
          <p:cNvPr id="47" name="Straight Arrow Connector 46"/>
          <p:cNvCxnSpPr>
            <a:endCxn id="46" idx="1"/>
          </p:cNvCxnSpPr>
          <p:nvPr/>
        </p:nvCxnSpPr>
        <p:spPr>
          <a:xfrm>
            <a:off x="6248400" y="2905904"/>
            <a:ext cx="476265" cy="104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title="Poll Everywhere"/>
          <p:cNvPicPr>
            <a:picLocks noGrp="1" noRot="1" noChangeAspect="1" noMove="1" noResize="1" noEditPoints="1" noAdjustHandles="1" noChangeArrowheads="1" noChangeShapeType="1"/>
          </p:cNvPicPr>
          <p:nvPr/>
        </p:nvPicPr>
        <p:blipFill>
          <a:blip r:embed="rId1"/>
          <a:stretch>
            <a:fillRect/>
          </a:stretch>
        </p:blipFill>
        <p:spPr>
          <a:xfrm>
            <a:off x="457200" y="1600200"/>
            <a:ext cx="8229600" cy="452596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Searching and filtering the parse tree</a:t>
            </a:r>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
        <p:nvSpPr>
          <p:cNvPr id="6" name="Date Placeholder 5"/>
          <p:cNvSpPr>
            <a:spLocks noGrp="1"/>
          </p:cNvSpPr>
          <p:nvPr>
            <p:ph type="dt" sz="half" idx="10"/>
          </p:nvPr>
        </p:nvSpPr>
        <p:spPr/>
        <p:txBody>
          <a:bodyPr/>
          <a:lstStyle/>
          <a:p>
            <a:fld id="{710A631D-39E7-C54D-8565-0818FA0CABC7}" type="datetime1">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Searching and filtering the tree: </a:t>
            </a:r>
            <a:br>
              <a:rPr lang="en-US" dirty="0"/>
            </a:br>
            <a:r>
              <a:rPr lang="en-US" sz="3600" dirty="0" err="1">
                <a:latin typeface="Courier New" panose="02070309020205020404" pitchFamily="49" charset="0"/>
                <a:cs typeface="Courier New" panose="02070309020205020404" pitchFamily="49" charset="0"/>
              </a:rPr>
              <a:t>find_all</a:t>
            </a:r>
            <a:r>
              <a:rPr lang="en-US" dirty="0"/>
              <a:t> method</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sz="5900" dirty="0" err="1">
                <a:latin typeface="Courier New" panose="02070309020205020404" pitchFamily="49" charset="0"/>
                <a:cs typeface="Courier New" panose="02070309020205020404" pitchFamily="49" charset="0"/>
              </a:rPr>
              <a:t>find_all</a:t>
            </a:r>
            <a:r>
              <a:rPr lang="en-US" sz="5900" dirty="0">
                <a:latin typeface="Courier New" panose="02070309020205020404" pitchFamily="49" charset="0"/>
                <a:cs typeface="Courier New" panose="02070309020205020404" pitchFamily="49" charset="0"/>
              </a:rPr>
              <a:t>(</a:t>
            </a:r>
            <a:r>
              <a:rPr lang="en-US" sz="5900" b="1" dirty="0" err="1">
                <a:latin typeface="Courier New" panose="02070309020205020404" pitchFamily="49" charset="0"/>
                <a:cs typeface="Courier New" panose="02070309020205020404" pitchFamily="49" charset="0"/>
              </a:rPr>
              <a:t>tag_name</a:t>
            </a:r>
            <a:r>
              <a:rPr lang="en-US" sz="5900" dirty="0">
                <a:latin typeface="Courier New" panose="02070309020205020404" pitchFamily="49" charset="0"/>
                <a:cs typeface="Courier New" panose="02070309020205020404" pitchFamily="49" charset="0"/>
              </a:rPr>
              <a:t>, attributes, recursive, 	    text, limit, **</a:t>
            </a:r>
            <a:r>
              <a:rPr lang="en-US" sz="5900" dirty="0" err="1">
                <a:latin typeface="Courier New" panose="02070309020205020404" pitchFamily="49" charset="0"/>
                <a:cs typeface="Courier New" panose="02070309020205020404" pitchFamily="49" charset="0"/>
              </a:rPr>
              <a:t>kwargs</a:t>
            </a:r>
            <a:r>
              <a:rPr lang="en-US" sz="5900" dirty="0">
                <a:latin typeface="Courier New" panose="02070309020205020404" pitchFamily="49" charset="0"/>
                <a:cs typeface="Courier New" panose="02070309020205020404" pitchFamily="49" charset="0"/>
              </a:rPr>
              <a:t>)</a:t>
            </a:r>
            <a:endParaRPr lang="en-US" sz="5900" dirty="0">
              <a:latin typeface="Courier New" panose="02070309020205020404" pitchFamily="49" charset="0"/>
              <a:cs typeface="Courier New" panose="02070309020205020404" pitchFamily="49" charset="0"/>
            </a:endParaRPr>
          </a:p>
          <a:p>
            <a:pPr marL="0" indent="0">
              <a:buNone/>
            </a:pPr>
            <a:endParaRPr lang="en-US" sz="2800" dirty="0">
              <a:latin typeface="Courier New" panose="02070309020205020404" pitchFamily="49" charset="0"/>
              <a:cs typeface="Courier New" panose="02070309020205020404" pitchFamily="49" charset="0"/>
            </a:endParaRPr>
          </a:p>
          <a:p>
            <a:pPr marL="0" indent="0">
              <a:buNone/>
            </a:pPr>
            <a:r>
              <a:rPr lang="en-US" sz="4000" dirty="0">
                <a:cs typeface="Courier New" panose="02070309020205020404" pitchFamily="49" charset="0"/>
              </a:rPr>
              <a:t>Returns a </a:t>
            </a:r>
            <a:r>
              <a:rPr lang="en-US" sz="4000" dirty="0" err="1">
                <a:cs typeface="Courier New" panose="02070309020205020404" pitchFamily="49" charset="0"/>
              </a:rPr>
              <a:t>ResultSet</a:t>
            </a:r>
            <a:r>
              <a:rPr lang="en-US" sz="4000" dirty="0">
                <a:cs typeface="Courier New" panose="02070309020205020404" pitchFamily="49" charset="0"/>
              </a:rPr>
              <a:t> object: a list of tags and strings</a:t>
            </a:r>
            <a:endParaRPr lang="en-US" sz="4000" dirty="0">
              <a:cs typeface="Courier New" panose="02070309020205020404" pitchFamily="49" charset="0"/>
            </a:endParaRPr>
          </a:p>
          <a:p>
            <a:pPr marL="0" indent="0">
              <a:buNone/>
            </a:pPr>
            <a:r>
              <a:rPr lang="en-US" sz="4000" u="sng" dirty="0" err="1">
                <a:cs typeface="Courier New" panose="02070309020205020404" pitchFamily="49" charset="0"/>
              </a:rPr>
              <a:t>tag_name</a:t>
            </a:r>
            <a:r>
              <a:rPr lang="en-US" sz="4000" dirty="0">
                <a:cs typeface="Courier New" panose="02070309020205020404" pitchFamily="49" charset="0"/>
              </a:rPr>
              <a:t> </a:t>
            </a:r>
            <a:r>
              <a:rPr lang="en-US" sz="4000" dirty="0"/>
              <a:t>argument:</a:t>
            </a:r>
            <a:endParaRPr lang="en-US" sz="4000" u="sng" dirty="0">
              <a:cs typeface="Courier New" panose="02070309020205020404" pitchFamily="49" charset="0"/>
            </a:endParaRPr>
          </a:p>
          <a:p>
            <a:r>
              <a:rPr lang="en-US" sz="2800" dirty="0" err="1">
                <a:latin typeface="Courier New" panose="02070309020205020404" pitchFamily="49" charset="0"/>
                <a:cs typeface="Courier New" panose="02070309020205020404" pitchFamily="49" charset="0"/>
              </a:rPr>
              <a:t>soup.find_all</a:t>
            </a:r>
            <a:r>
              <a:rPr lang="en-US" sz="2800" dirty="0">
                <a:latin typeface="Courier New" panose="02070309020205020404" pitchFamily="49" charset="0"/>
                <a:cs typeface="Courier New" panose="02070309020205020404" pitchFamily="49" charset="0"/>
              </a:rPr>
              <a:t>('a')</a:t>
            </a:r>
            <a:endParaRPr lang="en-US" sz="2800" dirty="0">
              <a:latin typeface="Courier New" panose="02070309020205020404" pitchFamily="49" charset="0"/>
              <a:cs typeface="Courier New" panose="02070309020205020404" pitchFamily="49" charset="0"/>
            </a:endParaRPr>
          </a:p>
          <a:p>
            <a:r>
              <a:rPr lang="en-US" sz="2800" dirty="0" err="1">
                <a:latin typeface="Courier New" panose="02070309020205020404" pitchFamily="49" charset="0"/>
                <a:cs typeface="Courier New" panose="02070309020205020404" pitchFamily="49" charset="0"/>
              </a:rPr>
              <a:t>movie_table</a:t>
            </a: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soup.find_all</a:t>
            </a:r>
            <a:r>
              <a:rPr lang="en-US" sz="2800" dirty="0">
                <a:latin typeface="Courier New" panose="02070309020205020404" pitchFamily="49" charset="0"/>
                <a:cs typeface="Courier New" panose="02070309020205020404" pitchFamily="49" charset="0"/>
              </a:rPr>
              <a:t>('table')[0]</a:t>
            </a:r>
            <a:endParaRPr lang="en-US" sz="2800" dirty="0">
              <a:latin typeface="Courier New" panose="02070309020205020404" pitchFamily="49" charset="0"/>
              <a:cs typeface="Courier New" panose="02070309020205020404" pitchFamily="49" charset="0"/>
            </a:endParaRPr>
          </a:p>
          <a:p>
            <a:pPr marL="0" indent="0">
              <a:buNone/>
            </a:pPr>
            <a:r>
              <a:rPr lang="en-US" sz="2800" dirty="0">
                <a:latin typeface="Courier New" panose="02070309020205020404" pitchFamily="49" charset="0"/>
                <a:cs typeface="Courier New" panose="02070309020205020404" pitchFamily="49" charset="0"/>
              </a:rPr>
              <a:t>    for row in </a:t>
            </a:r>
            <a:r>
              <a:rPr lang="en-US" sz="2800" dirty="0" err="1">
                <a:latin typeface="Courier New" panose="02070309020205020404" pitchFamily="49" charset="0"/>
                <a:cs typeface="Courier New" panose="02070309020205020404" pitchFamily="49" charset="0"/>
              </a:rPr>
              <a:t>movie_table.find_all</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tr</a:t>
            </a:r>
            <a:r>
              <a:rPr lang="en-US" sz="2800" dirty="0">
                <a:latin typeface="Courier New" panose="02070309020205020404" pitchFamily="49" charset="0"/>
                <a:cs typeface="Courier New" panose="02070309020205020404" pitchFamily="49" charset="0"/>
              </a:rPr>
              <a:t>’):</a:t>
            </a:r>
            <a:endParaRPr lang="en-US" sz="2800" dirty="0">
              <a:latin typeface="Courier New" panose="02070309020205020404" pitchFamily="49" charset="0"/>
              <a:cs typeface="Courier New" panose="02070309020205020404" pitchFamily="49" charset="0"/>
            </a:endParaRPr>
          </a:p>
          <a:p>
            <a:pPr marL="0" indent="0">
              <a:buNone/>
            </a:pPr>
            <a:r>
              <a:rPr lang="en-US" sz="2800">
                <a:latin typeface="Courier New" panose="02070309020205020404" pitchFamily="49" charset="0"/>
                <a:cs typeface="Courier New" panose="02070309020205020404" pitchFamily="49" charset="0"/>
              </a:rPr>
              <a:t>	…</a:t>
            </a:r>
            <a:endParaRPr lang="en-US" sz="2800" dirty="0">
              <a:latin typeface="Courier New" panose="02070309020205020404" pitchFamily="49" charset="0"/>
              <a:cs typeface="Courier New" panose="02070309020205020404" pitchFamily="49" charset="0"/>
            </a:endParaRPr>
          </a:p>
          <a:p>
            <a:r>
              <a:rPr lang="en-US" sz="2800" dirty="0" err="1">
                <a:latin typeface="Courier New" panose="02070309020205020404" pitchFamily="49" charset="0"/>
                <a:cs typeface="Courier New" panose="02070309020205020404" pitchFamily="49" charset="0"/>
              </a:rPr>
              <a:t>soup.find_all</a:t>
            </a:r>
            <a:r>
              <a:rPr lang="en-US" sz="2800" dirty="0">
                <a:latin typeface="Courier New" panose="02070309020205020404" pitchFamily="49" charset="0"/>
                <a:cs typeface="Courier New" panose="02070309020205020404" pitchFamily="49" charset="0"/>
              </a:rPr>
              <a:t>(["a", "b"])</a:t>
            </a:r>
            <a:r>
              <a:rPr lang="en-US" sz="2800" dirty="0">
                <a:cs typeface="Courier New" panose="02070309020205020404" pitchFamily="49" charset="0"/>
              </a:rPr>
              <a:t> finds all 'a' AND all 'b' tags</a:t>
            </a:r>
            <a:endParaRPr lang="en-US" sz="2800" dirty="0">
              <a:latin typeface="Courier New" panose="02070309020205020404" pitchFamily="49" charset="0"/>
              <a:cs typeface="Courier New" panose="02070309020205020404" pitchFamily="49" charset="0"/>
            </a:endParaRPr>
          </a:p>
          <a:p>
            <a:pPr marL="0" indent="0">
              <a:buNone/>
            </a:pPr>
            <a:endParaRPr lang="en-US" sz="2800" dirty="0"/>
          </a:p>
          <a:p>
            <a:pPr marL="0" indent="0">
              <a:buNone/>
            </a:pPr>
            <a:r>
              <a:rPr lang="en-US" sz="2800" i="1" dirty="0"/>
              <a:t>Custom name functions</a:t>
            </a:r>
            <a:endParaRPr lang="en-US" sz="2800" i="1" dirty="0"/>
          </a:p>
          <a:p>
            <a:pPr marL="0" indent="0">
              <a:buNone/>
            </a:pPr>
            <a:r>
              <a:rPr lang="en-US" sz="2800" dirty="0" err="1">
                <a:latin typeface="Courier New" panose="02070309020205020404" pitchFamily="49" charset="0"/>
                <a:cs typeface="Courier New" panose="02070309020205020404" pitchFamily="49" charset="0"/>
              </a:rPr>
              <a:t>def</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has_class_but_no_id</a:t>
            </a:r>
            <a:r>
              <a:rPr lang="en-US" sz="2800" dirty="0">
                <a:latin typeface="Courier New" panose="02070309020205020404" pitchFamily="49" charset="0"/>
                <a:cs typeface="Courier New" panose="02070309020205020404" pitchFamily="49" charset="0"/>
              </a:rPr>
              <a:t>(tag):</a:t>
            </a:r>
            <a:endParaRPr lang="en-US" sz="2800" dirty="0">
              <a:latin typeface="Courier New" panose="02070309020205020404" pitchFamily="49" charset="0"/>
              <a:cs typeface="Courier New" panose="02070309020205020404" pitchFamily="49" charset="0"/>
            </a:endParaRPr>
          </a:p>
          <a:p>
            <a:pPr marL="0" indent="0">
              <a:buNone/>
            </a:pPr>
            <a:r>
              <a:rPr lang="en-US" sz="2800" dirty="0">
                <a:latin typeface="Courier New" panose="02070309020205020404" pitchFamily="49" charset="0"/>
                <a:cs typeface="Courier New" panose="02070309020205020404" pitchFamily="49" charset="0"/>
              </a:rPr>
              <a:t>    return </a:t>
            </a:r>
            <a:r>
              <a:rPr lang="en-US" sz="2800" dirty="0" err="1">
                <a:latin typeface="Courier New" panose="02070309020205020404" pitchFamily="49" charset="0"/>
                <a:cs typeface="Courier New" panose="02070309020205020404" pitchFamily="49" charset="0"/>
              </a:rPr>
              <a:t>tag.has_attr</a:t>
            </a:r>
            <a:r>
              <a:rPr lang="en-US" sz="2800" dirty="0">
                <a:latin typeface="Courier New" panose="02070309020205020404" pitchFamily="49" charset="0"/>
                <a:cs typeface="Courier New" panose="02070309020205020404" pitchFamily="49" charset="0"/>
              </a:rPr>
              <a:t>('class') </a:t>
            </a:r>
            <a:endParaRPr lang="en-US" sz="2800" dirty="0">
              <a:latin typeface="Courier New" panose="02070309020205020404" pitchFamily="49" charset="0"/>
              <a:cs typeface="Courier New" panose="02070309020205020404" pitchFamily="49" charset="0"/>
            </a:endParaRPr>
          </a:p>
          <a:p>
            <a:pPr marL="0" indent="0">
              <a:buNone/>
            </a:pPr>
            <a:r>
              <a:rPr lang="en-US" sz="2800" dirty="0">
                <a:latin typeface="Courier New" panose="02070309020205020404" pitchFamily="49" charset="0"/>
                <a:cs typeface="Courier New" panose="02070309020205020404" pitchFamily="49" charset="0"/>
              </a:rPr>
              <a:t>           and not </a:t>
            </a:r>
            <a:r>
              <a:rPr lang="en-US" sz="2800" dirty="0" err="1">
                <a:latin typeface="Courier New" panose="02070309020205020404" pitchFamily="49" charset="0"/>
                <a:cs typeface="Courier New" panose="02070309020205020404" pitchFamily="49" charset="0"/>
              </a:rPr>
              <a:t>tag.has_attr</a:t>
            </a:r>
            <a:r>
              <a:rPr lang="en-US" sz="2800" dirty="0">
                <a:latin typeface="Courier New" panose="02070309020205020404" pitchFamily="49" charset="0"/>
                <a:cs typeface="Courier New" panose="02070309020205020404" pitchFamily="49" charset="0"/>
              </a:rPr>
              <a:t>('id')</a:t>
            </a:r>
            <a:endParaRPr lang="en-US" sz="2800" dirty="0">
              <a:latin typeface="Courier New" panose="02070309020205020404" pitchFamily="49" charset="0"/>
              <a:cs typeface="Courier New" panose="02070309020205020404" pitchFamily="49" charset="0"/>
            </a:endParaRPr>
          </a:p>
          <a:p>
            <a:pPr marL="0" indent="0">
              <a:buNone/>
            </a:pPr>
            <a:endParaRPr lang="en-US" sz="2800" dirty="0"/>
          </a:p>
          <a:p>
            <a:pPr marL="0" indent="0">
              <a:buNone/>
            </a:pPr>
            <a:r>
              <a:rPr lang="en-US" sz="2800" dirty="0"/>
              <a:t>Pass this function into </a:t>
            </a:r>
            <a:r>
              <a:rPr lang="en-US" sz="2800" dirty="0" err="1"/>
              <a:t>find_all</a:t>
            </a:r>
            <a:r>
              <a:rPr lang="en-US" sz="2800" dirty="0"/>
              <a:t>() and you’ll pick up all the &lt;p&gt; tags:</a:t>
            </a:r>
            <a:endParaRPr lang="en-US" sz="2800" dirty="0"/>
          </a:p>
          <a:p>
            <a:pPr marL="0" indent="0">
              <a:buNone/>
            </a:pPr>
            <a:r>
              <a:rPr lang="en-US" sz="2800" dirty="0" err="1">
                <a:latin typeface="Courier New" panose="02070309020205020404" pitchFamily="49" charset="0"/>
                <a:cs typeface="Courier New" panose="02070309020205020404" pitchFamily="49" charset="0"/>
              </a:rPr>
              <a:t>soup.find_all</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has_class_but_no_id</a:t>
            </a:r>
            <a:r>
              <a:rPr lang="en-US" sz="2800" dirty="0">
                <a:latin typeface="Courier New" panose="02070309020205020404" pitchFamily="49" charset="0"/>
                <a:cs typeface="Courier New" panose="02070309020205020404" pitchFamily="49" charset="0"/>
              </a:rPr>
              <a:t>)</a:t>
            </a:r>
            <a:endParaRPr lang="en-US" sz="2800" dirty="0">
              <a:latin typeface="Courier New" panose="02070309020205020404" pitchFamily="49" charset="0"/>
              <a:cs typeface="Courier New" panose="02070309020205020404" pitchFamily="49" charset="0"/>
            </a:endParaRPr>
          </a:p>
          <a:p>
            <a:pPr marL="0" indent="0">
              <a:buNone/>
            </a:pPr>
            <a:r>
              <a:rPr lang="en-US" sz="2800" dirty="0">
                <a:latin typeface="Courier New" panose="02070309020205020404" pitchFamily="49" charset="0"/>
                <a:cs typeface="Courier New" panose="02070309020205020404" pitchFamily="49" charset="0"/>
              </a:rPr>
              <a:t># [&lt;p class="title"&gt;&lt;b&gt;The Dormouse's story&lt;/b&gt;&lt;/p&gt;,</a:t>
            </a:r>
            <a:endParaRPr lang="en-US" sz="2800" dirty="0">
              <a:latin typeface="Courier New" panose="02070309020205020404" pitchFamily="49" charset="0"/>
              <a:cs typeface="Courier New" panose="02070309020205020404" pitchFamily="49" charset="0"/>
            </a:endParaRPr>
          </a:p>
          <a:p>
            <a:pPr marL="0" indent="0">
              <a:buNone/>
            </a:pPr>
            <a:r>
              <a:rPr lang="en-US" sz="2800" dirty="0">
                <a:latin typeface="Courier New" panose="02070309020205020404" pitchFamily="49" charset="0"/>
                <a:cs typeface="Courier New" panose="02070309020205020404" pitchFamily="49" charset="0"/>
              </a:rPr>
              <a:t>#  &lt;p class="story"&gt;Once upon a time there were...&lt;/p&gt;,</a:t>
            </a:r>
            <a:endParaRPr lang="en-US" sz="2800" dirty="0">
              <a:latin typeface="Courier New" panose="02070309020205020404" pitchFamily="49" charset="0"/>
              <a:cs typeface="Courier New" panose="02070309020205020404" pitchFamily="49" charset="0"/>
            </a:endParaRPr>
          </a:p>
          <a:p>
            <a:pPr marL="0" indent="0">
              <a:buNone/>
            </a:pPr>
            <a:r>
              <a:rPr lang="en-US" sz="2800" dirty="0">
                <a:latin typeface="Courier New" panose="02070309020205020404" pitchFamily="49" charset="0"/>
                <a:cs typeface="Courier New" panose="02070309020205020404" pitchFamily="49" charset="0"/>
              </a:rPr>
              <a:t>#  &lt;p class="story"&gt;...&lt;/p&gt;]</a:t>
            </a:r>
            <a:endParaRPr lang="en-US" sz="2800" dirty="0">
              <a:latin typeface="Courier New" panose="02070309020205020404" pitchFamily="49" charset="0"/>
              <a:cs typeface="Courier New" panose="02070309020205020404" pitchFamily="49" charset="0"/>
            </a:endParaRPr>
          </a:p>
          <a:p>
            <a:pPr marL="0" indent="0">
              <a:buNone/>
            </a:pPr>
            <a:endParaRPr lang="en-US" sz="2800" dirty="0">
              <a:latin typeface="Courier New" panose="02070309020205020404" pitchFamily="49" charset="0"/>
              <a:cs typeface="Courier New" panose="02070309020205020404" pitchFamily="49" charset="0"/>
            </a:endParaRPr>
          </a:p>
          <a:p>
            <a:pPr marL="0" indent="0">
              <a:buNone/>
            </a:pPr>
            <a:r>
              <a:rPr lang="en-US" sz="2800" dirty="0">
                <a:latin typeface="Calibri" panose="020F0502020204030204" pitchFamily="34" charset="0"/>
                <a:cs typeface="Courier New" panose="02070309020205020404" pitchFamily="49" charset="0"/>
              </a:rPr>
              <a:t>In general, </a:t>
            </a:r>
            <a:r>
              <a:rPr lang="en-US" sz="2800" dirty="0" err="1">
                <a:latin typeface="Calibri" panose="020F0502020204030204" pitchFamily="34" charset="0"/>
                <a:cs typeface="Courier New" panose="02070309020205020404" pitchFamily="49" charset="0"/>
              </a:rPr>
              <a:t>find_all</a:t>
            </a:r>
            <a:r>
              <a:rPr lang="en-US" sz="2800" dirty="0">
                <a:latin typeface="Calibri" panose="020F0502020204030204" pitchFamily="34" charset="0"/>
                <a:cs typeface="Courier New" panose="02070309020205020404" pitchFamily="49" charset="0"/>
              </a:rPr>
              <a:t> looks through all tag descendants and returns</a:t>
            </a:r>
            <a:endParaRPr lang="en-US" sz="2800" dirty="0">
              <a:latin typeface="Calibri" panose="020F0502020204030204" pitchFamily="34" charset="0"/>
              <a:cs typeface="Courier New" panose="02070309020205020404" pitchFamily="49" charset="0"/>
            </a:endParaRPr>
          </a:p>
          <a:p>
            <a:pPr marL="0" indent="0">
              <a:buNone/>
            </a:pPr>
            <a:r>
              <a:rPr lang="en-US" sz="2800" dirty="0">
                <a:latin typeface="Calibri" panose="020F0502020204030204" pitchFamily="34" charset="0"/>
                <a:cs typeface="Courier New" panose="02070309020205020404" pitchFamily="49" charset="0"/>
              </a:rPr>
              <a:t>the ones that match your filter conditions.</a:t>
            </a:r>
            <a:endParaRPr lang="en-US" sz="2800" dirty="0">
              <a:latin typeface="Calibri" panose="020F0502020204030204" pitchFamily="34" charset="0"/>
              <a:cs typeface="Courier New" panose="02070309020205020404" pitchFamily="49" charset="0"/>
            </a:endParaRPr>
          </a:p>
          <a:p>
            <a:pPr marL="0" indent="0">
              <a:buNone/>
            </a:pPr>
            <a:endParaRPr lang="en-US" sz="2800" dirty="0">
              <a:latin typeface="Courier New" panose="02070309020205020404" pitchFamily="49" charset="0"/>
              <a:cs typeface="Courier New" panose="02070309020205020404" pitchFamily="49" charset="0"/>
            </a:endParaRPr>
          </a:p>
          <a:p>
            <a:pPr marL="0" indent="0">
              <a:buNone/>
            </a:pPr>
            <a:endParaRPr lang="en-US" sz="2800" dirty="0">
              <a:latin typeface="Courier New" panose="02070309020205020404" pitchFamily="49" charset="0"/>
              <a:cs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
        <p:nvSpPr>
          <p:cNvPr id="6" name="TextBox 5"/>
          <p:cNvSpPr txBox="1"/>
          <p:nvPr/>
        </p:nvSpPr>
        <p:spPr>
          <a:xfrm>
            <a:off x="5257800" y="2514600"/>
            <a:ext cx="3581400" cy="2970044"/>
          </a:xfrm>
          <a:prstGeom prst="rect">
            <a:avLst/>
          </a:prstGeom>
          <a:noFill/>
          <a:ln>
            <a:solidFill>
              <a:schemeClr val="tx1"/>
            </a:solidFill>
          </a:ln>
        </p:spPr>
        <p:txBody>
          <a:bodyPr wrap="square" rtlCol="0">
            <a:spAutoFit/>
          </a:bodyPr>
          <a:lstStyle/>
          <a:p>
            <a:r>
              <a:rPr lang="en-US" sz="1100" dirty="0">
                <a:latin typeface="Courier New" panose="02070309020205020404" pitchFamily="49" charset="0"/>
                <a:cs typeface="Courier New" panose="02070309020205020404" pitchFamily="49" charset="0"/>
              </a:rPr>
              <a:t>&lt;html&gt;&lt;head&gt;&lt;title&gt;The Dormouse's story&lt;/title&gt;&lt;/head&gt;</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&lt;body&gt;</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&lt;p class="title"&gt;&lt;b&gt;The Dormouse's story&lt;/b&gt;&lt;/p&gt;</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&lt;p class="story"&gt;Once upon a time there were three little sisters; and their names </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&lt;a </a:t>
            </a:r>
            <a:r>
              <a:rPr lang="en-US" sz="1100" dirty="0" err="1">
                <a:latin typeface="Courier New" panose="02070309020205020404" pitchFamily="49" charset="0"/>
                <a:cs typeface="Courier New" panose="02070309020205020404" pitchFamily="49" charset="0"/>
              </a:rPr>
              <a:t>href</a:t>
            </a:r>
            <a:r>
              <a:rPr lang="en-US" sz="1100" dirty="0">
                <a:latin typeface="Courier New" panose="02070309020205020404" pitchFamily="49" charset="0"/>
                <a:cs typeface="Courier New" panose="02070309020205020404" pitchFamily="49" charset="0"/>
              </a:rPr>
              <a:t>="http://example.com/</a:t>
            </a:r>
            <a:r>
              <a:rPr lang="en-US" sz="1100" dirty="0" err="1">
                <a:latin typeface="Courier New" panose="02070309020205020404" pitchFamily="49" charset="0"/>
                <a:cs typeface="Courier New" panose="02070309020205020404" pitchFamily="49" charset="0"/>
              </a:rPr>
              <a:t>elsie</a:t>
            </a:r>
            <a:r>
              <a:rPr lang="en-US" sz="1100" dirty="0">
                <a:latin typeface="Courier New" panose="02070309020205020404" pitchFamily="49" charset="0"/>
                <a:cs typeface="Courier New" panose="02070309020205020404" pitchFamily="49" charset="0"/>
              </a:rPr>
              <a:t>" class="sister" id="link1"&gt;Elsie&lt;/a&gt;,</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&lt;a </a:t>
            </a:r>
            <a:r>
              <a:rPr lang="en-US" sz="1100" dirty="0" err="1">
                <a:latin typeface="Courier New" panose="02070309020205020404" pitchFamily="49" charset="0"/>
                <a:cs typeface="Courier New" panose="02070309020205020404" pitchFamily="49" charset="0"/>
              </a:rPr>
              <a:t>href</a:t>
            </a:r>
            <a:r>
              <a:rPr lang="en-US" sz="1100" dirty="0">
                <a:latin typeface="Courier New" panose="02070309020205020404" pitchFamily="49" charset="0"/>
                <a:cs typeface="Courier New" panose="02070309020205020404" pitchFamily="49" charset="0"/>
              </a:rPr>
              <a:t>="http://example.com/</a:t>
            </a:r>
            <a:r>
              <a:rPr lang="en-US" sz="1100" dirty="0" err="1">
                <a:latin typeface="Courier New" panose="02070309020205020404" pitchFamily="49" charset="0"/>
                <a:cs typeface="Courier New" panose="02070309020205020404" pitchFamily="49" charset="0"/>
              </a:rPr>
              <a:t>lacie</a:t>
            </a:r>
            <a:r>
              <a:rPr lang="en-US" sz="1100" dirty="0">
                <a:latin typeface="Courier New" panose="02070309020205020404" pitchFamily="49" charset="0"/>
                <a:cs typeface="Courier New" panose="02070309020205020404" pitchFamily="49" charset="0"/>
              </a:rPr>
              <a:t>" class="sister" id="link2"&gt;</a:t>
            </a:r>
            <a:r>
              <a:rPr lang="en-US" sz="1100" dirty="0" err="1">
                <a:latin typeface="Courier New" panose="02070309020205020404" pitchFamily="49" charset="0"/>
                <a:cs typeface="Courier New" panose="02070309020205020404" pitchFamily="49" charset="0"/>
              </a:rPr>
              <a:t>Lacie</a:t>
            </a:r>
            <a:r>
              <a:rPr lang="en-US" sz="1100" dirty="0">
                <a:latin typeface="Courier New" panose="02070309020205020404" pitchFamily="49" charset="0"/>
                <a:cs typeface="Courier New" panose="02070309020205020404" pitchFamily="49" charset="0"/>
              </a:rPr>
              <a:t>&lt;/a&gt; and</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&lt;a </a:t>
            </a:r>
            <a:r>
              <a:rPr lang="en-US" sz="1100" dirty="0" err="1">
                <a:latin typeface="Courier New" panose="02070309020205020404" pitchFamily="49" charset="0"/>
                <a:cs typeface="Courier New" panose="02070309020205020404" pitchFamily="49" charset="0"/>
              </a:rPr>
              <a:t>href</a:t>
            </a:r>
            <a:r>
              <a:rPr lang="en-US" sz="1100" dirty="0">
                <a:latin typeface="Courier New" panose="02070309020205020404" pitchFamily="49" charset="0"/>
                <a:cs typeface="Courier New" panose="02070309020205020404" pitchFamily="49" charset="0"/>
              </a:rPr>
              <a:t>="http://example.com/</a:t>
            </a:r>
            <a:r>
              <a:rPr lang="en-US" sz="1100" dirty="0" err="1">
                <a:latin typeface="Courier New" panose="02070309020205020404" pitchFamily="49" charset="0"/>
                <a:cs typeface="Courier New" panose="02070309020205020404" pitchFamily="49" charset="0"/>
              </a:rPr>
              <a:t>tillie</a:t>
            </a:r>
            <a:r>
              <a:rPr lang="en-US" sz="1100" dirty="0">
                <a:latin typeface="Courier New" panose="02070309020205020404" pitchFamily="49" charset="0"/>
                <a:cs typeface="Courier New" panose="02070309020205020404" pitchFamily="49" charset="0"/>
              </a:rPr>
              <a:t>" class="sister" id="link3"&gt;Tillie&lt;/a&gt;;</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and they lived at the bottom of a well.&lt;/p&gt;</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&lt;p class="story"&gt;...&lt;/p&gt;</a:t>
            </a:r>
            <a:endParaRPr lang="en-US" sz="1100" dirty="0">
              <a:latin typeface="Courier New" panose="02070309020205020404" pitchFamily="49" charset="0"/>
              <a:cs typeface="Courier New" panose="02070309020205020404" pitchFamily="49" charset="0"/>
            </a:endParaRPr>
          </a:p>
        </p:txBody>
      </p:sp>
      <p:sp>
        <p:nvSpPr>
          <p:cNvPr id="7" name="Date Placeholder 6"/>
          <p:cNvSpPr>
            <a:spLocks noGrp="1"/>
          </p:cNvSpPr>
          <p:nvPr>
            <p:ph type="dt" sz="half" idx="10"/>
          </p:nvPr>
        </p:nvSpPr>
        <p:spPr/>
        <p:txBody>
          <a:bodyPr/>
          <a:lstStyle/>
          <a:p>
            <a:fld id="{85428BB2-059B-5749-84F0-02277419BB25}" type="datetime1">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7" end="1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8" end="1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9" end="1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21" end="2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Searching and filtering the tree: </a:t>
            </a:r>
            <a:br>
              <a:rPr lang="en-US" dirty="0"/>
            </a:br>
            <a:r>
              <a:rPr lang="en-US" sz="3600" dirty="0" err="1">
                <a:latin typeface="Courier New" panose="02070309020205020404" pitchFamily="49" charset="0"/>
                <a:cs typeface="Courier New" panose="02070309020205020404" pitchFamily="49" charset="0"/>
              </a:rPr>
              <a:t>find_all</a:t>
            </a:r>
            <a:r>
              <a:rPr lang="en-US" dirty="0"/>
              <a:t> method</a:t>
            </a:r>
            <a:endParaRPr lang="en-US" dirty="0"/>
          </a:p>
        </p:txBody>
      </p:sp>
      <p:sp>
        <p:nvSpPr>
          <p:cNvPr id="3" name="Content Placeholder 2"/>
          <p:cNvSpPr>
            <a:spLocks noGrp="1"/>
          </p:cNvSpPr>
          <p:nvPr>
            <p:ph idx="1"/>
          </p:nvPr>
        </p:nvSpPr>
        <p:spPr>
          <a:xfrm>
            <a:off x="457200" y="1697771"/>
            <a:ext cx="4648200" cy="4951413"/>
          </a:xfrm>
        </p:spPr>
        <p:txBody>
          <a:bodyPr>
            <a:normAutofit fontScale="40000" lnSpcReduction="20000"/>
          </a:bodyPr>
          <a:lstStyle/>
          <a:p>
            <a:pPr marL="0" indent="0">
              <a:buNone/>
            </a:pPr>
            <a:endParaRPr lang="en-US" u="sng" dirty="0"/>
          </a:p>
          <a:p>
            <a:pPr marL="0" indent="0">
              <a:buNone/>
            </a:pPr>
            <a:endParaRPr lang="en-US" u="sng" dirty="0"/>
          </a:p>
          <a:p>
            <a:pPr marL="0" indent="0">
              <a:buNone/>
            </a:pPr>
            <a:endParaRPr lang="en-US" sz="2600" u="sng" dirty="0">
              <a:latin typeface="Courier New" panose="02070309020205020404" pitchFamily="49" charset="0"/>
              <a:cs typeface="Courier New" panose="02070309020205020404" pitchFamily="49" charset="0"/>
            </a:endParaRPr>
          </a:p>
          <a:p>
            <a:pPr marL="0" indent="0">
              <a:buNone/>
            </a:pPr>
            <a:r>
              <a:rPr lang="en-US" sz="2600" u="sng" dirty="0">
                <a:latin typeface="Courier New" panose="02070309020205020404" pitchFamily="49" charset="0"/>
                <a:cs typeface="Courier New" panose="02070309020205020404" pitchFamily="49" charset="0"/>
              </a:rPr>
              <a:t>attributes</a:t>
            </a:r>
            <a:r>
              <a:rPr lang="en-US" dirty="0"/>
              <a:t> argument:</a:t>
            </a:r>
            <a:endParaRPr lang="en-US" dirty="0"/>
          </a:p>
          <a:p>
            <a:pPr marL="0" indent="0">
              <a:buNone/>
            </a:pPr>
            <a:r>
              <a:rPr lang="en-US" dirty="0"/>
              <a:t>Any unrecognized argument will be turned into a filter on that tag attribute:</a:t>
            </a:r>
            <a:endParaRPr lang="en-US" dirty="0"/>
          </a:p>
          <a:p>
            <a:pPr marL="0" indent="0">
              <a:buNone/>
            </a:pPr>
            <a:r>
              <a:rPr lang="en-US" sz="2200" dirty="0" err="1">
                <a:latin typeface="Courier New" panose="02070309020205020404" pitchFamily="49" charset="0"/>
                <a:cs typeface="Courier New" panose="02070309020205020404" pitchFamily="49" charset="0"/>
              </a:rPr>
              <a:t>soup.find_all</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href</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elsie</a:t>
            </a:r>
            <a:r>
              <a:rPr lang="en-US" sz="2200" dirty="0">
                <a:latin typeface="Courier New" panose="02070309020205020404" pitchFamily="49" charset="0"/>
                <a:cs typeface="Courier New" panose="02070309020205020404" pitchFamily="49" charset="0"/>
              </a:rPr>
              <a:t>")</a:t>
            </a:r>
            <a:endParaRPr lang="en-US" sz="2200" dirty="0">
              <a:latin typeface="Courier New" panose="02070309020205020404" pitchFamily="49" charset="0"/>
              <a:cs typeface="Courier New" panose="02070309020205020404" pitchFamily="49" charset="0"/>
            </a:endParaRPr>
          </a:p>
          <a:p>
            <a:pPr marL="0" indent="0">
              <a:buNone/>
            </a:pPr>
            <a:r>
              <a:rPr lang="en-US" sz="2200" dirty="0">
                <a:latin typeface="Courier New" panose="02070309020205020404" pitchFamily="49" charset="0"/>
                <a:cs typeface="Courier New" panose="02070309020205020404" pitchFamily="49" charset="0"/>
              </a:rPr>
              <a:t># [&lt;a class="sister" </a:t>
            </a:r>
            <a:r>
              <a:rPr lang="en-US" sz="2200" dirty="0" err="1">
                <a:latin typeface="Courier New" panose="02070309020205020404" pitchFamily="49" charset="0"/>
                <a:cs typeface="Courier New" panose="02070309020205020404" pitchFamily="49" charset="0"/>
              </a:rPr>
              <a:t>href</a:t>
            </a:r>
            <a:r>
              <a:rPr lang="en-US" sz="2200" dirty="0">
                <a:latin typeface="Courier New" panose="02070309020205020404" pitchFamily="49" charset="0"/>
                <a:cs typeface="Courier New" panose="02070309020205020404" pitchFamily="49" charset="0"/>
              </a:rPr>
              <a:t>="http://example.com/</a:t>
            </a:r>
            <a:r>
              <a:rPr lang="en-US" sz="2200" dirty="0" err="1">
                <a:latin typeface="Courier New" panose="02070309020205020404" pitchFamily="49" charset="0"/>
                <a:cs typeface="Courier New" panose="02070309020205020404" pitchFamily="49" charset="0"/>
              </a:rPr>
              <a:t>elsie</a:t>
            </a:r>
            <a:r>
              <a:rPr lang="en-US" sz="2200" dirty="0">
                <a:latin typeface="Courier New" panose="02070309020205020404" pitchFamily="49" charset="0"/>
                <a:cs typeface="Courier New" panose="02070309020205020404" pitchFamily="49" charset="0"/>
              </a:rPr>
              <a:t>" id="link1"&gt;Elsie&lt;/a&gt;]</a:t>
            </a:r>
            <a:endParaRPr lang="en-US" sz="2200" dirty="0">
              <a:latin typeface="Courier New" panose="02070309020205020404" pitchFamily="49" charset="0"/>
              <a:cs typeface="Courier New" panose="02070309020205020404" pitchFamily="49" charset="0"/>
            </a:endParaRPr>
          </a:p>
          <a:p>
            <a:pPr marL="0" indent="0">
              <a:buNone/>
            </a:pPr>
            <a:endParaRPr lang="en-US" dirty="0"/>
          </a:p>
          <a:p>
            <a:pPr marL="0" indent="0">
              <a:buNone/>
            </a:pPr>
            <a:r>
              <a:rPr lang="en-US" sz="2600" u="sng" dirty="0">
                <a:latin typeface="Courier New" panose="02070309020205020404" pitchFamily="49" charset="0"/>
                <a:cs typeface="Courier New" panose="02070309020205020404" pitchFamily="49" charset="0"/>
              </a:rPr>
              <a:t>text</a:t>
            </a:r>
            <a:r>
              <a:rPr lang="en-US" dirty="0"/>
              <a:t> argument: </a:t>
            </a:r>
            <a:endParaRPr lang="en-US" dirty="0"/>
          </a:p>
          <a:p>
            <a:pPr marL="0" indent="0">
              <a:buNone/>
            </a:pPr>
            <a:r>
              <a:rPr lang="en-US" sz="2200" dirty="0" err="1">
                <a:latin typeface="Courier New" panose="02070309020205020404" pitchFamily="49" charset="0"/>
                <a:cs typeface="Courier New" panose="02070309020205020404" pitchFamily="49" charset="0"/>
              </a:rPr>
              <a:t>soup.find_all</a:t>
            </a:r>
            <a:r>
              <a:rPr lang="en-US" sz="2200" dirty="0">
                <a:latin typeface="Courier New" panose="02070309020205020404" pitchFamily="49" charset="0"/>
                <a:cs typeface="Courier New" panose="02070309020205020404" pitchFamily="49" charset="0"/>
              </a:rPr>
              <a:t>("a", text="Elsie")</a:t>
            </a:r>
            <a:endParaRPr lang="en-US" sz="2200" dirty="0">
              <a:latin typeface="Courier New" panose="02070309020205020404" pitchFamily="49" charset="0"/>
              <a:cs typeface="Courier New" panose="02070309020205020404" pitchFamily="49" charset="0"/>
            </a:endParaRPr>
          </a:p>
          <a:p>
            <a:pPr marL="0" indent="0">
              <a:buNone/>
            </a:pPr>
            <a:r>
              <a:rPr lang="en-US" sz="2200" dirty="0">
                <a:latin typeface="Courier New" panose="02070309020205020404" pitchFamily="49" charset="0"/>
                <a:cs typeface="Courier New" panose="02070309020205020404" pitchFamily="49" charset="0"/>
              </a:rPr>
              <a:t># [&lt;a </a:t>
            </a:r>
            <a:r>
              <a:rPr lang="en-US" sz="2200" dirty="0" err="1">
                <a:latin typeface="Courier New" panose="02070309020205020404" pitchFamily="49" charset="0"/>
                <a:cs typeface="Courier New" panose="02070309020205020404" pitchFamily="49" charset="0"/>
              </a:rPr>
              <a:t>href</a:t>
            </a:r>
            <a:r>
              <a:rPr lang="en-US" sz="2200" dirty="0">
                <a:latin typeface="Courier New" panose="02070309020205020404" pitchFamily="49" charset="0"/>
                <a:cs typeface="Courier New" panose="02070309020205020404" pitchFamily="49" charset="0"/>
              </a:rPr>
              <a:t>="http://example.com/</a:t>
            </a:r>
            <a:r>
              <a:rPr lang="en-US" sz="2200" dirty="0" err="1">
                <a:latin typeface="Courier New" panose="02070309020205020404" pitchFamily="49" charset="0"/>
                <a:cs typeface="Courier New" panose="02070309020205020404" pitchFamily="49" charset="0"/>
              </a:rPr>
              <a:t>elsie</a:t>
            </a:r>
            <a:r>
              <a:rPr lang="en-US" sz="2200" dirty="0">
                <a:latin typeface="Courier New" panose="02070309020205020404" pitchFamily="49" charset="0"/>
                <a:cs typeface="Courier New" panose="02070309020205020404" pitchFamily="49" charset="0"/>
              </a:rPr>
              <a:t>" class="sister" id="link1"&gt;Elsie&lt;/a&gt;]</a:t>
            </a:r>
            <a:endParaRPr lang="en-US" sz="2200" dirty="0">
              <a:latin typeface="Courier New" panose="02070309020205020404" pitchFamily="49" charset="0"/>
              <a:cs typeface="Courier New" panose="02070309020205020404" pitchFamily="49" charset="0"/>
            </a:endParaRPr>
          </a:p>
          <a:p>
            <a:pPr marL="0" indent="0">
              <a:buNone/>
            </a:pPr>
            <a:endParaRPr lang="en-US" sz="2200" dirty="0">
              <a:latin typeface="Courier New" panose="02070309020205020404" pitchFamily="49" charset="0"/>
              <a:cs typeface="Courier New" panose="02070309020205020404" pitchFamily="49" charset="0"/>
            </a:endParaRPr>
          </a:p>
          <a:p>
            <a:pPr marL="0" indent="0">
              <a:buNone/>
            </a:pPr>
            <a:r>
              <a:rPr lang="en-US" u="sng" dirty="0">
                <a:latin typeface="Courier New" panose="02070309020205020404" pitchFamily="49" charset="0"/>
                <a:cs typeface="Courier New" panose="02070309020205020404" pitchFamily="49" charset="0"/>
              </a:rPr>
              <a:t>limit</a:t>
            </a:r>
            <a:r>
              <a:rPr lang="en-US" dirty="0"/>
              <a:t> argument: </a:t>
            </a:r>
            <a:endParaRPr lang="en-US" dirty="0"/>
          </a:p>
          <a:p>
            <a:pPr marL="0" indent="0">
              <a:buNone/>
            </a:pPr>
            <a:r>
              <a:rPr lang="en-US" sz="2500" dirty="0" err="1">
                <a:latin typeface="Courier New" panose="02070309020205020404" pitchFamily="49" charset="0"/>
                <a:cs typeface="Courier New" panose="02070309020205020404" pitchFamily="49" charset="0"/>
              </a:rPr>
              <a:t>soup.find_all</a:t>
            </a:r>
            <a:r>
              <a:rPr lang="en-US" sz="2500" dirty="0">
                <a:latin typeface="Courier New" panose="02070309020205020404" pitchFamily="49" charset="0"/>
                <a:cs typeface="Courier New" panose="02070309020205020404" pitchFamily="49" charset="0"/>
              </a:rPr>
              <a:t>("a", limit=2)</a:t>
            </a:r>
            <a:endParaRPr lang="en-US" sz="2500" dirty="0">
              <a:latin typeface="Courier New" panose="02070309020205020404" pitchFamily="49" charset="0"/>
              <a:cs typeface="Courier New" panose="02070309020205020404" pitchFamily="49" charset="0"/>
            </a:endParaRPr>
          </a:p>
          <a:p>
            <a:pPr marL="0" indent="0">
              <a:buNone/>
            </a:pPr>
            <a:r>
              <a:rPr lang="en-US" sz="2500" dirty="0">
                <a:latin typeface="Courier New" panose="02070309020205020404" pitchFamily="49" charset="0"/>
                <a:cs typeface="Courier New" panose="02070309020205020404" pitchFamily="49" charset="0"/>
              </a:rPr>
              <a:t># [&lt;a class="sister" </a:t>
            </a:r>
            <a:r>
              <a:rPr lang="en-US" sz="2500" dirty="0" err="1">
                <a:latin typeface="Courier New" panose="02070309020205020404" pitchFamily="49" charset="0"/>
                <a:cs typeface="Courier New" panose="02070309020205020404" pitchFamily="49" charset="0"/>
              </a:rPr>
              <a:t>href</a:t>
            </a:r>
            <a:r>
              <a:rPr lang="en-US" sz="2500" dirty="0">
                <a:latin typeface="Courier New" panose="02070309020205020404" pitchFamily="49" charset="0"/>
                <a:cs typeface="Courier New" panose="02070309020205020404" pitchFamily="49" charset="0"/>
              </a:rPr>
              <a:t>="http://example.com/</a:t>
            </a:r>
            <a:r>
              <a:rPr lang="en-US" sz="2500" dirty="0" err="1">
                <a:latin typeface="Courier New" panose="02070309020205020404" pitchFamily="49" charset="0"/>
                <a:cs typeface="Courier New" panose="02070309020205020404" pitchFamily="49" charset="0"/>
              </a:rPr>
              <a:t>elsie</a:t>
            </a:r>
            <a:r>
              <a:rPr lang="en-US" sz="2500" dirty="0">
                <a:latin typeface="Courier New" panose="02070309020205020404" pitchFamily="49" charset="0"/>
                <a:cs typeface="Courier New" panose="02070309020205020404" pitchFamily="49" charset="0"/>
              </a:rPr>
              <a:t>" id="link1"&gt;Elsie&lt;/a&gt;,</a:t>
            </a:r>
            <a:endParaRPr lang="en-US" sz="2500" dirty="0">
              <a:latin typeface="Courier New" panose="02070309020205020404" pitchFamily="49" charset="0"/>
              <a:cs typeface="Courier New" panose="02070309020205020404" pitchFamily="49" charset="0"/>
            </a:endParaRPr>
          </a:p>
          <a:p>
            <a:pPr marL="0" indent="0">
              <a:buNone/>
            </a:pPr>
            <a:r>
              <a:rPr lang="en-US" sz="2500" dirty="0">
                <a:latin typeface="Courier New" panose="02070309020205020404" pitchFamily="49" charset="0"/>
                <a:cs typeface="Courier New" panose="02070309020205020404" pitchFamily="49" charset="0"/>
              </a:rPr>
              <a:t>#  &lt;a class="sister" </a:t>
            </a:r>
            <a:r>
              <a:rPr lang="en-US" sz="2500" dirty="0" err="1">
                <a:latin typeface="Courier New" panose="02070309020205020404" pitchFamily="49" charset="0"/>
                <a:cs typeface="Courier New" panose="02070309020205020404" pitchFamily="49" charset="0"/>
              </a:rPr>
              <a:t>href</a:t>
            </a:r>
            <a:r>
              <a:rPr lang="en-US" sz="2500" dirty="0">
                <a:latin typeface="Courier New" panose="02070309020205020404" pitchFamily="49" charset="0"/>
                <a:cs typeface="Courier New" panose="02070309020205020404" pitchFamily="49" charset="0"/>
              </a:rPr>
              <a:t>="http://example.com/</a:t>
            </a:r>
            <a:r>
              <a:rPr lang="en-US" sz="2500" dirty="0" err="1">
                <a:latin typeface="Courier New" panose="02070309020205020404" pitchFamily="49" charset="0"/>
                <a:cs typeface="Courier New" panose="02070309020205020404" pitchFamily="49" charset="0"/>
              </a:rPr>
              <a:t>lacie</a:t>
            </a:r>
            <a:r>
              <a:rPr lang="en-US" sz="2500" dirty="0">
                <a:latin typeface="Courier New" panose="02070309020205020404" pitchFamily="49" charset="0"/>
                <a:cs typeface="Courier New" panose="02070309020205020404" pitchFamily="49" charset="0"/>
              </a:rPr>
              <a:t>" id="link2"&gt;</a:t>
            </a:r>
            <a:r>
              <a:rPr lang="en-US" sz="2500" dirty="0" err="1">
                <a:latin typeface="Courier New" panose="02070309020205020404" pitchFamily="49" charset="0"/>
                <a:cs typeface="Courier New" panose="02070309020205020404" pitchFamily="49" charset="0"/>
              </a:rPr>
              <a:t>Lacie</a:t>
            </a:r>
            <a:r>
              <a:rPr lang="en-US" sz="2500" dirty="0">
                <a:latin typeface="Courier New" panose="02070309020205020404" pitchFamily="49" charset="0"/>
                <a:cs typeface="Courier New" panose="02070309020205020404" pitchFamily="49" charset="0"/>
              </a:rPr>
              <a:t>&lt;/a&gt;]</a:t>
            </a:r>
            <a:endParaRPr lang="en-US" sz="2500" dirty="0">
              <a:latin typeface="Courier New" panose="02070309020205020404" pitchFamily="49" charset="0"/>
              <a:cs typeface="Courier New" panose="02070309020205020404" pitchFamily="49" charset="0"/>
            </a:endParaRPr>
          </a:p>
          <a:p>
            <a:pPr marL="0" indent="0">
              <a:buNone/>
            </a:pPr>
            <a:r>
              <a:rPr lang="en-US" sz="2500" dirty="0">
                <a:latin typeface="Calibri" panose="020F0502020204030204" pitchFamily="34" charset="0"/>
                <a:cs typeface="Courier New" panose="02070309020205020404" pitchFamily="49" charset="0"/>
              </a:rPr>
              <a:t>Good for large documents where you only need a few results</a:t>
            </a:r>
            <a:endParaRPr lang="en-US" sz="2500" dirty="0">
              <a:latin typeface="Calibri" panose="020F0502020204030204" pitchFamily="34" charset="0"/>
              <a:cs typeface="Courier New" panose="02070309020205020404" pitchFamily="49" charset="0"/>
            </a:endParaRPr>
          </a:p>
          <a:p>
            <a:pPr marL="0" indent="0">
              <a:buNone/>
            </a:pPr>
            <a:endParaRPr lang="en-US" sz="2500" dirty="0">
              <a:latin typeface="Courier New" panose="02070309020205020404" pitchFamily="49" charset="0"/>
              <a:cs typeface="Courier New" panose="02070309020205020404" pitchFamily="49" charset="0"/>
            </a:endParaRPr>
          </a:p>
          <a:p>
            <a:pPr marL="0" indent="0">
              <a:buNone/>
            </a:pPr>
            <a:r>
              <a:rPr lang="en-US" sz="2600" u="sng" dirty="0">
                <a:latin typeface="Courier New" panose="02070309020205020404" pitchFamily="49" charset="0"/>
                <a:cs typeface="Courier New" panose="02070309020205020404" pitchFamily="49" charset="0"/>
              </a:rPr>
              <a:t>recursive</a:t>
            </a:r>
            <a:r>
              <a:rPr lang="en-US" dirty="0"/>
              <a:t> argument:</a:t>
            </a:r>
            <a:endParaRPr lang="en-US" dirty="0"/>
          </a:p>
          <a:p>
            <a:pPr marL="0" indent="0">
              <a:buNone/>
            </a:pPr>
            <a:r>
              <a:rPr lang="en-US" dirty="0"/>
              <a:t>  </a:t>
            </a:r>
            <a:r>
              <a:rPr lang="en-US" sz="2400" dirty="0"/>
              <a:t> Search direct children only:  </a:t>
            </a:r>
            <a:r>
              <a:rPr lang="en-US" sz="1800" dirty="0">
                <a:latin typeface="Courier New" panose="02070309020205020404" pitchFamily="49" charset="0"/>
                <a:cs typeface="Courier New" panose="02070309020205020404" pitchFamily="49" charset="0"/>
              </a:rPr>
              <a:t>recursive=False</a:t>
            </a:r>
            <a:endParaRPr lang="en-US" sz="1800" dirty="0">
              <a:latin typeface="Courier New" panose="02070309020205020404" pitchFamily="49" charset="0"/>
              <a:cs typeface="Courier New" panose="02070309020205020404" pitchFamily="49" charset="0"/>
            </a:endParaRPr>
          </a:p>
          <a:p>
            <a:pPr marL="0" indent="0">
              <a:buNone/>
            </a:pP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
        <p:nvSpPr>
          <p:cNvPr id="7" name="TextBox 6"/>
          <p:cNvSpPr txBox="1"/>
          <p:nvPr/>
        </p:nvSpPr>
        <p:spPr>
          <a:xfrm>
            <a:off x="457200" y="1455003"/>
            <a:ext cx="8229600" cy="830997"/>
          </a:xfrm>
          <a:prstGeom prst="rect">
            <a:avLst/>
          </a:prstGeom>
          <a:noFill/>
        </p:spPr>
        <p:txBody>
          <a:bodyPr wrap="square" rtlCol="0">
            <a:spAutoFit/>
          </a:bodyPr>
          <a:lstStyle/>
          <a:p>
            <a:r>
              <a:rPr lang="en-US" sz="2400" dirty="0" err="1">
                <a:latin typeface="Courier New" panose="02070309020205020404" pitchFamily="49" charset="0"/>
                <a:cs typeface="Courier New" panose="02070309020205020404" pitchFamily="49" charset="0"/>
              </a:rPr>
              <a:t>find_all</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tag_name</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attributes</a:t>
            </a:r>
            <a:r>
              <a:rPr lang="en-US" sz="2400" dirty="0">
                <a:latin typeface="Courier New" panose="02070309020205020404" pitchFamily="49" charset="0"/>
                <a:cs typeface="Courier New" panose="02070309020205020404" pitchFamily="49" charset="0"/>
              </a:rPr>
              <a:t>, recursive,</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text, limit,**</a:t>
            </a:r>
            <a:r>
              <a:rPr lang="en-US" sz="2400" dirty="0" err="1">
                <a:latin typeface="Courier New" panose="02070309020205020404" pitchFamily="49" charset="0"/>
                <a:cs typeface="Courier New" panose="02070309020205020404" pitchFamily="49" charset="0"/>
              </a:rPr>
              <a:t>kwargs</a:t>
            </a:r>
            <a:r>
              <a:rPr lang="en-US" sz="240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8" name="TextBox 7"/>
          <p:cNvSpPr txBox="1"/>
          <p:nvPr/>
        </p:nvSpPr>
        <p:spPr>
          <a:xfrm>
            <a:off x="5181600" y="2286000"/>
            <a:ext cx="3581400" cy="2970044"/>
          </a:xfrm>
          <a:prstGeom prst="rect">
            <a:avLst/>
          </a:prstGeom>
          <a:noFill/>
          <a:ln>
            <a:solidFill>
              <a:schemeClr val="tx1"/>
            </a:solidFill>
          </a:ln>
        </p:spPr>
        <p:txBody>
          <a:bodyPr wrap="square" rtlCol="0">
            <a:spAutoFit/>
          </a:bodyPr>
          <a:lstStyle/>
          <a:p>
            <a:r>
              <a:rPr lang="en-US" sz="1100" dirty="0">
                <a:latin typeface="Courier New" panose="02070309020205020404" pitchFamily="49" charset="0"/>
                <a:cs typeface="Courier New" panose="02070309020205020404" pitchFamily="49" charset="0"/>
              </a:rPr>
              <a:t>&lt;html&gt;&lt;head&gt;&lt;title&gt;The Dormouse's story&lt;/title&gt;&lt;/head&gt;</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&lt;body&gt;</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&lt;p class="title"&gt;&lt;b&gt;The Dormouse's story&lt;/b&gt;&lt;/p&gt;</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&lt;p class="story"&gt;Once upon a time there were three little sisters; and their names </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&lt;a </a:t>
            </a:r>
            <a:r>
              <a:rPr lang="en-US" sz="1100" dirty="0" err="1">
                <a:latin typeface="Courier New" panose="02070309020205020404" pitchFamily="49" charset="0"/>
                <a:cs typeface="Courier New" panose="02070309020205020404" pitchFamily="49" charset="0"/>
              </a:rPr>
              <a:t>href</a:t>
            </a:r>
            <a:r>
              <a:rPr lang="en-US" sz="1100" dirty="0">
                <a:latin typeface="Courier New" panose="02070309020205020404" pitchFamily="49" charset="0"/>
                <a:cs typeface="Courier New" panose="02070309020205020404" pitchFamily="49" charset="0"/>
              </a:rPr>
              <a:t>="http://example.com/</a:t>
            </a:r>
            <a:r>
              <a:rPr lang="en-US" sz="1100" dirty="0" err="1">
                <a:latin typeface="Courier New" panose="02070309020205020404" pitchFamily="49" charset="0"/>
                <a:cs typeface="Courier New" panose="02070309020205020404" pitchFamily="49" charset="0"/>
              </a:rPr>
              <a:t>elsie</a:t>
            </a:r>
            <a:r>
              <a:rPr lang="en-US" sz="1100" dirty="0">
                <a:latin typeface="Courier New" panose="02070309020205020404" pitchFamily="49" charset="0"/>
                <a:cs typeface="Courier New" panose="02070309020205020404" pitchFamily="49" charset="0"/>
              </a:rPr>
              <a:t>" class="sister" id="link1"&gt;Elsie&lt;/a&gt;,</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&lt;a </a:t>
            </a:r>
            <a:r>
              <a:rPr lang="en-US" sz="1100" dirty="0" err="1">
                <a:latin typeface="Courier New" panose="02070309020205020404" pitchFamily="49" charset="0"/>
                <a:cs typeface="Courier New" panose="02070309020205020404" pitchFamily="49" charset="0"/>
              </a:rPr>
              <a:t>href</a:t>
            </a:r>
            <a:r>
              <a:rPr lang="en-US" sz="1100" dirty="0">
                <a:latin typeface="Courier New" panose="02070309020205020404" pitchFamily="49" charset="0"/>
                <a:cs typeface="Courier New" panose="02070309020205020404" pitchFamily="49" charset="0"/>
              </a:rPr>
              <a:t>="http://example.com/</a:t>
            </a:r>
            <a:r>
              <a:rPr lang="en-US" sz="1100" dirty="0" err="1">
                <a:latin typeface="Courier New" panose="02070309020205020404" pitchFamily="49" charset="0"/>
                <a:cs typeface="Courier New" panose="02070309020205020404" pitchFamily="49" charset="0"/>
              </a:rPr>
              <a:t>lacie</a:t>
            </a:r>
            <a:r>
              <a:rPr lang="en-US" sz="1100" dirty="0">
                <a:latin typeface="Courier New" panose="02070309020205020404" pitchFamily="49" charset="0"/>
                <a:cs typeface="Courier New" panose="02070309020205020404" pitchFamily="49" charset="0"/>
              </a:rPr>
              <a:t>" class="sister" id="link2"&gt;</a:t>
            </a:r>
            <a:r>
              <a:rPr lang="en-US" sz="1100" dirty="0" err="1">
                <a:latin typeface="Courier New" panose="02070309020205020404" pitchFamily="49" charset="0"/>
                <a:cs typeface="Courier New" panose="02070309020205020404" pitchFamily="49" charset="0"/>
              </a:rPr>
              <a:t>Lacie</a:t>
            </a:r>
            <a:r>
              <a:rPr lang="en-US" sz="1100" dirty="0">
                <a:latin typeface="Courier New" panose="02070309020205020404" pitchFamily="49" charset="0"/>
                <a:cs typeface="Courier New" panose="02070309020205020404" pitchFamily="49" charset="0"/>
              </a:rPr>
              <a:t>&lt;/a&gt; and</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&lt;a </a:t>
            </a:r>
            <a:r>
              <a:rPr lang="en-US" sz="1100" dirty="0" err="1">
                <a:latin typeface="Courier New" panose="02070309020205020404" pitchFamily="49" charset="0"/>
                <a:cs typeface="Courier New" panose="02070309020205020404" pitchFamily="49" charset="0"/>
              </a:rPr>
              <a:t>href</a:t>
            </a:r>
            <a:r>
              <a:rPr lang="en-US" sz="1100" dirty="0">
                <a:latin typeface="Courier New" panose="02070309020205020404" pitchFamily="49" charset="0"/>
                <a:cs typeface="Courier New" panose="02070309020205020404" pitchFamily="49" charset="0"/>
              </a:rPr>
              <a:t>="http://example.com/</a:t>
            </a:r>
            <a:r>
              <a:rPr lang="en-US" sz="1100" dirty="0" err="1">
                <a:latin typeface="Courier New" panose="02070309020205020404" pitchFamily="49" charset="0"/>
                <a:cs typeface="Courier New" panose="02070309020205020404" pitchFamily="49" charset="0"/>
              </a:rPr>
              <a:t>tillie</a:t>
            </a:r>
            <a:r>
              <a:rPr lang="en-US" sz="1100" dirty="0">
                <a:latin typeface="Courier New" panose="02070309020205020404" pitchFamily="49" charset="0"/>
                <a:cs typeface="Courier New" panose="02070309020205020404" pitchFamily="49" charset="0"/>
              </a:rPr>
              <a:t>" class="sister" id="link3"&gt;Tillie&lt;/a&gt;;</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and they lived at the bottom of a well.&lt;/p&gt;</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&lt;p class="story"&gt;...&lt;/p&gt;</a:t>
            </a:r>
            <a:endParaRPr lang="en-US" sz="1100" dirty="0">
              <a:latin typeface="Courier New" panose="02070309020205020404" pitchFamily="49" charset="0"/>
              <a:cs typeface="Courier New" panose="02070309020205020404" pitchFamily="49" charset="0"/>
            </a:endParaRPr>
          </a:p>
        </p:txBody>
      </p:sp>
      <p:sp>
        <p:nvSpPr>
          <p:cNvPr id="6" name="Date Placeholder 5"/>
          <p:cNvSpPr>
            <a:spLocks noGrp="1"/>
          </p:cNvSpPr>
          <p:nvPr>
            <p:ph type="dt" sz="half" idx="10"/>
          </p:nvPr>
        </p:nvSpPr>
        <p:spPr/>
        <p:txBody>
          <a:bodyPr/>
          <a:lstStyle/>
          <a:p>
            <a:fld id="{A7A881E0-D580-E540-A48B-BCC1BB703481}" type="datetime1">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8" end="1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You can filter the tree with regular expressions (remember those?)</a:t>
            </a:r>
            <a:endParaRPr lang="en-US" dirty="0"/>
          </a:p>
        </p:txBody>
      </p:sp>
      <p:sp>
        <p:nvSpPr>
          <p:cNvPr id="3" name="Content Placeholder 2"/>
          <p:cNvSpPr>
            <a:spLocks noGrp="1"/>
          </p:cNvSpPr>
          <p:nvPr>
            <p:ph idx="1"/>
          </p:nvPr>
        </p:nvSpPr>
        <p:spPr>
          <a:xfrm>
            <a:off x="457200" y="1600200"/>
            <a:ext cx="5029200" cy="4525963"/>
          </a:xfrm>
        </p:spPr>
        <p:txBody>
          <a:bodyPr>
            <a:normAutofit/>
          </a:bodyPr>
          <a:lstStyle/>
          <a:p>
            <a:pPr marL="0" indent="0">
              <a:buNone/>
            </a:pPr>
            <a:r>
              <a:rPr lang="en-US" sz="1600" dirty="0">
                <a:latin typeface="Courier New" panose="02070309020205020404" pitchFamily="49" charset="0"/>
                <a:cs typeface="Courier New" panose="02070309020205020404" pitchFamily="49" charset="0"/>
              </a:rPr>
              <a:t>import re</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for tag in </a:t>
            </a:r>
            <a:r>
              <a:rPr lang="en-US" sz="1600" dirty="0" err="1">
                <a:latin typeface="Courier New" panose="02070309020205020404" pitchFamily="49" charset="0"/>
                <a:cs typeface="Courier New" panose="02070309020205020404" pitchFamily="49" charset="0"/>
              </a:rPr>
              <a:t>soup.find_all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re.compile</a:t>
            </a:r>
            <a:r>
              <a:rPr lang="en-US" sz="1600" dirty="0">
                <a:latin typeface="Courier New" panose="02070309020205020404" pitchFamily="49" charset="0"/>
                <a:cs typeface="Courier New" panose="02070309020205020404" pitchFamily="49" charset="0"/>
              </a:rPr>
              <a:t>("^b")):</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print(tag.name)</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body</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b</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for tag in </a:t>
            </a:r>
            <a:r>
              <a:rPr lang="en-US" sz="1600" dirty="0" err="1">
                <a:latin typeface="Courier New" panose="02070309020205020404" pitchFamily="49" charset="0"/>
                <a:cs typeface="Courier New" panose="02070309020205020404" pitchFamily="49" charset="0"/>
              </a:rPr>
              <a:t>soup.find_all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re.compile</a:t>
            </a:r>
            <a:r>
              <a:rPr lang="en-US" sz="1600" dirty="0">
                <a:latin typeface="Courier New" panose="02070309020205020404" pitchFamily="49" charset="0"/>
                <a:cs typeface="Courier New" panose="02070309020205020404" pitchFamily="49" charset="0"/>
              </a:rPr>
              <a:t>("t")):</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print(tag.name)</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html</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title</a:t>
            </a: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
        <p:nvSpPr>
          <p:cNvPr id="6" name="TextBox 5"/>
          <p:cNvSpPr txBox="1"/>
          <p:nvPr/>
        </p:nvSpPr>
        <p:spPr>
          <a:xfrm>
            <a:off x="4648200" y="1828800"/>
            <a:ext cx="4038600" cy="3600986"/>
          </a:xfrm>
          <a:prstGeom prst="rect">
            <a:avLst/>
          </a:prstGeom>
          <a:noFill/>
          <a:ln>
            <a:solidFill>
              <a:schemeClr val="tx1"/>
            </a:solidFill>
          </a:ln>
        </p:spPr>
        <p:txBody>
          <a:bodyPr wrap="square" rtlCol="0">
            <a:spAutoFit/>
          </a:bodyPr>
          <a:lstStyle/>
          <a:p>
            <a:r>
              <a:rPr lang="en-US" sz="1200" dirty="0">
                <a:latin typeface="Courier New" panose="02070309020205020404" pitchFamily="49" charset="0"/>
                <a:cs typeface="Courier New" panose="02070309020205020404" pitchFamily="49" charset="0"/>
              </a:rPr>
              <a:t>&lt;html&gt;&lt;head&gt;&lt;title&gt;The Dormouse's story&lt;/title&gt;&lt;/head&gt;</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&lt;body&gt;</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&lt;p class="title"&gt;&lt;b&gt;The Dormouse's story&lt;/b&gt;&lt;/p&gt;</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&lt;p class="story"&gt;Once upon a time there were three little sisters; and their names </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&lt;a </a:t>
            </a:r>
            <a:r>
              <a:rPr lang="en-US" sz="1200" dirty="0" err="1">
                <a:latin typeface="Courier New" panose="02070309020205020404" pitchFamily="49" charset="0"/>
                <a:cs typeface="Courier New" panose="02070309020205020404" pitchFamily="49" charset="0"/>
              </a:rPr>
              <a:t>href</a:t>
            </a:r>
            <a:r>
              <a:rPr lang="en-US" sz="1200" dirty="0">
                <a:latin typeface="Courier New" panose="02070309020205020404" pitchFamily="49" charset="0"/>
                <a:cs typeface="Courier New" panose="02070309020205020404" pitchFamily="49" charset="0"/>
              </a:rPr>
              <a:t>="http://example.com/</a:t>
            </a:r>
            <a:r>
              <a:rPr lang="en-US" sz="1200" dirty="0" err="1">
                <a:latin typeface="Courier New" panose="02070309020205020404" pitchFamily="49" charset="0"/>
                <a:cs typeface="Courier New" panose="02070309020205020404" pitchFamily="49" charset="0"/>
              </a:rPr>
              <a:t>elsie</a:t>
            </a:r>
            <a:r>
              <a:rPr lang="en-US" sz="1200" dirty="0">
                <a:latin typeface="Courier New" panose="02070309020205020404" pitchFamily="49" charset="0"/>
                <a:cs typeface="Courier New" panose="02070309020205020404" pitchFamily="49" charset="0"/>
              </a:rPr>
              <a:t>" class="sister" id="link1"&gt;Elsie&lt;/a&gt;,</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&lt;a </a:t>
            </a:r>
            <a:r>
              <a:rPr lang="en-US" sz="1200" dirty="0" err="1">
                <a:latin typeface="Courier New" panose="02070309020205020404" pitchFamily="49" charset="0"/>
                <a:cs typeface="Courier New" panose="02070309020205020404" pitchFamily="49" charset="0"/>
              </a:rPr>
              <a:t>href</a:t>
            </a:r>
            <a:r>
              <a:rPr lang="en-US" sz="1200" dirty="0">
                <a:latin typeface="Courier New" panose="02070309020205020404" pitchFamily="49" charset="0"/>
                <a:cs typeface="Courier New" panose="02070309020205020404" pitchFamily="49" charset="0"/>
              </a:rPr>
              <a:t>="http://example.com/</a:t>
            </a:r>
            <a:r>
              <a:rPr lang="en-US" sz="1200" dirty="0" err="1">
                <a:latin typeface="Courier New" panose="02070309020205020404" pitchFamily="49" charset="0"/>
                <a:cs typeface="Courier New" panose="02070309020205020404" pitchFamily="49" charset="0"/>
              </a:rPr>
              <a:t>lacie</a:t>
            </a:r>
            <a:r>
              <a:rPr lang="en-US" sz="1200" dirty="0">
                <a:latin typeface="Courier New" panose="02070309020205020404" pitchFamily="49" charset="0"/>
                <a:cs typeface="Courier New" panose="02070309020205020404" pitchFamily="49" charset="0"/>
              </a:rPr>
              <a:t>" class="sister" id="link2"&gt;</a:t>
            </a:r>
            <a:r>
              <a:rPr lang="en-US" sz="1200" dirty="0" err="1">
                <a:latin typeface="Courier New" panose="02070309020205020404" pitchFamily="49" charset="0"/>
                <a:cs typeface="Courier New" panose="02070309020205020404" pitchFamily="49" charset="0"/>
              </a:rPr>
              <a:t>Lacie</a:t>
            </a:r>
            <a:r>
              <a:rPr lang="en-US" sz="1200" dirty="0">
                <a:latin typeface="Courier New" panose="02070309020205020404" pitchFamily="49" charset="0"/>
                <a:cs typeface="Courier New" panose="02070309020205020404" pitchFamily="49" charset="0"/>
              </a:rPr>
              <a:t>&lt;/a&gt; and</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&lt;a </a:t>
            </a:r>
            <a:r>
              <a:rPr lang="en-US" sz="1200" dirty="0" err="1">
                <a:latin typeface="Courier New" panose="02070309020205020404" pitchFamily="49" charset="0"/>
                <a:cs typeface="Courier New" panose="02070309020205020404" pitchFamily="49" charset="0"/>
              </a:rPr>
              <a:t>href</a:t>
            </a:r>
            <a:r>
              <a:rPr lang="en-US" sz="1200" dirty="0">
                <a:latin typeface="Courier New" panose="02070309020205020404" pitchFamily="49" charset="0"/>
                <a:cs typeface="Courier New" panose="02070309020205020404" pitchFamily="49" charset="0"/>
              </a:rPr>
              <a:t>="http://example.com/</a:t>
            </a:r>
            <a:r>
              <a:rPr lang="en-US" sz="1200" dirty="0" err="1">
                <a:latin typeface="Courier New" panose="02070309020205020404" pitchFamily="49" charset="0"/>
                <a:cs typeface="Courier New" panose="02070309020205020404" pitchFamily="49" charset="0"/>
              </a:rPr>
              <a:t>tillie</a:t>
            </a:r>
            <a:r>
              <a:rPr lang="en-US" sz="1200" dirty="0">
                <a:latin typeface="Courier New" panose="02070309020205020404" pitchFamily="49" charset="0"/>
                <a:cs typeface="Courier New" panose="02070309020205020404" pitchFamily="49" charset="0"/>
              </a:rPr>
              <a:t>" class="sister" id="link3"&gt;Tillie&lt;/a&gt;;</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and they lived at the bottom of a well.&lt;/p&gt;</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&lt;p class="story"&gt;...&lt;/p&gt;</a:t>
            </a:r>
            <a:endParaRPr lang="en-US" sz="1200" dirty="0">
              <a:latin typeface="Courier New" panose="02070309020205020404" pitchFamily="49" charset="0"/>
              <a:cs typeface="Courier New" panose="02070309020205020404" pitchFamily="49" charset="0"/>
            </a:endParaRPr>
          </a:p>
        </p:txBody>
      </p:sp>
      <p:sp>
        <p:nvSpPr>
          <p:cNvPr id="7" name="TextBox 6"/>
          <p:cNvSpPr txBox="1"/>
          <p:nvPr/>
        </p:nvSpPr>
        <p:spPr>
          <a:xfrm>
            <a:off x="1371600" y="5987018"/>
            <a:ext cx="6584046" cy="369332"/>
          </a:xfrm>
          <a:prstGeom prst="rect">
            <a:avLst/>
          </a:prstGeom>
          <a:noFill/>
        </p:spPr>
        <p:txBody>
          <a:bodyPr wrap="none" rtlCol="0">
            <a:spAutoFit/>
          </a:bodyPr>
          <a:lstStyle/>
          <a:p>
            <a:r>
              <a:rPr lang="en-US" dirty="0"/>
              <a:t>Source: </a:t>
            </a:r>
            <a:r>
              <a:rPr lang="en-US" dirty="0">
                <a:hlinkClick r:id="rId1"/>
              </a:rPr>
              <a:t>http://www.crummy.com/software/BeautifulSoup/bs4/doc/</a:t>
            </a:r>
            <a:endParaRPr lang="en-US" dirty="0"/>
          </a:p>
        </p:txBody>
      </p:sp>
      <p:sp>
        <p:nvSpPr>
          <p:cNvPr id="8" name="Date Placeholder 7"/>
          <p:cNvSpPr>
            <a:spLocks noGrp="1"/>
          </p:cNvSpPr>
          <p:nvPr>
            <p:ph type="dt" sz="half" idx="10"/>
          </p:nvPr>
        </p:nvSpPr>
        <p:spPr/>
        <p:txBody>
          <a:bodyPr/>
          <a:lstStyle/>
          <a:p>
            <a:fld id="{F23004FB-57B9-AE4A-9AA6-2314D6629FF1}" type="datetime1">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HTML: tags</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a:latin typeface="Courier New" panose="02070309020205020404" pitchFamily="49" charset="0"/>
                <a:cs typeface="Courier New" panose="02070309020205020404" pitchFamily="49" charset="0"/>
              </a:rPr>
              <a:t>soup = </a:t>
            </a:r>
            <a:r>
              <a:rPr lang="en-US" sz="1600" dirty="0" err="1">
                <a:latin typeface="Courier New" panose="02070309020205020404" pitchFamily="49" charset="0"/>
                <a:cs typeface="Courier New" panose="02070309020205020404" pitchFamily="49" charset="0"/>
              </a:rPr>
              <a:t>BeautifulSoup</a:t>
            </a:r>
            <a:r>
              <a:rPr lang="en-US" sz="1600" dirty="0">
                <a:latin typeface="Courier New" panose="02070309020205020404" pitchFamily="49" charset="0"/>
                <a:cs typeface="Courier New" panose="02070309020205020404" pitchFamily="49" charset="0"/>
              </a:rPr>
              <a:t>('&lt;b class="boldest"&gt;Very bold&lt;/b&gt;')</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tag = </a:t>
            </a:r>
            <a:r>
              <a:rPr lang="en-US" sz="1600" dirty="0" err="1">
                <a:latin typeface="Courier New" panose="02070309020205020404" pitchFamily="49" charset="0"/>
                <a:cs typeface="Courier New" panose="02070309020205020404" pitchFamily="49" charset="0"/>
              </a:rPr>
              <a:t>soup.b</a:t>
            </a: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tag.name = "</a:t>
            </a:r>
            <a:r>
              <a:rPr lang="en-US" sz="1600" dirty="0" err="1">
                <a:latin typeface="Courier New" panose="02070309020205020404" pitchFamily="49" charset="0"/>
                <a:cs typeface="Courier New" panose="02070309020205020404" pitchFamily="49" charset="0"/>
              </a:rPr>
              <a:t>blockquote</a:t>
            </a:r>
            <a:r>
              <a:rPr lang="en-US" sz="160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tag.string</a:t>
            </a:r>
            <a:r>
              <a:rPr lang="en-US" sz="1600" dirty="0">
                <a:latin typeface="Courier New" panose="02070309020205020404" pitchFamily="49" charset="0"/>
                <a:cs typeface="Courier New" panose="02070309020205020404" pitchFamily="49" charset="0"/>
              </a:rPr>
              <a:t> = "Extremely Bold"</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tag['class'] = '</a:t>
            </a:r>
            <a:r>
              <a:rPr lang="en-US" sz="1600" dirty="0" err="1">
                <a:latin typeface="Courier New" panose="02070309020205020404" pitchFamily="49" charset="0"/>
                <a:cs typeface="Courier New" panose="02070309020205020404" pitchFamily="49" charset="0"/>
              </a:rPr>
              <a:t>verybold</a:t>
            </a:r>
            <a:r>
              <a:rPr lang="en-US" sz="160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tag['id'] = 1</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tag</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blockquote</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class="</a:t>
            </a:r>
            <a:r>
              <a:rPr lang="en-US" sz="1600" b="1" dirty="0" err="1">
                <a:latin typeface="Courier New" panose="02070309020205020404" pitchFamily="49" charset="0"/>
                <a:cs typeface="Courier New" panose="02070309020205020404" pitchFamily="49" charset="0"/>
              </a:rPr>
              <a:t>verybold</a:t>
            </a:r>
            <a:r>
              <a:rPr lang="en-US" sz="1600" b="1" dirty="0">
                <a:latin typeface="Courier New" panose="02070309020205020404" pitchFamily="49" charset="0"/>
                <a:cs typeface="Courier New" panose="02070309020205020404" pitchFamily="49" charset="0"/>
              </a:rPr>
              <a:t>" id="1"</a:t>
            </a:r>
            <a:r>
              <a:rPr lang="en-US" sz="1600" dirty="0">
                <a:latin typeface="Courier New" panose="02070309020205020404" pitchFamily="49" charset="0"/>
                <a:cs typeface="Courier New" panose="02070309020205020404" pitchFamily="49" charset="0"/>
              </a:rPr>
              <a:t>&gt;Extremely bold&lt;/</a:t>
            </a:r>
            <a:r>
              <a:rPr lang="en-US" sz="1600" dirty="0" err="1">
                <a:latin typeface="Courier New" panose="02070309020205020404" pitchFamily="49" charset="0"/>
                <a:cs typeface="Courier New" panose="02070309020205020404" pitchFamily="49" charset="0"/>
              </a:rPr>
              <a:t>blockquote</a:t>
            </a:r>
            <a:r>
              <a:rPr lang="en-US" sz="1600" dirty="0">
                <a:latin typeface="Courier New" panose="02070309020205020404" pitchFamily="49" charset="0"/>
                <a:cs typeface="Courier New" panose="02070309020205020404" pitchFamily="49" charset="0"/>
              </a:rPr>
              <a:t>&gt;</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del tag['class']</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del tag['id']</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tag</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blockquote</a:t>
            </a:r>
            <a:r>
              <a:rPr lang="en-US" sz="1600" dirty="0">
                <a:latin typeface="Courier New" panose="02070309020205020404" pitchFamily="49" charset="0"/>
                <a:cs typeface="Courier New" panose="02070309020205020404" pitchFamily="49" charset="0"/>
              </a:rPr>
              <a:t>&gt;Extremely bold&lt;/</a:t>
            </a:r>
            <a:r>
              <a:rPr lang="en-US" sz="1600" dirty="0" err="1">
                <a:latin typeface="Courier New" panose="02070309020205020404" pitchFamily="49" charset="0"/>
                <a:cs typeface="Courier New" panose="02070309020205020404" pitchFamily="49" charset="0"/>
              </a:rPr>
              <a:t>blockquote</a:t>
            </a:r>
            <a:r>
              <a:rPr lang="en-US" sz="1600" dirty="0">
                <a:latin typeface="Courier New" panose="02070309020205020404" pitchFamily="49" charset="0"/>
                <a:cs typeface="Courier New" panose="02070309020205020404" pitchFamily="49" charset="0"/>
              </a:rPr>
              <a:t>&gt;</a:t>
            </a: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
        <p:nvSpPr>
          <p:cNvPr id="8" name="TextBox 7"/>
          <p:cNvSpPr txBox="1"/>
          <p:nvPr/>
        </p:nvSpPr>
        <p:spPr>
          <a:xfrm>
            <a:off x="1371600" y="5987018"/>
            <a:ext cx="6584046" cy="369332"/>
          </a:xfrm>
          <a:prstGeom prst="rect">
            <a:avLst/>
          </a:prstGeom>
          <a:noFill/>
        </p:spPr>
        <p:txBody>
          <a:bodyPr wrap="none" rtlCol="0">
            <a:spAutoFit/>
          </a:bodyPr>
          <a:lstStyle/>
          <a:p>
            <a:r>
              <a:rPr lang="en-US" dirty="0"/>
              <a:t>Source: </a:t>
            </a:r>
            <a:r>
              <a:rPr lang="en-US" dirty="0">
                <a:hlinkClick r:id="rId1"/>
              </a:rPr>
              <a:t>http://www.crummy.com/software/BeautifulSoup/bs4/doc/</a:t>
            </a:r>
            <a:endParaRPr lang="en-US" dirty="0"/>
          </a:p>
        </p:txBody>
      </p:sp>
      <p:sp>
        <p:nvSpPr>
          <p:cNvPr id="6" name="Date Placeholder 5"/>
          <p:cNvSpPr>
            <a:spLocks noGrp="1"/>
          </p:cNvSpPr>
          <p:nvPr>
            <p:ph type="dt" sz="half" idx="10"/>
          </p:nvPr>
        </p:nvSpPr>
        <p:spPr/>
        <p:txBody>
          <a:bodyPr/>
          <a:lstStyle/>
          <a:p>
            <a:fld id="{DBB124D7-49A4-E84C-9957-B11FD340999B}" type="datetime1">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find_all</a:t>
            </a:r>
            <a:r>
              <a:rPr lang="en-US" dirty="0"/>
              <a:t> exercises for the reader</a:t>
            </a:r>
            <a:endParaRPr lang="en-US" dirty="0"/>
          </a:p>
        </p:txBody>
      </p:sp>
      <p:sp>
        <p:nvSpPr>
          <p:cNvPr id="3" name="Content Placeholder 2"/>
          <p:cNvSpPr>
            <a:spLocks noGrp="1"/>
          </p:cNvSpPr>
          <p:nvPr>
            <p:ph idx="1"/>
          </p:nvPr>
        </p:nvSpPr>
        <p:spPr/>
        <p:txBody>
          <a:bodyPr/>
          <a:lstStyle/>
          <a:p>
            <a:endParaRPr lang="en-US" dirty="0"/>
          </a:p>
          <a:p>
            <a:pPr marL="0" indent="0">
              <a:buNone/>
            </a:pPr>
            <a:r>
              <a:rPr lang="en-US" dirty="0"/>
              <a:t>"Find all the links on the page"</a:t>
            </a:r>
            <a:endParaRPr lang="en-US" dirty="0"/>
          </a:p>
          <a:p>
            <a:pPr marL="0" indent="0">
              <a:buNone/>
            </a:pPr>
            <a:r>
              <a:rPr lang="en-US" dirty="0"/>
              <a:t>"Find all the links of class </a:t>
            </a:r>
            <a:r>
              <a:rPr lang="en-US" dirty="0" err="1"/>
              <a:t>externalLink</a:t>
            </a:r>
            <a:r>
              <a:rPr lang="en-US" dirty="0"/>
              <a:t>"</a:t>
            </a:r>
            <a:endParaRPr lang="en-US" dirty="0"/>
          </a:p>
          <a:p>
            <a:pPr marL="0" indent="0">
              <a:buNone/>
            </a:pPr>
            <a:r>
              <a:rPr lang="en-US" dirty="0"/>
              <a:t>"Find all the links whose </a:t>
            </a:r>
            <a:r>
              <a:rPr lang="en-US" dirty="0" err="1"/>
              <a:t>urls</a:t>
            </a:r>
            <a:r>
              <a:rPr lang="en-US" dirty="0"/>
              <a:t> match "foo.com"</a:t>
            </a:r>
            <a:endParaRPr lang="en-US" dirty="0"/>
          </a:p>
          <a:p>
            <a:pPr marL="0" indent="0">
              <a:buNone/>
            </a:pPr>
            <a:r>
              <a:rPr lang="en-US" dirty="0"/>
              <a:t>"Find the table heading that's got bold text, then get that text"</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
        <p:nvSpPr>
          <p:cNvPr id="6" name="Date Placeholder 5"/>
          <p:cNvSpPr>
            <a:spLocks noGrp="1"/>
          </p:cNvSpPr>
          <p:nvPr>
            <p:ph type="dt" sz="half" idx="10"/>
          </p:nvPr>
        </p:nvSpPr>
        <p:spPr/>
        <p:txBody>
          <a:bodyPr/>
          <a:lstStyle/>
          <a:p>
            <a:fld id="{4CF5DA1F-E96C-9D49-8395-67786FB8AB69}" type="datetime1">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Gathering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Fetching and parsing together</a:t>
            </a:r>
            <a:endParaRPr lang="en-US" dirty="0"/>
          </a:p>
        </p:txBody>
      </p:sp>
      <p:sp>
        <p:nvSpPr>
          <p:cNvPr id="3" name="Content Placeholder 2"/>
          <p:cNvSpPr>
            <a:spLocks noGrp="1"/>
          </p:cNvSpPr>
          <p:nvPr>
            <p:ph idx="1"/>
          </p:nvPr>
        </p:nvSpPr>
        <p:spPr>
          <a:xfrm>
            <a:off x="457200" y="2036422"/>
            <a:ext cx="5673969" cy="3335215"/>
          </a:xfrm>
        </p:spPr>
        <p:txBody>
          <a:bodyPr>
            <a:normAutofit fontScale="77500" lnSpcReduction="20000"/>
          </a:bodyPr>
          <a:lstStyle/>
          <a:p>
            <a:pPr marL="0" indent="0">
              <a:buNone/>
            </a:pPr>
            <a:r>
              <a:rPr lang="en-US" sz="2400" dirty="0">
                <a:latin typeface="Calibri" panose="020F0502020204030204" pitchFamily="34" charset="0"/>
                <a:cs typeface="Calibri" panose="020F0502020204030204" pitchFamily="34" charset="0"/>
              </a:rPr>
              <a:t>You can combine your knowledge of fetching and parsing content to study non-profit organizations. Lets try this together…</a:t>
            </a:r>
            <a:endParaRPr lang="en-US" sz="2400" dirty="0">
              <a:latin typeface="Calibri" panose="020F0502020204030204" pitchFamily="34" charset="0"/>
              <a:cs typeface="Calibri" panose="020F0502020204030204" pitchFamily="34"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from </a:t>
            </a:r>
            <a:r>
              <a:rPr lang="en-US" sz="1800" dirty="0" err="1">
                <a:latin typeface="Courier New" panose="02070309020205020404" pitchFamily="49" charset="0"/>
                <a:cs typeface="Courier New" panose="02070309020205020404" pitchFamily="49" charset="0"/>
              </a:rPr>
              <a:t>urllib.request</a:t>
            </a:r>
            <a:r>
              <a:rPr lang="en-US" sz="1800" dirty="0">
                <a:latin typeface="Courier New" panose="02070309020205020404" pitchFamily="49" charset="0"/>
                <a:cs typeface="Courier New" panose="02070309020205020404" pitchFamily="49" charset="0"/>
              </a:rPr>
              <a:t> import </a:t>
            </a:r>
            <a:r>
              <a:rPr lang="en-US" sz="1800" dirty="0" err="1">
                <a:latin typeface="Courier New" panose="02070309020205020404" pitchFamily="49" charset="0"/>
                <a:cs typeface="Courier New" panose="02070309020205020404" pitchFamily="49" charset="0"/>
              </a:rPr>
              <a:t>urlopen</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response = </a:t>
            </a:r>
            <a:r>
              <a:rPr lang="en-US" sz="1800" dirty="0" err="1">
                <a:latin typeface="Courier New" panose="02070309020205020404" pitchFamily="49" charset="0"/>
                <a:cs typeface="Courier New" panose="02070309020205020404" pitchFamily="49" charset="0"/>
              </a:rPr>
              <a:t>urlopen</a:t>
            </a:r>
            <a:r>
              <a:rPr lang="en-US" sz="1800" dirty="0">
                <a:latin typeface="Courier New" panose="02070309020205020404" pitchFamily="49" charset="0"/>
                <a:cs typeface="Courier New" panose="02070309020205020404" pitchFamily="49" charset="0"/>
              </a:rPr>
              <a:t>('https://</a:t>
            </a:r>
            <a:r>
              <a:rPr lang="en-US" sz="1800" dirty="0" err="1">
                <a:latin typeface="Courier New" panose="02070309020205020404" pitchFamily="49" charset="0"/>
                <a:cs typeface="Courier New" panose="02070309020205020404" pitchFamily="49" charset="0"/>
              </a:rPr>
              <a:t>www.charitynavigator.org</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index.cfm?bay</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topten.detail&amp;listid</a:t>
            </a:r>
            <a:r>
              <a:rPr lang="en-US" sz="1800" dirty="0">
                <a:latin typeface="Courier New" panose="02070309020205020404" pitchFamily="49" charset="0"/>
                <a:cs typeface="Courier New" panose="02070309020205020404" pitchFamily="49" charset="0"/>
              </a:rPr>
              <a:t>=148')</a:t>
            </a: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html_doc</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response.read</a:t>
            </a:r>
            <a:r>
              <a:rPr lang="en-US" sz="1800"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soup = </a:t>
            </a:r>
            <a:r>
              <a:rPr lang="en-US" sz="1800" dirty="0" err="1">
                <a:latin typeface="Courier New" panose="02070309020205020404" pitchFamily="49" charset="0"/>
                <a:cs typeface="Courier New" panose="02070309020205020404" pitchFamily="49" charset="0"/>
              </a:rPr>
              <a:t>BeautifulSoup</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html_doc</a:t>
            </a:r>
            <a:r>
              <a:rPr lang="en-US" sz="1800"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tbl</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soup.find_all</a:t>
            </a:r>
            <a:r>
              <a:rPr lang="en-US" sz="1800" dirty="0">
                <a:latin typeface="Courier New" panose="02070309020205020404" pitchFamily="49" charset="0"/>
                <a:cs typeface="Courier New" panose="02070309020205020404" pitchFamily="49" charset="0"/>
              </a:rPr>
              <a:t>('table')[0]</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for link in </a:t>
            </a:r>
            <a:r>
              <a:rPr lang="en-US" sz="1800" dirty="0" err="1">
                <a:latin typeface="Courier New" panose="02070309020205020404" pitchFamily="49" charset="0"/>
                <a:cs typeface="Courier New" panose="02070309020205020404" pitchFamily="49" charset="0"/>
              </a:rPr>
              <a:t>tbl.find_all</a:t>
            </a:r>
            <a:r>
              <a:rPr lang="en-US" sz="1800" dirty="0">
                <a:latin typeface="Courier New" panose="02070309020205020404" pitchFamily="49" charset="0"/>
                <a:cs typeface="Courier New" panose="02070309020205020404" pitchFamily="49" charset="0"/>
              </a:rPr>
              <a:t>('a'):</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print (</a:t>
            </a:r>
            <a:r>
              <a:rPr lang="en-US" sz="1800" dirty="0" err="1">
                <a:latin typeface="Courier New" panose="02070309020205020404" pitchFamily="49" charset="0"/>
                <a:cs typeface="Courier New" panose="02070309020205020404" pitchFamily="49" charset="0"/>
              </a:rPr>
              <a:t>link.text</a:t>
            </a:r>
            <a:r>
              <a:rPr lang="en-US" sz="1800" dirty="0">
                <a:latin typeface="Courier New" panose="02070309020205020404" pitchFamily="49" charset="0"/>
                <a:cs typeface="Courier New" panose="02070309020205020404" pitchFamily="49" charset="0"/>
              </a:rPr>
              <a:t>)</a:t>
            </a:r>
            <a:endParaRPr lang="en-US" sz="1800" dirty="0"/>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
        <p:nvSpPr>
          <p:cNvPr id="6" name="Date Placeholder 5"/>
          <p:cNvSpPr>
            <a:spLocks noGrp="1"/>
          </p:cNvSpPr>
          <p:nvPr>
            <p:ph type="dt" sz="half" idx="10"/>
          </p:nvPr>
        </p:nvSpPr>
        <p:spPr/>
        <p:txBody>
          <a:bodyPr/>
          <a:lstStyle/>
          <a:p>
            <a:fld id="{468D4FC9-1B63-5046-8358-BF4C9C112486}" type="datetime1">
              <a:rPr lang="en-US" smtClean="0"/>
            </a:fld>
            <a:endParaRPr lang="en-US"/>
          </a:p>
        </p:txBody>
      </p:sp>
      <p:pic>
        <p:nvPicPr>
          <p:cNvPr id="7" name="Picture 6"/>
          <p:cNvPicPr>
            <a:picLocks noChangeAspect="1"/>
          </p:cNvPicPr>
          <p:nvPr/>
        </p:nvPicPr>
        <p:blipFill>
          <a:blip r:embed="rId1"/>
          <a:stretch>
            <a:fillRect/>
          </a:stretch>
        </p:blipFill>
        <p:spPr>
          <a:xfrm>
            <a:off x="6071849" y="2191752"/>
            <a:ext cx="3072151" cy="30245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a:t>
            </a:r>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
        <p:nvSpPr>
          <p:cNvPr id="6" name="Date Placeholder 5"/>
          <p:cNvSpPr>
            <a:spLocks noGrp="1"/>
          </p:cNvSpPr>
          <p:nvPr>
            <p:ph type="dt" sz="half" idx="10"/>
          </p:nvPr>
        </p:nvSpPr>
        <p:spPr/>
        <p:txBody>
          <a:bodyPr/>
          <a:lstStyle/>
          <a:p>
            <a:fld id="{7C3230FC-50A0-B44A-A390-0471EAFB26BC}" type="datetime1">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Beyond Web pages: XML Facts</a:t>
            </a:r>
            <a:endParaRPr lang="en-US" dirty="0"/>
          </a:p>
        </p:txBody>
      </p:sp>
      <p:sp>
        <p:nvSpPr>
          <p:cNvPr id="4" name="Slide Number Placeholder 3"/>
          <p:cNvSpPr>
            <a:spLocks noGrp="1"/>
          </p:cNvSpPr>
          <p:nvPr>
            <p:ph type="sldNum" sz="quarter" idx="12"/>
          </p:nvPr>
        </p:nvSpPr>
        <p:spPr/>
        <p:txBody>
          <a:bodyPr/>
          <a:lstStyle/>
          <a:p>
            <a:fld id="{489AA9CD-E03E-470E-A1F1-67531AF0EE6B}" type="slidenum">
              <a:rPr lang="en-US" smtClean="0"/>
            </a:fld>
            <a:endParaRPr lang="en-US"/>
          </a:p>
        </p:txBody>
      </p:sp>
      <p:sp>
        <p:nvSpPr>
          <p:cNvPr id="6" name="Content Placeholder 5"/>
          <p:cNvSpPr>
            <a:spLocks noGrp="1"/>
          </p:cNvSpPr>
          <p:nvPr>
            <p:ph sz="quarter" idx="1"/>
          </p:nvPr>
        </p:nvSpPr>
        <p:spPr>
          <a:xfrm>
            <a:off x="457200" y="1600200"/>
            <a:ext cx="8229600" cy="3762329"/>
          </a:xfrm>
        </p:spPr>
        <p:txBody>
          <a:bodyPr>
            <a:normAutofit fontScale="77500" lnSpcReduction="20000"/>
          </a:bodyPr>
          <a:lstStyle/>
          <a:p>
            <a:r>
              <a:rPr lang="en-US" dirty="0" err="1"/>
              <a:t>eXtensible</a:t>
            </a:r>
            <a:r>
              <a:rPr lang="en-US" dirty="0"/>
              <a:t> Markup Language</a:t>
            </a:r>
            <a:endParaRPr lang="en-US" dirty="0"/>
          </a:p>
          <a:p>
            <a:r>
              <a:rPr lang="en-US" dirty="0"/>
              <a:t>Separation of data and its presentation</a:t>
            </a:r>
            <a:endParaRPr lang="en-US" dirty="0"/>
          </a:p>
          <a:p>
            <a:pPr lvl="1"/>
            <a:r>
              <a:rPr lang="en-US" dirty="0"/>
              <a:t>in contrast to HTML</a:t>
            </a:r>
            <a:endParaRPr lang="en-US" dirty="0"/>
          </a:p>
          <a:p>
            <a:r>
              <a:rPr lang="en-US" dirty="0"/>
              <a:t>Simple tag-based file format</a:t>
            </a:r>
            <a:endParaRPr lang="en-US" dirty="0"/>
          </a:p>
          <a:p>
            <a:r>
              <a:rPr lang="en-US" dirty="0"/>
              <a:t>Applications</a:t>
            </a:r>
            <a:endParaRPr lang="en-US" dirty="0"/>
          </a:p>
          <a:p>
            <a:pPr lvl="1"/>
            <a:r>
              <a:rPr lang="en-US" dirty="0"/>
              <a:t>Heavy-duty web services</a:t>
            </a:r>
            <a:endParaRPr lang="en-US" dirty="0"/>
          </a:p>
          <a:p>
            <a:pPr lvl="1"/>
            <a:r>
              <a:rPr lang="en-US" dirty="0"/>
              <a:t>Document archiving</a:t>
            </a:r>
            <a:endParaRPr lang="en-US" dirty="0"/>
          </a:p>
          <a:p>
            <a:pPr lvl="1"/>
            <a:r>
              <a:rPr lang="en-US" dirty="0"/>
              <a:t>Information exchange between applications</a:t>
            </a:r>
            <a:endParaRPr lang="en-US" dirty="0"/>
          </a:p>
          <a:p>
            <a:pPr lvl="1"/>
            <a:r>
              <a:rPr lang="en-US" dirty="0"/>
              <a:t>XML databases</a:t>
            </a:r>
            <a:endParaRPr lang="en-US" dirty="0"/>
          </a:p>
          <a:p>
            <a:pPr lvl="1"/>
            <a:r>
              <a:rPr lang="en-US" dirty="0"/>
              <a:t>W</a:t>
            </a:r>
            <a:r>
              <a:rPr lang="fr-FR" dirty="0" err="1"/>
              <a:t>eb</a:t>
            </a:r>
            <a:r>
              <a:rPr lang="fr-FR" dirty="0"/>
              <a:t> </a:t>
            </a:r>
            <a:r>
              <a:rPr lang="fr-FR" dirty="0" err="1"/>
              <a:t>feeds</a:t>
            </a:r>
            <a:r>
              <a:rPr lang="fr-FR" dirty="0"/>
              <a:t>: RSS </a:t>
            </a:r>
            <a:r>
              <a:rPr lang="fr-FR" dirty="0" err="1"/>
              <a:t>feeds</a:t>
            </a:r>
            <a:r>
              <a:rPr lang="fr-FR" dirty="0"/>
              <a:t>, </a:t>
            </a:r>
            <a:r>
              <a:rPr lang="fr-FR" dirty="0" err="1"/>
              <a:t>Atom</a:t>
            </a:r>
            <a:r>
              <a:rPr lang="fr-FR" dirty="0"/>
              <a:t> </a:t>
            </a:r>
            <a:r>
              <a:rPr lang="fr-FR" dirty="0" err="1"/>
              <a:t>feeds</a:t>
            </a:r>
            <a:r>
              <a:rPr lang="fr-FR" dirty="0"/>
              <a:t>, etc.</a:t>
            </a:r>
            <a:endParaRPr lang="fr-FR" dirty="0"/>
          </a:p>
          <a:p>
            <a:pPr marL="0" indent="0">
              <a:buNone/>
            </a:pPr>
            <a:endParaRPr lang="en-US" dirty="0"/>
          </a:p>
        </p:txBody>
      </p:sp>
      <p:sp>
        <p:nvSpPr>
          <p:cNvPr id="2" name="TextBox 1"/>
          <p:cNvSpPr txBox="1"/>
          <p:nvPr/>
        </p:nvSpPr>
        <p:spPr>
          <a:xfrm>
            <a:off x="2743200" y="6056591"/>
            <a:ext cx="3343223" cy="369332"/>
          </a:xfrm>
          <a:prstGeom prst="rect">
            <a:avLst/>
          </a:prstGeom>
          <a:noFill/>
        </p:spPr>
        <p:txBody>
          <a:bodyPr wrap="none" rtlCol="0">
            <a:spAutoFit/>
          </a:bodyPr>
          <a:lstStyle/>
          <a:p>
            <a:r>
              <a:rPr lang="en-US" dirty="0">
                <a:hlinkClick r:id="rId1"/>
              </a:rPr>
              <a:t>http://en.wikipedia.org/wiki/XML</a:t>
            </a:r>
            <a:endParaRPr lang="en-US" dirty="0"/>
          </a:p>
        </p:txBody>
      </p:sp>
      <p:sp>
        <p:nvSpPr>
          <p:cNvPr id="3" name="Date Placeholder 2"/>
          <p:cNvSpPr>
            <a:spLocks noGrp="1"/>
          </p:cNvSpPr>
          <p:nvPr>
            <p:ph type="dt" sz="half" idx="10"/>
          </p:nvPr>
        </p:nvSpPr>
        <p:spPr/>
        <p:txBody>
          <a:bodyPr/>
          <a:lstStyle/>
          <a:p>
            <a:fld id="{0C310402-01BA-C54E-BEFD-550DD4BA0ECC}" type="datetime1">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XML</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fld>
            <a:endParaRPr lang="en-US"/>
          </a:p>
        </p:txBody>
      </p:sp>
      <p:sp>
        <p:nvSpPr>
          <p:cNvPr id="4" name="Content Placeholder 3"/>
          <p:cNvSpPr>
            <a:spLocks noGrp="1"/>
          </p:cNvSpPr>
          <p:nvPr>
            <p:ph sz="quarter" idx="1"/>
          </p:nvPr>
        </p:nvSpPr>
        <p:spPr>
          <a:xfrm>
            <a:off x="457200" y="1525588"/>
            <a:ext cx="8534400" cy="2819400"/>
          </a:xfrm>
        </p:spPr>
        <p:txBody>
          <a:bodyPr>
            <a:noAutofit/>
          </a:bodyPr>
          <a:lstStyle/>
          <a:p>
            <a:pPr>
              <a:buNone/>
            </a:pPr>
            <a:r>
              <a:rPr lang="en-US" sz="2200" dirty="0">
                <a:latin typeface="Courier New" panose="02070309020205020404" pitchFamily="49" charset="0"/>
                <a:cs typeface="Courier New" panose="02070309020205020404" pitchFamily="49" charset="0"/>
              </a:rPr>
              <a:t>&lt;?xml version="1.0" encoding="ISO-8859-1"?&gt;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&lt;note&gt;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  	&lt;to&gt;</a:t>
            </a:r>
            <a:r>
              <a:rPr lang="en-US" sz="2200" dirty="0" err="1">
                <a:latin typeface="Courier New" panose="02070309020205020404" pitchFamily="49" charset="0"/>
                <a:cs typeface="Courier New" panose="02070309020205020404" pitchFamily="49" charset="0"/>
              </a:rPr>
              <a:t>Tove</a:t>
            </a:r>
            <a:r>
              <a:rPr lang="en-US" sz="2200" dirty="0">
                <a:latin typeface="Courier New" panose="02070309020205020404" pitchFamily="49" charset="0"/>
                <a:cs typeface="Courier New" panose="02070309020205020404" pitchFamily="49" charset="0"/>
              </a:rPr>
              <a:t>&lt;/to&gt;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  	&lt;from&gt;</a:t>
            </a:r>
            <a:r>
              <a:rPr lang="en-US" sz="2200" dirty="0" err="1">
                <a:latin typeface="Courier New" panose="02070309020205020404" pitchFamily="49" charset="0"/>
                <a:cs typeface="Courier New" panose="02070309020205020404" pitchFamily="49" charset="0"/>
              </a:rPr>
              <a:t>Jani</a:t>
            </a:r>
            <a:r>
              <a:rPr lang="en-US" sz="2200" dirty="0">
                <a:latin typeface="Courier New" panose="02070309020205020404" pitchFamily="49" charset="0"/>
                <a:cs typeface="Courier New" panose="02070309020205020404" pitchFamily="49" charset="0"/>
              </a:rPr>
              <a:t>&lt;/from&gt;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  	&lt;heading&gt;Reminder&lt;/heading&gt;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  	&lt;body&gt;Don't forget me this weekend!&lt;/body&gt;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&lt;/note&gt;</a:t>
            </a:r>
            <a:endParaRPr lang="en-US" sz="2200" dirty="0">
              <a:latin typeface="Courier New" panose="02070309020205020404" pitchFamily="49" charset="0"/>
              <a:cs typeface="Courier New" panose="02070309020205020404" pitchFamily="49" charset="0"/>
            </a:endParaRPr>
          </a:p>
        </p:txBody>
      </p:sp>
      <p:sp>
        <p:nvSpPr>
          <p:cNvPr id="5" name="Rectangle 4"/>
          <p:cNvSpPr/>
          <p:nvPr/>
        </p:nvSpPr>
        <p:spPr>
          <a:xfrm>
            <a:off x="2438400" y="6248400"/>
            <a:ext cx="4274632" cy="369332"/>
          </a:xfrm>
          <a:prstGeom prst="rect">
            <a:avLst/>
          </a:prstGeom>
        </p:spPr>
        <p:txBody>
          <a:bodyPr wrap="none">
            <a:spAutoFit/>
          </a:bodyPr>
          <a:lstStyle/>
          <a:p>
            <a:r>
              <a:rPr lang="en-US" dirty="0">
                <a:hlinkClick r:id="rId1"/>
              </a:rPr>
              <a:t>http://www.w3schools.com/xml/xml_tree.asp</a:t>
            </a:r>
            <a:endParaRPr lang="en-US" dirty="0"/>
          </a:p>
        </p:txBody>
      </p:sp>
      <p:sp>
        <p:nvSpPr>
          <p:cNvPr id="6" name="Date Placeholder 5"/>
          <p:cNvSpPr>
            <a:spLocks noGrp="1"/>
          </p:cNvSpPr>
          <p:nvPr>
            <p:ph type="dt" sz="half" idx="10"/>
          </p:nvPr>
        </p:nvSpPr>
        <p:spPr/>
        <p:txBody>
          <a:bodyPr/>
          <a:lstStyle/>
          <a:p>
            <a:fld id="{1D8C092F-4F59-024B-9174-9FEC5B80F210}" type="datetime1">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Node</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fld>
            <a:endParaRPr lang="en-US"/>
          </a:p>
        </p:txBody>
      </p:sp>
      <p:sp>
        <p:nvSpPr>
          <p:cNvPr id="5" name="Content Placeholder 3"/>
          <p:cNvSpPr>
            <a:spLocks noGrp="1"/>
          </p:cNvSpPr>
          <p:nvPr>
            <p:ph sz="quarter" idx="1"/>
          </p:nvPr>
        </p:nvSpPr>
        <p:spPr>
          <a:xfrm>
            <a:off x="457200" y="1609596"/>
            <a:ext cx="8686800" cy="4525963"/>
          </a:xfrm>
        </p:spPr>
        <p:txBody>
          <a:bodyPr>
            <a:normAutofit/>
          </a:bodyPr>
          <a:lstStyle/>
          <a:p>
            <a:pPr>
              <a:buNone/>
            </a:pPr>
            <a:r>
              <a:rPr lang="en-US" sz="2200" dirty="0">
                <a:latin typeface="Courier New" panose="02070309020205020404" pitchFamily="49" charset="0"/>
                <a:cs typeface="Courier New" panose="02070309020205020404" pitchFamily="49" charset="0"/>
              </a:rPr>
              <a:t>&lt;?xml version="1.0" encoding="ISO-8859-1"?&gt;</a:t>
            </a:r>
            <a:br>
              <a:rPr lang="en-US" sz="2200" dirty="0">
                <a:latin typeface="Courier New" panose="02070309020205020404" pitchFamily="49" charset="0"/>
                <a:cs typeface="Courier New" panose="02070309020205020404" pitchFamily="49" charset="0"/>
              </a:rPr>
            </a:br>
            <a:r>
              <a:rPr lang="en-US" sz="2200" b="1" dirty="0">
                <a:latin typeface="Courier New" panose="02070309020205020404" pitchFamily="49" charset="0"/>
                <a:cs typeface="Courier New" panose="02070309020205020404" pitchFamily="49" charset="0"/>
              </a:rPr>
              <a:t>&lt;note&gt;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  	&lt;to&gt;</a:t>
            </a:r>
            <a:r>
              <a:rPr lang="en-US" sz="2200" dirty="0" err="1">
                <a:latin typeface="Courier New" panose="02070309020205020404" pitchFamily="49" charset="0"/>
                <a:cs typeface="Courier New" panose="02070309020205020404" pitchFamily="49" charset="0"/>
              </a:rPr>
              <a:t>Tove</a:t>
            </a:r>
            <a:r>
              <a:rPr lang="en-US" sz="2200" dirty="0">
                <a:latin typeface="Courier New" panose="02070309020205020404" pitchFamily="49" charset="0"/>
                <a:cs typeface="Courier New" panose="02070309020205020404" pitchFamily="49" charset="0"/>
              </a:rPr>
              <a:t>&lt;/to&gt;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  	&lt;from&gt;</a:t>
            </a:r>
            <a:r>
              <a:rPr lang="en-US" sz="2200" dirty="0" err="1">
                <a:latin typeface="Courier New" panose="02070309020205020404" pitchFamily="49" charset="0"/>
                <a:cs typeface="Courier New" panose="02070309020205020404" pitchFamily="49" charset="0"/>
              </a:rPr>
              <a:t>Jani</a:t>
            </a:r>
            <a:r>
              <a:rPr lang="en-US" sz="2200" dirty="0">
                <a:latin typeface="Courier New" panose="02070309020205020404" pitchFamily="49" charset="0"/>
                <a:cs typeface="Courier New" panose="02070309020205020404" pitchFamily="49" charset="0"/>
              </a:rPr>
              <a:t>&lt;/from&gt;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  	&lt;heading&gt;Reminder&lt;/heading&gt;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  	&lt;body&gt;Don't forget me this weekend!&lt;/body&gt;</a:t>
            </a:r>
            <a:br>
              <a:rPr lang="en-US" sz="2200" dirty="0">
                <a:latin typeface="Courier New" panose="02070309020205020404" pitchFamily="49" charset="0"/>
                <a:cs typeface="Courier New" panose="02070309020205020404" pitchFamily="49" charset="0"/>
              </a:rPr>
            </a:br>
            <a:r>
              <a:rPr lang="en-US" sz="2200" b="1" dirty="0">
                <a:latin typeface="Courier New" panose="02070309020205020404" pitchFamily="49" charset="0"/>
                <a:cs typeface="Courier New" panose="02070309020205020404" pitchFamily="49" charset="0"/>
              </a:rPr>
              <a:t>&lt;/note&gt;</a:t>
            </a:r>
            <a:endParaRPr lang="en-US" sz="2200" b="1"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07CAE16A-B8F1-5542-8FCF-076879D72893}" type="datetime1">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Child nodes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fld>
            <a:endParaRPr lang="en-US"/>
          </a:p>
        </p:txBody>
      </p:sp>
      <p:sp>
        <p:nvSpPr>
          <p:cNvPr id="5" name="Content Placeholder 3"/>
          <p:cNvSpPr>
            <a:spLocks noGrp="1"/>
          </p:cNvSpPr>
          <p:nvPr>
            <p:ph sz="quarter" idx="1"/>
          </p:nvPr>
        </p:nvSpPr>
        <p:spPr>
          <a:xfrm>
            <a:off x="533400" y="1434844"/>
            <a:ext cx="8408773" cy="4572000"/>
          </a:xfrm>
        </p:spPr>
        <p:txBody>
          <a:bodyPr>
            <a:normAutofit/>
          </a:bodyPr>
          <a:lstStyle/>
          <a:p>
            <a:pPr>
              <a:buNone/>
            </a:pPr>
            <a:r>
              <a:rPr lang="en-US" sz="2200" dirty="0">
                <a:latin typeface="Courier New" panose="02070309020205020404" pitchFamily="49" charset="0"/>
                <a:cs typeface="Courier New" panose="02070309020205020404" pitchFamily="49" charset="0"/>
              </a:rPr>
              <a:t>&lt;?xml version="1.0" encoding="ISO-8859-1"?&gt;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&lt;note&gt;</a:t>
            </a:r>
            <a:br>
              <a:rPr lang="en-US" sz="2200" dirty="0">
                <a:latin typeface="Courier New" panose="02070309020205020404" pitchFamily="49" charset="0"/>
                <a:cs typeface="Courier New" panose="02070309020205020404" pitchFamily="49" charset="0"/>
              </a:rPr>
            </a:br>
            <a:r>
              <a:rPr lang="en-US" sz="2200" b="1" dirty="0">
                <a:latin typeface="Courier New" panose="02070309020205020404" pitchFamily="49" charset="0"/>
                <a:cs typeface="Courier New" panose="02070309020205020404" pitchFamily="49" charset="0"/>
              </a:rPr>
              <a:t>  	&lt;to&gt;</a:t>
            </a:r>
            <a:r>
              <a:rPr lang="en-US" sz="2200" b="1" dirty="0" err="1">
                <a:latin typeface="Courier New" panose="02070309020205020404" pitchFamily="49" charset="0"/>
                <a:cs typeface="Courier New" panose="02070309020205020404" pitchFamily="49" charset="0"/>
              </a:rPr>
              <a:t>Tove</a:t>
            </a:r>
            <a:r>
              <a:rPr lang="en-US" sz="2200" b="1" dirty="0">
                <a:latin typeface="Courier New" panose="02070309020205020404" pitchFamily="49" charset="0"/>
                <a:cs typeface="Courier New" panose="02070309020205020404" pitchFamily="49" charset="0"/>
              </a:rPr>
              <a:t>&lt;/to&gt;</a:t>
            </a:r>
            <a:br>
              <a:rPr lang="en-US" sz="2200" b="1" dirty="0">
                <a:latin typeface="Courier New" panose="02070309020205020404" pitchFamily="49" charset="0"/>
                <a:cs typeface="Courier New" panose="02070309020205020404" pitchFamily="49" charset="0"/>
              </a:rPr>
            </a:br>
            <a:r>
              <a:rPr lang="en-US" sz="2200" b="1" dirty="0">
                <a:latin typeface="Courier New" panose="02070309020205020404" pitchFamily="49" charset="0"/>
                <a:cs typeface="Courier New" panose="02070309020205020404" pitchFamily="49" charset="0"/>
              </a:rPr>
              <a:t>  	&lt;from&gt;</a:t>
            </a:r>
            <a:r>
              <a:rPr lang="en-US" sz="2200" b="1" dirty="0" err="1">
                <a:latin typeface="Courier New" panose="02070309020205020404" pitchFamily="49" charset="0"/>
                <a:cs typeface="Courier New" panose="02070309020205020404" pitchFamily="49" charset="0"/>
              </a:rPr>
              <a:t>Jani</a:t>
            </a:r>
            <a:r>
              <a:rPr lang="en-US" sz="2200" b="1" dirty="0">
                <a:latin typeface="Courier New" panose="02070309020205020404" pitchFamily="49" charset="0"/>
                <a:cs typeface="Courier New" panose="02070309020205020404" pitchFamily="49" charset="0"/>
              </a:rPr>
              <a:t>&lt;/from&gt;</a:t>
            </a:r>
            <a:br>
              <a:rPr lang="en-US" sz="2200" b="1" dirty="0">
                <a:latin typeface="Courier New" panose="02070309020205020404" pitchFamily="49" charset="0"/>
                <a:cs typeface="Courier New" panose="02070309020205020404" pitchFamily="49" charset="0"/>
              </a:rPr>
            </a:br>
            <a:r>
              <a:rPr lang="en-US" sz="2200" b="1" dirty="0">
                <a:latin typeface="Courier New" panose="02070309020205020404" pitchFamily="49" charset="0"/>
                <a:cs typeface="Courier New" panose="02070309020205020404" pitchFamily="49" charset="0"/>
              </a:rPr>
              <a:t>  	&lt;heading&gt;Reminder&lt;/heading&gt;</a:t>
            </a:r>
            <a:br>
              <a:rPr lang="en-US" sz="2200" b="1" dirty="0">
                <a:latin typeface="Courier New" panose="02070309020205020404" pitchFamily="49" charset="0"/>
                <a:cs typeface="Courier New" panose="02070309020205020404" pitchFamily="49" charset="0"/>
              </a:rPr>
            </a:br>
            <a:r>
              <a:rPr lang="en-US" sz="2200" b="1" dirty="0">
                <a:latin typeface="Courier New" panose="02070309020205020404" pitchFamily="49" charset="0"/>
                <a:cs typeface="Courier New" panose="02070309020205020404" pitchFamily="49" charset="0"/>
              </a:rPr>
              <a:t>  	&lt;body&gt;Don't forget me this weekend!&lt;/body&gt;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&lt;/note&gt;</a:t>
            </a:r>
            <a:endParaRPr lang="en-US" sz="2200"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BF8426FC-EECA-0645-9384-2A92DB6BBABC}" type="datetime1">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fld>
            <a:endParaRPr lang="en-US"/>
          </a:p>
        </p:txBody>
      </p:sp>
      <p:sp>
        <p:nvSpPr>
          <p:cNvPr id="5" name="Content Placeholder 3"/>
          <p:cNvSpPr>
            <a:spLocks noGrp="1"/>
          </p:cNvSpPr>
          <p:nvPr>
            <p:ph sz="quarter" idx="1"/>
          </p:nvPr>
        </p:nvSpPr>
        <p:spPr>
          <a:xfrm>
            <a:off x="481914" y="1417638"/>
            <a:ext cx="8534400" cy="4572000"/>
          </a:xfrm>
        </p:spPr>
        <p:txBody>
          <a:bodyPr>
            <a:normAutofit/>
          </a:bodyPr>
          <a:lstStyle/>
          <a:p>
            <a:pPr>
              <a:buNone/>
            </a:pPr>
            <a:r>
              <a:rPr lang="en-US" sz="2200" dirty="0">
                <a:latin typeface="Courier New" panose="02070309020205020404" pitchFamily="49" charset="0"/>
                <a:cs typeface="Courier New" panose="02070309020205020404" pitchFamily="49" charset="0"/>
              </a:rPr>
              <a:t>&lt;?xml version="1.0" encoding="ISO-8859-1"?&gt;</a:t>
            </a:r>
            <a:br>
              <a:rPr lang="en-US" sz="2200" dirty="0">
                <a:latin typeface="Courier New" panose="02070309020205020404" pitchFamily="49" charset="0"/>
                <a:cs typeface="Courier New" panose="02070309020205020404" pitchFamily="49" charset="0"/>
              </a:rPr>
            </a:br>
            <a:r>
              <a:rPr lang="nl-NL" sz="2200" dirty="0">
                <a:latin typeface="Courier New" panose="02070309020205020404" pitchFamily="49" charset="0"/>
                <a:cs typeface="Courier New" panose="02070309020205020404" pitchFamily="49" charset="0"/>
              </a:rPr>
              <a:t>&lt;</a:t>
            </a:r>
            <a:r>
              <a:rPr lang="nl-NL" sz="2200" dirty="0" err="1">
                <a:latin typeface="Courier New" panose="02070309020205020404" pitchFamily="49" charset="0"/>
                <a:cs typeface="Courier New" panose="02070309020205020404" pitchFamily="49" charset="0"/>
              </a:rPr>
              <a:t>note</a:t>
            </a:r>
            <a:r>
              <a:rPr lang="nl-NL" sz="2200" dirty="0">
                <a:latin typeface="Courier New" panose="02070309020205020404" pitchFamily="49" charset="0"/>
                <a:cs typeface="Courier New" panose="02070309020205020404" pitchFamily="49" charset="0"/>
              </a:rPr>
              <a:t> </a:t>
            </a:r>
            <a:r>
              <a:rPr lang="nl-NL" sz="2200" b="1" dirty="0">
                <a:solidFill>
                  <a:srgbClr val="FF0000"/>
                </a:solidFill>
                <a:latin typeface="Courier New" panose="02070309020205020404" pitchFamily="49" charset="0"/>
                <a:cs typeface="Courier New" panose="02070309020205020404" pitchFamily="49" charset="0"/>
              </a:rPr>
              <a:t>date</a:t>
            </a:r>
            <a:r>
              <a:rPr lang="nl-NL" sz="2200" dirty="0">
                <a:latin typeface="Courier New" panose="02070309020205020404" pitchFamily="49" charset="0"/>
                <a:cs typeface="Courier New" panose="02070309020205020404" pitchFamily="49" charset="0"/>
              </a:rPr>
              <a:t>=</a:t>
            </a:r>
            <a:r>
              <a:rPr lang="nl-NL" sz="2200" b="1" dirty="0">
                <a:solidFill>
                  <a:srgbClr val="FF0000"/>
                </a:solidFill>
                <a:latin typeface="Courier New" panose="02070309020205020404" pitchFamily="49" charset="0"/>
                <a:cs typeface="Courier New" panose="02070309020205020404" pitchFamily="49" charset="0"/>
              </a:rPr>
              <a:t>"10/01/2008</a:t>
            </a:r>
            <a:r>
              <a:rPr lang="en-US" sz="2200" b="1" dirty="0">
                <a:solidFill>
                  <a:srgbClr val="FF0000"/>
                </a:solidFill>
                <a:latin typeface="Courier New" panose="02070309020205020404" pitchFamily="49" charset="0"/>
                <a:cs typeface="Courier New" panose="02070309020205020404" pitchFamily="49" charset="0"/>
              </a:rPr>
              <a:t>"</a:t>
            </a:r>
            <a:r>
              <a:rPr lang="nl-NL" sz="2200" dirty="0">
                <a:latin typeface="Courier New" panose="02070309020205020404" pitchFamily="49" charset="0"/>
                <a:cs typeface="Courier New" panose="02070309020205020404" pitchFamily="49" charset="0"/>
              </a:rPr>
              <a:t>&gt;</a:t>
            </a:r>
            <a:endParaRPr lang="en-US" sz="2200" dirty="0">
              <a:latin typeface="Courier New" panose="02070309020205020404" pitchFamily="49" charset="0"/>
              <a:cs typeface="Courier New" panose="02070309020205020404" pitchFamily="49" charset="0"/>
            </a:endParaRPr>
          </a:p>
          <a:p>
            <a:pPr>
              <a:buNone/>
            </a:pPr>
            <a:r>
              <a:rPr lang="en-US" sz="2200" dirty="0">
                <a:latin typeface="Courier New" panose="02070309020205020404" pitchFamily="49" charset="0"/>
                <a:cs typeface="Courier New" panose="02070309020205020404" pitchFamily="49" charset="0"/>
              </a:rPr>
              <a:t>    	&lt;to&gt;</a:t>
            </a:r>
            <a:r>
              <a:rPr lang="en-US" sz="2200" dirty="0" err="1">
                <a:latin typeface="Courier New" panose="02070309020205020404" pitchFamily="49" charset="0"/>
                <a:cs typeface="Courier New" panose="02070309020205020404" pitchFamily="49" charset="0"/>
              </a:rPr>
              <a:t>Tove</a:t>
            </a:r>
            <a:r>
              <a:rPr lang="en-US" sz="2200" dirty="0">
                <a:latin typeface="Courier New" panose="02070309020205020404" pitchFamily="49" charset="0"/>
                <a:cs typeface="Courier New" panose="02070309020205020404" pitchFamily="49" charset="0"/>
              </a:rPr>
              <a:t>&lt;/to&gt;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  	&lt;from&gt;</a:t>
            </a:r>
            <a:r>
              <a:rPr lang="en-US" sz="2200" dirty="0" err="1">
                <a:latin typeface="Courier New" panose="02070309020205020404" pitchFamily="49" charset="0"/>
                <a:cs typeface="Courier New" panose="02070309020205020404" pitchFamily="49" charset="0"/>
              </a:rPr>
              <a:t>Jani</a:t>
            </a:r>
            <a:r>
              <a:rPr lang="en-US" sz="2200" dirty="0">
                <a:latin typeface="Courier New" panose="02070309020205020404" pitchFamily="49" charset="0"/>
                <a:cs typeface="Courier New" panose="02070309020205020404" pitchFamily="49" charset="0"/>
              </a:rPr>
              <a:t>&lt;/from&gt;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  	&lt;heading&gt;Reminder&lt;/heading&gt;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  	&lt;body&gt;Don't forget me this weekend!&lt;/body&gt;</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&lt;/note&gt;</a:t>
            </a:r>
            <a:endParaRPr lang="en-US" sz="2200" dirty="0">
              <a:latin typeface="Courier New" panose="02070309020205020404" pitchFamily="49" charset="0"/>
              <a:cs typeface="Courier New" panose="02070309020205020404" pitchFamily="49" charset="0"/>
            </a:endParaRPr>
          </a:p>
          <a:p>
            <a:pPr>
              <a:buNone/>
            </a:pPr>
            <a:endParaRPr lang="en-US" dirty="0"/>
          </a:p>
          <a:p>
            <a:pPr>
              <a:buNone/>
            </a:pPr>
            <a:r>
              <a:rPr lang="en-US" b="1" dirty="0"/>
              <a:t>	</a:t>
            </a:r>
            <a:r>
              <a:rPr lang="en-US" b="1" dirty="0">
                <a:latin typeface="Courier New" panose="02070309020205020404" pitchFamily="49" charset="0"/>
                <a:cs typeface="Courier New" panose="02070309020205020404" pitchFamily="49" charset="0"/>
              </a:rPr>
              <a:t>date</a:t>
            </a:r>
            <a:r>
              <a:rPr lang="en-US" b="1" dirty="0"/>
              <a:t> = attribute name</a:t>
            </a:r>
            <a:endParaRPr lang="en-US" b="1" dirty="0"/>
          </a:p>
          <a:p>
            <a:pPr>
              <a:buNone/>
            </a:pPr>
            <a:r>
              <a:rPr lang="en-US" b="1" dirty="0"/>
              <a:t>	</a:t>
            </a:r>
            <a:r>
              <a:rPr lang="en-US" b="1" dirty="0">
                <a:latin typeface="Courier New" panose="02070309020205020404" pitchFamily="49" charset="0"/>
                <a:cs typeface="Courier New" panose="02070309020205020404" pitchFamily="49" charset="0"/>
              </a:rPr>
              <a:t>"10/01/2008"</a:t>
            </a:r>
            <a:r>
              <a:rPr lang="en-US" b="1" dirty="0"/>
              <a:t>= attribute value</a:t>
            </a:r>
            <a:endParaRPr lang="en-US" b="1" dirty="0"/>
          </a:p>
          <a:p>
            <a:pPr>
              <a:buNone/>
            </a:pPr>
            <a:endParaRPr lang="en-US" dirty="0"/>
          </a:p>
        </p:txBody>
      </p:sp>
      <p:sp>
        <p:nvSpPr>
          <p:cNvPr id="4" name="Date Placeholder 3"/>
          <p:cNvSpPr>
            <a:spLocks noGrp="1"/>
          </p:cNvSpPr>
          <p:nvPr>
            <p:ph type="dt" sz="half" idx="10"/>
          </p:nvPr>
        </p:nvSpPr>
        <p:spPr/>
        <p:txBody>
          <a:bodyPr/>
          <a:lstStyle/>
          <a:p>
            <a:fld id="{4F5CCDF1-634E-4B4F-A499-9E4BB92D4D57}" type="datetime1">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Structure</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fld>
            <a:endParaRPr lang="en-US"/>
          </a:p>
        </p:txBody>
      </p:sp>
      <p:sp>
        <p:nvSpPr>
          <p:cNvPr id="4" name="Content Placeholder 3"/>
          <p:cNvSpPr>
            <a:spLocks noGrp="1"/>
          </p:cNvSpPr>
          <p:nvPr>
            <p:ph sz="quarter" idx="1"/>
          </p:nvPr>
        </p:nvSpPr>
        <p:spPr>
          <a:xfrm>
            <a:off x="2819400" y="1447800"/>
            <a:ext cx="6324600" cy="4572000"/>
          </a:xfrm>
        </p:spPr>
        <p:txBody>
          <a:bodyPr>
            <a:normAutofit fontScale="85000" lnSpcReduction="20000"/>
          </a:bodyPr>
          <a:lstStyle/>
          <a:p>
            <a:pPr>
              <a:buNone/>
            </a:pPr>
            <a:r>
              <a:rPr lang="en-US" b="1" dirty="0"/>
              <a:t>&lt;bibliography&gt;</a:t>
            </a:r>
            <a:endParaRPr lang="en-US" b="1" dirty="0"/>
          </a:p>
          <a:p>
            <a:pPr>
              <a:buNone/>
            </a:pPr>
            <a:r>
              <a:rPr lang="en-US" b="1" dirty="0"/>
              <a:t>	&lt;paper &gt; </a:t>
            </a:r>
            <a:endParaRPr lang="en-US" b="1" dirty="0"/>
          </a:p>
          <a:p>
            <a:pPr>
              <a:buNone/>
            </a:pPr>
            <a:r>
              <a:rPr lang="en-US" b="1" dirty="0"/>
              <a:t>		&lt;authors&gt;</a:t>
            </a:r>
            <a:endParaRPr lang="en-US" b="1" dirty="0"/>
          </a:p>
          <a:p>
            <a:pPr>
              <a:buNone/>
            </a:pPr>
            <a:r>
              <a:rPr lang="en-US" b="1" dirty="0"/>
              <a:t>			&lt;author&gt;</a:t>
            </a:r>
            <a:r>
              <a:rPr lang="en-US" b="1" dirty="0" err="1"/>
              <a:t>Yannis</a:t>
            </a:r>
            <a:r>
              <a:rPr lang="en-US" b="1" dirty="0"/>
              <a:t>&lt;/author&gt;</a:t>
            </a:r>
            <a:endParaRPr lang="en-US" b="1" dirty="0"/>
          </a:p>
          <a:p>
            <a:pPr>
              <a:buNone/>
            </a:pPr>
            <a:r>
              <a:rPr lang="en-US" b="1" dirty="0"/>
              <a:t>			&lt;author&gt;Serge&lt;/author&gt;</a:t>
            </a:r>
            <a:endParaRPr lang="en-US" b="1" dirty="0"/>
          </a:p>
          <a:p>
            <a:pPr>
              <a:buNone/>
            </a:pPr>
            <a:r>
              <a:rPr lang="en-US" b="1" dirty="0"/>
              <a:t>	...</a:t>
            </a:r>
            <a:endParaRPr lang="en-US" b="1" dirty="0"/>
          </a:p>
          <a:p>
            <a:pPr>
              <a:buNone/>
            </a:pPr>
            <a:r>
              <a:rPr lang="en-US" b="1" dirty="0"/>
              <a:t>		&lt;/authors&gt; </a:t>
            </a:r>
            <a:endParaRPr lang="en-US" b="1" dirty="0"/>
          </a:p>
          <a:p>
            <a:pPr>
              <a:buNone/>
            </a:pPr>
            <a:r>
              <a:rPr lang="en-US" b="1" dirty="0"/>
              <a:t>		&lt;</a:t>
            </a:r>
            <a:r>
              <a:rPr lang="en-US" b="1" dirty="0" err="1"/>
              <a:t>fullpaper</a:t>
            </a:r>
            <a:r>
              <a:rPr lang="en-US" b="1" dirty="0"/>
              <a:t>&gt;Object Fusion&lt;/</a:t>
            </a:r>
            <a:r>
              <a:rPr lang="en-US" b="1" dirty="0" err="1"/>
              <a:t>fullpaper</a:t>
            </a:r>
            <a:r>
              <a:rPr lang="en-US" b="1" dirty="0"/>
              <a:t>&gt;</a:t>
            </a:r>
            <a:endParaRPr lang="en-US" b="1" dirty="0"/>
          </a:p>
          <a:p>
            <a:pPr>
              <a:buNone/>
            </a:pPr>
            <a:r>
              <a:rPr lang="en-US" b="1" dirty="0"/>
              <a:t>	...</a:t>
            </a:r>
            <a:endParaRPr lang="en-US" b="1" dirty="0"/>
          </a:p>
          <a:p>
            <a:pPr>
              <a:buNone/>
            </a:pPr>
            <a:r>
              <a:rPr lang="en-US" b="1" dirty="0"/>
              <a:t>	&lt;/paper&gt;</a:t>
            </a:r>
            <a:endParaRPr lang="en-US" b="1" dirty="0"/>
          </a:p>
          <a:p>
            <a:pPr>
              <a:buNone/>
            </a:pPr>
            <a:r>
              <a:rPr lang="en-US" b="1" dirty="0"/>
              <a:t>&lt;/bibliography&gt;</a:t>
            </a:r>
            <a:endParaRPr lang="en-US" dirty="0"/>
          </a:p>
        </p:txBody>
      </p:sp>
      <p:pic>
        <p:nvPicPr>
          <p:cNvPr id="2051" name="Picture 3"/>
          <p:cNvPicPr>
            <a:picLocks noChangeAspect="1" noChangeArrowheads="1"/>
          </p:cNvPicPr>
          <p:nvPr/>
        </p:nvPicPr>
        <p:blipFill>
          <a:blip r:embed="rId1" cstate="print"/>
          <a:srcRect/>
          <a:stretch>
            <a:fillRect/>
          </a:stretch>
        </p:blipFill>
        <p:spPr bwMode="auto">
          <a:xfrm>
            <a:off x="0" y="1981200"/>
            <a:ext cx="3017240" cy="29718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9831A0C3-6F1F-5741-9D98-25656D08ABEA}" type="datetime1">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parsing in Python</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fld>
            <a:endParaRPr lang="en-US"/>
          </a:p>
        </p:txBody>
      </p:sp>
      <p:sp>
        <p:nvSpPr>
          <p:cNvPr id="4" name="Content Placeholder 3"/>
          <p:cNvSpPr>
            <a:spLocks noGrp="1"/>
          </p:cNvSpPr>
          <p:nvPr>
            <p:ph sz="quarter" idx="1"/>
          </p:nvPr>
        </p:nvSpPr>
        <p:spPr/>
        <p:txBody>
          <a:bodyPr>
            <a:normAutofit/>
          </a:bodyPr>
          <a:lstStyle/>
          <a:p>
            <a:r>
              <a:rPr lang="en-US" dirty="0" err="1"/>
              <a:t>BeautifulSoup</a:t>
            </a:r>
            <a:r>
              <a:rPr lang="en-US" dirty="0"/>
              <a:t>(</a:t>
            </a:r>
            <a:r>
              <a:rPr lang="en-US" dirty="0" err="1"/>
              <a:t>markup,"xml</a:t>
            </a:r>
            <a:r>
              <a:rPr lang="en-US" dirty="0"/>
              <a:t>")</a:t>
            </a:r>
            <a:endParaRPr lang="en-US" dirty="0"/>
          </a:p>
          <a:p>
            <a:pPr lvl="1"/>
            <a:r>
              <a:rPr lang="en-US" dirty="0"/>
              <a:t>Must install the </a:t>
            </a:r>
            <a:r>
              <a:rPr lang="en-US" dirty="0" err="1"/>
              <a:t>lxml</a:t>
            </a:r>
            <a:r>
              <a:rPr lang="en-US" dirty="0"/>
              <a:t> parser first  (</a:t>
            </a:r>
            <a:r>
              <a:rPr lang="en-US" sz="1700" dirty="0">
                <a:latin typeface="Courier New" panose="02070309020205020404" pitchFamily="49" charset="0"/>
                <a:cs typeface="Courier New" panose="02070309020205020404" pitchFamily="49" charset="0"/>
              </a:rPr>
              <a:t>pip install </a:t>
            </a:r>
            <a:r>
              <a:rPr lang="en-US" sz="1700" dirty="0" err="1">
                <a:latin typeface="Courier New" panose="02070309020205020404" pitchFamily="49" charset="0"/>
                <a:cs typeface="Courier New" panose="02070309020205020404" pitchFamily="49" charset="0"/>
              </a:rPr>
              <a:t>lxml</a:t>
            </a:r>
            <a:r>
              <a:rPr lang="en-US" dirty="0"/>
              <a:t>)</a:t>
            </a:r>
            <a:endParaRPr lang="en-US" dirty="0"/>
          </a:p>
          <a:p>
            <a:pPr lvl="1"/>
            <a:r>
              <a:rPr lang="en-US" dirty="0"/>
              <a:t>Again, if using Anaconda, you do not need to take this step.</a:t>
            </a:r>
            <a:endParaRPr lang="en-US" dirty="0"/>
          </a:p>
          <a:p>
            <a:r>
              <a:rPr lang="en-US" dirty="0"/>
              <a:t>Various other modules can be used:</a:t>
            </a:r>
            <a:endParaRPr lang="en-US" dirty="0"/>
          </a:p>
          <a:p>
            <a:pPr lvl="1"/>
            <a:r>
              <a:rPr lang="en-US" b="1" dirty="0" err="1"/>
              <a:t>xml.etree.ElementTree</a:t>
            </a:r>
            <a:r>
              <a:rPr lang="en-US" dirty="0"/>
              <a:t> - provides a lightweight </a:t>
            </a:r>
            <a:r>
              <a:rPr lang="en-US" dirty="0" err="1"/>
              <a:t>Pythonic</a:t>
            </a:r>
            <a:r>
              <a:rPr lang="en-US" dirty="0"/>
              <a:t> API that is easy to work with</a:t>
            </a:r>
            <a:endParaRPr lang="en-US" dirty="0"/>
          </a:p>
        </p:txBody>
      </p:sp>
      <p:sp>
        <p:nvSpPr>
          <p:cNvPr id="5" name="Date Placeholder 4"/>
          <p:cNvSpPr>
            <a:spLocks noGrp="1"/>
          </p:cNvSpPr>
          <p:nvPr>
            <p:ph type="dt" sz="half" idx="10"/>
          </p:nvPr>
        </p:nvSpPr>
        <p:spPr/>
        <p:txBody>
          <a:bodyPr/>
          <a:lstStyle/>
          <a:p>
            <a:fld id="{8F65C0A9-CF06-A34F-AF73-140A28EC3D1A}" type="datetime1">
              <a:rPr lang="en-US" smtClean="0"/>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Alternate Python XML parsing</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Default XML support in python</a:t>
            </a:r>
            <a:endParaRPr lang="en-US" dirty="0"/>
          </a:p>
          <a:p>
            <a:pPr marL="0"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xml.etree.ElementTree</a:t>
            </a:r>
            <a:r>
              <a:rPr lang="en-US" dirty="0">
                <a:latin typeface="Courier New" panose="02070309020205020404" pitchFamily="49" charset="0"/>
                <a:cs typeface="Courier New" panose="02070309020205020404" pitchFamily="49" charset="0"/>
              </a:rPr>
              <a:t> as </a:t>
            </a:r>
            <a:r>
              <a:rPr lang="en-US" dirty="0" err="1">
                <a:latin typeface="Courier New" panose="02070309020205020404" pitchFamily="49" charset="0"/>
                <a:cs typeface="Courier New" panose="02070309020205020404" pitchFamily="49" charset="0"/>
              </a:rPr>
              <a:t>elementtree</a:t>
            </a:r>
            <a:endParaRPr lang="en-US" dirty="0">
              <a:latin typeface="Courier New" panose="02070309020205020404" pitchFamily="49" charset="0"/>
              <a:cs typeface="Courier New" panose="02070309020205020404" pitchFamily="49" charset="0"/>
            </a:endParaRPr>
          </a:p>
          <a:p>
            <a:endParaRPr lang="en-US" dirty="0"/>
          </a:p>
          <a:p>
            <a:pPr marL="0" indent="0">
              <a:buNone/>
            </a:pPr>
            <a:r>
              <a:rPr lang="en-US" dirty="0"/>
              <a:t>Install </a:t>
            </a:r>
            <a:r>
              <a:rPr lang="en-US" dirty="0" err="1"/>
              <a:t>ElementTree</a:t>
            </a:r>
            <a:r>
              <a:rPr lang="en-US" dirty="0"/>
              <a:t> toolkit:</a:t>
            </a:r>
            <a:endParaRPr lang="en-US" dirty="0"/>
          </a:p>
          <a:p>
            <a:r>
              <a:rPr lang="en-US" dirty="0">
                <a:hlinkClick r:id="rId1"/>
              </a:rPr>
              <a:t>http://effbot.org/downloads/#elementtree</a:t>
            </a:r>
            <a:endParaRPr lang="en-US" dirty="0"/>
          </a:p>
          <a:p>
            <a:pPr marL="0" indent="0">
              <a:buNone/>
            </a:pPr>
            <a:r>
              <a:rPr lang="en-US" dirty="0"/>
              <a:t>This will install the </a:t>
            </a:r>
            <a:r>
              <a:rPr lang="en-US" dirty="0" err="1"/>
              <a:t>elementtree</a:t>
            </a:r>
            <a:r>
              <a:rPr lang="en-US" dirty="0"/>
              <a:t> package</a:t>
            </a:r>
            <a:endParaRPr lang="en-US" dirty="0"/>
          </a:p>
          <a:p>
            <a:pPr marL="0" indent="0">
              <a:buNone/>
            </a:pPr>
            <a:endParaRPr lang="en-US" dirty="0"/>
          </a:p>
          <a:p>
            <a:pPr marL="0" indent="0">
              <a:buNone/>
            </a:pPr>
            <a:r>
              <a:rPr lang="en-US" dirty="0"/>
              <a:t>Useful documentation of elements, etc.:</a:t>
            </a:r>
            <a:endParaRPr lang="en-US" dirty="0"/>
          </a:p>
          <a:p>
            <a:pPr marL="0" indent="0">
              <a:buNone/>
            </a:pPr>
            <a:r>
              <a:rPr lang="en-US" dirty="0"/>
              <a:t>Element Type:   </a:t>
            </a:r>
            <a:r>
              <a:rPr lang="en-US" dirty="0">
                <a:hlinkClick r:id="rId2"/>
              </a:rPr>
              <a:t>http://effbot.org/zone/element.htm</a:t>
            </a:r>
            <a:endParaRPr lang="en-US" dirty="0"/>
          </a:p>
          <a:p>
            <a:pPr marL="0" indent="0">
              <a:buNone/>
            </a:pPr>
            <a:r>
              <a:rPr lang="en-US" dirty="0"/>
              <a:t>Element has:  tag, attributes, text, child elements</a:t>
            </a:r>
            <a:br>
              <a:rPr lang="en-US" dirty="0"/>
            </a:br>
            <a:endParaRPr lang="en-US" dirty="0"/>
          </a:p>
          <a:p>
            <a:pPr marL="0" indent="0">
              <a:buNone/>
            </a:pPr>
            <a:r>
              <a:rPr lang="en-US" dirty="0" err="1">
                <a:latin typeface="Courier New" panose="02070309020205020404" pitchFamily="49" charset="0"/>
                <a:cs typeface="Courier New" panose="02070309020205020404" pitchFamily="49" charset="0"/>
              </a:rPr>
              <a:t>dom</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elementtree.parse</a:t>
            </a:r>
            <a:r>
              <a:rPr lang="en-US" dirty="0">
                <a:latin typeface="Courier New" panose="02070309020205020404" pitchFamily="49" charset="0"/>
                <a:cs typeface="Courier New" panose="02070309020205020404" pitchFamily="49" charset="0"/>
              </a:rPr>
              <a:t>('senate-lobbying-2013_1_1_1.xml')</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root = </a:t>
            </a:r>
            <a:r>
              <a:rPr lang="en-US" dirty="0" err="1">
                <a:latin typeface="Courier New" panose="02070309020205020404" pitchFamily="49" charset="0"/>
                <a:cs typeface="Courier New" panose="02070309020205020404" pitchFamily="49" charset="0"/>
              </a:rPr>
              <a:t>dom.getroot</a:t>
            </a:r>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for node in root: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print (</a:t>
            </a:r>
            <a:r>
              <a:rPr lang="en-US" dirty="0" err="1">
                <a:latin typeface="Courier New" panose="02070309020205020404" pitchFamily="49" charset="0"/>
                <a:cs typeface="Courier New" panose="02070309020205020404" pitchFamily="49" charset="0"/>
              </a:rPr>
              <a:t>node.tag</a:t>
            </a:r>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
        <p:nvSpPr>
          <p:cNvPr id="6" name="Date Placeholder 5"/>
          <p:cNvSpPr>
            <a:spLocks noGrp="1"/>
          </p:cNvSpPr>
          <p:nvPr>
            <p:ph type="dt" sz="half" idx="10"/>
          </p:nvPr>
        </p:nvSpPr>
        <p:spPr/>
        <p:txBody>
          <a:bodyPr/>
          <a:lstStyle/>
          <a:p>
            <a:fld id="{073748B3-0F5A-334D-BD6B-E4C210C6030A}" type="datetime1">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Gathering</a:t>
            </a:r>
            <a:endParaRPr lang="en-US" dirty="0"/>
          </a:p>
        </p:txBody>
      </p:sp>
      <p:sp>
        <p:nvSpPr>
          <p:cNvPr id="3" name="Content Placeholder 2"/>
          <p:cNvSpPr>
            <a:spLocks noGrp="1"/>
          </p:cNvSpPr>
          <p:nvPr>
            <p:ph idx="1"/>
          </p:nvPr>
        </p:nvSpPr>
        <p:spPr/>
        <p:txBody>
          <a:bodyPr>
            <a:normAutofit/>
          </a:bodyPr>
          <a:lstStyle/>
          <a:p>
            <a:pPr marL="514350" indent="-514350">
              <a:buAutoNum type="arabicPeriod"/>
            </a:pPr>
            <a:r>
              <a:rPr lang="en-US" u="sng" dirty="0"/>
              <a:t>Fetching</a:t>
            </a:r>
            <a:r>
              <a:rPr lang="en-US" dirty="0"/>
              <a:t> Web content: </a:t>
            </a:r>
            <a:r>
              <a:rPr lang="en-US" dirty="0">
                <a:latin typeface="Courier New" panose="02070309020205020404" pitchFamily="49" charset="0"/>
                <a:cs typeface="Courier New" panose="02070309020205020404" pitchFamily="49" charset="0"/>
              </a:rPr>
              <a:t>urllib3 or </a:t>
            </a:r>
            <a:r>
              <a:rPr lang="en-US" dirty="0" err="1">
                <a:latin typeface="Courier New" panose="02070309020205020404" pitchFamily="49" charset="0"/>
                <a:cs typeface="Courier New" panose="02070309020205020404" pitchFamily="49" charset="0"/>
              </a:rPr>
              <a:t>urllib.request</a:t>
            </a:r>
            <a:r>
              <a:rPr lang="en-US" dirty="0"/>
              <a:t> </a:t>
            </a:r>
            <a:endParaRPr lang="en-US" dirty="0"/>
          </a:p>
          <a:p>
            <a:pPr marL="514350" indent="-514350">
              <a:buAutoNum type="arabicPeriod"/>
            </a:pPr>
            <a:r>
              <a:rPr lang="en-US" u="sng" dirty="0"/>
              <a:t>Parsing</a:t>
            </a:r>
            <a:r>
              <a:rPr lang="en-US" dirty="0"/>
              <a:t> Web content: </a:t>
            </a:r>
            <a:r>
              <a:rPr lang="en-US" dirty="0" err="1">
                <a:latin typeface="Courier New" panose="02070309020205020404" pitchFamily="49" charset="0"/>
                <a:cs typeface="Courier New" panose="02070309020205020404" pitchFamily="49" charset="0"/>
              </a:rPr>
              <a:t>beautifulsoup</a:t>
            </a:r>
            <a:endParaRPr lang="en-US" dirty="0">
              <a:latin typeface="Courier New" panose="02070309020205020404" pitchFamily="49" charset="0"/>
              <a:cs typeface="Courier New" panose="02070309020205020404" pitchFamily="49" charset="0"/>
            </a:endParaRPr>
          </a:p>
          <a:p>
            <a:pPr marL="914400" lvl="1" indent="-514350">
              <a:buAutoNum type="arabicPeriod"/>
            </a:pPr>
            <a:r>
              <a:rPr lang="en-US" dirty="0">
                <a:latin typeface="Courier New" panose="02070309020205020404" pitchFamily="49" charset="0"/>
                <a:cs typeface="Courier New" panose="02070309020205020404" pitchFamily="49" charset="0"/>
              </a:rPr>
              <a:t>HTML</a:t>
            </a:r>
            <a:endParaRPr lang="en-US" dirty="0">
              <a:latin typeface="Courier New" panose="02070309020205020404" pitchFamily="49" charset="0"/>
              <a:cs typeface="Courier New" panose="02070309020205020404" pitchFamily="49" charset="0"/>
            </a:endParaRPr>
          </a:p>
          <a:p>
            <a:pPr marL="914400" lvl="1" indent="-514350">
              <a:buAutoNum type="arabicPeriod"/>
            </a:pPr>
            <a:r>
              <a:rPr lang="en-US" dirty="0">
                <a:latin typeface="Courier New" panose="02070309020205020404" pitchFamily="49" charset="0"/>
                <a:cs typeface="Courier New" panose="02070309020205020404" pitchFamily="49" charset="0"/>
              </a:rPr>
              <a:t>XML</a:t>
            </a:r>
            <a:endParaRPr lang="en-US" dirty="0"/>
          </a:p>
          <a:p>
            <a:pPr marL="514350" indent="-514350">
              <a:buAutoNum type="arabicPeriod"/>
            </a:pPr>
            <a:r>
              <a:rPr lang="en-US" dirty="0"/>
              <a:t>Web services</a:t>
            </a: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
        <p:nvSpPr>
          <p:cNvPr id="6" name="Date Placeholder 5"/>
          <p:cNvSpPr>
            <a:spLocks noGrp="1"/>
          </p:cNvSpPr>
          <p:nvPr>
            <p:ph type="dt" sz="half" idx="10"/>
          </p:nvPr>
        </p:nvSpPr>
        <p:spPr/>
        <p:txBody>
          <a:bodyPr/>
          <a:lstStyle/>
          <a:p>
            <a:fld id="{6D84664D-9D5C-B840-B619-310EEA33A7B9}" type="datetime1">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tag clouds!</a:t>
            </a:r>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
        <p:nvSpPr>
          <p:cNvPr id="6" name="Date Placeholder 5"/>
          <p:cNvSpPr>
            <a:spLocks noGrp="1"/>
          </p:cNvSpPr>
          <p:nvPr>
            <p:ph type="dt" sz="half" idx="10"/>
          </p:nvPr>
        </p:nvSpPr>
        <p:spPr/>
        <p:txBody>
          <a:bodyPr/>
          <a:lstStyle/>
          <a:p>
            <a:fld id="{52755FE9-F415-9F4D-926C-7CC10E252B68}" type="datetime1">
              <a:rPr lang="en-US" smtClean="0"/>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XML government lobbying data sample</a:t>
            </a:r>
            <a:br>
              <a:rPr lang="en-US" sz="3600" dirty="0"/>
            </a:br>
            <a:r>
              <a:rPr lang="en-US" sz="2200" dirty="0"/>
              <a:t>See </a:t>
            </a:r>
            <a:r>
              <a:rPr lang="en-US" sz="1600" dirty="0">
                <a:latin typeface="Courier New" panose="02070309020205020404" pitchFamily="49" charset="0"/>
                <a:cs typeface="Courier New" panose="02070309020205020404" pitchFamily="49" charset="0"/>
              </a:rPr>
              <a:t>senate-lobbying-2013_1_1_1.xml</a:t>
            </a:r>
            <a:r>
              <a:rPr lang="en-US" sz="2200" dirty="0"/>
              <a:t>  in lectures/week3</a:t>
            </a:r>
            <a:endParaRPr lang="en-US" sz="2200" dirty="0"/>
          </a:p>
        </p:txBody>
      </p:sp>
      <p:sp>
        <p:nvSpPr>
          <p:cNvPr id="3" name="Content Placeholder 2"/>
          <p:cNvSpPr>
            <a:spLocks noGrp="1"/>
          </p:cNvSpPr>
          <p:nvPr>
            <p:ph idx="1"/>
          </p:nvPr>
        </p:nvSpPr>
        <p:spPr/>
        <p:txBody>
          <a:bodyPr>
            <a:normAutofit fontScale="25000" lnSpcReduction="20000"/>
          </a:bodyPr>
          <a:lstStyle/>
          <a:p>
            <a:pPr marL="0" indent="0">
              <a:buNone/>
            </a:pPr>
            <a:r>
              <a:rPr lang="en-US" sz="4800" dirty="0">
                <a:latin typeface="Courier New" panose="02070309020205020404" pitchFamily="49" charset="0"/>
                <a:cs typeface="Courier New" panose="02070309020205020404" pitchFamily="49" charset="0"/>
              </a:rPr>
              <a:t>&lt;?xml version='1.0' encoding='UTF-16'?&gt;</a:t>
            </a: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&lt;</a:t>
            </a:r>
            <a:r>
              <a:rPr lang="en-US" sz="4800" dirty="0" err="1">
                <a:latin typeface="Courier New" panose="02070309020205020404" pitchFamily="49" charset="0"/>
                <a:cs typeface="Courier New" panose="02070309020205020404" pitchFamily="49" charset="0"/>
              </a:rPr>
              <a:t>PublicFilings</a:t>
            </a:r>
            <a:r>
              <a:rPr lang="en-US" sz="4800" dirty="0">
                <a:latin typeface="Courier New" panose="02070309020205020404" pitchFamily="49" charset="0"/>
                <a:cs typeface="Courier New" panose="02070309020205020404" pitchFamily="49" charset="0"/>
              </a:rPr>
              <a:t>&gt;</a:t>
            </a: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&lt;Filing ID="306B3144-3E4F-48CF-98F1-C6BF455B6A6B“  Year="2012" Received="2013-01-01T00:58:03.067" Amount="15000" Period="4th Quarter (Oct 1 - Dec 31)"&gt;</a:t>
            </a: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&lt;Registrant </a:t>
            </a:r>
            <a:r>
              <a:rPr lang="en-US" sz="4800" dirty="0" err="1">
                <a:latin typeface="Courier New" panose="02070309020205020404" pitchFamily="49" charset="0"/>
                <a:cs typeface="Courier New" panose="02070309020205020404" pitchFamily="49" charset="0"/>
              </a:rPr>
              <a:t>RegistrantID</a:t>
            </a:r>
            <a:r>
              <a:rPr lang="en-US" sz="4800" dirty="0">
                <a:latin typeface="Courier New" panose="02070309020205020404" pitchFamily="49" charset="0"/>
                <a:cs typeface="Courier New" panose="02070309020205020404" pitchFamily="49" charset="0"/>
              </a:rPr>
              <a:t>="6848" </a:t>
            </a:r>
            <a:r>
              <a:rPr lang="en-US" sz="4800" dirty="0" err="1">
                <a:latin typeface="Courier New" panose="02070309020205020404" pitchFamily="49" charset="0"/>
                <a:cs typeface="Courier New" panose="02070309020205020404" pitchFamily="49" charset="0"/>
              </a:rPr>
              <a:t>RegistrantName</a:t>
            </a:r>
            <a:r>
              <a:rPr lang="en-US" sz="4800" dirty="0">
                <a:latin typeface="Courier New" panose="02070309020205020404" pitchFamily="49" charset="0"/>
                <a:cs typeface="Courier New" panose="02070309020205020404" pitchFamily="49" charset="0"/>
              </a:rPr>
              <a:t>="Marshall </a:t>
            </a:r>
            <a:r>
              <a:rPr lang="en-US" sz="4800" dirty="0" err="1">
                <a:latin typeface="Courier New" panose="02070309020205020404" pitchFamily="49" charset="0"/>
                <a:cs typeface="Courier New" panose="02070309020205020404" pitchFamily="49" charset="0"/>
              </a:rPr>
              <a:t>Brachman</a:t>
            </a:r>
            <a:r>
              <a:rPr lang="en-US" sz="4800" dirty="0">
                <a:latin typeface="Courier New" panose="02070309020205020404" pitchFamily="49" charset="0"/>
                <a:cs typeface="Courier New" panose="02070309020205020404" pitchFamily="49" charset="0"/>
              </a:rPr>
              <a:t>" /&gt;</a:t>
            </a: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&lt;Client </a:t>
            </a:r>
            <a:r>
              <a:rPr lang="en-US" sz="4800" dirty="0" err="1">
                <a:latin typeface="Courier New" panose="02070309020205020404" pitchFamily="49" charset="0"/>
                <a:cs typeface="Courier New" panose="02070309020205020404" pitchFamily="49" charset="0"/>
              </a:rPr>
              <a:t>ClientName</a:t>
            </a:r>
            <a:r>
              <a:rPr lang="en-US" sz="4800" dirty="0">
                <a:latin typeface="Courier New" panose="02070309020205020404" pitchFamily="49" charset="0"/>
                <a:cs typeface="Courier New" panose="02070309020205020404" pitchFamily="49" charset="0"/>
              </a:rPr>
              <a:t>="ADAMS COUNTY COLORADO" </a:t>
            </a:r>
            <a:r>
              <a:rPr lang="en-US" sz="4800" dirty="0" err="1">
                <a:latin typeface="Courier New" panose="02070309020205020404" pitchFamily="49" charset="0"/>
                <a:cs typeface="Courier New" panose="02070309020205020404" pitchFamily="49" charset="0"/>
              </a:rPr>
              <a:t>ClientID</a:t>
            </a:r>
            <a:r>
              <a:rPr lang="en-US" sz="4800" dirty="0">
                <a:latin typeface="Courier New" panose="02070309020205020404" pitchFamily="49" charset="0"/>
                <a:cs typeface="Courier New" panose="02070309020205020404" pitchFamily="49" charset="0"/>
              </a:rPr>
              <a:t>="12" </a:t>
            </a: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&lt;Lobbyists&gt;</a:t>
            </a: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&lt;Lobbyist </a:t>
            </a:r>
            <a:r>
              <a:rPr lang="en-US" sz="4800" dirty="0" err="1">
                <a:latin typeface="Courier New" panose="02070309020205020404" pitchFamily="49" charset="0"/>
                <a:cs typeface="Courier New" panose="02070309020205020404" pitchFamily="49" charset="0"/>
              </a:rPr>
              <a:t>LobbyistName</a:t>
            </a:r>
            <a:r>
              <a:rPr lang="en-US" sz="4800" dirty="0">
                <a:latin typeface="Courier New" panose="02070309020205020404" pitchFamily="49" charset="0"/>
                <a:cs typeface="Courier New" panose="02070309020205020404" pitchFamily="49" charset="0"/>
              </a:rPr>
              <a:t>="BRACHMAN, MARSHALL A" /&gt;</a:t>
            </a: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&lt;/Lobbyists&gt;</a:t>
            </a: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&lt;</a:t>
            </a:r>
            <a:r>
              <a:rPr lang="en-US" sz="4800" dirty="0" err="1">
                <a:latin typeface="Courier New" panose="02070309020205020404" pitchFamily="49" charset="0"/>
                <a:cs typeface="Courier New" panose="02070309020205020404" pitchFamily="49" charset="0"/>
              </a:rPr>
              <a:t>GovernmentEntities</a:t>
            </a:r>
            <a:r>
              <a:rPr lang="en-US" sz="4800" dirty="0">
                <a:latin typeface="Courier New" panose="02070309020205020404" pitchFamily="49" charset="0"/>
                <a:cs typeface="Courier New" panose="02070309020205020404" pitchFamily="49" charset="0"/>
              </a:rPr>
              <a:t>&gt;</a:t>
            </a: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&lt;</a:t>
            </a:r>
            <a:r>
              <a:rPr lang="en-US" sz="4800" dirty="0" err="1">
                <a:latin typeface="Courier New" panose="02070309020205020404" pitchFamily="49" charset="0"/>
                <a:cs typeface="Courier New" panose="02070309020205020404" pitchFamily="49" charset="0"/>
              </a:rPr>
              <a:t>GovernmentEntity</a:t>
            </a:r>
            <a:r>
              <a:rPr lang="en-US" sz="4800" dirty="0">
                <a:latin typeface="Courier New" panose="02070309020205020404" pitchFamily="49" charset="0"/>
                <a:cs typeface="Courier New" panose="02070309020205020404" pitchFamily="49" charset="0"/>
              </a:rPr>
              <a:t> </a:t>
            </a:r>
            <a:r>
              <a:rPr lang="en-US" sz="4800" dirty="0" err="1">
                <a:latin typeface="Courier New" panose="02070309020205020404" pitchFamily="49" charset="0"/>
                <a:cs typeface="Courier New" panose="02070309020205020404" pitchFamily="49" charset="0"/>
              </a:rPr>
              <a:t>GovEntityName</a:t>
            </a:r>
            <a:r>
              <a:rPr lang="en-US" sz="4800" dirty="0">
                <a:latin typeface="Courier New" panose="02070309020205020404" pitchFamily="49" charset="0"/>
                <a:cs typeface="Courier New" panose="02070309020205020404" pitchFamily="49" charset="0"/>
              </a:rPr>
              <a:t>="SENATE" /&gt;</a:t>
            </a: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&lt;</a:t>
            </a:r>
            <a:r>
              <a:rPr lang="en-US" sz="4800" dirty="0" err="1">
                <a:latin typeface="Courier New" panose="02070309020205020404" pitchFamily="49" charset="0"/>
                <a:cs typeface="Courier New" panose="02070309020205020404" pitchFamily="49" charset="0"/>
              </a:rPr>
              <a:t>GovernmentEntity</a:t>
            </a:r>
            <a:r>
              <a:rPr lang="en-US" sz="4800" dirty="0">
                <a:latin typeface="Courier New" panose="02070309020205020404" pitchFamily="49" charset="0"/>
                <a:cs typeface="Courier New" panose="02070309020205020404" pitchFamily="49" charset="0"/>
              </a:rPr>
              <a:t> </a:t>
            </a:r>
            <a:r>
              <a:rPr lang="en-US" sz="4800" dirty="0" err="1">
                <a:latin typeface="Courier New" panose="02070309020205020404" pitchFamily="49" charset="0"/>
                <a:cs typeface="Courier New" panose="02070309020205020404" pitchFamily="49" charset="0"/>
              </a:rPr>
              <a:t>GovEntityName</a:t>
            </a:r>
            <a:r>
              <a:rPr lang="en-US" sz="4800" dirty="0">
                <a:latin typeface="Courier New" panose="02070309020205020404" pitchFamily="49" charset="0"/>
                <a:cs typeface="Courier New" panose="02070309020205020404" pitchFamily="49" charset="0"/>
              </a:rPr>
              <a:t>="Federal Aviation Administration (FAA)" /&gt;</a:t>
            </a: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&lt;</a:t>
            </a:r>
            <a:r>
              <a:rPr lang="en-US" sz="4800" dirty="0" err="1">
                <a:latin typeface="Courier New" panose="02070309020205020404" pitchFamily="49" charset="0"/>
                <a:cs typeface="Courier New" panose="02070309020205020404" pitchFamily="49" charset="0"/>
              </a:rPr>
              <a:t>GovernmentEntity</a:t>
            </a:r>
            <a:r>
              <a:rPr lang="en-US" sz="4800" dirty="0">
                <a:latin typeface="Courier New" panose="02070309020205020404" pitchFamily="49" charset="0"/>
                <a:cs typeface="Courier New" panose="02070309020205020404" pitchFamily="49" charset="0"/>
              </a:rPr>
              <a:t> </a:t>
            </a:r>
            <a:r>
              <a:rPr lang="en-US" sz="4800" dirty="0" err="1">
                <a:latin typeface="Courier New" panose="02070309020205020404" pitchFamily="49" charset="0"/>
                <a:cs typeface="Courier New" panose="02070309020205020404" pitchFamily="49" charset="0"/>
              </a:rPr>
              <a:t>GovEntityName</a:t>
            </a:r>
            <a:r>
              <a:rPr lang="en-US" sz="4800" dirty="0">
                <a:latin typeface="Courier New" panose="02070309020205020404" pitchFamily="49" charset="0"/>
                <a:cs typeface="Courier New" panose="02070309020205020404" pitchFamily="49" charset="0"/>
              </a:rPr>
              <a:t>="HOUSE OF REPRESENTATIVES" /&gt;</a:t>
            </a: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&lt;/</a:t>
            </a:r>
            <a:r>
              <a:rPr lang="en-US" sz="4800" dirty="0" err="1">
                <a:latin typeface="Courier New" panose="02070309020205020404" pitchFamily="49" charset="0"/>
                <a:cs typeface="Courier New" panose="02070309020205020404" pitchFamily="49" charset="0"/>
              </a:rPr>
              <a:t>GovernmentEntities</a:t>
            </a:r>
            <a:r>
              <a:rPr lang="en-US" sz="4800" dirty="0">
                <a:latin typeface="Courier New" panose="02070309020205020404" pitchFamily="49" charset="0"/>
                <a:cs typeface="Courier New" panose="02070309020205020404" pitchFamily="49" charset="0"/>
              </a:rPr>
              <a:t>&gt;</a:t>
            </a: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&lt;Issues&gt;</a:t>
            </a: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&lt;Issue Code="BUDGET/APPROPRIATIONS" </a:t>
            </a:r>
            <a:r>
              <a:rPr lang="en-US" sz="4800" dirty="0" err="1">
                <a:latin typeface="Courier New" panose="02070309020205020404" pitchFamily="49" charset="0"/>
                <a:cs typeface="Courier New" panose="02070309020205020404" pitchFamily="49" charset="0"/>
              </a:rPr>
              <a:t>SpecificIssue</a:t>
            </a:r>
            <a:r>
              <a:rPr lang="en-US" sz="4800" dirty="0">
                <a:latin typeface="Courier New" panose="02070309020205020404" pitchFamily="49" charset="0"/>
                <a:cs typeface="Courier New" panose="02070309020205020404" pitchFamily="49" charset="0"/>
              </a:rPr>
              <a:t>="DERA funding regarding Rocky Mountain Arsenal&amp;#</a:t>
            </a:r>
            <a:r>
              <a:rPr lang="en-US" sz="4800" dirty="0" err="1">
                <a:latin typeface="Courier New" panose="02070309020205020404" pitchFamily="49" charset="0"/>
                <a:cs typeface="Courier New" panose="02070309020205020404" pitchFamily="49" charset="0"/>
              </a:rPr>
              <a:t>xA;DoD</a:t>
            </a:r>
            <a:r>
              <a:rPr lang="en-US" sz="4800" dirty="0">
                <a:latin typeface="Courier New" panose="02070309020205020404" pitchFamily="49" charset="0"/>
                <a:cs typeface="Courier New" panose="02070309020205020404" pitchFamily="49" charset="0"/>
              </a:rPr>
              <a:t> Appropriations for the above&amp;#</a:t>
            </a:r>
            <a:r>
              <a:rPr lang="en-US" sz="4800" dirty="0" err="1">
                <a:latin typeface="Courier New" panose="02070309020205020404" pitchFamily="49" charset="0"/>
                <a:cs typeface="Courier New" panose="02070309020205020404" pitchFamily="49" charset="0"/>
              </a:rPr>
              <a:t>xA;TTHUD</a:t>
            </a:r>
            <a:r>
              <a:rPr lang="en-US" sz="4800" dirty="0">
                <a:latin typeface="Courier New" panose="02070309020205020404" pitchFamily="49" charset="0"/>
                <a:cs typeface="Courier New" panose="02070309020205020404" pitchFamily="49" charset="0"/>
              </a:rPr>
              <a:t> funding for railroad grade separation&amp;#</a:t>
            </a:r>
            <a:r>
              <a:rPr lang="en-US" sz="4800" dirty="0" err="1">
                <a:latin typeface="Courier New" panose="02070309020205020404" pitchFamily="49" charset="0"/>
                <a:cs typeface="Courier New" panose="02070309020205020404" pitchFamily="49" charset="0"/>
              </a:rPr>
              <a:t>xA;funding</a:t>
            </a:r>
            <a:r>
              <a:rPr lang="en-US" sz="4800" dirty="0">
                <a:latin typeface="Courier New" panose="02070309020205020404" pitchFamily="49" charset="0"/>
                <a:cs typeface="Courier New" panose="02070309020205020404" pitchFamily="49" charset="0"/>
              </a:rPr>
              <a:t> for contract tower program and commercial flight program" /&gt;</a:t>
            </a: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&lt;Issue Code="DEFENSE" </a:t>
            </a:r>
            <a:r>
              <a:rPr lang="en-US" sz="4800" dirty="0" err="1">
                <a:latin typeface="Courier New" panose="02070309020205020404" pitchFamily="49" charset="0"/>
                <a:cs typeface="Courier New" panose="02070309020205020404" pitchFamily="49" charset="0"/>
              </a:rPr>
              <a:t>SpecificIssue</a:t>
            </a:r>
            <a:r>
              <a:rPr lang="en-US" sz="4800" dirty="0">
                <a:latin typeface="Courier New" panose="02070309020205020404" pitchFamily="49" charset="0"/>
                <a:cs typeface="Courier New" panose="02070309020205020404" pitchFamily="49" charset="0"/>
              </a:rPr>
              <a:t>="DERA funding regarding Rocky Mountain Arsenal&amp;#</a:t>
            </a:r>
            <a:r>
              <a:rPr lang="en-US" sz="4800" dirty="0" err="1">
                <a:latin typeface="Courier New" panose="02070309020205020404" pitchFamily="49" charset="0"/>
                <a:cs typeface="Courier New" panose="02070309020205020404" pitchFamily="49" charset="0"/>
              </a:rPr>
              <a:t>xA;DoD</a:t>
            </a:r>
            <a:r>
              <a:rPr lang="en-US" sz="4800" dirty="0">
                <a:latin typeface="Courier New" panose="02070309020205020404" pitchFamily="49" charset="0"/>
                <a:cs typeface="Courier New" panose="02070309020205020404" pitchFamily="49" charset="0"/>
              </a:rPr>
              <a:t> Authorization" /&gt;</a:t>
            </a: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&lt;Issue Code="NATURAL RESOURCES" </a:t>
            </a:r>
            <a:r>
              <a:rPr lang="en-US" sz="4800" dirty="0" err="1">
                <a:latin typeface="Courier New" panose="02070309020205020404" pitchFamily="49" charset="0"/>
                <a:cs typeface="Courier New" panose="02070309020205020404" pitchFamily="49" charset="0"/>
              </a:rPr>
              <a:t>SpecificIssue</a:t>
            </a:r>
            <a:r>
              <a:rPr lang="en-US" sz="4800" dirty="0">
                <a:latin typeface="Courier New" panose="02070309020205020404" pitchFamily="49" charset="0"/>
                <a:cs typeface="Courier New" panose="02070309020205020404" pitchFamily="49" charset="0"/>
              </a:rPr>
              <a:t>="land trade issues regarding the Rocky Mountain Arsenal NWP" /&gt;</a:t>
            </a: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&lt;/Issues&gt;</a:t>
            </a: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&lt;/Filing&gt;</a:t>
            </a:r>
            <a:endParaRPr lang="en-US" sz="4800" dirty="0">
              <a:latin typeface="Courier New" panose="02070309020205020404" pitchFamily="49" charset="0"/>
              <a:cs typeface="Courier New" panose="02070309020205020404" pitchFamily="49" charset="0"/>
            </a:endParaRPr>
          </a:p>
          <a:p>
            <a:pPr marL="0" indent="0">
              <a:buNone/>
            </a:pP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
        <p:nvSpPr>
          <p:cNvPr id="6" name="Date Placeholder 5"/>
          <p:cNvSpPr>
            <a:spLocks noGrp="1"/>
          </p:cNvSpPr>
          <p:nvPr>
            <p:ph type="dt" sz="half" idx="10"/>
          </p:nvPr>
        </p:nvSpPr>
        <p:spPr/>
        <p:txBody>
          <a:bodyPr/>
          <a:lstStyle/>
          <a:p>
            <a:fld id="{8566DE3F-3722-3F42-BAD5-5FE90B767EB7}" type="datetime1">
              <a:rPr lang="en-US" smtClean="0"/>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Clouds with </a:t>
            </a:r>
            <a:r>
              <a:rPr lang="en-US" dirty="0" err="1">
                <a:latin typeface="Courier New" panose="02070309020205020404" pitchFamily="49" charset="0"/>
                <a:cs typeface="Courier New" panose="02070309020205020404" pitchFamily="49" charset="0"/>
              </a:rPr>
              <a:t>wordcloud</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a:bodyPr>
          <a:lstStyle/>
          <a:p>
            <a:pPr marL="0" indent="0">
              <a:buNone/>
            </a:pPr>
            <a:r>
              <a:rPr lang="en-US" sz="2000" dirty="0">
                <a:latin typeface="+mj-lt"/>
              </a:rPr>
              <a:t>from </a:t>
            </a:r>
            <a:r>
              <a:rPr lang="en-US" sz="2000" dirty="0" err="1">
                <a:latin typeface="+mj-lt"/>
              </a:rPr>
              <a:t>wordcloud</a:t>
            </a:r>
            <a:r>
              <a:rPr lang="en-US" sz="2000" dirty="0">
                <a:latin typeface="+mj-lt"/>
              </a:rPr>
              <a:t> import </a:t>
            </a:r>
            <a:r>
              <a:rPr lang="en-US" sz="2000" dirty="0" err="1">
                <a:latin typeface="+mj-lt"/>
              </a:rPr>
              <a:t>WordCloud</a:t>
            </a:r>
            <a:endParaRPr lang="en-US" sz="2000" dirty="0">
              <a:latin typeface="+mj-lt"/>
            </a:endParaRPr>
          </a:p>
          <a:p>
            <a:pPr marL="0" indent="0">
              <a:buNone/>
            </a:pPr>
            <a:r>
              <a:rPr lang="en-US" sz="2000" dirty="0">
                <a:latin typeface="+mj-lt"/>
              </a:rPr>
              <a:t>import </a:t>
            </a:r>
            <a:r>
              <a:rPr lang="en-US" sz="2000" dirty="0" err="1">
                <a:latin typeface="+mj-lt"/>
              </a:rPr>
              <a:t>matplotlib.pyplot</a:t>
            </a:r>
            <a:r>
              <a:rPr lang="en-US" sz="2000" dirty="0">
                <a:latin typeface="+mj-lt"/>
              </a:rPr>
              <a:t> as </a:t>
            </a:r>
            <a:r>
              <a:rPr lang="en-US" sz="2000" dirty="0" err="1">
                <a:latin typeface="+mj-lt"/>
              </a:rPr>
              <a:t>plt</a:t>
            </a:r>
            <a:endParaRPr lang="en-US" sz="2000" dirty="0">
              <a:latin typeface="+mj-lt"/>
            </a:endParaRPr>
          </a:p>
          <a:p>
            <a:pPr marL="0" indent="0">
              <a:buNone/>
            </a:pPr>
            <a:r>
              <a:rPr lang="en-US" sz="2000" dirty="0">
                <a:latin typeface="+mj-lt"/>
                <a:cs typeface="Courier New" panose="02070309020205020404" pitchFamily="49" charset="0"/>
              </a:rPr>
              <a:t>YOUR_TEXT = "A tag cloud is a visual representation for text data, typically\ used to depict keyword metadata on websites, or to visualize free form text." </a:t>
            </a:r>
            <a:endParaRPr lang="en-US" sz="2000" dirty="0">
              <a:latin typeface="+mj-lt"/>
              <a:cs typeface="Courier New" panose="02070309020205020404" pitchFamily="49" charset="0"/>
            </a:endParaRPr>
          </a:p>
          <a:p>
            <a:pPr marL="0" indent="0">
              <a:buNone/>
            </a:pPr>
            <a:r>
              <a:rPr lang="en-US" sz="2000" dirty="0" err="1">
                <a:latin typeface="+mj-lt"/>
              </a:rPr>
              <a:t>wc</a:t>
            </a:r>
            <a:r>
              <a:rPr lang="en-US" sz="2000" dirty="0">
                <a:latin typeface="+mj-lt"/>
              </a:rPr>
              <a:t> = </a:t>
            </a:r>
            <a:r>
              <a:rPr lang="en-US" sz="2000" dirty="0" err="1">
                <a:latin typeface="+mj-lt"/>
              </a:rPr>
              <a:t>WordCloud</a:t>
            </a:r>
            <a:r>
              <a:rPr lang="en-US" sz="2000" dirty="0">
                <a:latin typeface="+mj-lt"/>
              </a:rPr>
              <a:t>().generate(</a:t>
            </a:r>
            <a:r>
              <a:rPr lang="en-US" sz="2000" dirty="0">
                <a:cs typeface="Courier New" panose="02070309020205020404" pitchFamily="49" charset="0"/>
              </a:rPr>
              <a:t>YOUR_TEXT </a:t>
            </a:r>
            <a:r>
              <a:rPr lang="en-US" sz="2000" dirty="0">
                <a:latin typeface="+mj-lt"/>
              </a:rPr>
              <a:t>)</a:t>
            </a:r>
            <a:endParaRPr lang="en-US" sz="2000" dirty="0">
              <a:latin typeface="+mj-lt"/>
            </a:endParaRPr>
          </a:p>
          <a:p>
            <a:pPr marL="0" indent="0">
              <a:buNone/>
            </a:pPr>
            <a:r>
              <a:rPr lang="en-US" sz="2000" dirty="0" err="1">
                <a:latin typeface="+mj-lt"/>
              </a:rPr>
              <a:t>wc.to_file</a:t>
            </a:r>
            <a:r>
              <a:rPr lang="en-US" sz="2000" dirty="0">
                <a:latin typeface="+mj-lt"/>
              </a:rPr>
              <a:t>(”</a:t>
            </a:r>
            <a:r>
              <a:rPr lang="en-US" sz="2000" dirty="0" err="1">
                <a:latin typeface="+mj-lt"/>
              </a:rPr>
              <a:t>yourfile.png</a:t>
            </a:r>
            <a:r>
              <a:rPr lang="en-US" sz="2000" dirty="0">
                <a:latin typeface="+mj-lt"/>
              </a:rPr>
              <a:t>")</a:t>
            </a:r>
            <a:endParaRPr lang="en-US" sz="2000" dirty="0">
              <a:latin typeface="+mj-lt"/>
            </a:endParaRPr>
          </a:p>
          <a:p>
            <a:pPr marL="0" indent="0">
              <a:buNone/>
            </a:pPr>
            <a:endParaRPr lang="en-US" dirty="0">
              <a:latin typeface="+mj-lt"/>
            </a:endParaRPr>
          </a:p>
          <a:p>
            <a:pPr marL="0" indent="0">
              <a:buNone/>
            </a:pPr>
            <a:r>
              <a:rPr lang="en-US" sz="3000" dirty="0"/>
              <a:t>May need to limit input length to a representative sample of text if module is too slow.</a:t>
            </a:r>
            <a:endParaRPr lang="en-US" sz="3000" dirty="0"/>
          </a:p>
          <a:p>
            <a:pPr marL="0" indent="0">
              <a:buNone/>
            </a:pPr>
            <a:r>
              <a:rPr lang="en-US" sz="3000" dirty="0"/>
              <a:t>Need to install </a:t>
            </a:r>
            <a:r>
              <a:rPr lang="en-US" sz="3000" dirty="0" err="1"/>
              <a:t>wordcloud</a:t>
            </a:r>
            <a:r>
              <a:rPr lang="en-US" sz="3000" dirty="0"/>
              <a:t> and image packages</a:t>
            </a:r>
            <a:endParaRPr lang="en-US" sz="3000" dirty="0"/>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
        <p:nvSpPr>
          <p:cNvPr id="7" name="Date Placeholder 6"/>
          <p:cNvSpPr>
            <a:spLocks noGrp="1"/>
          </p:cNvSpPr>
          <p:nvPr>
            <p:ph type="dt" sz="half" idx="10"/>
          </p:nvPr>
        </p:nvSpPr>
        <p:spPr/>
        <p:txBody>
          <a:bodyPr/>
          <a:lstStyle/>
          <a:p>
            <a:fld id="{D4C0C64D-AEDB-1B48-8C41-91018BFA691F}" type="datetime1">
              <a:rPr lang="en-US" smtClean="0"/>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Creating tag cloud from lobbying data</a:t>
            </a:r>
            <a:endParaRPr lang="en-US" dirty="0"/>
          </a:p>
        </p:txBody>
      </p:sp>
      <p:sp>
        <p:nvSpPr>
          <p:cNvPr id="3" name="Content Placeholder 2"/>
          <p:cNvSpPr>
            <a:spLocks noGrp="1"/>
          </p:cNvSpPr>
          <p:nvPr>
            <p:ph idx="1"/>
          </p:nvPr>
        </p:nvSpPr>
        <p:spPr>
          <a:xfrm>
            <a:off x="2514600" y="2438400"/>
            <a:ext cx="4800600" cy="4525963"/>
          </a:xfrm>
        </p:spPr>
        <p:txBody>
          <a:bodyPr>
            <a:normAutofit fontScale="40000" lnSpcReduction="20000"/>
          </a:bodyPr>
          <a:lstStyle/>
          <a:p>
            <a:pPr marL="0" indent="0">
              <a:buNone/>
            </a:pPr>
            <a:r>
              <a:rPr lang="en-US" dirty="0"/>
              <a:t>from </a:t>
            </a:r>
            <a:r>
              <a:rPr lang="en-US" dirty="0" err="1"/>
              <a:t>wordcloud</a:t>
            </a:r>
            <a:r>
              <a:rPr lang="en-US" dirty="0"/>
              <a:t> import </a:t>
            </a:r>
            <a:r>
              <a:rPr lang="en-US" dirty="0" err="1"/>
              <a:t>WordCloud</a:t>
            </a:r>
            <a:endParaRPr lang="en-US" dirty="0"/>
          </a:p>
          <a:p>
            <a:pPr marL="0" indent="0">
              <a:buNone/>
            </a:pPr>
            <a:r>
              <a:rPr lang="en-US" dirty="0"/>
              <a:t>import </a:t>
            </a:r>
            <a:r>
              <a:rPr lang="en-US" dirty="0" err="1"/>
              <a:t>xml.etree.ElementTree</a:t>
            </a:r>
            <a:r>
              <a:rPr lang="en-US" dirty="0"/>
              <a:t> as </a:t>
            </a:r>
            <a:r>
              <a:rPr lang="en-US" dirty="0" err="1"/>
              <a:t>elementtree</a:t>
            </a:r>
            <a:endParaRPr lang="en-US" dirty="0"/>
          </a:p>
          <a:p>
            <a:pPr marL="0" indent="0">
              <a:buNone/>
            </a:pPr>
            <a:endParaRPr lang="en-US" dirty="0"/>
          </a:p>
          <a:p>
            <a:pPr marL="0" indent="0">
              <a:buNone/>
            </a:pPr>
            <a:endParaRPr lang="en-US" dirty="0"/>
          </a:p>
          <a:p>
            <a:pPr marL="0" indent="0">
              <a:buNone/>
            </a:pPr>
            <a:r>
              <a:rPr lang="en-US" dirty="0" err="1"/>
              <a:t>allText</a:t>
            </a:r>
            <a:r>
              <a:rPr lang="en-US" dirty="0"/>
              <a:t> = ""</a:t>
            </a:r>
            <a:endParaRPr lang="en-US" dirty="0"/>
          </a:p>
          <a:p>
            <a:pPr marL="0" indent="0">
              <a:buNone/>
            </a:pPr>
            <a:endParaRPr lang="en-US" dirty="0"/>
          </a:p>
          <a:p>
            <a:pPr marL="0" indent="0">
              <a:buNone/>
            </a:pPr>
            <a:r>
              <a:rPr lang="en-US" dirty="0" err="1"/>
              <a:t>dom</a:t>
            </a:r>
            <a:r>
              <a:rPr lang="en-US" dirty="0"/>
              <a:t> = </a:t>
            </a:r>
            <a:r>
              <a:rPr lang="en-US" dirty="0" err="1"/>
              <a:t>elementtree.parse</a:t>
            </a:r>
            <a:r>
              <a:rPr lang="en-US" dirty="0"/>
              <a:t>('senate-lobbying-2013_1_1_1.xml')</a:t>
            </a:r>
            <a:endParaRPr lang="en-US" dirty="0"/>
          </a:p>
          <a:p>
            <a:pPr marL="0" indent="0">
              <a:buNone/>
            </a:pPr>
            <a:r>
              <a:rPr lang="en-US" dirty="0"/>
              <a:t>#retrieve the first xml tag (&lt;tag&gt;data&lt;/tag&gt;) that the parser finds with name </a:t>
            </a:r>
            <a:r>
              <a:rPr lang="en-US" dirty="0" err="1"/>
              <a:t>tagName</a:t>
            </a:r>
            <a:r>
              <a:rPr lang="en-US" dirty="0"/>
              <a:t>:</a:t>
            </a:r>
            <a:endParaRPr lang="en-US" dirty="0"/>
          </a:p>
          <a:p>
            <a:pPr marL="0" indent="0">
              <a:buNone/>
            </a:pPr>
            <a:r>
              <a:rPr lang="en-US" dirty="0" err="1"/>
              <a:t>filinglist</a:t>
            </a:r>
            <a:r>
              <a:rPr lang="en-US" dirty="0"/>
              <a:t> = </a:t>
            </a:r>
            <a:r>
              <a:rPr lang="en-US" dirty="0" err="1"/>
              <a:t>dom.getroot</a:t>
            </a:r>
            <a:r>
              <a:rPr lang="en-US" dirty="0"/>
              <a:t>()</a:t>
            </a:r>
            <a:endParaRPr lang="en-US" dirty="0"/>
          </a:p>
          <a:p>
            <a:pPr marL="0" indent="0">
              <a:buNone/>
            </a:pPr>
            <a:r>
              <a:rPr lang="en-US" dirty="0"/>
              <a:t>for filing in </a:t>
            </a:r>
            <a:r>
              <a:rPr lang="en-US" dirty="0" err="1"/>
              <a:t>filinglist</a:t>
            </a:r>
            <a:r>
              <a:rPr lang="en-US" dirty="0"/>
              <a:t>:</a:t>
            </a:r>
            <a:endParaRPr lang="en-US" dirty="0"/>
          </a:p>
          <a:p>
            <a:pPr marL="0" indent="0">
              <a:buNone/>
            </a:pPr>
            <a:r>
              <a:rPr lang="en-US" dirty="0"/>
              <a:t>    issues = list(</a:t>
            </a:r>
            <a:r>
              <a:rPr lang="en-US" dirty="0" err="1"/>
              <a:t>filing.iter</a:t>
            </a:r>
            <a:r>
              <a:rPr lang="en-US" dirty="0"/>
              <a:t>('Issues'))</a:t>
            </a:r>
            <a:endParaRPr lang="en-US" dirty="0"/>
          </a:p>
          <a:p>
            <a:pPr marL="0" indent="0">
              <a:buNone/>
            </a:pPr>
            <a:r>
              <a:rPr lang="en-US" dirty="0"/>
              <a:t>    if </a:t>
            </a:r>
            <a:r>
              <a:rPr lang="en-US" dirty="0" err="1"/>
              <a:t>len</a:t>
            </a:r>
            <a:r>
              <a:rPr lang="en-US" dirty="0"/>
              <a:t>(issues) &gt; 0:</a:t>
            </a:r>
            <a:endParaRPr lang="en-US" dirty="0"/>
          </a:p>
          <a:p>
            <a:pPr marL="0" indent="0">
              <a:buNone/>
            </a:pPr>
            <a:r>
              <a:rPr lang="en-US" dirty="0"/>
              <a:t>        </a:t>
            </a:r>
            <a:r>
              <a:rPr lang="en-US" dirty="0" err="1"/>
              <a:t>issuelist</a:t>
            </a:r>
            <a:r>
              <a:rPr lang="en-US" dirty="0"/>
              <a:t> = issues[0].</a:t>
            </a:r>
            <a:r>
              <a:rPr lang="en-US" dirty="0" err="1"/>
              <a:t>iter</a:t>
            </a:r>
            <a:r>
              <a:rPr lang="en-US" dirty="0"/>
              <a:t>('Issue')</a:t>
            </a:r>
            <a:endParaRPr lang="en-US" dirty="0"/>
          </a:p>
          <a:p>
            <a:pPr marL="0" indent="0">
              <a:buNone/>
            </a:pPr>
            <a:r>
              <a:rPr lang="en-US" dirty="0"/>
              <a:t>        for </a:t>
            </a:r>
            <a:r>
              <a:rPr lang="en-US" dirty="0" err="1"/>
              <a:t>i</a:t>
            </a:r>
            <a:r>
              <a:rPr lang="en-US" dirty="0"/>
              <a:t> in </a:t>
            </a:r>
            <a:r>
              <a:rPr lang="en-US" dirty="0" err="1"/>
              <a:t>issuelist</a:t>
            </a:r>
            <a:r>
              <a:rPr lang="en-US" dirty="0"/>
              <a:t>:</a:t>
            </a:r>
            <a:endParaRPr lang="en-US" dirty="0"/>
          </a:p>
          <a:p>
            <a:pPr marL="0" indent="0">
              <a:buNone/>
            </a:pPr>
            <a:r>
              <a:rPr lang="en-US" dirty="0"/>
              <a:t>            </a:t>
            </a:r>
            <a:r>
              <a:rPr lang="en-US" dirty="0" err="1"/>
              <a:t>allText</a:t>
            </a:r>
            <a:r>
              <a:rPr lang="en-US" dirty="0"/>
              <a:t> = </a:t>
            </a:r>
            <a:r>
              <a:rPr lang="en-US" dirty="0" err="1"/>
              <a:t>allText</a:t>
            </a:r>
            <a:r>
              <a:rPr lang="en-US" dirty="0"/>
              <a:t> + ' ' +  </a:t>
            </a:r>
            <a:r>
              <a:rPr lang="en-US" dirty="0" err="1"/>
              <a:t>i.attrib.get</a:t>
            </a:r>
            <a:r>
              <a:rPr lang="en-US" dirty="0"/>
              <a:t>('</a:t>
            </a:r>
            <a:r>
              <a:rPr lang="en-US" dirty="0" err="1"/>
              <a:t>SpecificIssue</a:t>
            </a:r>
            <a:r>
              <a:rPr lang="en-US" dirty="0"/>
              <a:t>')</a:t>
            </a:r>
            <a:endParaRPr lang="en-US" dirty="0"/>
          </a:p>
          <a:p>
            <a:pPr marL="0" indent="0">
              <a:buNone/>
            </a:pPr>
            <a:endParaRPr lang="en-US" dirty="0"/>
          </a:p>
          <a:p>
            <a:pPr marL="0" indent="0">
              <a:buNone/>
            </a:pPr>
            <a:r>
              <a:rPr lang="en-US" dirty="0" err="1"/>
              <a:t>wordcloud</a:t>
            </a:r>
            <a:r>
              <a:rPr lang="en-US" dirty="0"/>
              <a:t> = </a:t>
            </a:r>
            <a:r>
              <a:rPr lang="en-US" dirty="0" err="1"/>
              <a:t>WordCloud</a:t>
            </a:r>
            <a:r>
              <a:rPr lang="en-US" dirty="0"/>
              <a:t>().generate(</a:t>
            </a:r>
            <a:r>
              <a:rPr lang="en-US" dirty="0" err="1"/>
              <a:t>allText</a:t>
            </a:r>
            <a:r>
              <a:rPr lang="en-US" dirty="0"/>
              <a:t>)</a:t>
            </a:r>
            <a:endParaRPr lang="en-US" dirty="0"/>
          </a:p>
          <a:p>
            <a:pPr marL="0" indent="0">
              <a:buNone/>
            </a:pPr>
            <a:r>
              <a:rPr lang="en-US" dirty="0" err="1"/>
              <a:t>img</a:t>
            </a:r>
            <a:r>
              <a:rPr lang="en-US" dirty="0"/>
              <a:t> = </a:t>
            </a:r>
            <a:r>
              <a:rPr lang="en-US" dirty="0" err="1"/>
              <a:t>wordcloud.to_image</a:t>
            </a:r>
            <a:r>
              <a:rPr lang="en-US" dirty="0"/>
              <a:t>()</a:t>
            </a:r>
            <a:endParaRPr lang="en-US" dirty="0"/>
          </a:p>
          <a:p>
            <a:pPr marL="0" indent="0">
              <a:buNone/>
            </a:pPr>
            <a:r>
              <a:rPr lang="en-US" dirty="0" err="1"/>
              <a:t>img.save</a:t>
            </a:r>
            <a:r>
              <a:rPr lang="en-US" dirty="0"/>
              <a:t>("senate-</a:t>
            </a:r>
            <a:r>
              <a:rPr lang="en-US" dirty="0" err="1"/>
              <a:t>wordcloud.png</a:t>
            </a:r>
            <a:r>
              <a:rPr lang="en-US" dirty="0"/>
              <a:t>")</a:t>
            </a: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
        <p:nvSpPr>
          <p:cNvPr id="6" name="TextBox 5"/>
          <p:cNvSpPr txBox="1"/>
          <p:nvPr/>
        </p:nvSpPr>
        <p:spPr>
          <a:xfrm>
            <a:off x="152400" y="1558687"/>
            <a:ext cx="7595349" cy="95410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&lt;Issue Code="DEFENSE"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SpecificIssue</a:t>
            </a:r>
            <a:r>
              <a:rPr lang="en-US" sz="1400" dirty="0">
                <a:latin typeface="Courier New" panose="02070309020205020404" pitchFamily="49" charset="0"/>
                <a:cs typeface="Courier New" panose="02070309020205020404" pitchFamily="49" charset="0"/>
              </a:rPr>
              <a:t>="DERA funding regarding Rocky Mountain Arsenal&amp;#</a:t>
            </a:r>
            <a:r>
              <a:rPr lang="en-US" sz="1400" dirty="0" err="1">
                <a:latin typeface="Courier New" panose="02070309020205020404" pitchFamily="49" charset="0"/>
                <a:cs typeface="Courier New" panose="02070309020205020404" pitchFamily="49" charset="0"/>
              </a:rPr>
              <a:t>xA</a:t>
            </a:r>
            <a:r>
              <a:rPr lang="en-US"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DoD</a:t>
            </a:r>
            <a:r>
              <a:rPr lang="en-US" sz="1400" dirty="0">
                <a:latin typeface="Courier New" panose="02070309020205020404" pitchFamily="49" charset="0"/>
                <a:cs typeface="Courier New" panose="02070309020205020404" pitchFamily="49" charset="0"/>
              </a:rPr>
              <a:t> Authorization" /&gt;</a:t>
            </a:r>
            <a:endParaRPr lang="en-US" sz="1400" dirty="0">
              <a:latin typeface="Courier New" panose="02070309020205020404" pitchFamily="49" charset="0"/>
              <a:cs typeface="Courier New" panose="02070309020205020404" pitchFamily="49" charset="0"/>
            </a:endParaRPr>
          </a:p>
          <a:p>
            <a:endParaRPr lang="en-US" sz="1400" dirty="0"/>
          </a:p>
        </p:txBody>
      </p:sp>
      <p:sp>
        <p:nvSpPr>
          <p:cNvPr id="7" name="Date Placeholder 6"/>
          <p:cNvSpPr>
            <a:spLocks noGrp="1"/>
          </p:cNvSpPr>
          <p:nvPr>
            <p:ph type="dt" sz="half" idx="10"/>
          </p:nvPr>
        </p:nvSpPr>
        <p:spPr/>
        <p:txBody>
          <a:bodyPr/>
          <a:lstStyle/>
          <a:p>
            <a:fld id="{8CC20B13-5AC7-AD4B-8928-A65730634746}" type="datetime1">
              <a:rPr lang="en-US" smtClean="0"/>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   </a:t>
            </a: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
        <p:nvSpPr>
          <p:cNvPr id="7" name="Date Placeholder 6"/>
          <p:cNvSpPr>
            <a:spLocks noGrp="1"/>
          </p:cNvSpPr>
          <p:nvPr>
            <p:ph type="dt" sz="half" idx="10"/>
          </p:nvPr>
        </p:nvSpPr>
        <p:spPr/>
        <p:txBody>
          <a:bodyPr/>
          <a:lstStyle/>
          <a:p>
            <a:fld id="{82E3E9B2-961C-C043-B056-03C6195F9B0D}" type="datetime1">
              <a:rPr lang="en-US" smtClean="0"/>
            </a:fld>
            <a:endParaRPr lang="en-US"/>
          </a:p>
        </p:txBody>
      </p:sp>
      <p:pic>
        <p:nvPicPr>
          <p:cNvPr id="4" name="Picture 3"/>
          <p:cNvPicPr>
            <a:picLocks noChangeAspect="1"/>
          </p:cNvPicPr>
          <p:nvPr/>
        </p:nvPicPr>
        <p:blipFill>
          <a:blip r:embed="rId1"/>
          <a:stretch>
            <a:fillRect/>
          </a:stretch>
        </p:blipFill>
        <p:spPr>
          <a:xfrm>
            <a:off x="602166" y="1938068"/>
            <a:ext cx="7700449" cy="38502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APIs</a:t>
            </a:r>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
        <p:nvSpPr>
          <p:cNvPr id="6" name="Date Placeholder 5"/>
          <p:cNvSpPr>
            <a:spLocks noGrp="1"/>
          </p:cNvSpPr>
          <p:nvPr>
            <p:ph type="dt" sz="half" idx="10"/>
          </p:nvPr>
        </p:nvSpPr>
        <p:spPr/>
        <p:txBody>
          <a:bodyPr/>
          <a:lstStyle/>
          <a:p>
            <a:fld id="{569E9CD2-CD4B-7B47-BAAF-C30D469B4A32}" type="datetime1">
              <a:rPr lang="en-US" smtClean="0"/>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An acronym you should know:</a:t>
            </a:r>
            <a:br>
              <a:rPr lang="en-US" sz="3600" dirty="0"/>
            </a:br>
            <a:r>
              <a:rPr lang="en-US" sz="3600" u="sng" dirty="0"/>
              <a:t>Re</a:t>
            </a:r>
            <a:r>
              <a:rPr lang="en-US" sz="3600" dirty="0"/>
              <a:t>presentational </a:t>
            </a:r>
            <a:r>
              <a:rPr lang="en-US" sz="3600" u="sng" dirty="0"/>
              <a:t>S</a:t>
            </a:r>
            <a:r>
              <a:rPr lang="en-US" sz="3600" dirty="0"/>
              <a:t>tate </a:t>
            </a:r>
            <a:r>
              <a:rPr lang="en-US" sz="3600" u="sng" dirty="0"/>
              <a:t>T</a:t>
            </a:r>
            <a:r>
              <a:rPr lang="en-US" sz="3600" dirty="0"/>
              <a:t>ransfer (REST) APIs</a:t>
            </a:r>
            <a:endParaRPr lang="en-US" sz="3600" dirty="0"/>
          </a:p>
        </p:txBody>
      </p:sp>
      <p:sp>
        <p:nvSpPr>
          <p:cNvPr id="3" name="Content Placeholder 2"/>
          <p:cNvSpPr>
            <a:spLocks noGrp="1"/>
          </p:cNvSpPr>
          <p:nvPr>
            <p:ph idx="1"/>
          </p:nvPr>
        </p:nvSpPr>
        <p:spPr/>
        <p:txBody>
          <a:bodyPr>
            <a:normAutofit fontScale="55000" lnSpcReduction="20000"/>
          </a:bodyPr>
          <a:lstStyle/>
          <a:p>
            <a:r>
              <a:rPr lang="en-US" dirty="0"/>
              <a:t>Uniform client–server interface</a:t>
            </a:r>
            <a:endParaRPr lang="en-US" dirty="0"/>
          </a:p>
          <a:p>
            <a:pPr lvl="1"/>
            <a:r>
              <a:rPr lang="en-US" dirty="0"/>
              <a:t>Uniform interface separates clients from servers. </a:t>
            </a:r>
            <a:endParaRPr lang="en-US" dirty="0"/>
          </a:p>
          <a:p>
            <a:pPr lvl="1"/>
            <a:r>
              <a:rPr lang="en-US" dirty="0"/>
              <a:t>Clients are not concerned with data storage (portability)</a:t>
            </a:r>
            <a:endParaRPr lang="en-US" dirty="0"/>
          </a:p>
          <a:p>
            <a:pPr lvl="1"/>
            <a:r>
              <a:rPr lang="en-US" dirty="0"/>
              <a:t>Servers are not concerned with the user interface (simplicity, scalability)</a:t>
            </a:r>
            <a:endParaRPr lang="en-US" dirty="0"/>
          </a:p>
          <a:p>
            <a:r>
              <a:rPr lang="en-US" dirty="0"/>
              <a:t>Stateless</a:t>
            </a:r>
            <a:endParaRPr lang="en-US" dirty="0"/>
          </a:p>
          <a:p>
            <a:pPr lvl="1"/>
            <a:r>
              <a:rPr lang="en-US" dirty="0"/>
              <a:t>No client context being stored on the server between requests. </a:t>
            </a:r>
            <a:endParaRPr lang="en-US" dirty="0"/>
          </a:p>
          <a:p>
            <a:pPr lvl="1"/>
            <a:r>
              <a:rPr lang="en-US" dirty="0"/>
              <a:t>Each client request has all information necessary to service the request</a:t>
            </a:r>
            <a:endParaRPr lang="en-US" dirty="0"/>
          </a:p>
          <a:p>
            <a:r>
              <a:rPr lang="en-US" dirty="0"/>
              <a:t>Cacheable</a:t>
            </a:r>
            <a:endParaRPr lang="en-US" dirty="0"/>
          </a:p>
          <a:p>
            <a:pPr lvl="1"/>
            <a:r>
              <a:rPr lang="en-US" dirty="0"/>
              <a:t>Clients can cache responses. </a:t>
            </a:r>
            <a:endParaRPr lang="en-US" dirty="0"/>
          </a:p>
          <a:p>
            <a:pPr lvl="1"/>
            <a:r>
              <a:rPr lang="en-US" dirty="0"/>
              <a:t>Responses define themselves as cacheable or not, to prevent clients reusing stale data</a:t>
            </a:r>
            <a:endParaRPr lang="en-US" dirty="0"/>
          </a:p>
          <a:p>
            <a:r>
              <a:rPr lang="en-US" dirty="0"/>
              <a:t> Layered system</a:t>
            </a:r>
            <a:endParaRPr lang="en-US" dirty="0"/>
          </a:p>
          <a:p>
            <a:pPr lvl="1"/>
            <a:r>
              <a:rPr lang="en-US" dirty="0"/>
              <a:t>A client can't tell if the connection is direct or indirect</a:t>
            </a:r>
            <a:endParaRPr lang="en-US" dirty="0"/>
          </a:p>
          <a:p>
            <a:r>
              <a:rPr lang="en-US" dirty="0"/>
              <a:t>Code on demand (optional)</a:t>
            </a:r>
            <a:endParaRPr lang="en-US" dirty="0"/>
          </a:p>
          <a:p>
            <a:pPr lvl="1"/>
            <a:r>
              <a:rPr lang="en-US" dirty="0"/>
              <a:t>Servers can temporarily extend functionality of a client by the transfer of executable code.</a:t>
            </a:r>
            <a:endParaRPr lang="en-US" dirty="0"/>
          </a:p>
          <a:p>
            <a:pPr lvl="1"/>
            <a:r>
              <a:rPr lang="en-US" dirty="0"/>
              <a:t>e.g. </a:t>
            </a:r>
            <a:r>
              <a:rPr lang="en-US" dirty="0" err="1"/>
              <a:t>Javascript</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
        <p:nvSpPr>
          <p:cNvPr id="7" name="TextBox 6"/>
          <p:cNvSpPr txBox="1"/>
          <p:nvPr/>
        </p:nvSpPr>
        <p:spPr>
          <a:xfrm>
            <a:off x="1371600" y="6056591"/>
            <a:ext cx="5946628" cy="369332"/>
          </a:xfrm>
          <a:prstGeom prst="rect">
            <a:avLst/>
          </a:prstGeom>
          <a:noFill/>
        </p:spPr>
        <p:txBody>
          <a:bodyPr wrap="none" rtlCol="0">
            <a:spAutoFit/>
          </a:bodyPr>
          <a:lstStyle/>
          <a:p>
            <a:r>
              <a:rPr lang="en-US" dirty="0">
                <a:hlinkClick r:id="rId1"/>
              </a:rPr>
              <a:t>http://en.wikipedia.org/wiki/Representational_state_transfer</a:t>
            </a:r>
            <a:endParaRPr lang="en-US" dirty="0"/>
          </a:p>
        </p:txBody>
      </p:sp>
      <p:sp>
        <p:nvSpPr>
          <p:cNvPr id="8" name="Explosion 1 7"/>
          <p:cNvSpPr/>
          <p:nvPr/>
        </p:nvSpPr>
        <p:spPr>
          <a:xfrm>
            <a:off x="2171700" y="1647825"/>
            <a:ext cx="5448300" cy="422620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HTTP-based Web services (and certainly the simple ones)</a:t>
            </a:r>
            <a:br>
              <a:rPr lang="en-US" dirty="0"/>
            </a:br>
            <a:r>
              <a:rPr lang="en-US" dirty="0"/>
              <a:t>are REST APIs</a:t>
            </a:r>
            <a:endParaRPr lang="en-US" dirty="0"/>
          </a:p>
        </p:txBody>
      </p:sp>
      <p:sp>
        <p:nvSpPr>
          <p:cNvPr id="6" name="Date Placeholder 5"/>
          <p:cNvSpPr>
            <a:spLocks noGrp="1"/>
          </p:cNvSpPr>
          <p:nvPr>
            <p:ph type="dt" sz="half" idx="10"/>
          </p:nvPr>
        </p:nvSpPr>
        <p:spPr/>
        <p:txBody>
          <a:bodyPr/>
          <a:lstStyle/>
          <a:p>
            <a:fld id="{70F2D4DE-5047-624D-8532-FA0B374B2D35}" type="datetime1">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Content Types used by Web Services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fld>
            <a:endParaRPr lang="en-US"/>
          </a:p>
        </p:txBody>
      </p:sp>
      <p:sp>
        <p:nvSpPr>
          <p:cNvPr id="4" name="Content Placeholder 3"/>
          <p:cNvSpPr>
            <a:spLocks noGrp="1"/>
          </p:cNvSpPr>
          <p:nvPr>
            <p:ph sz="quarter" idx="1"/>
          </p:nvPr>
        </p:nvSpPr>
        <p:spPr/>
        <p:txBody>
          <a:bodyPr>
            <a:normAutofit fontScale="92500" lnSpcReduction="10000"/>
          </a:bodyPr>
          <a:lstStyle/>
          <a:p>
            <a:r>
              <a:rPr lang="en-US" dirty="0"/>
              <a:t>Mainly two types:</a:t>
            </a:r>
            <a:endParaRPr lang="en-US" dirty="0"/>
          </a:p>
          <a:p>
            <a:pPr lvl="1"/>
            <a:r>
              <a:rPr lang="en-US" dirty="0"/>
              <a:t>JSON-based</a:t>
            </a:r>
            <a:endParaRPr lang="en-US" dirty="0"/>
          </a:p>
          <a:p>
            <a:pPr lvl="2"/>
            <a:r>
              <a:rPr lang="en-US" dirty="0"/>
              <a:t>Facebook, Twitter, Yelp, most Google web services</a:t>
            </a:r>
            <a:endParaRPr lang="en-US" dirty="0"/>
          </a:p>
          <a:p>
            <a:pPr lvl="1"/>
            <a:r>
              <a:rPr lang="en-US" dirty="0"/>
              <a:t>XML-based</a:t>
            </a:r>
            <a:endParaRPr lang="en-US" dirty="0"/>
          </a:p>
          <a:p>
            <a:pPr lvl="2"/>
            <a:r>
              <a:rPr lang="en-US" dirty="0"/>
              <a:t>Some Bing, Google web services, eBay</a:t>
            </a:r>
            <a:endParaRPr lang="en-US" dirty="0"/>
          </a:p>
          <a:p>
            <a:r>
              <a:rPr lang="en-US" dirty="0"/>
              <a:t>Most </a:t>
            </a:r>
            <a:r>
              <a:rPr lang="en-US" sz="2800" dirty="0"/>
              <a:t>Web Services are JSON-based now</a:t>
            </a:r>
            <a:endParaRPr lang="en-US" sz="2800" dirty="0"/>
          </a:p>
          <a:p>
            <a:pPr lvl="1"/>
            <a:r>
              <a:rPr lang="en-US" sz="2400" dirty="0"/>
              <a:t>Some provide both JSON and XML format APIs</a:t>
            </a:r>
            <a:endParaRPr lang="en-US" sz="2400" dirty="0"/>
          </a:p>
          <a:p>
            <a:r>
              <a:rPr lang="en-US" sz="2800" dirty="0"/>
              <a:t>Industry has been moving away from XML to JSON:</a:t>
            </a:r>
            <a:endParaRPr lang="en-US" sz="2800" dirty="0"/>
          </a:p>
          <a:p>
            <a:pPr lvl="1"/>
            <a:r>
              <a:rPr lang="en-US" dirty="0"/>
              <a:t>XML is overkill</a:t>
            </a:r>
            <a:endParaRPr lang="en-US" dirty="0"/>
          </a:p>
          <a:p>
            <a:pPr lvl="1"/>
            <a:r>
              <a:rPr lang="en-US" dirty="0"/>
              <a:t>XML is not easy to work with </a:t>
            </a:r>
            <a:endParaRPr lang="en-US" dirty="0"/>
          </a:p>
          <a:p>
            <a:pPr lvl="1"/>
            <a:endParaRPr lang="en-US" dirty="0"/>
          </a:p>
        </p:txBody>
      </p:sp>
      <p:sp>
        <p:nvSpPr>
          <p:cNvPr id="5" name="Date Placeholder 4"/>
          <p:cNvSpPr>
            <a:spLocks noGrp="1"/>
          </p:cNvSpPr>
          <p:nvPr>
            <p:ph type="dt" sz="half" idx="10"/>
          </p:nvPr>
        </p:nvSpPr>
        <p:spPr/>
        <p:txBody>
          <a:bodyPr/>
          <a:lstStyle/>
          <a:p>
            <a:fld id="{2342194A-7CE8-2F4C-86CC-DEC0A45CAAF0}" type="datetime1">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Yelp API</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fld>
            <a:endParaRPr lang="en-US"/>
          </a:p>
        </p:txBody>
      </p:sp>
      <p:sp>
        <p:nvSpPr>
          <p:cNvPr id="4" name="Content Placeholder 3"/>
          <p:cNvSpPr>
            <a:spLocks noGrp="1"/>
          </p:cNvSpPr>
          <p:nvPr>
            <p:ph sz="quarter" idx="1"/>
          </p:nvPr>
        </p:nvSpPr>
        <p:spPr/>
        <p:txBody>
          <a:bodyPr/>
          <a:lstStyle/>
          <a:p>
            <a:endParaRPr lang="en-US" dirty="0"/>
          </a:p>
          <a:p>
            <a:endParaRPr lang="en-US" dirty="0"/>
          </a:p>
          <a:p>
            <a:r>
              <a:rPr lang="en-US" dirty="0"/>
              <a:t>JSON based</a:t>
            </a:r>
            <a:endParaRPr lang="en-US" dirty="0"/>
          </a:p>
          <a:p>
            <a:r>
              <a:rPr lang="en-US" dirty="0"/>
              <a:t>Documentation:</a:t>
            </a:r>
            <a:br>
              <a:rPr lang="en-US" dirty="0"/>
            </a:br>
            <a:r>
              <a:rPr lang="en-US" sz="2000" dirty="0">
                <a:hlinkClick r:id="rId1"/>
              </a:rPr>
              <a:t>https://www.yelp.com/developers</a:t>
            </a:r>
            <a:endParaRPr lang="en-US" sz="2000" dirty="0"/>
          </a:p>
          <a:p>
            <a:r>
              <a:rPr lang="en-US" dirty="0"/>
              <a:t>Needs authentication</a:t>
            </a:r>
            <a:endParaRPr lang="en-US" dirty="0"/>
          </a:p>
          <a:p>
            <a:r>
              <a:rPr lang="en-US" dirty="0"/>
              <a:t>Example code in Files/Lectures/week3:</a:t>
            </a:r>
            <a:endParaRPr lang="en-US" dirty="0"/>
          </a:p>
          <a:p>
            <a:pPr lvl="1"/>
            <a:r>
              <a:rPr lang="en-US" dirty="0" err="1"/>
              <a:t>APIExercises</a:t>
            </a:r>
            <a:r>
              <a:rPr lang="en-US" dirty="0"/>
              <a:t> Jupiter notebook</a:t>
            </a:r>
            <a:endParaRPr lang="en-US" dirty="0"/>
          </a:p>
          <a:p>
            <a:pPr marL="320040" lvl="1" indent="0">
              <a:buNone/>
            </a:pPr>
            <a:endParaRPr lang="en-US" dirty="0"/>
          </a:p>
        </p:txBody>
      </p:sp>
      <p:pic>
        <p:nvPicPr>
          <p:cNvPr id="5" name="Picture 4"/>
          <p:cNvPicPr>
            <a:picLocks noChangeAspect="1"/>
          </p:cNvPicPr>
          <p:nvPr/>
        </p:nvPicPr>
        <p:blipFill rotWithShape="1">
          <a:blip r:embed="rId2"/>
          <a:srcRect l="17500" t="10231" r="18500" b="5117"/>
          <a:stretch>
            <a:fillRect/>
          </a:stretch>
        </p:blipFill>
        <p:spPr>
          <a:xfrm>
            <a:off x="3352800" y="1219200"/>
            <a:ext cx="2438400" cy="1733551"/>
          </a:xfrm>
          <a:prstGeom prst="rect">
            <a:avLst/>
          </a:prstGeom>
        </p:spPr>
      </p:pic>
      <p:sp>
        <p:nvSpPr>
          <p:cNvPr id="6" name="Date Placeholder 5"/>
          <p:cNvSpPr>
            <a:spLocks noGrp="1"/>
          </p:cNvSpPr>
          <p:nvPr>
            <p:ph type="dt" sz="half" idx="10"/>
          </p:nvPr>
        </p:nvSpPr>
        <p:spPr/>
        <p:txBody>
          <a:bodyPr/>
          <a:lstStyle/>
          <a:p>
            <a:fld id="{3BAE5072-2AB1-D342-9728-1D67E3A4AE5B}" type="datetime1">
              <a:rPr lang="en-US" smtClean="0"/>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116806" y="1235527"/>
            <a:ext cx="4872788" cy="3070674"/>
          </a:xfrm>
          <a:prstGeom prst="rect">
            <a:avLst/>
          </a:prstGeom>
        </p:spPr>
      </p:pic>
      <p:sp>
        <p:nvSpPr>
          <p:cNvPr id="2" name="Title 1"/>
          <p:cNvSpPr>
            <a:spLocks noGrp="1"/>
          </p:cNvSpPr>
          <p:nvPr>
            <p:ph type="title"/>
          </p:nvPr>
        </p:nvSpPr>
        <p:spPr/>
        <p:txBody>
          <a:bodyPr/>
          <a:lstStyle/>
          <a:p>
            <a:r>
              <a:rPr lang="en-US" dirty="0"/>
              <a:t>Twitter API</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fld>
            <a:endParaRPr lang="en-US"/>
          </a:p>
        </p:txBody>
      </p:sp>
      <p:sp>
        <p:nvSpPr>
          <p:cNvPr id="4" name="Content Placeholder 3"/>
          <p:cNvSpPr>
            <a:spLocks noGrp="1"/>
          </p:cNvSpPr>
          <p:nvPr>
            <p:ph sz="quarter" idx="1"/>
          </p:nvPr>
        </p:nvSpPr>
        <p:spPr>
          <a:xfrm>
            <a:off x="457200" y="2707105"/>
            <a:ext cx="8229600" cy="3782471"/>
          </a:xfrm>
        </p:spPr>
        <p:txBody>
          <a:bodyPr>
            <a:normAutofit fontScale="85000" lnSpcReduction="20000"/>
          </a:bodyPr>
          <a:lstStyle/>
          <a:p>
            <a:endParaRPr lang="en-US" dirty="0"/>
          </a:p>
          <a:p>
            <a:endParaRPr lang="en-US" dirty="0"/>
          </a:p>
          <a:p>
            <a:r>
              <a:rPr lang="en-US" dirty="0"/>
              <a:t>JSON based</a:t>
            </a:r>
            <a:endParaRPr lang="en-US" dirty="0"/>
          </a:p>
          <a:p>
            <a:r>
              <a:rPr lang="en-US" dirty="0"/>
              <a:t>Documentation: </a:t>
            </a:r>
            <a:r>
              <a:rPr lang="en-US" sz="2000" dirty="0">
                <a:hlinkClick r:id="rId2"/>
              </a:rPr>
              <a:t>https://developer.twitter.com/</a:t>
            </a:r>
            <a:endParaRPr lang="en-US" sz="2000" dirty="0"/>
          </a:p>
          <a:p>
            <a:r>
              <a:rPr lang="en-US" dirty="0"/>
              <a:t>Twitter API also needs authentication.</a:t>
            </a:r>
            <a:endParaRPr lang="en-US" dirty="0"/>
          </a:p>
          <a:p>
            <a:r>
              <a:rPr lang="en-US" dirty="0"/>
              <a:t>There are many python libraries (</a:t>
            </a:r>
            <a:r>
              <a:rPr lang="en-US" dirty="0" err="1"/>
              <a:t>tweepy</a:t>
            </a:r>
            <a:r>
              <a:rPr lang="en-US" dirty="0"/>
              <a:t> example on Canvas!)</a:t>
            </a:r>
            <a:endParaRPr lang="en-US" dirty="0"/>
          </a:p>
          <a:p>
            <a:r>
              <a:rPr lang="en-US" dirty="0"/>
              <a:t>Need to register a developer app – an involved process that can take some time to get approved.</a:t>
            </a:r>
            <a:endParaRPr lang="en-US" dirty="0"/>
          </a:p>
        </p:txBody>
      </p:sp>
      <p:sp>
        <p:nvSpPr>
          <p:cNvPr id="5" name="Date Placeholder 4"/>
          <p:cNvSpPr>
            <a:spLocks noGrp="1"/>
          </p:cNvSpPr>
          <p:nvPr>
            <p:ph type="dt" sz="half" idx="10"/>
          </p:nvPr>
        </p:nvSpPr>
        <p:spPr/>
        <p:txBody>
          <a:bodyPr/>
          <a:lstStyle/>
          <a:p>
            <a:fld id="{C757BA8A-4222-164B-AF3C-A998C6C2BD5C}" type="datetime1">
              <a:rPr lang="en-US" smtClean="0"/>
            </a:fld>
            <a:endParaRPr lang="en-US"/>
          </a:p>
        </p:txBody>
      </p:sp>
      <p:pic>
        <p:nvPicPr>
          <p:cNvPr id="7" name="Picture 6"/>
          <p:cNvPicPr>
            <a:picLocks noChangeAspect="1"/>
          </p:cNvPicPr>
          <p:nvPr/>
        </p:nvPicPr>
        <p:blipFill>
          <a:blip r:embed="rId3"/>
          <a:stretch>
            <a:fillRect/>
          </a:stretch>
        </p:blipFill>
        <p:spPr>
          <a:xfrm>
            <a:off x="457200" y="1235527"/>
            <a:ext cx="2989385" cy="17050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module for fetching Web resources:  urllib3</a:t>
            </a:r>
            <a:endParaRPr lang="en-US" dirty="0"/>
          </a:p>
        </p:txBody>
      </p:sp>
      <p:sp>
        <p:nvSpPr>
          <p:cNvPr id="3" name="Content Placeholder 2"/>
          <p:cNvSpPr>
            <a:spLocks noGrp="1"/>
          </p:cNvSpPr>
          <p:nvPr>
            <p:ph idx="1"/>
          </p:nvPr>
        </p:nvSpPr>
        <p:spPr>
          <a:xfrm>
            <a:off x="457200" y="1600200"/>
            <a:ext cx="8686800" cy="4756150"/>
          </a:xfrm>
        </p:spPr>
        <p:txBody>
          <a:bodyPr>
            <a:normAutofit fontScale="85000" lnSpcReduction="20000"/>
          </a:bodyPr>
          <a:lstStyle/>
          <a:p>
            <a:pPr marL="0" indent="0">
              <a:buNone/>
            </a:pPr>
            <a:r>
              <a:rPr lang="en-US" sz="1800" dirty="0">
                <a:latin typeface="Courier New" panose="02070309020205020404" pitchFamily="49" charset="0"/>
                <a:cs typeface="Courier New" panose="02070309020205020404" pitchFamily="49" charset="0"/>
              </a:rPr>
              <a:t>from </a:t>
            </a:r>
            <a:r>
              <a:rPr lang="en-US" sz="1800" dirty="0" err="1">
                <a:latin typeface="Courier New" panose="02070309020205020404" pitchFamily="49" charset="0"/>
                <a:cs typeface="Courier New" panose="02070309020205020404" pitchFamily="49" charset="0"/>
              </a:rPr>
              <a:t>urllib.request</a:t>
            </a:r>
            <a:r>
              <a:rPr lang="en-US" sz="1800" dirty="0">
                <a:latin typeface="Courier New" panose="02070309020205020404" pitchFamily="49" charset="0"/>
                <a:cs typeface="Courier New" panose="02070309020205020404" pitchFamily="49" charset="0"/>
              </a:rPr>
              <a:t> import </a:t>
            </a:r>
            <a:r>
              <a:rPr lang="en-US" sz="1800" dirty="0" err="1">
                <a:latin typeface="Courier New" panose="02070309020205020404" pitchFamily="49" charset="0"/>
                <a:cs typeface="Courier New" panose="02070309020205020404" pitchFamily="49" charset="0"/>
              </a:rPr>
              <a:t>urlopen</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response = </a:t>
            </a:r>
            <a:r>
              <a:rPr lang="en-US" sz="1800" dirty="0" err="1">
                <a:latin typeface="Courier New" panose="02070309020205020404" pitchFamily="49" charset="0"/>
                <a:cs typeface="Courier New" panose="02070309020205020404" pitchFamily="49" charset="0"/>
              </a:rPr>
              <a:t>urlopen</a:t>
            </a:r>
            <a:r>
              <a:rPr lang="en-US" sz="1800" dirty="0">
                <a:latin typeface="Courier New" panose="02070309020205020404" pitchFamily="49" charset="0"/>
                <a:cs typeface="Courier New" panose="02070309020205020404" pitchFamily="49" charset="0"/>
              </a:rPr>
              <a:t>('https://</a:t>
            </a:r>
            <a:r>
              <a:rPr lang="en-US" sz="1800" dirty="0" err="1">
                <a:latin typeface="Courier New" panose="02070309020205020404" pitchFamily="49" charset="0"/>
                <a:cs typeface="Courier New" panose="02070309020205020404" pitchFamily="49" charset="0"/>
              </a:rPr>
              <a:t>nytimes.com</a:t>
            </a:r>
            <a:r>
              <a:rPr lang="en-US" sz="1800"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html_doc</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response.read</a:t>
            </a:r>
            <a:r>
              <a:rPr lang="en-US" sz="1800"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Or </a:t>
            </a: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import urllib3</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http = urllib3.PoolManager()</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response = </a:t>
            </a:r>
            <a:r>
              <a:rPr lang="en-US" sz="1800" dirty="0" err="1">
                <a:latin typeface="Courier New" panose="02070309020205020404" pitchFamily="49" charset="0"/>
                <a:cs typeface="Courier New" panose="02070309020205020404" pitchFamily="49" charset="0"/>
              </a:rPr>
              <a:t>http.request</a:t>
            </a:r>
            <a:r>
              <a:rPr lang="en-US" sz="1800" dirty="0">
                <a:latin typeface="Courier New" panose="02070309020205020404" pitchFamily="49" charset="0"/>
                <a:cs typeface="Courier New" panose="02070309020205020404" pitchFamily="49" charset="0"/>
              </a:rPr>
              <a:t>(‘GET’, 'https://</a:t>
            </a:r>
            <a:r>
              <a:rPr lang="en-US" sz="1800" dirty="0" err="1">
                <a:latin typeface="Courier New" panose="02070309020205020404" pitchFamily="49" charset="0"/>
                <a:cs typeface="Courier New" panose="02070309020205020404" pitchFamily="49" charset="0"/>
              </a:rPr>
              <a:t>nytimes.com</a:t>
            </a:r>
            <a:r>
              <a:rPr lang="en-US" sz="1800"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html_doc</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response.data</a:t>
            </a: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2200" u="sng" dirty="0">
                <a:latin typeface="Calibri" panose="020F0502020204030204" pitchFamily="34" charset="0"/>
                <a:cs typeface="Courier New" panose="02070309020205020404" pitchFamily="49" charset="0"/>
              </a:rPr>
              <a:t>Status codes</a:t>
            </a:r>
            <a:endParaRPr lang="en-US" sz="2200" u="sng" dirty="0">
              <a:latin typeface="Calibri" panose="020F0502020204030204" pitchFamily="34"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response.code</a:t>
            </a:r>
            <a:r>
              <a:rPr lang="en-US" sz="1800" dirty="0">
                <a:latin typeface="Courier New" panose="02070309020205020404" pitchFamily="49" charset="0"/>
                <a:cs typeface="Courier New" panose="02070309020205020404" pitchFamily="49" charset="0"/>
              </a:rPr>
              <a:t>  == 200  Success</a:t>
            </a: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response.code</a:t>
            </a:r>
            <a:r>
              <a:rPr lang="en-US" sz="1800" dirty="0">
                <a:latin typeface="Courier New" panose="02070309020205020404" pitchFamily="49" charset="0"/>
                <a:cs typeface="Courier New" panose="02070309020205020404" pitchFamily="49" charset="0"/>
              </a:rPr>
              <a:t>  == 401  Authentication required</a:t>
            </a: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response.code</a:t>
            </a:r>
            <a:r>
              <a:rPr lang="en-US" sz="1800" dirty="0">
                <a:latin typeface="Courier New" panose="02070309020205020404" pitchFamily="49" charset="0"/>
                <a:cs typeface="Courier New" panose="02070309020205020404" pitchFamily="49" charset="0"/>
              </a:rPr>
              <a:t>  == 403  Request forbidden</a:t>
            </a: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response.code</a:t>
            </a:r>
            <a:r>
              <a:rPr lang="en-US" sz="1800" dirty="0">
                <a:latin typeface="Courier New" panose="02070309020205020404" pitchFamily="49" charset="0"/>
                <a:cs typeface="Courier New" panose="02070309020205020404" pitchFamily="49" charset="0"/>
              </a:rPr>
              <a:t>  == 404  Page not found</a:t>
            </a: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response.code</a:t>
            </a:r>
            <a:r>
              <a:rPr lang="en-US" sz="1800" dirty="0">
                <a:latin typeface="Courier New" panose="02070309020205020404" pitchFamily="49" charset="0"/>
                <a:cs typeface="Courier New" panose="02070309020205020404" pitchFamily="49" charset="0"/>
              </a:rPr>
              <a:t> in 300-range </a:t>
            </a:r>
            <a:r>
              <a:rPr lang="en-US" sz="2000" dirty="0">
                <a:latin typeface="Calibri" panose="020F0502020204030204" pitchFamily="34" charset="0"/>
                <a:cs typeface="Courier New" panose="02070309020205020404" pitchFamily="49" charset="0"/>
              </a:rPr>
              <a:t>are redirects, but default handlers process those and you won't see them unless you do special things.</a:t>
            </a:r>
            <a:endParaRPr lang="en-US" sz="2000" dirty="0">
              <a:latin typeface="Calibri" panose="020F0502020204030204" pitchFamily="34"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
        <p:nvSpPr>
          <p:cNvPr id="6" name="Date Placeholder 5"/>
          <p:cNvSpPr>
            <a:spLocks noGrp="1"/>
          </p:cNvSpPr>
          <p:nvPr>
            <p:ph type="dt" sz="half" idx="10"/>
          </p:nvPr>
        </p:nvSpPr>
        <p:spPr/>
        <p:txBody>
          <a:bodyPr/>
          <a:lstStyle/>
          <a:p>
            <a:fld id="{7A25A391-5DA7-F940-B1C7-67E265C9D85E}" type="datetime1">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164015"/>
          </a:xfrm>
        </p:spPr>
        <p:txBody>
          <a:bodyPr>
            <a:normAutofit lnSpcReduction="10000"/>
          </a:bodyPr>
          <a:lstStyle/>
          <a:p>
            <a:r>
              <a:rPr lang="en-US" sz="2600" dirty="0"/>
              <a:t>It takes a while to get access.</a:t>
            </a:r>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r>
              <a:rPr lang="en-US" sz="2600" dirty="0"/>
              <a:t>Note that our university has agreement with Twitter. If you want to use Twitter data for your projects, best option might be to talk to me. You will need to write a short project description that we will send to ARC-TS for approval</a:t>
            </a:r>
            <a:endParaRPr lang="en-US" sz="2600" dirty="0"/>
          </a:p>
        </p:txBody>
      </p:sp>
      <p:sp>
        <p:nvSpPr>
          <p:cNvPr id="4" name="Title 1"/>
          <p:cNvSpPr>
            <a:spLocks noGrp="1"/>
          </p:cNvSpPr>
          <p:nvPr>
            <p:ph type="title"/>
          </p:nvPr>
        </p:nvSpPr>
        <p:spPr>
          <a:xfrm>
            <a:off x="457200" y="274638"/>
            <a:ext cx="8229600" cy="1143000"/>
          </a:xfrm>
        </p:spPr>
        <p:txBody>
          <a:bodyPr/>
          <a:lstStyle/>
          <a:p>
            <a:r>
              <a:rPr lang="en-US" dirty="0"/>
              <a:t>Twitter API</a:t>
            </a:r>
            <a:endParaRPr lang="en-US" dirty="0"/>
          </a:p>
        </p:txBody>
      </p:sp>
      <p:pic>
        <p:nvPicPr>
          <p:cNvPr id="6" name="Picture 5"/>
          <p:cNvPicPr>
            <a:picLocks noChangeAspect="1"/>
          </p:cNvPicPr>
          <p:nvPr/>
        </p:nvPicPr>
        <p:blipFill>
          <a:blip r:embed="rId1"/>
          <a:stretch>
            <a:fillRect/>
          </a:stretch>
        </p:blipFill>
        <p:spPr>
          <a:xfrm>
            <a:off x="313226" y="2192216"/>
            <a:ext cx="3017057" cy="2332892"/>
          </a:xfrm>
          <a:prstGeom prst="rect">
            <a:avLst/>
          </a:prstGeom>
        </p:spPr>
      </p:pic>
      <p:pic>
        <p:nvPicPr>
          <p:cNvPr id="8" name="Picture 7"/>
          <p:cNvPicPr>
            <a:picLocks noChangeAspect="1"/>
          </p:cNvPicPr>
          <p:nvPr/>
        </p:nvPicPr>
        <p:blipFill>
          <a:blip r:embed="rId2"/>
          <a:stretch>
            <a:fillRect/>
          </a:stretch>
        </p:blipFill>
        <p:spPr>
          <a:xfrm>
            <a:off x="2518996" y="2410924"/>
            <a:ext cx="3724926" cy="2296746"/>
          </a:xfrm>
          <a:prstGeom prst="rect">
            <a:avLst/>
          </a:prstGeom>
        </p:spPr>
      </p:pic>
      <p:pic>
        <p:nvPicPr>
          <p:cNvPr id="10" name="Picture 9"/>
          <p:cNvPicPr>
            <a:picLocks noChangeAspect="1"/>
          </p:cNvPicPr>
          <p:nvPr/>
        </p:nvPicPr>
        <p:blipFill>
          <a:blip r:embed="rId3"/>
          <a:stretch>
            <a:fillRect/>
          </a:stretch>
        </p:blipFill>
        <p:spPr>
          <a:xfrm>
            <a:off x="4696091" y="1950916"/>
            <a:ext cx="3990709" cy="28154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Chapter 12, 13, Severance</a:t>
            </a:r>
            <a:endParaRPr lang="en-US" dirty="0"/>
          </a:p>
          <a:p>
            <a:r>
              <a:rPr lang="en-US" dirty="0"/>
              <a:t>HTTP tutorial</a:t>
            </a:r>
            <a:endParaRPr lang="en-US" dirty="0"/>
          </a:p>
          <a:p>
            <a:pPr lvl="1"/>
            <a:r>
              <a:rPr lang="en-US" dirty="0">
                <a:hlinkClick r:id="rId1"/>
              </a:rPr>
              <a:t>http://www.jmarshall.com/easy/http/</a:t>
            </a:r>
            <a:endParaRPr lang="en-US" dirty="0"/>
          </a:p>
          <a:p>
            <a:r>
              <a:rPr lang="en-US" dirty="0"/>
              <a:t>Urllib3</a:t>
            </a:r>
            <a:endParaRPr lang="en-US" dirty="0"/>
          </a:p>
          <a:p>
            <a:pPr lvl="1"/>
            <a:r>
              <a:rPr lang="en-US" dirty="0">
                <a:hlinkClick r:id="rId2"/>
              </a:rPr>
              <a:t>https://docs.python.org/3/library/urllib.html</a:t>
            </a:r>
            <a:endParaRPr lang="en-US" dirty="0"/>
          </a:p>
          <a:p>
            <a:pPr lvl="1"/>
            <a:r>
              <a:rPr lang="en-US" dirty="0"/>
              <a:t>Review of HTML elements</a:t>
            </a:r>
            <a:endParaRPr lang="en-US" dirty="0"/>
          </a:p>
          <a:p>
            <a:pPr lvl="2"/>
            <a:r>
              <a:rPr lang="en-US" dirty="0">
                <a:hlinkClick r:id="rId3"/>
              </a:rPr>
              <a:t>http://www.w3schools.com/html/html_elements.asp</a:t>
            </a:r>
            <a:endParaRPr lang="en-US" dirty="0"/>
          </a:p>
          <a:p>
            <a:r>
              <a:rPr lang="en-US" dirty="0" err="1"/>
              <a:t>BeautifulSoup</a:t>
            </a:r>
            <a:endParaRPr lang="en-US" dirty="0"/>
          </a:p>
          <a:p>
            <a:pPr lvl="1"/>
            <a:r>
              <a:rPr lang="en-US" sz="2000" dirty="0">
                <a:hlinkClick r:id="rId4"/>
              </a:rPr>
              <a:t>http://www.crummy.com/software/BeautifulSoup/bs4/doc/</a:t>
            </a:r>
            <a:endParaRPr lang="en-US" sz="2000" dirty="0"/>
          </a:p>
          <a:p>
            <a:r>
              <a:rPr lang="en-US" dirty="0" err="1"/>
              <a:t>json</a:t>
            </a:r>
            <a:r>
              <a:rPr lang="en-US" dirty="0"/>
              <a:t> module tutorial:</a:t>
            </a:r>
            <a:endParaRPr lang="en-US" dirty="0"/>
          </a:p>
          <a:p>
            <a:pPr lvl="1"/>
            <a:r>
              <a:rPr lang="en-US" sz="2000" dirty="0">
                <a:hlinkClick r:id="rId5"/>
              </a:rPr>
              <a:t>http://www.doughellmann.com/PyMOTW/json/</a:t>
            </a:r>
            <a:endParaRPr lang="en-US" sz="2000" dirty="0"/>
          </a:p>
          <a:p>
            <a:pPr lvl="1"/>
            <a:endParaRPr lang="en-US" sz="20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
        <p:nvSpPr>
          <p:cNvPr id="6" name="Date Placeholder 5"/>
          <p:cNvSpPr>
            <a:spLocks noGrp="1"/>
          </p:cNvSpPr>
          <p:nvPr>
            <p:ph type="dt" sz="half" idx="10"/>
          </p:nvPr>
        </p:nvSpPr>
        <p:spPr/>
        <p:txBody>
          <a:bodyPr/>
          <a:lstStyle/>
          <a:p>
            <a:fld id="{1AF4F065-8ACA-554E-A7DB-C182B4CE3111}" type="datetime1">
              <a:rPr lang="en-US" smtClean="0"/>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Processing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Processing</a:t>
            </a:r>
            <a:endParaRPr lang="en-US" dirty="0"/>
          </a:p>
        </p:txBody>
      </p:sp>
      <p:sp>
        <p:nvSpPr>
          <p:cNvPr id="3" name="Content Placeholder 2"/>
          <p:cNvSpPr>
            <a:spLocks noGrp="1"/>
          </p:cNvSpPr>
          <p:nvPr>
            <p:ph idx="1"/>
          </p:nvPr>
        </p:nvSpPr>
        <p:spPr/>
        <p:txBody>
          <a:bodyPr/>
          <a:lstStyle/>
          <a:p>
            <a:r>
              <a:rPr lang="en-US" dirty="0"/>
              <a:t>Relational Databases and SQL</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t>What is a database?</a:t>
            </a:r>
            <a:br>
              <a:rPr lang="en-US" sz="2800" dirty="0"/>
            </a:br>
            <a:r>
              <a:rPr lang="en-US" sz="2800" dirty="0"/>
              <a:t>And why are they fascinating and exciting?</a:t>
            </a:r>
            <a:endParaRPr lang="en-US" sz="2800" dirty="0"/>
          </a:p>
        </p:txBody>
      </p:sp>
      <p:sp>
        <p:nvSpPr>
          <p:cNvPr id="3" name="Content Placeholder 2"/>
          <p:cNvSpPr>
            <a:spLocks noGrp="1"/>
          </p:cNvSpPr>
          <p:nvPr>
            <p:ph idx="1"/>
          </p:nvPr>
        </p:nvSpPr>
        <p:spPr/>
        <p:txBody>
          <a:bodyPr>
            <a:normAutofit lnSpcReduction="10000"/>
          </a:bodyPr>
          <a:lstStyle/>
          <a:p>
            <a:r>
              <a:rPr lang="en-US" dirty="0"/>
              <a:t>A collection of information organized to permit efficient retrieval</a:t>
            </a:r>
            <a:endParaRPr lang="en-US" dirty="0"/>
          </a:p>
          <a:p>
            <a:pPr lvl="1"/>
            <a:r>
              <a:rPr lang="en-US" dirty="0"/>
              <a:t>Phone book</a:t>
            </a:r>
            <a:endParaRPr lang="en-US" dirty="0"/>
          </a:p>
          <a:p>
            <a:pPr lvl="1"/>
            <a:r>
              <a:rPr lang="en-US" dirty="0"/>
              <a:t>U.S. Census data</a:t>
            </a:r>
            <a:endParaRPr lang="en-US" dirty="0"/>
          </a:p>
          <a:p>
            <a:pPr lvl="1"/>
            <a:r>
              <a:rPr lang="en-US" dirty="0"/>
              <a:t>Bibliographic databases</a:t>
            </a:r>
            <a:endParaRPr lang="en-US" dirty="0"/>
          </a:p>
          <a:p>
            <a:pPr lvl="1"/>
            <a:r>
              <a:rPr lang="en-US" dirty="0"/>
              <a:t>Full-text index</a:t>
            </a:r>
            <a:endParaRPr lang="en-US" dirty="0"/>
          </a:p>
          <a:p>
            <a:pPr lvl="1"/>
            <a:r>
              <a:rPr lang="en-US" dirty="0"/>
              <a:t>Customer records database</a:t>
            </a:r>
            <a:endParaRPr lang="en-US" dirty="0"/>
          </a:p>
          <a:p>
            <a:r>
              <a:rPr lang="en-US" dirty="0"/>
              <a:t>We're going to talk about </a:t>
            </a:r>
            <a:r>
              <a:rPr lang="en-US" u="sng" dirty="0"/>
              <a:t>relational databases</a:t>
            </a:r>
            <a:endParaRPr lang="en-US" u="sng" dirty="0"/>
          </a:p>
          <a:p>
            <a:pPr lvl="1"/>
            <a:r>
              <a:rPr lang="en-US" dirty="0"/>
              <a:t>That capture, well, relationships between records</a:t>
            </a: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basic unit of a database is a record</a:t>
            </a:r>
            <a:endParaRPr lang="en-US" dirty="0"/>
          </a:p>
        </p:txBody>
      </p:sp>
      <p:sp>
        <p:nvSpPr>
          <p:cNvPr id="3" name="Content Placeholder 2"/>
          <p:cNvSpPr>
            <a:spLocks noGrp="1"/>
          </p:cNvSpPr>
          <p:nvPr>
            <p:ph idx="1"/>
          </p:nvPr>
        </p:nvSpPr>
        <p:spPr>
          <a:xfrm>
            <a:off x="457200" y="1459090"/>
            <a:ext cx="8229600" cy="2848349"/>
          </a:xfrm>
        </p:spPr>
        <p:txBody>
          <a:bodyPr>
            <a:normAutofit fontScale="85000" lnSpcReduction="20000"/>
          </a:bodyPr>
          <a:lstStyle/>
          <a:p>
            <a:r>
              <a:rPr lang="en-US" dirty="0"/>
              <a:t>Each record consists of fields of different types</a:t>
            </a:r>
            <a:endParaRPr lang="en-US" dirty="0"/>
          </a:p>
          <a:p>
            <a:r>
              <a:rPr lang="en-US" dirty="0"/>
              <a:t>Rows = records, columns = fields</a:t>
            </a:r>
            <a:endParaRPr lang="en-US" dirty="0"/>
          </a:p>
          <a:p>
            <a:r>
              <a:rPr lang="en-US" dirty="0"/>
              <a:t>A collection of records forms a </a:t>
            </a:r>
            <a:r>
              <a:rPr lang="en-US" u="sng" dirty="0"/>
              <a:t>table</a:t>
            </a:r>
            <a:r>
              <a:rPr lang="en-US" dirty="0"/>
              <a:t>.</a:t>
            </a:r>
            <a:endParaRPr lang="en-US" dirty="0"/>
          </a:p>
          <a:p>
            <a:r>
              <a:rPr lang="en-US" dirty="0"/>
              <a:t>Each table record typically has a special value called a primary key that uniquely identifies the record</a:t>
            </a:r>
            <a:endParaRPr lang="en-US" dirty="0"/>
          </a:p>
          <a:p>
            <a:r>
              <a:rPr lang="en-US" dirty="0"/>
              <a:t>The primary key can be used to connect to records in other tables </a:t>
            </a: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graphicFrame>
        <p:nvGraphicFramePr>
          <p:cNvPr id="6" name="Table 5"/>
          <p:cNvGraphicFramePr>
            <a:graphicFrameLocks noGrp="1"/>
          </p:cNvGraphicFramePr>
          <p:nvPr/>
        </p:nvGraphicFramePr>
        <p:xfrm>
          <a:off x="762000" y="4448549"/>
          <a:ext cx="7696202" cy="1483360"/>
        </p:xfrm>
        <a:graphic>
          <a:graphicData uri="http://schemas.openxmlformats.org/drawingml/2006/table">
            <a:tbl>
              <a:tblPr firstRow="1" bandRow="1">
                <a:tableStyleId>{5C22544A-7EE6-4342-B048-85BDC9FD1C3A}</a:tableStyleId>
              </a:tblPr>
              <a:tblGrid>
                <a:gridCol w="1868100"/>
                <a:gridCol w="1637101"/>
                <a:gridCol w="1828799"/>
                <a:gridCol w="1181101"/>
                <a:gridCol w="1181101"/>
              </a:tblGrid>
              <a:tr h="370840">
                <a:tc>
                  <a:txBody>
                    <a:bodyPr/>
                    <a:lstStyle/>
                    <a:p>
                      <a:r>
                        <a:rPr lang="en-US" dirty="0"/>
                        <a:t>ID</a:t>
                      </a:r>
                      <a:endParaRPr lang="en-US" dirty="0"/>
                    </a:p>
                  </a:txBody>
                  <a:tcPr/>
                </a:tc>
                <a:tc>
                  <a:txBody>
                    <a:bodyPr/>
                    <a:lstStyle/>
                    <a:p>
                      <a:r>
                        <a:rPr lang="en-US" dirty="0"/>
                        <a:t>Name</a:t>
                      </a:r>
                      <a:r>
                        <a:rPr lang="en-US" baseline="0" dirty="0"/>
                        <a:t> </a:t>
                      </a:r>
                      <a:endParaRPr lang="en-US" dirty="0"/>
                    </a:p>
                  </a:txBody>
                  <a:tcPr/>
                </a:tc>
                <a:tc>
                  <a:txBody>
                    <a:bodyPr/>
                    <a:lstStyle/>
                    <a:p>
                      <a:r>
                        <a:rPr lang="en-US" dirty="0"/>
                        <a:t>Phone</a:t>
                      </a:r>
                      <a:endParaRPr lang="en-US" dirty="0"/>
                    </a:p>
                  </a:txBody>
                  <a:tcPr/>
                </a:tc>
                <a:tc>
                  <a:txBody>
                    <a:bodyPr/>
                    <a:lstStyle/>
                    <a:p>
                      <a:r>
                        <a:rPr lang="en-US" dirty="0"/>
                        <a:t>Grade</a:t>
                      </a:r>
                      <a:endParaRPr lang="en-US" dirty="0"/>
                    </a:p>
                  </a:txBody>
                  <a:tcPr/>
                </a:tc>
                <a:tc>
                  <a:txBody>
                    <a:bodyPr/>
                    <a:lstStyle/>
                    <a:p>
                      <a:pPr algn="ctr"/>
                      <a:r>
                        <a:rPr lang="en-US" dirty="0"/>
                        <a:t>Program</a:t>
                      </a:r>
                      <a:endParaRPr lang="en-US" dirty="0"/>
                    </a:p>
                  </a:txBody>
                  <a:tcPr/>
                </a:tc>
              </a:tr>
              <a:tr h="370840">
                <a:tc>
                  <a:txBody>
                    <a:bodyPr/>
                    <a:lstStyle/>
                    <a:p>
                      <a:r>
                        <a:rPr lang="en-US" dirty="0"/>
                        <a:t>2403</a:t>
                      </a:r>
                      <a:endParaRPr lang="en-US" dirty="0"/>
                    </a:p>
                  </a:txBody>
                  <a:tcPr/>
                </a:tc>
                <a:tc>
                  <a:txBody>
                    <a:bodyPr/>
                    <a:lstStyle/>
                    <a:p>
                      <a:r>
                        <a:rPr lang="en-US" dirty="0"/>
                        <a:t>Fred Smith</a:t>
                      </a:r>
                      <a:endParaRPr lang="en-US" dirty="0"/>
                    </a:p>
                  </a:txBody>
                  <a:tcPr/>
                </a:tc>
                <a:tc>
                  <a:txBody>
                    <a:bodyPr/>
                    <a:lstStyle/>
                    <a:p>
                      <a:r>
                        <a:rPr lang="en-US" dirty="0"/>
                        <a:t>1-712-555-2321</a:t>
                      </a:r>
                      <a:endParaRPr lang="en-US" dirty="0"/>
                    </a:p>
                  </a:txBody>
                  <a:tcPr/>
                </a:tc>
                <a:tc>
                  <a:txBody>
                    <a:bodyPr/>
                    <a:lstStyle/>
                    <a:p>
                      <a:r>
                        <a:rPr lang="en-US" dirty="0"/>
                        <a:t>92</a:t>
                      </a:r>
                      <a:endParaRPr lang="en-US" dirty="0"/>
                    </a:p>
                  </a:txBody>
                  <a:tcPr/>
                </a:tc>
                <a:tc>
                  <a:txBody>
                    <a:bodyPr/>
                    <a:lstStyle/>
                    <a:p>
                      <a:pPr algn="ctr"/>
                      <a:r>
                        <a:rPr lang="en-US" dirty="0"/>
                        <a:t>HCI</a:t>
                      </a:r>
                      <a:endParaRPr lang="en-US" dirty="0"/>
                    </a:p>
                  </a:txBody>
                  <a:tcPr/>
                </a:tc>
              </a:tr>
              <a:tr h="370840">
                <a:tc>
                  <a:txBody>
                    <a:bodyPr/>
                    <a:lstStyle/>
                    <a:p>
                      <a:r>
                        <a:rPr lang="en-US" dirty="0"/>
                        <a:t>9832</a:t>
                      </a:r>
                      <a:endParaRPr lang="en-US" dirty="0"/>
                    </a:p>
                  </a:txBody>
                  <a:tcPr/>
                </a:tc>
                <a:tc>
                  <a:txBody>
                    <a:bodyPr/>
                    <a:lstStyle/>
                    <a:p>
                      <a:r>
                        <a:rPr lang="en-US" dirty="0"/>
                        <a:t>Ana </a:t>
                      </a:r>
                      <a:r>
                        <a:rPr lang="en-US" dirty="0" err="1"/>
                        <a:t>Prinz</a:t>
                      </a:r>
                      <a:endParaRPr lang="en-US" dirty="0"/>
                    </a:p>
                  </a:txBody>
                  <a:tcPr/>
                </a:tc>
                <a:tc>
                  <a:txBody>
                    <a:bodyPr/>
                    <a:lstStyle/>
                    <a:p>
                      <a:r>
                        <a:rPr lang="en-US" dirty="0"/>
                        <a:t>1-657-555-9231</a:t>
                      </a:r>
                      <a:endParaRPr lang="en-US" dirty="0"/>
                    </a:p>
                  </a:txBody>
                  <a:tcPr/>
                </a:tc>
                <a:tc>
                  <a:txBody>
                    <a:bodyPr/>
                    <a:lstStyle/>
                    <a:p>
                      <a:r>
                        <a:rPr lang="en-US" dirty="0"/>
                        <a:t>84</a:t>
                      </a:r>
                      <a:endParaRPr lang="en-US" dirty="0"/>
                    </a:p>
                  </a:txBody>
                  <a:tcPr/>
                </a:tc>
                <a:tc>
                  <a:txBody>
                    <a:bodyPr/>
                    <a:lstStyle/>
                    <a:p>
                      <a:pPr algn="ctr"/>
                      <a:r>
                        <a:rPr lang="en-US" dirty="0"/>
                        <a:t>HCI</a:t>
                      </a:r>
                      <a:endParaRPr lang="en-US" dirty="0"/>
                    </a:p>
                  </a:txBody>
                  <a:tcPr/>
                </a:tc>
              </a:tr>
              <a:tr h="370840">
                <a:tc>
                  <a:txBody>
                    <a:bodyPr/>
                    <a:lstStyle/>
                    <a:p>
                      <a:r>
                        <a:rPr lang="en-US" dirty="0"/>
                        <a:t>9932</a:t>
                      </a:r>
                      <a:endParaRPr lang="en-US" dirty="0"/>
                    </a:p>
                  </a:txBody>
                  <a:tcPr/>
                </a:tc>
                <a:tc>
                  <a:txBody>
                    <a:bodyPr/>
                    <a:lstStyle/>
                    <a:p>
                      <a:r>
                        <a:rPr lang="en-US" dirty="0"/>
                        <a:t>Andrea Martin</a:t>
                      </a:r>
                      <a:endParaRPr lang="en-US" dirty="0"/>
                    </a:p>
                  </a:txBody>
                  <a:tcPr/>
                </a:tc>
                <a:tc>
                  <a:txBody>
                    <a:bodyPr/>
                    <a:lstStyle/>
                    <a:p>
                      <a:r>
                        <a:rPr lang="en-US" dirty="0"/>
                        <a:t>1-432-213-9990</a:t>
                      </a:r>
                      <a:endParaRPr lang="en-US" dirty="0"/>
                    </a:p>
                  </a:txBody>
                  <a:tcPr/>
                </a:tc>
                <a:tc>
                  <a:txBody>
                    <a:bodyPr/>
                    <a:lstStyle/>
                    <a:p>
                      <a:r>
                        <a:rPr lang="en-US" dirty="0"/>
                        <a:t>99</a:t>
                      </a:r>
                      <a:endParaRPr lang="en-US" dirty="0"/>
                    </a:p>
                  </a:txBody>
                  <a:tcPr/>
                </a:tc>
                <a:tc>
                  <a:txBody>
                    <a:bodyPr/>
                    <a:lstStyle/>
                    <a:p>
                      <a:pPr algn="ctr"/>
                      <a:r>
                        <a:rPr lang="en-US" dirty="0"/>
                        <a:t>IAR</a:t>
                      </a:r>
                      <a:endParaRPr lang="en-US" dirty="0"/>
                    </a:p>
                  </a:txBody>
                  <a:tcPr/>
                </a:tc>
              </a:tr>
            </a:tbl>
          </a:graphicData>
        </a:graphic>
      </p:graphicFrame>
      <p:sp>
        <p:nvSpPr>
          <p:cNvPr id="7" name="Content Placeholder 3"/>
          <p:cNvSpPr txBox="1"/>
          <p:nvPr/>
        </p:nvSpPr>
        <p:spPr>
          <a:xfrm>
            <a:off x="2133600" y="4080930"/>
            <a:ext cx="5105400" cy="533400"/>
          </a:xfrm>
          <a:prstGeom prst="rect">
            <a:avLst/>
          </a:prstGeom>
        </p:spPr>
        <p:txBody>
          <a:bodyPr vert="horz">
            <a:normAutofit/>
          </a:bodyPr>
          <a:lstStyle/>
          <a:p>
            <a:pPr marL="274320" lvl="0" indent="-274320" algn="ctr">
              <a:spcBef>
                <a:spcPts val="580"/>
              </a:spcBef>
              <a:buClr>
                <a:schemeClr val="accent1"/>
              </a:buClr>
              <a:buSzPct val="85000"/>
            </a:pPr>
            <a:r>
              <a:rPr lang="en-US" sz="2000" dirty="0">
                <a:cs typeface="Courier New" panose="02070309020205020404" pitchFamily="49" charset="0"/>
              </a:rPr>
              <a:t>"Students" table</a:t>
            </a:r>
            <a:endParaRPr kumimoji="0" lang="en-US" sz="2000" b="0" i="0" u="none" strike="noStrike" kern="1200" cap="none" spc="0" normalizeH="0" baseline="0" noProof="0" dirty="0">
              <a:ln>
                <a:noFill/>
              </a:ln>
              <a:solidFill>
                <a:schemeClr val="tx1"/>
              </a:solidFill>
              <a:effectLst/>
              <a:uLnTx/>
              <a:uFillTx/>
              <a:cs typeface="Courier New" panose="02070309020205020404" pitchFamily="49" charset="0"/>
            </a:endParaRPr>
          </a:p>
        </p:txBody>
      </p:sp>
      <p:sp>
        <p:nvSpPr>
          <p:cNvPr id="8" name="TextBox 7"/>
          <p:cNvSpPr txBox="1"/>
          <p:nvPr/>
        </p:nvSpPr>
        <p:spPr>
          <a:xfrm>
            <a:off x="642398" y="6351837"/>
            <a:ext cx="7859203" cy="369332"/>
          </a:xfrm>
          <a:prstGeom prst="rect">
            <a:avLst/>
          </a:prstGeom>
          <a:noFill/>
        </p:spPr>
        <p:txBody>
          <a:bodyPr wrap="none" rtlCol="0">
            <a:spAutoFit/>
          </a:bodyPr>
          <a:lstStyle/>
          <a:p>
            <a:r>
              <a:rPr lang="en-US" u="sng" dirty="0"/>
              <a:t>Fields</a:t>
            </a:r>
            <a:r>
              <a:rPr lang="en-US" dirty="0"/>
              <a:t>: ID (integer),  Name (string), Phone (phone #),  Grade (real), Program (string)</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 database?</a:t>
            </a:r>
            <a:endParaRPr lang="en-US" dirty="0"/>
          </a:p>
        </p:txBody>
      </p:sp>
      <p:sp>
        <p:nvSpPr>
          <p:cNvPr id="3" name="Content Placeholder 2"/>
          <p:cNvSpPr>
            <a:spLocks noGrp="1"/>
          </p:cNvSpPr>
          <p:nvPr>
            <p:ph idx="1"/>
          </p:nvPr>
        </p:nvSpPr>
        <p:spPr/>
        <p:txBody>
          <a:bodyPr>
            <a:normAutofit fontScale="70000" lnSpcReduction="20000"/>
          </a:bodyPr>
          <a:lstStyle/>
          <a:p>
            <a:r>
              <a:rPr lang="en-US" dirty="0"/>
              <a:t>Capture relationships between entities</a:t>
            </a:r>
            <a:endParaRPr lang="en-US" dirty="0"/>
          </a:p>
          <a:p>
            <a:pPr lvl="1"/>
            <a:r>
              <a:rPr lang="en-US" dirty="0"/>
              <a:t>Songs, Artists, Albums, …</a:t>
            </a:r>
            <a:endParaRPr lang="en-US" dirty="0"/>
          </a:p>
          <a:p>
            <a:r>
              <a:rPr lang="en-US" dirty="0"/>
              <a:t>Large data sets where only some variables are needed per access</a:t>
            </a:r>
            <a:endParaRPr lang="en-US" dirty="0"/>
          </a:p>
          <a:p>
            <a:pPr lvl="1"/>
            <a:r>
              <a:rPr lang="en-US" dirty="0"/>
              <a:t>SQL queries, caching</a:t>
            </a:r>
            <a:endParaRPr lang="en-US" dirty="0"/>
          </a:p>
          <a:p>
            <a:r>
              <a:rPr lang="en-US" dirty="0"/>
              <a:t>Large data set sharing across users</a:t>
            </a:r>
            <a:endParaRPr lang="en-US" dirty="0"/>
          </a:p>
          <a:p>
            <a:pPr lvl="1"/>
            <a:r>
              <a:rPr lang="en-US" dirty="0"/>
              <a:t>Data federation across DBs</a:t>
            </a:r>
            <a:endParaRPr lang="en-US" dirty="0"/>
          </a:p>
          <a:p>
            <a:r>
              <a:rPr lang="en-US" dirty="0"/>
              <a:t>Fast query lookup, little other processing</a:t>
            </a:r>
            <a:endParaRPr lang="en-US" dirty="0"/>
          </a:p>
          <a:p>
            <a:pPr lvl="1"/>
            <a:r>
              <a:rPr lang="en-US" dirty="0"/>
              <a:t>Indexing</a:t>
            </a:r>
            <a:endParaRPr lang="en-US" dirty="0"/>
          </a:p>
          <a:p>
            <a:r>
              <a:rPr lang="en-US" dirty="0"/>
              <a:t>Multiple, simultaneous updates to data</a:t>
            </a:r>
            <a:endParaRPr lang="en-US" dirty="0"/>
          </a:p>
          <a:p>
            <a:pPr lvl="1"/>
            <a:r>
              <a:rPr lang="en-US" dirty="0"/>
              <a:t>Transaction support: ACID (more on that later…)</a:t>
            </a:r>
            <a:endParaRPr lang="en-US" dirty="0"/>
          </a:p>
          <a:p>
            <a:r>
              <a:rPr lang="en-US" dirty="0"/>
              <a:t>On-going data evolution</a:t>
            </a:r>
            <a:endParaRPr lang="en-US" dirty="0"/>
          </a:p>
          <a:p>
            <a:pPr lvl="1"/>
            <a:r>
              <a:rPr lang="en-US" dirty="0"/>
              <a:t>Journaling, archiving</a:t>
            </a:r>
            <a:endParaRPr lang="en-US" dirty="0"/>
          </a:p>
          <a:p>
            <a:r>
              <a:rPr lang="en-US" dirty="0"/>
              <a:t>Web interfaces to data (especially dynamic)</a:t>
            </a:r>
            <a:endParaRPr lang="en-US" dirty="0"/>
          </a:p>
          <a:p>
            <a:pPr lvl="1"/>
            <a:r>
              <a:rPr lang="en-US" dirty="0"/>
              <a:t>Consistent data query/retrieval model, external schemas</a:t>
            </a: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fld>
            <a:endParaRPr lang="en-US"/>
          </a:p>
        </p:txBody>
      </p:sp>
      <p:sp>
        <p:nvSpPr>
          <p:cNvPr id="4" name="Content Placeholder 3"/>
          <p:cNvSpPr>
            <a:spLocks noGrp="1"/>
          </p:cNvSpPr>
          <p:nvPr>
            <p:ph sz="quarter" idx="1"/>
          </p:nvPr>
        </p:nvSpPr>
        <p:spPr>
          <a:xfrm>
            <a:off x="457200" y="1645354"/>
            <a:ext cx="8305800" cy="4724400"/>
          </a:xfrm>
        </p:spPr>
        <p:txBody>
          <a:bodyPr>
            <a:normAutofit fontScale="77500" lnSpcReduction="20000"/>
          </a:bodyPr>
          <a:lstStyle/>
          <a:p>
            <a:r>
              <a:rPr lang="en-US" dirty="0"/>
              <a:t>Popular relational database management systems (RDBMS)</a:t>
            </a:r>
            <a:endParaRPr lang="en-US" dirty="0"/>
          </a:p>
          <a:p>
            <a:pPr lvl="1"/>
            <a:r>
              <a:rPr lang="en-US" dirty="0"/>
              <a:t>SQLite (open source)</a:t>
            </a:r>
            <a:endParaRPr lang="en-US" dirty="0"/>
          </a:p>
          <a:p>
            <a:pPr lvl="1"/>
            <a:r>
              <a:rPr lang="en-US" dirty="0"/>
              <a:t>MySQL  (open source)</a:t>
            </a:r>
            <a:endParaRPr lang="en-US" dirty="0"/>
          </a:p>
          <a:p>
            <a:pPr lvl="1"/>
            <a:r>
              <a:rPr lang="en-US" dirty="0" err="1"/>
              <a:t>PostgreSQL</a:t>
            </a:r>
            <a:r>
              <a:rPr lang="en-US" dirty="0"/>
              <a:t> (open source)</a:t>
            </a:r>
            <a:endParaRPr lang="en-US" dirty="0"/>
          </a:p>
          <a:p>
            <a:pPr lvl="1"/>
            <a:r>
              <a:rPr lang="en-US" dirty="0"/>
              <a:t>SQL/Server (Microsoft, proprietary)</a:t>
            </a:r>
            <a:endParaRPr lang="en-US" dirty="0"/>
          </a:p>
          <a:p>
            <a:pPr lvl="1"/>
            <a:r>
              <a:rPr lang="en-US" dirty="0"/>
              <a:t>Oracle (proprietary)</a:t>
            </a:r>
            <a:endParaRPr lang="en-US" dirty="0"/>
          </a:p>
          <a:p>
            <a:pPr lvl="1"/>
            <a:r>
              <a:rPr lang="en-US" dirty="0"/>
              <a:t>Sybase (proprietary, now part of SAP)</a:t>
            </a:r>
            <a:endParaRPr lang="en-US" dirty="0"/>
          </a:p>
          <a:p>
            <a:r>
              <a:rPr lang="en-US" dirty="0"/>
              <a:t>Limitations of RDBMS</a:t>
            </a:r>
            <a:endParaRPr lang="en-US" dirty="0"/>
          </a:p>
          <a:p>
            <a:pPr lvl="1"/>
            <a:r>
              <a:rPr lang="en-US" dirty="0"/>
              <a:t>Limited abilities with unstructured data (text)</a:t>
            </a:r>
            <a:endParaRPr lang="en-US" dirty="0"/>
          </a:p>
          <a:p>
            <a:pPr lvl="1"/>
            <a:r>
              <a:rPr lang="en-US" dirty="0"/>
              <a:t>Relationships may not fit into the table paradigm well</a:t>
            </a:r>
            <a:endParaRPr lang="en-US" dirty="0"/>
          </a:p>
          <a:p>
            <a:pPr lvl="2"/>
            <a:r>
              <a:rPr lang="en-US" dirty="0"/>
              <a:t>e.g. entity-relationship graphs</a:t>
            </a:r>
            <a:endParaRPr lang="en-US" dirty="0"/>
          </a:p>
          <a:p>
            <a:pPr lvl="1"/>
            <a:r>
              <a:rPr lang="en-US" dirty="0"/>
              <a:t>Gets expensive (software &amp; hardware) when you have hundreds of  terabytes of data</a:t>
            </a:r>
            <a:endParaRPr lang="en-US" dirty="0"/>
          </a:p>
          <a:p>
            <a:pPr lvl="1"/>
            <a:r>
              <a:rPr lang="en-US" dirty="0"/>
              <a:t>Fixed schema, difficult to add columns</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ACID</a:t>
            </a:r>
            <a:endParaRPr lang="en-US" dirty="0"/>
          </a:p>
        </p:txBody>
      </p:sp>
      <p:sp>
        <p:nvSpPr>
          <p:cNvPr id="3" name="Content Placeholder 2"/>
          <p:cNvSpPr>
            <a:spLocks noGrp="1"/>
          </p:cNvSpPr>
          <p:nvPr>
            <p:ph idx="1"/>
          </p:nvPr>
        </p:nvSpPr>
        <p:spPr>
          <a:xfrm>
            <a:off x="457200" y="1600200"/>
            <a:ext cx="8229600" cy="5121275"/>
          </a:xfrm>
        </p:spPr>
        <p:txBody>
          <a:bodyPr>
            <a:normAutofit fontScale="77500" lnSpcReduction="20000"/>
          </a:bodyPr>
          <a:lstStyle/>
          <a:p>
            <a:r>
              <a:rPr lang="en-US" b="1" dirty="0"/>
              <a:t>A very important concept that separates relational databases than other popular solutions like </a:t>
            </a:r>
            <a:r>
              <a:rPr lang="en-US" b="1" dirty="0" err="1"/>
              <a:t>NoSQL</a:t>
            </a:r>
            <a:endParaRPr lang="en-US" b="1" dirty="0"/>
          </a:p>
          <a:p>
            <a:endParaRPr lang="en-US" b="1" dirty="0"/>
          </a:p>
          <a:p>
            <a:r>
              <a:rPr lang="en-US" b="1" dirty="0"/>
              <a:t>Atomicity</a:t>
            </a:r>
            <a:r>
              <a:rPr lang="en-US" dirty="0"/>
              <a:t>. In a transaction involving two or more discrete pieces of information, either all of the pieces are committed or none are.</a:t>
            </a:r>
            <a:endParaRPr lang="en-US" dirty="0"/>
          </a:p>
          <a:p>
            <a:r>
              <a:rPr lang="en-US" b="1" dirty="0"/>
              <a:t>Consistency</a:t>
            </a:r>
            <a:r>
              <a:rPr lang="en-US" dirty="0"/>
              <a:t>. A transaction either creates a new and valid state of data, or, if any failure occurs, returns all data to its state before the transaction was started.</a:t>
            </a:r>
            <a:endParaRPr lang="en-US" dirty="0"/>
          </a:p>
          <a:p>
            <a:r>
              <a:rPr lang="en-US" b="1" dirty="0"/>
              <a:t>Isolation</a:t>
            </a:r>
            <a:r>
              <a:rPr lang="en-US" dirty="0"/>
              <a:t>. A transaction in process and not yet committed must remain isolated from any other transaction.</a:t>
            </a:r>
            <a:endParaRPr lang="en-US" dirty="0"/>
          </a:p>
          <a:p>
            <a:r>
              <a:rPr lang="en-US" b="1" dirty="0"/>
              <a:t>Durability</a:t>
            </a:r>
            <a:r>
              <a:rPr lang="en-US" dirty="0"/>
              <a:t>. Committed data is saved by the system such that, even in the event of a failure and system restart, the data is available in its correct state.</a:t>
            </a:r>
            <a:endParaRPr lang="en-US" dirty="0"/>
          </a:p>
        </p:txBody>
      </p:sp>
      <p:sp>
        <p:nvSpPr>
          <p:cNvPr id="4" name="Slide Number Placeholder 3"/>
          <p:cNvSpPr>
            <a:spLocks noGrp="1"/>
          </p:cNvSpPr>
          <p:nvPr>
            <p:ph type="sldNum" sz="quarter" idx="12"/>
          </p:nvPr>
        </p:nvSpPr>
        <p:spPr/>
        <p:txBody>
          <a:bodyPr/>
          <a:lstStyle/>
          <a:p>
            <a:fld id="{D0CC9C9E-91C9-9442-AE29-7B55222C474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Other revolutionary database technologies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fld>
            <a:endParaRPr lang="en-US"/>
          </a:p>
        </p:txBody>
      </p:sp>
      <p:sp>
        <p:nvSpPr>
          <p:cNvPr id="4" name="Content Placeholder 3"/>
          <p:cNvSpPr>
            <a:spLocks noGrp="1"/>
          </p:cNvSpPr>
          <p:nvPr>
            <p:ph sz="quarter" idx="1"/>
          </p:nvPr>
        </p:nvSpPr>
        <p:spPr/>
        <p:txBody>
          <a:bodyPr>
            <a:normAutofit lnSpcReduction="10000"/>
          </a:bodyPr>
          <a:lstStyle/>
          <a:p>
            <a:r>
              <a:rPr lang="en-US" dirty="0"/>
              <a:t>'</a:t>
            </a:r>
            <a:r>
              <a:rPr lang="en-US" dirty="0" err="1"/>
              <a:t>NoSQL</a:t>
            </a:r>
            <a:r>
              <a:rPr lang="en-US" dirty="0"/>
              <a:t>'</a:t>
            </a:r>
            <a:endParaRPr lang="en-US" dirty="0"/>
          </a:p>
          <a:p>
            <a:pPr lvl="1"/>
            <a:r>
              <a:rPr lang="en-US" dirty="0"/>
              <a:t>Cassandra</a:t>
            </a:r>
            <a:endParaRPr lang="en-US" dirty="0"/>
          </a:p>
          <a:p>
            <a:pPr lvl="1"/>
            <a:r>
              <a:rPr lang="en-US" dirty="0" err="1"/>
              <a:t>HBase</a:t>
            </a:r>
            <a:endParaRPr lang="en-US" dirty="0"/>
          </a:p>
          <a:p>
            <a:pPr lvl="1"/>
            <a:r>
              <a:rPr lang="en-US" dirty="0" err="1"/>
              <a:t>MongoDB</a:t>
            </a:r>
            <a:endParaRPr lang="en-US" dirty="0"/>
          </a:p>
          <a:p>
            <a:r>
              <a:rPr lang="en-US" dirty="0"/>
              <a:t>SQL on </a:t>
            </a:r>
            <a:r>
              <a:rPr lang="en-US" dirty="0" err="1"/>
              <a:t>Hadoop</a:t>
            </a:r>
            <a:r>
              <a:rPr lang="en-US" dirty="0"/>
              <a:t>:</a:t>
            </a:r>
            <a:endParaRPr lang="en-US" dirty="0"/>
          </a:p>
          <a:p>
            <a:pPr lvl="1"/>
            <a:r>
              <a:rPr lang="en-US" dirty="0"/>
              <a:t>Apache Hive</a:t>
            </a:r>
            <a:endParaRPr lang="en-US" dirty="0"/>
          </a:p>
          <a:p>
            <a:pPr lvl="1"/>
            <a:r>
              <a:rPr lang="en-US" dirty="0" err="1"/>
              <a:t>Cloudera</a:t>
            </a:r>
            <a:r>
              <a:rPr lang="en-US" dirty="0"/>
              <a:t> Impala</a:t>
            </a:r>
            <a:endParaRPr lang="en-US" dirty="0"/>
          </a:p>
          <a:p>
            <a:r>
              <a:rPr lang="en-US" dirty="0"/>
              <a:t>Cloud based solutions:</a:t>
            </a:r>
            <a:endParaRPr lang="en-US" dirty="0"/>
          </a:p>
          <a:p>
            <a:pPr lvl="1"/>
            <a:r>
              <a:rPr lang="en-US" dirty="0"/>
              <a:t>Amazon Redshift</a:t>
            </a:r>
            <a:endParaRPr lang="en-US" dirty="0"/>
          </a:p>
        </p:txBody>
      </p:sp>
      <p:cxnSp>
        <p:nvCxnSpPr>
          <p:cNvPr id="6" name="Straight Arrow Connector 5"/>
          <p:cNvCxnSpPr/>
          <p:nvPr/>
        </p:nvCxnSpPr>
        <p:spPr>
          <a:xfrm>
            <a:off x="2794005" y="1919118"/>
            <a:ext cx="115711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261560" y="1734452"/>
            <a:ext cx="2531462" cy="369332"/>
          </a:xfrm>
          <a:prstGeom prst="rect">
            <a:avLst/>
          </a:prstGeom>
          <a:noFill/>
        </p:spPr>
        <p:txBody>
          <a:bodyPr wrap="none" rtlCol="0">
            <a:spAutoFit/>
          </a:bodyPr>
          <a:lstStyle/>
          <a:p>
            <a:r>
              <a:rPr lang="en-US" dirty="0"/>
              <a:t>Fast but no ACID support</a:t>
            </a:r>
            <a:endParaRPr lang="en-US" dirty="0"/>
          </a:p>
        </p:txBody>
      </p:sp>
      <p:cxnSp>
        <p:nvCxnSpPr>
          <p:cNvPr id="8" name="Straight Arrow Connector 7"/>
          <p:cNvCxnSpPr/>
          <p:nvPr/>
        </p:nvCxnSpPr>
        <p:spPr>
          <a:xfrm>
            <a:off x="3572265" y="4335279"/>
            <a:ext cx="115711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039820" y="4150613"/>
            <a:ext cx="2095445" cy="369332"/>
          </a:xfrm>
          <a:prstGeom prst="rect">
            <a:avLst/>
          </a:prstGeom>
          <a:noFill/>
        </p:spPr>
        <p:txBody>
          <a:bodyPr wrap="none" rtlCol="0">
            <a:spAutoFit/>
          </a:bodyPr>
          <a:lstStyle/>
          <a:p>
            <a:r>
              <a:rPr lang="en-US" dirty="0"/>
              <a:t>Added ACID support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Other urllib3 </a:t>
            </a:r>
            <a:r>
              <a:rPr lang="en-US" dirty="0"/>
              <a:t>methods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New" panose="02070309020205020404" pitchFamily="49" charset="0"/>
                <a:cs typeface="Courier New" panose="02070309020205020404" pitchFamily="49" charset="0"/>
              </a:rPr>
              <a:t>response = </a:t>
            </a:r>
            <a:r>
              <a:rPr lang="en-US" dirty="0" err="1">
                <a:latin typeface="Courier New" panose="02070309020205020404" pitchFamily="49" charset="0"/>
                <a:cs typeface="Courier New" panose="02070309020205020404" pitchFamily="49" charset="0"/>
              </a:rPr>
              <a:t>urlopen</a:t>
            </a:r>
            <a:r>
              <a:rPr lang="en-US" dirty="0">
                <a:latin typeface="Courier New" panose="02070309020205020404" pitchFamily="49" charset="0"/>
                <a:cs typeface="Courier New" panose="02070309020205020404" pitchFamily="49" charset="0"/>
              </a:rPr>
              <a:t>(‘https://</a:t>
            </a:r>
            <a:r>
              <a:rPr lang="en-US" dirty="0" err="1">
                <a:latin typeface="Courier New" panose="02070309020205020404" pitchFamily="49" charset="0"/>
                <a:cs typeface="Courier New" panose="02070309020205020404" pitchFamily="49" charset="0"/>
              </a:rPr>
              <a:t>www.theguardian.com</a:t>
            </a:r>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response.geturl</a:t>
            </a:r>
            <a:r>
              <a:rPr lang="en-US"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0" indent="0">
              <a:buNone/>
            </a:pPr>
            <a:r>
              <a:rPr lang="en-US" sz="3800" dirty="0">
                <a:latin typeface="Calibri" panose="020F0502020204030204" pitchFamily="34" charset="0"/>
                <a:cs typeface="Courier New" panose="02070309020205020404" pitchFamily="49" charset="0"/>
              </a:rPr>
              <a:t>The actual URL fetched (may redirect from what you requested)</a:t>
            </a:r>
            <a:endParaRPr lang="en-US" sz="3800" dirty="0">
              <a:latin typeface="Calibri" panose="020F0502020204030204" pitchFamily="34"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response.geturl</a:t>
            </a:r>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'http://</a:t>
            </a:r>
            <a:r>
              <a:rPr lang="en-US" dirty="0" err="1">
                <a:latin typeface="Courier New" panose="02070309020205020404" pitchFamily="49" charset="0"/>
                <a:cs typeface="Courier New" panose="02070309020205020404" pitchFamily="49" charset="0"/>
              </a:rPr>
              <a:t>www.theguardian.com</a:t>
            </a:r>
            <a:r>
              <a:rPr lang="en-US" dirty="0">
                <a:latin typeface="Courier New" panose="02070309020205020404" pitchFamily="49" charset="0"/>
                <a:cs typeface="Courier New" panose="02070309020205020404" pitchFamily="49" charset="0"/>
              </a:rPr>
              <a:t>/us'</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response.info()   </a:t>
            </a:r>
            <a:endParaRPr lang="en-US" dirty="0">
              <a:latin typeface="Courier New" panose="02070309020205020404" pitchFamily="49" charset="0"/>
              <a:cs typeface="Courier New" panose="02070309020205020404" pitchFamily="49" charset="0"/>
            </a:endParaRPr>
          </a:p>
          <a:p>
            <a:pPr marL="0" indent="0">
              <a:buNone/>
            </a:pPr>
            <a:r>
              <a:rPr lang="en-US" sz="3800" dirty="0">
                <a:latin typeface="Calibri" panose="020F0502020204030204" pitchFamily="34" charset="0"/>
                <a:cs typeface="Courier New" panose="02070309020205020404" pitchFamily="49" charset="0"/>
              </a:rPr>
              <a:t>An instance of </a:t>
            </a:r>
            <a:r>
              <a:rPr lang="en-US" dirty="0" err="1">
                <a:latin typeface="Courier New" panose="02070309020205020404" pitchFamily="49" charset="0"/>
                <a:cs typeface="Courier New" panose="02070309020205020404" pitchFamily="49" charset="0"/>
              </a:rPr>
              <a:t>httplib.HTTPMessage</a:t>
            </a:r>
            <a:r>
              <a:rPr lang="en-US" sz="3800" dirty="0">
                <a:latin typeface="Calibri" panose="020F0502020204030204" pitchFamily="34" charset="0"/>
                <a:cs typeface="Courier New" panose="02070309020205020404" pitchFamily="49" charset="0"/>
              </a:rPr>
              <a:t> describing the page fetched. </a:t>
            </a:r>
            <a:endParaRPr lang="en-US" sz="3800" dirty="0">
              <a:latin typeface="Calibri" panose="020F0502020204030204" pitchFamily="34"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&gt;&gt;&gt; print(</a:t>
            </a:r>
            <a:r>
              <a:rPr lang="en-US" dirty="0" err="1">
                <a:latin typeface="Courier New" panose="02070309020205020404" pitchFamily="49" charset="0"/>
                <a:cs typeface="Courier New" panose="02070309020205020404" pitchFamily="49" charset="0"/>
              </a:rPr>
              <a:t>response.info</a:t>
            </a:r>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t>Connection: close Content-Length: 1189562 Content-Type: text/html; charset=UTF-8 ETag: W/"hash-2607354950244242700” …</a:t>
            </a: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
        <p:nvSpPr>
          <p:cNvPr id="6" name="Date Placeholder 5"/>
          <p:cNvSpPr>
            <a:spLocks noGrp="1"/>
          </p:cNvSpPr>
          <p:nvPr>
            <p:ph type="dt" sz="half" idx="10"/>
          </p:nvPr>
        </p:nvSpPr>
        <p:spPr/>
        <p:txBody>
          <a:bodyPr/>
          <a:lstStyle/>
          <a:p>
            <a:fld id="{409875CB-C89D-7A4E-9D65-56DBB19730C0}" type="datetime1">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How is data in a relational database accessed?</a:t>
            </a:r>
            <a:br>
              <a:rPr lang="en-US" sz="2800" dirty="0"/>
            </a:br>
            <a:r>
              <a:rPr lang="en-US" sz="2400" dirty="0"/>
              <a:t>Most popular: Structured Query Language (SQL)</a:t>
            </a:r>
            <a:endParaRPr lang="en-US" sz="2400" dirty="0"/>
          </a:p>
        </p:txBody>
      </p:sp>
      <p:sp>
        <p:nvSpPr>
          <p:cNvPr id="3" name="Slide Number Placeholder 2"/>
          <p:cNvSpPr>
            <a:spLocks noGrp="1"/>
          </p:cNvSpPr>
          <p:nvPr>
            <p:ph type="sldNum" sz="quarter" idx="12"/>
          </p:nvPr>
        </p:nvSpPr>
        <p:spPr/>
        <p:txBody>
          <a:bodyPr/>
          <a:lstStyle/>
          <a:p>
            <a:fld id="{489AA9CD-E03E-470E-A1F1-67531AF0EE6B}" type="slidenum">
              <a:rPr lang="en-US" smtClean="0"/>
            </a:fld>
            <a:endParaRPr lang="en-US"/>
          </a:p>
        </p:txBody>
      </p:sp>
      <p:sp>
        <p:nvSpPr>
          <p:cNvPr id="4" name="Content Placeholder 3"/>
          <p:cNvSpPr>
            <a:spLocks noGrp="1"/>
          </p:cNvSpPr>
          <p:nvPr>
            <p:ph sz="quarter" idx="1"/>
          </p:nvPr>
        </p:nvSpPr>
        <p:spPr/>
        <p:txBody>
          <a:bodyPr>
            <a:normAutofit fontScale="92500" lnSpcReduction="10000"/>
          </a:bodyPr>
          <a:lstStyle/>
          <a:p>
            <a:r>
              <a:rPr lang="en-US" dirty="0"/>
              <a:t>Structured Query Language is known as:</a:t>
            </a:r>
            <a:endParaRPr lang="en-US" dirty="0"/>
          </a:p>
          <a:p>
            <a:pPr lvl="1"/>
            <a:r>
              <a:rPr lang="en-US" dirty="0"/>
              <a:t>Its acronym, SQL, or</a:t>
            </a:r>
            <a:endParaRPr lang="en-US" dirty="0"/>
          </a:p>
          <a:p>
            <a:pPr lvl="1"/>
            <a:r>
              <a:rPr lang="en-US" dirty="0"/>
              <a:t>SEQUEL, the name of the original version of SQL</a:t>
            </a:r>
            <a:endParaRPr lang="en-US" dirty="0"/>
          </a:p>
          <a:p>
            <a:pPr lvl="2"/>
            <a:r>
              <a:rPr lang="en-US" dirty="0"/>
              <a:t>SEQUEL was developed by IBM in the mid-1970s.</a:t>
            </a:r>
            <a:endParaRPr lang="en-US" dirty="0"/>
          </a:p>
          <a:p>
            <a:r>
              <a:rPr lang="en-US" dirty="0"/>
              <a:t>Supported by all major database systems</a:t>
            </a:r>
            <a:endParaRPr lang="en-US" dirty="0"/>
          </a:p>
          <a:p>
            <a:r>
              <a:rPr lang="en-US" dirty="0"/>
              <a:t>Various SQL dialects used for large-scale computation frameworks</a:t>
            </a:r>
            <a:endParaRPr lang="en-US" dirty="0"/>
          </a:p>
          <a:p>
            <a:pPr lvl="1"/>
            <a:r>
              <a:rPr lang="en-US" dirty="0"/>
              <a:t>e.g. </a:t>
            </a:r>
            <a:r>
              <a:rPr lang="en-US" dirty="0" err="1"/>
              <a:t>HiveQL</a:t>
            </a:r>
            <a:r>
              <a:rPr lang="en-US" dirty="0"/>
              <a:t>, </a:t>
            </a:r>
            <a:r>
              <a:rPr lang="en-US" dirty="0" err="1"/>
              <a:t>Cloudera</a:t>
            </a:r>
            <a:r>
              <a:rPr lang="en-US" dirty="0"/>
              <a:t> Impala, Microsoft SCOPE</a:t>
            </a:r>
            <a:endParaRPr lang="en-US" dirty="0"/>
          </a:p>
          <a:p>
            <a:r>
              <a:rPr lang="en-US" dirty="0"/>
              <a:t>A great SQL tutorial is at </a:t>
            </a:r>
            <a:r>
              <a:rPr lang="en-US" dirty="0">
                <a:hlinkClick r:id="rId1"/>
              </a:rPr>
              <a:t>http://www.w3schools.com/sql/default.asp</a:t>
            </a:r>
            <a:endParaRPr lang="en-US" dirty="0"/>
          </a:p>
          <a:p>
            <a:pPr marL="0" indent="0">
              <a:buNone/>
            </a:pPr>
            <a:endParaRPr lang="en-US" dirty="0"/>
          </a:p>
          <a:p>
            <a:pPr marL="0" indent="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parts of an example SQL SELECT statement</a:t>
            </a:r>
            <a:endParaRPr lang="en-US" dirty="0"/>
          </a:p>
        </p:txBody>
      </p:sp>
      <p:sp>
        <p:nvSpPr>
          <p:cNvPr id="3" name="Content Placeholder 2"/>
          <p:cNvSpPr>
            <a:spLocks noGrp="1"/>
          </p:cNvSpPr>
          <p:nvPr>
            <p:ph idx="1"/>
          </p:nvPr>
        </p:nvSpPr>
        <p:spPr/>
        <p:txBody>
          <a:bodyPr/>
          <a:lstStyle/>
          <a:p>
            <a:r>
              <a:rPr lang="en-US" b="1" dirty="0">
                <a:latin typeface="Courier New" panose="02070309020205020404" pitchFamily="49" charset="0"/>
                <a:cs typeface="Courier New" panose="02070309020205020404" pitchFamily="49" charset="0"/>
              </a:rPr>
              <a:t>SELECT</a:t>
            </a:r>
            <a:r>
              <a:rPr lang="en-US" dirty="0">
                <a:latin typeface="Courier New" panose="02070309020205020404" pitchFamily="49" charset="0"/>
                <a:cs typeface="Courier New" panose="02070309020205020404" pitchFamily="49" charset="0"/>
              </a:rPr>
              <a:t> [Columns] </a:t>
            </a:r>
            <a:r>
              <a:rPr lang="en-US" b="1" dirty="0">
                <a:latin typeface="Courier New" panose="02070309020205020404" pitchFamily="49" charset="0"/>
                <a:cs typeface="Courier New" panose="02070309020205020404" pitchFamily="49" charset="0"/>
              </a:rPr>
              <a:t>FROM</a:t>
            </a:r>
            <a:r>
              <a:rPr lang="en-US" dirty="0">
                <a:latin typeface="Courier New" panose="02070309020205020404" pitchFamily="49" charset="0"/>
                <a:cs typeface="Courier New" panose="02070309020205020404" pitchFamily="49" charset="0"/>
              </a:rPr>
              <a:t> [TABLES]</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WHERE</a:t>
            </a:r>
            <a:r>
              <a:rPr lang="en-US" dirty="0">
                <a:latin typeface="Courier New" panose="02070309020205020404" pitchFamily="49" charset="0"/>
                <a:cs typeface="Courier New" panose="02070309020205020404" pitchFamily="49" charset="0"/>
              </a:rPr>
              <a:t> [Filter condition]</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ORDER BY </a:t>
            </a:r>
            <a:r>
              <a:rPr lang="en-US" dirty="0">
                <a:latin typeface="Courier New" panose="02070309020205020404" pitchFamily="49" charset="0"/>
                <a:cs typeface="Courier New" panose="02070309020205020404" pitchFamily="49" charset="0"/>
              </a:rPr>
              <a:t>[Sort column(s)]</a:t>
            </a:r>
            <a:endParaRPr lang="en-US" dirty="0">
              <a:latin typeface="Courier New" panose="02070309020205020404" pitchFamily="49" charset="0"/>
              <a:cs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syntax is English-like</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fld>
            <a:endParaRPr lang="en-US"/>
          </a:p>
        </p:txBody>
      </p:sp>
      <p:sp>
        <p:nvSpPr>
          <p:cNvPr id="4" name="Content Placeholder 3"/>
          <p:cNvSpPr>
            <a:spLocks noGrp="1"/>
          </p:cNvSpPr>
          <p:nvPr>
            <p:ph sz="quarter" idx="1"/>
          </p:nvPr>
        </p:nvSpPr>
        <p:spPr>
          <a:xfrm>
            <a:off x="914400" y="1447800"/>
            <a:ext cx="7772400" cy="4572000"/>
          </a:xfrm>
        </p:spPr>
        <p:txBody>
          <a:bodyPr>
            <a:normAutofit/>
          </a:bodyPr>
          <a:lstStyle/>
          <a:p>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SELECT</a:t>
            </a:r>
            <a:r>
              <a:rPr lang="en-US" sz="2400" dirty="0"/>
              <a:t> </a:t>
            </a:r>
            <a:r>
              <a:rPr lang="en-US" sz="2400" i="1" dirty="0"/>
              <a:t>fields:  </a:t>
            </a:r>
            <a:r>
              <a:rPr lang="en-US" sz="2400" dirty="0"/>
              <a:t>what columns will be retrieved?</a:t>
            </a:r>
            <a:endParaRPr lang="en-US" sz="2400" dirty="0"/>
          </a:p>
          <a:p>
            <a:r>
              <a:rPr lang="en-US" sz="2400" dirty="0">
                <a:latin typeface="Courier New" panose="02070309020205020404" pitchFamily="49" charset="0"/>
                <a:cs typeface="Courier New" panose="02070309020205020404" pitchFamily="49" charset="0"/>
              </a:rPr>
              <a:t>FROM</a:t>
            </a:r>
            <a:r>
              <a:rPr lang="en-US" sz="2400" dirty="0"/>
              <a:t> </a:t>
            </a:r>
            <a:r>
              <a:rPr lang="en-US" sz="2400" i="1" dirty="0"/>
              <a:t>tables:  </a:t>
            </a:r>
            <a:r>
              <a:rPr lang="en-US" sz="2400" dirty="0"/>
              <a:t>which table contains the column data?</a:t>
            </a:r>
            <a:endParaRPr lang="en-US" sz="2400" dirty="0"/>
          </a:p>
          <a:p>
            <a:pPr marL="0" indent="0">
              <a:buNone/>
            </a:pPr>
            <a:endParaRPr lang="en-US" sz="1800" dirty="0"/>
          </a:p>
        </p:txBody>
      </p:sp>
      <p:sp>
        <p:nvSpPr>
          <p:cNvPr id="5" name="Content Placeholder 3"/>
          <p:cNvSpPr txBox="1"/>
          <p:nvPr/>
        </p:nvSpPr>
        <p:spPr>
          <a:xfrm>
            <a:off x="2133600" y="4267200"/>
            <a:ext cx="5105400" cy="533400"/>
          </a:xfrm>
          <a:prstGeom prst="rect">
            <a:avLst/>
          </a:prstGeom>
        </p:spPr>
        <p:txBody>
          <a:bodyPr vert="horz">
            <a:normAutofit/>
          </a:bodyPr>
          <a:lstStyle/>
          <a:p>
            <a:pPr marL="274320" lvl="0" indent="-274320">
              <a:spcBef>
                <a:spcPts val="580"/>
              </a:spcBef>
              <a:buClr>
                <a:schemeClr val="accent1"/>
              </a:buClr>
              <a:buSzPct val="85000"/>
            </a:pPr>
            <a:r>
              <a:rPr lang="en-US" sz="2000" dirty="0">
                <a:latin typeface="Courier New" panose="02070309020205020404" pitchFamily="49" charset="0"/>
                <a:cs typeface="Courier New" panose="02070309020205020404" pitchFamily="49" charset="0"/>
              </a:rPr>
              <a:t>SELECT ID, Grade FROM Students;</a:t>
            </a:r>
            <a:endParaRPr kumimoji="0" lang="en-US" sz="2000" b="0" i="0" u="none" strike="noStrike" kern="1200" cap="none" spc="0" normalizeH="0" baseline="0" noProof="0" dirty="0">
              <a:ln>
                <a:noFill/>
              </a:ln>
              <a:solidFill>
                <a:schemeClr val="tx1"/>
              </a:solidFill>
              <a:effectLst/>
              <a:uLnTx/>
              <a:uFillTx/>
              <a:latin typeface="Courier New" panose="02070309020205020404" pitchFamily="49" charset="0"/>
              <a:cs typeface="Courier New" panose="02070309020205020404" pitchFamily="49" charset="0"/>
            </a:endParaRPr>
          </a:p>
        </p:txBody>
      </p:sp>
      <p:graphicFrame>
        <p:nvGraphicFramePr>
          <p:cNvPr id="6" name="Table 5"/>
          <p:cNvGraphicFramePr>
            <a:graphicFrameLocks noGrp="1"/>
          </p:cNvGraphicFramePr>
          <p:nvPr/>
        </p:nvGraphicFramePr>
        <p:xfrm>
          <a:off x="762000" y="1752600"/>
          <a:ext cx="7696202" cy="1483360"/>
        </p:xfrm>
        <a:graphic>
          <a:graphicData uri="http://schemas.openxmlformats.org/drawingml/2006/table">
            <a:tbl>
              <a:tblPr firstRow="1" bandRow="1">
                <a:tableStyleId>{5C22544A-7EE6-4342-B048-85BDC9FD1C3A}</a:tableStyleId>
              </a:tblPr>
              <a:tblGrid>
                <a:gridCol w="1868100"/>
                <a:gridCol w="1637101"/>
                <a:gridCol w="1828799"/>
                <a:gridCol w="1181101"/>
                <a:gridCol w="1181101"/>
              </a:tblGrid>
              <a:tr h="370840">
                <a:tc>
                  <a:txBody>
                    <a:bodyPr/>
                    <a:lstStyle/>
                    <a:p>
                      <a:r>
                        <a:rPr lang="en-US" dirty="0"/>
                        <a:t>ID</a:t>
                      </a:r>
                      <a:endParaRPr lang="en-US" dirty="0"/>
                    </a:p>
                  </a:txBody>
                  <a:tcPr/>
                </a:tc>
                <a:tc>
                  <a:txBody>
                    <a:bodyPr/>
                    <a:lstStyle/>
                    <a:p>
                      <a:r>
                        <a:rPr lang="en-US" dirty="0"/>
                        <a:t>Name</a:t>
                      </a:r>
                      <a:r>
                        <a:rPr lang="en-US" baseline="0" dirty="0"/>
                        <a:t> </a:t>
                      </a:r>
                      <a:endParaRPr lang="en-US" dirty="0"/>
                    </a:p>
                  </a:txBody>
                  <a:tcPr/>
                </a:tc>
                <a:tc>
                  <a:txBody>
                    <a:bodyPr/>
                    <a:lstStyle/>
                    <a:p>
                      <a:r>
                        <a:rPr lang="en-US" dirty="0"/>
                        <a:t>Phone</a:t>
                      </a:r>
                      <a:endParaRPr lang="en-US" dirty="0"/>
                    </a:p>
                  </a:txBody>
                  <a:tcPr/>
                </a:tc>
                <a:tc>
                  <a:txBody>
                    <a:bodyPr/>
                    <a:lstStyle/>
                    <a:p>
                      <a:r>
                        <a:rPr lang="en-US" dirty="0"/>
                        <a:t>Grade</a:t>
                      </a:r>
                      <a:endParaRPr lang="en-US" dirty="0"/>
                    </a:p>
                  </a:txBody>
                  <a:tcPr/>
                </a:tc>
                <a:tc>
                  <a:txBody>
                    <a:bodyPr/>
                    <a:lstStyle/>
                    <a:p>
                      <a:pPr algn="ctr"/>
                      <a:r>
                        <a:rPr lang="en-US" dirty="0"/>
                        <a:t>Program</a:t>
                      </a:r>
                      <a:endParaRPr lang="en-US" dirty="0"/>
                    </a:p>
                  </a:txBody>
                  <a:tcPr/>
                </a:tc>
              </a:tr>
              <a:tr h="370840">
                <a:tc>
                  <a:txBody>
                    <a:bodyPr/>
                    <a:lstStyle/>
                    <a:p>
                      <a:r>
                        <a:rPr lang="en-US" dirty="0"/>
                        <a:t>2403</a:t>
                      </a:r>
                      <a:endParaRPr lang="en-US" dirty="0"/>
                    </a:p>
                  </a:txBody>
                  <a:tcPr/>
                </a:tc>
                <a:tc>
                  <a:txBody>
                    <a:bodyPr/>
                    <a:lstStyle/>
                    <a:p>
                      <a:r>
                        <a:rPr lang="en-US" dirty="0"/>
                        <a:t>Fred Smith</a:t>
                      </a:r>
                      <a:endParaRPr lang="en-US" dirty="0"/>
                    </a:p>
                  </a:txBody>
                  <a:tcPr/>
                </a:tc>
                <a:tc>
                  <a:txBody>
                    <a:bodyPr/>
                    <a:lstStyle/>
                    <a:p>
                      <a:r>
                        <a:rPr lang="en-US" dirty="0"/>
                        <a:t>1-712-555-2321</a:t>
                      </a:r>
                      <a:endParaRPr lang="en-US" dirty="0"/>
                    </a:p>
                  </a:txBody>
                  <a:tcPr/>
                </a:tc>
                <a:tc>
                  <a:txBody>
                    <a:bodyPr/>
                    <a:lstStyle/>
                    <a:p>
                      <a:r>
                        <a:rPr lang="en-US" dirty="0"/>
                        <a:t>92</a:t>
                      </a:r>
                      <a:endParaRPr lang="en-US" dirty="0"/>
                    </a:p>
                  </a:txBody>
                  <a:tcPr/>
                </a:tc>
                <a:tc>
                  <a:txBody>
                    <a:bodyPr/>
                    <a:lstStyle/>
                    <a:p>
                      <a:pPr algn="ctr"/>
                      <a:r>
                        <a:rPr lang="en-US" dirty="0"/>
                        <a:t>HCI</a:t>
                      </a:r>
                      <a:endParaRPr lang="en-US" dirty="0"/>
                    </a:p>
                  </a:txBody>
                  <a:tcPr/>
                </a:tc>
              </a:tr>
              <a:tr h="370840">
                <a:tc>
                  <a:txBody>
                    <a:bodyPr/>
                    <a:lstStyle/>
                    <a:p>
                      <a:r>
                        <a:rPr lang="en-US" dirty="0"/>
                        <a:t>9832</a:t>
                      </a:r>
                      <a:endParaRPr lang="en-US" dirty="0"/>
                    </a:p>
                  </a:txBody>
                  <a:tcPr/>
                </a:tc>
                <a:tc>
                  <a:txBody>
                    <a:bodyPr/>
                    <a:lstStyle/>
                    <a:p>
                      <a:r>
                        <a:rPr lang="en-US" dirty="0"/>
                        <a:t>Ana </a:t>
                      </a:r>
                      <a:r>
                        <a:rPr lang="en-US" dirty="0" err="1"/>
                        <a:t>Prinz</a:t>
                      </a:r>
                      <a:endParaRPr lang="en-US" dirty="0"/>
                    </a:p>
                  </a:txBody>
                  <a:tcPr/>
                </a:tc>
                <a:tc>
                  <a:txBody>
                    <a:bodyPr/>
                    <a:lstStyle/>
                    <a:p>
                      <a:r>
                        <a:rPr lang="en-US" dirty="0"/>
                        <a:t>1-657-555-9231</a:t>
                      </a:r>
                      <a:endParaRPr lang="en-US" dirty="0"/>
                    </a:p>
                  </a:txBody>
                  <a:tcPr/>
                </a:tc>
                <a:tc>
                  <a:txBody>
                    <a:bodyPr/>
                    <a:lstStyle/>
                    <a:p>
                      <a:r>
                        <a:rPr lang="en-US" dirty="0"/>
                        <a:t>84</a:t>
                      </a:r>
                      <a:endParaRPr lang="en-US" dirty="0"/>
                    </a:p>
                  </a:txBody>
                  <a:tcPr/>
                </a:tc>
                <a:tc>
                  <a:txBody>
                    <a:bodyPr/>
                    <a:lstStyle/>
                    <a:p>
                      <a:pPr algn="ctr"/>
                      <a:r>
                        <a:rPr lang="en-US" dirty="0"/>
                        <a:t>HCI</a:t>
                      </a:r>
                      <a:endParaRPr lang="en-US" dirty="0"/>
                    </a:p>
                  </a:txBody>
                  <a:tcPr/>
                </a:tc>
              </a:tr>
              <a:tr h="370840">
                <a:tc>
                  <a:txBody>
                    <a:bodyPr/>
                    <a:lstStyle/>
                    <a:p>
                      <a:r>
                        <a:rPr lang="en-US" dirty="0"/>
                        <a:t>9932</a:t>
                      </a:r>
                      <a:endParaRPr lang="en-US" dirty="0"/>
                    </a:p>
                  </a:txBody>
                  <a:tcPr/>
                </a:tc>
                <a:tc>
                  <a:txBody>
                    <a:bodyPr/>
                    <a:lstStyle/>
                    <a:p>
                      <a:r>
                        <a:rPr lang="en-US" dirty="0"/>
                        <a:t>Andrea Martin</a:t>
                      </a:r>
                      <a:endParaRPr lang="en-US" dirty="0"/>
                    </a:p>
                  </a:txBody>
                  <a:tcPr/>
                </a:tc>
                <a:tc>
                  <a:txBody>
                    <a:bodyPr/>
                    <a:lstStyle/>
                    <a:p>
                      <a:r>
                        <a:rPr lang="en-US" dirty="0"/>
                        <a:t>1-432-213-9990</a:t>
                      </a:r>
                      <a:endParaRPr lang="en-US" dirty="0"/>
                    </a:p>
                  </a:txBody>
                  <a:tcPr/>
                </a:tc>
                <a:tc>
                  <a:txBody>
                    <a:bodyPr/>
                    <a:lstStyle/>
                    <a:p>
                      <a:r>
                        <a:rPr lang="en-US" dirty="0"/>
                        <a:t>99</a:t>
                      </a:r>
                      <a:endParaRPr lang="en-US" dirty="0"/>
                    </a:p>
                  </a:txBody>
                  <a:tcPr/>
                </a:tc>
                <a:tc>
                  <a:txBody>
                    <a:bodyPr/>
                    <a:lstStyle/>
                    <a:p>
                      <a:pPr algn="ctr"/>
                      <a:r>
                        <a:rPr lang="en-US" dirty="0"/>
                        <a:t>IAR</a:t>
                      </a:r>
                      <a:endParaRPr lang="en-US" dirty="0"/>
                    </a:p>
                  </a:txBody>
                  <a:tcPr/>
                </a:tc>
              </a:tr>
            </a:tbl>
          </a:graphicData>
        </a:graphic>
      </p:graphicFrame>
      <p:sp>
        <p:nvSpPr>
          <p:cNvPr id="7" name="Content Placeholder 3"/>
          <p:cNvSpPr txBox="1"/>
          <p:nvPr/>
        </p:nvSpPr>
        <p:spPr>
          <a:xfrm>
            <a:off x="2133600" y="1384981"/>
            <a:ext cx="5105400" cy="533400"/>
          </a:xfrm>
          <a:prstGeom prst="rect">
            <a:avLst/>
          </a:prstGeom>
        </p:spPr>
        <p:txBody>
          <a:bodyPr vert="horz">
            <a:normAutofit/>
          </a:bodyPr>
          <a:lstStyle/>
          <a:p>
            <a:pPr marL="274320" lvl="0" indent="-274320" algn="ctr">
              <a:spcBef>
                <a:spcPts val="580"/>
              </a:spcBef>
              <a:buClr>
                <a:schemeClr val="accent1"/>
              </a:buClr>
              <a:buSzPct val="85000"/>
            </a:pPr>
            <a:r>
              <a:rPr lang="en-US" sz="2000" dirty="0">
                <a:cs typeface="Courier New" panose="02070309020205020404" pitchFamily="49" charset="0"/>
              </a:rPr>
              <a:t>"Students" table</a:t>
            </a:r>
            <a:endParaRPr kumimoji="0" lang="en-US" sz="2000" b="0" i="0" u="none" strike="noStrike" kern="1200" cap="none" spc="0" normalizeH="0" baseline="0" noProof="0" dirty="0">
              <a:ln>
                <a:noFill/>
              </a:ln>
              <a:solidFill>
                <a:schemeClr val="tx1"/>
              </a:solidFill>
              <a:effectLst/>
              <a:uLnTx/>
              <a:uFillTx/>
              <a:cs typeface="Courier New" panose="02070309020205020404" pitchFamily="49" charset="0"/>
            </a:endParaRPr>
          </a:p>
        </p:txBody>
      </p:sp>
      <p:graphicFrame>
        <p:nvGraphicFramePr>
          <p:cNvPr id="8" name="Table 7"/>
          <p:cNvGraphicFramePr>
            <a:graphicFrameLocks noGrp="1"/>
          </p:cNvGraphicFramePr>
          <p:nvPr/>
        </p:nvGraphicFramePr>
        <p:xfrm>
          <a:off x="3581400" y="4800600"/>
          <a:ext cx="1968882" cy="1478280"/>
        </p:xfrm>
        <a:graphic>
          <a:graphicData uri="http://schemas.openxmlformats.org/drawingml/2006/table">
            <a:tbl>
              <a:tblPr firstRow="1" bandRow="1">
                <a:tableStyleId>{5C22544A-7EE6-4342-B048-85BDC9FD1C3A}</a:tableStyleId>
              </a:tblPr>
              <a:tblGrid>
                <a:gridCol w="1162368"/>
                <a:gridCol w="806514"/>
              </a:tblGrid>
              <a:tr h="0">
                <a:tc>
                  <a:txBody>
                    <a:bodyPr/>
                    <a:lstStyle/>
                    <a:p>
                      <a:r>
                        <a:rPr lang="en-US" dirty="0"/>
                        <a:t>ID</a:t>
                      </a:r>
                      <a:endParaRPr lang="en-US" dirty="0"/>
                    </a:p>
                  </a:txBody>
                  <a:tcPr/>
                </a:tc>
                <a:tc>
                  <a:txBody>
                    <a:bodyPr/>
                    <a:lstStyle/>
                    <a:p>
                      <a:r>
                        <a:rPr lang="en-US" dirty="0"/>
                        <a:t>Grade</a:t>
                      </a:r>
                      <a:endParaRPr lang="en-US" dirty="0"/>
                    </a:p>
                  </a:txBody>
                  <a:tcPr/>
                </a:tc>
              </a:tr>
              <a:tr h="370840">
                <a:tc>
                  <a:txBody>
                    <a:bodyPr/>
                    <a:lstStyle/>
                    <a:p>
                      <a:r>
                        <a:rPr lang="en-US" dirty="0"/>
                        <a:t>2403</a:t>
                      </a:r>
                      <a:endParaRPr lang="en-US" dirty="0"/>
                    </a:p>
                  </a:txBody>
                  <a:tcPr/>
                </a:tc>
                <a:tc>
                  <a:txBody>
                    <a:bodyPr/>
                    <a:lstStyle/>
                    <a:p>
                      <a:r>
                        <a:rPr lang="en-US" dirty="0"/>
                        <a:t>92</a:t>
                      </a:r>
                      <a:endParaRPr lang="en-US" dirty="0"/>
                    </a:p>
                  </a:txBody>
                  <a:tcPr/>
                </a:tc>
              </a:tr>
              <a:tr h="370840">
                <a:tc>
                  <a:txBody>
                    <a:bodyPr/>
                    <a:lstStyle/>
                    <a:p>
                      <a:r>
                        <a:rPr lang="en-US" dirty="0"/>
                        <a:t>9832</a:t>
                      </a:r>
                      <a:endParaRPr lang="en-US" dirty="0"/>
                    </a:p>
                  </a:txBody>
                  <a:tcPr/>
                </a:tc>
                <a:tc>
                  <a:txBody>
                    <a:bodyPr/>
                    <a:lstStyle/>
                    <a:p>
                      <a:r>
                        <a:rPr lang="en-US" dirty="0"/>
                        <a:t>84</a:t>
                      </a:r>
                      <a:endParaRPr lang="en-US" dirty="0"/>
                    </a:p>
                  </a:txBody>
                  <a:tcPr/>
                </a:tc>
              </a:tr>
              <a:tr h="370840">
                <a:tc>
                  <a:txBody>
                    <a:bodyPr/>
                    <a:lstStyle/>
                    <a:p>
                      <a:r>
                        <a:rPr lang="en-US" dirty="0"/>
                        <a:t>9932</a:t>
                      </a:r>
                      <a:endParaRPr lang="en-US" dirty="0"/>
                    </a:p>
                  </a:txBody>
                  <a:tcPr/>
                </a:tc>
                <a:tc>
                  <a:txBody>
                    <a:bodyPr/>
                    <a:lstStyle/>
                    <a:p>
                      <a:r>
                        <a:rPr lang="en-US" dirty="0"/>
                        <a:t>99</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DISTINCT</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fld>
            <a:endParaRPr lang="en-US"/>
          </a:p>
        </p:txBody>
      </p:sp>
      <p:sp>
        <p:nvSpPr>
          <p:cNvPr id="4" name="Content Placeholder 3"/>
          <p:cNvSpPr>
            <a:spLocks noGrp="1"/>
          </p:cNvSpPr>
          <p:nvPr>
            <p:ph sz="quarter" idx="1"/>
          </p:nvPr>
        </p:nvSpPr>
        <p:spPr/>
        <p:txBody>
          <a:bodyPr/>
          <a:lstStyle/>
          <a:p>
            <a:pPr marL="0" indent="0">
              <a:buNone/>
            </a:pPr>
            <a:endParaRPr lang="en-US" dirty="0"/>
          </a:p>
          <a:p>
            <a:endParaRPr lang="en-US" dirty="0"/>
          </a:p>
          <a:p>
            <a:endParaRPr lang="en-US" dirty="0"/>
          </a:p>
          <a:p>
            <a:r>
              <a:rPr lang="en-US" dirty="0"/>
              <a:t>Eliminating duplicate rows on the output…</a:t>
            </a:r>
            <a:endParaRPr lang="en-US" dirty="0"/>
          </a:p>
          <a:p>
            <a:pPr>
              <a:buNone/>
            </a:pPr>
            <a:r>
              <a:rPr lang="en-US" sz="2400" dirty="0">
                <a:latin typeface="Courier New" panose="02070309020205020404" pitchFamily="49" charset="0"/>
                <a:cs typeface="Courier New" panose="02070309020205020404" pitchFamily="49" charset="0"/>
              </a:rPr>
              <a:t>  SELECT DISTINCT Program FROM Students;</a:t>
            </a:r>
            <a:endParaRPr lang="en-US" sz="2400" dirty="0">
              <a:latin typeface="Courier New" panose="02070309020205020404" pitchFamily="49" charset="0"/>
              <a:cs typeface="Courier New" panose="02070309020205020404" pitchFamily="49" charset="0"/>
            </a:endParaRPr>
          </a:p>
        </p:txBody>
      </p:sp>
      <p:graphicFrame>
        <p:nvGraphicFramePr>
          <p:cNvPr id="5" name="Table 4"/>
          <p:cNvGraphicFramePr>
            <a:graphicFrameLocks noGrp="1"/>
          </p:cNvGraphicFramePr>
          <p:nvPr/>
        </p:nvGraphicFramePr>
        <p:xfrm>
          <a:off x="762000" y="1752600"/>
          <a:ext cx="7696202" cy="1483360"/>
        </p:xfrm>
        <a:graphic>
          <a:graphicData uri="http://schemas.openxmlformats.org/drawingml/2006/table">
            <a:tbl>
              <a:tblPr firstRow="1" bandRow="1">
                <a:tableStyleId>{5C22544A-7EE6-4342-B048-85BDC9FD1C3A}</a:tableStyleId>
              </a:tblPr>
              <a:tblGrid>
                <a:gridCol w="1868100"/>
                <a:gridCol w="1637101"/>
                <a:gridCol w="1828799"/>
                <a:gridCol w="1181101"/>
                <a:gridCol w="1181101"/>
              </a:tblGrid>
              <a:tr h="370840">
                <a:tc>
                  <a:txBody>
                    <a:bodyPr/>
                    <a:lstStyle/>
                    <a:p>
                      <a:r>
                        <a:rPr lang="en-US" dirty="0"/>
                        <a:t>ID</a:t>
                      </a:r>
                      <a:endParaRPr lang="en-US" dirty="0"/>
                    </a:p>
                  </a:txBody>
                  <a:tcPr/>
                </a:tc>
                <a:tc>
                  <a:txBody>
                    <a:bodyPr/>
                    <a:lstStyle/>
                    <a:p>
                      <a:r>
                        <a:rPr lang="en-US" dirty="0"/>
                        <a:t>Name</a:t>
                      </a:r>
                      <a:r>
                        <a:rPr lang="en-US" baseline="0" dirty="0"/>
                        <a:t> </a:t>
                      </a:r>
                      <a:endParaRPr lang="en-US" dirty="0"/>
                    </a:p>
                  </a:txBody>
                  <a:tcPr/>
                </a:tc>
                <a:tc>
                  <a:txBody>
                    <a:bodyPr/>
                    <a:lstStyle/>
                    <a:p>
                      <a:r>
                        <a:rPr lang="en-US" dirty="0"/>
                        <a:t>Phone</a:t>
                      </a:r>
                      <a:endParaRPr lang="en-US" dirty="0"/>
                    </a:p>
                  </a:txBody>
                  <a:tcPr/>
                </a:tc>
                <a:tc>
                  <a:txBody>
                    <a:bodyPr/>
                    <a:lstStyle/>
                    <a:p>
                      <a:r>
                        <a:rPr lang="en-US" dirty="0"/>
                        <a:t>Grade</a:t>
                      </a:r>
                      <a:endParaRPr lang="en-US" dirty="0"/>
                    </a:p>
                  </a:txBody>
                  <a:tcPr/>
                </a:tc>
                <a:tc>
                  <a:txBody>
                    <a:bodyPr/>
                    <a:lstStyle/>
                    <a:p>
                      <a:pPr algn="ctr"/>
                      <a:r>
                        <a:rPr lang="en-US" dirty="0"/>
                        <a:t>Program</a:t>
                      </a:r>
                      <a:endParaRPr lang="en-US" dirty="0"/>
                    </a:p>
                  </a:txBody>
                  <a:tcPr/>
                </a:tc>
              </a:tr>
              <a:tr h="370840">
                <a:tc>
                  <a:txBody>
                    <a:bodyPr/>
                    <a:lstStyle/>
                    <a:p>
                      <a:r>
                        <a:rPr lang="en-US" dirty="0"/>
                        <a:t>2403</a:t>
                      </a:r>
                      <a:endParaRPr lang="en-US" dirty="0"/>
                    </a:p>
                  </a:txBody>
                  <a:tcPr/>
                </a:tc>
                <a:tc>
                  <a:txBody>
                    <a:bodyPr/>
                    <a:lstStyle/>
                    <a:p>
                      <a:r>
                        <a:rPr lang="en-US" dirty="0"/>
                        <a:t>Fred Smith</a:t>
                      </a:r>
                      <a:endParaRPr lang="en-US" dirty="0"/>
                    </a:p>
                  </a:txBody>
                  <a:tcPr/>
                </a:tc>
                <a:tc>
                  <a:txBody>
                    <a:bodyPr/>
                    <a:lstStyle/>
                    <a:p>
                      <a:r>
                        <a:rPr lang="en-US" dirty="0"/>
                        <a:t>1-712-555-2321</a:t>
                      </a:r>
                      <a:endParaRPr lang="en-US" dirty="0"/>
                    </a:p>
                  </a:txBody>
                  <a:tcPr/>
                </a:tc>
                <a:tc>
                  <a:txBody>
                    <a:bodyPr/>
                    <a:lstStyle/>
                    <a:p>
                      <a:r>
                        <a:rPr lang="en-US" dirty="0"/>
                        <a:t>92</a:t>
                      </a:r>
                      <a:endParaRPr lang="en-US" dirty="0"/>
                    </a:p>
                  </a:txBody>
                  <a:tcPr/>
                </a:tc>
                <a:tc>
                  <a:txBody>
                    <a:bodyPr/>
                    <a:lstStyle/>
                    <a:p>
                      <a:pPr algn="ctr"/>
                      <a:r>
                        <a:rPr lang="en-US" dirty="0"/>
                        <a:t>HCI</a:t>
                      </a:r>
                      <a:endParaRPr lang="en-US" dirty="0"/>
                    </a:p>
                  </a:txBody>
                  <a:tcPr/>
                </a:tc>
              </a:tr>
              <a:tr h="370840">
                <a:tc>
                  <a:txBody>
                    <a:bodyPr/>
                    <a:lstStyle/>
                    <a:p>
                      <a:r>
                        <a:rPr lang="en-US" dirty="0"/>
                        <a:t>9832</a:t>
                      </a:r>
                      <a:endParaRPr lang="en-US" dirty="0"/>
                    </a:p>
                  </a:txBody>
                  <a:tcPr/>
                </a:tc>
                <a:tc>
                  <a:txBody>
                    <a:bodyPr/>
                    <a:lstStyle/>
                    <a:p>
                      <a:r>
                        <a:rPr lang="en-US" dirty="0"/>
                        <a:t>Ana </a:t>
                      </a:r>
                      <a:r>
                        <a:rPr lang="en-US" dirty="0" err="1"/>
                        <a:t>Prinz</a:t>
                      </a:r>
                      <a:endParaRPr lang="en-US" dirty="0"/>
                    </a:p>
                  </a:txBody>
                  <a:tcPr/>
                </a:tc>
                <a:tc>
                  <a:txBody>
                    <a:bodyPr/>
                    <a:lstStyle/>
                    <a:p>
                      <a:r>
                        <a:rPr lang="en-US" dirty="0"/>
                        <a:t>1-657-555-9231</a:t>
                      </a:r>
                      <a:endParaRPr lang="en-US" dirty="0"/>
                    </a:p>
                  </a:txBody>
                  <a:tcPr/>
                </a:tc>
                <a:tc>
                  <a:txBody>
                    <a:bodyPr/>
                    <a:lstStyle/>
                    <a:p>
                      <a:r>
                        <a:rPr lang="en-US" dirty="0"/>
                        <a:t>84</a:t>
                      </a:r>
                      <a:endParaRPr lang="en-US" dirty="0"/>
                    </a:p>
                  </a:txBody>
                  <a:tcPr/>
                </a:tc>
                <a:tc>
                  <a:txBody>
                    <a:bodyPr/>
                    <a:lstStyle/>
                    <a:p>
                      <a:pPr algn="ctr"/>
                      <a:r>
                        <a:rPr lang="en-US" dirty="0"/>
                        <a:t>HCI</a:t>
                      </a:r>
                      <a:endParaRPr lang="en-US" dirty="0"/>
                    </a:p>
                  </a:txBody>
                  <a:tcPr/>
                </a:tc>
              </a:tr>
              <a:tr h="370840">
                <a:tc>
                  <a:txBody>
                    <a:bodyPr/>
                    <a:lstStyle/>
                    <a:p>
                      <a:r>
                        <a:rPr lang="en-US" dirty="0"/>
                        <a:t>9932</a:t>
                      </a:r>
                      <a:endParaRPr lang="en-US" dirty="0"/>
                    </a:p>
                  </a:txBody>
                  <a:tcPr/>
                </a:tc>
                <a:tc>
                  <a:txBody>
                    <a:bodyPr/>
                    <a:lstStyle/>
                    <a:p>
                      <a:r>
                        <a:rPr lang="en-US" dirty="0"/>
                        <a:t>Andrea Martin</a:t>
                      </a:r>
                      <a:endParaRPr lang="en-US" dirty="0"/>
                    </a:p>
                  </a:txBody>
                  <a:tcPr/>
                </a:tc>
                <a:tc>
                  <a:txBody>
                    <a:bodyPr/>
                    <a:lstStyle/>
                    <a:p>
                      <a:r>
                        <a:rPr lang="en-US" dirty="0"/>
                        <a:t>1-432-213-9990</a:t>
                      </a:r>
                      <a:endParaRPr lang="en-US" dirty="0"/>
                    </a:p>
                  </a:txBody>
                  <a:tcPr/>
                </a:tc>
                <a:tc>
                  <a:txBody>
                    <a:bodyPr/>
                    <a:lstStyle/>
                    <a:p>
                      <a:r>
                        <a:rPr lang="en-US" dirty="0"/>
                        <a:t>99</a:t>
                      </a:r>
                      <a:endParaRPr lang="en-US" dirty="0"/>
                    </a:p>
                  </a:txBody>
                  <a:tcPr/>
                </a:tc>
                <a:tc>
                  <a:txBody>
                    <a:bodyPr/>
                    <a:lstStyle/>
                    <a:p>
                      <a:pPr algn="ctr"/>
                      <a:r>
                        <a:rPr lang="en-US" dirty="0"/>
                        <a:t>IAR</a:t>
                      </a:r>
                      <a:endParaRPr lang="en-US" dirty="0"/>
                    </a:p>
                  </a:txBody>
                  <a:tcPr/>
                </a:tc>
              </a:tr>
            </a:tbl>
          </a:graphicData>
        </a:graphic>
      </p:graphicFrame>
      <p:graphicFrame>
        <p:nvGraphicFramePr>
          <p:cNvPr id="6" name="Table 5"/>
          <p:cNvGraphicFramePr>
            <a:graphicFrameLocks noGrp="1"/>
          </p:cNvGraphicFramePr>
          <p:nvPr/>
        </p:nvGraphicFramePr>
        <p:xfrm>
          <a:off x="3886200" y="4724400"/>
          <a:ext cx="1181101" cy="1112520"/>
        </p:xfrm>
        <a:graphic>
          <a:graphicData uri="http://schemas.openxmlformats.org/drawingml/2006/table">
            <a:tbl>
              <a:tblPr firstRow="1" bandRow="1">
                <a:tableStyleId>{5C22544A-7EE6-4342-B048-85BDC9FD1C3A}</a:tableStyleId>
              </a:tblPr>
              <a:tblGrid>
                <a:gridCol w="1181101"/>
              </a:tblGrid>
              <a:tr h="370840">
                <a:tc>
                  <a:txBody>
                    <a:bodyPr/>
                    <a:lstStyle/>
                    <a:p>
                      <a:pPr algn="ctr"/>
                      <a:r>
                        <a:rPr lang="en-US" dirty="0"/>
                        <a:t>Program</a:t>
                      </a:r>
                      <a:endParaRPr lang="en-US" dirty="0"/>
                    </a:p>
                  </a:txBody>
                  <a:tcPr/>
                </a:tc>
              </a:tr>
              <a:tr h="370840">
                <a:tc>
                  <a:txBody>
                    <a:bodyPr/>
                    <a:lstStyle/>
                    <a:p>
                      <a:pPr algn="ctr"/>
                      <a:r>
                        <a:rPr lang="en-US" dirty="0"/>
                        <a:t>HCI</a:t>
                      </a:r>
                      <a:endParaRPr lang="en-US" dirty="0"/>
                    </a:p>
                  </a:txBody>
                  <a:tcPr/>
                </a:tc>
              </a:tr>
              <a:tr h="370840">
                <a:tc>
                  <a:txBody>
                    <a:bodyPr/>
                    <a:lstStyle/>
                    <a:p>
                      <a:pPr algn="ctr"/>
                      <a:r>
                        <a:rPr lang="en-US" dirty="0"/>
                        <a:t>IAR</a:t>
                      </a:r>
                      <a:endParaRPr lang="en-US" dirty="0"/>
                    </a:p>
                  </a:txBody>
                  <a:tcPr/>
                </a:tc>
              </a:tr>
            </a:tbl>
          </a:graphicData>
        </a:graphic>
      </p:graphicFrame>
      <p:sp>
        <p:nvSpPr>
          <p:cNvPr id="7" name="Content Placeholder 3"/>
          <p:cNvSpPr txBox="1"/>
          <p:nvPr/>
        </p:nvSpPr>
        <p:spPr>
          <a:xfrm>
            <a:off x="2133600" y="1384981"/>
            <a:ext cx="5105400" cy="533400"/>
          </a:xfrm>
          <a:prstGeom prst="rect">
            <a:avLst/>
          </a:prstGeom>
        </p:spPr>
        <p:txBody>
          <a:bodyPr vert="horz">
            <a:normAutofit/>
          </a:bodyPr>
          <a:lstStyle/>
          <a:p>
            <a:pPr marL="274320" lvl="0" indent="-274320" algn="ctr">
              <a:spcBef>
                <a:spcPts val="580"/>
              </a:spcBef>
              <a:buClr>
                <a:schemeClr val="accent1"/>
              </a:buClr>
              <a:buSzPct val="85000"/>
            </a:pPr>
            <a:r>
              <a:rPr lang="en-US" sz="2000" dirty="0">
                <a:cs typeface="Courier New" panose="02070309020205020404" pitchFamily="49" charset="0"/>
              </a:rPr>
              <a:t>"Students" table</a:t>
            </a:r>
            <a:endParaRPr kumimoji="0" lang="en-US" sz="2000" b="0" i="0" u="none" strike="noStrike" kern="1200" cap="none" spc="0" normalizeH="0" baseline="0" noProof="0" dirty="0">
              <a:ln>
                <a:noFill/>
              </a:ln>
              <a:solidFill>
                <a:schemeClr val="tx1"/>
              </a:solidFill>
              <a:effectLst/>
              <a:uLnTx/>
              <a:uFillTx/>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Clause</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fld>
            <a:endParaRPr lang="en-US"/>
          </a:p>
        </p:txBody>
      </p:sp>
      <p:sp>
        <p:nvSpPr>
          <p:cNvPr id="4" name="Content Placeholder 3"/>
          <p:cNvSpPr>
            <a:spLocks noGrp="1"/>
          </p:cNvSpPr>
          <p:nvPr>
            <p:ph sz="quarter" idx="1"/>
          </p:nvPr>
        </p:nvSpPr>
        <p:spPr/>
        <p:txBody>
          <a:bodyPr>
            <a:normAutofit/>
          </a:bodyPr>
          <a:lstStyle/>
          <a:p>
            <a:endParaRPr lang="en-US" dirty="0"/>
          </a:p>
          <a:p>
            <a:endParaRPr lang="en-US" dirty="0"/>
          </a:p>
          <a:p>
            <a:endParaRPr lang="en-US" dirty="0"/>
          </a:p>
          <a:p>
            <a:r>
              <a:rPr lang="en-US" dirty="0"/>
              <a:t>Reducing the output based on specified conditions …</a:t>
            </a:r>
            <a:endParaRPr lang="en-US" dirty="0"/>
          </a:p>
          <a:p>
            <a:pPr>
              <a:buNone/>
            </a:pPr>
            <a:r>
              <a:rPr lang="en-US" sz="2000" dirty="0">
                <a:latin typeface="Courier New" panose="02070309020205020404" pitchFamily="49" charset="0"/>
                <a:cs typeface="Courier New" panose="02070309020205020404" pitchFamily="49" charset="0"/>
              </a:rPr>
              <a:t>   SELECT Name FROM Students WHERE Grade &gt;= 90.0;</a:t>
            </a:r>
            <a:endParaRPr lang="en-US" sz="2000" dirty="0">
              <a:latin typeface="Courier New" panose="02070309020205020404" pitchFamily="49" charset="0"/>
              <a:cs typeface="Courier New" panose="02070309020205020404" pitchFamily="49" charset="0"/>
            </a:endParaRPr>
          </a:p>
        </p:txBody>
      </p:sp>
      <p:graphicFrame>
        <p:nvGraphicFramePr>
          <p:cNvPr id="5" name="Table 4"/>
          <p:cNvGraphicFramePr>
            <a:graphicFrameLocks noGrp="1"/>
          </p:cNvGraphicFramePr>
          <p:nvPr/>
        </p:nvGraphicFramePr>
        <p:xfrm>
          <a:off x="762000" y="1524000"/>
          <a:ext cx="7081471" cy="1483360"/>
        </p:xfrm>
        <a:graphic>
          <a:graphicData uri="http://schemas.openxmlformats.org/drawingml/2006/table">
            <a:tbl>
              <a:tblPr firstRow="1" bandRow="1">
                <a:tableStyleId>{5C22544A-7EE6-4342-B048-85BDC9FD1C3A}</a:tableStyleId>
              </a:tblPr>
              <a:tblGrid>
                <a:gridCol w="1868100"/>
                <a:gridCol w="1637101"/>
                <a:gridCol w="1719580"/>
                <a:gridCol w="816433"/>
                <a:gridCol w="1040257"/>
              </a:tblGrid>
              <a:tr h="370840">
                <a:tc>
                  <a:txBody>
                    <a:bodyPr/>
                    <a:lstStyle/>
                    <a:p>
                      <a:r>
                        <a:rPr lang="en-US" dirty="0"/>
                        <a:t>ID</a:t>
                      </a:r>
                      <a:endParaRPr lang="en-US" dirty="0"/>
                    </a:p>
                  </a:txBody>
                  <a:tcPr/>
                </a:tc>
                <a:tc>
                  <a:txBody>
                    <a:bodyPr/>
                    <a:lstStyle/>
                    <a:p>
                      <a:r>
                        <a:rPr lang="en-US" dirty="0"/>
                        <a:t>Name</a:t>
                      </a:r>
                      <a:r>
                        <a:rPr lang="en-US" baseline="0" dirty="0"/>
                        <a:t> </a:t>
                      </a:r>
                      <a:endParaRPr lang="en-US" dirty="0"/>
                    </a:p>
                  </a:txBody>
                  <a:tcPr/>
                </a:tc>
                <a:tc>
                  <a:txBody>
                    <a:bodyPr/>
                    <a:lstStyle/>
                    <a:p>
                      <a:r>
                        <a:rPr lang="en-US" dirty="0"/>
                        <a:t>Phone</a:t>
                      </a:r>
                      <a:endParaRPr lang="en-US" dirty="0"/>
                    </a:p>
                  </a:txBody>
                  <a:tcPr/>
                </a:tc>
                <a:tc>
                  <a:txBody>
                    <a:bodyPr/>
                    <a:lstStyle/>
                    <a:p>
                      <a:r>
                        <a:rPr lang="en-US" dirty="0"/>
                        <a:t>Grade</a:t>
                      </a:r>
                      <a:endParaRPr lang="en-US" dirty="0"/>
                    </a:p>
                  </a:txBody>
                  <a:tcPr/>
                </a:tc>
                <a:tc>
                  <a:txBody>
                    <a:bodyPr/>
                    <a:lstStyle/>
                    <a:p>
                      <a:pPr algn="ctr"/>
                      <a:r>
                        <a:rPr lang="en-US" dirty="0"/>
                        <a:t>Program</a:t>
                      </a:r>
                      <a:endParaRPr lang="en-US" dirty="0"/>
                    </a:p>
                  </a:txBody>
                  <a:tcPr/>
                </a:tc>
              </a:tr>
              <a:tr h="370840">
                <a:tc>
                  <a:txBody>
                    <a:bodyPr/>
                    <a:lstStyle/>
                    <a:p>
                      <a:r>
                        <a:rPr lang="en-US" dirty="0"/>
                        <a:t>2403</a:t>
                      </a:r>
                      <a:endParaRPr lang="en-US" dirty="0"/>
                    </a:p>
                  </a:txBody>
                  <a:tcPr/>
                </a:tc>
                <a:tc>
                  <a:txBody>
                    <a:bodyPr/>
                    <a:lstStyle/>
                    <a:p>
                      <a:r>
                        <a:rPr lang="en-US" dirty="0"/>
                        <a:t>Fred Smith</a:t>
                      </a:r>
                      <a:endParaRPr lang="en-US" dirty="0"/>
                    </a:p>
                  </a:txBody>
                  <a:tcPr/>
                </a:tc>
                <a:tc>
                  <a:txBody>
                    <a:bodyPr/>
                    <a:lstStyle/>
                    <a:p>
                      <a:r>
                        <a:rPr lang="en-US" dirty="0"/>
                        <a:t>1-712-555-2321</a:t>
                      </a:r>
                      <a:endParaRPr lang="en-US" dirty="0"/>
                    </a:p>
                  </a:txBody>
                  <a:tcPr/>
                </a:tc>
                <a:tc>
                  <a:txBody>
                    <a:bodyPr/>
                    <a:lstStyle/>
                    <a:p>
                      <a:r>
                        <a:rPr lang="en-US" dirty="0"/>
                        <a:t>92</a:t>
                      </a:r>
                      <a:endParaRPr lang="en-US" dirty="0"/>
                    </a:p>
                  </a:txBody>
                  <a:tcPr/>
                </a:tc>
                <a:tc>
                  <a:txBody>
                    <a:bodyPr/>
                    <a:lstStyle/>
                    <a:p>
                      <a:pPr algn="ctr"/>
                      <a:r>
                        <a:rPr lang="en-US" dirty="0"/>
                        <a:t>HCI</a:t>
                      </a:r>
                      <a:endParaRPr lang="en-US" dirty="0"/>
                    </a:p>
                  </a:txBody>
                  <a:tcPr/>
                </a:tc>
              </a:tr>
              <a:tr h="370840">
                <a:tc>
                  <a:txBody>
                    <a:bodyPr/>
                    <a:lstStyle/>
                    <a:p>
                      <a:r>
                        <a:rPr lang="en-US" dirty="0"/>
                        <a:t>9832</a:t>
                      </a:r>
                      <a:endParaRPr lang="en-US" dirty="0"/>
                    </a:p>
                  </a:txBody>
                  <a:tcPr/>
                </a:tc>
                <a:tc>
                  <a:txBody>
                    <a:bodyPr/>
                    <a:lstStyle/>
                    <a:p>
                      <a:r>
                        <a:rPr lang="en-US" dirty="0"/>
                        <a:t>Ana </a:t>
                      </a:r>
                      <a:r>
                        <a:rPr lang="en-US" dirty="0" err="1"/>
                        <a:t>Prinz</a:t>
                      </a:r>
                      <a:endParaRPr lang="en-US" dirty="0"/>
                    </a:p>
                  </a:txBody>
                  <a:tcPr/>
                </a:tc>
                <a:tc>
                  <a:txBody>
                    <a:bodyPr/>
                    <a:lstStyle/>
                    <a:p>
                      <a:r>
                        <a:rPr lang="en-US" dirty="0"/>
                        <a:t>1-657-555-9231</a:t>
                      </a:r>
                      <a:endParaRPr lang="en-US" dirty="0"/>
                    </a:p>
                  </a:txBody>
                  <a:tcPr/>
                </a:tc>
                <a:tc>
                  <a:txBody>
                    <a:bodyPr/>
                    <a:lstStyle/>
                    <a:p>
                      <a:r>
                        <a:rPr lang="en-US" dirty="0"/>
                        <a:t>84</a:t>
                      </a:r>
                      <a:endParaRPr lang="en-US" dirty="0"/>
                    </a:p>
                  </a:txBody>
                  <a:tcPr/>
                </a:tc>
                <a:tc>
                  <a:txBody>
                    <a:bodyPr/>
                    <a:lstStyle/>
                    <a:p>
                      <a:pPr algn="ctr"/>
                      <a:r>
                        <a:rPr lang="en-US" dirty="0"/>
                        <a:t>HCI</a:t>
                      </a:r>
                      <a:endParaRPr lang="en-US" dirty="0"/>
                    </a:p>
                  </a:txBody>
                  <a:tcPr/>
                </a:tc>
              </a:tr>
              <a:tr h="370840">
                <a:tc>
                  <a:txBody>
                    <a:bodyPr/>
                    <a:lstStyle/>
                    <a:p>
                      <a:r>
                        <a:rPr lang="en-US" dirty="0"/>
                        <a:t>9932</a:t>
                      </a:r>
                      <a:endParaRPr lang="en-US" dirty="0"/>
                    </a:p>
                  </a:txBody>
                  <a:tcPr/>
                </a:tc>
                <a:tc>
                  <a:txBody>
                    <a:bodyPr/>
                    <a:lstStyle/>
                    <a:p>
                      <a:r>
                        <a:rPr lang="en-US" dirty="0"/>
                        <a:t>Andrea Martin</a:t>
                      </a:r>
                      <a:endParaRPr lang="en-US" dirty="0"/>
                    </a:p>
                  </a:txBody>
                  <a:tcPr/>
                </a:tc>
                <a:tc>
                  <a:txBody>
                    <a:bodyPr/>
                    <a:lstStyle/>
                    <a:p>
                      <a:r>
                        <a:rPr lang="en-US" dirty="0"/>
                        <a:t>1-432-213-9990</a:t>
                      </a:r>
                      <a:endParaRPr lang="en-US" dirty="0"/>
                    </a:p>
                  </a:txBody>
                  <a:tcPr/>
                </a:tc>
                <a:tc>
                  <a:txBody>
                    <a:bodyPr/>
                    <a:lstStyle/>
                    <a:p>
                      <a:r>
                        <a:rPr lang="en-US" dirty="0"/>
                        <a:t>99</a:t>
                      </a:r>
                      <a:endParaRPr lang="en-US" dirty="0"/>
                    </a:p>
                  </a:txBody>
                  <a:tcPr/>
                </a:tc>
                <a:tc>
                  <a:txBody>
                    <a:bodyPr/>
                    <a:lstStyle/>
                    <a:p>
                      <a:pPr algn="ctr"/>
                      <a:r>
                        <a:rPr lang="en-US" dirty="0"/>
                        <a:t>IAR</a:t>
                      </a:r>
                      <a:endParaRPr lang="en-US" dirty="0"/>
                    </a:p>
                  </a:txBody>
                  <a:tcPr/>
                </a:tc>
              </a:tr>
            </a:tbl>
          </a:graphicData>
        </a:graphic>
      </p:graphicFrame>
      <p:graphicFrame>
        <p:nvGraphicFramePr>
          <p:cNvPr id="6" name="Table 5"/>
          <p:cNvGraphicFramePr>
            <a:graphicFrameLocks noGrp="1"/>
          </p:cNvGraphicFramePr>
          <p:nvPr/>
        </p:nvGraphicFramePr>
        <p:xfrm>
          <a:off x="3581400" y="5013643"/>
          <a:ext cx="1637101" cy="1112520"/>
        </p:xfrm>
        <a:graphic>
          <a:graphicData uri="http://schemas.openxmlformats.org/drawingml/2006/table">
            <a:tbl>
              <a:tblPr firstRow="1" bandRow="1">
                <a:tableStyleId>{5C22544A-7EE6-4342-B048-85BDC9FD1C3A}</a:tableStyleId>
              </a:tblPr>
              <a:tblGrid>
                <a:gridCol w="1637101"/>
              </a:tblGrid>
              <a:tr h="370840">
                <a:tc>
                  <a:txBody>
                    <a:bodyPr/>
                    <a:lstStyle/>
                    <a:p>
                      <a:r>
                        <a:rPr lang="en-US" dirty="0"/>
                        <a:t>Name</a:t>
                      </a:r>
                      <a:r>
                        <a:rPr lang="en-US" baseline="0" dirty="0"/>
                        <a:t> </a:t>
                      </a:r>
                      <a:endParaRPr lang="en-US" dirty="0"/>
                    </a:p>
                  </a:txBody>
                  <a:tcPr/>
                </a:tc>
              </a:tr>
              <a:tr h="370840">
                <a:tc>
                  <a:txBody>
                    <a:bodyPr/>
                    <a:lstStyle/>
                    <a:p>
                      <a:r>
                        <a:rPr lang="en-US" dirty="0"/>
                        <a:t>Fred Smith</a:t>
                      </a:r>
                      <a:endParaRPr lang="en-US" dirty="0"/>
                    </a:p>
                  </a:txBody>
                  <a:tcPr/>
                </a:tc>
              </a:tr>
              <a:tr h="370840">
                <a:tc>
                  <a:txBody>
                    <a:bodyPr/>
                    <a:lstStyle/>
                    <a:p>
                      <a:r>
                        <a:rPr lang="en-US" dirty="0"/>
                        <a:t>Andrea Martin</a:t>
                      </a:r>
                      <a:endParaRPr lang="en-US" dirty="0"/>
                    </a:p>
                  </a:txBody>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Operators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fld>
            <a:endParaRPr lang="en-US"/>
          </a:p>
        </p:txBody>
      </p:sp>
      <p:sp>
        <p:nvSpPr>
          <p:cNvPr id="4" name="Content Placeholder 3"/>
          <p:cNvSpPr>
            <a:spLocks noGrp="1"/>
          </p:cNvSpPr>
          <p:nvPr>
            <p:ph sz="quarter" idx="1"/>
          </p:nvPr>
        </p:nvSpPr>
        <p:spPr>
          <a:xfrm>
            <a:off x="479774" y="1580444"/>
            <a:ext cx="9144000" cy="4525963"/>
          </a:xfrm>
        </p:spPr>
        <p:txBody>
          <a:bodyPr>
            <a:normAutofit fontScale="92500" lnSpcReduction="20000"/>
          </a:bodyPr>
          <a:lstStyle/>
          <a:p>
            <a:pPr marL="0" indent="0">
              <a:buNone/>
            </a:pPr>
            <a:r>
              <a:rPr lang="en-US" dirty="0"/>
              <a:t>Equals: =</a:t>
            </a:r>
            <a:endParaRPr lang="en-US" dirty="0"/>
          </a:p>
          <a:p>
            <a:pPr marL="0" indent="0">
              <a:buNone/>
            </a:pPr>
            <a:r>
              <a:rPr lang="en-US" dirty="0"/>
              <a:t>Not equals: &lt;&gt;</a:t>
            </a:r>
            <a:endParaRPr lang="en-US" dirty="0"/>
          </a:p>
          <a:p>
            <a:pPr marL="0" indent="0">
              <a:buNone/>
            </a:pPr>
            <a:r>
              <a:rPr lang="en-US" dirty="0"/>
              <a:t>Greater than: &gt;</a:t>
            </a:r>
            <a:endParaRPr lang="en-US" dirty="0"/>
          </a:p>
          <a:p>
            <a:pPr marL="0" indent="0">
              <a:buNone/>
            </a:pPr>
            <a:r>
              <a:rPr lang="en-US" dirty="0"/>
              <a:t>Greater than or equal: &gt;=</a:t>
            </a:r>
            <a:endParaRPr lang="en-US" dirty="0"/>
          </a:p>
          <a:p>
            <a:pPr marL="0" indent="0">
              <a:buNone/>
            </a:pPr>
            <a:r>
              <a:rPr lang="en-US" dirty="0"/>
              <a:t>Less than: &lt;</a:t>
            </a:r>
            <a:endParaRPr lang="en-US" dirty="0"/>
          </a:p>
          <a:p>
            <a:pPr marL="0" indent="0">
              <a:buNone/>
            </a:pPr>
            <a:r>
              <a:rPr lang="en-US" dirty="0"/>
              <a:t>Less than or equal: &lt;=</a:t>
            </a:r>
            <a:endParaRPr lang="en-US" dirty="0"/>
          </a:p>
          <a:p>
            <a:pPr marL="0" indent="0">
              <a:buNone/>
            </a:pPr>
            <a:r>
              <a:rPr lang="en-US" dirty="0"/>
              <a:t>Within a list of values: IN  </a:t>
            </a:r>
            <a:r>
              <a:rPr lang="en-US" sz="2200" dirty="0"/>
              <a:t>(e.g. </a:t>
            </a:r>
            <a:r>
              <a:rPr lang="it-IT" sz="2200" dirty="0"/>
              <a:t>WHERE State IN (“PA”, “MI”, “CA”);</a:t>
            </a:r>
            <a:r>
              <a:rPr lang="en-US" sz="2200" dirty="0"/>
              <a:t>)</a:t>
            </a:r>
            <a:endParaRPr lang="en-US" sz="2200" dirty="0"/>
          </a:p>
          <a:p>
            <a:pPr marL="0" indent="0">
              <a:buNone/>
            </a:pPr>
            <a:r>
              <a:rPr lang="en-US" dirty="0"/>
              <a:t>Logical: NOT</a:t>
            </a:r>
            <a:endParaRPr lang="en-US" dirty="0"/>
          </a:p>
          <a:p>
            <a:pPr marL="0" indent="0">
              <a:buNone/>
            </a:pPr>
            <a:r>
              <a:rPr lang="en-US" dirty="0"/>
              <a:t>Within a range: </a:t>
            </a:r>
            <a:r>
              <a:rPr lang="en-US" dirty="0">
                <a:latin typeface="Calibri"/>
                <a:cs typeface="Calibri"/>
              </a:rPr>
              <a:t>BETWEEN </a:t>
            </a:r>
            <a:r>
              <a:rPr lang="en-US" sz="2200" dirty="0">
                <a:latin typeface="Calibri"/>
                <a:cs typeface="Calibri"/>
              </a:rPr>
              <a:t>(e.g. WHERE ID BETWEEN 1000 AND 9000;)</a:t>
            </a:r>
            <a:endParaRPr lang="en-US" sz="2200" dirty="0">
              <a:latin typeface="Calibri"/>
              <a:cs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Wildcards and LIKE</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fld>
            <a:endParaRPr lang="en-US"/>
          </a:p>
        </p:txBody>
      </p:sp>
      <p:sp>
        <p:nvSpPr>
          <p:cNvPr id="4" name="Content Placeholder 3"/>
          <p:cNvSpPr>
            <a:spLocks noGrp="1"/>
          </p:cNvSpPr>
          <p:nvPr>
            <p:ph sz="quarter" idx="1"/>
          </p:nvPr>
        </p:nvSpPr>
        <p:spPr/>
        <p:txBody>
          <a:bodyPr>
            <a:normAutofit/>
          </a:bodyPr>
          <a:lstStyle/>
          <a:p>
            <a:r>
              <a:rPr lang="en-US" sz="2400" dirty="0"/>
              <a:t>The </a:t>
            </a:r>
            <a:r>
              <a:rPr lang="en-US" sz="2400" dirty="0">
                <a:solidFill>
                  <a:srgbClr val="FF0000"/>
                </a:solidFill>
              </a:rPr>
              <a:t>LIKE</a:t>
            </a:r>
            <a:r>
              <a:rPr lang="en-US" sz="2400" dirty="0"/>
              <a:t> keyword is used in place of the = sign when you use wildcard characters.</a:t>
            </a:r>
            <a:endParaRPr lang="en-US" sz="2400" dirty="0"/>
          </a:p>
          <a:p>
            <a:r>
              <a:rPr lang="en-US" sz="2400" dirty="0"/>
              <a:t>The underscore character (_) is a single character substitution</a:t>
            </a:r>
            <a:endParaRPr lang="en-US" sz="2400" dirty="0"/>
          </a:p>
          <a:p>
            <a:r>
              <a:rPr lang="en-US" sz="2400" dirty="0"/>
              <a:t>The percent character(%) is a multi-character substitution</a:t>
            </a:r>
            <a:endParaRPr lang="en-US" sz="2400" dirty="0"/>
          </a:p>
          <a:p>
            <a:pPr>
              <a:buNone/>
            </a:pPr>
            <a:r>
              <a:rPr lang="en-US" sz="2200" dirty="0">
                <a:latin typeface="Courier New" panose="02070309020205020404" pitchFamily="49" charset="0"/>
                <a:cs typeface="Courier New" panose="02070309020205020404" pitchFamily="49" charset="0"/>
              </a:rPr>
              <a:t>	SELECT Name FROM Students</a:t>
            </a:r>
            <a:endParaRPr lang="en-US" sz="2200" dirty="0">
              <a:latin typeface="Courier New" panose="02070309020205020404" pitchFamily="49" charset="0"/>
              <a:cs typeface="Courier New" panose="02070309020205020404" pitchFamily="49" charset="0"/>
            </a:endParaRPr>
          </a:p>
          <a:p>
            <a:pPr>
              <a:buNone/>
            </a:pPr>
            <a:r>
              <a:rPr lang="en-US" sz="2200" dirty="0">
                <a:latin typeface="Courier New" panose="02070309020205020404" pitchFamily="49" charset="0"/>
                <a:cs typeface="Courier New" panose="02070309020205020404" pitchFamily="49" charset="0"/>
              </a:rPr>
              <a:t>	WHERE Name LIKE “A%”;</a:t>
            </a:r>
            <a:endParaRPr lang="en-US" sz="2200" dirty="0">
              <a:latin typeface="Courier New" panose="02070309020205020404" pitchFamily="49" charset="0"/>
              <a:cs typeface="Courier New" panose="02070309020205020404" pitchFamily="49" charset="0"/>
            </a:endParaRPr>
          </a:p>
          <a:p>
            <a:pPr marL="0" indent="0">
              <a:buNone/>
            </a:pPr>
            <a:endParaRPr lang="en-US" dirty="0"/>
          </a:p>
        </p:txBody>
      </p:sp>
      <p:graphicFrame>
        <p:nvGraphicFramePr>
          <p:cNvPr id="5" name="Table 4"/>
          <p:cNvGraphicFramePr>
            <a:graphicFrameLocks noGrp="1"/>
          </p:cNvGraphicFramePr>
          <p:nvPr/>
        </p:nvGraphicFramePr>
        <p:xfrm>
          <a:off x="3429000" y="4572000"/>
          <a:ext cx="1637101" cy="1483360"/>
        </p:xfrm>
        <a:graphic>
          <a:graphicData uri="http://schemas.openxmlformats.org/drawingml/2006/table">
            <a:tbl>
              <a:tblPr firstRow="1" bandRow="1">
                <a:tableStyleId>{5C22544A-7EE6-4342-B048-85BDC9FD1C3A}</a:tableStyleId>
              </a:tblPr>
              <a:tblGrid>
                <a:gridCol w="1637101"/>
              </a:tblGrid>
              <a:tr h="370840">
                <a:tc>
                  <a:txBody>
                    <a:bodyPr/>
                    <a:lstStyle/>
                    <a:p>
                      <a:r>
                        <a:rPr lang="en-US" dirty="0"/>
                        <a:t>Name</a:t>
                      </a:r>
                      <a:r>
                        <a:rPr lang="en-US" baseline="0" dirty="0"/>
                        <a:t> </a:t>
                      </a:r>
                      <a:endParaRPr lang="en-US" dirty="0"/>
                    </a:p>
                  </a:txBody>
                  <a:tcPr/>
                </a:tc>
              </a:tr>
              <a:tr h="370840">
                <a:tc>
                  <a:txBody>
                    <a:bodyPr/>
                    <a:lstStyle/>
                    <a:p>
                      <a:r>
                        <a:rPr lang="en-US" dirty="0"/>
                        <a:t>Ana </a:t>
                      </a:r>
                      <a:r>
                        <a:rPr lang="en-US" dirty="0" err="1"/>
                        <a:t>Prinz</a:t>
                      </a:r>
                      <a:endParaRPr lang="en-US" dirty="0"/>
                    </a:p>
                  </a:txBody>
                  <a:tcPr/>
                </a:tc>
              </a:tr>
              <a:tr h="741680">
                <a:tc>
                  <a:txBody>
                    <a:bodyPr/>
                    <a:lstStyle/>
                    <a:p>
                      <a:r>
                        <a:rPr lang="en-US" dirty="0"/>
                        <a:t>Andrea Martin</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Means Nothing</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fld>
            <a:endParaRPr lang="en-US"/>
          </a:p>
        </p:txBody>
      </p:sp>
      <p:sp>
        <p:nvSpPr>
          <p:cNvPr id="4" name="Content Placeholder 3"/>
          <p:cNvSpPr>
            <a:spLocks noGrp="1"/>
          </p:cNvSpPr>
          <p:nvPr>
            <p:ph sz="quarter" idx="1"/>
          </p:nvPr>
        </p:nvSpPr>
        <p:spPr>
          <a:xfrm>
            <a:off x="685800" y="1447800"/>
            <a:ext cx="7772400" cy="4572000"/>
          </a:xfrm>
        </p:spPr>
        <p:txBody>
          <a:bodyPr/>
          <a:lstStyle/>
          <a:p>
            <a:endParaRPr lang="en-US" dirty="0"/>
          </a:p>
          <a:p>
            <a:endParaRPr lang="en-US" dirty="0"/>
          </a:p>
          <a:p>
            <a:endParaRPr lang="en-US" dirty="0"/>
          </a:p>
          <a:p>
            <a:r>
              <a:rPr lang="en-US" sz="2000" dirty="0"/>
              <a:t>A NULL character means that nothing has been entered. </a:t>
            </a:r>
            <a:endParaRPr lang="en-US" sz="2000" dirty="0"/>
          </a:p>
          <a:p>
            <a:pPr marL="0" indent="0">
              <a:buNone/>
            </a:pPr>
            <a:endParaRPr lang="en-US" sz="2000" dirty="0"/>
          </a:p>
          <a:p>
            <a:pPr>
              <a:buNone/>
            </a:pPr>
            <a:r>
              <a:rPr lang="en-US" sz="1800" dirty="0">
                <a:latin typeface="Courier New" panose="02070309020205020404" pitchFamily="49" charset="0"/>
                <a:cs typeface="Courier New" panose="02070309020205020404" pitchFamily="49" charset="0"/>
              </a:rPr>
              <a:t>    SELECT ID, Name FROM Student WHERE Program IS NULL;</a:t>
            </a:r>
            <a:endParaRPr lang="en-US" sz="1800" dirty="0">
              <a:latin typeface="Courier New" panose="02070309020205020404" pitchFamily="49" charset="0"/>
              <a:cs typeface="Courier New" panose="02070309020205020404" pitchFamily="49" charset="0"/>
            </a:endParaRPr>
          </a:p>
          <a:p>
            <a:pPr>
              <a:buNone/>
            </a:pPr>
            <a:endParaRPr lang="en-US" dirty="0"/>
          </a:p>
        </p:txBody>
      </p:sp>
      <p:graphicFrame>
        <p:nvGraphicFramePr>
          <p:cNvPr id="5" name="Table 4"/>
          <p:cNvGraphicFramePr>
            <a:graphicFrameLocks noGrp="1"/>
          </p:cNvGraphicFramePr>
          <p:nvPr/>
        </p:nvGraphicFramePr>
        <p:xfrm>
          <a:off x="762000" y="1752600"/>
          <a:ext cx="7696202" cy="1483360"/>
        </p:xfrm>
        <a:graphic>
          <a:graphicData uri="http://schemas.openxmlformats.org/drawingml/2006/table">
            <a:tbl>
              <a:tblPr firstRow="1" bandRow="1">
                <a:tableStyleId>{5C22544A-7EE6-4342-B048-85BDC9FD1C3A}</a:tableStyleId>
              </a:tblPr>
              <a:tblGrid>
                <a:gridCol w="1868100"/>
                <a:gridCol w="1637101"/>
                <a:gridCol w="1828799"/>
                <a:gridCol w="1181101"/>
                <a:gridCol w="1181101"/>
              </a:tblGrid>
              <a:tr h="370840">
                <a:tc>
                  <a:txBody>
                    <a:bodyPr/>
                    <a:lstStyle/>
                    <a:p>
                      <a:r>
                        <a:rPr lang="en-US" dirty="0"/>
                        <a:t>ID</a:t>
                      </a:r>
                      <a:endParaRPr lang="en-US" dirty="0"/>
                    </a:p>
                  </a:txBody>
                  <a:tcPr/>
                </a:tc>
                <a:tc>
                  <a:txBody>
                    <a:bodyPr/>
                    <a:lstStyle/>
                    <a:p>
                      <a:r>
                        <a:rPr lang="en-US" dirty="0"/>
                        <a:t>Name</a:t>
                      </a:r>
                      <a:r>
                        <a:rPr lang="en-US" baseline="0" dirty="0"/>
                        <a:t> </a:t>
                      </a:r>
                      <a:endParaRPr lang="en-US" dirty="0"/>
                    </a:p>
                  </a:txBody>
                  <a:tcPr/>
                </a:tc>
                <a:tc>
                  <a:txBody>
                    <a:bodyPr/>
                    <a:lstStyle/>
                    <a:p>
                      <a:r>
                        <a:rPr lang="en-US" dirty="0"/>
                        <a:t>Phone</a:t>
                      </a:r>
                      <a:endParaRPr lang="en-US" dirty="0"/>
                    </a:p>
                  </a:txBody>
                  <a:tcPr/>
                </a:tc>
                <a:tc>
                  <a:txBody>
                    <a:bodyPr/>
                    <a:lstStyle/>
                    <a:p>
                      <a:r>
                        <a:rPr lang="en-US" dirty="0"/>
                        <a:t>Grade</a:t>
                      </a:r>
                      <a:endParaRPr lang="en-US" dirty="0"/>
                    </a:p>
                  </a:txBody>
                  <a:tcPr/>
                </a:tc>
                <a:tc>
                  <a:txBody>
                    <a:bodyPr/>
                    <a:lstStyle/>
                    <a:p>
                      <a:pPr algn="ctr"/>
                      <a:r>
                        <a:rPr lang="en-US" dirty="0"/>
                        <a:t>Program</a:t>
                      </a:r>
                      <a:endParaRPr lang="en-US" dirty="0"/>
                    </a:p>
                  </a:txBody>
                  <a:tcPr/>
                </a:tc>
              </a:tr>
              <a:tr h="370840">
                <a:tc>
                  <a:txBody>
                    <a:bodyPr/>
                    <a:lstStyle/>
                    <a:p>
                      <a:r>
                        <a:rPr lang="en-US" dirty="0"/>
                        <a:t>2403</a:t>
                      </a:r>
                      <a:endParaRPr lang="en-US" dirty="0"/>
                    </a:p>
                  </a:txBody>
                  <a:tcPr/>
                </a:tc>
                <a:tc>
                  <a:txBody>
                    <a:bodyPr/>
                    <a:lstStyle/>
                    <a:p>
                      <a:r>
                        <a:rPr lang="en-US" dirty="0"/>
                        <a:t>Fred Smith</a:t>
                      </a:r>
                      <a:endParaRPr lang="en-US" dirty="0"/>
                    </a:p>
                  </a:txBody>
                  <a:tcPr/>
                </a:tc>
                <a:tc>
                  <a:txBody>
                    <a:bodyPr/>
                    <a:lstStyle/>
                    <a:p>
                      <a:r>
                        <a:rPr lang="en-US" dirty="0"/>
                        <a:t>1-712-555-2321</a:t>
                      </a:r>
                      <a:endParaRPr lang="en-US" dirty="0"/>
                    </a:p>
                  </a:txBody>
                  <a:tcPr/>
                </a:tc>
                <a:tc>
                  <a:txBody>
                    <a:bodyPr/>
                    <a:lstStyle/>
                    <a:p>
                      <a:r>
                        <a:rPr lang="en-US" dirty="0"/>
                        <a:t>92</a:t>
                      </a:r>
                      <a:endParaRPr lang="en-US" dirty="0"/>
                    </a:p>
                  </a:txBody>
                  <a:tcPr/>
                </a:tc>
                <a:tc>
                  <a:txBody>
                    <a:bodyPr/>
                    <a:lstStyle/>
                    <a:p>
                      <a:pPr algn="ctr"/>
                      <a:r>
                        <a:rPr lang="en-US" dirty="0"/>
                        <a:t>HCI</a:t>
                      </a:r>
                      <a:endParaRPr lang="en-US" dirty="0"/>
                    </a:p>
                  </a:txBody>
                  <a:tcPr/>
                </a:tc>
              </a:tr>
              <a:tr h="370840">
                <a:tc>
                  <a:txBody>
                    <a:bodyPr/>
                    <a:lstStyle/>
                    <a:p>
                      <a:r>
                        <a:rPr lang="en-US" dirty="0"/>
                        <a:t>9832</a:t>
                      </a:r>
                      <a:endParaRPr lang="en-US" dirty="0"/>
                    </a:p>
                  </a:txBody>
                  <a:tcPr/>
                </a:tc>
                <a:tc>
                  <a:txBody>
                    <a:bodyPr/>
                    <a:lstStyle/>
                    <a:p>
                      <a:r>
                        <a:rPr lang="en-US" dirty="0"/>
                        <a:t>Dana </a:t>
                      </a:r>
                      <a:r>
                        <a:rPr lang="en-US" dirty="0" err="1"/>
                        <a:t>Prinz</a:t>
                      </a:r>
                      <a:endParaRPr lang="en-US" dirty="0"/>
                    </a:p>
                  </a:txBody>
                  <a:tcPr/>
                </a:tc>
                <a:tc>
                  <a:txBody>
                    <a:bodyPr/>
                    <a:lstStyle/>
                    <a:p>
                      <a:r>
                        <a:rPr lang="en-US" dirty="0"/>
                        <a:t>1-657-555-9231</a:t>
                      </a:r>
                      <a:endParaRPr lang="en-US" dirty="0"/>
                    </a:p>
                  </a:txBody>
                  <a:tcPr/>
                </a:tc>
                <a:tc>
                  <a:txBody>
                    <a:bodyPr/>
                    <a:lstStyle/>
                    <a:p>
                      <a:r>
                        <a:rPr lang="en-US" dirty="0"/>
                        <a:t>84</a:t>
                      </a:r>
                      <a:endParaRPr lang="en-US" dirty="0"/>
                    </a:p>
                  </a:txBody>
                  <a:tcPr/>
                </a:tc>
                <a:tc>
                  <a:txBody>
                    <a:bodyPr/>
                    <a:lstStyle/>
                    <a:p>
                      <a:pPr algn="ctr"/>
                      <a:endParaRPr lang="en-US" dirty="0"/>
                    </a:p>
                  </a:txBody>
                  <a:tcPr/>
                </a:tc>
              </a:tr>
              <a:tr h="370840">
                <a:tc>
                  <a:txBody>
                    <a:bodyPr/>
                    <a:lstStyle/>
                    <a:p>
                      <a:r>
                        <a:rPr lang="en-US" dirty="0"/>
                        <a:t>9932</a:t>
                      </a:r>
                      <a:endParaRPr lang="en-US" dirty="0"/>
                    </a:p>
                  </a:txBody>
                  <a:tcPr/>
                </a:tc>
                <a:tc>
                  <a:txBody>
                    <a:bodyPr/>
                    <a:lstStyle/>
                    <a:p>
                      <a:r>
                        <a:rPr lang="en-US" dirty="0"/>
                        <a:t>Andrea Martin</a:t>
                      </a:r>
                      <a:endParaRPr lang="en-US" dirty="0"/>
                    </a:p>
                  </a:txBody>
                  <a:tcPr/>
                </a:tc>
                <a:tc>
                  <a:txBody>
                    <a:bodyPr/>
                    <a:lstStyle/>
                    <a:p>
                      <a:r>
                        <a:rPr lang="en-US" dirty="0"/>
                        <a:t>1-432-213-9990</a:t>
                      </a:r>
                      <a:endParaRPr lang="en-US" dirty="0"/>
                    </a:p>
                  </a:txBody>
                  <a:tcPr/>
                </a:tc>
                <a:tc>
                  <a:txBody>
                    <a:bodyPr/>
                    <a:lstStyle/>
                    <a:p>
                      <a:r>
                        <a:rPr lang="en-US" dirty="0"/>
                        <a:t>99</a:t>
                      </a:r>
                      <a:endParaRPr lang="en-US" dirty="0"/>
                    </a:p>
                  </a:txBody>
                  <a:tcPr/>
                </a:tc>
                <a:tc>
                  <a:txBody>
                    <a:bodyPr/>
                    <a:lstStyle/>
                    <a:p>
                      <a:pPr algn="ctr"/>
                      <a:r>
                        <a:rPr lang="en-US" dirty="0"/>
                        <a:t>IAR</a:t>
                      </a:r>
                      <a:endParaRPr lang="en-US" dirty="0"/>
                    </a:p>
                  </a:txBody>
                  <a:tcPr/>
                </a:tc>
              </a:tr>
            </a:tbl>
          </a:graphicData>
        </a:graphic>
      </p:graphicFrame>
      <p:sp>
        <p:nvSpPr>
          <p:cNvPr id="6" name="Content Placeholder 3"/>
          <p:cNvSpPr txBox="1"/>
          <p:nvPr/>
        </p:nvSpPr>
        <p:spPr>
          <a:xfrm>
            <a:off x="2133600" y="1384981"/>
            <a:ext cx="5105400" cy="533400"/>
          </a:xfrm>
          <a:prstGeom prst="rect">
            <a:avLst/>
          </a:prstGeom>
        </p:spPr>
        <p:txBody>
          <a:bodyPr vert="horz">
            <a:normAutofit/>
          </a:bodyPr>
          <a:lstStyle/>
          <a:p>
            <a:pPr marL="274320" lvl="0" indent="-274320" algn="ctr">
              <a:spcBef>
                <a:spcPts val="580"/>
              </a:spcBef>
              <a:buClr>
                <a:schemeClr val="accent1"/>
              </a:buClr>
              <a:buSzPct val="85000"/>
            </a:pPr>
            <a:r>
              <a:rPr lang="en-US" sz="2000" dirty="0">
                <a:cs typeface="Courier New" panose="02070309020205020404" pitchFamily="49" charset="0"/>
              </a:rPr>
              <a:t>"Students" table</a:t>
            </a:r>
            <a:endParaRPr kumimoji="0" lang="en-US" sz="2000" b="0" i="0" u="none" strike="noStrike" kern="1200" cap="none" spc="0" normalizeH="0" baseline="0" noProof="0" dirty="0">
              <a:ln>
                <a:noFill/>
              </a:ln>
              <a:solidFill>
                <a:schemeClr val="tx1"/>
              </a:solidFill>
              <a:effectLst/>
              <a:uLnTx/>
              <a:uFillTx/>
              <a:cs typeface="Courier New" panose="02070309020205020404" pitchFamily="49" charset="0"/>
            </a:endParaRPr>
          </a:p>
        </p:txBody>
      </p:sp>
      <p:graphicFrame>
        <p:nvGraphicFramePr>
          <p:cNvPr id="7" name="Table 6"/>
          <p:cNvGraphicFramePr>
            <a:graphicFrameLocks noGrp="1"/>
          </p:cNvGraphicFramePr>
          <p:nvPr/>
        </p:nvGraphicFramePr>
        <p:xfrm>
          <a:off x="2895600" y="4652880"/>
          <a:ext cx="3505201" cy="736600"/>
        </p:xfrm>
        <a:graphic>
          <a:graphicData uri="http://schemas.openxmlformats.org/drawingml/2006/table">
            <a:tbl>
              <a:tblPr firstRow="1" bandRow="1">
                <a:tableStyleId>{5C22544A-7EE6-4342-B048-85BDC9FD1C3A}</a:tableStyleId>
              </a:tblPr>
              <a:tblGrid>
                <a:gridCol w="1868100"/>
                <a:gridCol w="1637101"/>
              </a:tblGrid>
              <a:tr h="142240">
                <a:tc>
                  <a:txBody>
                    <a:bodyPr/>
                    <a:lstStyle/>
                    <a:p>
                      <a:r>
                        <a:rPr lang="en-US" dirty="0"/>
                        <a:t>ID</a:t>
                      </a:r>
                      <a:endParaRPr lang="en-US" dirty="0"/>
                    </a:p>
                  </a:txBody>
                  <a:tcPr/>
                </a:tc>
                <a:tc>
                  <a:txBody>
                    <a:bodyPr/>
                    <a:lstStyle/>
                    <a:p>
                      <a:r>
                        <a:rPr lang="en-US" dirty="0"/>
                        <a:t>Name</a:t>
                      </a:r>
                      <a:r>
                        <a:rPr lang="en-US" baseline="0" dirty="0"/>
                        <a:t> </a:t>
                      </a:r>
                      <a:endParaRPr lang="en-US" dirty="0"/>
                    </a:p>
                  </a:txBody>
                  <a:tcPr/>
                </a:tc>
              </a:tr>
              <a:tr h="370840">
                <a:tc>
                  <a:txBody>
                    <a:bodyPr/>
                    <a:lstStyle/>
                    <a:p>
                      <a:r>
                        <a:rPr lang="en-US" dirty="0"/>
                        <a:t>9832</a:t>
                      </a:r>
                      <a:endParaRPr lang="en-US" dirty="0"/>
                    </a:p>
                  </a:txBody>
                  <a:tcPr/>
                </a:tc>
                <a:tc>
                  <a:txBody>
                    <a:bodyPr/>
                    <a:lstStyle/>
                    <a:p>
                      <a:r>
                        <a:rPr lang="en-US" dirty="0"/>
                        <a:t>Dana </a:t>
                      </a:r>
                      <a:r>
                        <a:rPr lang="en-US" dirty="0" err="1"/>
                        <a:t>Prinz</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BY Clause</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fld>
            <a:endParaRPr lang="en-US"/>
          </a:p>
        </p:txBody>
      </p:sp>
      <p:sp>
        <p:nvSpPr>
          <p:cNvPr id="4" name="Content Placeholder 3"/>
          <p:cNvSpPr>
            <a:spLocks noGrp="1"/>
          </p:cNvSpPr>
          <p:nvPr>
            <p:ph sz="quarter" idx="1"/>
          </p:nvPr>
        </p:nvSpPr>
        <p:spPr>
          <a:xfrm>
            <a:off x="457200" y="1600200"/>
            <a:ext cx="8839200" cy="4525963"/>
          </a:xfrm>
        </p:spPr>
        <p:txBody>
          <a:bodyPr>
            <a:normAutofit fontScale="92500"/>
          </a:bodyPr>
          <a:lstStyle/>
          <a:p>
            <a:pPr>
              <a:buNone/>
            </a:pPr>
            <a:r>
              <a:rPr lang="en-US" sz="2600" dirty="0">
                <a:latin typeface="Courier New" panose="02070309020205020404" pitchFamily="49" charset="0"/>
                <a:cs typeface="Courier New" panose="02070309020205020404" pitchFamily="49" charset="0"/>
              </a:rPr>
              <a:t>SELECT Name</a:t>
            </a:r>
            <a:endParaRPr lang="en-US" sz="2600" dirty="0">
              <a:latin typeface="Courier New" panose="02070309020205020404" pitchFamily="49" charset="0"/>
              <a:cs typeface="Courier New" panose="02070309020205020404" pitchFamily="49" charset="0"/>
            </a:endParaRPr>
          </a:p>
          <a:p>
            <a:pPr>
              <a:buNone/>
            </a:pPr>
            <a:r>
              <a:rPr lang="en-US" sz="2600" dirty="0">
                <a:latin typeface="Courier New" panose="02070309020205020404" pitchFamily="49" charset="0"/>
                <a:cs typeface="Courier New" panose="02070309020205020404" pitchFamily="49" charset="0"/>
              </a:rPr>
              <a:t>FROM Students</a:t>
            </a:r>
            <a:endParaRPr lang="en-US" sz="2600" dirty="0">
              <a:latin typeface="Courier New" panose="02070309020205020404" pitchFamily="49" charset="0"/>
              <a:cs typeface="Courier New" panose="02070309020205020404" pitchFamily="49" charset="0"/>
            </a:endParaRPr>
          </a:p>
          <a:p>
            <a:pPr>
              <a:buNone/>
            </a:pPr>
            <a:r>
              <a:rPr lang="en-US" sz="2600" dirty="0">
                <a:latin typeface="Courier New" panose="02070309020205020404" pitchFamily="49" charset="0"/>
                <a:cs typeface="Courier New" panose="02070309020205020404" pitchFamily="49" charset="0"/>
              </a:rPr>
              <a:t>ORDER BY Name DESC; # DESC = descending order</a:t>
            </a:r>
            <a:endParaRPr lang="en-US" sz="2600" dirty="0">
              <a:latin typeface="Courier New" panose="02070309020205020404" pitchFamily="49" charset="0"/>
              <a:cs typeface="Courier New" panose="02070309020205020404" pitchFamily="49" charset="0"/>
            </a:endParaRPr>
          </a:p>
          <a:p>
            <a:pPr>
              <a:buNone/>
            </a:pPr>
            <a:r>
              <a:rPr lang="en-US" dirty="0"/>
              <a:t>Results: Zack, Terry, Patrick, Melissa, April</a:t>
            </a:r>
            <a:endParaRPr lang="en-US" dirty="0"/>
          </a:p>
          <a:p>
            <a:pPr>
              <a:buNone/>
            </a:pPr>
            <a:endParaRPr lang="en-US" dirty="0"/>
          </a:p>
          <a:p>
            <a:pPr>
              <a:buNone/>
            </a:pPr>
            <a:r>
              <a:rPr lang="en-US" sz="2600" dirty="0">
                <a:latin typeface="Courier New" panose="02070309020205020404" pitchFamily="49" charset="0"/>
                <a:cs typeface="Courier New" panose="02070309020205020404" pitchFamily="49" charset="0"/>
              </a:rPr>
              <a:t>SELECT Name</a:t>
            </a:r>
            <a:endParaRPr lang="en-US" sz="2600" dirty="0">
              <a:latin typeface="Courier New" panose="02070309020205020404" pitchFamily="49" charset="0"/>
              <a:cs typeface="Courier New" panose="02070309020205020404" pitchFamily="49" charset="0"/>
            </a:endParaRPr>
          </a:p>
          <a:p>
            <a:pPr>
              <a:buNone/>
            </a:pPr>
            <a:r>
              <a:rPr lang="en-US" sz="2600" dirty="0">
                <a:latin typeface="Courier New" panose="02070309020205020404" pitchFamily="49" charset="0"/>
                <a:cs typeface="Courier New" panose="02070309020205020404" pitchFamily="49" charset="0"/>
              </a:rPr>
              <a:t>FROM Students</a:t>
            </a:r>
            <a:endParaRPr lang="en-US" sz="2600" dirty="0">
              <a:latin typeface="Courier New" panose="02070309020205020404" pitchFamily="49" charset="0"/>
              <a:cs typeface="Courier New" panose="02070309020205020404" pitchFamily="49" charset="0"/>
            </a:endParaRPr>
          </a:p>
          <a:p>
            <a:pPr>
              <a:buNone/>
            </a:pPr>
            <a:r>
              <a:rPr lang="en-US" sz="2600" dirty="0">
                <a:latin typeface="Courier New" panose="02070309020205020404" pitchFamily="49" charset="0"/>
                <a:cs typeface="Courier New" panose="02070309020205020404" pitchFamily="49" charset="0"/>
              </a:rPr>
              <a:t>ORDER BY Name;</a:t>
            </a:r>
            <a:endParaRPr lang="en-US" sz="2600" dirty="0">
              <a:latin typeface="Courier New" panose="02070309020205020404" pitchFamily="49" charset="0"/>
              <a:cs typeface="Courier New" panose="02070309020205020404" pitchFamily="49" charset="0"/>
            </a:endParaRPr>
          </a:p>
          <a:p>
            <a:pPr>
              <a:buNone/>
            </a:pPr>
            <a:r>
              <a:rPr lang="en-US" dirty="0"/>
              <a:t>Results: April, Melissa, Patrick, Terry, Zack</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Grouping/Aggregation Functions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fld>
            <a:endParaRPr lang="en-US"/>
          </a:p>
        </p:txBody>
      </p:sp>
      <p:pic>
        <p:nvPicPr>
          <p:cNvPr id="7170" name="Picture 2"/>
          <p:cNvPicPr>
            <a:picLocks noChangeAspect="1" noChangeArrowheads="1"/>
          </p:cNvPicPr>
          <p:nvPr/>
        </p:nvPicPr>
        <p:blipFill>
          <a:blip r:embed="rId1" cstate="print"/>
          <a:srcRect/>
          <a:stretch>
            <a:fillRect/>
          </a:stretch>
        </p:blipFill>
        <p:spPr bwMode="auto">
          <a:xfrm>
            <a:off x="1600200" y="1828800"/>
            <a:ext cx="6086475" cy="1485900"/>
          </a:xfrm>
          <a:prstGeom prst="rect">
            <a:avLst/>
          </a:prstGeom>
          <a:noFill/>
          <a:ln w="9525">
            <a:noFill/>
            <a:miter lim="800000"/>
            <a:headEnd/>
            <a:tailEnd/>
          </a:ln>
        </p:spPr>
      </p:pic>
      <p:sp>
        <p:nvSpPr>
          <p:cNvPr id="7" name="Rectangle 6"/>
          <p:cNvSpPr/>
          <p:nvPr/>
        </p:nvSpPr>
        <p:spPr>
          <a:xfrm>
            <a:off x="2362200" y="6172200"/>
            <a:ext cx="4419671" cy="369332"/>
          </a:xfrm>
          <a:prstGeom prst="rect">
            <a:avLst/>
          </a:prstGeom>
        </p:spPr>
        <p:txBody>
          <a:bodyPr wrap="none">
            <a:spAutoFit/>
          </a:bodyPr>
          <a:lstStyle/>
          <a:p>
            <a:r>
              <a:rPr lang="en-US" dirty="0">
                <a:hlinkClick r:id="rId2"/>
              </a:rPr>
              <a:t>http://www.w3schools.com/sql/sql_groupby.asp</a:t>
            </a:r>
            <a:endParaRPr lang="en-US" dirty="0"/>
          </a:p>
        </p:txBody>
      </p:sp>
      <p:sp>
        <p:nvSpPr>
          <p:cNvPr id="8" name="Rectangle 7"/>
          <p:cNvSpPr/>
          <p:nvPr/>
        </p:nvSpPr>
        <p:spPr>
          <a:xfrm>
            <a:off x="304800" y="3509736"/>
            <a:ext cx="8229600" cy="830997"/>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SELECT Customer, SUM(</a:t>
            </a:r>
            <a:r>
              <a:rPr lang="en-US" sz="2400" dirty="0" err="1">
                <a:latin typeface="Courier New" panose="02070309020205020404" pitchFamily="49" charset="0"/>
                <a:cs typeface="Courier New" panose="02070309020205020404" pitchFamily="49" charset="0"/>
              </a:rPr>
              <a:t>OrderPrice</a:t>
            </a:r>
            <a:r>
              <a:rPr lang="en-US" sz="2400" dirty="0">
                <a:latin typeface="Courier New" panose="02070309020205020404" pitchFamily="49" charset="0"/>
                <a:cs typeface="Courier New" panose="02070309020205020404" pitchFamily="49" charset="0"/>
              </a:rPr>
              <a:t>) FROM Orders</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GROUP BY Customer</a:t>
            </a:r>
            <a:endParaRPr lang="en-US" sz="2400" dirty="0">
              <a:latin typeface="Courier New" panose="02070309020205020404" pitchFamily="49" charset="0"/>
              <a:cs typeface="Courier New" panose="02070309020205020404" pitchFamily="49" charset="0"/>
            </a:endParaRPr>
          </a:p>
        </p:txBody>
      </p:sp>
      <p:pic>
        <p:nvPicPr>
          <p:cNvPr id="7171" name="Picture 3"/>
          <p:cNvPicPr>
            <a:picLocks noChangeAspect="1" noChangeArrowheads="1"/>
          </p:cNvPicPr>
          <p:nvPr/>
        </p:nvPicPr>
        <p:blipFill>
          <a:blip r:embed="rId3" cstate="print"/>
          <a:srcRect/>
          <a:stretch>
            <a:fillRect/>
          </a:stretch>
        </p:blipFill>
        <p:spPr bwMode="auto">
          <a:xfrm>
            <a:off x="2514600" y="4500563"/>
            <a:ext cx="4114800" cy="1143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Parsing structured content</a:t>
            </a:r>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
        <p:nvSpPr>
          <p:cNvPr id="6" name="Date Placeholder 5"/>
          <p:cNvSpPr>
            <a:spLocks noGrp="1"/>
          </p:cNvSpPr>
          <p:nvPr>
            <p:ph type="dt" sz="half" idx="10"/>
          </p:nvPr>
        </p:nvSpPr>
        <p:spPr/>
        <p:txBody>
          <a:bodyPr/>
          <a:lstStyle/>
          <a:p>
            <a:fld id="{F2E23262-25B5-1C4F-BD79-D436774176A5}" type="datetime1">
              <a:rPr lang="en-US" smtClean="0"/>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HAVING clause</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fld>
            <a:endParaRPr lang="en-US"/>
          </a:p>
        </p:txBody>
      </p:sp>
      <p:pic>
        <p:nvPicPr>
          <p:cNvPr id="7170" name="Picture 2"/>
          <p:cNvPicPr>
            <a:picLocks noChangeAspect="1" noChangeArrowheads="1"/>
          </p:cNvPicPr>
          <p:nvPr/>
        </p:nvPicPr>
        <p:blipFill>
          <a:blip r:embed="rId1" cstate="print"/>
          <a:srcRect/>
          <a:stretch>
            <a:fillRect/>
          </a:stretch>
        </p:blipFill>
        <p:spPr bwMode="auto">
          <a:xfrm>
            <a:off x="467834" y="1371599"/>
            <a:ext cx="7914166" cy="2130261"/>
          </a:xfrm>
          <a:prstGeom prst="rect">
            <a:avLst/>
          </a:prstGeom>
          <a:noFill/>
          <a:ln w="9525">
            <a:noFill/>
            <a:miter lim="800000"/>
            <a:headEnd/>
            <a:tailEnd/>
          </a:ln>
        </p:spPr>
      </p:pic>
      <p:sp>
        <p:nvSpPr>
          <p:cNvPr id="8" name="Rectangle 7"/>
          <p:cNvSpPr/>
          <p:nvPr/>
        </p:nvSpPr>
        <p:spPr>
          <a:xfrm>
            <a:off x="304800" y="3509736"/>
            <a:ext cx="8229600" cy="1200328"/>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SELECT Customer, SUM(</a:t>
            </a:r>
            <a:r>
              <a:rPr lang="en-US" sz="2400" dirty="0" err="1">
                <a:latin typeface="Courier New" panose="02070309020205020404" pitchFamily="49" charset="0"/>
                <a:cs typeface="Courier New" panose="02070309020205020404" pitchFamily="49" charset="0"/>
              </a:rPr>
              <a:t>OrderPrice</a:t>
            </a:r>
            <a:r>
              <a:rPr lang="en-US" sz="2400" dirty="0">
                <a:latin typeface="Courier New" panose="02070309020205020404" pitchFamily="49" charset="0"/>
                <a:cs typeface="Courier New" panose="02070309020205020404" pitchFamily="49" charset="0"/>
              </a:rPr>
              <a:t>) as </a:t>
            </a:r>
            <a:r>
              <a:rPr lang="en-US" sz="2400" dirty="0" err="1">
                <a:latin typeface="Courier New" panose="02070309020205020404" pitchFamily="49" charset="0"/>
                <a:cs typeface="Courier New" panose="02070309020205020404" pitchFamily="49" charset="0"/>
              </a:rPr>
              <a:t>OrderSum</a:t>
            </a:r>
            <a:r>
              <a:rPr lang="en-US" sz="2400" dirty="0">
                <a:latin typeface="Courier New" panose="02070309020205020404" pitchFamily="49" charset="0"/>
                <a:cs typeface="Courier New" panose="02070309020205020404" pitchFamily="49" charset="0"/>
              </a:rPr>
              <a:t> FROM Orders GROUP BY Customer HAVING </a:t>
            </a:r>
            <a:r>
              <a:rPr lang="en-US" sz="2400" dirty="0" err="1">
                <a:latin typeface="Courier New" panose="02070309020205020404" pitchFamily="49" charset="0"/>
                <a:cs typeface="Courier New" panose="02070309020205020404" pitchFamily="49" charset="0"/>
              </a:rPr>
              <a:t>OrderSum</a:t>
            </a:r>
            <a:r>
              <a:rPr lang="en-US" sz="2400" dirty="0">
                <a:latin typeface="Courier New" panose="02070309020205020404" pitchFamily="49" charset="0"/>
                <a:cs typeface="Courier New" panose="02070309020205020404" pitchFamily="49" charset="0"/>
              </a:rPr>
              <a:t> &gt;= 2000</a:t>
            </a:r>
            <a:endParaRPr lang="en-US" sz="2400" dirty="0">
              <a:latin typeface="Courier New" panose="02070309020205020404" pitchFamily="49" charset="0"/>
              <a:cs typeface="Courier New" panose="02070309020205020404" pitchFamily="49" charset="0"/>
            </a:endParaRPr>
          </a:p>
        </p:txBody>
      </p:sp>
      <p:sp>
        <p:nvSpPr>
          <p:cNvPr id="4" name="Rectangle 3"/>
          <p:cNvSpPr/>
          <p:nvPr/>
        </p:nvSpPr>
        <p:spPr>
          <a:xfrm>
            <a:off x="2514600" y="6096000"/>
            <a:ext cx="4261991" cy="369332"/>
          </a:xfrm>
          <a:prstGeom prst="rect">
            <a:avLst/>
          </a:prstGeom>
        </p:spPr>
        <p:txBody>
          <a:bodyPr wrap="none">
            <a:spAutoFit/>
          </a:bodyPr>
          <a:lstStyle/>
          <a:p>
            <a:r>
              <a:rPr lang="en-US" dirty="0">
                <a:hlinkClick r:id="rId2"/>
              </a:rPr>
              <a:t>http://www.w3schools.com/sql/sql_having.asp</a:t>
            </a:r>
            <a:endParaRPr lang="en-US" dirty="0"/>
          </a:p>
        </p:txBody>
      </p:sp>
      <p:graphicFrame>
        <p:nvGraphicFramePr>
          <p:cNvPr id="6" name="Table 5"/>
          <p:cNvGraphicFramePr>
            <a:graphicFrameLocks noGrp="1"/>
          </p:cNvGraphicFramePr>
          <p:nvPr/>
        </p:nvGraphicFramePr>
        <p:xfrm>
          <a:off x="2895600" y="4800600"/>
          <a:ext cx="2971800" cy="1143000"/>
        </p:xfrm>
        <a:graphic>
          <a:graphicData uri="http://schemas.openxmlformats.org/drawingml/2006/table">
            <a:tbl>
              <a:tblPr/>
              <a:tblGrid>
                <a:gridCol w="1485900"/>
                <a:gridCol w="1485900"/>
              </a:tblGrid>
              <a:tr h="381000">
                <a:tc>
                  <a:txBody>
                    <a:bodyPr/>
                    <a:lstStyle/>
                    <a:p>
                      <a:pPr algn="l" fontAlgn="b"/>
                      <a:r>
                        <a:rPr lang="en-US" sz="2400" b="0" i="0" u="none" strike="noStrike">
                          <a:solidFill>
                            <a:srgbClr val="000000"/>
                          </a:solidFill>
                          <a:effectLst/>
                          <a:latin typeface="Calibri"/>
                        </a:rPr>
                        <a:t>Customer</a:t>
                      </a:r>
                      <a:endParaRPr lang="en-US" sz="2400" b="0" i="0" u="none" strike="noStrike">
                        <a:solidFill>
                          <a:srgbClr val="000000"/>
                        </a:solidFill>
                        <a:effectLst/>
                        <a:latin typeface="Calibri"/>
                      </a:endParaRPr>
                    </a:p>
                  </a:txBody>
                  <a:tcPr marL="12700" marR="12700" marT="12700" marB="0" anchor="b">
                    <a:lnL>
                      <a:noFill/>
                    </a:lnL>
                    <a:lnR>
                      <a:noFill/>
                    </a:lnR>
                    <a:lnT>
                      <a:noFill/>
                    </a:lnT>
                    <a:lnB>
                      <a:noFill/>
                    </a:lnB>
                    <a:solidFill>
                      <a:srgbClr val="CCFFCC"/>
                    </a:solidFill>
                  </a:tcPr>
                </a:tc>
                <a:tc>
                  <a:txBody>
                    <a:bodyPr/>
                    <a:lstStyle/>
                    <a:p>
                      <a:pPr algn="l" fontAlgn="b"/>
                      <a:r>
                        <a:rPr lang="en-US" sz="2400" b="0" i="0" u="none" strike="noStrike">
                          <a:solidFill>
                            <a:srgbClr val="000000"/>
                          </a:solidFill>
                          <a:effectLst/>
                          <a:latin typeface="Calibri"/>
                        </a:rPr>
                        <a:t>OrderSum</a:t>
                      </a:r>
                      <a:endParaRPr lang="en-US" sz="2400" b="0" i="0" u="none" strike="noStrike">
                        <a:solidFill>
                          <a:srgbClr val="000000"/>
                        </a:solidFill>
                        <a:effectLst/>
                        <a:latin typeface="Calibri"/>
                      </a:endParaRPr>
                    </a:p>
                  </a:txBody>
                  <a:tcPr marL="12700" marR="12700" marT="12700" marB="0" anchor="b">
                    <a:lnL>
                      <a:noFill/>
                    </a:lnL>
                    <a:lnR>
                      <a:noFill/>
                    </a:lnR>
                    <a:lnT>
                      <a:noFill/>
                    </a:lnT>
                    <a:lnB>
                      <a:noFill/>
                    </a:lnB>
                    <a:solidFill>
                      <a:srgbClr val="CCFFCC"/>
                    </a:solidFill>
                  </a:tcPr>
                </a:tc>
              </a:tr>
              <a:tr h="381000">
                <a:tc>
                  <a:txBody>
                    <a:bodyPr/>
                    <a:lstStyle/>
                    <a:p>
                      <a:pPr algn="l" fontAlgn="b"/>
                      <a:r>
                        <a:rPr lang="en-US" sz="2400" b="0" i="0" u="none" strike="noStrike">
                          <a:solidFill>
                            <a:srgbClr val="000000"/>
                          </a:solidFill>
                          <a:effectLst/>
                          <a:latin typeface="Calibri"/>
                        </a:rPr>
                        <a:t>Hansen</a:t>
                      </a:r>
                      <a:endParaRPr lang="en-US" sz="24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r" fontAlgn="b"/>
                      <a:r>
                        <a:rPr lang="en-US" sz="2400" b="0" i="0" u="none" strike="noStrike">
                          <a:solidFill>
                            <a:srgbClr val="000000"/>
                          </a:solidFill>
                          <a:effectLst/>
                          <a:latin typeface="Calibri"/>
                        </a:rPr>
                        <a:t>2000</a:t>
                      </a:r>
                      <a:endParaRPr lang="en-US" sz="2400" b="0" i="0" u="none" strike="noStrike">
                        <a:solidFill>
                          <a:srgbClr val="000000"/>
                        </a:solidFill>
                        <a:effectLst/>
                        <a:latin typeface="Calibri"/>
                      </a:endParaRPr>
                    </a:p>
                  </a:txBody>
                  <a:tcPr marL="12700" marR="12700" marT="12700" marB="0" anchor="b">
                    <a:lnL>
                      <a:noFill/>
                    </a:lnL>
                    <a:lnR>
                      <a:noFill/>
                    </a:lnR>
                    <a:lnT>
                      <a:noFill/>
                    </a:lnT>
                    <a:lnB>
                      <a:noFill/>
                    </a:lnB>
                  </a:tcPr>
                </a:tc>
              </a:tr>
              <a:tr h="381000">
                <a:tc>
                  <a:txBody>
                    <a:bodyPr/>
                    <a:lstStyle/>
                    <a:p>
                      <a:pPr algn="l" fontAlgn="b"/>
                      <a:r>
                        <a:rPr lang="en-US" sz="2400" b="0" i="0" u="none" strike="noStrike">
                          <a:solidFill>
                            <a:srgbClr val="000000"/>
                          </a:solidFill>
                          <a:effectLst/>
                          <a:latin typeface="Calibri"/>
                        </a:rPr>
                        <a:t>Jensen</a:t>
                      </a:r>
                      <a:endParaRPr lang="en-US" sz="24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r" fontAlgn="b"/>
                      <a:r>
                        <a:rPr lang="en-US" sz="2400" b="0" i="0" u="none" strike="noStrike" dirty="0">
                          <a:solidFill>
                            <a:srgbClr val="000000"/>
                          </a:solidFill>
                          <a:effectLst/>
                          <a:latin typeface="Calibri"/>
                        </a:rPr>
                        <a:t>2000</a:t>
                      </a:r>
                      <a:endParaRPr lang="en-US" sz="2400" b="0" i="0" u="none" strike="noStrike" dirty="0">
                        <a:solidFill>
                          <a:srgbClr val="000000"/>
                        </a:solidFill>
                        <a:effectLst/>
                        <a:latin typeface="Calibri"/>
                      </a:endParaRPr>
                    </a:p>
                  </a:txBody>
                  <a:tcPr marL="12700" marR="12700" marT="12700" marB="0" anchor="b">
                    <a:lnL>
                      <a:noFill/>
                    </a:lnL>
                    <a:lnR>
                      <a:noFill/>
                    </a:lnR>
                    <a:lnT>
                      <a:noFill/>
                    </a:lnT>
                    <a:lnB>
                      <a:noFill/>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Having and Where</a:t>
            </a:r>
            <a:endParaRPr lang="en-US" dirty="0"/>
          </a:p>
        </p:txBody>
      </p:sp>
      <p:sp>
        <p:nvSpPr>
          <p:cNvPr id="3" name="Content Placeholder 2"/>
          <p:cNvSpPr>
            <a:spLocks noGrp="1"/>
          </p:cNvSpPr>
          <p:nvPr>
            <p:ph idx="1"/>
          </p:nvPr>
        </p:nvSpPr>
        <p:spPr>
          <a:xfrm>
            <a:off x="457200" y="1600201"/>
            <a:ext cx="8229600" cy="4756150"/>
          </a:xfrm>
        </p:spPr>
        <p:txBody>
          <a:bodyPr>
            <a:normAutofit fontScale="85000" lnSpcReduction="20000"/>
          </a:bodyPr>
          <a:lstStyle/>
          <a:p>
            <a:r>
              <a:rPr lang="en-US" dirty="0"/>
              <a:t>A WHERE clause is </a:t>
            </a:r>
            <a:r>
              <a:rPr lang="en-US"/>
              <a:t>used to </a:t>
            </a:r>
            <a:r>
              <a:rPr lang="en-US" dirty="0"/>
              <a:t>filter records from a result.  The filter occurs before any groupings are made.</a:t>
            </a:r>
            <a:endParaRPr lang="en-US" dirty="0"/>
          </a:p>
          <a:p>
            <a:r>
              <a:rPr lang="en-US" dirty="0"/>
              <a:t>A HAVING clause is used to filter values from a group.</a:t>
            </a:r>
            <a:endParaRPr lang="en-US" dirty="0"/>
          </a:p>
          <a:p>
            <a:r>
              <a:rPr lang="en-US" dirty="0"/>
              <a:t>And you can combine the two:</a:t>
            </a:r>
            <a:endParaRPr lang="en-US" dirty="0"/>
          </a:p>
          <a:p>
            <a:endParaRPr lang="en-US" dirty="0"/>
          </a:p>
          <a:p>
            <a:pPr marL="0" indent="0">
              <a:buNone/>
            </a:pPr>
            <a:r>
              <a:rPr lang="en-US" sz="2600" dirty="0"/>
              <a:t>SELECT   </a:t>
            </a:r>
            <a:r>
              <a:rPr lang="en-US" sz="2600" dirty="0" err="1"/>
              <a:t>SalesOrderID</a:t>
            </a:r>
            <a:r>
              <a:rPr lang="en-US" sz="2600" dirty="0"/>
              <a:t>,</a:t>
            </a:r>
            <a:endParaRPr lang="en-US" sz="2600" dirty="0"/>
          </a:p>
          <a:p>
            <a:pPr marL="0" indent="0">
              <a:buNone/>
            </a:pPr>
            <a:r>
              <a:rPr lang="en-US" sz="2600" dirty="0"/>
              <a:t>         SUM(</a:t>
            </a:r>
            <a:r>
              <a:rPr lang="en-US" sz="2600" dirty="0" err="1"/>
              <a:t>UnitPrice</a:t>
            </a:r>
            <a:r>
              <a:rPr lang="en-US" sz="2600" dirty="0"/>
              <a:t> * </a:t>
            </a:r>
            <a:r>
              <a:rPr lang="en-US" sz="2600" dirty="0" err="1"/>
              <a:t>OrderQty</a:t>
            </a:r>
            <a:r>
              <a:rPr lang="en-US" sz="2600" dirty="0"/>
              <a:t>) AS </a:t>
            </a:r>
            <a:r>
              <a:rPr lang="en-US" sz="2600" dirty="0" err="1"/>
              <a:t>TotalPrice</a:t>
            </a:r>
            <a:endParaRPr lang="en-US" sz="2600" dirty="0"/>
          </a:p>
          <a:p>
            <a:pPr marL="0" indent="0">
              <a:buNone/>
            </a:pPr>
            <a:r>
              <a:rPr lang="en-US" sz="2600" dirty="0"/>
              <a:t>FROM     </a:t>
            </a:r>
            <a:r>
              <a:rPr lang="en-US" sz="2600" dirty="0" err="1"/>
              <a:t>Sales.SalesOrderDetail</a:t>
            </a:r>
            <a:endParaRPr lang="en-US" sz="2600" dirty="0"/>
          </a:p>
          <a:p>
            <a:pPr marL="0" indent="0">
              <a:buNone/>
            </a:pPr>
            <a:r>
              <a:rPr lang="en-US" sz="2600" dirty="0"/>
              <a:t>WHERE    </a:t>
            </a:r>
            <a:r>
              <a:rPr lang="en-US" sz="2600" dirty="0" err="1"/>
              <a:t>SalesOrderID</a:t>
            </a:r>
            <a:r>
              <a:rPr lang="en-US" sz="2600" dirty="0"/>
              <a:t> &gt; 50000</a:t>
            </a:r>
            <a:endParaRPr lang="en-US" sz="2600" dirty="0"/>
          </a:p>
          <a:p>
            <a:pPr marL="0" indent="0">
              <a:buNone/>
            </a:pPr>
            <a:r>
              <a:rPr lang="en-US" sz="2600" dirty="0"/>
              <a:t>GROUP BY </a:t>
            </a:r>
            <a:r>
              <a:rPr lang="en-US" sz="2600" dirty="0" err="1"/>
              <a:t>SalesOrderID</a:t>
            </a:r>
            <a:endParaRPr lang="en-US" sz="2600" dirty="0"/>
          </a:p>
          <a:p>
            <a:pPr marL="0" indent="0">
              <a:buNone/>
            </a:pPr>
            <a:r>
              <a:rPr lang="en-US" sz="2600" dirty="0"/>
              <a:t>HAVING   SUM(</a:t>
            </a:r>
            <a:r>
              <a:rPr lang="en-US" sz="2600" dirty="0" err="1"/>
              <a:t>UnitPrice</a:t>
            </a:r>
            <a:r>
              <a:rPr lang="en-US" sz="2600" dirty="0"/>
              <a:t> * </a:t>
            </a:r>
            <a:r>
              <a:rPr lang="en-US" sz="2600" dirty="0" err="1"/>
              <a:t>OrderQty</a:t>
            </a:r>
            <a:r>
              <a:rPr lang="en-US" sz="2600" dirty="0"/>
              <a:t>) &gt; 10000</a:t>
            </a:r>
            <a:endParaRPr lang="en-US" sz="2600" dirty="0"/>
          </a:p>
        </p:txBody>
      </p:sp>
      <p:sp>
        <p:nvSpPr>
          <p:cNvPr id="4" name="Slide Number Placeholder 3"/>
          <p:cNvSpPr>
            <a:spLocks noGrp="1"/>
          </p:cNvSpPr>
          <p:nvPr>
            <p:ph type="sldNum" sz="quarter" idx="12"/>
          </p:nvPr>
        </p:nvSpPr>
        <p:spPr/>
        <p:txBody>
          <a:bodyPr/>
          <a:lstStyle/>
          <a:p>
            <a:fld id="{D0CC9C9E-91C9-9442-AE29-7B55222C4749}" type="slidenum">
              <a:rPr lang="en-US" smtClean="0"/>
            </a:fld>
            <a:endParaRPr lang="en-US"/>
          </a:p>
        </p:txBody>
      </p:sp>
      <p:sp>
        <p:nvSpPr>
          <p:cNvPr id="5" name="Rectangle 4"/>
          <p:cNvSpPr/>
          <p:nvPr/>
        </p:nvSpPr>
        <p:spPr>
          <a:xfrm>
            <a:off x="5864577" y="4086576"/>
            <a:ext cx="2822223"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First “where” is applied to remove sales orders with id &lt;=50K</a:t>
            </a:r>
            <a:endParaRPr lang="en-US" dirty="0"/>
          </a:p>
        </p:txBody>
      </p:sp>
      <p:sp>
        <p:nvSpPr>
          <p:cNvPr id="6" name="Rectangle 5"/>
          <p:cNvSpPr/>
          <p:nvPr/>
        </p:nvSpPr>
        <p:spPr>
          <a:xfrm>
            <a:off x="6016977" y="5294486"/>
            <a:ext cx="2822223"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Next, groups with total revenue of &lt;=10K are filtered out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 Functions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fld>
            <a:endParaRPr lang="en-US"/>
          </a:p>
        </p:txBody>
      </p:sp>
      <p:sp>
        <p:nvSpPr>
          <p:cNvPr id="4" name="Content Placeholder 3"/>
          <p:cNvSpPr>
            <a:spLocks noGrp="1"/>
          </p:cNvSpPr>
          <p:nvPr>
            <p:ph sz="quarter" idx="1"/>
          </p:nvPr>
        </p:nvSpPr>
        <p:spPr/>
        <p:txBody>
          <a:bodyPr/>
          <a:lstStyle/>
          <a:p>
            <a:r>
              <a:rPr lang="en-US" dirty="0"/>
              <a:t>Counting number of rows </a:t>
            </a:r>
            <a:r>
              <a:rPr lang="en-US" b="1" dirty="0"/>
              <a:t>COUNT</a:t>
            </a:r>
            <a:endParaRPr lang="en-US" b="1" dirty="0"/>
          </a:p>
          <a:p>
            <a:r>
              <a:rPr lang="en-US" dirty="0"/>
              <a:t>Adding the values in a column </a:t>
            </a:r>
            <a:r>
              <a:rPr lang="en-US" b="1" dirty="0"/>
              <a:t>SUM</a:t>
            </a:r>
            <a:endParaRPr lang="en-US" b="1" dirty="0"/>
          </a:p>
          <a:p>
            <a:r>
              <a:rPr lang="en-US" dirty="0"/>
              <a:t>Averaging the values in a column </a:t>
            </a:r>
            <a:r>
              <a:rPr lang="en-US" b="1" dirty="0"/>
              <a:t>AVG</a:t>
            </a:r>
            <a:endParaRPr lang="en-US" b="1" dirty="0"/>
          </a:p>
          <a:p>
            <a:r>
              <a:rPr lang="en-US" dirty="0"/>
              <a:t>Finding the maximum value in a column </a:t>
            </a:r>
            <a:r>
              <a:rPr lang="en-US" b="1" dirty="0"/>
              <a:t>MAX</a:t>
            </a:r>
            <a:endParaRPr lang="en-US" b="1" dirty="0"/>
          </a:p>
          <a:p>
            <a:r>
              <a:rPr lang="en-US" dirty="0"/>
              <a:t>Finding the minimum value in a column </a:t>
            </a:r>
            <a:r>
              <a:rPr lang="en-US" b="1" dirty="0"/>
              <a:t>MIN</a:t>
            </a:r>
            <a:endParaRPr lang="en-US" b="1" dirty="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fld>
            <a:endParaRPr lang="en-US"/>
          </a:p>
        </p:txBody>
      </p:sp>
      <p:sp>
        <p:nvSpPr>
          <p:cNvPr id="4" name="Content Placeholder 3"/>
          <p:cNvSpPr>
            <a:spLocks noGrp="1"/>
          </p:cNvSpPr>
          <p:nvPr>
            <p:ph sz="quarter" idx="1"/>
          </p:nvPr>
        </p:nvSpPr>
        <p:spPr/>
        <p:txBody>
          <a:bodyPr>
            <a:normAutofit/>
          </a:bodyPr>
          <a:lstStyle/>
          <a:p>
            <a:pPr>
              <a:buNone/>
            </a:pPr>
            <a:r>
              <a:rPr lang="en-US" sz="2400" dirty="0">
                <a:latin typeface="Courier New" panose="02070309020205020404" pitchFamily="49" charset="0"/>
                <a:cs typeface="Courier New" panose="02070309020205020404" pitchFamily="49" charset="0"/>
              </a:rPr>
              <a:t>SELECT Count(*) </a:t>
            </a:r>
            <a:endParaRPr lang="en-US" sz="2400" dirty="0">
              <a:latin typeface="Courier New" panose="02070309020205020404" pitchFamily="49" charset="0"/>
              <a:cs typeface="Courier New" panose="02070309020205020404" pitchFamily="49" charset="0"/>
            </a:endParaRPr>
          </a:p>
          <a:p>
            <a:pPr>
              <a:buNone/>
            </a:pPr>
            <a:r>
              <a:rPr lang="en-US" sz="2400" dirty="0">
                <a:latin typeface="Courier New" panose="02070309020205020404" pitchFamily="49" charset="0"/>
                <a:cs typeface="Courier New" panose="02070309020205020404" pitchFamily="49" charset="0"/>
              </a:rPr>
              <a:t>FROM Students</a:t>
            </a:r>
            <a:endParaRPr lang="en-US" sz="2400" dirty="0">
              <a:latin typeface="Courier New" panose="02070309020205020404" pitchFamily="49" charset="0"/>
              <a:cs typeface="Courier New" panose="02070309020205020404" pitchFamily="49" charset="0"/>
            </a:endParaRPr>
          </a:p>
          <a:p>
            <a:pPr>
              <a:buNone/>
            </a:pPr>
            <a:r>
              <a:rPr lang="en-US" sz="2400" dirty="0">
                <a:latin typeface="Courier New" panose="02070309020205020404" pitchFamily="49" charset="0"/>
                <a:cs typeface="Courier New" panose="02070309020205020404" pitchFamily="49" charset="0"/>
              </a:rPr>
              <a:t>WHERE Program = “HCI”;</a:t>
            </a:r>
            <a:endParaRPr lang="en-US" sz="2400" dirty="0">
              <a:latin typeface="Courier New" panose="02070309020205020404" pitchFamily="49" charset="0"/>
              <a:cs typeface="Courier New" panose="02070309020205020404" pitchFamily="49" charset="0"/>
            </a:endParaRPr>
          </a:p>
          <a:p>
            <a:pPr>
              <a:buNone/>
            </a:pPr>
            <a:endParaRPr lang="en-US" sz="2400" dirty="0">
              <a:latin typeface="Courier New" panose="02070309020205020404" pitchFamily="49" charset="0"/>
              <a:cs typeface="Courier New" panose="02070309020205020404" pitchFamily="49" charset="0"/>
            </a:endParaRPr>
          </a:p>
          <a:p>
            <a:pPr>
              <a:buNone/>
            </a:pPr>
            <a:r>
              <a:rPr lang="en-US" sz="2400" dirty="0">
                <a:latin typeface="Courier New" panose="02070309020205020404" pitchFamily="49" charset="0"/>
                <a:cs typeface="Courier New" panose="02070309020205020404" pitchFamily="49" charset="0"/>
              </a:rPr>
              <a:t>SELECT Sum(Amount)</a:t>
            </a:r>
            <a:endParaRPr lang="en-US" sz="2400" dirty="0">
              <a:latin typeface="Courier New" panose="02070309020205020404" pitchFamily="49" charset="0"/>
              <a:cs typeface="Courier New" panose="02070309020205020404" pitchFamily="49" charset="0"/>
            </a:endParaRPr>
          </a:p>
          <a:p>
            <a:pPr>
              <a:buNone/>
            </a:pPr>
            <a:r>
              <a:rPr lang="en-US" sz="2400" dirty="0">
                <a:latin typeface="Courier New" panose="02070309020205020404" pitchFamily="49" charset="0"/>
                <a:cs typeface="Courier New" panose="02070309020205020404" pitchFamily="49" charset="0"/>
              </a:rPr>
              <a:t>FROM </a:t>
            </a:r>
            <a:r>
              <a:rPr lang="en-US" sz="2400" dirty="0" err="1">
                <a:latin typeface="Courier New" panose="02070309020205020404" pitchFamily="49" charset="0"/>
                <a:cs typeface="Courier New" panose="02070309020205020404" pitchFamily="49" charset="0"/>
              </a:rPr>
              <a:t>SalesReceipt</a:t>
            </a:r>
            <a:r>
              <a:rPr lang="en-US" sz="240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a:buNone/>
            </a:pPr>
            <a:endParaRPr lang="en-US" sz="2400" dirty="0">
              <a:latin typeface="Courier New" panose="02070309020205020404" pitchFamily="49" charset="0"/>
              <a:cs typeface="Courier New" panose="02070309020205020404" pitchFamily="49" charset="0"/>
            </a:endParaRPr>
          </a:p>
          <a:p>
            <a:pPr>
              <a:buNone/>
            </a:pPr>
            <a:r>
              <a:rPr lang="en-US" sz="2400" dirty="0">
                <a:latin typeface="Courier New" panose="02070309020205020404" pitchFamily="49" charset="0"/>
                <a:cs typeface="Courier New" panose="02070309020205020404" pitchFamily="49" charset="0"/>
              </a:rPr>
              <a:t>SELECT Max(Grade)</a:t>
            </a:r>
            <a:endParaRPr lang="en-US" sz="2400" dirty="0">
              <a:latin typeface="Courier New" panose="02070309020205020404" pitchFamily="49" charset="0"/>
              <a:cs typeface="Courier New" panose="02070309020205020404" pitchFamily="49" charset="0"/>
            </a:endParaRPr>
          </a:p>
          <a:p>
            <a:pPr>
              <a:buNone/>
            </a:pPr>
            <a:r>
              <a:rPr lang="en-US" sz="2400" dirty="0">
                <a:latin typeface="Courier New" panose="02070309020205020404" pitchFamily="49" charset="0"/>
                <a:cs typeface="Courier New" panose="02070309020205020404" pitchFamily="49" charset="0"/>
              </a:rPr>
              <a:t>FROM Assignments;</a:t>
            </a:r>
            <a:endParaRPr lang="en-US" sz="2400" dirty="0">
              <a:latin typeface="Courier New" panose="02070309020205020404" pitchFamily="49" charset="0"/>
              <a:cs typeface="Courier New" panose="02070309020205020404" pitchFamily="49"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JOIN</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fld>
            <a:endParaRPr lang="en-US"/>
          </a:p>
        </p:txBody>
      </p:sp>
      <p:pic>
        <p:nvPicPr>
          <p:cNvPr id="8194" name="Picture 2"/>
          <p:cNvPicPr>
            <a:picLocks noChangeAspect="1" noChangeArrowheads="1"/>
          </p:cNvPicPr>
          <p:nvPr/>
        </p:nvPicPr>
        <p:blipFill>
          <a:blip r:embed="rId1" cstate="print"/>
          <a:srcRect/>
          <a:stretch>
            <a:fillRect/>
          </a:stretch>
        </p:blipFill>
        <p:spPr bwMode="auto">
          <a:xfrm>
            <a:off x="4038600" y="1849916"/>
            <a:ext cx="4953000" cy="874514"/>
          </a:xfrm>
          <a:prstGeom prst="rect">
            <a:avLst/>
          </a:prstGeom>
          <a:noFill/>
          <a:ln w="9525">
            <a:noFill/>
            <a:miter lim="800000"/>
            <a:headEnd/>
            <a:tailEnd/>
          </a:ln>
        </p:spPr>
      </p:pic>
      <p:pic>
        <p:nvPicPr>
          <p:cNvPr id="8195" name="Picture 3"/>
          <p:cNvPicPr>
            <a:picLocks noChangeAspect="1" noChangeArrowheads="1"/>
          </p:cNvPicPr>
          <p:nvPr/>
        </p:nvPicPr>
        <p:blipFill>
          <a:blip r:embed="rId2" cstate="print"/>
          <a:srcRect/>
          <a:stretch>
            <a:fillRect/>
          </a:stretch>
        </p:blipFill>
        <p:spPr bwMode="auto">
          <a:xfrm>
            <a:off x="457200" y="1839030"/>
            <a:ext cx="2286000" cy="1107503"/>
          </a:xfrm>
          <a:prstGeom prst="rect">
            <a:avLst/>
          </a:prstGeom>
          <a:noFill/>
          <a:ln w="9525">
            <a:noFill/>
            <a:miter lim="800000"/>
            <a:headEnd/>
            <a:tailEnd/>
          </a:ln>
        </p:spPr>
      </p:pic>
      <p:pic>
        <p:nvPicPr>
          <p:cNvPr id="8196" name="Picture 4"/>
          <p:cNvPicPr>
            <a:picLocks noChangeAspect="1" noChangeArrowheads="1"/>
          </p:cNvPicPr>
          <p:nvPr/>
        </p:nvPicPr>
        <p:blipFill>
          <a:blip r:embed="rId3" cstate="print"/>
          <a:srcRect/>
          <a:stretch>
            <a:fillRect/>
          </a:stretch>
        </p:blipFill>
        <p:spPr bwMode="auto">
          <a:xfrm>
            <a:off x="541866" y="4267200"/>
            <a:ext cx="7587160" cy="1581150"/>
          </a:xfrm>
          <a:prstGeom prst="rect">
            <a:avLst/>
          </a:prstGeom>
          <a:noFill/>
          <a:ln w="9525">
            <a:noFill/>
            <a:miter lim="800000"/>
            <a:headEnd/>
            <a:tailEnd/>
          </a:ln>
        </p:spPr>
      </p:pic>
      <p:sp>
        <p:nvSpPr>
          <p:cNvPr id="9" name="Rectangle 8"/>
          <p:cNvSpPr/>
          <p:nvPr/>
        </p:nvSpPr>
        <p:spPr>
          <a:xfrm>
            <a:off x="893308" y="3267912"/>
            <a:ext cx="7385957" cy="738664"/>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SELECT </a:t>
            </a:r>
            <a:r>
              <a:rPr lang="en-US" sz="1400" dirty="0" err="1">
                <a:latin typeface="Courier New" panose="02070309020205020404" pitchFamily="49" charset="0"/>
                <a:cs typeface="Courier New" panose="02070309020205020404" pitchFamily="49" charset="0"/>
              </a:rPr>
              <a:t>Persons.LastName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Persons.FirstName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Orders.OrderNo</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FROM Person JOIN Orders ON (</a:t>
            </a:r>
            <a:r>
              <a:rPr lang="en-US" sz="1400" b="1" dirty="0" err="1">
                <a:latin typeface="Courier New" panose="02070309020205020404" pitchFamily="49" charset="0"/>
                <a:cs typeface="Courier New" panose="02070309020205020404" pitchFamily="49" charset="0"/>
              </a:rPr>
              <a:t>Persons.P_Id</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Orders.P_Id</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ORDER BY </a:t>
            </a:r>
            <a:r>
              <a:rPr lang="en-US" sz="1400" dirty="0" err="1">
                <a:latin typeface="Courier New" panose="02070309020205020404" pitchFamily="49" charset="0"/>
                <a:cs typeface="Courier New" panose="02070309020205020404" pitchFamily="49" charset="0"/>
              </a:rPr>
              <a:t>Persons.LastName</a:t>
            </a:r>
            <a:endParaRPr lang="en-US" sz="1400" dirty="0">
              <a:latin typeface="Courier New" panose="02070309020205020404" pitchFamily="49" charset="0"/>
              <a:cs typeface="Courier New" panose="02070309020205020404" pitchFamily="49" charset="0"/>
            </a:endParaRPr>
          </a:p>
        </p:txBody>
      </p:sp>
      <p:cxnSp>
        <p:nvCxnSpPr>
          <p:cNvPr id="5" name="Straight Arrow Connector 4"/>
          <p:cNvCxnSpPr>
            <a:stCxn id="8195" idx="3"/>
          </p:cNvCxnSpPr>
          <p:nvPr/>
        </p:nvCxnSpPr>
        <p:spPr>
          <a:xfrm>
            <a:off x="2743200" y="2392782"/>
            <a:ext cx="1295400" cy="277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743200" y="2274334"/>
            <a:ext cx="1295400" cy="395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8194" idx="1"/>
          </p:cNvCxnSpPr>
          <p:nvPr/>
        </p:nvCxnSpPr>
        <p:spPr>
          <a:xfrm flipV="1">
            <a:off x="2743200" y="2287173"/>
            <a:ext cx="1295400" cy="222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8194" idx="1"/>
          </p:cNvCxnSpPr>
          <p:nvPr/>
        </p:nvCxnSpPr>
        <p:spPr>
          <a:xfrm flipV="1">
            <a:off x="2743200" y="2287173"/>
            <a:ext cx="1295400" cy="407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(OUTER) JOIN</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fld>
            <a:endParaRPr lang="en-US"/>
          </a:p>
        </p:txBody>
      </p:sp>
      <p:pic>
        <p:nvPicPr>
          <p:cNvPr id="8194" name="Picture 2"/>
          <p:cNvPicPr>
            <a:picLocks noChangeAspect="1" noChangeArrowheads="1"/>
          </p:cNvPicPr>
          <p:nvPr/>
        </p:nvPicPr>
        <p:blipFill>
          <a:blip r:embed="rId1" cstate="print"/>
          <a:srcRect/>
          <a:stretch>
            <a:fillRect/>
          </a:stretch>
        </p:blipFill>
        <p:spPr bwMode="auto">
          <a:xfrm>
            <a:off x="4038600" y="1849916"/>
            <a:ext cx="4953000" cy="874514"/>
          </a:xfrm>
          <a:prstGeom prst="rect">
            <a:avLst/>
          </a:prstGeom>
          <a:noFill/>
          <a:ln w="9525">
            <a:noFill/>
            <a:miter lim="800000"/>
            <a:headEnd/>
            <a:tailEnd/>
          </a:ln>
        </p:spPr>
      </p:pic>
      <p:pic>
        <p:nvPicPr>
          <p:cNvPr id="8195" name="Picture 3"/>
          <p:cNvPicPr>
            <a:picLocks noChangeAspect="1" noChangeArrowheads="1"/>
          </p:cNvPicPr>
          <p:nvPr/>
        </p:nvPicPr>
        <p:blipFill>
          <a:blip r:embed="rId2" cstate="print"/>
          <a:srcRect/>
          <a:stretch>
            <a:fillRect/>
          </a:stretch>
        </p:blipFill>
        <p:spPr bwMode="auto">
          <a:xfrm>
            <a:off x="457200" y="1839030"/>
            <a:ext cx="2286000" cy="1107503"/>
          </a:xfrm>
          <a:prstGeom prst="rect">
            <a:avLst/>
          </a:prstGeom>
          <a:noFill/>
          <a:ln w="9525">
            <a:noFill/>
            <a:miter lim="800000"/>
            <a:headEnd/>
            <a:tailEnd/>
          </a:ln>
        </p:spPr>
      </p:pic>
      <p:sp>
        <p:nvSpPr>
          <p:cNvPr id="9" name="Rectangle 8"/>
          <p:cNvSpPr/>
          <p:nvPr/>
        </p:nvSpPr>
        <p:spPr>
          <a:xfrm>
            <a:off x="893308" y="3411468"/>
            <a:ext cx="7385957" cy="738664"/>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SELECT </a:t>
            </a:r>
            <a:r>
              <a:rPr lang="en-US" sz="1400" dirty="0" err="1">
                <a:latin typeface="Courier New" panose="02070309020205020404" pitchFamily="49" charset="0"/>
                <a:cs typeface="Courier New" panose="02070309020205020404" pitchFamily="49" charset="0"/>
              </a:rPr>
              <a:t>Persons.LastName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Persons.FirstName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Orders.OrderNo</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FROM Person LEFT OUTER JOIN Orders ON (</a:t>
            </a:r>
            <a:r>
              <a:rPr lang="en-US" sz="1400" b="1" dirty="0" err="1">
                <a:latin typeface="Courier New" panose="02070309020205020404" pitchFamily="49" charset="0"/>
                <a:cs typeface="Courier New" panose="02070309020205020404" pitchFamily="49" charset="0"/>
              </a:rPr>
              <a:t>Persons.P_Id</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Orders.P_Id</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ORDER BY </a:t>
            </a:r>
            <a:r>
              <a:rPr lang="en-US" sz="1400" dirty="0" err="1">
                <a:latin typeface="Courier New" panose="02070309020205020404" pitchFamily="49" charset="0"/>
                <a:cs typeface="Courier New" panose="02070309020205020404" pitchFamily="49" charset="0"/>
              </a:rPr>
              <a:t>Persons.LastName</a:t>
            </a:r>
            <a:endParaRPr lang="en-US" sz="1400" dirty="0">
              <a:latin typeface="Courier New" panose="02070309020205020404" pitchFamily="49" charset="0"/>
              <a:cs typeface="Courier New" panose="02070309020205020404" pitchFamily="49" charset="0"/>
            </a:endParaRPr>
          </a:p>
        </p:txBody>
      </p:sp>
      <p:cxnSp>
        <p:nvCxnSpPr>
          <p:cNvPr id="5" name="Straight Arrow Connector 4"/>
          <p:cNvCxnSpPr>
            <a:stCxn id="8195" idx="3"/>
          </p:cNvCxnSpPr>
          <p:nvPr/>
        </p:nvCxnSpPr>
        <p:spPr>
          <a:xfrm>
            <a:off x="2743200" y="2392782"/>
            <a:ext cx="1295400" cy="277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743200" y="2274334"/>
            <a:ext cx="1295400" cy="395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8194" idx="1"/>
          </p:cNvCxnSpPr>
          <p:nvPr/>
        </p:nvCxnSpPr>
        <p:spPr>
          <a:xfrm flipV="1">
            <a:off x="2743200" y="2287173"/>
            <a:ext cx="1295400" cy="222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8194" idx="1"/>
          </p:cNvCxnSpPr>
          <p:nvPr/>
        </p:nvCxnSpPr>
        <p:spPr>
          <a:xfrm flipV="1">
            <a:off x="2743200" y="2287173"/>
            <a:ext cx="1295400" cy="407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447800" y="6235109"/>
            <a:ext cx="6629400" cy="646331"/>
          </a:xfrm>
          <a:prstGeom prst="rect">
            <a:avLst/>
          </a:prstGeom>
        </p:spPr>
        <p:txBody>
          <a:bodyPr wrap="square">
            <a:spAutoFit/>
          </a:bodyPr>
          <a:lstStyle/>
          <a:p>
            <a:r>
              <a:rPr lang="en-US" dirty="0">
                <a:hlinkClick r:id="rId3"/>
              </a:rPr>
              <a:t>http://www.w3ctutorial.com/sql-advanced/sql_join_left</a:t>
            </a:r>
            <a:endParaRPr lang="en-US" dirty="0"/>
          </a:p>
          <a:p>
            <a:endParaRPr lang="en-US" dirty="0"/>
          </a:p>
        </p:txBody>
      </p:sp>
      <p:pic>
        <p:nvPicPr>
          <p:cNvPr id="6" name="Picture 5"/>
          <p:cNvPicPr>
            <a:picLocks noChangeAspect="1"/>
          </p:cNvPicPr>
          <p:nvPr/>
        </p:nvPicPr>
        <p:blipFill>
          <a:blip r:embed="rId4"/>
          <a:stretch>
            <a:fillRect/>
          </a:stretch>
        </p:blipFill>
        <p:spPr>
          <a:xfrm>
            <a:off x="609600" y="4267200"/>
            <a:ext cx="7848600" cy="18755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fld>
            <a:endParaRPr lang="en-US"/>
          </a:p>
        </p:txBody>
      </p:sp>
      <p:sp>
        <p:nvSpPr>
          <p:cNvPr id="4" name="Content Placeholder 3"/>
          <p:cNvSpPr>
            <a:spLocks noGrp="1"/>
          </p:cNvSpPr>
          <p:nvPr>
            <p:ph sz="quarter" idx="1"/>
          </p:nvPr>
        </p:nvSpPr>
        <p:spPr/>
        <p:txBody>
          <a:bodyPr/>
          <a:lstStyle/>
          <a:p>
            <a:r>
              <a:rPr lang="en-US" dirty="0"/>
              <a:t>In the previous example, what kind of SQL query can we write to find customers with no orders?</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Python database support: </a:t>
            </a:r>
            <a:r>
              <a:rPr lang="en-US" dirty="0" err="1"/>
              <a:t>sqlite</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fld>
            <a:endParaRPr lang="en-US"/>
          </a:p>
        </p:txBody>
      </p:sp>
      <p:sp>
        <p:nvSpPr>
          <p:cNvPr id="4" name="Content Placeholder 3"/>
          <p:cNvSpPr>
            <a:spLocks noGrp="1"/>
          </p:cNvSpPr>
          <p:nvPr>
            <p:ph sz="quarter" idx="1"/>
          </p:nvPr>
        </p:nvSpPr>
        <p:spPr/>
        <p:txBody>
          <a:bodyPr/>
          <a:lstStyle/>
          <a:p>
            <a:r>
              <a:rPr lang="en-US" dirty="0"/>
              <a:t>Python comes “batteries included”</a:t>
            </a:r>
            <a:endParaRPr lang="en-US" dirty="0"/>
          </a:p>
          <a:p>
            <a:r>
              <a:rPr lang="en-US" dirty="0"/>
              <a:t>No need to install anything. </a:t>
            </a:r>
            <a:br>
              <a:rPr lang="en-US" dirty="0"/>
            </a:br>
            <a:r>
              <a:rPr lang="en-US" dirty="0"/>
              <a:t>“</a:t>
            </a:r>
            <a:r>
              <a:rPr lang="en-US" dirty="0">
                <a:solidFill>
                  <a:srgbClr val="FF0000"/>
                </a:solidFill>
              </a:rPr>
              <a:t>import sqlite3</a:t>
            </a:r>
            <a:r>
              <a:rPr lang="en-US" dirty="0"/>
              <a:t>”</a:t>
            </a:r>
            <a:endParaRPr lang="en-US" dirty="0"/>
          </a:p>
          <a:p>
            <a:r>
              <a:rPr lang="en-US" dirty="0"/>
              <a:t>sqlite3 documentation:</a:t>
            </a:r>
            <a:br>
              <a:rPr lang="en-US" dirty="0"/>
            </a:br>
            <a:r>
              <a:rPr lang="en-US" dirty="0">
                <a:hlinkClick r:id="rId1"/>
              </a:rPr>
              <a:t>https://docs.python.org/3/library/sqlite3.html</a:t>
            </a:r>
            <a:r>
              <a:rPr lang="en-US" dirty="0"/>
              <a:t> </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SQLite?</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fld>
            <a:endParaRPr lang="en-US"/>
          </a:p>
        </p:txBody>
      </p:sp>
      <p:sp>
        <p:nvSpPr>
          <p:cNvPr id="4" name="Content Placeholder 3"/>
          <p:cNvSpPr>
            <a:spLocks noGrp="1"/>
          </p:cNvSpPr>
          <p:nvPr>
            <p:ph sz="quarter" idx="1"/>
          </p:nvPr>
        </p:nvSpPr>
        <p:spPr/>
        <p:txBody>
          <a:bodyPr>
            <a:normAutofit fontScale="70000" lnSpcReduction="20000"/>
          </a:bodyPr>
          <a:lstStyle/>
          <a:p>
            <a:r>
              <a:rPr lang="en-US" dirty="0"/>
              <a:t>A self-contained, </a:t>
            </a:r>
            <a:r>
              <a:rPr lang="en-US" dirty="0" err="1"/>
              <a:t>serverless</a:t>
            </a:r>
            <a:r>
              <a:rPr lang="en-US" dirty="0"/>
              <a:t>, zero-configuration, transactional SQL database engine. File-based solution makes it extremely portable</a:t>
            </a:r>
            <a:endParaRPr lang="en-US" dirty="0"/>
          </a:p>
          <a:p>
            <a:r>
              <a:rPr lang="en-US" dirty="0"/>
              <a:t>The most widely deployed SQL database engine in the world. [According to </a:t>
            </a:r>
            <a:r>
              <a:rPr lang="en-US" dirty="0">
                <a:hlinkClick r:id="rId1"/>
              </a:rPr>
              <a:t>http://www.sqlite.org/</a:t>
            </a:r>
            <a:r>
              <a:rPr lang="en-US" dirty="0"/>
              <a:t>]</a:t>
            </a:r>
            <a:endParaRPr lang="en-US" dirty="0"/>
          </a:p>
          <a:p>
            <a:r>
              <a:rPr lang="en-US" dirty="0"/>
              <a:t>Packaged as a C library</a:t>
            </a:r>
            <a:endParaRPr lang="en-US" dirty="0"/>
          </a:p>
          <a:p>
            <a:r>
              <a:rPr lang="en-US" dirty="0"/>
              <a:t>Doesn’t require a separate server process</a:t>
            </a:r>
            <a:endParaRPr lang="en-US" dirty="0"/>
          </a:p>
          <a:p>
            <a:r>
              <a:rPr lang="en-US" dirty="0"/>
              <a:t>Allows accessing the database using a nonstandard variant of the SQL query language. Some applications can use SQLite for internal data storage. </a:t>
            </a:r>
            <a:endParaRPr lang="en-US" dirty="0"/>
          </a:p>
          <a:p>
            <a:endParaRPr lang="en-US" dirty="0"/>
          </a:p>
          <a:p>
            <a:r>
              <a:rPr lang="en-US" dirty="0"/>
              <a:t>Unlike MySQL and </a:t>
            </a:r>
            <a:r>
              <a:rPr lang="en-US" dirty="0" err="1"/>
              <a:t>PostGres</a:t>
            </a:r>
            <a:r>
              <a:rPr lang="en-US" dirty="0"/>
              <a:t>, there is no support for concurrency - &gt; no multi-user support</a:t>
            </a:r>
            <a:endParaRPr lang="en-US" dirty="0"/>
          </a:p>
          <a:p>
            <a:pPr marL="0" indent="0">
              <a:buNone/>
            </a:pPr>
            <a:r>
              <a:rPr lang="en-US" dirty="0"/>
              <a:t>Reference: </a:t>
            </a:r>
            <a:r>
              <a:rPr lang="en-US" dirty="0">
                <a:hlinkClick r:id="rId2"/>
              </a:rPr>
              <a:t>http://docs.python.org/2/library/sqlite3.html</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a:t>
            </a:r>
            <a:r>
              <a:rPr lang="en-US" dirty="0" err="1"/>
              <a:t>Sqlite</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fld>
            <a:endParaRPr lang="en-US"/>
          </a:p>
        </p:txBody>
      </p:sp>
      <p:sp>
        <p:nvSpPr>
          <p:cNvPr id="4" name="Content Placeholder 3"/>
          <p:cNvSpPr>
            <a:spLocks noGrp="1"/>
          </p:cNvSpPr>
          <p:nvPr>
            <p:ph sz="quarter" idx="1"/>
          </p:nvPr>
        </p:nvSpPr>
        <p:spPr/>
        <p:txBody>
          <a:bodyPr/>
          <a:lstStyle/>
          <a:p>
            <a:pPr marL="514350" indent="-514350">
              <a:buAutoNum type="arabicPeriod"/>
            </a:pPr>
            <a:endParaRPr lang="en-US" dirty="0"/>
          </a:p>
          <a:p>
            <a:pPr marL="514350" indent="-514350">
              <a:buAutoNum type="arabicPeriod"/>
            </a:pPr>
            <a:r>
              <a:rPr lang="en-US" dirty="0"/>
              <a:t>Create a </a:t>
            </a:r>
            <a:r>
              <a:rPr lang="en-US" u="sng" dirty="0"/>
              <a:t>connection</a:t>
            </a:r>
            <a:r>
              <a:rPr lang="en-US" dirty="0"/>
              <a:t> to the database</a:t>
            </a:r>
            <a:endParaRPr lang="en-US" dirty="0"/>
          </a:p>
          <a:p>
            <a:pPr marL="514350" indent="-514350">
              <a:buAutoNum type="arabicPeriod"/>
            </a:pPr>
            <a:r>
              <a:rPr lang="en-US" dirty="0"/>
              <a:t>Create a </a:t>
            </a:r>
            <a:r>
              <a:rPr lang="en-US" u="sng" dirty="0"/>
              <a:t>cursor</a:t>
            </a:r>
            <a:r>
              <a:rPr lang="en-US" dirty="0"/>
              <a:t> object and use it to execute SQL commands</a:t>
            </a:r>
            <a:endParaRPr lang="en-US" dirty="0"/>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Beautiful Soup</a:t>
            </a:r>
            <a:br>
              <a:rPr lang="en-US" sz="3600" dirty="0"/>
            </a:br>
            <a:r>
              <a:rPr lang="en-US" sz="3600" dirty="0"/>
              <a:t>is a powerful, widely-used parsing module</a:t>
            </a:r>
            <a:endParaRPr lang="en-US" sz="3600" dirty="0"/>
          </a:p>
        </p:txBody>
      </p:sp>
      <p:sp>
        <p:nvSpPr>
          <p:cNvPr id="3" name="Content Placeholder 2"/>
          <p:cNvSpPr>
            <a:spLocks noGrp="1"/>
          </p:cNvSpPr>
          <p:nvPr>
            <p:ph idx="1"/>
          </p:nvPr>
        </p:nvSpPr>
        <p:spPr>
          <a:xfrm>
            <a:off x="457200" y="2060224"/>
            <a:ext cx="8229600" cy="3896607"/>
          </a:xfrm>
        </p:spPr>
        <p:txBody>
          <a:bodyPr>
            <a:normAutofit fontScale="85000" lnSpcReduction="20000"/>
          </a:bodyPr>
          <a:lstStyle/>
          <a:p>
            <a:r>
              <a:rPr lang="en-US" dirty="0"/>
              <a:t>A Python module that wraps existing HTML, XML parsers</a:t>
            </a:r>
            <a:endParaRPr lang="en-US" dirty="0"/>
          </a:p>
          <a:p>
            <a:r>
              <a:rPr lang="en-US" dirty="0"/>
              <a:t>Installation (anaconda already has this so you most likely will not need it):</a:t>
            </a:r>
            <a:endParaRPr lang="en-US" dirty="0"/>
          </a:p>
          <a:p>
            <a:pPr marL="0" indent="0">
              <a:buNone/>
            </a:pPr>
            <a:r>
              <a:rPr lang="en-US" sz="2200" dirty="0">
                <a:latin typeface="Courier New" panose="02070309020205020404" pitchFamily="49" charset="0"/>
                <a:cs typeface="Courier New" panose="02070309020205020404" pitchFamily="49" charset="0"/>
              </a:rPr>
              <a:t>		pip3 install beautifulsoup4</a:t>
            </a:r>
            <a:endParaRPr lang="en-US" sz="2200" dirty="0">
              <a:latin typeface="Courier New" panose="02070309020205020404" pitchFamily="49" charset="0"/>
              <a:cs typeface="Courier New" panose="02070309020205020404" pitchFamily="49" charset="0"/>
            </a:endParaRPr>
          </a:p>
          <a:p>
            <a:pPr marL="0" indent="0">
              <a:buNone/>
            </a:pPr>
            <a:r>
              <a:rPr lang="en-US" sz="2200" dirty="0">
                <a:latin typeface="Courier New" panose="02070309020205020404" pitchFamily="49" charset="0"/>
                <a:cs typeface="Courier New" panose="02070309020205020404" pitchFamily="49" charset="0"/>
              </a:rPr>
              <a:t>	</a:t>
            </a:r>
            <a:endParaRPr lang="en-US" sz="2200" dirty="0">
              <a:latin typeface="Courier New" panose="02070309020205020404" pitchFamily="49" charset="0"/>
              <a:cs typeface="Courier New" panose="02070309020205020404" pitchFamily="49" charset="0"/>
            </a:endParaRPr>
          </a:p>
          <a:p>
            <a:pPr marL="0" indent="0">
              <a:buNone/>
            </a:pPr>
            <a:r>
              <a:rPr lang="en-US" dirty="0"/>
              <a:t>After parsing a page, you can do things like this:</a:t>
            </a:r>
            <a:endParaRPr lang="en-US" dirty="0"/>
          </a:p>
          <a:p>
            <a:pPr lvl="1"/>
            <a:r>
              <a:rPr lang="en-US" sz="2600" dirty="0"/>
              <a:t>Find all the links on the page</a:t>
            </a:r>
            <a:endParaRPr lang="en-US" sz="2600" dirty="0"/>
          </a:p>
          <a:p>
            <a:pPr lvl="1"/>
            <a:r>
              <a:rPr lang="en-US" sz="2600" dirty="0"/>
              <a:t>Find all the links of class </a:t>
            </a:r>
            <a:r>
              <a:rPr lang="en-US" sz="2600" dirty="0" err="1"/>
              <a:t>externalLink</a:t>
            </a:r>
            <a:endParaRPr lang="en-US" sz="2600" dirty="0"/>
          </a:p>
          <a:p>
            <a:pPr lvl="1"/>
            <a:r>
              <a:rPr lang="en-US" sz="2600" dirty="0"/>
              <a:t>Find all the links whose </a:t>
            </a:r>
            <a:r>
              <a:rPr lang="en-US" sz="2600" dirty="0" err="1"/>
              <a:t>urls</a:t>
            </a:r>
            <a:r>
              <a:rPr lang="en-US" sz="2600" dirty="0"/>
              <a:t> match "foo.com"</a:t>
            </a:r>
            <a:endParaRPr lang="en-US" sz="2600" dirty="0"/>
          </a:p>
          <a:p>
            <a:pPr lvl="1"/>
            <a:r>
              <a:rPr lang="en-US" sz="2600" dirty="0"/>
              <a:t>Find the table heading that's got bold text, then get that text</a:t>
            </a:r>
            <a:endParaRPr lang="en-US" sz="2600" dirty="0"/>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
        <p:nvSpPr>
          <p:cNvPr id="7" name="TextBox 6"/>
          <p:cNvSpPr txBox="1"/>
          <p:nvPr/>
        </p:nvSpPr>
        <p:spPr>
          <a:xfrm>
            <a:off x="1371600" y="5939393"/>
            <a:ext cx="6091219" cy="369332"/>
          </a:xfrm>
          <a:prstGeom prst="rect">
            <a:avLst/>
          </a:prstGeom>
          <a:noFill/>
        </p:spPr>
        <p:txBody>
          <a:bodyPr wrap="none" rtlCol="0">
            <a:spAutoFit/>
          </a:bodyPr>
          <a:lstStyle/>
          <a:p>
            <a:r>
              <a:rPr lang="en-US" dirty="0">
                <a:hlinkClick r:id="rId1"/>
              </a:rPr>
              <a:t>Reference:  http://www.crummy.com/software/BeautifulSoup/</a:t>
            </a:r>
            <a:endParaRPr lang="en-US" dirty="0"/>
          </a:p>
        </p:txBody>
      </p:sp>
      <p:sp>
        <p:nvSpPr>
          <p:cNvPr id="6" name="Date Placeholder 5"/>
          <p:cNvSpPr>
            <a:spLocks noGrp="1"/>
          </p:cNvSpPr>
          <p:nvPr>
            <p:ph type="dt" sz="half" idx="10"/>
          </p:nvPr>
        </p:nvSpPr>
        <p:spPr/>
        <p:txBody>
          <a:bodyPr/>
          <a:lstStyle/>
          <a:p>
            <a:fld id="{F19444CA-E524-8942-BA09-A56AA263C8CB}" type="datetime1">
              <a:rPr lang="en-US" smtClean="0"/>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1. Using </a:t>
            </a:r>
            <a:r>
              <a:rPr lang="en-US" dirty="0" err="1"/>
              <a:t>sqlite</a:t>
            </a:r>
            <a:r>
              <a:rPr lang="en-US" dirty="0"/>
              <a:t> </a:t>
            </a:r>
            <a:r>
              <a:rPr lang="en-US" u="sng" dirty="0"/>
              <a:t>connection</a:t>
            </a:r>
            <a:r>
              <a:rPr lang="en-US" dirty="0"/>
              <a:t> object</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latin typeface="Courier New" panose="02070309020205020404" pitchFamily="49" charset="0"/>
                <a:cs typeface="Courier New" panose="02070309020205020404" pitchFamily="49" charset="0"/>
              </a:rPr>
              <a:t>import sqlite3</a:t>
            </a:r>
            <a:endParaRPr lang="en-US" sz="2000" dirty="0">
              <a:latin typeface="Courier New" panose="02070309020205020404" pitchFamily="49" charset="0"/>
              <a:cs typeface="Courier New" panose="02070309020205020404" pitchFamily="49" charset="0"/>
            </a:endParaRPr>
          </a:p>
          <a:p>
            <a:pPr marL="0" indent="0">
              <a:buNone/>
            </a:pPr>
            <a:endParaRPr lang="en-US" dirty="0"/>
          </a:p>
          <a:p>
            <a:pPr marL="0" indent="0">
              <a:buNone/>
            </a:pPr>
            <a:r>
              <a:rPr lang="en-US" u="sng" dirty="0"/>
              <a:t>Option 1</a:t>
            </a:r>
            <a:r>
              <a:rPr lang="en-US" dirty="0"/>
              <a:t>: Opening/creating a database on disk</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conn = sqlite3.connect('/path/to/</a:t>
            </a:r>
            <a:r>
              <a:rPr lang="en-US" sz="2000" dirty="0" err="1">
                <a:latin typeface="Courier New" panose="02070309020205020404" pitchFamily="49" charset="0"/>
                <a:cs typeface="Courier New" panose="02070309020205020404" pitchFamily="49" charset="0"/>
              </a:rPr>
              <a:t>example.db</a:t>
            </a:r>
            <a:r>
              <a:rPr lang="en-US"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u="sng" dirty="0"/>
              <a:t>Option 2</a:t>
            </a:r>
            <a:r>
              <a:rPr lang="en-US" dirty="0"/>
              <a:t>: Creating a database in memory</a:t>
            </a:r>
            <a:endParaRPr lang="en-US" dirty="0"/>
          </a:p>
          <a:p>
            <a:pPr lvl="1"/>
            <a:r>
              <a:rPr lang="en-US" dirty="0"/>
              <a:t>Fast transactions on more limited-size datasets</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conn = sqlite3.connect(':memory:')</a:t>
            </a:r>
            <a:endParaRPr lang="en-US" sz="20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2: Using the </a:t>
            </a:r>
            <a:r>
              <a:rPr lang="en-US" dirty="0" err="1"/>
              <a:t>sqlite</a:t>
            </a:r>
            <a:r>
              <a:rPr lang="en-US" dirty="0"/>
              <a:t> </a:t>
            </a:r>
            <a:r>
              <a:rPr lang="en-US" u="sng" dirty="0"/>
              <a:t>cursor</a:t>
            </a:r>
            <a:r>
              <a:rPr lang="en-US" dirty="0"/>
              <a:t> object to write changes to a database</a:t>
            </a:r>
            <a:endParaRPr lang="en-US" dirty="0"/>
          </a:p>
        </p:txBody>
      </p:sp>
      <p:sp>
        <p:nvSpPr>
          <p:cNvPr id="3" name="Content Placeholder 2"/>
          <p:cNvSpPr>
            <a:spLocks noGrp="1"/>
          </p:cNvSpPr>
          <p:nvPr>
            <p:ph idx="1"/>
          </p:nvPr>
        </p:nvSpPr>
        <p:spPr>
          <a:xfrm>
            <a:off x="457200" y="1600200"/>
            <a:ext cx="8686800" cy="4525963"/>
          </a:xfrm>
        </p:spPr>
        <p:txBody>
          <a:bodyPr>
            <a:normAutofit fontScale="40000" lnSpcReduction="20000"/>
          </a:bodyPr>
          <a:lstStyle/>
          <a:p>
            <a:pPr marL="0" indent="0">
              <a:buNone/>
            </a:pPr>
            <a:r>
              <a:rPr lang="en-US" dirty="0">
                <a:latin typeface="Courier New" panose="02070309020205020404" pitchFamily="49" charset="0"/>
                <a:cs typeface="Courier New" panose="02070309020205020404" pitchFamily="49" charset="0"/>
              </a:rPr>
              <a:t>c = </a:t>
            </a:r>
            <a:r>
              <a:rPr lang="en-US" dirty="0" err="1">
                <a:latin typeface="Courier New" panose="02070309020205020404" pitchFamily="49" charset="0"/>
                <a:cs typeface="Courier New" panose="02070309020205020404" pitchFamily="49" charset="0"/>
              </a:rPr>
              <a:t>conn.cursor</a:t>
            </a:r>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a:p>
          <a:p>
            <a:pPr marL="0" indent="0">
              <a:buNone/>
            </a:pPr>
            <a:r>
              <a:rPr lang="en-US" dirty="0"/>
              <a:t># Create table</a:t>
            </a:r>
            <a:endParaRPr lang="en-US" dirty="0"/>
          </a:p>
          <a:p>
            <a:pPr marL="0" indent="0">
              <a:buNone/>
            </a:pPr>
            <a:r>
              <a:rPr lang="en-US" dirty="0" err="1">
                <a:latin typeface="Courier New" panose="02070309020205020404" pitchFamily="49" charset="0"/>
                <a:cs typeface="Courier New" panose="02070309020205020404" pitchFamily="49" charset="0"/>
              </a:rPr>
              <a:t>c.execute</a:t>
            </a:r>
            <a:r>
              <a:rPr lang="en-US" dirty="0">
                <a:latin typeface="Courier New" panose="02070309020205020404" pitchFamily="49" charset="0"/>
                <a:cs typeface="Courier New" panose="02070309020205020404" pitchFamily="49" charset="0"/>
              </a:rPr>
              <a:t>('CREATE TABLE stocks</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(date text, trans text, symbol text, </a:t>
            </a:r>
            <a:r>
              <a:rPr lang="en-US" dirty="0" err="1">
                <a:latin typeface="Courier New" panose="02070309020205020404" pitchFamily="49" charset="0"/>
                <a:cs typeface="Courier New" panose="02070309020205020404" pitchFamily="49" charset="0"/>
              </a:rPr>
              <a:t>qty</a:t>
            </a:r>
            <a:r>
              <a:rPr lang="en-US" dirty="0">
                <a:latin typeface="Courier New" panose="02070309020205020404" pitchFamily="49" charset="0"/>
                <a:cs typeface="Courier New" panose="02070309020205020404" pitchFamily="49" charset="0"/>
              </a:rPr>
              <a:t> real, price real)')</a:t>
            </a:r>
            <a:endParaRPr lang="en-US" dirty="0">
              <a:latin typeface="Courier New" panose="02070309020205020404" pitchFamily="49" charset="0"/>
              <a:cs typeface="Courier New" panose="02070309020205020404" pitchFamily="49" charset="0"/>
            </a:endParaRPr>
          </a:p>
          <a:p>
            <a:endParaRPr lang="en-US" dirty="0"/>
          </a:p>
          <a:p>
            <a:pPr marL="0" indent="0">
              <a:buNone/>
            </a:pPr>
            <a:r>
              <a:rPr lang="en-US" dirty="0"/>
              <a:t># Insert one row of data</a:t>
            </a:r>
            <a:endParaRPr lang="en-US" dirty="0"/>
          </a:p>
          <a:p>
            <a:pPr marL="0" indent="0">
              <a:buNone/>
            </a:pPr>
            <a:r>
              <a:rPr lang="en-US" dirty="0" err="1">
                <a:latin typeface="Courier New" panose="02070309020205020404" pitchFamily="49" charset="0"/>
                <a:cs typeface="Courier New" panose="02070309020205020404" pitchFamily="49" charset="0"/>
              </a:rPr>
              <a:t>c.execute</a:t>
            </a:r>
            <a:r>
              <a:rPr lang="en-US" dirty="0">
                <a:latin typeface="Courier New" panose="02070309020205020404" pitchFamily="49" charset="0"/>
                <a:cs typeface="Courier New" panose="02070309020205020404" pitchFamily="49" charset="0"/>
              </a:rPr>
              <a:t>(“INSERT INTO stocks VALUES ('2006-01-05','BUY','RHAT',100,35.14)”)</a:t>
            </a:r>
            <a:endParaRPr lang="en-US" dirty="0">
              <a:latin typeface="Courier New" panose="02070309020205020404" pitchFamily="49" charset="0"/>
              <a:cs typeface="Courier New" panose="02070309020205020404" pitchFamily="49" charset="0"/>
            </a:endParaRPr>
          </a:p>
          <a:p>
            <a:pPr marL="0" indent="0">
              <a:buNone/>
            </a:pPr>
            <a:endParaRPr lang="en-US" dirty="0"/>
          </a:p>
          <a:p>
            <a:pPr marL="0" indent="0">
              <a:buNone/>
            </a:pPr>
            <a:r>
              <a:rPr lang="en-US" dirty="0"/>
              <a:t># Insert several rows of data</a:t>
            </a:r>
            <a:endParaRPr lang="en-US" dirty="0"/>
          </a:p>
          <a:p>
            <a:pPr marL="0" indent="0">
              <a:buNone/>
            </a:pPr>
            <a:r>
              <a:rPr lang="en-US" dirty="0">
                <a:latin typeface="Courier New" panose="02070309020205020404" pitchFamily="49" charset="0"/>
                <a:cs typeface="Courier New" panose="02070309020205020404" pitchFamily="49" charset="0"/>
              </a:rPr>
              <a:t>purchases = [('2006-03-28', 'BUY', 'IBM', 1000, 45.00),</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('2006-04-05', 'BUY', 'MSFT', 1000, 72.00),</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('2006-04-06', 'SELL', 'IBM', 500, 53.00),</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c.executemany</a:t>
            </a:r>
            <a:r>
              <a:rPr lang="en-US" dirty="0">
                <a:latin typeface="Courier New" panose="02070309020205020404" pitchFamily="49" charset="0"/>
                <a:cs typeface="Courier New" panose="02070309020205020404" pitchFamily="49" charset="0"/>
              </a:rPr>
              <a:t>('INSERT INTO stocks VALUES (?,?,?,?,?)', purchases)</a:t>
            </a:r>
            <a:endParaRPr lang="en-US" dirty="0">
              <a:latin typeface="Courier New" panose="02070309020205020404" pitchFamily="49" charset="0"/>
              <a:cs typeface="Courier New" panose="02070309020205020404" pitchFamily="49" charset="0"/>
            </a:endParaRPr>
          </a:p>
          <a:p>
            <a:pPr marL="0" indent="0">
              <a:buNone/>
            </a:pPr>
            <a:endParaRPr lang="en-US" dirty="0"/>
          </a:p>
          <a:p>
            <a:pPr marL="0" indent="0">
              <a:buNone/>
            </a:pPr>
            <a:r>
              <a:rPr lang="en-US" dirty="0"/>
              <a:t># Save (commit) the changes</a:t>
            </a:r>
            <a:endParaRPr lang="en-US" dirty="0"/>
          </a:p>
          <a:p>
            <a:pPr marL="0" indent="0">
              <a:buNone/>
            </a:pPr>
            <a:r>
              <a:rPr lang="en-US" dirty="0" err="1">
                <a:latin typeface="Courier New" panose="02070309020205020404" pitchFamily="49" charset="0"/>
                <a:cs typeface="Courier New" panose="02070309020205020404" pitchFamily="49" charset="0"/>
              </a:rPr>
              <a:t>conn.commit</a:t>
            </a:r>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a:p>
          <a:p>
            <a:pPr marL="0" indent="0">
              <a:buNone/>
            </a:pPr>
            <a:r>
              <a:rPr lang="en-US" dirty="0"/>
              <a:t># We can also close the connection if we are done with it.</a:t>
            </a:r>
            <a:endParaRPr lang="en-US" dirty="0"/>
          </a:p>
          <a:p>
            <a:pPr marL="0" indent="0">
              <a:buNone/>
            </a:pPr>
            <a:r>
              <a:rPr lang="en-US" dirty="0"/>
              <a:t># Just be sure any changes have been committed or they will be lost.</a:t>
            </a:r>
            <a:endParaRPr lang="en-US" dirty="0"/>
          </a:p>
          <a:p>
            <a:pPr marL="0" indent="0">
              <a:buNone/>
            </a:pPr>
            <a:r>
              <a:rPr lang="en-US" dirty="0" err="1">
                <a:latin typeface="Courier New" panose="02070309020205020404" pitchFamily="49" charset="0"/>
                <a:cs typeface="Courier New" panose="02070309020205020404" pitchFamily="49" charset="0"/>
              </a:rPr>
              <a:t>conn.close</a:t>
            </a:r>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
        <p:nvSpPr>
          <p:cNvPr id="7" name="TextBox 6"/>
          <p:cNvSpPr txBox="1"/>
          <p:nvPr/>
        </p:nvSpPr>
        <p:spPr>
          <a:xfrm>
            <a:off x="1944678" y="6056591"/>
            <a:ext cx="5254644" cy="369332"/>
          </a:xfrm>
          <a:prstGeom prst="rect">
            <a:avLst/>
          </a:prstGeom>
          <a:noFill/>
        </p:spPr>
        <p:txBody>
          <a:bodyPr wrap="none" rtlCol="0">
            <a:spAutoFit/>
          </a:bodyPr>
          <a:lstStyle/>
          <a:p>
            <a:r>
              <a:rPr lang="en-US" dirty="0">
                <a:hlinkClick r:id="rId1"/>
              </a:rPr>
              <a:t>Source:  http://docs.python.org/2/library/sqlite3.html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9" end="1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and deleting tables and records</a:t>
            </a:r>
            <a:endParaRPr lang="en-US" dirty="0"/>
          </a:p>
        </p:txBody>
      </p:sp>
      <p:sp>
        <p:nvSpPr>
          <p:cNvPr id="3" name="Content Placeholder 2"/>
          <p:cNvSpPr>
            <a:spLocks noGrp="1"/>
          </p:cNvSpPr>
          <p:nvPr>
            <p:ph idx="1"/>
          </p:nvPr>
        </p:nvSpPr>
        <p:spPr>
          <a:xfrm>
            <a:off x="457200" y="1600200"/>
            <a:ext cx="8458200" cy="4525963"/>
          </a:xfrm>
        </p:spPr>
        <p:txBody>
          <a:bodyPr/>
          <a:lstStyle/>
          <a:p>
            <a:r>
              <a:rPr lang="en-US" sz="1600" dirty="0"/>
              <a:t>Creating a table</a:t>
            </a:r>
            <a:endParaRPr lang="en-US" sz="16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CREATE TABLE customer(C_CUSTKEY INT, C_NAME TEXT)</a:t>
            </a:r>
            <a:endParaRPr lang="en-US" sz="1400" dirty="0">
              <a:latin typeface="Courier New" panose="02070309020205020404" pitchFamily="49" charset="0"/>
              <a:cs typeface="Courier New" panose="02070309020205020404" pitchFamily="49" charset="0"/>
            </a:endParaRPr>
          </a:p>
          <a:p>
            <a:pPr marL="0" indent="0">
              <a:buNone/>
            </a:pPr>
            <a:r>
              <a:rPr lang="en-US" sz="1400" dirty="0" err="1">
                <a:latin typeface="Courier New" panose="02070309020205020404" pitchFamily="49" charset="0"/>
                <a:cs typeface="Courier New" panose="02070309020205020404" pitchFamily="49" charset="0"/>
              </a:rPr>
              <a:t>cur.executemany</a:t>
            </a:r>
            <a:r>
              <a:rPr lang="en-US" sz="1400" dirty="0">
                <a:latin typeface="Courier New" panose="02070309020205020404" pitchFamily="49" charset="0"/>
                <a:cs typeface="Courier New" panose="02070309020205020404" pitchFamily="49" charset="0"/>
              </a:rPr>
              <a:t>("INSERT INTO customer VALUES(?, ?, ?, ?, ?, ?, ?, ?)", lot)</a:t>
            </a:r>
            <a:endParaRPr lang="en-US" sz="14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r>
              <a:rPr lang="en-US" sz="1600" dirty="0"/>
              <a:t>Deleting a table</a:t>
            </a:r>
            <a:endParaRPr lang="en-US" sz="1600" dirty="0"/>
          </a:p>
          <a:p>
            <a:pPr marL="0" indent="0">
              <a:buNone/>
            </a:pPr>
            <a:r>
              <a:rPr lang="en-US" sz="1400" dirty="0">
                <a:latin typeface="Courier New" panose="02070309020205020404" pitchFamily="49" charset="0"/>
                <a:cs typeface="Courier New" panose="02070309020205020404" pitchFamily="49" charset="0"/>
              </a:rPr>
              <a:t>DROP TABLE IF EXISTS customer</a:t>
            </a:r>
            <a:endParaRPr lang="en-US" sz="1400" dirty="0">
              <a:latin typeface="Courier New" panose="02070309020205020404" pitchFamily="49" charset="0"/>
              <a:cs typeface="Courier New" panose="02070309020205020404" pitchFamily="49" charset="0"/>
            </a:endParaRPr>
          </a:p>
          <a:p>
            <a:pPr marL="0" indent="0">
              <a:buNone/>
            </a:pP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
        <p:nvSpPr>
          <p:cNvPr id="6" name="TextBox 5"/>
          <p:cNvSpPr txBox="1"/>
          <p:nvPr/>
        </p:nvSpPr>
        <p:spPr>
          <a:xfrm>
            <a:off x="805543" y="3429000"/>
            <a:ext cx="7532914" cy="2585323"/>
          </a:xfrm>
          <a:prstGeom prst="rect">
            <a:avLst/>
          </a:prstGeom>
          <a:solidFill>
            <a:schemeClr val="bg1">
              <a:lumMod val="75000"/>
            </a:schemeClr>
          </a:solidFill>
        </p:spPr>
        <p:txBody>
          <a:bodyPr wrap="square" rtlCol="0">
            <a:spAutoFit/>
          </a:bodyPr>
          <a:lstStyle/>
          <a:p>
            <a:pPr algn="ctr"/>
            <a:r>
              <a:rPr lang="en-US" u="sng" dirty="0"/>
              <a:t>SQL </a:t>
            </a:r>
            <a:r>
              <a:rPr lang="en-US" u="sng" dirty="0" err="1"/>
              <a:t>Datatypes</a:t>
            </a:r>
            <a:r>
              <a:rPr lang="en-US" dirty="0"/>
              <a:t> (</a:t>
            </a:r>
            <a:r>
              <a:rPr lang="en-US" dirty="0" err="1"/>
              <a:t>sqlite</a:t>
            </a:r>
            <a:r>
              <a:rPr lang="en-US" dirty="0"/>
              <a:t> 3)</a:t>
            </a:r>
            <a:endParaRPr lang="en-US" dirty="0"/>
          </a:p>
          <a:p>
            <a:r>
              <a:rPr lang="en-US" b="1" dirty="0"/>
              <a:t>NULL</a:t>
            </a:r>
            <a:r>
              <a:rPr lang="en-US" dirty="0"/>
              <a:t>. The value is a NULL value.</a:t>
            </a:r>
            <a:endParaRPr lang="en-US" dirty="0"/>
          </a:p>
          <a:p>
            <a:r>
              <a:rPr lang="en-US" b="1" dirty="0"/>
              <a:t>INTEGER</a:t>
            </a:r>
            <a:r>
              <a:rPr lang="en-US" dirty="0"/>
              <a:t>. A signed integer, stored in 1, 2, 3, 4, 6, or 8 bytes depending on the magnitude of the value.</a:t>
            </a:r>
            <a:endParaRPr lang="en-US" dirty="0"/>
          </a:p>
          <a:p>
            <a:r>
              <a:rPr lang="en-US" b="1" dirty="0"/>
              <a:t>REAL</a:t>
            </a:r>
            <a:r>
              <a:rPr lang="en-US" dirty="0"/>
              <a:t>. Floating point value, stored as an 8-byte IEEE floating point number.</a:t>
            </a:r>
            <a:endParaRPr lang="en-US" dirty="0"/>
          </a:p>
          <a:p>
            <a:r>
              <a:rPr lang="en-US" b="1" dirty="0"/>
              <a:t>TEXT</a:t>
            </a:r>
            <a:r>
              <a:rPr lang="en-US" dirty="0"/>
              <a:t>. The value is a text string, stored using the database encoding (UTF-8, UTF-16BE or UTF-16LE). Default is UTF-8 for slite3 in python.</a:t>
            </a:r>
            <a:endParaRPr lang="en-US" dirty="0"/>
          </a:p>
          <a:p>
            <a:r>
              <a:rPr lang="en-US" b="1" dirty="0"/>
              <a:t>BLOB</a:t>
            </a:r>
            <a:r>
              <a:rPr lang="en-US" dirty="0"/>
              <a:t>. The value is a blob of data, stored exactly as it was input.</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Retrieving data with SELECT statements in </a:t>
            </a:r>
            <a:r>
              <a:rPr lang="en-US" dirty="0" err="1"/>
              <a:t>sqlite</a:t>
            </a:r>
            <a:endParaRPr lang="en-US" dirty="0"/>
          </a:p>
        </p:txBody>
      </p:sp>
      <p:sp>
        <p:nvSpPr>
          <p:cNvPr id="3" name="Content Placeholder 2"/>
          <p:cNvSpPr>
            <a:spLocks noGrp="1"/>
          </p:cNvSpPr>
          <p:nvPr>
            <p:ph idx="1"/>
          </p:nvPr>
        </p:nvSpPr>
        <p:spPr/>
        <p:txBody>
          <a:bodyPr>
            <a:normAutofit/>
          </a:bodyPr>
          <a:lstStyle/>
          <a:p>
            <a:r>
              <a:rPr lang="en-US" dirty="0"/>
              <a:t>Use the cursor as an iterator</a:t>
            </a:r>
            <a:endParaRPr lang="en-US" dirty="0"/>
          </a:p>
          <a:p>
            <a:pPr marL="0" indent="0">
              <a:buNone/>
            </a:pPr>
            <a:r>
              <a:rPr lang="en-US" sz="1800" dirty="0">
                <a:latin typeface="Courier New" panose="02070309020205020404" pitchFamily="49" charset="0"/>
                <a:cs typeface="Courier New" panose="02070309020205020404" pitchFamily="49" charset="0"/>
              </a:rPr>
              <a:t>results = </a:t>
            </a:r>
            <a:r>
              <a:rPr lang="en-US" sz="1800" dirty="0" err="1">
                <a:latin typeface="Courier New" panose="02070309020205020404" pitchFamily="49" charset="0"/>
                <a:cs typeface="Courier New" panose="02070309020205020404" pitchFamily="49" charset="0"/>
              </a:rPr>
              <a:t>c.execute</a:t>
            </a:r>
            <a:r>
              <a:rPr lang="en-US" sz="1800" dirty="0">
                <a:latin typeface="Courier New" panose="02070309020205020404" pitchFamily="49" charset="0"/>
                <a:cs typeface="Courier New" panose="02070309020205020404" pitchFamily="49" charset="0"/>
              </a:rPr>
              <a:t>('SELECT * FROM stocks ORDER BY price')</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for row in results:</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print (row)</a:t>
            </a:r>
            <a:endParaRPr lang="en-US" sz="1800" dirty="0">
              <a:latin typeface="Courier New" panose="02070309020205020404" pitchFamily="49" charset="0"/>
              <a:cs typeface="Courier New" panose="02070309020205020404" pitchFamily="49" charset="0"/>
            </a:endParaRPr>
          </a:p>
          <a:p>
            <a:r>
              <a:rPr lang="en-US" dirty="0"/>
              <a:t>Call </a:t>
            </a:r>
            <a:r>
              <a:rPr lang="en-US" sz="2400" dirty="0" err="1">
                <a:latin typeface="Courier New" panose="02070309020205020404" pitchFamily="49" charset="0"/>
                <a:cs typeface="Courier New" panose="02070309020205020404" pitchFamily="49" charset="0"/>
              </a:rPr>
              <a:t>results.fetchone</a:t>
            </a:r>
            <a:r>
              <a:rPr lang="en-US" sz="2400" dirty="0">
                <a:latin typeface="Courier New" panose="02070309020205020404" pitchFamily="49" charset="0"/>
                <a:cs typeface="Courier New" panose="02070309020205020404" pitchFamily="49" charset="0"/>
              </a:rPr>
              <a:t>()</a:t>
            </a:r>
            <a:r>
              <a:rPr lang="en-US" dirty="0"/>
              <a:t>to retrieve a single matching row. Once executed, results will no longer contain the first row.</a:t>
            </a:r>
            <a:endParaRPr lang="en-US" dirty="0"/>
          </a:p>
          <a:p>
            <a:r>
              <a:rPr lang="en-US" dirty="0"/>
              <a:t>Call </a:t>
            </a:r>
            <a:r>
              <a:rPr lang="en-US" sz="2400" dirty="0" err="1">
                <a:latin typeface="Courier New" panose="02070309020205020404" pitchFamily="49" charset="0"/>
                <a:cs typeface="Courier New" panose="02070309020205020404" pitchFamily="49" charset="0"/>
              </a:rPr>
              <a:t>results.fetchall</a:t>
            </a:r>
            <a:r>
              <a:rPr lang="en-US" sz="2400" dirty="0">
                <a:latin typeface="Courier New" panose="02070309020205020404" pitchFamily="49" charset="0"/>
                <a:cs typeface="Courier New" panose="02070309020205020404" pitchFamily="49" charset="0"/>
              </a:rPr>
              <a:t>()</a:t>
            </a:r>
            <a:r>
              <a:rPr lang="en-US" dirty="0"/>
              <a:t>to retrieve a list of the matching rows.</a:t>
            </a: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Other Python Packages for Database Connection</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fld>
            <a:endParaRPr lang="en-US"/>
          </a:p>
        </p:txBody>
      </p:sp>
      <p:sp>
        <p:nvSpPr>
          <p:cNvPr id="4" name="Content Placeholder 3"/>
          <p:cNvSpPr>
            <a:spLocks noGrp="1"/>
          </p:cNvSpPr>
          <p:nvPr>
            <p:ph sz="quarter" idx="1"/>
          </p:nvPr>
        </p:nvSpPr>
        <p:spPr/>
        <p:txBody>
          <a:bodyPr/>
          <a:lstStyle/>
          <a:p>
            <a:r>
              <a:rPr lang="en-US" dirty="0" err="1"/>
              <a:t>MySQLdb</a:t>
            </a:r>
            <a:endParaRPr lang="en-US" dirty="0"/>
          </a:p>
          <a:p>
            <a:pPr lvl="1"/>
            <a:r>
              <a:rPr lang="en-US" dirty="0" err="1"/>
              <a:t>MySQLdb</a:t>
            </a:r>
            <a:r>
              <a:rPr lang="en-US" dirty="0"/>
              <a:t> is an interface to the popular MySQL database server for Python. </a:t>
            </a:r>
            <a:endParaRPr lang="en-US" dirty="0"/>
          </a:p>
          <a:p>
            <a:pPr lvl="1"/>
            <a:r>
              <a:rPr lang="en-US" dirty="0">
                <a:hlinkClick r:id="rId1"/>
              </a:rPr>
              <a:t>https://pypi.python.org/pypi/MySQL-python</a:t>
            </a:r>
            <a:endParaRPr lang="en-US" dirty="0"/>
          </a:p>
          <a:p>
            <a:r>
              <a:rPr lang="en-US" dirty="0" err="1"/>
              <a:t>cx_Oracle</a:t>
            </a:r>
            <a:endParaRPr lang="en-US" dirty="0"/>
          </a:p>
          <a:p>
            <a:pPr lvl="1"/>
            <a:r>
              <a:rPr lang="en-US" dirty="0"/>
              <a:t>Python interface to Oracle database</a:t>
            </a:r>
            <a:endParaRPr lang="en-US" dirty="0"/>
          </a:p>
          <a:p>
            <a:pPr lvl="1"/>
            <a:r>
              <a:rPr lang="en-US" dirty="0">
                <a:hlinkClick r:id="rId2"/>
              </a:rPr>
              <a:t>http://pypi.python.org/pypi/cx_Oracle</a:t>
            </a:r>
            <a:endParaRPr lang="en-US" dirty="0"/>
          </a:p>
          <a:p>
            <a:pPr marL="320040" lvl="1" indent="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word about HTML parsing </a:t>
            </a:r>
            <a:endParaRPr lang="en-US" dirty="0"/>
          </a:p>
        </p:txBody>
      </p:sp>
      <p:sp>
        <p:nvSpPr>
          <p:cNvPr id="3" name="Content Placeholder 2"/>
          <p:cNvSpPr>
            <a:spLocks noGrp="1"/>
          </p:cNvSpPr>
          <p:nvPr>
            <p:ph idx="1"/>
          </p:nvPr>
        </p:nvSpPr>
        <p:spPr/>
        <p:txBody>
          <a:bodyPr>
            <a:normAutofit fontScale="92500" lnSpcReduction="20000"/>
          </a:bodyPr>
          <a:lstStyle/>
          <a:p>
            <a:r>
              <a:rPr lang="en-US" dirty="0"/>
              <a:t>HTML looks simple enough: it must be really easy to parse Web pages, right?</a:t>
            </a:r>
            <a:endParaRPr lang="en-US" dirty="0"/>
          </a:p>
          <a:p>
            <a:r>
              <a:rPr lang="en-US" dirty="0"/>
              <a:t>Wrong!  It's surprisingly difficult. </a:t>
            </a:r>
            <a:endParaRPr lang="en-US" dirty="0"/>
          </a:p>
          <a:p>
            <a:r>
              <a:rPr lang="en-US" dirty="0"/>
              <a:t>Reason #1: Many Web pages are malformed.  Part of the hardest part of parsing is to find and fix these..</a:t>
            </a:r>
            <a:endParaRPr lang="en-US" dirty="0"/>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BeautifulSoup</a:t>
            </a:r>
            <a:r>
              <a:rPr lang="en-US" sz="1800" dirty="0">
                <a:latin typeface="Courier New" panose="02070309020205020404" pitchFamily="49" charset="0"/>
                <a:cs typeface="Courier New" panose="02070309020205020404" pitchFamily="49" charset="0"/>
              </a:rPr>
              <a:t>("&lt;a</a:t>
            </a:r>
            <a:r>
              <a:rPr lang="en-US" sz="1800" b="1" dirty="0">
                <a:latin typeface="Courier New" panose="02070309020205020404" pitchFamily="49" charset="0"/>
                <a:cs typeface="Courier New" panose="02070309020205020404" pitchFamily="49" charset="0"/>
              </a:rPr>
              <a:t>&gt;&lt;b /&gt;</a:t>
            </a:r>
            <a:r>
              <a:rPr lang="en-US" sz="1800" dirty="0">
                <a:latin typeface="Courier New" panose="02070309020205020404" pitchFamily="49" charset="0"/>
                <a:cs typeface="Courier New" panose="02070309020205020404" pitchFamily="49" charset="0"/>
              </a:rPr>
              <a:t>&lt;/a&gt;")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 &lt;html&gt;&lt;head&gt;&lt;/head&gt;&lt;body&gt;&lt;a&gt;&lt;b&gt;&lt;/b&gt;&lt;/a&gt;&lt;/body&gt;&lt;/html&gt;</a:t>
            </a:r>
            <a:endParaRPr lang="en-US" sz="1800" dirty="0">
              <a:latin typeface="Courier New" panose="02070309020205020404" pitchFamily="49" charset="0"/>
              <a:cs typeface="Courier New" panose="02070309020205020404" pitchFamily="49" charset="0"/>
            </a:endParaRPr>
          </a:p>
          <a:p>
            <a:r>
              <a:rPr lang="en-US" dirty="0"/>
              <a:t>Reason #2: Some Web pages are technically valid, but auto-generated HTML that breaks the parser's worst-case assumptions</a:t>
            </a:r>
            <a:endParaRPr lang="en-US" dirty="0"/>
          </a:p>
          <a:p>
            <a:pPr marL="0" indent="0">
              <a:buNone/>
            </a:pPr>
            <a:r>
              <a:rPr lang="en-US" sz="2100" dirty="0">
                <a:latin typeface="Courier New" panose="02070309020205020404" pitchFamily="49" charset="0"/>
                <a:cs typeface="Courier New" panose="02070309020205020404" pitchFamily="49" charset="0"/>
              </a:rPr>
              <a:t>	&lt;a </a:t>
            </a:r>
            <a:r>
              <a:rPr lang="en-US" sz="2100" dirty="0" err="1">
                <a:latin typeface="Courier New" panose="02070309020205020404" pitchFamily="49" charset="0"/>
                <a:cs typeface="Courier New" panose="02070309020205020404" pitchFamily="49" charset="0"/>
              </a:rPr>
              <a:t>href</a:t>
            </a:r>
            <a:r>
              <a:rPr lang="en-US" sz="2100" dirty="0">
                <a:latin typeface="Courier New" panose="02070309020205020404" pitchFamily="49" charset="0"/>
                <a:cs typeface="Courier New" panose="02070309020205020404" pitchFamily="49" charset="0"/>
              </a:rPr>
              <a:t>="./foo/../foo/../</a:t>
            </a:r>
            <a:r>
              <a:rPr lang="en-US" sz="2100" i="1" dirty="0">
                <a:latin typeface="Courier New" panose="02070309020205020404" pitchFamily="49" charset="0"/>
                <a:cs typeface="Courier New" panose="02070309020205020404" pitchFamily="49" charset="0"/>
              </a:rPr>
              <a:t>[681 times]/</a:t>
            </a:r>
            <a:r>
              <a:rPr lang="en-US" sz="2100" i="1" dirty="0" err="1">
                <a:latin typeface="Courier New" panose="02070309020205020404" pitchFamily="49" charset="0"/>
                <a:cs typeface="Courier New" panose="02070309020205020404" pitchFamily="49" charset="0"/>
              </a:rPr>
              <a:t>baz</a:t>
            </a:r>
            <a:r>
              <a:rPr lang="en-US" sz="2100" i="1" dirty="0">
                <a:latin typeface="Courier New" panose="02070309020205020404" pitchFamily="49" charset="0"/>
                <a:cs typeface="Courier New" panose="02070309020205020404" pitchFamily="49" charset="0"/>
              </a:rPr>
              <a:t>"&gt;</a:t>
            </a:r>
            <a:r>
              <a:rPr lang="en-US" sz="2100" dirty="0">
                <a:latin typeface="Courier New" panose="02070309020205020404" pitchFamily="49" charset="0"/>
                <a:cs typeface="Courier New" panose="02070309020205020404" pitchFamily="49" charset="0"/>
              </a:rPr>
              <a:t>bar&lt;/a&gt;</a:t>
            </a:r>
            <a:endParaRPr lang="en-US" sz="21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
        <p:nvSpPr>
          <p:cNvPr id="6" name="Date Placeholder 5"/>
          <p:cNvSpPr>
            <a:spLocks noGrp="1"/>
          </p:cNvSpPr>
          <p:nvPr>
            <p:ph type="dt" sz="half" idx="10"/>
          </p:nvPr>
        </p:nvSpPr>
        <p:spPr/>
        <p:txBody>
          <a:bodyPr/>
          <a:lstStyle/>
          <a:p>
            <a:fld id="{0BD2B7A1-3618-8540-BF9B-401D8C1E1403}" type="datetime1">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Beautiful Soup Example</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sz="4200" dirty="0"/>
              <a:t>To parse a document, pass it into the </a:t>
            </a:r>
            <a:r>
              <a:rPr lang="en-US" sz="4200" dirty="0" err="1"/>
              <a:t>BeautifulSoup</a:t>
            </a:r>
            <a:r>
              <a:rPr lang="en-US" sz="4200" dirty="0"/>
              <a:t> constructor. </a:t>
            </a:r>
            <a:endParaRPr lang="en-US" sz="4200" dirty="0"/>
          </a:p>
          <a:p>
            <a:pPr marL="0" indent="0">
              <a:buNone/>
            </a:pPr>
            <a:r>
              <a:rPr lang="en-US" sz="4200" dirty="0"/>
              <a:t>You can pass in a string or an open </a:t>
            </a:r>
            <a:r>
              <a:rPr lang="en-US" sz="4200" dirty="0" err="1"/>
              <a:t>filehandle</a:t>
            </a:r>
            <a:r>
              <a:rPr lang="en-US" sz="4200" dirty="0"/>
              <a:t>:</a:t>
            </a:r>
            <a:endParaRPr lang="en-US" sz="4200" dirty="0"/>
          </a:p>
          <a:p>
            <a:endParaRPr lang="en-US" dirty="0"/>
          </a:p>
          <a:p>
            <a:pPr marL="0" indent="0">
              <a:buNone/>
            </a:pPr>
            <a:r>
              <a:rPr lang="en-US" dirty="0">
                <a:latin typeface="Courier New" panose="02070309020205020404" pitchFamily="49" charset="0"/>
                <a:cs typeface="Courier New" panose="02070309020205020404" pitchFamily="49" charset="0"/>
              </a:rPr>
              <a:t>from bs4 import </a:t>
            </a:r>
            <a:r>
              <a:rPr lang="en-US" dirty="0" err="1">
                <a:latin typeface="Courier New" panose="02070309020205020404" pitchFamily="49" charset="0"/>
                <a:cs typeface="Courier New" panose="02070309020205020404" pitchFamily="49" charset="0"/>
              </a:rPr>
              <a:t>BeautifulSoup</a:t>
            </a:r>
            <a:endParaRPr lang="en-US" dirty="0">
              <a:latin typeface="Courier New" panose="02070309020205020404" pitchFamily="49" charset="0"/>
              <a:cs typeface="Courier New" panose="02070309020205020404" pitchFamily="49" charset="0"/>
            </a:endParaRP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soup = </a:t>
            </a:r>
            <a:r>
              <a:rPr lang="en-US" dirty="0" err="1">
                <a:latin typeface="Courier New" panose="02070309020205020404" pitchFamily="49" charset="0"/>
                <a:cs typeface="Courier New" panose="02070309020205020404" pitchFamily="49" charset="0"/>
              </a:rPr>
              <a:t>BeautifulSoup</a:t>
            </a:r>
            <a:r>
              <a:rPr lang="en-US" dirty="0">
                <a:latin typeface="Courier New" panose="02070309020205020404" pitchFamily="49" charset="0"/>
                <a:cs typeface="Courier New" panose="02070309020205020404" pitchFamily="49" charset="0"/>
              </a:rPr>
              <a:t>(open("index.html"))</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soup = </a:t>
            </a:r>
            <a:r>
              <a:rPr lang="en-US" dirty="0" err="1">
                <a:latin typeface="Courier New" panose="02070309020205020404" pitchFamily="49" charset="0"/>
                <a:cs typeface="Courier New" panose="02070309020205020404" pitchFamily="49" charset="0"/>
              </a:rPr>
              <a:t>BeautifulSoup</a:t>
            </a:r>
            <a:r>
              <a:rPr lang="en-US" dirty="0">
                <a:latin typeface="Courier New" panose="02070309020205020404" pitchFamily="49" charset="0"/>
                <a:cs typeface="Courier New" panose="02070309020205020404" pitchFamily="49" charset="0"/>
              </a:rPr>
              <a:t>("&lt;html&gt;data&lt;/html&gt;")</a:t>
            </a:r>
            <a:endParaRPr lang="en-US" dirty="0">
              <a:latin typeface="Courier New" panose="02070309020205020404" pitchFamily="49" charset="0"/>
              <a:cs typeface="Courier New" panose="02070309020205020404" pitchFamily="49" charset="0"/>
            </a:endParaRPr>
          </a:p>
          <a:p>
            <a:pPr marL="0" indent="0">
              <a:buNone/>
            </a:pPr>
            <a:endParaRPr lang="en-US" dirty="0"/>
          </a:p>
          <a:p>
            <a:pPr marL="514350" indent="-514350">
              <a:buFont typeface="+mj-lt"/>
              <a:buAutoNum type="arabicPeriod"/>
            </a:pPr>
            <a:r>
              <a:rPr lang="en-US" dirty="0"/>
              <a:t>First, the document is converted to Unicode: HTML entities are converted to Unicode characters</a:t>
            </a:r>
            <a:endParaRPr lang="en-US" dirty="0"/>
          </a:p>
          <a:p>
            <a:pPr marL="400050" lvl="1" indent="0">
              <a:buNone/>
            </a:pPr>
            <a:endParaRPr lang="en-US" dirty="0"/>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BeautifulSoup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Sacr&amp;eacute</a:t>
            </a:r>
            <a:r>
              <a:rPr lang="en-US" dirty="0">
                <a:latin typeface="Courier New" panose="02070309020205020404" pitchFamily="49" charset="0"/>
                <a:cs typeface="Courier New" panose="02070309020205020404" pitchFamily="49" charset="0"/>
              </a:rPr>
              <a:t>; bleu!")</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&lt;html&gt;&lt;head&gt;&lt;/head&gt;&lt;body&gt;</a:t>
            </a:r>
            <a:r>
              <a:rPr lang="en-US" dirty="0" err="1">
                <a:latin typeface="Courier New" panose="02070309020205020404" pitchFamily="49" charset="0"/>
                <a:cs typeface="Courier New" panose="02070309020205020404" pitchFamily="49" charset="0"/>
              </a:rPr>
              <a:t>Sacré</a:t>
            </a:r>
            <a:r>
              <a:rPr lang="en-US" dirty="0">
                <a:latin typeface="Courier New" panose="02070309020205020404" pitchFamily="49" charset="0"/>
                <a:cs typeface="Courier New" panose="02070309020205020404" pitchFamily="49" charset="0"/>
              </a:rPr>
              <a:t> bleu!&lt;/body&gt;&lt;/html&gt;</a:t>
            </a:r>
            <a:endParaRPr lang="en-US" dirty="0">
              <a:latin typeface="Courier New" panose="02070309020205020404" pitchFamily="49" charset="0"/>
              <a:cs typeface="Courier New" panose="02070309020205020404" pitchFamily="49" charset="0"/>
            </a:endParaRPr>
          </a:p>
          <a:p>
            <a:pPr marL="0" indent="0">
              <a:buNone/>
            </a:pPr>
            <a:endParaRPr lang="en-US" dirty="0"/>
          </a:p>
          <a:p>
            <a:pPr marL="514350" indent="-514350">
              <a:buAutoNum type="arabicPeriod" startAt="2"/>
            </a:pPr>
            <a:r>
              <a:rPr lang="en-US" dirty="0"/>
              <a:t>Beautiful Soup then parses the document using the best available parser. </a:t>
            </a:r>
            <a:br>
              <a:rPr lang="en-US" dirty="0"/>
            </a:br>
            <a:r>
              <a:rPr lang="en-US" dirty="0"/>
              <a:t>It will use an HTML parser unless you specifically tell it to use an XML parser. (See Parsing XML.)  It turns a complex HTML document into a complex tree of Python objects</a:t>
            </a:r>
            <a:endParaRPr lang="en-US" dirty="0"/>
          </a:p>
          <a:p>
            <a:pPr marL="514350" indent="-514350">
              <a:buAutoNum type="arabicPeriod" startAt="2"/>
            </a:pPr>
            <a:r>
              <a:rPr lang="en-US" dirty="0"/>
              <a:t>You can manipulate, e.g. change tag names</a:t>
            </a:r>
            <a:endParaRPr lang="en-US" dirty="0"/>
          </a:p>
          <a:p>
            <a:pPr marL="514350" indent="-514350">
              <a:buAutoNum type="arabicPeriod" startAt="2"/>
            </a:pPr>
            <a:r>
              <a:rPr lang="en-US" dirty="0"/>
              <a:t>Then optionally save a new file</a:t>
            </a:r>
            <a:endParaRPr lang="en-US" dirty="0"/>
          </a:p>
        </p:txBody>
      </p:sp>
      <p:sp>
        <p:nvSpPr>
          <p:cNvPr id="5" name="Slide Number Placeholder 4"/>
          <p:cNvSpPr>
            <a:spLocks noGrp="1"/>
          </p:cNvSpPr>
          <p:nvPr>
            <p:ph type="sldNum" sz="quarter" idx="12"/>
          </p:nvPr>
        </p:nvSpPr>
        <p:spPr/>
        <p:txBody>
          <a:bodyPr/>
          <a:lstStyle/>
          <a:p>
            <a:fld id="{86CAC078-77ED-423B-B670-199B4CE4288C}" type="slidenum">
              <a:rPr lang="en-US" smtClean="0"/>
            </a:fld>
            <a:endParaRPr lang="en-US"/>
          </a:p>
        </p:txBody>
      </p:sp>
      <p:sp>
        <p:nvSpPr>
          <p:cNvPr id="6" name="Date Placeholder 5"/>
          <p:cNvSpPr>
            <a:spLocks noGrp="1"/>
          </p:cNvSpPr>
          <p:nvPr>
            <p:ph type="dt" sz="half" idx="10"/>
          </p:nvPr>
        </p:nvSpPr>
        <p:spPr/>
        <p:txBody>
          <a:bodyPr/>
          <a:lstStyle/>
          <a:p>
            <a:fld id="{89E846E2-ABF7-1E48-956F-A4D3481FE18C}" type="datetime1">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27090</Words>
  <Application>WPS 演示</Application>
  <PresentationFormat>On-screen Show (4:3)</PresentationFormat>
  <Paragraphs>1473</Paragraphs>
  <Slides>74</Slides>
  <Notes>72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74</vt:i4>
      </vt:variant>
    </vt:vector>
  </HeadingPairs>
  <TitlesOfParts>
    <vt:vector size="90" baseType="lpstr">
      <vt:lpstr>Arial</vt:lpstr>
      <vt:lpstr>宋体</vt:lpstr>
      <vt:lpstr>Wingdings</vt:lpstr>
      <vt:lpstr>Arial</vt:lpstr>
      <vt:lpstr>Courier New</vt:lpstr>
      <vt:lpstr>Calibri</vt:lpstr>
      <vt:lpstr>Helvetica Neue</vt:lpstr>
      <vt:lpstr>Courier</vt:lpstr>
      <vt:lpstr>Thonburi</vt:lpstr>
      <vt:lpstr>Calibri</vt:lpstr>
      <vt:lpstr>微软雅黑</vt:lpstr>
      <vt:lpstr>汉仪旗黑</vt:lpstr>
      <vt:lpstr>宋体</vt:lpstr>
      <vt:lpstr>Arial Unicode MS</vt:lpstr>
      <vt:lpstr>汉仪书宋二KW</vt:lpstr>
      <vt:lpstr>Office Theme</vt:lpstr>
      <vt:lpstr>SI 618 BeautifulSoup, APIs, and Databases</vt:lpstr>
      <vt:lpstr>Data Gathering</vt:lpstr>
      <vt:lpstr>Data Gathering</vt:lpstr>
      <vt:lpstr>Python module for fetching Web resources:  urllib3</vt:lpstr>
      <vt:lpstr>Other urllib3 methods</vt:lpstr>
      <vt:lpstr>Parsing structured content</vt:lpstr>
      <vt:lpstr>Beautiful Soup is a powerful, widely-used parsing module</vt:lpstr>
      <vt:lpstr>A word about HTML parsing </vt:lpstr>
      <vt:lpstr>Beautiful Soup Example</vt:lpstr>
      <vt:lpstr>BeautifulSoup tag tree: A graphical example of simple HTML</vt:lpstr>
      <vt:lpstr>Navigating the parse tree</vt:lpstr>
      <vt:lpstr>Poll:Quick and easy test</vt:lpstr>
      <vt:lpstr>PowerPoint 演示文稿</vt:lpstr>
      <vt:lpstr>Searching and filtering the parse tree</vt:lpstr>
      <vt:lpstr>Searching and filtering the tree:  find_all method</vt:lpstr>
      <vt:lpstr>Searching and filtering the tree:  find_all method</vt:lpstr>
      <vt:lpstr>You can filter the tree with regular expressions (remember those?)</vt:lpstr>
      <vt:lpstr>Manipulating HTML: tags</vt:lpstr>
      <vt:lpstr>find_all exercises for the reader</vt:lpstr>
      <vt:lpstr>Fetching and parsing together</vt:lpstr>
      <vt:lpstr>XML</vt:lpstr>
      <vt:lpstr>Beyond Web pages: XML Facts</vt:lpstr>
      <vt:lpstr>Example XML</vt:lpstr>
      <vt:lpstr>Root Node</vt:lpstr>
      <vt:lpstr>Child nodes</vt:lpstr>
      <vt:lpstr>Attributes</vt:lpstr>
      <vt:lpstr>Tree Structure</vt:lpstr>
      <vt:lpstr>XML parsing in Python</vt:lpstr>
      <vt:lpstr>Alternate Python XML parsing</vt:lpstr>
      <vt:lpstr>XML tag clouds!</vt:lpstr>
      <vt:lpstr>XML government lobbying data sample See senate-lobbying-2013_1_1_1.xml  in lectures/week3</vt:lpstr>
      <vt:lpstr>Tag Clouds with wordcloud</vt:lpstr>
      <vt:lpstr>Example: Creating tag cloud from lobbying data</vt:lpstr>
      <vt:lpstr>PowerPoint 演示文稿</vt:lpstr>
      <vt:lpstr>Web APIs</vt:lpstr>
      <vt:lpstr>An acronym you should know: Representational State Transfer (REST) APIs</vt:lpstr>
      <vt:lpstr>Content Types used by Web Services</vt:lpstr>
      <vt:lpstr>Yelp API</vt:lpstr>
      <vt:lpstr>Twitter API</vt:lpstr>
      <vt:lpstr>Twitter API</vt:lpstr>
      <vt:lpstr>Resources</vt:lpstr>
      <vt:lpstr>Data Processing</vt:lpstr>
      <vt:lpstr>Data Processing</vt:lpstr>
      <vt:lpstr>What is a database? And why are they fascinating and exciting?</vt:lpstr>
      <vt:lpstr>The basic unit of a database is a record</vt:lpstr>
      <vt:lpstr>Why use a database?</vt:lpstr>
      <vt:lpstr>Relational Databases</vt:lpstr>
      <vt:lpstr>ACID</vt:lpstr>
      <vt:lpstr>Other revolutionary database technologies</vt:lpstr>
      <vt:lpstr>How is data in a relational database accessed? Most popular: Structured Query Language (SQL)</vt:lpstr>
      <vt:lpstr>The parts of an example SQL SELECT statement</vt:lpstr>
      <vt:lpstr>SQL syntax is English-like</vt:lpstr>
      <vt:lpstr>DISTINCT</vt:lpstr>
      <vt:lpstr>WHERE Clause</vt:lpstr>
      <vt:lpstr>Comparison Operators</vt:lpstr>
      <vt:lpstr>Wildcards and LIKE</vt:lpstr>
      <vt:lpstr>NULL Means Nothing</vt:lpstr>
      <vt:lpstr>ORDER BY Clause</vt:lpstr>
      <vt:lpstr>Grouping/Aggregation Functions</vt:lpstr>
      <vt:lpstr>The HAVING clause</vt:lpstr>
      <vt:lpstr>Difference Between Having and Where</vt:lpstr>
      <vt:lpstr>Aggregation Functions</vt:lpstr>
      <vt:lpstr>Examples</vt:lpstr>
      <vt:lpstr>(INNER) JOIN</vt:lpstr>
      <vt:lpstr>LEFT (OUTER) JOIN</vt:lpstr>
      <vt:lpstr>Question</vt:lpstr>
      <vt:lpstr>Python database support: sqlite</vt:lpstr>
      <vt:lpstr>What is SQLite?</vt:lpstr>
      <vt:lpstr>Using Sqlite</vt:lpstr>
      <vt:lpstr>Step 1. Using sqlite connection object</vt:lpstr>
      <vt:lpstr>Step 2: Using the sqlite cursor object to write changes to a database</vt:lpstr>
      <vt:lpstr>Creating and deleting tables and records</vt:lpstr>
      <vt:lpstr>Retrieving data with SELECT statements in sqlite</vt:lpstr>
      <vt:lpstr>Other Python Packages for Database Connection</vt:lpstr>
    </vt:vector>
  </TitlesOfParts>
  <Company>University of Michigan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 618 Refresher on BeautifulSoup, APIs, and Databases</dc:title>
  <dc:creator>Budak, Ceren</dc:creator>
  <cp:lastModifiedBy>菌丝</cp:lastModifiedBy>
  <cp:revision>110</cp:revision>
  <dcterms:created xsi:type="dcterms:W3CDTF">2022-09-17T00:23:14Z</dcterms:created>
  <dcterms:modified xsi:type="dcterms:W3CDTF">2022-09-17T00:23:14Z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2C36E50DEEF4BE54721325635F200779</vt:lpwstr>
  </property>
  <property fmtid="{D5CDD505-2E9C-101B-9397-08002B2CF9AE}" pid="3" name="KSOProductBuildVer">
    <vt:lpwstr>2052-4.5.0.7415</vt:lpwstr>
  </property>
</Properties>
</file>