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36" r:id="rId3"/>
    <p:sldId id="338" r:id="rId4"/>
    <p:sldId id="361" r:id="rId5"/>
    <p:sldId id="340" r:id="rId6"/>
    <p:sldId id="341" r:id="rId7"/>
    <p:sldId id="343" r:id="rId8"/>
    <p:sldId id="352" r:id="rId9"/>
    <p:sldId id="344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91"/>
  </p:normalViewPr>
  <p:slideViewPr>
    <p:cSldViewPr snapToGrid="0">
      <p:cViewPr varScale="1">
        <p:scale>
          <a:sx n="96" d="100"/>
          <a:sy n="96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92FD2-AA16-7F4F-AD4E-058C1FD3B66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1327C-6360-3841-B3CC-7C1C0950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7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Commodity does not mean consumer-class, but just not specialized enterprise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E6AE-0EF3-E043-A5BC-85B98DF22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4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66488-50DF-3847-8E49-DC1A50EAA5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F7906-DF21-7544-95B9-46EA72ACCB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8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=1_ly9dZnmWc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E6AE-0EF3-E043-A5BC-85B98DF22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7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Secondary</a:t>
            </a:r>
            <a:r>
              <a:rPr lang="en-US" baseline="0"/>
              <a:t> name node </a:t>
            </a:r>
            <a:r>
              <a:rPr lang="en-US" baseline="0" dirty="0"/>
              <a:t>is not a demon. It pull the metadata from master name node and save it as a file image, then feed back to the master node fro persistence.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9E6AE-0EF3-E043-A5BC-85B98DF22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00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66488-50DF-3847-8E49-DC1A50EAA5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66488-50DF-3847-8E49-DC1A50EAA5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1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3A28-3E82-2DDF-C020-07B899CC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97040-D288-1A78-5984-69C49714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0E45-4525-8450-CCD0-B9544F5C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795F-DEBE-7298-8A7C-5F16E640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26CA-4B3B-CA40-0A81-55DF8380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6CE2-91F8-FB53-7036-D88F839D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F3AC1-1A3D-A4CF-9700-EAC16E01D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E310-2055-6A35-7014-00C6447E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8ECD-6510-D9C5-19D5-238DEFD9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AD17-594D-D57D-3CFD-2BAE8A44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54612-EADB-469F-376C-6555CF84A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35891-4833-6C34-8D37-74E4D506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C131-8449-B320-FBAA-E30C171A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3F3A-1F0D-61E4-3EC0-E25529A9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D94D-8AA6-194E-526A-73BA6BC7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3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8D67-4948-B0A8-05BD-88818BD7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1F68-1F3A-1BA7-1CA7-3EF7AB8A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CDDA-2EE7-5E7A-49A2-CBEB4E16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11BE-D3FB-E6DA-BA1D-C876E746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B13E-F57E-C295-62F0-8A9C5A83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8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CED8-F345-0647-87A4-9FA241C5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EA59-1882-0B84-2209-EDFECCED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9BCCA-C6F7-7C5E-398E-B2CA6FC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6369-C132-756B-2873-7C8E9243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64A7-44E8-58BD-DE1E-695C3632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F482-3D4D-95F0-29D0-7A3566EB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57F9-948B-2437-D30A-DA54E5B14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766-EAB0-0DF8-1FFC-8E89BE15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D3584-CC24-4061-9B17-CF0CFC6F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52285-6588-4FEB-80D8-A701FEB8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9F72C-A538-EB10-E45F-4E849905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3D3F-EE1A-45D3-B72A-DBE15711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97E48-3B47-0503-4CB2-51F6775C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BDF7-AE64-8E4D-01C2-DE88B904A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239A7-A5ED-665D-BAA2-0C72475C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CA51C-3C58-DDAB-0800-E7A9C4356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96333-2603-80B3-A266-5000D4F6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7B08E-F740-BCBF-9476-C4C501EC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1156E-BC3F-645F-49B8-6CF966D7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438B-6274-9F39-5A45-D91B56FF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D07C3-0D08-AB1C-5182-D6F093F8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D83D8-82EE-8502-8FD4-E7B169E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2DBC0-80F3-83FE-50E3-830A36FD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5B9A8-25D0-85DF-73F6-77B0B445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FD08A-366B-FE31-F944-B42B03D8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56CFB-61F7-E4B9-236B-5633960B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1703-5D53-F175-C95D-80C32F76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75E5-B342-753B-11F9-A26A30FFA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23360-6069-CD5E-E2BF-1773E9EDC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0A1F-491F-CACD-6E6A-1806D9E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90B33-3B22-8336-F7D7-E980BAA1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9EDAA-7F0E-F32A-A4DE-DE6CEB85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6332-94D5-2EEB-5FF0-2418E017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D5A1E-740A-7EB6-D0E4-69893266B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8FF5F-E0CC-6286-8F59-29ADB9595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6626A-59C1-2695-9FDF-16BBCFDE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5FEB0-1EA6-18D3-D063-F09DFC1F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0F1B-8F45-E151-4D3C-F175B971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5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41FAA-3454-F081-3A2E-D42EC88B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1DCF-428A-8D53-27EC-684A18AE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9E14E-8754-0BCB-49C7-721259950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963F-30FA-E04C-8CE1-FC59513FD27C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8BEB-2B02-8BB4-7FFC-9714397A4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DD929-DAF1-FA2E-24B0-54CD53554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8826-880B-6540-AFF8-CF61F3817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doop.apache.org/docs/current/hadoop-yarn/hadoop-yarn-site/YARN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ED9E-897D-00CE-2073-52478CEB7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DF6DD-E062-0942-EDF1-5279A6AF7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Hadoop/HDFS</a:t>
            </a:r>
          </a:p>
        </p:txBody>
      </p:sp>
    </p:spTree>
    <p:extLst>
      <p:ext uri="{BB962C8B-B14F-4D97-AF65-F5344CB8AC3E}">
        <p14:creationId xmlns:p14="http://schemas.microsoft.com/office/powerpoint/2010/main" val="279834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33496"/>
            <a:ext cx="8226854" cy="743429"/>
          </a:xfrm>
        </p:spPr>
        <p:txBody>
          <a:bodyPr>
            <a:normAutofit/>
          </a:bodyPr>
          <a:lstStyle/>
          <a:p>
            <a:r>
              <a:rPr lang="en-US" sz="4000" dirty="0"/>
              <a:t>Write Operation in HDFS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709377" y="6356353"/>
            <a:ext cx="501424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8785" y="1231779"/>
            <a:ext cx="5631684" cy="4667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8973" y="6048078"/>
            <a:ext cx="77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your replication is 3, two of those are generally saved on two different </a:t>
            </a:r>
            <a:r>
              <a:rPr lang="en-US" dirty="0" err="1"/>
              <a:t>datanodes</a:t>
            </a:r>
            <a:r>
              <a:rPr lang="en-US" dirty="0"/>
              <a:t> on the same rack? Why?</a:t>
            </a:r>
          </a:p>
        </p:txBody>
      </p:sp>
    </p:spTree>
    <p:extLst>
      <p:ext uri="{BB962C8B-B14F-4D97-AF65-F5344CB8AC3E}">
        <p14:creationId xmlns:p14="http://schemas.microsoft.com/office/powerpoint/2010/main" val="411548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Hadoop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64153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software framework for distributed computing</a:t>
            </a:r>
          </a:p>
          <a:p>
            <a:r>
              <a:rPr lang="en-US" dirty="0"/>
              <a:t>Take 100 'commodity' machines that don't share memory or disk storage</a:t>
            </a:r>
          </a:p>
          <a:p>
            <a:r>
              <a:rPr lang="en-US" dirty="0"/>
              <a:t>Turn commodity machines into a cluster</a:t>
            </a:r>
          </a:p>
          <a:p>
            <a:pPr marL="457200" lvl="1" indent="0">
              <a:buNone/>
            </a:pPr>
            <a:r>
              <a:rPr lang="en-US" i="1" dirty="0"/>
              <a:t>	Redundant and Reliable</a:t>
            </a:r>
          </a:p>
          <a:p>
            <a:pPr marL="457200" lvl="1" indent="0">
              <a:buNone/>
            </a:pPr>
            <a:r>
              <a:rPr lang="en-US" i="1" dirty="0"/>
              <a:t>	Powerful and Scalable</a:t>
            </a:r>
          </a:p>
          <a:p>
            <a:pPr marL="457200" lvl="1" indent="0">
              <a:buNone/>
            </a:pPr>
            <a:r>
              <a:rPr lang="en-US" i="1" dirty="0"/>
              <a:t>	Cost-effective</a:t>
            </a:r>
          </a:p>
          <a:p>
            <a:r>
              <a:rPr lang="en-US" dirty="0"/>
              <a:t>Java-based APIs to Hadoop services</a:t>
            </a:r>
          </a:p>
          <a:p>
            <a:pPr lvl="1"/>
            <a:r>
              <a:rPr lang="en-US" dirty="0"/>
              <a:t>But calling these directly is tedious and error-prone so people use programming languages like spark to perform Hadoop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52" y="3201561"/>
            <a:ext cx="317217" cy="283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52" y="3606639"/>
            <a:ext cx="317217" cy="283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52" y="3981247"/>
            <a:ext cx="317217" cy="28300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63E-A383-884D-9C12-12CD6E3A0561}" type="datetime1">
              <a:rPr lang="en-US" smtClean="0"/>
              <a:t>10/5/22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Hadoop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466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Major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MapReduce (algorithm)</a:t>
            </a:r>
          </a:p>
          <a:p>
            <a:pPr marL="1200150" lvl="2" indent="-342900"/>
            <a:r>
              <a:rPr lang="en-US" dirty="0"/>
              <a:t>A programming model for large-scale data processing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Hadoop Distributed File System (data storage)</a:t>
            </a:r>
          </a:p>
          <a:p>
            <a:pPr lvl="2"/>
            <a:r>
              <a:rPr lang="en-US" dirty="0"/>
              <a:t> Stores and aggregates data on cluster machines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Hardware Architecture</a:t>
            </a:r>
          </a:p>
          <a:p>
            <a:pPr marL="1200150" lvl="2" indent="-342900"/>
            <a:r>
              <a:rPr lang="en-US" dirty="0"/>
              <a:t>Networked machines</a:t>
            </a:r>
          </a:p>
        </p:txBody>
      </p:sp>
      <p:pic>
        <p:nvPicPr>
          <p:cNvPr id="1028" name="Picture 4" descr="http://www.michael-noll.com/blog/uploads/Yahoo-hadoop-cluster_OSCON_2007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696" y="4428292"/>
            <a:ext cx="3756025" cy="162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14046" y="6180124"/>
            <a:ext cx="6001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 Cluster of machines running </a:t>
            </a:r>
            <a:r>
              <a:rPr lang="en-US" sz="1200" i="1" dirty="0" err="1"/>
              <a:t>Hadoop</a:t>
            </a:r>
            <a:r>
              <a:rPr lang="en-US" sz="1200" i="1" dirty="0"/>
              <a:t> at Yahoo! (Source: Yahoo!) via</a:t>
            </a:r>
          </a:p>
          <a:p>
            <a:pPr algn="ctr"/>
            <a:r>
              <a:rPr lang="en-US" sz="1200" dirty="0"/>
              <a:t>http://www.michael-noll.com/tutorials/running-hadoop-on-ubuntu-linux-multi-node-cluster/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50EF-9FEA-9B4A-8FB1-42B3E90F7061}" type="datetime1">
              <a:rPr lang="en-US" smtClean="0"/>
              <a:t>10/5/22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57AD-23BD-A94E-BFAB-C858AB55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9F3CBB-3102-0748-B30D-BA0B7D2F3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5606" y="1898073"/>
            <a:ext cx="5042395" cy="353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5D8DDD-604C-2943-8E5F-830618F6C43C}"/>
              </a:ext>
            </a:extLst>
          </p:cNvPr>
          <p:cNvSpPr txBox="1"/>
          <p:nvPr/>
        </p:nvSpPr>
        <p:spPr>
          <a:xfrm>
            <a:off x="1524001" y="1509880"/>
            <a:ext cx="4281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The high level summary I will show right now includes unacceptable language. </a:t>
            </a:r>
          </a:p>
          <a:p>
            <a:endParaRPr lang="en-US" dirty="0"/>
          </a:p>
          <a:p>
            <a:r>
              <a:rPr lang="en-US" dirty="0"/>
              <a:t>It is important for us to acknowledge the current state and highlight the fact that such terminology being considered acceptable is perhaps a function of the diversity of the teams/computer science</a:t>
            </a:r>
          </a:p>
          <a:p>
            <a:endParaRPr lang="en-US" dirty="0"/>
          </a:p>
          <a:p>
            <a:r>
              <a:rPr lang="en-US" dirty="0"/>
              <a:t>There are efforts to change things, though.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7CE38-ECA5-074C-9960-1DE979E1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5296079"/>
            <a:ext cx="4488873" cy="1044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CDD3AE-634B-E04C-81B9-634F9D84AFBA}"/>
              </a:ext>
            </a:extLst>
          </p:cNvPr>
          <p:cNvSpPr txBox="1"/>
          <p:nvPr/>
        </p:nvSpPr>
        <p:spPr>
          <a:xfrm>
            <a:off x="6705600" y="2507670"/>
            <a:ext cx="18715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Coordinator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F812F-412E-8F43-8BB7-8C637A2041CB}"/>
              </a:ext>
            </a:extLst>
          </p:cNvPr>
          <p:cNvSpPr txBox="1"/>
          <p:nvPr/>
        </p:nvSpPr>
        <p:spPr>
          <a:xfrm>
            <a:off x="8756604" y="2489074"/>
            <a:ext cx="15252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Worker Nodes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2D76C6-7174-1E42-A57C-487E579BEA68}"/>
              </a:ext>
            </a:extLst>
          </p:cNvPr>
          <p:cNvSpPr/>
          <p:nvPr/>
        </p:nvSpPr>
        <p:spPr>
          <a:xfrm>
            <a:off x="5805056" y="3976256"/>
            <a:ext cx="4668981" cy="131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EAE9E-6D73-E44E-A1D9-DE55A38D6B2A}"/>
              </a:ext>
            </a:extLst>
          </p:cNvPr>
          <p:cNvSpPr txBox="1"/>
          <p:nvPr/>
        </p:nvSpPr>
        <p:spPr>
          <a:xfrm>
            <a:off x="6456219" y="5591393"/>
            <a:ext cx="3825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 will focus on the HDFS aspect. For more on YARN (Job scheduling):</a:t>
            </a:r>
          </a:p>
          <a:p>
            <a:r>
              <a:rPr lang="en-US" sz="1400" dirty="0">
                <a:hlinkClick r:id="rId5"/>
              </a:rPr>
              <a:t>https://hadoop.apache.org/docs/current/hadoop-yarn/hadoop-yarn-site/YARN.html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97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/>
              <a:t>Hadoop Distributed File System (HDFS)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86711" cy="4191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Also need a mechanism to support the process at the data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HDFS is designed to be…</a:t>
            </a:r>
          </a:p>
          <a:p>
            <a:r>
              <a:rPr lang="en-US" dirty="0"/>
              <a:t>Scalable in storage and I/O bandwidth</a:t>
            </a:r>
          </a:p>
          <a:p>
            <a:r>
              <a:rPr lang="en-US" dirty="0"/>
              <a:t>Highly fault-tolerant (check periodically)</a:t>
            </a:r>
          </a:p>
          <a:p>
            <a:r>
              <a:rPr lang="en-US" dirty="0"/>
              <a:t>Optimized for commodity machines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Settings:</a:t>
            </a:r>
          </a:p>
          <a:p>
            <a:r>
              <a:rPr lang="en-US" dirty="0"/>
              <a:t>Save a file into blocks (128MB)</a:t>
            </a:r>
          </a:p>
          <a:p>
            <a:r>
              <a:rPr lang="en-US" dirty="0"/>
              <a:t>Replicate 3 times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0343-D035-464D-B0F2-1D51129412A9}" type="datetime1">
              <a:rPr lang="en-US" smtClean="0"/>
              <a:t>10/5/22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0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/>
              <a:t>Hadoop Distributed File System (HDFS)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01235" y="2093346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2764435" y="3917625"/>
            <a:ext cx="1161635" cy="11447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29512" y="3900631"/>
            <a:ext cx="1161635" cy="11447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  <a:p>
            <a:pPr algn="ctr"/>
            <a:endParaRPr lang="en-US" dirty="0"/>
          </a:p>
        </p:txBody>
      </p: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 flipH="1">
            <a:off x="4810329" y="2681949"/>
            <a:ext cx="687994" cy="121868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 flipH="1">
            <a:off x="3345253" y="2681949"/>
            <a:ext cx="2153071" cy="123567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67028" y="5238502"/>
            <a:ext cx="368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Responsible for actual read and write</a:t>
            </a:r>
          </a:p>
        </p:txBody>
      </p:sp>
      <p:sp>
        <p:nvSpPr>
          <p:cNvPr id="32" name="Oval 31"/>
          <p:cNvSpPr/>
          <p:nvPr/>
        </p:nvSpPr>
        <p:spPr>
          <a:xfrm>
            <a:off x="1981200" y="2093345"/>
            <a:ext cx="1174290" cy="83643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4" name="Straight Arrow Connector 33"/>
          <p:cNvCxnSpPr>
            <a:stCxn id="32" idx="6"/>
            <a:endCxn id="7" idx="1"/>
          </p:cNvCxnSpPr>
          <p:nvPr/>
        </p:nvCxnSpPr>
        <p:spPr>
          <a:xfrm flipV="1">
            <a:off x="3155490" y="2387647"/>
            <a:ext cx="1445744" cy="12391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  <a:endCxn id="9" idx="1"/>
          </p:cNvCxnSpPr>
          <p:nvPr/>
        </p:nvCxnSpPr>
        <p:spPr>
          <a:xfrm>
            <a:off x="2568346" y="2929782"/>
            <a:ext cx="196089" cy="156020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07419" y="3917625"/>
            <a:ext cx="1161635" cy="11447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18" idx="0"/>
          </p:cNvCxnSpPr>
          <p:nvPr/>
        </p:nvCxnSpPr>
        <p:spPr>
          <a:xfrm>
            <a:off x="5498324" y="2681949"/>
            <a:ext cx="789913" cy="123567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32426" y="320209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5068-4F30-844A-A780-47FA34237003}" type="datetime1">
              <a:rPr lang="en-US" smtClean="0"/>
              <a:t>10/5/22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6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BEB6E5-C29A-3342-9CFB-B96798100EC9}"/>
              </a:ext>
            </a:extLst>
          </p:cNvPr>
          <p:cNvSpPr txBox="1"/>
          <p:nvPr/>
        </p:nvSpPr>
        <p:spPr>
          <a:xfrm>
            <a:off x="7107591" y="1947332"/>
            <a:ext cx="3560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node keeps track of where these chunks are. Name node also has a simple webpage that lists some basic details.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Single point of availability failure (which is why systems generally replicate and have two name nodes)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32020" y="2837227"/>
            <a:ext cx="6914320" cy="1602403"/>
            <a:chOff x="2075452" y="3576947"/>
            <a:chExt cx="6914320" cy="1602403"/>
          </a:xfrm>
        </p:grpSpPr>
        <p:grpSp>
          <p:nvGrpSpPr>
            <p:cNvPr id="10" name="Group 9"/>
            <p:cNvGrpSpPr/>
            <p:nvPr/>
          </p:nvGrpSpPr>
          <p:grpSpPr>
            <a:xfrm>
              <a:off x="2075452" y="3578087"/>
              <a:ext cx="512855" cy="760494"/>
              <a:chOff x="2075452" y="3578087"/>
              <a:chExt cx="1347496" cy="199815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43387" y="3577517"/>
              <a:ext cx="512855" cy="760494"/>
              <a:chOff x="2075452" y="3578087"/>
              <a:chExt cx="1347496" cy="199815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23406" y="3587724"/>
              <a:ext cx="512855" cy="760494"/>
              <a:chOff x="2075452" y="3578087"/>
              <a:chExt cx="1347496" cy="199815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806829" y="3587154"/>
              <a:ext cx="512855" cy="760494"/>
              <a:chOff x="2075452" y="3578087"/>
              <a:chExt cx="1347496" cy="199815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396246" y="3587724"/>
              <a:ext cx="512855" cy="760494"/>
              <a:chOff x="2075452" y="3578087"/>
              <a:chExt cx="1347496" cy="199815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979669" y="3587154"/>
              <a:ext cx="512855" cy="760494"/>
              <a:chOff x="2075452" y="3578087"/>
              <a:chExt cx="1347496" cy="199815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075452" y="4407678"/>
              <a:ext cx="512855" cy="760494"/>
              <a:chOff x="2075452" y="3578087"/>
              <a:chExt cx="1347496" cy="19981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43387" y="4407108"/>
              <a:ext cx="512855" cy="760494"/>
              <a:chOff x="2075452" y="3578087"/>
              <a:chExt cx="1347496" cy="199815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223406" y="4417315"/>
              <a:ext cx="512855" cy="760494"/>
              <a:chOff x="2075452" y="3578087"/>
              <a:chExt cx="1347496" cy="199815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806829" y="4416745"/>
              <a:ext cx="512855" cy="760494"/>
              <a:chOff x="2075452" y="3578087"/>
              <a:chExt cx="1347496" cy="199815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396246" y="4417315"/>
              <a:ext cx="512855" cy="760494"/>
              <a:chOff x="2075452" y="3578087"/>
              <a:chExt cx="1347496" cy="199815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979669" y="4416745"/>
              <a:ext cx="512855" cy="760494"/>
              <a:chOff x="2075452" y="3578087"/>
              <a:chExt cx="1347496" cy="199815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572700" y="3577517"/>
              <a:ext cx="512855" cy="760494"/>
              <a:chOff x="2075452" y="3578087"/>
              <a:chExt cx="1347496" cy="19981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140635" y="3576947"/>
              <a:ext cx="512855" cy="760494"/>
              <a:chOff x="2075452" y="3578087"/>
              <a:chExt cx="1347496" cy="199815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20654" y="3587154"/>
              <a:ext cx="512855" cy="760494"/>
              <a:chOff x="2075452" y="3578087"/>
              <a:chExt cx="1347496" cy="199815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304077" y="3586584"/>
              <a:ext cx="512855" cy="760494"/>
              <a:chOff x="2075452" y="3578087"/>
              <a:chExt cx="1347496" cy="199815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893494" y="3587154"/>
              <a:ext cx="512855" cy="760494"/>
              <a:chOff x="2075452" y="3578087"/>
              <a:chExt cx="1347496" cy="199815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476917" y="3586584"/>
              <a:ext cx="512855" cy="760494"/>
              <a:chOff x="2075452" y="3578087"/>
              <a:chExt cx="1347496" cy="199815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566994" y="4409219"/>
              <a:ext cx="512855" cy="760494"/>
              <a:chOff x="2075452" y="3578087"/>
              <a:chExt cx="1347496" cy="1998152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134929" y="4408649"/>
              <a:ext cx="512855" cy="760494"/>
              <a:chOff x="2075452" y="3578087"/>
              <a:chExt cx="1347496" cy="1998152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714948" y="4418856"/>
              <a:ext cx="512855" cy="760494"/>
              <a:chOff x="2075452" y="3578087"/>
              <a:chExt cx="1347496" cy="199815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7298371" y="4418286"/>
              <a:ext cx="512855" cy="760494"/>
              <a:chOff x="2075452" y="3578087"/>
              <a:chExt cx="1347496" cy="199815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887788" y="4418856"/>
              <a:ext cx="512855" cy="760494"/>
              <a:chOff x="2075452" y="3578087"/>
              <a:chExt cx="1347496" cy="199815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471211" y="4418286"/>
              <a:ext cx="512855" cy="760494"/>
              <a:chOff x="2075452" y="3578087"/>
              <a:chExt cx="1347496" cy="199815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2632020" y="4796233"/>
            <a:ext cx="6914320" cy="1602403"/>
            <a:chOff x="2075452" y="3576947"/>
            <a:chExt cx="6914320" cy="1602403"/>
          </a:xfrm>
        </p:grpSpPr>
        <p:grpSp>
          <p:nvGrpSpPr>
            <p:cNvPr id="128" name="Group 127"/>
            <p:cNvGrpSpPr/>
            <p:nvPr/>
          </p:nvGrpSpPr>
          <p:grpSpPr>
            <a:xfrm>
              <a:off x="2075452" y="3578087"/>
              <a:ext cx="512855" cy="760494"/>
              <a:chOff x="2075452" y="3578087"/>
              <a:chExt cx="1347496" cy="1998152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643387" y="3577517"/>
              <a:ext cx="512855" cy="760494"/>
              <a:chOff x="2075452" y="3578087"/>
              <a:chExt cx="1347496" cy="1998152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3223406" y="3587724"/>
              <a:ext cx="512855" cy="760494"/>
              <a:chOff x="2075452" y="3578087"/>
              <a:chExt cx="1347496" cy="1998152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806829" y="3587154"/>
              <a:ext cx="512855" cy="760494"/>
              <a:chOff x="2075452" y="3578087"/>
              <a:chExt cx="1347496" cy="1998152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396246" y="3587724"/>
              <a:ext cx="512855" cy="760494"/>
              <a:chOff x="2075452" y="3578087"/>
              <a:chExt cx="1347496" cy="1998152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979669" y="3587154"/>
              <a:ext cx="512855" cy="760494"/>
              <a:chOff x="2075452" y="3578087"/>
              <a:chExt cx="1347496" cy="199815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075452" y="4407678"/>
              <a:ext cx="512855" cy="760494"/>
              <a:chOff x="2075452" y="3578087"/>
              <a:chExt cx="1347496" cy="1998152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2643387" y="4407108"/>
              <a:ext cx="512855" cy="760494"/>
              <a:chOff x="2075452" y="3578087"/>
              <a:chExt cx="1347496" cy="1998152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23406" y="4417315"/>
              <a:ext cx="512855" cy="760494"/>
              <a:chOff x="2075452" y="3578087"/>
              <a:chExt cx="1347496" cy="1998152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806829" y="4416745"/>
              <a:ext cx="512855" cy="760494"/>
              <a:chOff x="2075452" y="3578087"/>
              <a:chExt cx="1347496" cy="1998152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396246" y="4417315"/>
              <a:ext cx="512855" cy="760494"/>
              <a:chOff x="2075452" y="3578087"/>
              <a:chExt cx="1347496" cy="199815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979669" y="4416745"/>
              <a:ext cx="512855" cy="760494"/>
              <a:chOff x="2075452" y="3578087"/>
              <a:chExt cx="1347496" cy="1998152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5572700" y="3577517"/>
              <a:ext cx="512855" cy="760494"/>
              <a:chOff x="2075452" y="3578087"/>
              <a:chExt cx="1347496" cy="199815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140635" y="3576947"/>
              <a:ext cx="512855" cy="760494"/>
              <a:chOff x="2075452" y="3578087"/>
              <a:chExt cx="1347496" cy="1998152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720654" y="3587154"/>
              <a:ext cx="512855" cy="760494"/>
              <a:chOff x="2075452" y="3578087"/>
              <a:chExt cx="1347496" cy="1998152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7304077" y="3586584"/>
              <a:ext cx="512855" cy="760494"/>
              <a:chOff x="2075452" y="3578087"/>
              <a:chExt cx="1347496" cy="1998152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7893494" y="3587154"/>
              <a:ext cx="512855" cy="760494"/>
              <a:chOff x="2075452" y="3578087"/>
              <a:chExt cx="1347496" cy="199815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8476917" y="3586584"/>
              <a:ext cx="512855" cy="760494"/>
              <a:chOff x="2075452" y="3578087"/>
              <a:chExt cx="1347496" cy="1998152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66994" y="4409219"/>
              <a:ext cx="512855" cy="760494"/>
              <a:chOff x="2075452" y="3578087"/>
              <a:chExt cx="1347496" cy="199815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6134929" y="4408649"/>
              <a:ext cx="512855" cy="760494"/>
              <a:chOff x="2075452" y="3578087"/>
              <a:chExt cx="1347496" cy="1998152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714948" y="4418856"/>
              <a:ext cx="512855" cy="760494"/>
              <a:chOff x="2075452" y="3578087"/>
              <a:chExt cx="1347496" cy="1998152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7298371" y="4418286"/>
              <a:ext cx="512855" cy="760494"/>
              <a:chOff x="2075452" y="3578087"/>
              <a:chExt cx="1347496" cy="199815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887788" y="4418856"/>
              <a:ext cx="512855" cy="760494"/>
              <a:chOff x="2075452" y="3578087"/>
              <a:chExt cx="1347496" cy="1998152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8471211" y="4418286"/>
              <a:ext cx="512855" cy="760494"/>
              <a:chOff x="2075452" y="3578087"/>
              <a:chExt cx="1347496" cy="1998152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4" name="Rectangle 223"/>
          <p:cNvSpPr/>
          <p:nvPr/>
        </p:nvSpPr>
        <p:spPr>
          <a:xfrm>
            <a:off x="5826679" y="2026635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355261" y="2026635"/>
            <a:ext cx="1794177" cy="5886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Tracker</a:t>
            </a:r>
          </a:p>
        </p:txBody>
      </p:sp>
      <p:sp>
        <p:nvSpPr>
          <p:cNvPr id="228" name="Title 1"/>
          <p:cNvSpPr txBox="1">
            <a:spLocks/>
          </p:cNvSpPr>
          <p:nvPr/>
        </p:nvSpPr>
        <p:spPr>
          <a:xfrm>
            <a:off x="152400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Hadoop</a:t>
            </a:r>
            <a:r>
              <a:rPr lang="en-US" b="1" dirty="0"/>
              <a:t> </a:t>
            </a:r>
            <a:r>
              <a:rPr lang="en-US" b="1" dirty="0" err="1"/>
              <a:t>MapReduce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0933" y="1248306"/>
            <a:ext cx="92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large configurations, there might be multiple racks with multiple nodes. </a:t>
            </a:r>
          </a:p>
          <a:p>
            <a:r>
              <a:rPr lang="en-US" dirty="0"/>
              <a:t>Name node is rack-aware (what if an entire rack goes down? We need to be resilient to this case)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4531" y="2733768"/>
            <a:ext cx="7433734" cy="1824392"/>
          </a:xfrm>
          <a:prstGeom prst="rect">
            <a:avLst/>
          </a:prstGeom>
          <a:noFill/>
          <a:ln>
            <a:solidFill>
              <a:srgbClr val="525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404531" y="4645670"/>
            <a:ext cx="7433734" cy="1824392"/>
          </a:xfrm>
          <a:prstGeom prst="rect">
            <a:avLst/>
          </a:prstGeom>
          <a:noFill/>
          <a:ln>
            <a:solidFill>
              <a:srgbClr val="525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746458" y="2026635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Node2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7426" y="3127240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5003615" y="3905906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7312593" y="3118346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6123563" y="3934054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5842" y="6505059"/>
            <a:ext cx="35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if rack 1 goes offline?</a:t>
            </a:r>
          </a:p>
        </p:txBody>
      </p:sp>
    </p:spTree>
    <p:extLst>
      <p:ext uri="{BB962C8B-B14F-4D97-AF65-F5344CB8AC3E}">
        <p14:creationId xmlns:p14="http://schemas.microsoft.com/office/powerpoint/2010/main" val="17363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7" grpId="0" animBg="1"/>
      <p:bldP spid="226" grpId="0" animBg="1"/>
      <p:bldP spid="230" grpId="0" animBg="1"/>
      <p:bldP spid="231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32020" y="2837227"/>
            <a:ext cx="6914320" cy="1602403"/>
            <a:chOff x="2075452" y="3576947"/>
            <a:chExt cx="6914320" cy="1602403"/>
          </a:xfrm>
        </p:grpSpPr>
        <p:grpSp>
          <p:nvGrpSpPr>
            <p:cNvPr id="10" name="Group 9"/>
            <p:cNvGrpSpPr/>
            <p:nvPr/>
          </p:nvGrpSpPr>
          <p:grpSpPr>
            <a:xfrm>
              <a:off x="2075452" y="3578087"/>
              <a:ext cx="512855" cy="760494"/>
              <a:chOff x="2075452" y="3578087"/>
              <a:chExt cx="1347496" cy="199815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43387" y="3577517"/>
              <a:ext cx="512855" cy="760494"/>
              <a:chOff x="2075452" y="3578087"/>
              <a:chExt cx="1347496" cy="199815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223406" y="3587724"/>
              <a:ext cx="512855" cy="760494"/>
              <a:chOff x="2075452" y="3578087"/>
              <a:chExt cx="1347496" cy="199815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806829" y="3587154"/>
              <a:ext cx="512855" cy="760494"/>
              <a:chOff x="2075452" y="3578087"/>
              <a:chExt cx="1347496" cy="199815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396246" y="3587724"/>
              <a:ext cx="512855" cy="760494"/>
              <a:chOff x="2075452" y="3578087"/>
              <a:chExt cx="1347496" cy="1998152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979669" y="3587154"/>
              <a:ext cx="512855" cy="760494"/>
              <a:chOff x="2075452" y="3578087"/>
              <a:chExt cx="1347496" cy="199815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075452" y="4407678"/>
              <a:ext cx="512855" cy="760494"/>
              <a:chOff x="2075452" y="3578087"/>
              <a:chExt cx="1347496" cy="19981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643387" y="4407108"/>
              <a:ext cx="512855" cy="760494"/>
              <a:chOff x="2075452" y="3578087"/>
              <a:chExt cx="1347496" cy="199815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223406" y="4417315"/>
              <a:ext cx="512855" cy="760494"/>
              <a:chOff x="2075452" y="3578087"/>
              <a:chExt cx="1347496" cy="199815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806829" y="4416745"/>
              <a:ext cx="512855" cy="760494"/>
              <a:chOff x="2075452" y="3578087"/>
              <a:chExt cx="1347496" cy="199815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396246" y="4417315"/>
              <a:ext cx="512855" cy="760494"/>
              <a:chOff x="2075452" y="3578087"/>
              <a:chExt cx="1347496" cy="199815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979669" y="4416745"/>
              <a:ext cx="512855" cy="760494"/>
              <a:chOff x="2075452" y="3578087"/>
              <a:chExt cx="1347496" cy="199815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572700" y="3577517"/>
              <a:ext cx="512855" cy="760494"/>
              <a:chOff x="2075452" y="3578087"/>
              <a:chExt cx="1347496" cy="19981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140635" y="3576947"/>
              <a:ext cx="512855" cy="760494"/>
              <a:chOff x="2075452" y="3578087"/>
              <a:chExt cx="1347496" cy="1998152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6720654" y="3587154"/>
              <a:ext cx="512855" cy="760494"/>
              <a:chOff x="2075452" y="3578087"/>
              <a:chExt cx="1347496" cy="199815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304077" y="3586584"/>
              <a:ext cx="512855" cy="760494"/>
              <a:chOff x="2075452" y="3578087"/>
              <a:chExt cx="1347496" cy="1998152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893494" y="3587154"/>
              <a:ext cx="512855" cy="760494"/>
              <a:chOff x="2075452" y="3578087"/>
              <a:chExt cx="1347496" cy="199815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8476917" y="3586584"/>
              <a:ext cx="512855" cy="760494"/>
              <a:chOff x="2075452" y="3578087"/>
              <a:chExt cx="1347496" cy="1998152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5566994" y="4409219"/>
              <a:ext cx="512855" cy="760494"/>
              <a:chOff x="2075452" y="3578087"/>
              <a:chExt cx="1347496" cy="1998152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134929" y="4408649"/>
              <a:ext cx="512855" cy="760494"/>
              <a:chOff x="2075452" y="3578087"/>
              <a:chExt cx="1347496" cy="1998152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714948" y="4418856"/>
              <a:ext cx="512855" cy="760494"/>
              <a:chOff x="2075452" y="3578087"/>
              <a:chExt cx="1347496" cy="1998152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7298371" y="4418286"/>
              <a:ext cx="512855" cy="760494"/>
              <a:chOff x="2075452" y="3578087"/>
              <a:chExt cx="1347496" cy="1998152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887788" y="4418856"/>
              <a:ext cx="512855" cy="760494"/>
              <a:chOff x="2075452" y="3578087"/>
              <a:chExt cx="1347496" cy="199815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471211" y="4418286"/>
              <a:ext cx="512855" cy="760494"/>
              <a:chOff x="2075452" y="3578087"/>
              <a:chExt cx="1347496" cy="199815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2632020" y="4796233"/>
            <a:ext cx="6914320" cy="1602403"/>
            <a:chOff x="2075452" y="3576947"/>
            <a:chExt cx="6914320" cy="1602403"/>
          </a:xfrm>
        </p:grpSpPr>
        <p:grpSp>
          <p:nvGrpSpPr>
            <p:cNvPr id="128" name="Group 127"/>
            <p:cNvGrpSpPr/>
            <p:nvPr/>
          </p:nvGrpSpPr>
          <p:grpSpPr>
            <a:xfrm>
              <a:off x="2075452" y="3578087"/>
              <a:ext cx="512855" cy="760494"/>
              <a:chOff x="2075452" y="3578087"/>
              <a:chExt cx="1347496" cy="1998152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643387" y="3577517"/>
              <a:ext cx="512855" cy="760494"/>
              <a:chOff x="2075452" y="3578087"/>
              <a:chExt cx="1347496" cy="1998152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3223406" y="3587724"/>
              <a:ext cx="512855" cy="760494"/>
              <a:chOff x="2075452" y="3578087"/>
              <a:chExt cx="1347496" cy="1998152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806829" y="3587154"/>
              <a:ext cx="512855" cy="760494"/>
              <a:chOff x="2075452" y="3578087"/>
              <a:chExt cx="1347496" cy="1998152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396246" y="3587724"/>
              <a:ext cx="512855" cy="760494"/>
              <a:chOff x="2075452" y="3578087"/>
              <a:chExt cx="1347496" cy="1998152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979669" y="3587154"/>
              <a:ext cx="512855" cy="760494"/>
              <a:chOff x="2075452" y="3578087"/>
              <a:chExt cx="1347496" cy="1998152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2075452" y="4407678"/>
              <a:ext cx="512855" cy="760494"/>
              <a:chOff x="2075452" y="3578087"/>
              <a:chExt cx="1347496" cy="1998152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2643387" y="4407108"/>
              <a:ext cx="512855" cy="760494"/>
              <a:chOff x="2075452" y="3578087"/>
              <a:chExt cx="1347496" cy="1998152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3223406" y="4417315"/>
              <a:ext cx="512855" cy="760494"/>
              <a:chOff x="2075452" y="3578087"/>
              <a:chExt cx="1347496" cy="1998152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806829" y="4416745"/>
              <a:ext cx="512855" cy="760494"/>
              <a:chOff x="2075452" y="3578087"/>
              <a:chExt cx="1347496" cy="1998152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396246" y="4417315"/>
              <a:ext cx="512855" cy="760494"/>
              <a:chOff x="2075452" y="3578087"/>
              <a:chExt cx="1347496" cy="1998152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4979669" y="4416745"/>
              <a:ext cx="512855" cy="760494"/>
              <a:chOff x="2075452" y="3578087"/>
              <a:chExt cx="1347496" cy="1998152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5572700" y="3577517"/>
              <a:ext cx="512855" cy="760494"/>
              <a:chOff x="2075452" y="3578087"/>
              <a:chExt cx="1347496" cy="1998152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140635" y="3576947"/>
              <a:ext cx="512855" cy="760494"/>
              <a:chOff x="2075452" y="3578087"/>
              <a:chExt cx="1347496" cy="1998152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720654" y="3587154"/>
              <a:ext cx="512855" cy="760494"/>
              <a:chOff x="2075452" y="3578087"/>
              <a:chExt cx="1347496" cy="1998152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7304077" y="3586584"/>
              <a:ext cx="512855" cy="760494"/>
              <a:chOff x="2075452" y="3578087"/>
              <a:chExt cx="1347496" cy="1998152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7893494" y="3587154"/>
              <a:ext cx="512855" cy="760494"/>
              <a:chOff x="2075452" y="3578087"/>
              <a:chExt cx="1347496" cy="1998152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8476917" y="3586584"/>
              <a:ext cx="512855" cy="760494"/>
              <a:chOff x="2075452" y="3578087"/>
              <a:chExt cx="1347496" cy="1998152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5566994" y="4409219"/>
              <a:ext cx="512855" cy="760494"/>
              <a:chOff x="2075452" y="3578087"/>
              <a:chExt cx="1347496" cy="199815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6134929" y="4408649"/>
              <a:ext cx="512855" cy="760494"/>
              <a:chOff x="2075452" y="3578087"/>
              <a:chExt cx="1347496" cy="1998152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714948" y="4418856"/>
              <a:ext cx="512855" cy="760494"/>
              <a:chOff x="2075452" y="3578087"/>
              <a:chExt cx="1347496" cy="1998152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7298371" y="4418286"/>
              <a:ext cx="512855" cy="760494"/>
              <a:chOff x="2075452" y="3578087"/>
              <a:chExt cx="1347496" cy="1998152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7887788" y="4418856"/>
              <a:ext cx="512855" cy="760494"/>
              <a:chOff x="2075452" y="3578087"/>
              <a:chExt cx="1347496" cy="1998152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8471211" y="4418286"/>
              <a:ext cx="512855" cy="760494"/>
              <a:chOff x="2075452" y="3578087"/>
              <a:chExt cx="1347496" cy="1998152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075452" y="3578087"/>
                <a:ext cx="1347496" cy="19981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168384" y="4338581"/>
                <a:ext cx="1161635" cy="114472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168384" y="3663533"/>
                <a:ext cx="1161636" cy="5975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4" name="Rectangle 223"/>
          <p:cNvSpPr/>
          <p:nvPr/>
        </p:nvSpPr>
        <p:spPr>
          <a:xfrm>
            <a:off x="5826679" y="2026635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355261" y="2026635"/>
            <a:ext cx="1794177" cy="5886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Tracker</a:t>
            </a:r>
          </a:p>
        </p:txBody>
      </p:sp>
      <p:sp>
        <p:nvSpPr>
          <p:cNvPr id="228" name="Title 1"/>
          <p:cNvSpPr txBox="1">
            <a:spLocks/>
          </p:cNvSpPr>
          <p:nvPr/>
        </p:nvSpPr>
        <p:spPr>
          <a:xfrm>
            <a:off x="152400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Hadoop</a:t>
            </a:r>
            <a:r>
              <a:rPr lang="en-US" b="1" dirty="0"/>
              <a:t> </a:t>
            </a:r>
            <a:r>
              <a:rPr lang="en-US" b="1" dirty="0" err="1"/>
              <a:t>MapReduce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88867-C932-F649-9241-08038E5DAE9D}" type="datetime1">
              <a:rPr lang="en-US" smtClean="0"/>
              <a:t>10/5/22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5AF18-4338-F24B-A6C7-26677B9C738D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40933" y="1248306"/>
            <a:ext cx="92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large configurations, there might be multiple racks with multiple nodes. </a:t>
            </a:r>
          </a:p>
          <a:p>
            <a:r>
              <a:rPr lang="en-US" dirty="0"/>
              <a:t>Name node is rack-aware (what if an entire rack goes down? We need to be resilient to this case)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4531" y="2733768"/>
            <a:ext cx="7433734" cy="1824392"/>
          </a:xfrm>
          <a:prstGeom prst="rect">
            <a:avLst/>
          </a:prstGeom>
          <a:noFill/>
          <a:ln>
            <a:solidFill>
              <a:srgbClr val="525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404531" y="4645670"/>
            <a:ext cx="7433734" cy="1824392"/>
          </a:xfrm>
          <a:prstGeom prst="rect">
            <a:avLst/>
          </a:prstGeom>
          <a:noFill/>
          <a:ln>
            <a:solidFill>
              <a:srgbClr val="5250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7746458" y="2026635"/>
            <a:ext cx="1794177" cy="5886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 Node2</a:t>
            </a:r>
          </a:p>
        </p:txBody>
      </p:sp>
      <p:sp>
        <p:nvSpPr>
          <p:cNvPr id="7" name="Rectangle 6"/>
          <p:cNvSpPr/>
          <p:nvPr/>
        </p:nvSpPr>
        <p:spPr>
          <a:xfrm>
            <a:off x="3227426" y="3127240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4952817" y="5023003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Rectangle 229"/>
          <p:cNvSpPr/>
          <p:nvPr/>
        </p:nvSpPr>
        <p:spPr>
          <a:xfrm>
            <a:off x="7312593" y="3118346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6123563" y="3934054"/>
            <a:ext cx="477485" cy="4983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5842" y="6505059"/>
            <a:ext cx="35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happens if rack 1 goes offline?</a:t>
            </a:r>
          </a:p>
        </p:txBody>
      </p:sp>
    </p:spTree>
    <p:extLst>
      <p:ext uri="{BB962C8B-B14F-4D97-AF65-F5344CB8AC3E}">
        <p14:creationId xmlns:p14="http://schemas.microsoft.com/office/powerpoint/2010/main" val="305205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233496"/>
            <a:ext cx="8226854" cy="743429"/>
          </a:xfrm>
        </p:spPr>
        <p:txBody>
          <a:bodyPr>
            <a:normAutofit/>
          </a:bodyPr>
          <a:lstStyle/>
          <a:p>
            <a:r>
              <a:rPr lang="en-US" sz="4000" dirty="0"/>
              <a:t>Read Operation in HDFS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709377" y="6356353"/>
            <a:ext cx="501424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338" y="1232938"/>
            <a:ext cx="5996975" cy="48673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18921" y="6140556"/>
            <a:ext cx="884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does the client go to the name node only to get the list and communicate with the data nodes directly? We don’t want name node to be a single point of failure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2313" y="2718781"/>
            <a:ext cx="2875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Say that the client is looking for a block that is replicated on three </a:t>
            </a:r>
            <a:r>
              <a:rPr lang="en-US" sz="1600" dirty="0" err="1"/>
              <a:t>datanodes</a:t>
            </a:r>
            <a:r>
              <a:rPr lang="en-US" sz="1600" dirty="0"/>
              <a:t>. </a:t>
            </a:r>
            <a:r>
              <a:rPr lang="en-US" sz="1600" dirty="0" err="1"/>
              <a:t>Namenode</a:t>
            </a:r>
            <a:r>
              <a:rPr lang="en-US" sz="1600" dirty="0"/>
              <a:t> gives a sorted listed  of </a:t>
            </a:r>
            <a:r>
              <a:rPr lang="en-US" sz="1600" dirty="0" err="1"/>
              <a:t>datanodes</a:t>
            </a:r>
            <a:r>
              <a:rPr lang="en-US" sz="1600" dirty="0"/>
              <a:t> to contact. Client will contact the second </a:t>
            </a:r>
            <a:r>
              <a:rPr lang="en-US" sz="1600" dirty="0" err="1"/>
              <a:t>datanode</a:t>
            </a:r>
            <a:r>
              <a:rPr lang="en-US" sz="1600" dirty="0"/>
              <a:t> only if it does not receive a response from the first</a:t>
            </a:r>
          </a:p>
        </p:txBody>
      </p:sp>
    </p:spTree>
    <p:extLst>
      <p:ext uri="{BB962C8B-B14F-4D97-AF65-F5344CB8AC3E}">
        <p14:creationId xmlns:p14="http://schemas.microsoft.com/office/powerpoint/2010/main" val="11624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648</Words>
  <Application>Microsoft Macintosh PowerPoint</Application>
  <PresentationFormat>Widescreen</PresentationFormat>
  <Paragraphs>104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Extra Slides</vt:lpstr>
      <vt:lpstr>Hadoop Framework</vt:lpstr>
      <vt:lpstr>Hadoop Framework</vt:lpstr>
      <vt:lpstr>High Level Overview</vt:lpstr>
      <vt:lpstr>Hadoop Distributed File System (HDFS)</vt:lpstr>
      <vt:lpstr>Hadoop Distributed File System (HDFS)</vt:lpstr>
      <vt:lpstr>PowerPoint Presentation</vt:lpstr>
      <vt:lpstr>PowerPoint Presentation</vt:lpstr>
      <vt:lpstr>Read Operation in HDFS</vt:lpstr>
      <vt:lpstr>Write Operation in HDFS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Slides</dc:title>
  <dc:creator>Budak, Ceren</dc:creator>
  <cp:lastModifiedBy>Budak, Ceren</cp:lastModifiedBy>
  <cp:revision>1</cp:revision>
  <dcterms:created xsi:type="dcterms:W3CDTF">2022-10-05T13:14:03Z</dcterms:created>
  <dcterms:modified xsi:type="dcterms:W3CDTF">2022-10-05T13:15:22Z</dcterms:modified>
</cp:coreProperties>
</file>