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11" r:id="rId2"/>
    <p:sldId id="347" r:id="rId3"/>
    <p:sldId id="335" r:id="rId4"/>
    <p:sldId id="336" r:id="rId5"/>
    <p:sldId id="358" r:id="rId6"/>
    <p:sldId id="348" r:id="rId7"/>
    <p:sldId id="349" r:id="rId8"/>
    <p:sldId id="350" r:id="rId9"/>
    <p:sldId id="356" r:id="rId10"/>
    <p:sldId id="328" r:id="rId11"/>
    <p:sldId id="329" r:id="rId12"/>
    <p:sldId id="360" r:id="rId13"/>
    <p:sldId id="359" r:id="rId14"/>
    <p:sldId id="309" r:id="rId15"/>
    <p:sldId id="357" r:id="rId16"/>
    <p:sldId id="361" r:id="rId17"/>
    <p:sldId id="364" r:id="rId18"/>
    <p:sldId id="338" r:id="rId19"/>
    <p:sldId id="363" r:id="rId20"/>
    <p:sldId id="340" r:id="rId21"/>
    <p:sldId id="341" r:id="rId22"/>
    <p:sldId id="343" r:id="rId23"/>
    <p:sldId id="352" r:id="rId24"/>
    <p:sldId id="344" r:id="rId25"/>
    <p:sldId id="34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1"/>
    <p:restoredTop sz="85131"/>
  </p:normalViewPr>
  <p:slideViewPr>
    <p:cSldViewPr snapToGrid="0" snapToObjects="1">
      <p:cViewPr varScale="1">
        <p:scale>
          <a:sx n="106" d="100"/>
          <a:sy n="106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BD7-C329-7740-9C10-D958C1608FD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7906-DF21-7544-95B9-46EA72AC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0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1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7906-DF21-7544-95B9-46EA72ACCB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7906-DF21-7544-95B9-46EA72ACCB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6488-50DF-3847-8E49-DC1A50EAA5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7906-DF21-7544-95B9-46EA72ACCB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=1_ly9dZnmWc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6AE-0EF3-E043-A5BC-85B98DF22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Secondary</a:t>
            </a:r>
            <a:r>
              <a:rPr lang="en-US" baseline="0"/>
              <a:t> name node </a:t>
            </a:r>
            <a:r>
              <a:rPr lang="en-US" baseline="0" dirty="0"/>
              <a:t>is not a demon. It pull the metadata from master name node and save it as a file image, then feed back to the master node fro persistence.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6AE-0EF3-E043-A5BC-85B98DF22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6488-50DF-3847-8E49-DC1A50EAA5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6488-50DF-3847-8E49-DC1A50EAA5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8B08-B230-8D40-B426-E1C0F13CCC1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quick-star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1.1.1/api/python/index.html" TargetMode="External"/><Relationship Id="rId4" Type="http://schemas.openxmlformats.org/officeDocument/2006/relationships/hyperlink" Target="https://spark.apache.org/docs/1.3.0/programming-guid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LDS7SWwKwym2f7QS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doop.apache.org/docs/current/hadoop-yarn/hadoop-yarn-site/YARN.html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3.0/api/python/pyspark.sql.html%23pyspark.sql.DataFrame" TargetMode="External"/><Relationship Id="rId2" Type="http://schemas.openxmlformats.org/officeDocument/2006/relationships/hyperlink" Target="https://spark.apache.org/docs/1.3.0/sql-programming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280" y="1181235"/>
            <a:ext cx="8199120" cy="1470025"/>
          </a:xfrm>
        </p:spPr>
        <p:txBody>
          <a:bodyPr>
            <a:normAutofit/>
          </a:bodyPr>
          <a:lstStyle/>
          <a:p>
            <a:r>
              <a:rPr lang="en-US" dirty="0"/>
              <a:t>SI 618: Large-scale distributed computation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6712"/>
            <a:ext cx="8153400" cy="1828800"/>
          </a:xfrm>
        </p:spPr>
        <p:txBody>
          <a:bodyPr>
            <a:noAutofit/>
          </a:bodyPr>
          <a:lstStyle/>
          <a:p>
            <a:r>
              <a:rPr lang="en-US" sz="2400" u="sng" dirty="0"/>
              <a:t>Instructor</a:t>
            </a:r>
            <a:r>
              <a:rPr lang="en-US" sz="2400" dirty="0"/>
              <a:t>:  Ceren Budak</a:t>
            </a:r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30CF-B308-B548-A7A7-61992BF23267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4178" y="2938242"/>
            <a:ext cx="1675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Fall 2022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852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48933" y="2221971"/>
            <a:ext cx="8229600" cy="1143000"/>
          </a:xfrm>
        </p:spPr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 descr="Screen Shot 2017-02-01 at 9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48" y="0"/>
            <a:ext cx="52100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4D1CD-C91C-CF47-86DC-198F3B76A7C2}"/>
              </a:ext>
            </a:extLst>
          </p:cNvPr>
          <p:cNvSpPr txBox="1"/>
          <p:nvPr/>
        </p:nvSpPr>
        <p:spPr>
          <a:xfrm>
            <a:off x="4293702" y="849019"/>
            <a:ext cx="14709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sqlContext.read.json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131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 descr="Screen Shot 2017-02-01 at 9.3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9" y="1600200"/>
            <a:ext cx="3276600" cy="736600"/>
          </a:xfrm>
          <a:prstGeom prst="rect">
            <a:avLst/>
          </a:prstGeom>
        </p:spPr>
      </p:pic>
      <p:pic>
        <p:nvPicPr>
          <p:cNvPr id="6" name="Picture 5" descr="Screen Shot 2017-02-01 at 9.30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6" y="2451100"/>
            <a:ext cx="6375400" cy="4406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24126" y="1027528"/>
            <a:ext cx="5013857" cy="2618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80" defTabSz="829544">
              <a:buClr>
                <a:srgbClr val="000000"/>
              </a:buClr>
              <a:buSzPct val="45000"/>
            </a:pPr>
            <a:r>
              <a:rPr lang="en-US" sz="20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Can infer a schema from semi-structured data (neat!)</a:t>
            </a:r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391910" lvl="1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Passes over data, finds the most specific but sufficient Spark SQL data-type that covers all instances of a field</a:t>
            </a:r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391910" lvl="1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Find all instances of field, find largest matching data type, and set that as the “type” of that column</a:t>
            </a:r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>
            <a:cxnSpLocks/>
            <a:endCxn id="4" idx="2"/>
          </p:cNvCxnSpPr>
          <p:nvPr/>
        </p:nvCxnSpPr>
        <p:spPr>
          <a:xfrm flipV="1">
            <a:off x="6085435" y="3646071"/>
            <a:ext cx="445620" cy="98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2667" y="5932598"/>
            <a:ext cx="7634133" cy="92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3F80-7E05-764B-8DBE-48B63009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8E3AC-89E1-B945-BCAA-9DB56060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3754"/>
            <a:ext cx="7577378" cy="6308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6C6752-F139-1548-8B93-C5DD60C42695}"/>
              </a:ext>
            </a:extLst>
          </p:cNvPr>
          <p:cNvSpPr txBox="1"/>
          <p:nvPr/>
        </p:nvSpPr>
        <p:spPr>
          <a:xfrm>
            <a:off x="6771862" y="2597426"/>
            <a:ext cx="237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also programmatically set the schema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0947F5-56AA-6147-A391-63D891CB0F8B}"/>
              </a:ext>
            </a:extLst>
          </p:cNvPr>
          <p:cNvCxnSpPr/>
          <p:nvPr/>
        </p:nvCxnSpPr>
        <p:spPr>
          <a:xfrm flipH="1">
            <a:off x="5777948" y="3193774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BAA927-E409-5542-8615-FBDC171ADA40}"/>
              </a:ext>
            </a:extLst>
          </p:cNvPr>
          <p:cNvSpPr txBox="1"/>
          <p:nvPr/>
        </p:nvSpPr>
        <p:spPr>
          <a:xfrm>
            <a:off x="6640774" y="778874"/>
            <a:ext cx="237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this third parameter? Check out </a:t>
            </a:r>
            <a:r>
              <a:rPr lang="en-US" sz="2000" dirty="0" err="1"/>
              <a:t>StructField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681367-6F66-F940-9ABA-EEBC8B3599CB}"/>
              </a:ext>
            </a:extLst>
          </p:cNvPr>
          <p:cNvCxnSpPr>
            <a:cxnSpLocks/>
          </p:cNvCxnSpPr>
          <p:nvPr/>
        </p:nvCxnSpPr>
        <p:spPr>
          <a:xfrm flipH="1">
            <a:off x="4518991" y="1375222"/>
            <a:ext cx="1976009" cy="67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A059-408E-AB46-84BF-DF5DA8C2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83DF-ACA0-4C47-A634-F465F492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1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Data can be saved as Parquet files to keep the schema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read parquet files as:</a:t>
            </a:r>
          </a:p>
          <a:p>
            <a:endParaRPr lang="en-US" sz="2400" dirty="0"/>
          </a:p>
          <a:p>
            <a:r>
              <a:rPr lang="en-US" sz="2400" i="1" dirty="0"/>
              <a:t>Parquet files can also be used to create a temporary view and then used in SQL statements.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E36BA-359F-FA46-B37A-326CEF5A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1" y="1957172"/>
            <a:ext cx="8415912" cy="119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9E79D-2BBB-D74A-8ADA-5C96D170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1" y="3600788"/>
            <a:ext cx="6646793" cy="46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C63E3-6366-2244-A7AC-5707CA5E0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75" y="4890082"/>
            <a:ext cx="7261034" cy="19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Spark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https://spark.apache.org/docs/latest/quick-start.html</a:t>
            </a:r>
            <a:endParaRPr lang="en-US" dirty="0"/>
          </a:p>
          <a:p>
            <a:r>
              <a:rPr lang="en-US" dirty="0">
                <a:hlinkClick r:id="rId4"/>
              </a:rPr>
              <a:t>https://spark.apache.org/docs/latest/programming-guide.html</a:t>
            </a:r>
            <a:endParaRPr lang="en-US" dirty="0"/>
          </a:p>
          <a:p>
            <a:r>
              <a:rPr lang="en-US" dirty="0">
                <a:hlinkClick r:id="rId5"/>
              </a:rPr>
              <a:t>https://spark.apache.org/docs/latest/api/python/index.html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C11A-F2BB-2D4B-A66F-5BA4A87E403F}" type="datetime1">
              <a:rPr lang="en-US" smtClean="0"/>
              <a:t>10/12/22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337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Now lets go through a </a:t>
            </a:r>
            <a:r>
              <a:rPr lang="en-US" dirty="0" err="1"/>
              <a:t>SparkSQL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02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Let’s delve into data about the NYC Stop-and-Frisk program</a:t>
            </a:r>
          </a:p>
          <a:p>
            <a:r>
              <a:rPr lang="en-US" sz="2400" dirty="0"/>
              <a:t>What is stop-and frisk? The practice of temporarily detaining, questioning, and at times searching civilians on the street. The police must have a </a:t>
            </a:r>
            <a:r>
              <a:rPr lang="en-US" sz="2400" b="1" dirty="0"/>
              <a:t>reasonable suspicion </a:t>
            </a:r>
            <a:r>
              <a:rPr lang="en-US" sz="2400" dirty="0"/>
              <a:t>that a crime has been, is being, or is about to be committed by the suspect.</a:t>
            </a:r>
          </a:p>
        </p:txBody>
      </p:sp>
      <p:pic>
        <p:nvPicPr>
          <p:cNvPr id="1026" name="Picture 2" descr="NYPD&amp;#39;s Stop-and-Frisk Practice Still Affects Minorities in New York City -  WSJ">
            <a:extLst>
              <a:ext uri="{FF2B5EF4-FFF2-40B4-BE49-F238E27FC236}">
                <a16:creationId xmlns:a16="http://schemas.microsoft.com/office/drawing/2014/main" id="{1E3B4E77-C153-FD4C-AEBB-DBCF47F0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1" y="3358025"/>
            <a:ext cx="3145205" cy="31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0B276-E58C-C044-8618-FF5F675A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17" y="1126263"/>
            <a:ext cx="6910314" cy="3789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898B2-1767-D349-95B3-E59BB89C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38353"/>
            <a:ext cx="4333461" cy="16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E21-801D-0181-8014-0DC70742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Mid-point Check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1D6E-EE43-2C75-8786-1C7A766B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understand how you are doing and what I can do to better support you. </a:t>
            </a:r>
          </a:p>
          <a:p>
            <a:r>
              <a:rPr lang="en-US" dirty="0"/>
              <a:t>Please fill out the form: </a:t>
            </a:r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https://forms.gle/LDS7SWwKwym2f7QS9</a:t>
            </a:r>
            <a:endParaRPr lang="en-US" dirty="0"/>
          </a:p>
          <a:p>
            <a:r>
              <a:rPr lang="en-US" dirty="0"/>
              <a:t>We will take 10 minutes to do this now.</a:t>
            </a:r>
          </a:p>
        </p:txBody>
      </p:sp>
    </p:spTree>
    <p:extLst>
      <p:ext uri="{BB962C8B-B14F-4D97-AF65-F5344CB8AC3E}">
        <p14:creationId xmlns:p14="http://schemas.microsoft.com/office/powerpoint/2010/main" val="320791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18D1-A3AB-B1B2-D003-E7E67F8E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8AEB-153A-F73F-D2EB-2D20E634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focused on the programming aspects of distributed computation.</a:t>
            </a:r>
          </a:p>
          <a:p>
            <a:r>
              <a:rPr lang="en-US" dirty="0"/>
              <a:t>Now, we will go over an overview of a popular file system</a:t>
            </a:r>
            <a:r>
              <a:rPr lang="en-US"/>
              <a:t>: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Hadoop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67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Major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MapReduce (algorithm)</a:t>
            </a:r>
          </a:p>
          <a:p>
            <a:pPr marL="1200150" lvl="2" indent="-342900"/>
            <a:r>
              <a:rPr lang="en-US" dirty="0"/>
              <a:t>A programming model for large-scale data 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Hadoop Distributed File System (data storage)</a:t>
            </a:r>
          </a:p>
          <a:p>
            <a:pPr lvl="2"/>
            <a:r>
              <a:rPr lang="en-US" dirty="0"/>
              <a:t> Stores and aggregates data on cluster machines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Hardware Architecture</a:t>
            </a:r>
          </a:p>
          <a:p>
            <a:pPr marL="1200150" lvl="2" indent="-342900"/>
            <a:r>
              <a:rPr lang="en-US" dirty="0"/>
              <a:t>Networked machines</a:t>
            </a:r>
          </a:p>
        </p:txBody>
      </p:sp>
      <p:pic>
        <p:nvPicPr>
          <p:cNvPr id="1028" name="Picture 4" descr="http://www.michael-noll.com/blog/uploads/Yahoo-hadoop-cluster_OSCON_200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95" y="4428291"/>
            <a:ext cx="3756025" cy="16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0045" y="6180123"/>
            <a:ext cx="600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 Cluster of machines running </a:t>
            </a:r>
            <a:r>
              <a:rPr lang="en-US" sz="1200" i="1" dirty="0" err="1"/>
              <a:t>Hadoop</a:t>
            </a:r>
            <a:r>
              <a:rPr lang="en-US" sz="1200" i="1" dirty="0"/>
              <a:t> at Yahoo! (Source: Yahoo!) via</a:t>
            </a:r>
          </a:p>
          <a:p>
            <a:pPr algn="ctr"/>
            <a:r>
              <a:rPr lang="en-US" sz="1200" dirty="0"/>
              <a:t>http://www.michael-noll.com/tutorials/running-hadoop-on-ubuntu-linux-multi-node-cluster/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50EF-9FEA-9B4A-8FB1-42B3E90F7061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7AD-23BD-A94E-BFAB-C858AB55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F3CBB-3102-0748-B30D-BA0B7D2F3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1605" y="1898073"/>
            <a:ext cx="5042395" cy="353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D8DDD-604C-2943-8E5F-830618F6C43C}"/>
              </a:ext>
            </a:extLst>
          </p:cNvPr>
          <p:cNvSpPr txBox="1"/>
          <p:nvPr/>
        </p:nvSpPr>
        <p:spPr>
          <a:xfrm>
            <a:off x="0" y="1509879"/>
            <a:ext cx="4281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The high level summary I will show right now includes unacceptable language. </a:t>
            </a:r>
          </a:p>
          <a:p>
            <a:endParaRPr lang="en-US" dirty="0"/>
          </a:p>
          <a:p>
            <a:r>
              <a:rPr lang="en-US" dirty="0"/>
              <a:t>It is important for us to acknowledge the current state and highlight the fact that such terminology being considered acceptable is perhaps a function of the diversity of the teams/computer science</a:t>
            </a:r>
          </a:p>
          <a:p>
            <a:endParaRPr lang="en-US" dirty="0"/>
          </a:p>
          <a:p>
            <a:r>
              <a:rPr lang="en-US" dirty="0"/>
              <a:t>There are efforts to change things, though.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7CE38-ECA5-074C-9960-1DE979E1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96078"/>
            <a:ext cx="4488873" cy="1044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CDD3AE-634B-E04C-81B9-634F9D84AFBA}"/>
              </a:ext>
            </a:extLst>
          </p:cNvPr>
          <p:cNvSpPr txBox="1"/>
          <p:nvPr/>
        </p:nvSpPr>
        <p:spPr>
          <a:xfrm>
            <a:off x="5181600" y="2507670"/>
            <a:ext cx="18715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Coordinator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F812F-412E-8F43-8BB7-8C637A2041CB}"/>
              </a:ext>
            </a:extLst>
          </p:cNvPr>
          <p:cNvSpPr txBox="1"/>
          <p:nvPr/>
        </p:nvSpPr>
        <p:spPr>
          <a:xfrm>
            <a:off x="7232603" y="2489074"/>
            <a:ext cx="15252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Worker Nodes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D76C6-7174-1E42-A57C-487E579BEA68}"/>
              </a:ext>
            </a:extLst>
          </p:cNvPr>
          <p:cNvSpPr/>
          <p:nvPr/>
        </p:nvSpPr>
        <p:spPr>
          <a:xfrm>
            <a:off x="4281055" y="3976256"/>
            <a:ext cx="4668981" cy="131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EAE9E-6D73-E44E-A1D9-DE55A38D6B2A}"/>
              </a:ext>
            </a:extLst>
          </p:cNvPr>
          <p:cNvSpPr txBox="1"/>
          <p:nvPr/>
        </p:nvSpPr>
        <p:spPr>
          <a:xfrm>
            <a:off x="4932219" y="5591392"/>
            <a:ext cx="3825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will focus on the HDFS aspect. For more on YARN (Job scheduling):</a:t>
            </a:r>
          </a:p>
          <a:p>
            <a:r>
              <a:rPr lang="en-US" sz="1400" dirty="0">
                <a:hlinkClick r:id="rId5"/>
              </a:rPr>
              <a:t>https://hadoop.apache.org/docs/current/hadoop-yarn/hadoop-yarn-site/YARN.html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7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Spark Components</a:t>
            </a:r>
            <a:endParaRPr lang="en-AU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AU" altLang="en-US" dirty="0"/>
              <a:t>Spark SQL(SQL on Spark)</a:t>
            </a:r>
          </a:p>
          <a:p>
            <a:r>
              <a:rPr lang="en-AU" altLang="en-US" dirty="0"/>
              <a:t>Spark Streaming (stream processing)</a:t>
            </a:r>
          </a:p>
          <a:p>
            <a:r>
              <a:rPr lang="en-AU" altLang="en-US" dirty="0" err="1"/>
              <a:t>GraphX</a:t>
            </a:r>
            <a:r>
              <a:rPr lang="en-AU" altLang="en-US" dirty="0"/>
              <a:t> (graph processing)</a:t>
            </a:r>
          </a:p>
          <a:p>
            <a:r>
              <a:rPr lang="en-AU" altLang="en-US" dirty="0" err="1"/>
              <a:t>MLlib</a:t>
            </a:r>
            <a:r>
              <a:rPr lang="en-AU" altLang="en-US" dirty="0"/>
              <a:t> (machine learning library)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AU" altLang="en-US" dirty="0"/>
          </a:p>
        </p:txBody>
      </p:sp>
      <p:grpSp>
        <p:nvGrpSpPr>
          <p:cNvPr id="7172" name="Group 11"/>
          <p:cNvGrpSpPr>
            <a:grpSpLocks/>
          </p:cNvGrpSpPr>
          <p:nvPr/>
        </p:nvGrpSpPr>
        <p:grpSpPr bwMode="auto">
          <a:xfrm>
            <a:off x="685800" y="1339850"/>
            <a:ext cx="7807325" cy="2435225"/>
            <a:chOff x="645592" y="2286000"/>
            <a:chExt cx="7999802" cy="2559280"/>
          </a:xfrm>
        </p:grpSpPr>
        <p:sp>
          <p:nvSpPr>
            <p:cNvPr id="13" name="Rectangle 12"/>
            <p:cNvSpPr/>
            <p:nvPr/>
          </p:nvSpPr>
          <p:spPr>
            <a:xfrm>
              <a:off x="645592" y="4117871"/>
              <a:ext cx="7911964" cy="72740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kern="0" dirty="0">
                  <a:solidFill>
                    <a:sysClr val="window" lastClr="FFFFFF"/>
                  </a:solidFill>
                  <a:latin typeface="Corbel"/>
                  <a:cs typeface="Corbel"/>
                </a:rPr>
                <a:t>Spark </a:t>
              </a:r>
              <a:r>
                <a:rPr lang="en-US" altLang="zh-CN" sz="3000" kern="0" dirty="0">
                  <a:solidFill>
                    <a:sysClr val="window" lastClr="FFFFFF"/>
                  </a:solidFill>
                  <a:latin typeface="Corbel"/>
                  <a:cs typeface="Corbel"/>
                </a:rPr>
                <a:t>Core</a:t>
              </a:r>
              <a:endParaRPr lang="en-US" sz="3000" kern="0" dirty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3638" y="2286000"/>
              <a:ext cx="1766528" cy="165669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Spark Streaming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(real-time)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1683" y="2286000"/>
              <a:ext cx="1766528" cy="1656692"/>
            </a:xfrm>
            <a:prstGeom prst="rect">
              <a:avLst/>
            </a:prstGeom>
            <a:solidFill>
              <a:srgbClr val="8EB4E3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 err="1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GraphX</a:t>
              </a:r>
              <a:endParaRPr lang="en-US" sz="29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(graph)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33004" y="3518926"/>
              <a:ext cx="512390" cy="548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rbel"/>
                  <a:cs typeface="Corbel"/>
                </a:rPr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5592" y="2286000"/>
              <a:ext cx="1766528" cy="1656692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Spark SQL</a:t>
              </a:r>
              <a:br>
                <a:rPr lang="en-US" sz="30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</a:b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(SQL)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69729" y="2286000"/>
              <a:ext cx="1766528" cy="1656692"/>
            </a:xfrm>
            <a:prstGeom prst="rect">
              <a:avLst/>
            </a:prstGeom>
            <a:solidFill>
              <a:srgbClr val="8EB4E3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 err="1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MLlib</a:t>
              </a:r>
              <a:endParaRPr lang="en-US" sz="29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(machine learning)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2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Hadoop Distributed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86711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Also need a mechanism to support the process at the data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HDFS is designed to be…</a:t>
            </a:r>
          </a:p>
          <a:p>
            <a:r>
              <a:rPr lang="en-US" dirty="0"/>
              <a:t>Scalable in storage and I/O bandwidth</a:t>
            </a:r>
          </a:p>
          <a:p>
            <a:r>
              <a:rPr lang="en-US" dirty="0"/>
              <a:t>Highly fault-tolerant (check periodically)</a:t>
            </a:r>
          </a:p>
          <a:p>
            <a:r>
              <a:rPr lang="en-US" dirty="0"/>
              <a:t>Optimized for commodity machines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Settings:</a:t>
            </a:r>
          </a:p>
          <a:p>
            <a:r>
              <a:rPr lang="en-US" dirty="0"/>
              <a:t>Save a file into blocks (128MB)</a:t>
            </a:r>
          </a:p>
          <a:p>
            <a:r>
              <a:rPr lang="en-US" dirty="0"/>
              <a:t>Replicate 3 times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0343-D035-464D-B0F2-1D51129412A9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0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Hadoop Distributed File System (HDFS)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7234" y="2093345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0434" y="3917625"/>
            <a:ext cx="1161635" cy="1144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05511" y="3900631"/>
            <a:ext cx="1161635" cy="1144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3286329" y="2681948"/>
            <a:ext cx="687994" cy="12186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 flipH="1">
            <a:off x="1821252" y="2681948"/>
            <a:ext cx="2153071" cy="123567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3027" y="5238502"/>
            <a:ext cx="368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Responsible for actual read and write</a:t>
            </a:r>
          </a:p>
        </p:txBody>
      </p:sp>
      <p:sp>
        <p:nvSpPr>
          <p:cNvPr id="32" name="Oval 31"/>
          <p:cNvSpPr/>
          <p:nvPr/>
        </p:nvSpPr>
        <p:spPr>
          <a:xfrm>
            <a:off x="457200" y="2093345"/>
            <a:ext cx="1174290" cy="8364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4" name="Straight Arrow Connector 33"/>
          <p:cNvCxnSpPr>
            <a:stCxn id="32" idx="6"/>
            <a:endCxn id="7" idx="1"/>
          </p:cNvCxnSpPr>
          <p:nvPr/>
        </p:nvCxnSpPr>
        <p:spPr>
          <a:xfrm flipV="1">
            <a:off x="1631490" y="2387647"/>
            <a:ext cx="1445744" cy="12391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9" idx="1"/>
          </p:cNvCxnSpPr>
          <p:nvPr/>
        </p:nvCxnSpPr>
        <p:spPr>
          <a:xfrm>
            <a:off x="1044345" y="2929781"/>
            <a:ext cx="196089" cy="156020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83418" y="3917625"/>
            <a:ext cx="1161635" cy="1144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8" idx="0"/>
          </p:cNvCxnSpPr>
          <p:nvPr/>
        </p:nvCxnSpPr>
        <p:spPr>
          <a:xfrm>
            <a:off x="3974323" y="2681948"/>
            <a:ext cx="789913" cy="123567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8426" y="32020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5068-4F30-844A-A780-47FA34237003}" type="datetime1">
              <a:rPr lang="en-US" smtClean="0"/>
              <a:t>10/12/22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21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EB6E5-C29A-3342-9CFB-B96798100EC9}"/>
              </a:ext>
            </a:extLst>
          </p:cNvPr>
          <p:cNvSpPr txBox="1"/>
          <p:nvPr/>
        </p:nvSpPr>
        <p:spPr>
          <a:xfrm>
            <a:off x="5583591" y="1947331"/>
            <a:ext cx="3560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node keeps track of where these chunks are. Name node also has a simple webpage that lists some basic details.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Single point of availability failure (which is why systems generally replicate and have two name nodes)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08020" y="2837226"/>
            <a:ext cx="6914320" cy="1602403"/>
            <a:chOff x="2075452" y="3576947"/>
            <a:chExt cx="6914320" cy="1602403"/>
          </a:xfrm>
        </p:grpSpPr>
        <p:grpSp>
          <p:nvGrpSpPr>
            <p:cNvPr id="10" name="Group 9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1108020" y="4796232"/>
            <a:ext cx="6914320" cy="1602403"/>
            <a:chOff x="2075452" y="3576947"/>
            <a:chExt cx="6914320" cy="1602403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4" name="Rectangle 223"/>
          <p:cNvSpPr/>
          <p:nvPr/>
        </p:nvSpPr>
        <p:spPr>
          <a:xfrm>
            <a:off x="4302678" y="2026634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831260" y="2026634"/>
            <a:ext cx="1794177" cy="5886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Tracker</a:t>
            </a:r>
          </a:p>
        </p:txBody>
      </p:sp>
      <p:sp>
        <p:nvSpPr>
          <p:cNvPr id="228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b="1" dirty="0" err="1"/>
              <a:t>MapReduce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933" y="1248305"/>
            <a:ext cx="92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large configurations, there might be multiple racks with multiple nodes. </a:t>
            </a:r>
          </a:p>
          <a:p>
            <a:r>
              <a:rPr lang="en-US" dirty="0"/>
              <a:t>Name node is rack-aware (what if an entire rack goes down? We need to be resilient to this case)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531" y="2733768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80531" y="4645670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6222457" y="2026634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Node2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3425" y="3127239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3479614" y="3905905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5788592" y="3118345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599562" y="3934053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842" y="6505059"/>
            <a:ext cx="35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rack 1 goes offline?</a:t>
            </a:r>
          </a:p>
        </p:txBody>
      </p:sp>
    </p:spTree>
    <p:extLst>
      <p:ext uri="{BB962C8B-B14F-4D97-AF65-F5344CB8AC3E}">
        <p14:creationId xmlns:p14="http://schemas.microsoft.com/office/powerpoint/2010/main" val="17363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7" grpId="0" animBg="1"/>
      <p:bldP spid="226" grpId="0" animBg="1"/>
      <p:bldP spid="230" grpId="0" animBg="1"/>
      <p:bldP spid="231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08020" y="2837226"/>
            <a:ext cx="6914320" cy="1602403"/>
            <a:chOff x="2075452" y="3576947"/>
            <a:chExt cx="6914320" cy="1602403"/>
          </a:xfrm>
        </p:grpSpPr>
        <p:grpSp>
          <p:nvGrpSpPr>
            <p:cNvPr id="10" name="Group 9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1108020" y="4796232"/>
            <a:ext cx="6914320" cy="1602403"/>
            <a:chOff x="2075452" y="3576947"/>
            <a:chExt cx="6914320" cy="1602403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4" name="Rectangle 223"/>
          <p:cNvSpPr/>
          <p:nvPr/>
        </p:nvSpPr>
        <p:spPr>
          <a:xfrm>
            <a:off x="4302678" y="2026634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831260" y="2026634"/>
            <a:ext cx="1794177" cy="5886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Tracker</a:t>
            </a:r>
          </a:p>
        </p:txBody>
      </p:sp>
      <p:sp>
        <p:nvSpPr>
          <p:cNvPr id="228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b="1" dirty="0" err="1"/>
              <a:t>MapReduce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8867-C932-F649-9241-08038E5DAE9D}" type="datetime1">
              <a:rPr lang="en-US" smtClean="0"/>
              <a:t>10/12/22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933" y="1248305"/>
            <a:ext cx="92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large configurations, there might be multiple racks with multiple nodes. </a:t>
            </a:r>
          </a:p>
          <a:p>
            <a:r>
              <a:rPr lang="en-US" dirty="0"/>
              <a:t>Name node is rack-aware (what if an entire rack goes down? We need to be resilient to this case)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531" y="2733768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80531" y="4645670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6222457" y="2026634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Node2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3425" y="3127239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3428816" y="5023002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5788592" y="3118345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599562" y="3934053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842" y="6505059"/>
            <a:ext cx="35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rack 1 goes offline?</a:t>
            </a:r>
          </a:p>
        </p:txBody>
      </p:sp>
    </p:spTree>
    <p:extLst>
      <p:ext uri="{BB962C8B-B14F-4D97-AF65-F5344CB8AC3E}">
        <p14:creationId xmlns:p14="http://schemas.microsoft.com/office/powerpoint/2010/main" val="305205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33495"/>
            <a:ext cx="8226854" cy="743429"/>
          </a:xfrm>
        </p:spPr>
        <p:txBody>
          <a:bodyPr>
            <a:normAutofit/>
          </a:bodyPr>
          <a:lstStyle/>
          <a:p>
            <a:r>
              <a:rPr lang="en-US" sz="4000" dirty="0"/>
              <a:t>Read Operation in HDFS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85377" y="6356352"/>
            <a:ext cx="501424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337" y="1232938"/>
            <a:ext cx="5996975" cy="48673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921" y="6140555"/>
            <a:ext cx="884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does the client go to the name node only to get the list and communicate with the data nodes directly? We don’t want name node to be a single point of failure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8313" y="2718780"/>
            <a:ext cx="2875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Say that the client is looking for a block that is replicated on three </a:t>
            </a:r>
            <a:r>
              <a:rPr lang="en-US" sz="1600" dirty="0" err="1"/>
              <a:t>datanodes</a:t>
            </a:r>
            <a:r>
              <a:rPr lang="en-US" sz="1600" dirty="0"/>
              <a:t>. </a:t>
            </a:r>
            <a:r>
              <a:rPr lang="en-US" sz="1600" dirty="0" err="1"/>
              <a:t>Namenode</a:t>
            </a:r>
            <a:r>
              <a:rPr lang="en-US" sz="1600" dirty="0"/>
              <a:t> gives a sorted listed  of </a:t>
            </a:r>
            <a:r>
              <a:rPr lang="en-US" sz="1600" dirty="0" err="1"/>
              <a:t>datanodes</a:t>
            </a:r>
            <a:r>
              <a:rPr lang="en-US" sz="1600" dirty="0"/>
              <a:t> to contact. Client will contact the second </a:t>
            </a:r>
            <a:r>
              <a:rPr lang="en-US" sz="1600" dirty="0" err="1"/>
              <a:t>datanode</a:t>
            </a:r>
            <a:r>
              <a:rPr lang="en-US" sz="1600" dirty="0"/>
              <a:t> only if it does not receive a response from the first</a:t>
            </a:r>
          </a:p>
        </p:txBody>
      </p:sp>
    </p:spTree>
    <p:extLst>
      <p:ext uri="{BB962C8B-B14F-4D97-AF65-F5344CB8AC3E}">
        <p14:creationId xmlns:p14="http://schemas.microsoft.com/office/powerpoint/2010/main" val="11624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33495"/>
            <a:ext cx="8226854" cy="743429"/>
          </a:xfrm>
        </p:spPr>
        <p:txBody>
          <a:bodyPr>
            <a:normAutofit/>
          </a:bodyPr>
          <a:lstStyle/>
          <a:p>
            <a:r>
              <a:rPr lang="en-US" sz="4000" dirty="0"/>
              <a:t>Write Operation in HDFS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85377" y="6356352"/>
            <a:ext cx="501424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25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4785" y="1231779"/>
            <a:ext cx="5631684" cy="4667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4972" y="6048077"/>
            <a:ext cx="77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your replication is 3, two of those are generally saved on two different </a:t>
            </a:r>
            <a:r>
              <a:rPr lang="en-US" dirty="0" err="1"/>
              <a:t>datanodes</a:t>
            </a:r>
            <a:r>
              <a:rPr lang="en-US" dirty="0"/>
              <a:t> on the same rack? Why?</a:t>
            </a:r>
          </a:p>
        </p:txBody>
      </p:sp>
    </p:spTree>
    <p:extLst>
      <p:ext uri="{BB962C8B-B14F-4D97-AF65-F5344CB8AC3E}">
        <p14:creationId xmlns:p14="http://schemas.microsoft.com/office/powerpoint/2010/main" val="411548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387579" y="326586"/>
            <a:ext cx="6367682" cy="815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 defTabSz="829544"/>
            <a:r>
              <a:rPr lang="en-US" sz="2903" b="1" kern="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Two Paradigms</a:t>
            </a:r>
            <a:endParaRPr lang="en-US" sz="1633" kern="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80133" y="1796222"/>
            <a:ext cx="4154489" cy="4244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defTabSz="829544"/>
            <a:r>
              <a:rPr lang="en-US" sz="2359" b="1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MapReduce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parallelism abstractions make it easy to run distributed computation 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flexible, complete</a:t>
            </a:r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programming language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programmer responsible for optimizations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difficult/inefficient for many queries (join)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587955" y="1796222"/>
            <a:ext cx="4357618" cy="4244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SQL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Easy for certain operations like filter, join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Optimizations built-in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Simple, declarative query statements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must perform ETL on data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doesn't scale well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hard to perform</a:t>
            </a:r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iteration, row-by-row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Spark vs. SQL</a:t>
            </a:r>
          </a:p>
        </p:txBody>
      </p:sp>
    </p:spTree>
    <p:extLst>
      <p:ext uri="{BB962C8B-B14F-4D97-AF65-F5344CB8AC3E}">
        <p14:creationId xmlns:p14="http://schemas.microsoft.com/office/powerpoint/2010/main" val="3478286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387579" y="326586"/>
            <a:ext cx="6367682" cy="815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defTabSz="829544"/>
            <a:r>
              <a:rPr lang="en-US" sz="2903" b="1" kern="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What is Spark SQL?</a:t>
            </a:r>
            <a:endParaRPr lang="en-US" sz="1633" kern="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796222"/>
            <a:ext cx="8058835" cy="4244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Tries to allow users to have the advantages of both without the disadvantages of either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910" lvl="1" indent="-195302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Make it easier to construct a “pipeline” or mix of SQL queries fed into procedural constructs, similar to </a:t>
            </a:r>
            <a:r>
              <a:rPr lang="en-US" sz="2400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FlumeJava</a:t>
            </a:r>
            <a:r>
              <a:rPr lang="en-US" sz="24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or </a:t>
            </a:r>
            <a:r>
              <a:rPr lang="en-US" sz="2400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DryadLINQ</a:t>
            </a:r>
            <a:endParaRPr lang="en-US" sz="24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Transforms SQL operations into RDD operations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can be loaded from HDFS 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Stores data in memory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Supports both relational and Spark-style queries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Provides a configurable optimization engine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SparkSQL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SparkContext</a:t>
            </a:r>
            <a:r>
              <a:rPr lang="en-US" dirty="0"/>
              <a:t>: Entry point to SQL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entry point into all SQL functionality in Spark is the </a:t>
            </a:r>
            <a:r>
              <a:rPr lang="en-US" sz="2800" dirty="0" err="1"/>
              <a:t>SQLContext</a:t>
            </a:r>
            <a:r>
              <a:rPr lang="en-US" sz="2800" dirty="0"/>
              <a:t> class. To create a basic instance, all we need is a </a:t>
            </a:r>
            <a:r>
              <a:rPr lang="en-US" sz="2800" dirty="0" err="1"/>
              <a:t>SparkContext</a:t>
            </a:r>
            <a:r>
              <a:rPr lang="en-US" sz="2800" dirty="0"/>
              <a:t> reference.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</a:t>
            </a:r>
            <a:r>
              <a:rPr lang="en-US" sz="2400" dirty="0" err="1"/>
              <a:t>SQLContext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 err="1"/>
              <a:t>sqlContext</a:t>
            </a:r>
            <a:r>
              <a:rPr lang="en-US" sz="2400" dirty="0"/>
              <a:t> = </a:t>
            </a:r>
            <a:r>
              <a:rPr lang="en-US" sz="2400" dirty="0" err="1"/>
              <a:t>SQLContext</a:t>
            </a:r>
            <a:r>
              <a:rPr lang="en-US" sz="2400" dirty="0"/>
              <a:t>(</a:t>
            </a:r>
            <a:r>
              <a:rPr lang="en-US" sz="2400" dirty="0" err="1"/>
              <a:t>sc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93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Datasets and </a:t>
            </a:r>
            <a:r>
              <a:rPr lang="en-AU" dirty="0" err="1"/>
              <a:t>DataFrames</a:t>
            </a:r>
            <a:endParaRPr lang="en-AU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altLang="en-US" dirty="0"/>
              <a:t>A </a:t>
            </a:r>
            <a:r>
              <a:rPr lang="en-AU" altLang="en-US" i="1" dirty="0"/>
              <a:t>Dataset</a:t>
            </a:r>
            <a:r>
              <a:rPr lang="en-AU" altLang="en-US" dirty="0"/>
              <a:t> is a distributed collection of data</a:t>
            </a:r>
          </a:p>
          <a:p>
            <a:pPr lvl="1"/>
            <a:r>
              <a:rPr lang="en-AU" altLang="en-US" dirty="0"/>
              <a:t>A Dataset can be constructed from JVM objects and then manipulated using functional transformations (map, </a:t>
            </a:r>
            <a:r>
              <a:rPr lang="en-AU" altLang="en-US" dirty="0" err="1"/>
              <a:t>flatMap</a:t>
            </a:r>
            <a:r>
              <a:rPr lang="en-AU" altLang="en-US" dirty="0"/>
              <a:t>, etc.)</a:t>
            </a:r>
          </a:p>
          <a:p>
            <a:pPr lvl="1"/>
            <a:r>
              <a:rPr lang="en-AU" altLang="en-US" dirty="0"/>
              <a:t>The Dataset API is available in </a:t>
            </a:r>
            <a:r>
              <a:rPr lang="en-AU" altLang="en-US" dirty="0" err="1"/>
              <a:t>Scala</a:t>
            </a:r>
            <a:r>
              <a:rPr lang="en-AU" altLang="en-US" dirty="0"/>
              <a:t> and Java</a:t>
            </a:r>
            <a:endParaRPr lang="en-US" altLang="en-US" dirty="0"/>
          </a:p>
          <a:p>
            <a:endParaRPr lang="en-AU" altLang="en-US" dirty="0"/>
          </a:p>
          <a:p>
            <a:r>
              <a:rPr lang="en-AU" altLang="en-US" dirty="0"/>
              <a:t>A </a:t>
            </a:r>
            <a:r>
              <a:rPr lang="en-AU" altLang="en-US" i="1" dirty="0" err="1"/>
              <a:t>DataFrame</a:t>
            </a:r>
            <a:r>
              <a:rPr lang="en-AU" altLang="en-US" dirty="0"/>
              <a:t> is a </a:t>
            </a:r>
            <a:r>
              <a:rPr lang="en-AU" altLang="en-US" i="1" dirty="0"/>
              <a:t>Dataset</a:t>
            </a:r>
            <a:r>
              <a:rPr lang="en-AU" altLang="en-US" dirty="0"/>
              <a:t> organized into named columns</a:t>
            </a:r>
            <a:endParaRPr lang="en-US" altLang="en-US" dirty="0"/>
          </a:p>
          <a:p>
            <a:pPr lvl="1"/>
            <a:r>
              <a:rPr lang="en-AU" altLang="en-US" dirty="0"/>
              <a:t>It is conceptually equivalent to a table in a relational database or a data frame in R/Python, but with richer optimizations</a:t>
            </a:r>
          </a:p>
          <a:p>
            <a:pPr lvl="1"/>
            <a:r>
              <a:rPr lang="en-AU" altLang="en-US" dirty="0"/>
              <a:t>An abstraction for selecting, filtering, aggregating and plotting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708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Difference between </a:t>
            </a:r>
            <a:r>
              <a:rPr lang="en-US" dirty="0" err="1"/>
              <a:t>DataFrame</a:t>
            </a:r>
            <a:r>
              <a:rPr lang="en-US" dirty="0"/>
              <a:t> and RDD</a:t>
            </a:r>
            <a:endParaRPr lang="en-AU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66"/>
          </a:xfrm>
        </p:spPr>
        <p:txBody>
          <a:bodyPr>
            <a:normAutofit fontScale="62500" lnSpcReduction="20000"/>
          </a:bodyPr>
          <a:lstStyle/>
          <a:p>
            <a:r>
              <a:rPr lang="en-AU" altLang="en-US" dirty="0" err="1"/>
              <a:t>DataFrame</a:t>
            </a:r>
            <a:r>
              <a:rPr lang="en-AU" altLang="en-US" dirty="0"/>
              <a:t> more like a traditional database of two-dimensional form, in addition to data, but also to grasp the structural information of the data, that is, schema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AU" altLang="en-US" dirty="0"/>
              <a:t>RDD[Person] </a:t>
            </a:r>
            <a:r>
              <a:rPr lang="en-US" altLang="zh-CN" dirty="0"/>
              <a:t>a</a:t>
            </a:r>
            <a:r>
              <a:rPr lang="en-AU" altLang="en-US" dirty="0" err="1"/>
              <a:t>lthough</a:t>
            </a:r>
            <a:r>
              <a:rPr lang="en-AU" altLang="en-US" dirty="0"/>
              <a:t> with Person for type parameters, but the Spark framework itself does not understand internal structure of Person class</a:t>
            </a:r>
          </a:p>
          <a:p>
            <a:pPr lvl="1"/>
            <a:r>
              <a:rPr lang="en-AU" altLang="en-US" dirty="0" err="1"/>
              <a:t>DataFrame</a:t>
            </a:r>
            <a:r>
              <a:rPr lang="en-AU" altLang="en-US" dirty="0"/>
              <a:t> has provided a detailed structural information, making Spark SQL aware of what columns are included in the dataset (the name and type of each column). Thus Spark SQL query optimizer can target optimization</a:t>
            </a:r>
          </a:p>
        </p:txBody>
      </p:sp>
      <p:pic>
        <p:nvPicPr>
          <p:cNvPr id="30724" name="Picture 2" descr="http://prog3.com/sbdm/img.ptcms/article/201506/18/558274b76d85a_middle.jpg?_=56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2513138"/>
            <a:ext cx="482282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71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err="1"/>
              <a:t>DataFrame</a:t>
            </a:r>
            <a:r>
              <a:rPr lang="en-AU" dirty="0"/>
              <a:t> Data Sources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06757"/>
          </a:xfrm>
        </p:spPr>
        <p:txBody>
          <a:bodyPr>
            <a:normAutofit fontScale="62500" lnSpcReduction="20000"/>
          </a:bodyPr>
          <a:lstStyle/>
          <a:p>
            <a:r>
              <a:rPr lang="en-AU" altLang="en-US" dirty="0"/>
              <a:t>Spark SQL’s Data Source API can read and write </a:t>
            </a:r>
            <a:r>
              <a:rPr lang="en-AU" altLang="en-US" dirty="0" err="1"/>
              <a:t>DataFrames</a:t>
            </a:r>
            <a:r>
              <a:rPr lang="en-AU" altLang="en-US" dirty="0"/>
              <a:t> using a variety of formats.</a:t>
            </a:r>
          </a:p>
          <a:p>
            <a:pPr lvl="1"/>
            <a:r>
              <a:rPr lang="en-US" altLang="en-US" dirty="0"/>
              <a:t>E.g., </a:t>
            </a:r>
            <a:r>
              <a:rPr lang="en-AU" altLang="en-US" dirty="0"/>
              <a:t>structured data files, tables in Hive, external databases, or existing RDDs</a:t>
            </a:r>
          </a:p>
          <a:p>
            <a:endParaRPr lang="en-US" dirty="0"/>
          </a:p>
          <a:p>
            <a:r>
              <a:rPr lang="en-US" dirty="0" err="1"/>
              <a:t>DataFrames</a:t>
            </a:r>
            <a:r>
              <a:rPr lang="en-US" dirty="0"/>
              <a:t> can be created from RDDs, or loaded from data file: </a:t>
            </a:r>
            <a:r>
              <a:rPr lang="en-US" dirty="0">
                <a:hlinkClick r:id="rId2"/>
              </a:rPr>
              <a:t>https://spark.apache.org/docs/1.3.0/sql-programming-guide.html</a:t>
            </a:r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operations: </a:t>
            </a:r>
            <a:r>
              <a:rPr lang="en-US" dirty="0">
                <a:hlinkClick r:id="rId3"/>
              </a:rPr>
              <a:t>https://spark.apache.org/docs/1.3.0/api/python/pyspark.sql.html#pyspark.sql.DataFrame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altLang="en-US" dirty="0"/>
          </a:p>
          <a:p>
            <a:pPr lvl="1"/>
            <a:endParaRPr lang="en-AU" alt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1" y="4088593"/>
            <a:ext cx="6597658" cy="278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2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err="1"/>
              <a:t>DataFrames</a:t>
            </a:r>
            <a:endParaRPr lang="en-AU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700" dirty="0">
                <a:latin typeface="Calibri"/>
                <a:cs typeface="Calibri"/>
              </a:rPr>
              <a:t>Can</a:t>
            </a:r>
            <a:r>
              <a:rPr lang="en-AU" altLang="en-US" sz="2700" dirty="0">
                <a:latin typeface="Calibri"/>
                <a:cs typeface="Calibri"/>
              </a:rPr>
              <a:t> </a:t>
            </a:r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embed relational style queries</a:t>
            </a:r>
          </a:p>
          <a:p>
            <a:pPr lvl="1"/>
            <a:r>
              <a:rPr lang="en-US" sz="24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Allows use of things like loop constructs and conditionals surrounding SQL-style queries</a:t>
            </a:r>
            <a:endParaRPr lang="en-US" sz="24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Can access, name, and use intermediate results of those queries</a:t>
            </a:r>
            <a:endParaRPr lang="en-US" sz="27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Spark-style lazy-</a:t>
            </a:r>
            <a:r>
              <a:rPr lang="en-US" sz="2700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eval</a:t>
            </a:r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 allows optimization</a:t>
            </a:r>
            <a:endParaRPr lang="en-US" sz="27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Immediate error detection and response despite lazy-evaluation</a:t>
            </a:r>
            <a:endParaRPr lang="en-US" sz="27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9033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6082</TotalTime>
  <Words>1467</Words>
  <Application>Microsoft Macintosh PowerPoint</Application>
  <PresentationFormat>On-screen Show (4:3)</PresentationFormat>
  <Paragraphs>227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Source Sans Pro Black</vt:lpstr>
      <vt:lpstr>Source Sans Pro Semibold</vt:lpstr>
      <vt:lpstr>Wingdings</vt:lpstr>
      <vt:lpstr>Office Theme</vt:lpstr>
      <vt:lpstr>SI 618: Large-scale distributed computation 3</vt:lpstr>
      <vt:lpstr>Spark Components</vt:lpstr>
      <vt:lpstr>Spark vs. SQL</vt:lpstr>
      <vt:lpstr>PowerPoint Presentation</vt:lpstr>
      <vt:lpstr>SparkContext: Entry point to SQL functionality</vt:lpstr>
      <vt:lpstr>Datasets and DataFrames</vt:lpstr>
      <vt:lpstr>Difference between DataFrame and RDD</vt:lpstr>
      <vt:lpstr>DataFrame Data Sources</vt:lpstr>
      <vt:lpstr>DataFrames</vt:lpstr>
      <vt:lpstr>Spark SQL</vt:lpstr>
      <vt:lpstr>Spark SQL</vt:lpstr>
      <vt:lpstr>PowerPoint Presentation</vt:lpstr>
      <vt:lpstr>Parquet Files</vt:lpstr>
      <vt:lpstr>Resources: Spark Documentation</vt:lpstr>
      <vt:lpstr>Now lets go through a SparkSQL example</vt:lpstr>
      <vt:lpstr>Mid-point Check in</vt:lpstr>
      <vt:lpstr>Distributed File Systems</vt:lpstr>
      <vt:lpstr>Hadoop Framework</vt:lpstr>
      <vt:lpstr>High Level Overview</vt:lpstr>
      <vt:lpstr>Hadoop Distributed File System (HDFS)</vt:lpstr>
      <vt:lpstr>Hadoop Distributed File System (HDFS)</vt:lpstr>
      <vt:lpstr>PowerPoint Presentation</vt:lpstr>
      <vt:lpstr>PowerPoint Presentation</vt:lpstr>
      <vt:lpstr>Read Operation in HDFS</vt:lpstr>
      <vt:lpstr>Write Operation in HDFS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618: Large-scale distributed computation 2</dc:title>
  <dc:creator>Budak, Ceren</dc:creator>
  <cp:lastModifiedBy>Budak, Ceren</cp:lastModifiedBy>
  <cp:revision>114</cp:revision>
  <dcterms:created xsi:type="dcterms:W3CDTF">2017-02-01T15:08:10Z</dcterms:created>
  <dcterms:modified xsi:type="dcterms:W3CDTF">2022-10-13T02:29:21Z</dcterms:modified>
</cp:coreProperties>
</file>