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Krona One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bJgcsj7z6++vkmsJglYCXM3Fp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F5956-1A69-4642-888C-DFFA58AAFF86}" v="2" dt="2022-11-15T23:29:0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3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ana Dorsey" userId="a48c117a12ec41f5" providerId="LiveId" clId="{390F5956-1A69-4642-888C-DFFA58AAFF86}"/>
    <pc:docChg chg="modSld">
      <pc:chgData name="Kiana Dorsey" userId="a48c117a12ec41f5" providerId="LiveId" clId="{390F5956-1A69-4642-888C-DFFA58AAFF86}" dt="2022-11-15T23:29:31.969" v="3" actId="34135"/>
      <pc:docMkLst>
        <pc:docMk/>
      </pc:docMkLst>
      <pc:sldChg chg="modSp mod">
        <pc:chgData name="Kiana Dorsey" userId="a48c117a12ec41f5" providerId="LiveId" clId="{390F5956-1A69-4642-888C-DFFA58AAFF86}" dt="2022-11-15T23:29:13.678" v="1" actId="34135"/>
        <pc:sldMkLst>
          <pc:docMk/>
          <pc:sldMk cId="0" sldId="262"/>
        </pc:sldMkLst>
        <pc:graphicFrameChg chg="mod">
          <ac:chgData name="Kiana Dorsey" userId="a48c117a12ec41f5" providerId="LiveId" clId="{390F5956-1A69-4642-888C-DFFA58AAFF86}" dt="2022-11-15T23:29:13.678" v="1" actId="34135"/>
          <ac:graphicFrameMkLst>
            <pc:docMk/>
            <pc:sldMk cId="0" sldId="262"/>
            <ac:graphicFrameMk id="321" creationId="{00000000-0000-0000-0000-000000000000}"/>
          </ac:graphicFrameMkLst>
        </pc:graphicFrameChg>
      </pc:sldChg>
      <pc:sldChg chg="modSp mod">
        <pc:chgData name="Kiana Dorsey" userId="a48c117a12ec41f5" providerId="LiveId" clId="{390F5956-1A69-4642-888C-DFFA58AAFF86}" dt="2022-11-15T23:29:26.154" v="2" actId="34135"/>
        <pc:sldMkLst>
          <pc:docMk/>
          <pc:sldMk cId="0" sldId="263"/>
        </pc:sldMkLst>
        <pc:graphicFrameChg chg="mod">
          <ac:chgData name="Kiana Dorsey" userId="a48c117a12ec41f5" providerId="LiveId" clId="{390F5956-1A69-4642-888C-DFFA58AAFF86}" dt="2022-11-15T23:29:26.154" v="2" actId="34135"/>
          <ac:graphicFrameMkLst>
            <pc:docMk/>
            <pc:sldMk cId="0" sldId="263"/>
            <ac:graphicFrameMk id="328" creationId="{00000000-0000-0000-0000-000000000000}"/>
          </ac:graphicFrameMkLst>
        </pc:graphicFrameChg>
      </pc:sldChg>
      <pc:sldChg chg="modSp mod">
        <pc:chgData name="Kiana Dorsey" userId="a48c117a12ec41f5" providerId="LiveId" clId="{390F5956-1A69-4642-888C-DFFA58AAFF86}" dt="2022-11-15T23:29:31.969" v="3" actId="34135"/>
        <pc:sldMkLst>
          <pc:docMk/>
          <pc:sldMk cId="0" sldId="264"/>
        </pc:sldMkLst>
        <pc:graphicFrameChg chg="mod">
          <ac:chgData name="Kiana Dorsey" userId="a48c117a12ec41f5" providerId="LiveId" clId="{390F5956-1A69-4642-888C-DFFA58AAFF86}" dt="2022-11-15T23:29:31.969" v="3" actId="34135"/>
          <ac:graphicFrameMkLst>
            <pc:docMk/>
            <pc:sldMk cId="0" sldId="264"/>
            <ac:graphicFrameMk id="33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aa464755939b4c/Documents/Rental%20Data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aa464755939b4c/Documents/Rental%20Data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aa464755939b4c/Documents/Rental%20Data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to</a:t>
            </a:r>
            <a:r>
              <a:rPr lang="en-US" baseline="0"/>
              <a:t> </a:t>
            </a:r>
            <a:r>
              <a:rPr lang="en-US"/>
              <a:t>Total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'[Rental Data .xlsx]Baseline'!$C$6</c:f>
              <c:strCache>
                <c:ptCount val="1"/>
                <c:pt idx="0">
                  <c:v>Total 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0D-4F6B-A133-FBB30B0838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'[Rental Data .xlsx]Baseline'!$D$3:$E$3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'[Rental Data .xlsx]Baseline'!$D$6:$E$6</c:f>
              <c:numCache>
                <c:formatCode>_("$"* #,##0_);_("$"* \(#,##0\);_("$"* "-"??_);_(@_)</c:formatCode>
                <c:ptCount val="2"/>
                <c:pt idx="0">
                  <c:v>34545558.702499941</c:v>
                </c:pt>
                <c:pt idx="1">
                  <c:v>45395368.401666656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FE-445D-9CF8-1ACF2278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396479"/>
        <c:axId val="1311396895"/>
      </c:barChart>
      <c:catAx>
        <c:axId val="1311396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11396895"/>
        <c:crosses val="autoZero"/>
        <c:auto val="1"/>
        <c:lblAlgn val="ctr"/>
        <c:lblOffset val="100"/>
        <c:noMultiLvlLbl val="0"/>
      </c:catAx>
      <c:valAx>
        <c:axId val="131139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9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</a:t>
            </a:r>
            <a:r>
              <a:rPr lang="en-US" baseline="0"/>
              <a:t> to </a:t>
            </a:r>
            <a:r>
              <a:rPr lang="en-US"/>
              <a:t>Total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'[Rental Data .xlsx]Baseline'!$C$6</c:f>
              <c:strCache>
                <c:ptCount val="1"/>
                <c:pt idx="0">
                  <c:v>Total 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4C4-4CF0-A5C7-18FC48C176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'[Rental Data .xlsx]Baseline'!$D$3:$F$3</c:f>
              <c:strCache>
                <c:ptCount val="2"/>
                <c:pt idx="0">
                  <c:v>2018</c:v>
                </c:pt>
                <c:pt idx="1">
                  <c:v>Strategy 2</c:v>
                </c:pt>
              </c:strCache>
              <c:extLst/>
            </c:strRef>
          </c:cat>
          <c:val>
            <c:numRef>
              <c:f>'[Rental Data .xlsx]Baseline'!$D$6:$F$6</c:f>
              <c:numCache>
                <c:formatCode>_("$"* #,##0_);_("$"* \(#,##0\);_("$"* "-"??_);_(@_)</c:formatCode>
                <c:ptCount val="2"/>
                <c:pt idx="0">
                  <c:v>34545558.702499941</c:v>
                </c:pt>
                <c:pt idx="1">
                  <c:v>42918280.888333336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C4-4CF0-A5C7-18FC48C17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4366623"/>
        <c:axId val="1454367039"/>
      </c:barChart>
      <c:catAx>
        <c:axId val="14543666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54367039"/>
        <c:crosses val="autoZero"/>
        <c:auto val="1"/>
        <c:lblAlgn val="ctr"/>
        <c:lblOffset val="100"/>
        <c:noMultiLvlLbl val="0"/>
      </c:catAx>
      <c:valAx>
        <c:axId val="145436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36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</a:t>
            </a:r>
            <a:r>
              <a:rPr lang="en-US" baseline="0"/>
              <a:t> to </a:t>
            </a:r>
            <a:r>
              <a:rPr lang="en-US"/>
              <a:t>Total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'[Rental Data .xlsx]Baseline'!$C$6</c:f>
              <c:strCache>
                <c:ptCount val="1"/>
                <c:pt idx="0">
                  <c:v>Total 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52C-49F1-9D74-A64AFE2E40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'[Rental Data .xlsx]Baseline'!$D$3:$G$3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  <c:extLst/>
            </c:strRef>
          </c:cat>
          <c:val>
            <c:numRef>
              <c:f>'[Rental Data .xlsx]Baseline'!$D$6:$G$6</c:f>
              <c:numCache>
                <c:formatCode>_("$"* #,##0_);_("$"* \(#,##0\);_("$"* "-"??_);_(@_)</c:formatCode>
                <c:ptCount val="2"/>
                <c:pt idx="0">
                  <c:v>34545558.702499941</c:v>
                </c:pt>
                <c:pt idx="1">
                  <c:v>50120552.675833292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352C-49F1-9D74-A64AFE2E40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09599151"/>
        <c:axId val="1309601231"/>
      </c:barChart>
      <c:catAx>
        <c:axId val="1309599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9601231"/>
        <c:crosses val="autoZero"/>
        <c:auto val="1"/>
        <c:lblAlgn val="ctr"/>
        <c:lblOffset val="100"/>
        <c:noMultiLvlLbl val="0"/>
      </c:catAx>
      <c:valAx>
        <c:axId val="130960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9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Thank you for your time in our findings  and reccommendations, that will conclude the presentation. Now we give room for any questions.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Explored Car ID Mapping, Car cost, car revenue, and Branch Location datasets given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Three most important variables were: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Branch ID variable, used to merge the data in the Car Revenue table and Brand location Table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Car ID variable, used to merge the data in the Car ID Mapping and Car Cost Table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Car Make variable, which allows us to group the 4000 different entries into a smaller set of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Once we were able to consolidate the raw data, new variables were analyzed,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Total Cost, which helped determine the total revenue for each car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Total Sales, which helped determine the total revenue for each each car also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Total Profit, which is a key factor to determine the total profit of each car.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Three main strategies were analyzed to provide recommendations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 a brief overview: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Strategy 1 focuses on increasing revenue by eliminating the cars that are not generating a viable profit , thus minimizing costs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Strategy 2 focuses on the popularity (longer rental duration) of certain models, suggesting an inventory increase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Strategy 3 focuses on the location of branches and determines if some branches are not making a viable profit and possibly closing locations or opening more in more popular areas.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Analyzed and compared total sales by the baseline of 2022 to see the total profit impact , So if we were to take away lowest earning cars profit will be increased by 131% roughly over 10K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Now taking that same idea from previous slide but in this case the top 10 models the impact of total profit will increase by 124%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This strategy we calculated numbers by closing branches that are less profitable, comparing this strategy to the baseline of 2022 the impact of total profit is an increase of 145%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e543096b0_0_100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8e543096b0_0_100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18e543096b0_0_100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8e543096b0_0_100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8e543096b0_0_100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8e543096b0_0_100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8e543096b0_0_100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g18e543096b0_0_100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g18e543096b0_0_10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8e543096b0_0_109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18e543096b0_0_109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8e543096b0_0_109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18e543096b0_0_109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18e543096b0_0_109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18e543096b0_0_109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18e543096b0_0_109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18e543096b0_0_109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18e543096b0_0_109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18e543096b0_0_109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18e543096b0_0_109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8e543096b0_0_109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8e543096b0_0_109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18e543096b0_0_109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18e543096b0_0_109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18e543096b0_0_109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18e543096b0_0_109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18e543096b0_0_109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18e543096b0_0_109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18e543096b0_0_1099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18e543096b0_0_109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18e543096b0_0_10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e543096b0_0_1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e543096b0_0_1124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1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8e543096b0_0_1124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18e543096b0_0_1124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34" name="Google Shape;134;g18e543096b0_0_1124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35" name="Google Shape;135;g18e543096b0_0_1124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g18e543096b0_0_1124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g18e543096b0_0_1124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38" name="Google Shape;138;g18e543096b0_0_1124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g18e543096b0_0_1124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g18e543096b0_0_1124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141" name="Google Shape;141;g18e543096b0_0_1124"/>
          <p:cNvGrpSpPr/>
          <p:nvPr/>
        </p:nvGrpSpPr>
        <p:grpSpPr>
          <a:xfrm rot="-748857">
            <a:off x="7169268" y="3605001"/>
            <a:ext cx="2411357" cy="1590264"/>
            <a:chOff x="7512977" y="3864393"/>
            <a:chExt cx="2411525" cy="1590375"/>
          </a:xfrm>
        </p:grpSpPr>
        <p:sp>
          <p:nvSpPr>
            <p:cNvPr id="142" name="Google Shape;142;g18e543096b0_0_1124"/>
            <p:cNvSpPr/>
            <p:nvPr/>
          </p:nvSpPr>
          <p:spPr>
            <a:xfrm rot="-1800015">
              <a:off x="7532331" y="4844190"/>
              <a:ext cx="1076992" cy="365857"/>
            </a:xfrm>
            <a:prstGeom prst="rect">
              <a:avLst/>
            </a:prstGeom>
            <a:solidFill>
              <a:srgbClr val="FFFFFF">
                <a:alpha val="55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8e543096b0_0_1124"/>
            <p:cNvSpPr/>
            <p:nvPr/>
          </p:nvSpPr>
          <p:spPr>
            <a:xfrm rot="-1800015">
              <a:off x="8828156" y="4109115"/>
              <a:ext cx="1076992" cy="365857"/>
            </a:xfrm>
            <a:prstGeom prst="rect">
              <a:avLst/>
            </a:prstGeom>
            <a:solidFill>
              <a:srgbClr val="FFFFFF">
                <a:alpha val="55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g18e543096b0_0_1124"/>
          <p:cNvSpPr txBox="1">
            <a:spLocks noGrp="1"/>
          </p:cNvSpPr>
          <p:nvPr>
            <p:ph type="title" idx="9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5" name="Google Shape;145;g18e543096b0_0_1124"/>
          <p:cNvSpPr txBox="1">
            <a:spLocks noGrp="1"/>
          </p:cNvSpPr>
          <p:nvPr>
            <p:ph type="title" idx="13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6" name="Google Shape;146;g18e543096b0_0_1124"/>
          <p:cNvSpPr txBox="1">
            <a:spLocks noGrp="1"/>
          </p:cNvSpPr>
          <p:nvPr>
            <p:ph type="title" idx="14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7" name="Google Shape;147;g18e543096b0_0_1124"/>
          <p:cNvSpPr txBox="1">
            <a:spLocks noGrp="1"/>
          </p:cNvSpPr>
          <p:nvPr>
            <p:ph type="title" idx="1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e543096b0_0_1142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1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8e543096b0_0_1142"/>
          <p:cNvSpPr/>
          <p:nvPr/>
        </p:nvSpPr>
        <p:spPr>
          <a:xfrm rot="-3327516">
            <a:off x="3924527" y="1162260"/>
            <a:ext cx="8724844" cy="3908988"/>
          </a:xfrm>
          <a:prstGeom prst="ellipse">
            <a:avLst/>
          </a:prstGeom>
          <a:solidFill>
            <a:srgbClr val="336574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8e543096b0_0_1142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g18e543096b0_0_1142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e543096b0_0_1147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8e543096b0_0_1147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56" name="Google Shape;156;g18e543096b0_0_1147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57" name="Google Shape;157;g18e543096b0_0_1147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58" name="Google Shape;158;g18e543096b0_0_1147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g18e543096b0_0_1147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g18e543096b0_0_1147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g18e543096b0_0_1147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g18e543096b0_0_1147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63" name="Google Shape;163;g18e543096b0_0_1147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64" name="Google Shape;164;g18e543096b0_0_1147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g18e543096b0_0_1147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66" name="Google Shape;166;g18e543096b0_0_1147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g18e543096b0_0_114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1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8e543096b0_0_1147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8e543096b0_0_1147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8e543096b0_0_1147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e543096b0_0_1165"/>
          <p:cNvSpPr/>
          <p:nvPr/>
        </p:nvSpPr>
        <p:spPr>
          <a:xfrm rot="-2046914">
            <a:off x="7154766" y="-1077239"/>
            <a:ext cx="10349659" cy="8212147"/>
          </a:xfrm>
          <a:prstGeom prst="ellipse">
            <a:avLst/>
          </a:pr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8e543096b0_0_11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18e543096b0_0_1165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8e543096b0_0_1165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76" name="Google Shape;176;g18e543096b0_0_1165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177" name="Google Shape;177;g18e543096b0_0_1165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178" name="Google Shape;178;g18e543096b0_0_1165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18e543096b0_0_1165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18e543096b0_0_1165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18e543096b0_0_1165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g18e543096b0_0_1165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8e543096b0_0_1165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18e543096b0_0_1165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8e543096b0_0_1165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8e543096b0_0_1165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g18e543096b0_0_1165"/>
          <p:cNvGrpSpPr/>
          <p:nvPr/>
        </p:nvGrpSpPr>
        <p:grpSpPr>
          <a:xfrm>
            <a:off x="100" y="3246656"/>
            <a:ext cx="9143942" cy="2459740"/>
            <a:chOff x="100" y="3246656"/>
            <a:chExt cx="9143942" cy="2459740"/>
          </a:xfrm>
        </p:grpSpPr>
        <p:sp>
          <p:nvSpPr>
            <p:cNvPr id="188" name="Google Shape;188;g18e543096b0_0_1165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18e543096b0_0_1165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18e543096b0_0_1165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" name="Google Shape;191;g18e543096b0_0_1165"/>
            <p:cNvGrpSpPr/>
            <p:nvPr/>
          </p:nvGrpSpPr>
          <p:grpSpPr>
            <a:xfrm>
              <a:off x="100" y="3246656"/>
              <a:ext cx="9143942" cy="2459740"/>
              <a:chOff x="100" y="3246656"/>
              <a:chExt cx="9143942" cy="2459740"/>
            </a:xfrm>
          </p:grpSpPr>
          <p:sp>
            <p:nvSpPr>
              <p:cNvPr id="192" name="Google Shape;192;g18e543096b0_0_1165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18e543096b0_0_1165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18e543096b0_0_1165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18e543096b0_0_1165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8e543096b0_0_1165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18e543096b0_0_1165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18e543096b0_0_1165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18e543096b0_0_1165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18e543096b0_0_1165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18e543096b0_0_1165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18e543096b0_0_1165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18e543096b0_0_1165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g18e543096b0_0_1165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18e543096b0_0_1165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18e543096b0_0_1165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18e543096b0_0_1165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18e543096b0_0_1165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18e543096b0_0_1165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18e543096b0_0_1165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18e543096b0_0_1165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18e543096b0_0_1165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18e543096b0_0_1165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18e543096b0_0_1165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18e543096b0_0_1165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18e543096b0_0_1165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18e543096b0_0_1165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8e543096b0_0_1165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" name="Google Shape;219;g18e543096b0_0_1165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220" name="Google Shape;220;g18e543096b0_0_1165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g18e543096b0_0_1165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2" name="Google Shape;222;g18e543096b0_0_1165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8e543096b0_0_1165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4" name="Google Shape;224;g18e543096b0_0_1165"/>
          <p:cNvSpPr/>
          <p:nvPr/>
        </p:nvSpPr>
        <p:spPr>
          <a:xfrm rot="-2046914">
            <a:off x="-7837584" y="-4106014"/>
            <a:ext cx="10349659" cy="8212147"/>
          </a:xfrm>
          <a:prstGeom prst="ellipse">
            <a:avLst/>
          </a:prstGeom>
          <a:solidFill>
            <a:srgbClr val="336574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8e543096b0_0_10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18e543096b0_0_10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8e543096b0_0_10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8e543096b0_0_10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8e543096b0_0_10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8e543096b0_0_10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18e543096b0_0_10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8e543096b0_0_10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8e543096b0_0_10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8e543096b0_0_10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18e543096b0_0_10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8e543096b0_0_10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8e543096b0_0_10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8e543096b0_0_10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8e543096b0_0_10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8e543096b0_0_10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18e543096b0_0_10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18e543096b0_0_10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18e543096b0_0_10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18e543096b0_0_101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8e543096b0_0_10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8e543096b0_0_103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18e543096b0_0_10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8e543096b0_0_10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8e543096b0_0_10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g18e543096b0_0_10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8e543096b0_0_10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8e543096b0_0_10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18e543096b0_0_10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8e543096b0_0_10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8e543096b0_0_10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g18e543096b0_0_10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8e543096b0_0_104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8e543096b0_0_10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8e543096b0_0_105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18e543096b0_0_10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18e543096b0_0_105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18e543096b0_0_10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g18e543096b0_0_10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8e543096b0_0_105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18e543096b0_0_10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8e543096b0_0_10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8e543096b0_0_10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g18e543096b0_0_1056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18e543096b0_0_10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8e543096b0_0_106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18e543096b0_0_106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8e543096b0_0_106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8e543096b0_0_106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8e543096b0_0_106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8e543096b0_0_106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8e543096b0_0_106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18e543096b0_0_106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18e543096b0_0_106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18e543096b0_0_106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18e543096b0_0_106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18e543096b0_0_106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18e543096b0_0_106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18e543096b0_0_106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18e543096b0_0_106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18e543096b0_0_106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8e543096b0_0_106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8e543096b0_0_106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18e543096b0_0_106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18e543096b0_0_1063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8e543096b0_0_10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8e543096b0_0_108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18e543096b0_0_108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8e543096b0_0_108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8e543096b0_0_108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g18e543096b0_0_1085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g18e543096b0_0_1085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8e543096b0_0_10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8e543096b0_0_109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18e543096b0_0_109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8e543096b0_0_109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8e543096b0_0_109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18e543096b0_0_10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e543096b0_0_9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8e543096b0_0_9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8e543096b0_0_9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 txBox="1">
            <a:spLocks noGrp="1"/>
          </p:cNvSpPr>
          <p:nvPr>
            <p:ph type="ctrTitle"/>
          </p:nvPr>
        </p:nvSpPr>
        <p:spPr>
          <a:xfrm>
            <a:off x="1889000" y="351925"/>
            <a:ext cx="3015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 b="1"/>
              <a:t>Lariat </a:t>
            </a:r>
            <a:r>
              <a:rPr lang="en-US" sz="1200" b="1"/>
              <a:t>Performance Analysis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30" name="Google Shape;230;p1"/>
          <p:cNvSpPr txBox="1">
            <a:spLocks noGrp="1"/>
          </p:cNvSpPr>
          <p:nvPr>
            <p:ph type="subTitle" idx="1"/>
          </p:nvPr>
        </p:nvSpPr>
        <p:spPr>
          <a:xfrm>
            <a:off x="618875" y="3432075"/>
            <a:ext cx="18057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By: Kiana Dorsey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Capstone 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31" name="Google Shape;23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00" y="2870550"/>
            <a:ext cx="4353511" cy="1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>
            <a:spLocks noGrp="1"/>
          </p:cNvSpPr>
          <p:nvPr>
            <p:ph type="ctrTitle"/>
          </p:nvPr>
        </p:nvSpPr>
        <p:spPr>
          <a:xfrm>
            <a:off x="180249" y="1545450"/>
            <a:ext cx="3798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 b="1"/>
              <a:t>Thank You 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>
            <a:off x="3939020" y="1117681"/>
            <a:ext cx="5158658" cy="3620319"/>
            <a:chOff x="5173120" y="1048631"/>
            <a:chExt cx="5158658" cy="3620319"/>
          </a:xfrm>
        </p:grpSpPr>
        <p:sp>
          <p:nvSpPr>
            <p:cNvPr id="343" name="Google Shape;343;p1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1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345" name="Google Shape;345;p1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" name="Google Shape;346;p1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347" name="Google Shape;347;p1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/>
                    <a:t>LARIAT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1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1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1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1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237" name="Google Shape;237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240" name="Google Shape;240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243" name="Google Shape;243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246" name="Google Shape;246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2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49" name="Google Shape;249;p2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64592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8"/>
          </p:nvPr>
        </p:nvSpPr>
        <p:spPr>
          <a:xfrm>
            <a:off x="6365925" y="2942353"/>
            <a:ext cx="23775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"/>
          <p:cNvSpPr txBox="1">
            <a:spLocks noGrp="1"/>
          </p:cNvSpPr>
          <p:nvPr>
            <p:ph type="title" idx="9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54" name="Google Shape;254;p2"/>
          <p:cNvSpPr txBox="1">
            <a:spLocks noGrp="1"/>
          </p:cNvSpPr>
          <p:nvPr>
            <p:ph type="title" idx="13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title" idx="14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title" idx="1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Business Objective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2" name="Google Shape;262;p3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Analyze data to maximize revenue, minimize costs within fleet program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pic>
        <p:nvPicPr>
          <p:cNvPr id="263" name="Google Shape;2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52400"/>
            <a:ext cx="4087550" cy="27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69" name="Google Shape;269;p4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 ID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Car Make</a:t>
            </a:r>
            <a:endParaRPr/>
          </a:p>
        </p:txBody>
      </p:sp>
      <p:sp>
        <p:nvSpPr>
          <p:cNvPr id="271" name="Google Shape;271;p4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Car ID </a:t>
            </a:r>
            <a:endParaRPr/>
          </a:p>
        </p:txBody>
      </p:sp>
      <p:sp>
        <p:nvSpPr>
          <p:cNvPr id="272" name="Google Shape;272;p4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City/ State of rental company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Make of vehicle</a:t>
            </a:r>
            <a:endParaRPr/>
          </a:p>
        </p:txBody>
      </p:sp>
      <p:sp>
        <p:nvSpPr>
          <p:cNvPr id="274" name="Google Shape;274;p4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Unique Identifier of vehicle</a:t>
            </a:r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subTitle" idx="7"/>
          </p:nvPr>
        </p:nvSpPr>
        <p:spPr>
          <a:xfrm>
            <a:off x="908145" y="3913750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Identifies locations with less revenue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subTitle" idx="13"/>
          </p:nvPr>
        </p:nvSpPr>
        <p:spPr>
          <a:xfrm>
            <a:off x="3520759" y="3959743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factor in determining vehicles that are more profitable for the company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77" name="Google Shape;277;p4"/>
          <p:cNvSpPr txBox="1">
            <a:spLocks noGrp="1"/>
          </p:cNvSpPr>
          <p:nvPr>
            <p:ph type="subTitle" idx="15"/>
          </p:nvPr>
        </p:nvSpPr>
        <p:spPr>
          <a:xfrm>
            <a:off x="6128475" y="3965672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factor In calculating total number of sales</a:t>
            </a:r>
            <a:endParaRPr/>
          </a:p>
        </p:txBody>
      </p:sp>
      <p:grpSp>
        <p:nvGrpSpPr>
          <p:cNvPr id="278" name="Google Shape;278;p4"/>
          <p:cNvGrpSpPr/>
          <p:nvPr/>
        </p:nvGrpSpPr>
        <p:grpSpPr>
          <a:xfrm>
            <a:off x="1960149" y="2341352"/>
            <a:ext cx="5229750" cy="1164000"/>
            <a:chOff x="1960149" y="2341352"/>
            <a:chExt cx="5229750" cy="1164000"/>
          </a:xfrm>
        </p:grpSpPr>
        <p:cxnSp>
          <p:nvCxnSpPr>
            <p:cNvPr id="279" name="Google Shape;279;p4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4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82" name="Google Shape;282;p4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 Manipulation</a:t>
            </a:r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Total Costs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Total Sales</a:t>
            </a:r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Total Profit</a:t>
            </a:r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subTitle" idx="4"/>
          </p:nvPr>
        </p:nvSpPr>
        <p:spPr>
          <a:xfrm>
            <a:off x="713225" y="1659800"/>
            <a:ext cx="2430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Duration x (Cost + Insurance)</a:t>
            </a:r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Length of days x price per day</a:t>
            </a:r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Total revenue – total cost</a:t>
            </a:r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subTitle" idx="7"/>
          </p:nvPr>
        </p:nvSpPr>
        <p:spPr>
          <a:xfrm>
            <a:off x="908145" y="3913750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Needed to determine total revenue for each car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subTitle" idx="13"/>
          </p:nvPr>
        </p:nvSpPr>
        <p:spPr>
          <a:xfrm>
            <a:off x="3520759" y="3959743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Used to determine the total revenue for each car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subTitle" idx="15"/>
          </p:nvPr>
        </p:nvSpPr>
        <p:spPr>
          <a:xfrm>
            <a:off x="6128475" y="3965672"/>
            <a:ext cx="2092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factor In total profit of each vehicle</a:t>
            </a:r>
            <a:endParaRPr/>
          </a:p>
        </p:txBody>
      </p:sp>
      <p:grpSp>
        <p:nvGrpSpPr>
          <p:cNvPr id="297" name="Google Shape;297;p5"/>
          <p:cNvGrpSpPr/>
          <p:nvPr/>
        </p:nvGrpSpPr>
        <p:grpSpPr>
          <a:xfrm>
            <a:off x="1960149" y="2341352"/>
            <a:ext cx="5229750" cy="1164000"/>
            <a:chOff x="1960149" y="2341352"/>
            <a:chExt cx="5229750" cy="1164000"/>
          </a:xfrm>
        </p:grpSpPr>
        <p:cxnSp>
          <p:nvCxnSpPr>
            <p:cNvPr id="298" name="Google Shape;298;p5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rgbClr val="F4D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99" name="Google Shape;299;p5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rgbClr val="F4D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5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rgbClr val="F4D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01" name="Google Shape;301;p5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rgbClr val="F4D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 idx="4294967295"/>
          </p:nvPr>
        </p:nvSpPr>
        <p:spPr>
          <a:xfrm>
            <a:off x="713232" y="38921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Strategies</a:t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758475" y="1328325"/>
            <a:ext cx="2547000" cy="20580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 txBox="1">
            <a:spLocks noGrp="1"/>
          </p:cNvSpPr>
          <p:nvPr>
            <p:ph type="subTitle" idx="4294967295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Eliminate models that are producing less than profit cap.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>
            <a:off x="6047175" y="1420425"/>
            <a:ext cx="2547000" cy="18738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 txBox="1">
            <a:spLocks noGrp="1"/>
          </p:cNvSpPr>
          <p:nvPr>
            <p:ph type="subTitle" idx="4294967295"/>
          </p:nvPr>
        </p:nvSpPr>
        <p:spPr>
          <a:xfrm>
            <a:off x="6820594" y="2243997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Suggest increasing or decreasing amount of branches in locations </a:t>
            </a:r>
            <a:endParaRPr/>
          </a:p>
        </p:txBody>
      </p:sp>
      <p:sp>
        <p:nvSpPr>
          <p:cNvPr id="311" name="Google Shape;311;p6"/>
          <p:cNvSpPr/>
          <p:nvPr/>
        </p:nvSpPr>
        <p:spPr>
          <a:xfrm>
            <a:off x="3305463" y="2339400"/>
            <a:ext cx="2741700" cy="21396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>
            <a:spLocks noGrp="1"/>
          </p:cNvSpPr>
          <p:nvPr>
            <p:ph type="subTitle" idx="4294967295"/>
          </p:nvPr>
        </p:nvSpPr>
        <p:spPr>
          <a:xfrm>
            <a:off x="4253986" y="3294228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Suggest adding more models that have higher rental durations </a:t>
            </a:r>
            <a:endParaRPr/>
          </a:p>
        </p:txBody>
      </p:sp>
      <p:sp>
        <p:nvSpPr>
          <p:cNvPr id="313" name="Google Shape;313;p6"/>
          <p:cNvSpPr txBox="1">
            <a:spLocks noGrp="1"/>
          </p:cNvSpPr>
          <p:nvPr>
            <p:ph type="title" idx="4294967295"/>
          </p:nvPr>
        </p:nvSpPr>
        <p:spPr>
          <a:xfrm>
            <a:off x="823920" y="1657338"/>
            <a:ext cx="171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600"/>
              <a:t>Revenue Cost </a:t>
            </a:r>
            <a:endParaRPr sz="1600"/>
          </a:p>
        </p:txBody>
      </p:sp>
      <p:sp>
        <p:nvSpPr>
          <p:cNvPr id="314" name="Google Shape;314;p6"/>
          <p:cNvSpPr txBox="1">
            <a:spLocks noGrp="1"/>
          </p:cNvSpPr>
          <p:nvPr>
            <p:ph type="title" idx="4294967295"/>
          </p:nvPr>
        </p:nvSpPr>
        <p:spPr>
          <a:xfrm>
            <a:off x="3305464" y="2644971"/>
            <a:ext cx="146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600"/>
              <a:t>Sales by  Inventory</a:t>
            </a:r>
            <a:endParaRPr sz="1600"/>
          </a:p>
        </p:txBody>
      </p:sp>
      <p:sp>
        <p:nvSpPr>
          <p:cNvPr id="315" name="Google Shape;315;p6"/>
          <p:cNvSpPr txBox="1">
            <a:spLocks noGrp="1"/>
          </p:cNvSpPr>
          <p:nvPr>
            <p:ph type="title" idx="4294967295"/>
          </p:nvPr>
        </p:nvSpPr>
        <p:spPr>
          <a:xfrm>
            <a:off x="6082772" y="1657362"/>
            <a:ext cx="157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600"/>
              <a:t>Sales by Location 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>
            <a:spLocks noGrp="1"/>
          </p:cNvSpPr>
          <p:nvPr>
            <p:ph type="subTitle" idx="1"/>
          </p:nvPr>
        </p:nvSpPr>
        <p:spPr>
          <a:xfrm>
            <a:off x="224400" y="2366093"/>
            <a:ext cx="3470700" cy="238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Suggest removal of  5 least earning cars from inventory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Total impact of profit increased by 131% roughly over 10M</a:t>
            </a:r>
            <a:endParaRPr dirty="0"/>
          </a:p>
          <a:p>
            <a:pPr marL="171450" lvl="0" indent="-825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 sz="1200" dirty="0"/>
          </a:p>
        </p:txBody>
      </p:sp>
      <p:graphicFrame>
        <p:nvGraphicFramePr>
          <p:cNvPr id="321" name="Google Shape;321;p7"/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282405523"/>
              </p:ext>
            </p:extLst>
          </p:nvPr>
        </p:nvGraphicFramePr>
        <p:xfrm>
          <a:off x="4347600" y="14827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2" name="Google Shape;322;p7"/>
          <p:cNvSpPr txBox="1"/>
          <p:nvPr/>
        </p:nvSpPr>
        <p:spPr>
          <a:xfrm>
            <a:off x="2199447" y="155602"/>
            <a:ext cx="2856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Strategy 1 (Increase Revenue)</a:t>
            </a:r>
            <a:endParaRPr sz="2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>
            <a:spLocks noGrp="1"/>
          </p:cNvSpPr>
          <p:nvPr>
            <p:ph type="subTitle" idx="4294967295"/>
          </p:nvPr>
        </p:nvSpPr>
        <p:spPr>
          <a:xfrm>
            <a:off x="103550" y="2157215"/>
            <a:ext cx="42468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Recommend increasing inventory of top 10 model earnings of duration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Total profit increase by 124%</a:t>
            </a:r>
            <a:endParaRPr dirty="0"/>
          </a:p>
          <a:p>
            <a:pPr marL="171450" lvl="0" indent="-825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 sz="1200" dirty="0"/>
          </a:p>
        </p:txBody>
      </p:sp>
      <p:graphicFrame>
        <p:nvGraphicFramePr>
          <p:cNvPr id="328" name="Google Shape;328;p8"/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085473409"/>
              </p:ext>
            </p:extLst>
          </p:nvPr>
        </p:nvGraphicFramePr>
        <p:xfrm>
          <a:off x="4367549" y="5508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9" name="Google Shape;329;p8"/>
          <p:cNvSpPr txBox="1"/>
          <p:nvPr/>
        </p:nvSpPr>
        <p:spPr>
          <a:xfrm>
            <a:off x="103550" y="550875"/>
            <a:ext cx="322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Strategy 2      (Increase Inventory)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>
            <a:spLocks noGrp="1"/>
          </p:cNvSpPr>
          <p:nvPr>
            <p:ph type="subTitle" idx="1"/>
          </p:nvPr>
        </p:nvSpPr>
        <p:spPr>
          <a:xfrm>
            <a:off x="323475" y="2873825"/>
            <a:ext cx="34707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/>
              <a:t>Suggest decreasing the number of  branches in least 5 profitable locations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/>
              <a:t>Impact of total profit increase by 145%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/>
          </a:p>
        </p:txBody>
      </p:sp>
      <p:graphicFrame>
        <p:nvGraphicFramePr>
          <p:cNvPr id="335" name="Google Shape;335;p9"/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685738514"/>
              </p:ext>
            </p:extLst>
          </p:nvPr>
        </p:nvGraphicFramePr>
        <p:xfrm>
          <a:off x="4524275" y="1629789"/>
          <a:ext cx="4419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6" name="Google Shape;336;p9"/>
          <p:cNvSpPr txBox="1">
            <a:spLocks noGrp="1"/>
          </p:cNvSpPr>
          <p:nvPr>
            <p:ph type="ctrTitle"/>
          </p:nvPr>
        </p:nvSpPr>
        <p:spPr>
          <a:xfrm>
            <a:off x="1937200" y="50900"/>
            <a:ext cx="4531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Lato"/>
                <a:ea typeface="Lato"/>
                <a:cs typeface="Lato"/>
                <a:sym typeface="Lato"/>
              </a:rPr>
              <a:t>Strategy 3     (Increase/Decrease Branch Locations)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604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Arial</vt:lpstr>
      <vt:lpstr>Krona One</vt:lpstr>
      <vt:lpstr>Lato</vt:lpstr>
      <vt:lpstr>Focus</vt:lpstr>
      <vt:lpstr>Lariat Performance Analysis</vt:lpstr>
      <vt:lpstr>Table of Contents</vt:lpstr>
      <vt:lpstr>Business Objective</vt:lpstr>
      <vt:lpstr>Data Exploration</vt:lpstr>
      <vt:lpstr>Data Manipulation</vt:lpstr>
      <vt:lpstr>Strategies</vt:lpstr>
      <vt:lpstr>PowerPoint Presentation</vt:lpstr>
      <vt:lpstr>PowerPoint Presentation</vt:lpstr>
      <vt:lpstr>Strategy 3     (Increase/Decrease Branch Locations)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Performance Analysis</dc:title>
  <cp:lastModifiedBy>Kiana Dorsey</cp:lastModifiedBy>
  <cp:revision>1</cp:revision>
  <dcterms:modified xsi:type="dcterms:W3CDTF">2022-11-15T23:29:42Z</dcterms:modified>
</cp:coreProperties>
</file>