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5" r:id="rId2"/>
    <p:sldId id="267" r:id="rId3"/>
    <p:sldId id="259" r:id="rId4"/>
    <p:sldId id="258" r:id="rId5"/>
    <p:sldId id="262" r:id="rId6"/>
    <p:sldId id="268" r:id="rId7"/>
    <p:sldId id="263" r:id="rId8"/>
    <p:sldId id="264" r:id="rId9"/>
    <p:sldId id="260" r:id="rId10"/>
    <p:sldId id="261"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3FCF6B5-6900-D828-DD08-143B4CB5E43E}" name="GAVERIA, KIANE JULIUS" initials="GKJ" userId="S::kjgaveria2019@plm.edu.ph::921f84e9-c690-4d42-96c1-8f6f9cad08d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8A4FF"/>
    <a:srgbClr val="008DFF"/>
    <a:srgbClr val="FFFFFC"/>
    <a:srgbClr val="04A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D5356-AC2E-44EB-B22E-FA301A904493}" type="datetimeFigureOut">
              <a:rPr lang="en-PH" smtClean="0"/>
              <a:t>16/02/2023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0F788-06BB-4C3D-8D80-A47E314C09FA}" type="slidenum">
              <a:rPr lang="en-PH" smtClean="0"/>
              <a:t>‹#›</a:t>
            </a:fld>
            <a:endParaRPr lang="en-PH"/>
          </a:p>
        </p:txBody>
      </p:sp>
    </p:spTree>
    <p:extLst>
      <p:ext uri="{BB962C8B-B14F-4D97-AF65-F5344CB8AC3E}">
        <p14:creationId xmlns:p14="http://schemas.microsoft.com/office/powerpoint/2010/main" val="291701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5A4F-89CC-C146-DB62-F9332BEC77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7B10966C-6B2D-D72F-88DD-5B219C14CA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8F7845E6-3496-46D3-7C7B-307FE313F2E5}"/>
              </a:ext>
            </a:extLst>
          </p:cNvPr>
          <p:cNvSpPr>
            <a:spLocks noGrp="1"/>
          </p:cNvSpPr>
          <p:nvPr>
            <p:ph type="dt" sz="half" idx="10"/>
          </p:nvPr>
        </p:nvSpPr>
        <p:spPr/>
        <p:txBody>
          <a:bodyPr/>
          <a:lstStyle/>
          <a:p>
            <a:fld id="{AC7FDB5D-F973-4876-8756-57BE0DF4B1B9}" type="datetimeFigureOut">
              <a:rPr lang="en-PH" smtClean="0"/>
              <a:t>16/02/2023</a:t>
            </a:fld>
            <a:endParaRPr lang="en-PH"/>
          </a:p>
        </p:txBody>
      </p:sp>
      <p:sp>
        <p:nvSpPr>
          <p:cNvPr id="5" name="Footer Placeholder 4">
            <a:extLst>
              <a:ext uri="{FF2B5EF4-FFF2-40B4-BE49-F238E27FC236}">
                <a16:creationId xmlns:a16="http://schemas.microsoft.com/office/drawing/2014/main" id="{7BEE3F06-C0E4-26F6-FBC5-90219CCD5BC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FAE1ED2-61F5-3C82-E0C4-0E330B42A962}"/>
              </a:ext>
            </a:extLst>
          </p:cNvPr>
          <p:cNvSpPr>
            <a:spLocks noGrp="1"/>
          </p:cNvSpPr>
          <p:nvPr>
            <p:ph type="sldNum" sz="quarter" idx="12"/>
          </p:nvPr>
        </p:nvSpPr>
        <p:spPr/>
        <p:txBody>
          <a:bodyPr/>
          <a:lstStyle/>
          <a:p>
            <a:fld id="{2A83C280-2F3C-4FA2-ABAA-878B91A9A51A}" type="slidenum">
              <a:rPr lang="en-PH" smtClean="0"/>
              <a:t>‹#›</a:t>
            </a:fld>
            <a:endParaRPr lang="en-PH"/>
          </a:p>
        </p:txBody>
      </p:sp>
    </p:spTree>
    <p:extLst>
      <p:ext uri="{BB962C8B-B14F-4D97-AF65-F5344CB8AC3E}">
        <p14:creationId xmlns:p14="http://schemas.microsoft.com/office/powerpoint/2010/main" val="2662580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D6E3-683D-DDD0-C599-516078586A21}"/>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300D1E3-B616-7B82-6DCC-76A9490940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60B014F-FCA7-F16C-9826-E64E8E604132}"/>
              </a:ext>
            </a:extLst>
          </p:cNvPr>
          <p:cNvSpPr>
            <a:spLocks noGrp="1"/>
          </p:cNvSpPr>
          <p:nvPr>
            <p:ph type="dt" sz="half" idx="10"/>
          </p:nvPr>
        </p:nvSpPr>
        <p:spPr/>
        <p:txBody>
          <a:bodyPr/>
          <a:lstStyle/>
          <a:p>
            <a:fld id="{AC7FDB5D-F973-4876-8756-57BE0DF4B1B9}" type="datetimeFigureOut">
              <a:rPr lang="en-PH" smtClean="0"/>
              <a:t>16/02/2023</a:t>
            </a:fld>
            <a:endParaRPr lang="en-PH"/>
          </a:p>
        </p:txBody>
      </p:sp>
      <p:sp>
        <p:nvSpPr>
          <p:cNvPr id="5" name="Footer Placeholder 4">
            <a:extLst>
              <a:ext uri="{FF2B5EF4-FFF2-40B4-BE49-F238E27FC236}">
                <a16:creationId xmlns:a16="http://schemas.microsoft.com/office/drawing/2014/main" id="{9ADB6AEA-1E66-EACE-96FD-5F209031EE4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2C9871C-675A-323A-8842-45493DE2414F}"/>
              </a:ext>
            </a:extLst>
          </p:cNvPr>
          <p:cNvSpPr>
            <a:spLocks noGrp="1"/>
          </p:cNvSpPr>
          <p:nvPr>
            <p:ph type="sldNum" sz="quarter" idx="12"/>
          </p:nvPr>
        </p:nvSpPr>
        <p:spPr/>
        <p:txBody>
          <a:bodyPr/>
          <a:lstStyle/>
          <a:p>
            <a:fld id="{2A83C280-2F3C-4FA2-ABAA-878B91A9A51A}" type="slidenum">
              <a:rPr lang="en-PH" smtClean="0"/>
              <a:t>‹#›</a:t>
            </a:fld>
            <a:endParaRPr lang="en-PH"/>
          </a:p>
        </p:txBody>
      </p:sp>
    </p:spTree>
    <p:extLst>
      <p:ext uri="{BB962C8B-B14F-4D97-AF65-F5344CB8AC3E}">
        <p14:creationId xmlns:p14="http://schemas.microsoft.com/office/powerpoint/2010/main" val="104869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B2E86-1CEC-FF12-6EF7-783D76A182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DF564CFE-2BDD-2DD9-7E14-7934C5F6C8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74857-20FE-272F-9D9F-1FD7CF64D256}"/>
              </a:ext>
            </a:extLst>
          </p:cNvPr>
          <p:cNvSpPr>
            <a:spLocks noGrp="1"/>
          </p:cNvSpPr>
          <p:nvPr>
            <p:ph type="dt" sz="half" idx="10"/>
          </p:nvPr>
        </p:nvSpPr>
        <p:spPr/>
        <p:txBody>
          <a:bodyPr/>
          <a:lstStyle/>
          <a:p>
            <a:fld id="{AC7FDB5D-F973-4876-8756-57BE0DF4B1B9}" type="datetimeFigureOut">
              <a:rPr lang="en-PH" smtClean="0"/>
              <a:t>16/02/2023</a:t>
            </a:fld>
            <a:endParaRPr lang="en-PH"/>
          </a:p>
        </p:txBody>
      </p:sp>
      <p:sp>
        <p:nvSpPr>
          <p:cNvPr id="5" name="Footer Placeholder 4">
            <a:extLst>
              <a:ext uri="{FF2B5EF4-FFF2-40B4-BE49-F238E27FC236}">
                <a16:creationId xmlns:a16="http://schemas.microsoft.com/office/drawing/2014/main" id="{CDF88B5F-1D20-A9A9-E65F-265B7157733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6545C8-DAD3-BB8E-596D-9BB25BC9A6F0}"/>
              </a:ext>
            </a:extLst>
          </p:cNvPr>
          <p:cNvSpPr>
            <a:spLocks noGrp="1"/>
          </p:cNvSpPr>
          <p:nvPr>
            <p:ph type="sldNum" sz="quarter" idx="12"/>
          </p:nvPr>
        </p:nvSpPr>
        <p:spPr/>
        <p:txBody>
          <a:bodyPr/>
          <a:lstStyle/>
          <a:p>
            <a:fld id="{2A83C280-2F3C-4FA2-ABAA-878B91A9A51A}" type="slidenum">
              <a:rPr lang="en-PH" smtClean="0"/>
              <a:t>‹#›</a:t>
            </a:fld>
            <a:endParaRPr lang="en-PH"/>
          </a:p>
        </p:txBody>
      </p:sp>
    </p:spTree>
    <p:extLst>
      <p:ext uri="{BB962C8B-B14F-4D97-AF65-F5344CB8AC3E}">
        <p14:creationId xmlns:p14="http://schemas.microsoft.com/office/powerpoint/2010/main" val="289809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509C-C227-7AD9-E7DA-E57763F711AE}"/>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3D2420D-10B8-E6AD-09A1-C0F54AE6F8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9F38415-8156-6813-F82E-66A418663EAD}"/>
              </a:ext>
            </a:extLst>
          </p:cNvPr>
          <p:cNvSpPr>
            <a:spLocks noGrp="1"/>
          </p:cNvSpPr>
          <p:nvPr>
            <p:ph type="dt" sz="half" idx="10"/>
          </p:nvPr>
        </p:nvSpPr>
        <p:spPr/>
        <p:txBody>
          <a:bodyPr/>
          <a:lstStyle/>
          <a:p>
            <a:fld id="{AC7FDB5D-F973-4876-8756-57BE0DF4B1B9}" type="datetimeFigureOut">
              <a:rPr lang="en-PH" smtClean="0"/>
              <a:t>16/02/2023</a:t>
            </a:fld>
            <a:endParaRPr lang="en-PH"/>
          </a:p>
        </p:txBody>
      </p:sp>
      <p:sp>
        <p:nvSpPr>
          <p:cNvPr id="5" name="Footer Placeholder 4">
            <a:extLst>
              <a:ext uri="{FF2B5EF4-FFF2-40B4-BE49-F238E27FC236}">
                <a16:creationId xmlns:a16="http://schemas.microsoft.com/office/drawing/2014/main" id="{0333242E-E464-2662-FE87-34A26EAA153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A46104D-2EF7-C566-61C9-0C119C5AAF72}"/>
              </a:ext>
            </a:extLst>
          </p:cNvPr>
          <p:cNvSpPr>
            <a:spLocks noGrp="1"/>
          </p:cNvSpPr>
          <p:nvPr>
            <p:ph type="sldNum" sz="quarter" idx="12"/>
          </p:nvPr>
        </p:nvSpPr>
        <p:spPr/>
        <p:txBody>
          <a:bodyPr/>
          <a:lstStyle/>
          <a:p>
            <a:fld id="{2A83C280-2F3C-4FA2-ABAA-878B91A9A51A}" type="slidenum">
              <a:rPr lang="en-PH" smtClean="0"/>
              <a:t>‹#›</a:t>
            </a:fld>
            <a:endParaRPr lang="en-PH"/>
          </a:p>
        </p:txBody>
      </p:sp>
    </p:spTree>
    <p:extLst>
      <p:ext uri="{BB962C8B-B14F-4D97-AF65-F5344CB8AC3E}">
        <p14:creationId xmlns:p14="http://schemas.microsoft.com/office/powerpoint/2010/main" val="3139627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6552-89C8-6EEF-9412-B1057E46C3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2B15B73A-AC62-4739-1A23-35BF239D84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D47DE4-901F-14A7-4978-2DAF7DFFBCF2}"/>
              </a:ext>
            </a:extLst>
          </p:cNvPr>
          <p:cNvSpPr>
            <a:spLocks noGrp="1"/>
          </p:cNvSpPr>
          <p:nvPr>
            <p:ph type="dt" sz="half" idx="10"/>
          </p:nvPr>
        </p:nvSpPr>
        <p:spPr/>
        <p:txBody>
          <a:bodyPr/>
          <a:lstStyle/>
          <a:p>
            <a:fld id="{AC7FDB5D-F973-4876-8756-57BE0DF4B1B9}" type="datetimeFigureOut">
              <a:rPr lang="en-PH" smtClean="0"/>
              <a:t>16/02/2023</a:t>
            </a:fld>
            <a:endParaRPr lang="en-PH"/>
          </a:p>
        </p:txBody>
      </p:sp>
      <p:sp>
        <p:nvSpPr>
          <p:cNvPr id="5" name="Footer Placeholder 4">
            <a:extLst>
              <a:ext uri="{FF2B5EF4-FFF2-40B4-BE49-F238E27FC236}">
                <a16:creationId xmlns:a16="http://schemas.microsoft.com/office/drawing/2014/main" id="{CF521AC9-CE83-9DC6-64C9-09063904893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5E99280-FD1F-ADAC-7520-B9A4BCEF869A}"/>
              </a:ext>
            </a:extLst>
          </p:cNvPr>
          <p:cNvSpPr>
            <a:spLocks noGrp="1"/>
          </p:cNvSpPr>
          <p:nvPr>
            <p:ph type="sldNum" sz="quarter" idx="12"/>
          </p:nvPr>
        </p:nvSpPr>
        <p:spPr/>
        <p:txBody>
          <a:bodyPr/>
          <a:lstStyle/>
          <a:p>
            <a:fld id="{2A83C280-2F3C-4FA2-ABAA-878B91A9A51A}" type="slidenum">
              <a:rPr lang="en-PH" smtClean="0"/>
              <a:t>‹#›</a:t>
            </a:fld>
            <a:endParaRPr lang="en-PH"/>
          </a:p>
        </p:txBody>
      </p:sp>
    </p:spTree>
    <p:extLst>
      <p:ext uri="{BB962C8B-B14F-4D97-AF65-F5344CB8AC3E}">
        <p14:creationId xmlns:p14="http://schemas.microsoft.com/office/powerpoint/2010/main" val="129766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80EC-AEB8-A353-1656-50BD012126A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C9A5E57-9541-E630-9E5B-EA97CF5D5A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9C54404B-70F2-C9B0-1546-2F4B28C64D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85978A1E-6F3A-34D7-BA52-87CADF8E78F2}"/>
              </a:ext>
            </a:extLst>
          </p:cNvPr>
          <p:cNvSpPr>
            <a:spLocks noGrp="1"/>
          </p:cNvSpPr>
          <p:nvPr>
            <p:ph type="dt" sz="half" idx="10"/>
          </p:nvPr>
        </p:nvSpPr>
        <p:spPr/>
        <p:txBody>
          <a:bodyPr/>
          <a:lstStyle/>
          <a:p>
            <a:fld id="{AC7FDB5D-F973-4876-8756-57BE0DF4B1B9}" type="datetimeFigureOut">
              <a:rPr lang="en-PH" smtClean="0"/>
              <a:t>16/02/2023</a:t>
            </a:fld>
            <a:endParaRPr lang="en-PH"/>
          </a:p>
        </p:txBody>
      </p:sp>
      <p:sp>
        <p:nvSpPr>
          <p:cNvPr id="6" name="Footer Placeholder 5">
            <a:extLst>
              <a:ext uri="{FF2B5EF4-FFF2-40B4-BE49-F238E27FC236}">
                <a16:creationId xmlns:a16="http://schemas.microsoft.com/office/drawing/2014/main" id="{C6260A81-0543-AB07-1DB7-65871122833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41292D1-ADED-7494-4B2C-76E8B3EF7E4A}"/>
              </a:ext>
            </a:extLst>
          </p:cNvPr>
          <p:cNvSpPr>
            <a:spLocks noGrp="1"/>
          </p:cNvSpPr>
          <p:nvPr>
            <p:ph type="sldNum" sz="quarter" idx="12"/>
          </p:nvPr>
        </p:nvSpPr>
        <p:spPr/>
        <p:txBody>
          <a:bodyPr/>
          <a:lstStyle/>
          <a:p>
            <a:fld id="{2A83C280-2F3C-4FA2-ABAA-878B91A9A51A}" type="slidenum">
              <a:rPr lang="en-PH" smtClean="0"/>
              <a:t>‹#›</a:t>
            </a:fld>
            <a:endParaRPr lang="en-PH"/>
          </a:p>
        </p:txBody>
      </p:sp>
    </p:spTree>
    <p:extLst>
      <p:ext uri="{BB962C8B-B14F-4D97-AF65-F5344CB8AC3E}">
        <p14:creationId xmlns:p14="http://schemas.microsoft.com/office/powerpoint/2010/main" val="1701086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FA91-C1B5-1F0B-58DB-7B30D9F5B272}"/>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B4BA3DC-63C4-CAF0-840D-7C1C7D7441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C8C7DB-D3F6-8500-517E-E1CABFA6B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C9057466-5D8D-C646-9E77-93E35035A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3ADE62-149E-072C-B80A-77564299A6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D388D6E9-1564-6658-C55D-B400F49F4A77}"/>
              </a:ext>
            </a:extLst>
          </p:cNvPr>
          <p:cNvSpPr>
            <a:spLocks noGrp="1"/>
          </p:cNvSpPr>
          <p:nvPr>
            <p:ph type="dt" sz="half" idx="10"/>
          </p:nvPr>
        </p:nvSpPr>
        <p:spPr/>
        <p:txBody>
          <a:bodyPr/>
          <a:lstStyle/>
          <a:p>
            <a:fld id="{AC7FDB5D-F973-4876-8756-57BE0DF4B1B9}" type="datetimeFigureOut">
              <a:rPr lang="en-PH" smtClean="0"/>
              <a:t>16/02/2023</a:t>
            </a:fld>
            <a:endParaRPr lang="en-PH"/>
          </a:p>
        </p:txBody>
      </p:sp>
      <p:sp>
        <p:nvSpPr>
          <p:cNvPr id="8" name="Footer Placeholder 7">
            <a:extLst>
              <a:ext uri="{FF2B5EF4-FFF2-40B4-BE49-F238E27FC236}">
                <a16:creationId xmlns:a16="http://schemas.microsoft.com/office/drawing/2014/main" id="{268A74F1-26B8-BA1A-3266-F950CED37535}"/>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7CBB8F91-5B97-1D36-4818-F412A91048BE}"/>
              </a:ext>
            </a:extLst>
          </p:cNvPr>
          <p:cNvSpPr>
            <a:spLocks noGrp="1"/>
          </p:cNvSpPr>
          <p:nvPr>
            <p:ph type="sldNum" sz="quarter" idx="12"/>
          </p:nvPr>
        </p:nvSpPr>
        <p:spPr/>
        <p:txBody>
          <a:bodyPr/>
          <a:lstStyle/>
          <a:p>
            <a:fld id="{2A83C280-2F3C-4FA2-ABAA-878B91A9A51A}" type="slidenum">
              <a:rPr lang="en-PH" smtClean="0"/>
              <a:t>‹#›</a:t>
            </a:fld>
            <a:endParaRPr lang="en-PH"/>
          </a:p>
        </p:txBody>
      </p:sp>
    </p:spTree>
    <p:extLst>
      <p:ext uri="{BB962C8B-B14F-4D97-AF65-F5344CB8AC3E}">
        <p14:creationId xmlns:p14="http://schemas.microsoft.com/office/powerpoint/2010/main" val="2315378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3997-1A10-8036-9088-5D53E8E0BB50}"/>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7D7E1D5F-B4B3-BBC5-0EF0-37A8631E371F}"/>
              </a:ext>
            </a:extLst>
          </p:cNvPr>
          <p:cNvSpPr>
            <a:spLocks noGrp="1"/>
          </p:cNvSpPr>
          <p:nvPr>
            <p:ph type="dt" sz="half" idx="10"/>
          </p:nvPr>
        </p:nvSpPr>
        <p:spPr/>
        <p:txBody>
          <a:bodyPr/>
          <a:lstStyle/>
          <a:p>
            <a:fld id="{AC7FDB5D-F973-4876-8756-57BE0DF4B1B9}" type="datetimeFigureOut">
              <a:rPr lang="en-PH" smtClean="0"/>
              <a:t>16/02/2023</a:t>
            </a:fld>
            <a:endParaRPr lang="en-PH"/>
          </a:p>
        </p:txBody>
      </p:sp>
      <p:sp>
        <p:nvSpPr>
          <p:cNvPr id="4" name="Footer Placeholder 3">
            <a:extLst>
              <a:ext uri="{FF2B5EF4-FFF2-40B4-BE49-F238E27FC236}">
                <a16:creationId xmlns:a16="http://schemas.microsoft.com/office/drawing/2014/main" id="{5A8C1000-B002-7B35-28F9-870731B1E331}"/>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717EF681-EAD3-C142-5824-73752BB1557D}"/>
              </a:ext>
            </a:extLst>
          </p:cNvPr>
          <p:cNvSpPr>
            <a:spLocks noGrp="1"/>
          </p:cNvSpPr>
          <p:nvPr>
            <p:ph type="sldNum" sz="quarter" idx="12"/>
          </p:nvPr>
        </p:nvSpPr>
        <p:spPr/>
        <p:txBody>
          <a:bodyPr/>
          <a:lstStyle/>
          <a:p>
            <a:fld id="{2A83C280-2F3C-4FA2-ABAA-878B91A9A51A}" type="slidenum">
              <a:rPr lang="en-PH" smtClean="0"/>
              <a:t>‹#›</a:t>
            </a:fld>
            <a:endParaRPr lang="en-PH"/>
          </a:p>
        </p:txBody>
      </p:sp>
    </p:spTree>
    <p:extLst>
      <p:ext uri="{BB962C8B-B14F-4D97-AF65-F5344CB8AC3E}">
        <p14:creationId xmlns:p14="http://schemas.microsoft.com/office/powerpoint/2010/main" val="385021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74BA03-F9C3-2A41-5714-B2695C15BE69}"/>
              </a:ext>
            </a:extLst>
          </p:cNvPr>
          <p:cNvSpPr>
            <a:spLocks noGrp="1"/>
          </p:cNvSpPr>
          <p:nvPr>
            <p:ph type="dt" sz="half" idx="10"/>
          </p:nvPr>
        </p:nvSpPr>
        <p:spPr/>
        <p:txBody>
          <a:bodyPr/>
          <a:lstStyle/>
          <a:p>
            <a:fld id="{AC7FDB5D-F973-4876-8756-57BE0DF4B1B9}" type="datetimeFigureOut">
              <a:rPr lang="en-PH" smtClean="0"/>
              <a:t>16/02/2023</a:t>
            </a:fld>
            <a:endParaRPr lang="en-PH"/>
          </a:p>
        </p:txBody>
      </p:sp>
      <p:sp>
        <p:nvSpPr>
          <p:cNvPr id="3" name="Footer Placeholder 2">
            <a:extLst>
              <a:ext uri="{FF2B5EF4-FFF2-40B4-BE49-F238E27FC236}">
                <a16:creationId xmlns:a16="http://schemas.microsoft.com/office/drawing/2014/main" id="{E06CF419-3D0C-708B-D573-30CDE2FE6D5D}"/>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49CA3B60-7A22-845C-51DA-463DF2837FEA}"/>
              </a:ext>
            </a:extLst>
          </p:cNvPr>
          <p:cNvSpPr>
            <a:spLocks noGrp="1"/>
          </p:cNvSpPr>
          <p:nvPr>
            <p:ph type="sldNum" sz="quarter" idx="12"/>
          </p:nvPr>
        </p:nvSpPr>
        <p:spPr/>
        <p:txBody>
          <a:bodyPr/>
          <a:lstStyle/>
          <a:p>
            <a:fld id="{2A83C280-2F3C-4FA2-ABAA-878B91A9A51A}" type="slidenum">
              <a:rPr lang="en-PH" smtClean="0"/>
              <a:t>‹#›</a:t>
            </a:fld>
            <a:endParaRPr lang="en-PH"/>
          </a:p>
        </p:txBody>
      </p:sp>
    </p:spTree>
    <p:extLst>
      <p:ext uri="{BB962C8B-B14F-4D97-AF65-F5344CB8AC3E}">
        <p14:creationId xmlns:p14="http://schemas.microsoft.com/office/powerpoint/2010/main" val="427881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79D1-420C-168F-82B0-4E8462C1E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D0985C90-6A3D-9EDB-839E-04B4DC117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51DA796-F748-E436-18A2-CB3383A60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ABC9E-63C7-4991-9020-930D63F4EAD9}"/>
              </a:ext>
            </a:extLst>
          </p:cNvPr>
          <p:cNvSpPr>
            <a:spLocks noGrp="1"/>
          </p:cNvSpPr>
          <p:nvPr>
            <p:ph type="dt" sz="half" idx="10"/>
          </p:nvPr>
        </p:nvSpPr>
        <p:spPr/>
        <p:txBody>
          <a:bodyPr/>
          <a:lstStyle/>
          <a:p>
            <a:fld id="{AC7FDB5D-F973-4876-8756-57BE0DF4B1B9}" type="datetimeFigureOut">
              <a:rPr lang="en-PH" smtClean="0"/>
              <a:t>16/02/2023</a:t>
            </a:fld>
            <a:endParaRPr lang="en-PH"/>
          </a:p>
        </p:txBody>
      </p:sp>
      <p:sp>
        <p:nvSpPr>
          <p:cNvPr id="6" name="Footer Placeholder 5">
            <a:extLst>
              <a:ext uri="{FF2B5EF4-FFF2-40B4-BE49-F238E27FC236}">
                <a16:creationId xmlns:a16="http://schemas.microsoft.com/office/drawing/2014/main" id="{01633A2B-12E9-FE53-A37D-3FCF8FE00667}"/>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9C52ECB-5A5E-14CC-297A-0654AC6A42E0}"/>
              </a:ext>
            </a:extLst>
          </p:cNvPr>
          <p:cNvSpPr>
            <a:spLocks noGrp="1"/>
          </p:cNvSpPr>
          <p:nvPr>
            <p:ph type="sldNum" sz="quarter" idx="12"/>
          </p:nvPr>
        </p:nvSpPr>
        <p:spPr/>
        <p:txBody>
          <a:bodyPr/>
          <a:lstStyle/>
          <a:p>
            <a:fld id="{2A83C280-2F3C-4FA2-ABAA-878B91A9A51A}" type="slidenum">
              <a:rPr lang="en-PH" smtClean="0"/>
              <a:t>‹#›</a:t>
            </a:fld>
            <a:endParaRPr lang="en-PH"/>
          </a:p>
        </p:txBody>
      </p:sp>
    </p:spTree>
    <p:extLst>
      <p:ext uri="{BB962C8B-B14F-4D97-AF65-F5344CB8AC3E}">
        <p14:creationId xmlns:p14="http://schemas.microsoft.com/office/powerpoint/2010/main" val="110755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7E3A-1188-B9A7-994E-059233F63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E5D39AE-1C76-F2CB-7958-1D9510EE07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DD975C2F-2CD9-5D4A-40E4-B6D9B1DA1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7DFB9-C48A-AC24-73E4-DBD6B6673264}"/>
              </a:ext>
            </a:extLst>
          </p:cNvPr>
          <p:cNvSpPr>
            <a:spLocks noGrp="1"/>
          </p:cNvSpPr>
          <p:nvPr>
            <p:ph type="dt" sz="half" idx="10"/>
          </p:nvPr>
        </p:nvSpPr>
        <p:spPr/>
        <p:txBody>
          <a:bodyPr/>
          <a:lstStyle/>
          <a:p>
            <a:fld id="{AC7FDB5D-F973-4876-8756-57BE0DF4B1B9}" type="datetimeFigureOut">
              <a:rPr lang="en-PH" smtClean="0"/>
              <a:t>16/02/2023</a:t>
            </a:fld>
            <a:endParaRPr lang="en-PH"/>
          </a:p>
        </p:txBody>
      </p:sp>
      <p:sp>
        <p:nvSpPr>
          <p:cNvPr id="6" name="Footer Placeholder 5">
            <a:extLst>
              <a:ext uri="{FF2B5EF4-FFF2-40B4-BE49-F238E27FC236}">
                <a16:creationId xmlns:a16="http://schemas.microsoft.com/office/drawing/2014/main" id="{F2E2A3D2-DD87-F6B2-57FD-FE5FC1D8E85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D1299A5-E730-5E8F-8A38-81BD03EE4DCD}"/>
              </a:ext>
            </a:extLst>
          </p:cNvPr>
          <p:cNvSpPr>
            <a:spLocks noGrp="1"/>
          </p:cNvSpPr>
          <p:nvPr>
            <p:ph type="sldNum" sz="quarter" idx="12"/>
          </p:nvPr>
        </p:nvSpPr>
        <p:spPr/>
        <p:txBody>
          <a:bodyPr/>
          <a:lstStyle/>
          <a:p>
            <a:fld id="{2A83C280-2F3C-4FA2-ABAA-878B91A9A51A}" type="slidenum">
              <a:rPr lang="en-PH" smtClean="0"/>
              <a:t>‹#›</a:t>
            </a:fld>
            <a:endParaRPr lang="en-PH"/>
          </a:p>
        </p:txBody>
      </p:sp>
    </p:spTree>
    <p:extLst>
      <p:ext uri="{BB962C8B-B14F-4D97-AF65-F5344CB8AC3E}">
        <p14:creationId xmlns:p14="http://schemas.microsoft.com/office/powerpoint/2010/main" val="2033954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B477D1-61D6-F81B-4918-D7726CE48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C4472E36-45F7-A472-CCDB-45C1EB7497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5BC14F2-3638-6BB6-1C59-F0DCF0B1B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FDB5D-F973-4876-8756-57BE0DF4B1B9}" type="datetimeFigureOut">
              <a:rPr lang="en-PH" smtClean="0"/>
              <a:t>16/02/2023</a:t>
            </a:fld>
            <a:endParaRPr lang="en-PH"/>
          </a:p>
        </p:txBody>
      </p:sp>
      <p:sp>
        <p:nvSpPr>
          <p:cNvPr id="5" name="Footer Placeholder 4">
            <a:extLst>
              <a:ext uri="{FF2B5EF4-FFF2-40B4-BE49-F238E27FC236}">
                <a16:creationId xmlns:a16="http://schemas.microsoft.com/office/drawing/2014/main" id="{84A09F79-9CB8-155F-4795-A2A4DB21FC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C8E91FE1-7678-9CEE-9EEF-D0F1416656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3C280-2F3C-4FA2-ABAA-878B91A9A51A}" type="slidenum">
              <a:rPr lang="en-PH" smtClean="0"/>
              <a:t>‹#›</a:t>
            </a:fld>
            <a:endParaRPr lang="en-PH"/>
          </a:p>
        </p:txBody>
      </p:sp>
    </p:spTree>
    <p:extLst>
      <p:ext uri="{BB962C8B-B14F-4D97-AF65-F5344CB8AC3E}">
        <p14:creationId xmlns:p14="http://schemas.microsoft.com/office/powerpoint/2010/main" val="556190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29B332-517F-D7F4-4CA5-2F611D1E582C}"/>
              </a:ext>
            </a:extLst>
          </p:cNvPr>
          <p:cNvSpPr txBox="1"/>
          <p:nvPr/>
        </p:nvSpPr>
        <p:spPr>
          <a:xfrm>
            <a:off x="939282" y="1772817"/>
            <a:ext cx="8640148" cy="1200329"/>
          </a:xfrm>
          <a:prstGeom prst="rect">
            <a:avLst/>
          </a:prstGeom>
          <a:noFill/>
        </p:spPr>
        <p:txBody>
          <a:bodyPr wrap="square" rtlCol="0">
            <a:spAutoFit/>
          </a:bodyPr>
          <a:lstStyle/>
          <a:p>
            <a:r>
              <a:rPr lang="en-US" sz="7200" b="1" dirty="0">
                <a:solidFill>
                  <a:srgbClr val="008DFF"/>
                </a:solidFill>
                <a:latin typeface="Times New Roman" panose="02020603050405020304" pitchFamily="18" charset="0"/>
                <a:cs typeface="Times New Roman" panose="02020603050405020304" pitchFamily="18" charset="0"/>
              </a:rPr>
              <a:t>Cyclistic Bike-Share</a:t>
            </a:r>
            <a:endParaRPr lang="en-PH" sz="7200" b="1" dirty="0">
              <a:solidFill>
                <a:srgbClr val="008DFF"/>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D663C41-3420-8472-14F5-F594CB6F8C38}"/>
              </a:ext>
            </a:extLst>
          </p:cNvPr>
          <p:cNvSpPr txBox="1"/>
          <p:nvPr/>
        </p:nvSpPr>
        <p:spPr>
          <a:xfrm>
            <a:off x="939282" y="2859242"/>
            <a:ext cx="10440956" cy="1446550"/>
          </a:xfrm>
          <a:prstGeom prst="rect">
            <a:avLst/>
          </a:prstGeom>
          <a:noFill/>
        </p:spPr>
        <p:txBody>
          <a:bodyPr wrap="square" rtlCol="0">
            <a:spAutoFit/>
          </a:bodyPr>
          <a:lstStyle/>
          <a:p>
            <a:r>
              <a:rPr lang="en-US" sz="4400" b="1" dirty="0">
                <a:solidFill>
                  <a:srgbClr val="008DFF"/>
                </a:solidFill>
                <a:latin typeface="Times New Roman" panose="02020603050405020304" pitchFamily="18" charset="0"/>
                <a:cs typeface="Times New Roman" panose="02020603050405020304" pitchFamily="18" charset="0"/>
              </a:rPr>
              <a:t>How Does a Bike-Share Navigate Speedy Success? </a:t>
            </a:r>
            <a:endParaRPr lang="en-PH" sz="4400" b="1" dirty="0">
              <a:solidFill>
                <a:srgbClr val="008D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24B0495-F0AB-DEAB-797A-71C3AB53339C}"/>
              </a:ext>
            </a:extLst>
          </p:cNvPr>
          <p:cNvSpPr txBox="1"/>
          <p:nvPr/>
        </p:nvSpPr>
        <p:spPr>
          <a:xfrm>
            <a:off x="939282" y="5392217"/>
            <a:ext cx="4295191" cy="1200329"/>
          </a:xfrm>
          <a:prstGeom prst="rect">
            <a:avLst/>
          </a:prstGeom>
          <a:noFill/>
        </p:spPr>
        <p:txBody>
          <a:bodyPr wrap="square" rtlCol="0">
            <a:spAutoFit/>
          </a:bodyPr>
          <a:lstStyle/>
          <a:p>
            <a:r>
              <a:rPr lang="en-US" sz="3600" b="1" dirty="0">
                <a:solidFill>
                  <a:srgbClr val="008DFF"/>
                </a:solidFill>
                <a:latin typeface="Times New Roman" panose="02020603050405020304" pitchFamily="18" charset="0"/>
                <a:cs typeface="Times New Roman" panose="02020603050405020304" pitchFamily="18" charset="0"/>
              </a:rPr>
              <a:t>Kiane Julius Gaveria</a:t>
            </a:r>
            <a:endParaRPr lang="en-PH" sz="3600" b="1" dirty="0">
              <a:solidFill>
                <a:srgbClr val="008D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102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FD1EEF4C-4D30-3FB7-731B-68CC1F705D6D}"/>
                  </a:ext>
                </a:extLst>
              </p:cNvPr>
              <p:cNvGraphicFramePr>
                <a:graphicFrameLocks noGrp="1"/>
              </p:cNvGraphicFramePr>
              <p:nvPr>
                <p:extLst>
                  <p:ext uri="{D42A27DB-BD31-4B8C-83A1-F6EECF244321}">
                    <p14:modId xmlns:p14="http://schemas.microsoft.com/office/powerpoint/2010/main" val="3948642112"/>
                  </p:ext>
                </p:extLst>
              </p:nvPr>
            </p:nvGraphicFramePr>
            <p:xfrm>
              <a:off x="0" y="1811818"/>
              <a:ext cx="12192000" cy="504618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FD1EEF4C-4D30-3FB7-731B-68CC1F705D6D}"/>
                  </a:ext>
                </a:extLst>
              </p:cNvPr>
              <p:cNvPicPr>
                <a:picLocks noGrp="1" noRot="1" noChangeAspect="1" noMove="1" noResize="1" noEditPoints="1" noAdjustHandles="1" noChangeArrowheads="1" noChangeShapeType="1"/>
              </p:cNvPicPr>
              <p:nvPr/>
            </p:nvPicPr>
            <p:blipFill>
              <a:blip r:embed="rId3"/>
              <a:stretch>
                <a:fillRect/>
              </a:stretch>
            </p:blipFill>
            <p:spPr>
              <a:xfrm>
                <a:off x="0" y="1811818"/>
                <a:ext cx="12192000" cy="5046181"/>
              </a:xfrm>
              <a:prstGeom prst="rect">
                <a:avLst/>
              </a:prstGeom>
            </p:spPr>
          </p:pic>
        </mc:Fallback>
      </mc:AlternateContent>
      <p:sp>
        <p:nvSpPr>
          <p:cNvPr id="4" name="TextBox 3">
            <a:extLst>
              <a:ext uri="{FF2B5EF4-FFF2-40B4-BE49-F238E27FC236}">
                <a16:creationId xmlns:a16="http://schemas.microsoft.com/office/drawing/2014/main" id="{90772315-7B51-636D-78B8-CDF85CE34AC4}"/>
              </a:ext>
            </a:extLst>
          </p:cNvPr>
          <p:cNvSpPr txBox="1"/>
          <p:nvPr/>
        </p:nvSpPr>
        <p:spPr>
          <a:xfrm>
            <a:off x="295469" y="426824"/>
            <a:ext cx="11601062" cy="1384995"/>
          </a:xfrm>
          <a:prstGeom prst="rect">
            <a:avLst/>
          </a:prstGeom>
          <a:noFill/>
        </p:spPr>
        <p:txBody>
          <a:bodyPr wrap="square" rtlCol="0">
            <a:spAutoFit/>
          </a:bodyPr>
          <a:lstStyle/>
          <a:p>
            <a:pPr algn="just"/>
            <a:r>
              <a:rPr lang="en-US" sz="2800" b="1" dirty="0">
                <a:solidFill>
                  <a:srgbClr val="008DFF"/>
                </a:solidFill>
                <a:latin typeface="Times New Roman" panose="02020603050405020304" pitchFamily="18" charset="0"/>
                <a:cs typeface="Times New Roman" panose="02020603050405020304" pitchFamily="18" charset="0"/>
              </a:rPr>
              <a:t>Ride distribution throughout the day were consistent. Weekdays tend to gain riders during afternoon rush hours. Weekend peaks are found at 12PM and slowly subsides.</a:t>
            </a:r>
          </a:p>
        </p:txBody>
      </p:sp>
    </p:spTree>
    <p:extLst>
      <p:ext uri="{BB962C8B-B14F-4D97-AF65-F5344CB8AC3E}">
        <p14:creationId xmlns:p14="http://schemas.microsoft.com/office/powerpoint/2010/main" val="419826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02BDC1-3D3D-4B11-22EC-5001B3B0AF3A}"/>
              </a:ext>
            </a:extLst>
          </p:cNvPr>
          <p:cNvSpPr txBox="1"/>
          <p:nvPr/>
        </p:nvSpPr>
        <p:spPr>
          <a:xfrm>
            <a:off x="1041919" y="167951"/>
            <a:ext cx="5573485" cy="769441"/>
          </a:xfrm>
          <a:prstGeom prst="rect">
            <a:avLst/>
          </a:prstGeom>
          <a:noFill/>
        </p:spPr>
        <p:txBody>
          <a:bodyPr wrap="square" rtlCol="0">
            <a:spAutoFit/>
          </a:bodyPr>
          <a:lstStyle/>
          <a:p>
            <a:r>
              <a:rPr lang="en-US" sz="4400" b="1" dirty="0">
                <a:solidFill>
                  <a:srgbClr val="008DFF"/>
                </a:solidFill>
                <a:latin typeface="Times New Roman" panose="02020603050405020304" pitchFamily="18" charset="0"/>
                <a:cs typeface="Times New Roman" panose="02020603050405020304" pitchFamily="18" charset="0"/>
              </a:rPr>
              <a:t>Recommendations</a:t>
            </a:r>
            <a:endParaRPr lang="en-PH" sz="4400" b="1" dirty="0">
              <a:solidFill>
                <a:srgbClr val="008DFF"/>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E3F997B-FACC-D7BF-A3FF-15A50E2686F2}"/>
              </a:ext>
            </a:extLst>
          </p:cNvPr>
          <p:cNvSpPr txBox="1"/>
          <p:nvPr/>
        </p:nvSpPr>
        <p:spPr>
          <a:xfrm>
            <a:off x="1041919" y="937392"/>
            <a:ext cx="9762930" cy="6555641"/>
          </a:xfrm>
          <a:prstGeom prst="rect">
            <a:avLst/>
          </a:prstGeom>
          <a:noFill/>
        </p:spPr>
        <p:txBody>
          <a:bodyPr wrap="square" rtlCol="0">
            <a:spAutoFit/>
          </a:bodyPr>
          <a:lstStyle/>
          <a:p>
            <a:pPr marL="514350" indent="-514350" algn="just">
              <a:buAutoNum type="arabicPeriod"/>
            </a:pPr>
            <a:r>
              <a:rPr lang="en-US" sz="2800" dirty="0">
                <a:solidFill>
                  <a:schemeClr val="bg2">
                    <a:lumMod val="10000"/>
                  </a:schemeClr>
                </a:solidFill>
                <a:latin typeface="Times New Roman" panose="02020603050405020304" pitchFamily="18" charset="0"/>
                <a:cs typeface="Times New Roman" panose="02020603050405020304" pitchFamily="18" charset="0"/>
              </a:rPr>
              <a:t>Strategize promotional materials centering around the cost-effectiveness of annual plans.</a:t>
            </a:r>
          </a:p>
          <a:p>
            <a:pPr marL="514350" indent="-514350" algn="just">
              <a:buAutoNum type="arabicPeriod"/>
            </a:pPr>
            <a:r>
              <a:rPr lang="en-US" sz="2800" dirty="0">
                <a:solidFill>
                  <a:schemeClr val="bg2">
                    <a:lumMod val="10000"/>
                  </a:schemeClr>
                </a:solidFill>
                <a:latin typeface="Times New Roman" panose="02020603050405020304" pitchFamily="18" charset="0"/>
                <a:cs typeface="Times New Roman" panose="02020603050405020304" pitchFamily="18" charset="0"/>
              </a:rPr>
              <a:t>In-app marketing campaigns should be more prominent during the weekends.</a:t>
            </a:r>
          </a:p>
          <a:p>
            <a:pPr marL="514350" indent="-514350" algn="just">
              <a:buAutoNum type="arabicPeriod"/>
            </a:pPr>
            <a:r>
              <a:rPr lang="en-US" sz="2800" dirty="0">
                <a:solidFill>
                  <a:schemeClr val="bg2">
                    <a:lumMod val="10000"/>
                  </a:schemeClr>
                </a:solidFill>
                <a:latin typeface="Times New Roman" panose="02020603050405020304" pitchFamily="18" charset="0"/>
                <a:cs typeface="Times New Roman" panose="02020603050405020304" pitchFamily="18" charset="0"/>
              </a:rPr>
              <a:t>Release first-time annual discounts at the casual riders arriving and departing at the strip of stations lining the Lake Michigan.</a:t>
            </a:r>
          </a:p>
          <a:p>
            <a:pPr marL="514350" indent="-514350" algn="just">
              <a:buAutoNum type="arabicPeriod"/>
            </a:pPr>
            <a:r>
              <a:rPr lang="en-US" sz="2800" dirty="0">
                <a:solidFill>
                  <a:schemeClr val="bg2">
                    <a:lumMod val="10000"/>
                  </a:schemeClr>
                </a:solidFill>
                <a:latin typeface="Times New Roman" panose="02020603050405020304" pitchFamily="18" charset="0"/>
                <a:cs typeface="Times New Roman" panose="02020603050405020304" pitchFamily="18" charset="0"/>
              </a:rPr>
              <a:t>Invest more on the stations leading up to the Loop and the Residential area at the south of downtown, preferably for those coming from the suburban centers.  </a:t>
            </a:r>
          </a:p>
          <a:p>
            <a:pPr marL="514350" indent="-514350" algn="just">
              <a:buAutoNum type="arabicPeriod"/>
            </a:pPr>
            <a:r>
              <a:rPr lang="en-US" sz="2800" dirty="0">
                <a:solidFill>
                  <a:schemeClr val="bg2">
                    <a:lumMod val="10000"/>
                  </a:schemeClr>
                </a:solidFill>
                <a:latin typeface="Times New Roman" panose="02020603050405020304" pitchFamily="18" charset="0"/>
                <a:cs typeface="Times New Roman" panose="02020603050405020304" pitchFamily="18" charset="0"/>
              </a:rPr>
              <a:t>Additionally, increase the docking capacity at the downtown stations to accommodate the afternoon rush hours from office to home.</a:t>
            </a:r>
          </a:p>
          <a:p>
            <a:pPr marL="514350" indent="-514350" algn="just">
              <a:buAutoNum type="arabicPeriod"/>
            </a:pPr>
            <a:endParaRPr lang="en-US" sz="2800" dirty="0">
              <a:solidFill>
                <a:schemeClr val="bg2">
                  <a:lumMod val="10000"/>
                </a:schemeClr>
              </a:solidFill>
              <a:latin typeface="Times New Roman" panose="02020603050405020304" pitchFamily="18" charset="0"/>
              <a:cs typeface="Times New Roman" panose="02020603050405020304" pitchFamily="18" charset="0"/>
            </a:endParaRPr>
          </a:p>
          <a:p>
            <a:pPr marL="514350" indent="-514350" algn="just">
              <a:buAutoNum type="arabicPeriod"/>
            </a:pPr>
            <a:endParaRPr lang="en-US" sz="2800" dirty="0">
              <a:solidFill>
                <a:schemeClr val="bg2">
                  <a:lumMod val="10000"/>
                </a:schemeClr>
              </a:solidFill>
              <a:latin typeface="Times New Roman" panose="02020603050405020304" pitchFamily="18" charset="0"/>
              <a:cs typeface="Times New Roman" panose="02020603050405020304" pitchFamily="18" charset="0"/>
            </a:endParaRPr>
          </a:p>
          <a:p>
            <a:pPr marL="514350" indent="-514350" algn="just">
              <a:buAutoNum type="arabicPeriod"/>
            </a:pPr>
            <a:endParaRPr lang="en-US" sz="28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987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477647-BE02-9D8C-90C5-A2C12ABB91AA}"/>
              </a:ext>
            </a:extLst>
          </p:cNvPr>
          <p:cNvSpPr txBox="1"/>
          <p:nvPr/>
        </p:nvSpPr>
        <p:spPr>
          <a:xfrm>
            <a:off x="1023258" y="1650594"/>
            <a:ext cx="9762930" cy="3970318"/>
          </a:xfrm>
          <a:prstGeom prst="rect">
            <a:avLst/>
          </a:prstGeom>
          <a:noFill/>
        </p:spPr>
        <p:txBody>
          <a:bodyPr wrap="square" rtlCol="0">
            <a:spAutoFit/>
          </a:bodyPr>
          <a:lstStyle/>
          <a:p>
            <a:pPr algn="just"/>
            <a:r>
              <a:rPr lang="en-US" sz="2800" dirty="0">
                <a:solidFill>
                  <a:srgbClr val="008DFF"/>
                </a:solidFill>
                <a:latin typeface="Times New Roman" panose="02020603050405020304" pitchFamily="18" charset="0"/>
                <a:cs typeface="Times New Roman" panose="02020603050405020304" pitchFamily="18" charset="0"/>
              </a:rPr>
              <a:t>Our customer base are rapidly growing attributed to the strong positive customer sentiments and accessibility of our services across the city. Future profitability opportunities are the further expansion of our annual members captured from existing casual members. </a:t>
            </a:r>
          </a:p>
          <a:p>
            <a:pPr algn="just"/>
            <a:endParaRPr lang="en-US" sz="2800" dirty="0">
              <a:solidFill>
                <a:srgbClr val="008DFF"/>
              </a:solidFill>
              <a:latin typeface="Times New Roman" panose="02020603050405020304" pitchFamily="18" charset="0"/>
              <a:cs typeface="Times New Roman" panose="02020603050405020304" pitchFamily="18" charset="0"/>
            </a:endParaRPr>
          </a:p>
          <a:p>
            <a:pPr algn="just"/>
            <a:r>
              <a:rPr lang="en-US" sz="2800" dirty="0">
                <a:solidFill>
                  <a:srgbClr val="008DFF"/>
                </a:solidFill>
                <a:latin typeface="Times New Roman" panose="02020603050405020304" pitchFamily="18" charset="0"/>
                <a:cs typeface="Times New Roman" panose="02020603050405020304" pitchFamily="18" charset="0"/>
              </a:rPr>
              <a:t>Data-driven recommendations answers the difference between annual and casual subscribers and the marketing case for our casual base to upgrade their plans. </a:t>
            </a:r>
          </a:p>
        </p:txBody>
      </p:sp>
      <p:sp>
        <p:nvSpPr>
          <p:cNvPr id="2" name="TextBox 1">
            <a:extLst>
              <a:ext uri="{FF2B5EF4-FFF2-40B4-BE49-F238E27FC236}">
                <a16:creationId xmlns:a16="http://schemas.microsoft.com/office/drawing/2014/main" id="{815A1D3E-C0C2-FED7-405D-E9AD0EB63651}"/>
              </a:ext>
            </a:extLst>
          </p:cNvPr>
          <p:cNvSpPr txBox="1"/>
          <p:nvPr/>
        </p:nvSpPr>
        <p:spPr>
          <a:xfrm>
            <a:off x="1023258" y="881153"/>
            <a:ext cx="4565779" cy="769441"/>
          </a:xfrm>
          <a:prstGeom prst="rect">
            <a:avLst/>
          </a:prstGeom>
          <a:noFill/>
        </p:spPr>
        <p:txBody>
          <a:bodyPr wrap="square" rtlCol="0">
            <a:spAutoFit/>
          </a:bodyPr>
          <a:lstStyle/>
          <a:p>
            <a:r>
              <a:rPr lang="en-US" sz="4400" b="1" dirty="0">
                <a:solidFill>
                  <a:srgbClr val="008DFF"/>
                </a:solidFill>
                <a:latin typeface="Times New Roman" panose="02020603050405020304" pitchFamily="18" charset="0"/>
                <a:cs typeface="Times New Roman" panose="02020603050405020304" pitchFamily="18" charset="0"/>
              </a:rPr>
              <a:t>About the Project</a:t>
            </a:r>
            <a:endParaRPr lang="en-PH" sz="4400" b="1" dirty="0">
              <a:solidFill>
                <a:srgbClr val="008D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60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F91573C3-CA2E-F31E-0D47-E27749E8EB59}"/>
                  </a:ext>
                </a:extLst>
              </p:cNvPr>
              <p:cNvGraphicFramePr>
                <a:graphicFrameLocks noGrp="1"/>
              </p:cNvGraphicFramePr>
              <p:nvPr>
                <p:extLst>
                  <p:ext uri="{D42A27DB-BD31-4B8C-83A1-F6EECF244321}">
                    <p14:modId xmlns:p14="http://schemas.microsoft.com/office/powerpoint/2010/main" val="699733399"/>
                  </p:ext>
                </p:extLst>
              </p:nvPr>
            </p:nvGraphicFramePr>
            <p:xfrm>
              <a:off x="4385388" y="1952482"/>
              <a:ext cx="7511143" cy="381622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F91573C3-CA2E-F31E-0D47-E27749E8EB59}"/>
                  </a:ext>
                </a:extLst>
              </p:cNvPr>
              <p:cNvPicPr>
                <a:picLocks noGrp="1" noRot="1" noChangeAspect="1" noMove="1" noResize="1" noEditPoints="1" noAdjustHandles="1" noChangeArrowheads="1" noChangeShapeType="1"/>
              </p:cNvPicPr>
              <p:nvPr/>
            </p:nvPicPr>
            <p:blipFill>
              <a:blip r:embed="rId3"/>
              <a:stretch>
                <a:fillRect/>
              </a:stretch>
            </p:blipFill>
            <p:spPr>
              <a:xfrm>
                <a:off x="4385388" y="1952482"/>
                <a:ext cx="7511143" cy="3816220"/>
              </a:xfrm>
              <a:prstGeom prst="rect">
                <a:avLst/>
              </a:prstGeom>
            </p:spPr>
          </p:pic>
        </mc:Fallback>
      </mc:AlternateContent>
      <p:sp>
        <p:nvSpPr>
          <p:cNvPr id="3" name="TextBox 2">
            <a:extLst>
              <a:ext uri="{FF2B5EF4-FFF2-40B4-BE49-F238E27FC236}">
                <a16:creationId xmlns:a16="http://schemas.microsoft.com/office/drawing/2014/main" id="{1E8EC00F-89C4-CF88-8823-07B0E9DD9319}"/>
              </a:ext>
            </a:extLst>
          </p:cNvPr>
          <p:cNvSpPr txBox="1"/>
          <p:nvPr/>
        </p:nvSpPr>
        <p:spPr>
          <a:xfrm>
            <a:off x="295469" y="426824"/>
            <a:ext cx="11601062" cy="954107"/>
          </a:xfrm>
          <a:prstGeom prst="rect">
            <a:avLst/>
          </a:prstGeom>
          <a:noFill/>
        </p:spPr>
        <p:txBody>
          <a:bodyPr wrap="square" rtlCol="0">
            <a:spAutoFit/>
          </a:bodyPr>
          <a:lstStyle/>
          <a:p>
            <a:pPr algn="just"/>
            <a:r>
              <a:rPr lang="en-US" sz="2800" b="1" dirty="0">
                <a:solidFill>
                  <a:srgbClr val="008DFF"/>
                </a:solidFill>
                <a:latin typeface="Times New Roman" panose="02020603050405020304" pitchFamily="18" charset="0"/>
                <a:cs typeface="Times New Roman" panose="02020603050405020304" pitchFamily="18" charset="0"/>
              </a:rPr>
              <a:t>2022 annual members captures only 43% of the total journeys, allowing Cyclistic to have an aggressive push for marketing that segment.</a:t>
            </a:r>
          </a:p>
        </p:txBody>
      </p:sp>
      <p:sp>
        <p:nvSpPr>
          <p:cNvPr id="5" name="Footer Placeholder 4">
            <a:extLst>
              <a:ext uri="{FF2B5EF4-FFF2-40B4-BE49-F238E27FC236}">
                <a16:creationId xmlns:a16="http://schemas.microsoft.com/office/drawing/2014/main" id="{DA10DE6B-3604-3F1A-5C6E-C162098B8170}"/>
              </a:ext>
            </a:extLst>
          </p:cNvPr>
          <p:cNvSpPr>
            <a:spLocks noGrp="1"/>
          </p:cNvSpPr>
          <p:nvPr>
            <p:ph type="ftr" sz="quarter" idx="11"/>
          </p:nvPr>
        </p:nvSpPr>
        <p:spPr>
          <a:xfrm>
            <a:off x="1004597" y="6492875"/>
            <a:ext cx="11187403" cy="365125"/>
          </a:xfrm>
        </p:spPr>
        <p:txBody>
          <a:bodyPr/>
          <a:lstStyle/>
          <a:p>
            <a:pPr algn="l"/>
            <a:r>
              <a:rPr lang="en-US" dirty="0">
                <a:latin typeface="Times New Roman" panose="02020603050405020304" pitchFamily="18" charset="0"/>
                <a:cs typeface="Times New Roman" panose="02020603050405020304" pitchFamily="18" charset="0"/>
              </a:rPr>
              <a:t>Please feel free to interact with the visualization by clicking the Filters button found at the right side of each visualizations. Filters include the Date, Time, and Membership Type.</a:t>
            </a:r>
          </a:p>
        </p:txBody>
      </p:sp>
      <p:sp>
        <p:nvSpPr>
          <p:cNvPr id="6" name="TextBox 5">
            <a:extLst>
              <a:ext uri="{FF2B5EF4-FFF2-40B4-BE49-F238E27FC236}">
                <a16:creationId xmlns:a16="http://schemas.microsoft.com/office/drawing/2014/main" id="{0FA6AC59-DEA4-149B-071E-8C3A753F5632}"/>
              </a:ext>
            </a:extLst>
          </p:cNvPr>
          <p:cNvSpPr txBox="1"/>
          <p:nvPr/>
        </p:nvSpPr>
        <p:spPr>
          <a:xfrm>
            <a:off x="295469" y="2213987"/>
            <a:ext cx="3623388" cy="3293209"/>
          </a:xfrm>
          <a:prstGeom prst="rect">
            <a:avLst/>
          </a:prstGeom>
          <a:noFill/>
        </p:spPr>
        <p:txBody>
          <a:bodyPr wrap="square" rtlCol="0">
            <a:spAutoFit/>
          </a:bodyPr>
          <a:lstStyle/>
          <a:p>
            <a:pPr algn="just"/>
            <a:r>
              <a:rPr lang="en-US" sz="1600" b="1" dirty="0">
                <a:solidFill>
                  <a:schemeClr val="bg2">
                    <a:lumMod val="10000"/>
                  </a:schemeClr>
                </a:solidFill>
                <a:latin typeface="Times New Roman" panose="02020603050405020304" pitchFamily="18" charset="0"/>
                <a:cs typeface="Times New Roman" panose="02020603050405020304" pitchFamily="18" charset="0"/>
              </a:rPr>
              <a:t>Weekends tend to be Casual-centric by around 65%, while working days tend to have a split between the two. Can be attributed to the working commuters choosing Cyclistic as their primary mode of transportation.</a:t>
            </a:r>
          </a:p>
          <a:p>
            <a:pPr algn="just"/>
            <a:endParaRPr lang="en-US" sz="1600" b="1" dirty="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1600" b="1" dirty="0">
                <a:solidFill>
                  <a:schemeClr val="bg2">
                    <a:lumMod val="10000"/>
                  </a:schemeClr>
                </a:solidFill>
                <a:latin typeface="Times New Roman" panose="02020603050405020304" pitchFamily="18" charset="0"/>
                <a:cs typeface="Times New Roman" panose="02020603050405020304" pitchFamily="18" charset="0"/>
              </a:rPr>
              <a:t>Marketing strategies could put an emphasis on driving in-app advertisements during weekends. Additionally, campaigns could signal towards cost-effectiveness under the annual plan.</a:t>
            </a:r>
          </a:p>
        </p:txBody>
      </p:sp>
    </p:spTree>
    <p:extLst>
      <p:ext uri="{BB962C8B-B14F-4D97-AF65-F5344CB8AC3E}">
        <p14:creationId xmlns:p14="http://schemas.microsoft.com/office/powerpoint/2010/main" val="273063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06F8BB1C-36BD-C6EC-B72C-F36AD60F5A1A}"/>
                  </a:ext>
                </a:extLst>
              </p:cNvPr>
              <p:cNvGraphicFramePr>
                <a:graphicFrameLocks noGrp="1"/>
              </p:cNvGraphicFramePr>
              <p:nvPr>
                <p:extLst>
                  <p:ext uri="{D42A27DB-BD31-4B8C-83A1-F6EECF244321}">
                    <p14:modId xmlns:p14="http://schemas.microsoft.com/office/powerpoint/2010/main" val="2429068896"/>
                  </p:ext>
                </p:extLst>
              </p:nvPr>
            </p:nvGraphicFramePr>
            <p:xfrm>
              <a:off x="0" y="1558212"/>
              <a:ext cx="12192000" cy="529978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Add-in 6" title="Microsoft Power BI">
                <a:extLst>
                  <a:ext uri="{FF2B5EF4-FFF2-40B4-BE49-F238E27FC236}">
                    <a16:creationId xmlns:a16="http://schemas.microsoft.com/office/drawing/2014/main" id="{06F8BB1C-36BD-C6EC-B72C-F36AD60F5A1A}"/>
                  </a:ext>
                </a:extLst>
              </p:cNvPr>
              <p:cNvPicPr>
                <a:picLocks noGrp="1" noRot="1" noChangeAspect="1" noMove="1" noResize="1" noEditPoints="1" noAdjustHandles="1" noChangeArrowheads="1" noChangeShapeType="1"/>
              </p:cNvPicPr>
              <p:nvPr/>
            </p:nvPicPr>
            <p:blipFill>
              <a:blip r:embed="rId3"/>
              <a:stretch>
                <a:fillRect/>
              </a:stretch>
            </p:blipFill>
            <p:spPr>
              <a:xfrm>
                <a:off x="0" y="1558212"/>
                <a:ext cx="12192000" cy="5299788"/>
              </a:xfrm>
              <a:prstGeom prst="rect">
                <a:avLst/>
              </a:prstGeom>
            </p:spPr>
          </p:pic>
        </mc:Fallback>
      </mc:AlternateContent>
      <p:sp>
        <p:nvSpPr>
          <p:cNvPr id="2" name="TextBox 1">
            <a:extLst>
              <a:ext uri="{FF2B5EF4-FFF2-40B4-BE49-F238E27FC236}">
                <a16:creationId xmlns:a16="http://schemas.microsoft.com/office/drawing/2014/main" id="{41B30913-6BE3-95A0-7D4E-8356302A3C2C}"/>
              </a:ext>
            </a:extLst>
          </p:cNvPr>
          <p:cNvSpPr txBox="1"/>
          <p:nvPr/>
        </p:nvSpPr>
        <p:spPr>
          <a:xfrm>
            <a:off x="295469" y="426824"/>
            <a:ext cx="11601062" cy="954107"/>
          </a:xfrm>
          <a:prstGeom prst="rect">
            <a:avLst/>
          </a:prstGeom>
          <a:noFill/>
        </p:spPr>
        <p:txBody>
          <a:bodyPr wrap="square" rtlCol="0">
            <a:spAutoFit/>
          </a:bodyPr>
          <a:lstStyle/>
          <a:p>
            <a:pPr algn="just"/>
            <a:r>
              <a:rPr lang="en-US" sz="2800" b="1" dirty="0">
                <a:solidFill>
                  <a:srgbClr val="008DFF"/>
                </a:solidFill>
                <a:latin typeface="Times New Roman" panose="02020603050405020304" pitchFamily="18" charset="0"/>
                <a:cs typeface="Times New Roman" panose="02020603050405020304" pitchFamily="18" charset="0"/>
              </a:rPr>
              <a:t>Saturdays are leading with average trips, but for annual members the weekends are lagging.</a:t>
            </a:r>
          </a:p>
        </p:txBody>
      </p:sp>
    </p:spTree>
    <p:extLst>
      <p:ext uri="{BB962C8B-B14F-4D97-AF65-F5344CB8AC3E}">
        <p14:creationId xmlns:p14="http://schemas.microsoft.com/office/powerpoint/2010/main" val="2119798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B34E144D-5061-3666-2FB3-381DE35BAA57}"/>
                  </a:ext>
                </a:extLst>
              </p:cNvPr>
              <p:cNvGraphicFramePr>
                <a:graphicFrameLocks noGrp="1"/>
              </p:cNvGraphicFramePr>
              <p:nvPr>
                <p:extLst>
                  <p:ext uri="{D42A27DB-BD31-4B8C-83A1-F6EECF244321}">
                    <p14:modId xmlns:p14="http://schemas.microsoft.com/office/powerpoint/2010/main" val="1092938077"/>
                  </p:ext>
                </p:extLst>
              </p:nvPr>
            </p:nvGraphicFramePr>
            <p:xfrm>
              <a:off x="0" y="1511558"/>
              <a:ext cx="7669763" cy="477727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B34E144D-5061-3666-2FB3-381DE35BAA57}"/>
                  </a:ext>
                </a:extLst>
              </p:cNvPr>
              <p:cNvPicPr>
                <a:picLocks noGrp="1" noRot="1" noChangeAspect="1" noMove="1" noResize="1" noEditPoints="1" noAdjustHandles="1" noChangeArrowheads="1" noChangeShapeType="1"/>
              </p:cNvPicPr>
              <p:nvPr/>
            </p:nvPicPr>
            <p:blipFill>
              <a:blip r:embed="rId3"/>
              <a:stretch>
                <a:fillRect/>
              </a:stretch>
            </p:blipFill>
            <p:spPr>
              <a:xfrm>
                <a:off x="0" y="1511558"/>
                <a:ext cx="7669763" cy="4777274"/>
              </a:xfrm>
              <a:prstGeom prst="rect">
                <a:avLst/>
              </a:prstGeom>
            </p:spPr>
          </p:pic>
        </mc:Fallback>
      </mc:AlternateContent>
      <p:sp>
        <p:nvSpPr>
          <p:cNvPr id="3" name="TextBox 2">
            <a:extLst>
              <a:ext uri="{FF2B5EF4-FFF2-40B4-BE49-F238E27FC236}">
                <a16:creationId xmlns:a16="http://schemas.microsoft.com/office/drawing/2014/main" id="{6EF14502-1F35-5536-99A7-175F34710B5B}"/>
              </a:ext>
            </a:extLst>
          </p:cNvPr>
          <p:cNvSpPr txBox="1"/>
          <p:nvPr/>
        </p:nvSpPr>
        <p:spPr>
          <a:xfrm>
            <a:off x="295469" y="426824"/>
            <a:ext cx="11601062" cy="954107"/>
          </a:xfrm>
          <a:prstGeom prst="rect">
            <a:avLst/>
          </a:prstGeom>
          <a:noFill/>
        </p:spPr>
        <p:txBody>
          <a:bodyPr wrap="square" rtlCol="0">
            <a:spAutoFit/>
          </a:bodyPr>
          <a:lstStyle/>
          <a:p>
            <a:pPr algn="just"/>
            <a:r>
              <a:rPr lang="en-US" sz="2800" b="1" dirty="0">
                <a:solidFill>
                  <a:srgbClr val="008DFF"/>
                </a:solidFill>
                <a:latin typeface="Times New Roman" panose="02020603050405020304" pitchFamily="18" charset="0"/>
                <a:cs typeface="Times New Roman" panose="02020603050405020304" pitchFamily="18" charset="0"/>
              </a:rPr>
              <a:t>Northern and Downtown Chicago Loop as an arrival hotspot, Casual riders are more prominent in recreational places. </a:t>
            </a:r>
          </a:p>
        </p:txBody>
      </p:sp>
      <p:sp>
        <p:nvSpPr>
          <p:cNvPr id="4" name="TextBox 3">
            <a:extLst>
              <a:ext uri="{FF2B5EF4-FFF2-40B4-BE49-F238E27FC236}">
                <a16:creationId xmlns:a16="http://schemas.microsoft.com/office/drawing/2014/main" id="{ABDA1F6C-0963-0667-89D1-32ABA7E9983B}"/>
              </a:ext>
            </a:extLst>
          </p:cNvPr>
          <p:cNvSpPr txBox="1"/>
          <p:nvPr/>
        </p:nvSpPr>
        <p:spPr>
          <a:xfrm>
            <a:off x="7890588" y="2151727"/>
            <a:ext cx="3623388" cy="2554545"/>
          </a:xfrm>
          <a:prstGeom prst="rect">
            <a:avLst/>
          </a:prstGeom>
          <a:noFill/>
        </p:spPr>
        <p:txBody>
          <a:bodyPr wrap="square" rtlCol="0">
            <a:spAutoFit/>
          </a:bodyPr>
          <a:lstStyle/>
          <a:p>
            <a:pPr algn="just"/>
            <a:r>
              <a:rPr lang="en-US" sz="1600" b="1" dirty="0">
                <a:solidFill>
                  <a:schemeClr val="bg2">
                    <a:lumMod val="10000"/>
                  </a:schemeClr>
                </a:solidFill>
                <a:latin typeface="Times New Roman" panose="02020603050405020304" pitchFamily="18" charset="0"/>
                <a:cs typeface="Times New Roman" panose="02020603050405020304" pitchFamily="18" charset="0"/>
              </a:rPr>
              <a:t>Annual members tend to arrive at the Northern Loop area, as well as the south side of downtown, where various universities and residential areas are located, except Saturdays. </a:t>
            </a:r>
          </a:p>
          <a:p>
            <a:pPr algn="just"/>
            <a:endParaRPr lang="en-US" sz="1600" b="1" dirty="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1600" b="1" dirty="0">
                <a:solidFill>
                  <a:schemeClr val="bg2">
                    <a:lumMod val="10000"/>
                  </a:schemeClr>
                </a:solidFill>
                <a:latin typeface="Times New Roman" panose="02020603050405020304" pitchFamily="18" charset="0"/>
                <a:cs typeface="Times New Roman" panose="02020603050405020304" pitchFamily="18" charset="0"/>
              </a:rPr>
              <a:t>Casual members, on average, consistently arrive around the downtown region near the Lake Michigan. </a:t>
            </a:r>
          </a:p>
        </p:txBody>
      </p:sp>
    </p:spTree>
    <p:extLst>
      <p:ext uri="{BB962C8B-B14F-4D97-AF65-F5344CB8AC3E}">
        <p14:creationId xmlns:p14="http://schemas.microsoft.com/office/powerpoint/2010/main" val="4031721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F14502-1F35-5536-99A7-175F34710B5B}"/>
              </a:ext>
            </a:extLst>
          </p:cNvPr>
          <p:cNvSpPr txBox="1"/>
          <p:nvPr/>
        </p:nvSpPr>
        <p:spPr>
          <a:xfrm>
            <a:off x="295469" y="426824"/>
            <a:ext cx="11601062" cy="954107"/>
          </a:xfrm>
          <a:prstGeom prst="rect">
            <a:avLst/>
          </a:prstGeom>
          <a:noFill/>
        </p:spPr>
        <p:txBody>
          <a:bodyPr wrap="square" rtlCol="0">
            <a:spAutoFit/>
          </a:bodyPr>
          <a:lstStyle/>
          <a:p>
            <a:pPr algn="just"/>
            <a:r>
              <a:rPr lang="en-US" sz="2800" b="1" dirty="0">
                <a:solidFill>
                  <a:srgbClr val="008DFF"/>
                </a:solidFill>
                <a:latin typeface="Times New Roman" panose="02020603050405020304" pitchFamily="18" charset="0"/>
                <a:cs typeface="Times New Roman" panose="02020603050405020304" pitchFamily="18" charset="0"/>
              </a:rPr>
              <a:t>Northern and Downtown Chicago Loop as an arrival hotspot, Casual riders are more prominent in recreational places. </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F41FCA14-8A9B-E557-E7E2-6ADBA9A3D0D3}"/>
                  </a:ext>
                </a:extLst>
              </p:cNvPr>
              <p:cNvGraphicFramePr>
                <a:graphicFrameLocks noGrp="1"/>
              </p:cNvGraphicFramePr>
              <p:nvPr>
                <p:extLst>
                  <p:ext uri="{D42A27DB-BD31-4B8C-83A1-F6EECF244321}">
                    <p14:modId xmlns:p14="http://schemas.microsoft.com/office/powerpoint/2010/main" val="4071671255"/>
                  </p:ext>
                </p:extLst>
              </p:nvPr>
            </p:nvGraphicFramePr>
            <p:xfrm>
              <a:off x="1250302" y="1642188"/>
              <a:ext cx="9890449" cy="521581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Microsoft Power BI">
                <a:extLst>
                  <a:ext uri="{FF2B5EF4-FFF2-40B4-BE49-F238E27FC236}">
                    <a16:creationId xmlns:a16="http://schemas.microsoft.com/office/drawing/2014/main" id="{F41FCA14-8A9B-E557-E7E2-6ADBA9A3D0D3}"/>
                  </a:ext>
                </a:extLst>
              </p:cNvPr>
              <p:cNvPicPr>
                <a:picLocks noGrp="1" noRot="1" noChangeAspect="1" noMove="1" noResize="1" noEditPoints="1" noAdjustHandles="1" noChangeArrowheads="1" noChangeShapeType="1"/>
              </p:cNvPicPr>
              <p:nvPr/>
            </p:nvPicPr>
            <p:blipFill>
              <a:blip r:embed="rId3"/>
              <a:stretch>
                <a:fillRect/>
              </a:stretch>
            </p:blipFill>
            <p:spPr>
              <a:xfrm>
                <a:off x="1250302" y="1642188"/>
                <a:ext cx="9890449" cy="5215812"/>
              </a:xfrm>
              <a:prstGeom prst="rect">
                <a:avLst/>
              </a:prstGeom>
            </p:spPr>
          </p:pic>
        </mc:Fallback>
      </mc:AlternateContent>
    </p:spTree>
    <p:extLst>
      <p:ext uri="{BB962C8B-B14F-4D97-AF65-F5344CB8AC3E}">
        <p14:creationId xmlns:p14="http://schemas.microsoft.com/office/powerpoint/2010/main" val="43405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2F87B2-6C64-AF97-8666-AB12F165A633}"/>
              </a:ext>
            </a:extLst>
          </p:cNvPr>
          <p:cNvSpPr txBox="1"/>
          <p:nvPr/>
        </p:nvSpPr>
        <p:spPr>
          <a:xfrm>
            <a:off x="295469" y="426824"/>
            <a:ext cx="11601062" cy="523220"/>
          </a:xfrm>
          <a:prstGeom prst="rect">
            <a:avLst/>
          </a:prstGeom>
          <a:noFill/>
        </p:spPr>
        <p:txBody>
          <a:bodyPr wrap="square" rtlCol="0">
            <a:spAutoFit/>
          </a:bodyPr>
          <a:lstStyle/>
          <a:p>
            <a:pPr algn="just"/>
            <a:r>
              <a:rPr lang="en-US" sz="2800" b="1" dirty="0">
                <a:solidFill>
                  <a:srgbClr val="008DFF"/>
                </a:solidFill>
                <a:latin typeface="Times New Roman" panose="02020603050405020304" pitchFamily="18" charset="0"/>
                <a:cs typeface="Times New Roman" panose="02020603050405020304" pitchFamily="18" charset="0"/>
              </a:rPr>
              <a:t>Casual departures are also significant at the residential suburbs outside</a:t>
            </a:r>
          </a:p>
        </p:txBody>
      </p:sp>
      <p:sp>
        <p:nvSpPr>
          <p:cNvPr id="4" name="TextBox 3">
            <a:extLst>
              <a:ext uri="{FF2B5EF4-FFF2-40B4-BE49-F238E27FC236}">
                <a16:creationId xmlns:a16="http://schemas.microsoft.com/office/drawing/2014/main" id="{F862F71B-3E8C-3A47-B713-45085B87817C}"/>
              </a:ext>
            </a:extLst>
          </p:cNvPr>
          <p:cNvSpPr txBox="1"/>
          <p:nvPr/>
        </p:nvSpPr>
        <p:spPr>
          <a:xfrm>
            <a:off x="8142514" y="2644170"/>
            <a:ext cx="3623388" cy="1815882"/>
          </a:xfrm>
          <a:prstGeom prst="rect">
            <a:avLst/>
          </a:prstGeom>
          <a:noFill/>
        </p:spPr>
        <p:txBody>
          <a:bodyPr wrap="square" rtlCol="0">
            <a:spAutoFit/>
          </a:bodyPr>
          <a:lstStyle/>
          <a:p>
            <a:pPr algn="just"/>
            <a:r>
              <a:rPr lang="en-US" sz="1600" b="1" dirty="0">
                <a:solidFill>
                  <a:schemeClr val="bg2">
                    <a:lumMod val="10000"/>
                  </a:schemeClr>
                </a:solidFill>
                <a:latin typeface="Times New Roman" panose="02020603050405020304" pitchFamily="18" charset="0"/>
                <a:cs typeface="Times New Roman" panose="02020603050405020304" pitchFamily="18" charset="0"/>
              </a:rPr>
              <a:t>With the same correlation with arrivals, departure stations are also spread out outside the downtown core. </a:t>
            </a:r>
          </a:p>
          <a:p>
            <a:pPr algn="just"/>
            <a:endParaRPr lang="en-US" sz="1600" b="1" dirty="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1600" b="1" dirty="0">
                <a:solidFill>
                  <a:schemeClr val="bg2">
                    <a:lumMod val="10000"/>
                  </a:schemeClr>
                </a:solidFill>
                <a:latin typeface="Times New Roman" panose="02020603050405020304" pitchFamily="18" charset="0"/>
                <a:cs typeface="Times New Roman" panose="02020603050405020304" pitchFamily="18" charset="0"/>
              </a:rPr>
              <a:t>Casual riders at the suburban borders can be an opportunity for future annual membership capture. </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51B42398-7D7D-9284-2F2D-0631FC3310C2}"/>
                  </a:ext>
                </a:extLst>
              </p:cNvPr>
              <p:cNvGraphicFramePr>
                <a:graphicFrameLocks noGrp="1"/>
              </p:cNvGraphicFramePr>
              <p:nvPr>
                <p:extLst>
                  <p:ext uri="{D42A27DB-BD31-4B8C-83A1-F6EECF244321}">
                    <p14:modId xmlns:p14="http://schemas.microsoft.com/office/powerpoint/2010/main" val="2993460173"/>
                  </p:ext>
                </p:extLst>
              </p:nvPr>
            </p:nvGraphicFramePr>
            <p:xfrm>
              <a:off x="130241" y="1558211"/>
              <a:ext cx="7726524" cy="479360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title="Microsoft Power BI">
                <a:extLst>
                  <a:ext uri="{FF2B5EF4-FFF2-40B4-BE49-F238E27FC236}">
                    <a16:creationId xmlns:a16="http://schemas.microsoft.com/office/drawing/2014/main" id="{51B42398-7D7D-9284-2F2D-0631FC3310C2}"/>
                  </a:ext>
                </a:extLst>
              </p:cNvPr>
              <p:cNvPicPr>
                <a:picLocks noGrp="1" noRot="1" noChangeAspect="1" noMove="1" noResize="1" noEditPoints="1" noAdjustHandles="1" noChangeArrowheads="1" noChangeShapeType="1"/>
              </p:cNvPicPr>
              <p:nvPr/>
            </p:nvPicPr>
            <p:blipFill>
              <a:blip r:embed="rId3"/>
              <a:stretch>
                <a:fillRect/>
              </a:stretch>
            </p:blipFill>
            <p:spPr>
              <a:xfrm>
                <a:off x="130241" y="1558211"/>
                <a:ext cx="7726524" cy="4793601"/>
              </a:xfrm>
              <a:prstGeom prst="rect">
                <a:avLst/>
              </a:prstGeom>
            </p:spPr>
          </p:pic>
        </mc:Fallback>
      </mc:AlternateContent>
    </p:spTree>
    <p:extLst>
      <p:ext uri="{BB962C8B-B14F-4D97-AF65-F5344CB8AC3E}">
        <p14:creationId xmlns:p14="http://schemas.microsoft.com/office/powerpoint/2010/main" val="410321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4421C32C-1188-D054-5194-CDB794386430}"/>
                  </a:ext>
                </a:extLst>
              </p:cNvPr>
              <p:cNvGraphicFramePr>
                <a:graphicFrameLocks noGrp="1"/>
              </p:cNvGraphicFramePr>
              <p:nvPr>
                <p:extLst>
                  <p:ext uri="{D42A27DB-BD31-4B8C-83A1-F6EECF244321}">
                    <p14:modId xmlns:p14="http://schemas.microsoft.com/office/powerpoint/2010/main" val="2696306455"/>
                  </p:ext>
                </p:extLst>
              </p:nvPr>
            </p:nvGraphicFramePr>
            <p:xfrm>
              <a:off x="3918857" y="1701796"/>
              <a:ext cx="8061650" cy="394684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4421C32C-1188-D054-5194-CDB794386430}"/>
                  </a:ext>
                </a:extLst>
              </p:cNvPr>
              <p:cNvPicPr>
                <a:picLocks noGrp="1" noRot="1" noChangeAspect="1" noMove="1" noResize="1" noEditPoints="1" noAdjustHandles="1" noChangeArrowheads="1" noChangeShapeType="1"/>
              </p:cNvPicPr>
              <p:nvPr/>
            </p:nvPicPr>
            <p:blipFill>
              <a:blip r:embed="rId3"/>
              <a:stretch>
                <a:fillRect/>
              </a:stretch>
            </p:blipFill>
            <p:spPr>
              <a:xfrm>
                <a:off x="3918857" y="1701796"/>
                <a:ext cx="8061650" cy="3946849"/>
              </a:xfrm>
              <a:prstGeom prst="rect">
                <a:avLst/>
              </a:prstGeom>
            </p:spPr>
          </p:pic>
        </mc:Fallback>
      </mc:AlternateContent>
      <p:sp>
        <p:nvSpPr>
          <p:cNvPr id="2" name="TextBox 1">
            <a:extLst>
              <a:ext uri="{FF2B5EF4-FFF2-40B4-BE49-F238E27FC236}">
                <a16:creationId xmlns:a16="http://schemas.microsoft.com/office/drawing/2014/main" id="{A5C518C3-4BC4-BD71-F77F-6FB4CC66D56B}"/>
              </a:ext>
            </a:extLst>
          </p:cNvPr>
          <p:cNvSpPr txBox="1"/>
          <p:nvPr/>
        </p:nvSpPr>
        <p:spPr>
          <a:xfrm>
            <a:off x="295469" y="426824"/>
            <a:ext cx="11601062" cy="523220"/>
          </a:xfrm>
          <a:prstGeom prst="rect">
            <a:avLst/>
          </a:prstGeom>
          <a:noFill/>
        </p:spPr>
        <p:txBody>
          <a:bodyPr wrap="square" rtlCol="0">
            <a:spAutoFit/>
          </a:bodyPr>
          <a:lstStyle/>
          <a:p>
            <a:pPr algn="just"/>
            <a:r>
              <a:rPr lang="en-US" sz="2800" b="1" dirty="0">
                <a:solidFill>
                  <a:srgbClr val="008DFF"/>
                </a:solidFill>
                <a:latin typeface="Times New Roman" panose="02020603050405020304" pitchFamily="18" charset="0"/>
                <a:cs typeface="Times New Roman" panose="02020603050405020304" pitchFamily="18" charset="0"/>
              </a:rPr>
              <a:t>Casual departures are also significant at the residential suburbs outside, </a:t>
            </a:r>
          </a:p>
        </p:txBody>
      </p:sp>
      <p:sp>
        <p:nvSpPr>
          <p:cNvPr id="3" name="TextBox 2">
            <a:extLst>
              <a:ext uri="{FF2B5EF4-FFF2-40B4-BE49-F238E27FC236}">
                <a16:creationId xmlns:a16="http://schemas.microsoft.com/office/drawing/2014/main" id="{4F30A25E-9093-5E43-C637-D6320270BD4F}"/>
              </a:ext>
            </a:extLst>
          </p:cNvPr>
          <p:cNvSpPr txBox="1"/>
          <p:nvPr/>
        </p:nvSpPr>
        <p:spPr>
          <a:xfrm>
            <a:off x="295469" y="2521059"/>
            <a:ext cx="3623388" cy="2308324"/>
          </a:xfrm>
          <a:prstGeom prst="rect">
            <a:avLst/>
          </a:prstGeom>
          <a:noFill/>
        </p:spPr>
        <p:txBody>
          <a:bodyPr wrap="square" rtlCol="0">
            <a:spAutoFit/>
          </a:bodyPr>
          <a:lstStyle/>
          <a:p>
            <a:pPr algn="just"/>
            <a:r>
              <a:rPr lang="en-US" sz="1600" b="1" dirty="0">
                <a:solidFill>
                  <a:schemeClr val="bg2">
                    <a:lumMod val="10000"/>
                  </a:schemeClr>
                </a:solidFill>
                <a:latin typeface="Times New Roman" panose="02020603050405020304" pitchFamily="18" charset="0"/>
                <a:cs typeface="Times New Roman" panose="02020603050405020304" pitchFamily="18" charset="0"/>
              </a:rPr>
              <a:t>Upon filtering through the type of bikes used, casual riders have equal preferences. Members are skewed towards classic bikes by over 50%. </a:t>
            </a:r>
          </a:p>
          <a:p>
            <a:pPr algn="just"/>
            <a:endParaRPr lang="en-US" sz="1600" b="1" dirty="0">
              <a:solidFill>
                <a:schemeClr val="bg2">
                  <a:lumMod val="10000"/>
                </a:schemeClr>
              </a:solidFill>
              <a:latin typeface="Times New Roman" panose="02020603050405020304" pitchFamily="18" charset="0"/>
              <a:cs typeface="Times New Roman" panose="02020603050405020304" pitchFamily="18" charset="0"/>
            </a:endParaRPr>
          </a:p>
          <a:p>
            <a:pPr algn="just"/>
            <a:r>
              <a:rPr lang="en-US" sz="1600" b="1" dirty="0">
                <a:solidFill>
                  <a:schemeClr val="bg2">
                    <a:lumMod val="10000"/>
                  </a:schemeClr>
                </a:solidFill>
                <a:latin typeface="Times New Roman" panose="02020603050405020304" pitchFamily="18" charset="0"/>
                <a:cs typeface="Times New Roman" panose="02020603050405020304" pitchFamily="18" charset="0"/>
              </a:rPr>
              <a:t>Overall preference of classic bikes are consistent, on average, throughout the week.</a:t>
            </a:r>
          </a:p>
          <a:p>
            <a:pPr algn="just"/>
            <a:endParaRPr lang="en-US" sz="1600" b="1"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13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9DBC14D6-40DB-E909-485D-EAF24800F5CC}"/>
                  </a:ext>
                </a:extLst>
              </p:cNvPr>
              <p:cNvGraphicFramePr>
                <a:graphicFrameLocks noGrp="1"/>
              </p:cNvGraphicFramePr>
              <p:nvPr>
                <p:extLst>
                  <p:ext uri="{D42A27DB-BD31-4B8C-83A1-F6EECF244321}">
                    <p14:modId xmlns:p14="http://schemas.microsoft.com/office/powerpoint/2010/main" val="738293102"/>
                  </p:ext>
                </p:extLst>
              </p:nvPr>
            </p:nvGraphicFramePr>
            <p:xfrm>
              <a:off x="0" y="1651518"/>
              <a:ext cx="12192000" cy="520648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9DBC14D6-40DB-E909-485D-EAF24800F5CC}"/>
                  </a:ext>
                </a:extLst>
              </p:cNvPr>
              <p:cNvPicPr>
                <a:picLocks noGrp="1" noRot="1" noChangeAspect="1" noMove="1" noResize="1" noEditPoints="1" noAdjustHandles="1" noChangeArrowheads="1" noChangeShapeType="1"/>
              </p:cNvPicPr>
              <p:nvPr/>
            </p:nvPicPr>
            <p:blipFill>
              <a:blip r:embed="rId3"/>
              <a:stretch>
                <a:fillRect/>
              </a:stretch>
            </p:blipFill>
            <p:spPr>
              <a:xfrm>
                <a:off x="0" y="1651518"/>
                <a:ext cx="12192000" cy="5206482"/>
              </a:xfrm>
              <a:prstGeom prst="rect">
                <a:avLst/>
              </a:prstGeom>
            </p:spPr>
          </p:pic>
        </mc:Fallback>
      </mc:AlternateContent>
      <p:sp>
        <p:nvSpPr>
          <p:cNvPr id="3" name="TextBox 2">
            <a:extLst>
              <a:ext uri="{FF2B5EF4-FFF2-40B4-BE49-F238E27FC236}">
                <a16:creationId xmlns:a16="http://schemas.microsoft.com/office/drawing/2014/main" id="{54CB698C-8F5F-BD82-F890-28BCC99EFE5D}"/>
              </a:ext>
            </a:extLst>
          </p:cNvPr>
          <p:cNvSpPr txBox="1"/>
          <p:nvPr/>
        </p:nvSpPr>
        <p:spPr>
          <a:xfrm>
            <a:off x="295469" y="426824"/>
            <a:ext cx="11601062" cy="954107"/>
          </a:xfrm>
          <a:prstGeom prst="rect">
            <a:avLst/>
          </a:prstGeom>
          <a:noFill/>
        </p:spPr>
        <p:txBody>
          <a:bodyPr wrap="square" rtlCol="0">
            <a:spAutoFit/>
          </a:bodyPr>
          <a:lstStyle/>
          <a:p>
            <a:pPr algn="just"/>
            <a:r>
              <a:rPr lang="en-US" sz="2800" b="1" dirty="0">
                <a:solidFill>
                  <a:srgbClr val="008DFF"/>
                </a:solidFill>
                <a:latin typeface="Times New Roman" panose="02020603050405020304" pitchFamily="18" charset="0"/>
                <a:cs typeface="Times New Roman" panose="02020603050405020304" pitchFamily="18" charset="0"/>
              </a:rPr>
              <a:t>Casual riders spending more minutes creates for a strong business case for marketing campaigns advocating for annual plans as more cost-effective. </a:t>
            </a:r>
          </a:p>
        </p:txBody>
      </p:sp>
    </p:spTree>
    <p:extLst>
      <p:ext uri="{BB962C8B-B14F-4D97-AF65-F5344CB8AC3E}">
        <p14:creationId xmlns:p14="http://schemas.microsoft.com/office/powerpoint/2010/main" val="2981239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8.png"/></Relationships>
</file>

<file path=ppt/webextensions/webextension1.xml><?xml version="1.0" encoding="utf-8"?>
<we:webextension xmlns:we="http://schemas.microsoft.com/office/webextensions/webextension/2010/11" id="{95E66915-3A3D-4F69-AB63-A6B194CBED33}">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81VS2/bMAz+K4PO2WA78au3NktPw1Y0Qy9DEdAS5ai1LUOW03pB/vso2cXarluHbR3qk8WXPpIfqT0TqmsrGD5CjeyInWh9XYO5fhOyGWseytKFkEG0CBd5nBZyEfEgT8hKt1bppmNHe2bBlGgvVNdD5QKS8MvljEFVnUHpThKqDmesRdPpBir1FUdjUlnT42HG8LattAEXcm3Bogu7I3M6E5Tw3ZxuBG7VDtfI7Sg9x1YbO52lnGcFz4skKkAmaZQnMiUfqSpLYVy4Yljdtoag7e8yPPXKpAj4HPM0i0KRp6EEFJw87dA6myWBKbVRHCrmYRrsRlR7ttRVX/u/1QP5WveG4zlKr2qssgNFqpGqJDYCLLADpXxmNBVkUtUFmg0HVxSv3OqbpUG6W7Cj8DB7BDkL81BkWQbRIopTzOKoiP8zZKtq3GhJuuE3AMfUDskjnogowUgGkHL8z4AJqMN7g3j9BOBLknQjkzxZnueWI6gn8VI3FlQzsSyihlCaAechhyKLMY4zJ3+aiFMBjsUOGk5IHmd/bJTd1mgVd6cPKK2XlqXBEuxktPqLgvGBV6qj+G+tUW33uGhGCdyIfhxMrzztm2n+Anc8V+XWY1pzchKrHbXwh6tfEV4P060nd/hEbmA1tWL+JIVfzwoI7sH5OVn+XZl/AfTZEj/E7QdLNWU1rfzvc/N5TEfoprfLLRjrHpXiikbOTQm5aSPQnAx+UN4rc7f3o9nL0evP8z5c3j1Q5HN1b5NM7BnTeDG6EJ/dd7+Co7v70b3tWuB4Bg16GO0YSKG3IxZBI1y7/L/xq0bRthq7dQFV7xrlH3HmL6EGqqLCZxzc0848LI/uG84pt9h0CAAA&quot;"/>
    <we:property name="creatorSessionId" value="&quot;d2666b40-b8bb-4480-a1d0-cdca67e633f0&quot;"/>
    <we:property name="creatorTenantId" value="&quot;c83f55a7-7fe8-4934-b759-09926430aef0&quot;"/>
    <we:property name="creatorUserId" value="&quot;10032000CD001842&quot;"/>
    <we:property name="datasetId" value="&quot;ae0460d0-0f0b-4bf1-9b08-cfb128c450b7&quot;"/>
    <we:property name="embedUrl" value="&quot;/reportEmbed?reportId=f4382c9c-e9ed-4e08-89df-cc4387afc2a6&amp;config=eyJjbHVzdGVyVXJsIjoiaHR0cHM6Ly9XQUJJLVNPVVRILUVBU1QtQVNJQS1yZWRpcmVjdC5hbmFseXNpcy53aW5kb3dzLm5ldCIsImVtYmVkRmVhdHVyZXMiOnsibW9kZXJuRW1iZWQiOnRydWUsInVzYWdlTWV0cmljc1ZOZXh0Ijp0cnVlfX0%3D&amp;disableSensitivityBanner=true&quot;"/>
    <we:property name="initialStateBookmark" value="&quot;H4sIAAAAAAAAA81V30/bMBD+VyY/d1OTLm3at9KVFwZF7cQLQtXFvqQGJ44cp5BV/d93doIGHRtoG4g8xffL3919d94xIatSQXMGObIJO9L6Jgdz8yFgPVZ0ssXi5HS6PFmfTU/nJNallbqo2GTHLJgM7YWsalAuAgkvr3oMlDqHzJ1SUBX2WImm0gUo+R1bY1JZU+O+x/CuVNqAC7myYNGF3ZI5nenu4NOAbgRu5RZXyG0rXWKpje3OaTqIEz5OhmEC6XAUjofpiHxSqSyFceGSZn5XGoK2u0/p2CuHSZ8PcDyKw0CMR0EKKDh52qZ0NjMCk2kjOSjmYRqsWlQ7NtOqzv3f/JF8pWvDcYmpVxVW2oYi5UhVEmsBFtieUj43mgrSqfIEzZqDK4pXbvTtzCDdLdgk2PcOIMfBOBBxHEP4OYxGGEdhEr0xZCtzXOuUdM0LAEfUjpSHfCjCIYZpH0Yc3xgwAXV4bxFvngB8RZKqZZIny/PccgT1JJ7pwoIsOpaF1BBKs895wCGJI4yi2MmfJmJXgKnYQsEJyWH2UyPtJkcruTt9xdR6aZYZzMB2RvN/KBhvuJIVxf9ojSyrw6IZKXAt6nYwvfK4Lrr567vjUmYbj2nFyUnMt9TCX65+R3g9TLee3GFBbmA1tWLwJIXfzwroP4Dze7L8vzL/AeizJX6M2w+WLDLVrfyfc/OtTUfoorazDRjrHpXkmkbOTQm5aSPQHDV+UL5Ic7/3w97r0evv895f3T9Q5HP9YJN07GnTeDW6EJ/d97CCrbv70bWtSuB4DgV6GGUbSKK3IxZBIVy7/L/xq0bStmq7dQGqdo1yLzXzd1D/ZKLwhfYduB/oEwZwZAgAAA==&quot;"/>
    <we:property name="isFiltersActionButtonVisible" value="true"/>
    <we:property name="pageDisplayName" value="&quot;Total Ridership Per Subscriber Type&quot;"/>
    <we:property name="pageName" value="&quot;ReportSectionff38bc9b62baf67296f7&quot;"/>
    <we:property name="pptInsertionSessionID" value="&quot;4FCF5006-D4E5-4E1E-B3BD-EAA0C245261C&quot;"/>
    <we:property name="reportEmbeddedTime" value="&quot;2023-02-15T14:29:40.623Z&quot;"/>
    <we:property name="reportName" value="&quot;Cyclistic Project Power BI&quot;"/>
    <we:property name="reportState" value="&quot;CONNECTED&quot;"/>
    <we:property name="reportUrl" value="&quot;/groups/me/reports/f4382c9c-e9ed-4e08-89df-cc4387afc2a6/ReportSectionff38bc9b62baf67296f7?bookmarkGuid=16b7e0cd-a428-4639-9acd-eb333eefc141&amp;bookmarkUsage=1&amp;ctid=c83f55a7-7fe8-4934-b759-09926430aef0&amp;fromEntryPoint=expor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75F15725-7F6E-4F1B-9215-BB6098672FAB}">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81UTY/aMBD9K8jnqErCkg9uC92e2got1V4qhCb2mPVi4shxYCniv3fsgLrQldpDd9VcYs+X37w3mgMTqm007L/CBtmYTYxZb8CuBwmLWH1pwxgKLqsqy/K8lFLwsowpyjROmbpl4wNzYFfoHlTbgfYFyfh9ETHQegYrf5OgW4xYg7Y1NWj1A/tgcjnb4TFi+NxoY8GXnDtw6MtuKZzuBCX5MKQXgTu1xTly11vvsTHWne8Rk0o7SvGp1f7uubEE43Du5lNwZlXMh1jmRZqIMk8koOCU6faNj5nSwytjFQfNAiSLbY/gwKZGd5twuruwz01nOd6jDK7aKbenShskRsRSgAN2pPZm1lDzJ9emQrvk4AkIzkezm1qktwUbJ8foCnKRlIkoigLSm3SUYzFKq9E7Q3Zqg0sjybf/C8CjMpOSpzwTaYapjCHn+M6ACajHu0NcvwJ4QZa2n5owLJdz5AcvDOfU1A5UfZqoYcrL4WgkQN5wWcokLarM218fulOzt2ILNadXrzv9giS/xX/Q6u12NXBWNQMyDHbrQfpbw7FX6H9hP+7ZV/VKn3bAL8K/9Ri57lqiFMUE7PQRrPPLpnoieTzLlG2sQDvZB6I/KnvWLY2ugL8tycfFeSNR4NOLcTpx3ON7I1IXx/C9JKZP9gfTubYBjjOoMYBo+jIKQxypDrXwYoSz9f/PihjvtXgA3XkZws5m4RGSR1Ua/5DgNzkLsAK6ny+0ijNjBgAA&quot;"/>
    <we:property name="creatorSessionId" value="&quot;ce8ecf69-f372-459c-9bf1-2dbd34fef738&quot;"/>
    <we:property name="creatorTenantId" value="&quot;c83f55a7-7fe8-4934-b759-09926430aef0&quot;"/>
    <we:property name="creatorUserId" value="&quot;10032000CD001842&quot;"/>
    <we:property name="datasetId" value="&quot;ae0460d0-0f0b-4bf1-9b08-cfb128c450b7&quot;"/>
    <we:property name="embedUrl" value="&quot;/reportEmbed?reportId=f4382c9c-e9ed-4e08-89df-cc4387afc2a6&amp;config=eyJjbHVzdGVyVXJsIjoiaHR0cHM6Ly9XQUJJLVNPVVRILUVBU1QtQVNJQS1yZWRpcmVjdC5hbmFseXNpcy53aW5kb3dzLm5ldCIsImVtYmVkRmVhdHVyZXMiOnsibW9kZXJuRW1iZWQiOnRydWUsInVzYWdlTWV0cmljc1ZOZXh0Ijp0cnVlfX0%3D&amp;disableSensitivityBanner=true&quot;"/>
    <we:property name="initialStateBookmark" value="&quot;H4sIAAAAAAAAA81UTW/iMBD9K8jnaEVCgYQbsOylS4tg1csKoYk9oS4mjhwHmkX89x07QduyPfSwrTaX2PP55r2RT0zIslBQ38Ee2YhNtN7twew6IQtY3tru72/n4+Xt5m48n5FZF1bqvGSjE7NgtmgfZFmBchXI+HMdMFBqAVt3y0CVGLACTalzUPIXNsHksqbCc8DwuVDagCu5smDRlT1QON2pd/ilRx2BW3nAFXLbWJdYaGMv94BlUllKcalpPXsuDME4XeB/885B2uU9TIZxFIpkGGaAglOmrQsXM6XGW20kB8U8JINlg+DEplpVe3+avbKvdGU4LjHzrtxKW1OlPRIjYiPAAjvTeAujafjWtU/RbDg4ArzzUR+nBqm3YKPwHFxBjsMkFHEcQ3QT9YcY96O0/8mQrdzjRmfkq98BuJ8MsoxHfCCiAUZZF4YcPxkwAXV4j4i7NwCvyVI2W+OX5fUeucXzyznVuQWZtxvVi3jS6/cFZDc8S7IwitOBs7+9dO2wY3GAnFPX60nnSPIb/Aejjg/bjjWy6JChc9x1or8G7jqF/hf2uw37Mt+q9g34Q/iPBiNXVUmUopiAmT6Cse6xSZ9IHscyZWsj0ExqT/RXaS66RcEV8I8l+by+vEgU+PRinVqOG3wfROr67L+XxDTJ7qArWxbAcQE5ehBFU0aijyPVIRdODH827v9dEuONFg+gKieDe5iZ70HqyFThO+NbcL8BxZh6IFMGAAA=&quot;"/>
    <we:property name="isFiltersActionButtonVisible" value="true"/>
    <we:property name="pageDisplayName" value="&quot;Average Trips Per Week&quot;"/>
    <we:property name="pageName" value="&quot;ReportSection&quot;"/>
    <we:property name="pptInsertionSessionID" value="&quot;4FCF5006-D4E5-4E1E-B3BD-EAA0C245261C&quot;"/>
    <we:property name="reportEmbeddedTime" value="&quot;2023-02-15T14:27:20.482Z&quot;"/>
    <we:property name="reportName" value="&quot;Cyclistic Project Power BI&quot;"/>
    <we:property name="reportState" value="&quot;CONNECTED&quot;"/>
    <we:property name="reportUrl" value="&quot;/groups/me/reports/f4382c9c-e9ed-4e08-89df-cc4387afc2a6/ReportSection?bookmarkGuid=6d53cc5f-bf02-496a-84fe-3f81a10ecce5&amp;bookmarkUsage=1&amp;ctid=c83f55a7-7fe8-4934-b759-09926430aef0&amp;fromEntryPoint=expor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A3D8E285-A339-44E0-B680-E0190C6DAD29}">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81W32/cNgz+Vwa99OVQ2PLvvLVZAhQouqwpsochONASddViW64sp7kF/t9Hyb61SS/NFe26+EkmKfIj+VHSLZN66BvYvoEW2RF7acxVC/bql5itWHdXlkZVXkoeY60SVWUqLmRJVqZ32nQDO7plDuwG3YUeRmi8QxL+ebli0DRnsPF/CpoBV6xHO5gOGv03zsakcnbEacXwpm+MBe/y3IFD7/aazOmfoMTPE4oIwulrPEfhZulb7I11y38BtYpyhVJhlKWKS5kC7VG6ceTGu6u3Jze9JWi3uwxPgzKvI5FgVZQ8llURK0ApaKfb9t7mmMBsjNUCGhZgWhxmVLfs2DRjG1Ynd+TnZrQC36IKqs5ptyVPLVKV5FqCAzZRymfWUEEWVVujXQvwRQnK9+bjsUWKLdlRPK3uQS7jKpZlWQJPeVZgmfE6+8mQnW5xbRTptgcAzqpcKcFFLnmOXEVQCPzJgAmox/sR8WoP4EuSDDOTAlke55YnaCDxsekc6G5hGaaQ5Ela14msSoQYRCW8/AAi1nEqYpEWUcElplxgkecPFWl2571d7KaEr9ipNW3wu4x1S5Z7a7Ni74LXaKI5/eM9WgzbKBWp3VLhV/eqPiwmB/Rj/gkAHmE6hb+AZgxHBnl/rSkrUvi8vJh2PJu3PAvGD5jM7oLJ5TSFZj6RSc1RqZzaWZV1lBY5tRbhU0/fmf7Nwc0cxvrDiHbre3o3iZ2C1r/vFt9Pi3NsiP4/ounYyfXgwuG+DtUh9QJFaWwk8+F+sxLty22I96u2u1Oe38/2xWZjcQM7lp58e58PA6pl0J6O3YIkmwJdqWfU6Gjyyrla3Hf9yU7cl8UPWUDd4MNe/uXaNP2387QH3WMjlYiCZ5nMRZ3wLMmAx1X91C6/BcwLeQ2dIOl9JN9P4m8t7j463wUeHQL8h2JrwH1Rvv8BRbfZgyI8CHS3aZan6qf7fp5j1kLvX8H1X3RS+Ws9TMr0uWQO7BdmdEMPAs+gm8e+nyFonN8MNz100scN63AT7LnmwiuahSCERC8D/JUN/m29m2D6/gHpCgSa9QsAAA==&quot;"/>
    <we:property name="creatorSessionId" value="&quot;dc7668d4-2431-45cb-9d66-0af24806375b&quot;"/>
    <we:property name="creatorTenantId" value="&quot;c83f55a7-7fe8-4934-b759-09926430aef0&quot;"/>
    <we:property name="creatorUserId" value="&quot;10032000CD001842&quot;"/>
    <we:property name="datasetId" value="&quot;ae0460d0-0f0b-4bf1-9b08-cfb128c450b7&quot;"/>
    <we:property name="embedUrl" value="&quot;/reportEmbed?reportId=f4382c9c-e9ed-4e08-89df-cc4387afc2a6&amp;config=eyJjbHVzdGVyVXJsIjoiaHR0cHM6Ly9XQUJJLVNPVVRILUVBU1QtQVNJQS1yZWRpcmVjdC5hbmFseXNpcy53aW5kb3dzLm5ldCIsImVtYmVkRmVhdHVyZXMiOnsibW9kZXJuRW1iZWQiOnRydWUsInVzYWdlTWV0cmljc1ZOZXh0Ijp0cnVlfX0%3D&amp;disableSensitivityBanner=true&quot;"/>
    <we:property name="initialStateBookmark" value="&quot;H4sIAAAAAAAAA81W3U/bMBD/Vya/8FJNSZqPljdgRZoYHwPEHiZUXexL8UjizHGADuV/39lJxyhFFMEYeXLuzne/u/ud7VsmZF3lMD+AAtkm21bqsgB9+cFnA1b2ssPDvf2t473pwdb+hMSqMlKVNdu8ZQb0DM2ZrBvIrQcSfj8fMMjzI5jZvwzyGgesQl2rEnL5CztjUhndYDtgeFPlSoN1eWLAoHV7Reb0T7H9j0OKCNzIKzxBbjrpMVZKm/4/gTTz4gxFhl4UZoEQIdCeTOaG3Fh36XxyU2mCdrtIadcp49TjQxwno8AX48TPAAWnnWZeWZsdAjNTWnLImYOpse5Q3bIdlTeFW03uyU9UozkeY+ZUpZFmTp4KpCqJqQADrKWUj7SigvSqIkU95WCL4pQX6npHI8UWbNNvB0uQR/7YF6PRCIIwiBIcRUEavTFkIwucqox08zUAR+M4y3jAYxHEGGQeJBzfGDABtXivES9XAD4nSd0xyZHlaW5ZgjoS76jSgCx7lmEIw3gYpulQjEcIPvAxt/I1iJj6Ifd5mHhJIDAMOCZx/FiROnfW29liSoIB29WqcH77OS7IcmVtBuzUefVamtNvF6jRbaNUhDR9hT8vVb3uTdboR/fjADzBdAp/Bnnjjgzy/kVSVqSweVkx7djotmw440dMOnfO5LxtXTPfyaTGmGUxtXM8Sr0wiam1CHc9PVXVwdrNrJv0Z4N6bnt6P4mFgtZfF4uX0+IEc6L/azQdSzGtjTvcp646pO6hZBJzwWy4Qy1Qb89dvE9SL075YDnbrdlM4wwWLJ08v8/rAZXCaXebskcStY6u1DNqtNdaZVetwHb93U7cw+K7LCDN8XEvf7jWtv92nlage2qkhjwJokjEPB0G0TCCwB+n7+3y68FsiSsoOUmXkbycxM8t7io63wfurQP8VbHlYB6U7z+gKGcrULgHgSxnef9UvbvvuzlmBVT2FZz+oJPKXutuUtq/JV1gu1CNqSvgeARlN/ZVB0Fi92a4qaAUNq5bu5tgxTVnn8rMxSAgsp/fNeztANP3G4ZrK4TlCwAA&quot;"/>
    <we:property name="isFiltersActionButtonVisible" value="true"/>
    <we:property name="pageDisplayName" value="&quot;Station Arrivals&quot;"/>
    <we:property name="pageName" value="&quot;ReportSection7abf06fedfe054f2dd4a&quot;"/>
    <we:property name="pptInsertionSessionID" value="&quot;4FCF5006-D4E5-4E1E-B3BD-EAA0C245261C&quot;"/>
    <we:property name="reportEmbeddedTime" value="&quot;2023-02-15T14:32:26.522Z&quot;"/>
    <we:property name="reportName" value="&quot;Cyclistic Project Power BI&quot;"/>
    <we:property name="reportState" value="&quot;CONNECTED&quot;"/>
    <we:property name="reportUrl" value="&quot;/groups/me/reports/f4382c9c-e9ed-4e08-89df-cc4387afc2a6/ReportSection7abf06fedfe054f2dd4a?bookmarkGuid=91bb9373-a67c-400b-a678-da9d513c9380&amp;bookmarkUsage=1&amp;ctid=c83f55a7-7fe8-4934-b759-09926430aef0&amp;fromEntryPoint=export&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5AD2C831-7B77-497C-8EC1-F02744F950CA}">
  <we:reference id="wa200003233" version="2.0.0.3" store="en-US" storeType="OMEX"/>
  <we:alternateReferences>
    <we:reference id="WA200003233" version="2.0.0.3" store="WA200003233" storeType="OMEX"/>
  </we:alternateReferences>
  <we:properties>
    <we:property name="pptInsertionSessionID" value="&quot;4FCF5006-D4E5-4E1E-B3BD-EAA0C245261C&quot;"/>
    <we:property name="creatorTenantId" value="&quot;c83f55a7-7fe8-4934-b759-09926430aef0&quot;"/>
    <we:property name="reportUrl" value="&quot;/groups/me/reports/f4382c9c-e9ed-4e08-89df-cc4387afc2a6/ReportSectionc86aa510b426627dd402?bookmarkGuid=cf00ac6b-472a-4018-9b9a-cd88ed9ede4f&amp;bookmarkUsage=1&amp;ctid=c83f55a7-7fe8-4934-b759-09926430aef0&amp;fromEntryPoint=export&quot;"/>
    <we:property name="reportName" value="&quot;Cyclistic Project Power BI&quot;"/>
    <we:property name="reportState" value="&quot;CONNECTED&quot;"/>
    <we:property name="embedUrl" value="&quot;/reportEmbed?reportId=f4382c9c-e9ed-4e08-89df-cc4387afc2a6&amp;config=eyJjbHVzdGVyVXJsIjoiaHR0cHM6Ly9XQUJJLVNPVVRILUVBU1QtQVNJQS1yZWRpcmVjdC5hbmFseXNpcy53aW5kb3dzLm5ldCIsImVtYmVkRmVhdHVyZXMiOnsibW9kZXJuRW1iZWQiOnRydWUsInVzYWdlTWV0cmljc1ZOZXh0Ijp0cnVlfX0%3D&amp;disableSensitivityBanner=true&quot;"/>
    <we:property name="pageName" value="&quot;ReportSectionc86aa510b426627dd402&quot;"/>
    <we:property name="pageDisplayName" value="&quot;Top 10 Starting Station&quot;"/>
    <we:property name="datasetId" value="&quot;ae0460d0-0f0b-4bf1-9b08-cfb128c450b7&quot;"/>
    <we:property name="backgroundColor" value="&quot;#FFFFFF&quot;"/>
    <we:property name="bookmark" value="&quot;H4sIAAAAAAAAA71WUU/bMBD+K5OfqylxkzTlDTqQJk2M0Yk9TFXl2JdicOLMcYCsyn/f2UkZVIWVIchDZN+dz9/dfXfJmghZV4q1p6wAckCOtL4umLn+EJIRKR/L0mmUxeE4iBOIkpjG0ZRztNKVlbqsycGaWGZWYC9k3TDlHKLw52JEmFJnbOV2OVM1jEgFptYlU/I39MaosqaBbkTgrlLaMOdybpkF5/YGzXGPUMKPY7yRcStvYA7c9tJzqLSxw56nCWNxGGQRTRI6ESIKKJ7JpbLoxrnL2uO7yiC09SbCE69MsoCPYTpJaSimkzBnIFx8tq2czQzBrLSRnCniYRqoe1RrMtOqKfzq+JF8rhvD4RxyryqttC16KgCzJJaCWUY6DPnMaEzIoCoyMEvOXFK88lLfzgzg3YIchN1oC3IaTkORpimjEY0nkMY0i98ZspUFLHWOunYPwPE0yXNOeSJoAjQP2ITDOwNGoA7vLcD1DsALlNQ9kzxZ/s0tR1BP4pkuLZPlwLJxlmVBmvE8C/NJEIepGKdOvg8ROXAWx2MaRimNIQkyjO4+Sd91dXpPaOfmYtMedEROjC68w6Gf6yb71YBp8cBW2jYKXH/bLJ7zVDgXu9I7It89sKDDVp+DwlT5c3sVrN9491tlqnGY2CW+XeKXPj9oMIDJJShB3IVfjQBz1PobP0mzmQl0O97D1crAitlhe/xybj0N1UgBSym8+KQpBwhx1zmAWC7kVdA5ZZ8o6rriRVn9cQkGhqSWQm6C+LwFuX6rvPs4WKbgaT/3ROvcs+jerH134tsxdoZuORQ3rOQo3Qb0ekLsg/ZJajxGHPRzR5YrNXwR/46Vngckb8oS3FjU2RWy3A0QPKLfjf6vitYRqP9qo/XVg/E6TPx2f+b+N0cWnpndwwT2PtxCN7auGIczVvaNVvXeJHg7pA4rhauUX/ux+0Xi/O0LdcFU42vkfm+IvwRrJ4eGeeaA++nZdAw+fwAGAanAjgkAAA==&quot;"/>
    <we:property name="initialStateBookmark" value="&quot;H4sIAAAAAAAAA71W30/bMBD+VyY/V1PiNmnKW+mKNDF+jCL2MFWRY1+KIYkzx4FlVf73nZ2UQVW2MgR9qOw7+/N3d99duyZCVmXGmlOWAzkgh0rd5kzffvDJgBS97ezs+GR6cRyfTk/maFalkaqoyMGaGKZXYK5kVbPMIqDx+3JAWJads5XdpSyrYEBK0JUqWCZ/QXcYXUbX0A4I/CwzpZmFXBhmwMLe4XHc49v+xyG+yLiRd7AAbjrrBZRKm37Po5CxwPeSEQ1DOhZi5FG8k8rMIIyFS5r5z1IjtfUmpCPnDBOPD2EyjqgvJmM/ZSA43jRNac/MkMxKaclZRhxNDVXHak1mKqtzt5o/sS9UrTlcQOpchZGmQaQcMEsiFsww0mLI51phQnpXnoCOObNJcc5rdT/TgG8LcuC3gy3KkT/xRRRFjI5oMIYooEnwzpSNzCFWKfqaPQgHkzBNOeWhoCHQ1GNjDu9MGIlavvcAtzsIL9FSdUpyYvm3tqxAnYhnqjBMFr3KhkmSeFHC08RPx17gR2IYWfs+QuTAWRAMqT+KaAChl2B0D0m6VOXpg6AtzNWmPeiAHGmVO8C+gas6+VGDbvDCVto2Dlx/3Sz+hpRbiF3pHZBLR8xrsdUXkGGq3L29CtZtHPxWmSocJibGb5v42OUHD/RkUgmZIPbBMy1AHzbuxU9Sb2YC3Y53ulppWDHTb+cv19bzVLUUEEvhzEd10VMI2tYSxHKhrrzWOrtEUdsVL8rqt2vQ0Ce1EHITxOctytVb5d3FwZIMnsd5EFprP8v2zdp3J78dY6fvlqm4YwVH6zah1wtiH7bPSuMpY6+bO7JYZf0v4p+x0umApHVRgB2LKrlBldsBglfUu8n/VdFaAXW/2nj65tF47Sd+s79y/1sjS6fM9nECOwy7ULWpSsbhnBVdo5UdmgR3DqXDCmEr5dZu7H6ROH+7Ql2xrLY1sv9hiHsDSyf7ftnjfE/uNwyE88l+CQAA&quot;"/>
    <we:property name="isFooterCollapsed" value="false"/>
    <we:property name="isFiltersActionButtonVisible" value="true"/>
    <we:property name="reportEmbeddedTime" value="&quot;2023-02-15T14:25:45.781Z&quot;"/>
    <we:property name="creatorUserId" value="&quot;10032000CD001842&quot;"/>
    <we:property name="creatorSessionId" value="&quot;211f4989-dfb9-45fd-b9d8-3fcba397bab6&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02278549-AE91-42BD-A011-FCE22A96A9B8}">
  <we:reference id="wa200003233" version="2.0.0.3" store="en-US" storeType="OMEX"/>
  <we:alternateReferences>
    <we:reference id="WA200003233" version="2.0.0.3" store="WA200003233" storeType="OMEX"/>
  </we:alternateReferences>
  <we:properties>
    <we:property name="pptInsertionSessionID" value="&quot;745A5734-CDA3-4EA7-84F3-5A4D6CCF0958&quot;"/>
    <we:property name="creatorTenantId" value="&quot;c83f55a7-7fe8-4934-b759-09926430aef0&quot;"/>
    <we:property name="reportUrl" value="&quot;/groups/43979b0e-e9de-4d80-b5ff-805bfe6ed66c/reports/f4382c9c-e9ed-4e08-89df-cc4387afc2a6/ReportSection154ca1e0dae8e8160edb?bookmarkGuid=3c07d375-b2ed-45d8-b16f-9f597fd0a21b&amp;bookmarkUsage=1&amp;ctid=c83f55a7-7fe8-4934-b759-09926430aef0&amp;fromEntryPoint=export&quot;"/>
    <we:property name="reportName" value="&quot;Cyclistic Project Power BI&quot;"/>
    <we:property name="reportState" value="&quot;CONNECTED&quot;"/>
    <we:property name="embedUrl" value="&quot;/reportEmbed?reportId=f4382c9c-e9ed-4e08-89df-cc4387afc2a6&amp;config=eyJjbHVzdGVyVXJsIjoiaHR0cHM6Ly9XQUJJLVNPVVRILUVBU1QtQVNJQS1yZWRpcmVjdC5hbmFseXNpcy53aW5kb3dzLm5ldCIsImVtYmVkRmVhdHVyZXMiOnsibW9kZXJuRW1iZWQiOnRydWUsInVzYWdlTWV0cmljc1ZOZXh0Ijp0cnVlfX0%3D&amp;disableSensitivityBanner=true&quot;"/>
    <we:property name="pageName" value="&quot;ReportSection154ca1e0dae8e8160edb&quot;"/>
    <we:property name="pageDisplayName" value="&quot;Station Departures&quot;"/>
    <we:property name="datasetId" value="&quot;ae0460d0-0f0b-4bf1-9b08-cfb128c450b7&quot;"/>
    <we:property name="backgroundColor" value="&quot;#FFFFFF&quot;"/>
    <we:property name="bookmark" value="&quot;H4sIAAAAAAAAA81W3W/cNgz/Vwa/9OUwWLIt23lrsxQYMHRZU2QPQ3CgJeqqxV+T5bS3wP/7KNm3LHeX9oB+LPdwkEiK/In6keZ9pMzQ17B9Aw1GZ9GrrrttwN7+wKJV1D6WacWYKDRPQKciESh1UpJV1zvTtUN0dh85sBt012YYofYOSfjHzSqCur6Ejd9pqAdcRT3aoWuhNn/jbEwqZ0ecVhF+7OvOgnd55cChd3tH5rQnKOzHhCKCdOYOr1C6WfoW+866Zc+yVALDWAEWWDARo6rojDa1IzfeXbW9+Nhbgna/u+HroBRVLBMs84IzVeZMAypJJ9229zbnBGbTWSOhjgJMi8OM6j467+qxCauLR/KrbrQS36IOqtYZtyVPDVKW1FqBg2iiK1/ajhKyqJoK7VqCT0pQvu8+nFuk2Co6Y9NqD3LBSqaKogCe8izHIuNV9p0hO9PgutOk254AOCuF1pJLobhArmPIJX5nwATU4/2AeHsE8A1JhplJgSyf55YnaCDxedc6MO3CsjThWZaySijIeZbyUlTcy08gYlII8p4KKeIC4zRLIWUPSXqp7qCVhHY/Qy83G4sbcMv24tukb6Aid2v693HWRgX967FdijHbT2l8wIGKpZLJNI9zrjDlEnMhnuLAnC2P7XrXBDiFs10T0rZ0rYYsj2JfRe+C13iiNvT7e7QYjtFLKbPL0897WRkWkxPyNW8CgM8UMoW/hnoMHZG8/2LoVqTw9/JiOvFitn0RjJ8wmb0Gk5tpClx9Jo2IxVrkWYw8U5XmXGsl8hMo+5VZWYM7wHrIP4whLrEqGSsymbGikIX+H7C2m1OwFnki46RIE0IsSp5iXjxgfdf1b04ukmGs/hrRbn2tPL7ATkHr33aLLy+3K6ypa36NYjpsOasdFG2wpj2F+9UqtK+2Id5Pxu6GA75/2y/vkqcCDQ950B09Vno3X0ReNyeM+4d/ts3sSMv3l4Cqxqe9/Eu3afq2reroB+nT3SqR9EnOlJAVfaSTDDgrq2c1NoUpxLSbepmPH4aMmQJRA70fvas/ied+lghJnv4rmYP7RTe6oQeJl9DOjOlnGAaDHV0QWuXjhnXoI0c+PmF0j0IQQmKWt//EAT/Q7x6ffv8A/cUVU2oMAAA=&quot;"/>
    <we:property name="initialStateBookmark" value="&quot;H4sIAAAAAAAAA81WS2/cOAz+KwtdehkUlvzOLc2mQNFtkk2K7GERDGiJnqrxa2U57Wzg/76U7Gnamcl2gL4yh4FEUuQn6iPNe6Z031WwPoMa2RF70ba3NZjb3zhbsGaWnZ+/fnN8+Xp5dvzmlMRtZ3Xb9OzonlkwK7TXuh+gch5I+PfNgkFVXcDK7UqoelywDk3fNlDpf3EyJpU1A44Lhh+7qjXgXF5ZsOjc3pE57Sk2fx5SRJBW3+EVSjtJL7FrjZ33PI4kcAwUYIYZTwJUBZ0pdWXJjXNXrE8/doag3W+u9NIrkyKQIeZpJrjKU14CKkkn7bpzNicEZtUaLaFiHqbBfkJ1z07aaqj96vQL+VU7GImXWHpVY7Vdk6caKUtqqcACG+nKF6alhMyqukCzlOCS4pXv2g8nBim2Ykd8XGxBznjOVZZlICIRp5jFooh/MmSra1y2JenWBwCO86QspZCJEgmKMoBU4k8GTEAd3g+It3sA35Ckn5jkyfJ1bjmCehKftI0F3cwsi0IRxxEvEgWpiCORJ4Vw8gOIGGYJeY8SmQQZBlEcQcQfknSs7qCRhHY7Q8erlcEV2Hl7+mPS11OR2yX9uzhLrbz+5dDMxRhvpzTY4UDBI8lllAapUBgJiWmSPMaBKVsO2/WmCQgKZ9rap21uUzVZ7sW+YG+912CkNvTXOzToj9FLKb3J06utrPSzyQH5mjYewFcKmcJfQzX4jkje/9B0K1K4ezkxnXg22T7zxo+YTF69yc04eq4+kUbEgzJJ4wBFrIpSiLJUSXoAZb8zKyuwO1h3+YcBBDkWOedZLGOeZTIrfwHWZnUI1iwNZRBmUUiIk1xEmGYPWN+23dnBRdIPxT8DmrWrlS8vsFHQ+s/N4tvL7Qor6prfo5h2W85iA6XUWNGewp0bhebF2sf7XZvNcCC2b/vtXfJQoP4hd7qjw0rv5orI6aaECffwT7aZ7Wn57hJQVPi4l090G8cf26r2fpD+v1uFkj7JsUpkQR/pMAbB8+JJjU1+CtHNqprn44chY6IAq6Fzo3fxnnjuZgmf5PFzyRTcLdrB9h1IvIBmYkw3wdDo7eiC0CgX1699H9nz8XHzOfMxCIien/4Ae/f29PsP8fe4PFoMAAA=&quot;"/>
    <we:property name="isFiltersActionButtonVisible" value="true"/>
    <we:property name="reportEmbeddedTime" value="&quot;2023-02-16T03:02:24.529Z&quot;"/>
    <we:property name="creatorUserId" value="&quot;10032000CD001842&quot;"/>
    <we:property name="creatorSessionId" value="&quot;c0ff56b5-90ec-4063-a972-0a5139d38978&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ED343F78-2A9D-47EA-950C-52FE492F4FDD}">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81VS2/bMAz+K4POwRA78Su3NktPwxA0Qy9DENAW5aqRLUOW03pB/vso2cHarEB3WbBcIvH5kfwoHxmXbaOg/wYVsgW71Xpfgdl/CtiE1W9lCEkeQxaGSSIiKMJ5jM5KN1bqumWLI7NgSrQPsu1AuYAk/LGdMFBqDaW7CVAtTliDptU1KPkTB2NSWdPhacLwpVHagAu5sWDRhT2QOd0JSvB5RhmhsPKAGyzsIL3HRhs73jmmaRhhHqVRlsziGSFF8hFSWQrjwuX96qUxBO14rvDOK+N8WswwS9Iw4FkSCEBekKftG2ezJDClNrIAxTxMg+2A6siWWnWVP63eyDe6MwXeo/Cq2krbU6QKqUt8x8ECO1HJa6OpIaOqytHsCnBN8cpH/bw0SLk5WwSnyQXkNMgCnqYphPMwSjCNwjy6MmQrK9xpQbr+LwBHWSxEERYxD2MMxRQSP51rAiagDu8z4v4dwFuStAOTPFk+5pYjqCfxUtcWZD2yDOZzHgsU01kGOU5FnmHh5O8T8ZoNMJIj5Ap3PullC6ZuZiOcG36AuiDpJZabsjRYgh2vq2ttw11Xj0sf/Ynbj07WpRofld+T+T6Uk4NZPoKx7tHKn2ikbgrkpA1Hc9v7QXyR5vyuhJOLAv6Lqk/b8wNIPk+vmDpyZyjjn5Fle/K/1x0c3N1Bd7ZtaCfWUKOH0QyBJHo74hDQDvHxbNz/V0nbMMzqAVTnxuQ/EswnofFJSv6Bg/t0MA/Lo/sFE/NbDNQGAAA=&quot;"/>
    <we:property name="creatorSessionId" value="&quot;21981e88-ea7f-4c30-aaa1-0a44e34e8a3c&quot;"/>
    <we:property name="creatorTenantId" value="&quot;c83f55a7-7fe8-4934-b759-09926430aef0&quot;"/>
    <we:property name="creatorUserId" value="&quot;10032000CD001842&quot;"/>
    <we:property name="datasetId" value="&quot;ae0460d0-0f0b-4bf1-9b08-cfb128c450b7&quot;"/>
    <we:property name="embedUrl" value="&quot;/reportEmbed?reportId=f4382c9c-e9ed-4e08-89df-cc4387afc2a6&amp;config=eyJjbHVzdGVyVXJsIjoiaHR0cHM6Ly9XQUJJLVNPVVRILUVBU1QtQVNJQS1yZWRpcmVjdC5hbmFseXNpcy53aW5kb3dzLm5ldCIsImVtYmVkRmVhdHVyZXMiOnsibW9kZXJuRW1iZWQiOnRydWUsInVzYWdlTWV0cmljc1ZOZXh0Ijp0cnVlfX0%3D&amp;disableSensitivityBanner=true&quot;"/>
    <we:property name="initialStateBookmark" value="&quot;H4sIAAAAAAAAA81V32/aMBD+VyY/RxMJJCR9o4y+dG0RTH2ZELrEl9TFiSPHoc0Q//vOTtA6Vml9GRov2Pfzu7vvnAPjoqkldPdQIrti10rtStC7Tz7zWDXIHh5u72ar2+397G5BYlUboaqGXR2YAV2geRRNC9JGIOH3jcdAyiUU9paDbNBjNepGVSDFD+yNSWV0i0eP4WstlQYbcm3AoA27J3O6U27/85gyQmbEHteYmV66wlppM9w5xnEQYhrGYTIdR+MQMiSfXEhDYWy4tFu81pqgHU4l3ThllI6yMSbTOPB5MvVzQJ6Rp+lqazMnMIXSIgPJHEyNTY/qwOZKtqU7LX6Tr1WrM1xh7lSVEaajSCVSl/iWgwF2pJKXWlFDBlWZot5mYJvilE/qZa6RcnN25R+9M8ixn/g8jmMIJkE4xTgM0vDCkI0ocaty0nUfABwmUZ5nQRbxIMIgH8HUTeeSgAmoxfuCuHsH8IYkTc8kR5a/c8sS1JF4rioDohpYBpMJj3LMR+MEUhzlaYKZlb9PxEs2QAuOkErcuqTnLRjZmQ1wZnwPVUbScyyzotBYgBmui0ttw01bDUsf/onbjU5UhRwelV+T+daXk4KeP4E29tFKn2mkdgrkpDRHfd25QXwR+vSuBN5ZAf9F1cfN6QEkn+c3TB2405fxz8iyObrf2w727vagWtPUtBNLqNDBqPtAAp0dcQhoh/hw1vb/q6Bt6Gf1CLK1Y7JfAuZy0PQE5f6g/QDuJ1O+Dz7EBgAA&quot;"/>
    <we:property name="isFiltersActionButtonVisible" value="true"/>
    <we:property name="pageDisplayName" value="&quot;Users per Bike Type&quot;"/>
    <we:property name="pageName" value="&quot;ReportSectionde8825eb585973635ace&quot;"/>
    <we:property name="pptInsertionSessionID" value="&quot;4FCF5006-D4E5-4E1E-B3BD-EAA0C245261C&quot;"/>
    <we:property name="reportEmbeddedTime" value="&quot;2023-02-15T14:35:28.475Z&quot;"/>
    <we:property name="reportName" value="&quot;Cyclistic Project Power BI&quot;"/>
    <we:property name="reportState" value="&quot;CONNECTED&quot;"/>
    <we:property name="reportUrl" value="&quot;/groups/me/reports/f4382c9c-e9ed-4e08-89df-cc4387afc2a6/ReportSectionde8825eb585973635ace?bookmarkGuid=06e615c9-fca6-4cc0-be02-7d4080cc57bd&amp;bookmarkUsage=1&amp;ctid=c83f55a7-7fe8-4934-b759-09926430aef0&amp;fromEntryPoint=export&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80A37362-37C6-469F-812E-51E680AA76A7}">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82UTW/bMAyG/8qgczD4I7bl3tasO21D0A69DEFAS1SqRrEMWWmbBfnvo2QHa4MA3WEt5oslUqQevSS4Z1L3nYHdd9ggu2CX1q434NYfUjZh7UubyqZZwfMmyes0n/JM5lVGp2zntW17drFnHtwK/a3ut2BCQjL+XEwYGDOHVdgpMD1OWIeuty0Y/QuHw+TybouHCcOnzlgHIeWNB48h7QMdpz2hpB9zuhGE1w94g8IP1mvsrPPjvkmmNSRZqUSTpqi44jyhGKWNpzQhXbO7euocoe2PL/wSnWWTiBzrimeprKtUAUpBkX7XhTMzgllZpwUYFjEd9gPVns2s2W7i6uqF/cZuncBrVNHVeu13lGmDpJJcSvDADvTkubMkyOjaNOiWAoIo0XlnH2cO6W7JLtLD5ASZp3UqOecQSlMhL7KmeGdkrze4tIp8u78ALupSKZGJUmYlZiqBSuA7AxNo4H1EXJ8BXpClHzopNsvrvRUaNDbxzLYedDt2GS/KGlRRVLwqqjKXDchpsJ9vxP+nyZJQsxHnk3yAVpD1lOUbUrDDfwAzZsrOcMRS6HZlxiHxR+kfA56IiszuwPkwh5p7qlIQluKsk+gud1Hbz9odR0U2OeF9k4ccFscZRf77Z800lnfAerN6Lg7xe67IEB4Wduv7DgTOocWI0Q2JNMZzVGZoZdA/rl34f9XUsIP8t2C2Qfk4x1m8hCqiG4OvBITpziJWpPsNP6rsB3cGAAA=&quot;"/>
    <we:property name="creatorSessionId" value="&quot;49de1a9d-f132-4bc4-828d-4d1cba7cf0ad&quot;"/>
    <we:property name="creatorTenantId" value="&quot;c83f55a7-7fe8-4934-b759-09926430aef0&quot;"/>
    <we:property name="creatorUserId" value="&quot;10032000CD001842&quot;"/>
    <we:property name="datasetId" value="&quot;ae0460d0-0f0b-4bf1-9b08-cfb128c450b7&quot;"/>
    <we:property name="embedUrl" value="&quot;/reportEmbed?reportId=f4382c9c-e9ed-4e08-89df-cc4387afc2a6&amp;config=eyJjbHVzdGVyVXJsIjoiaHR0cHM6Ly9XQUJJLVNPVVRILUVBU1QtQVNJQS1yZWRpcmVjdC5hbmFseXNpcy53aW5kb3dzLm5ldCIsImVtYmVkRmVhdHVyZXMiOnsibW9kZXJuRW1iZWQiOnRydWUsInVzYWdlTWV0cmljc1ZOZXh0Ijp0cnVlfX0%3D&amp;disableSensitivityBanner=true&quot;"/>
    <we:property name="initialStateBookmark" value="&quot;H4sIAAAAAAAAA82U32/aMBDH/5XJz2gigfyAN8rYS0eLYOrLhNDFvlAXJ44ch5Yh/vednaB1CGl9WKvlJfad7/zx9053ZELWlYLDHRTIxuxG610BZvcpYD1Wdrb7+9v5ZHm7uZvMZ2TWlZW6rNn4yCyYLdoHWTegXAYy/lj3GCi1gK3b5aBq7LEKTa1LUPIntofJZU2Dpx7Dl0ppAy7lyoJFl3ZPx2lPdwefB3QjcCv3uEJuW+sSK21st8/6wxH0wzjnWRBgnuZp2qeYXCpLaVy67DB7qQyhHc9P+uqdcdbnAxwlaRiIURLkgIJTpD1U7syUYLbaSA6KeUyDdUt1ZFOtmsKvZn/YV7oxHJeYe1dppT1QpgJJJbERYIGd6MkLo0mQzlVkaDYcnCje+aifpwbpbsHGwal3gZwGo0CkaQrhMIwSTKMwiz4Y2coCNzon3+ENwNEoznMe8liEMYZ5HxKOHwxMoI73GXF3BXhNlrrtJN8sf+8t16C+iae6tCDLrsvSKB5BHkVJmkRJPBAZiKGzX2/E/6fJ+q5mHc5E7KHkZL1kmSMFG/wHMF2m8AqHL4Ust6obEr+V/t7ica/I9BGMdXMoe6IqOWEpThuB5ubgtf0izXlUhL0L3nd5yGl9nlHkf3rVTF15W6x3q+f65L/XirThbqEbW1fAcQEleoyqTSTRn6MyQymc/n5t3P+bpIZt5X8A1Tjl3bBm/g4qiMwUvvF8B/cLyy0mM2cGAAA=&quot;"/>
    <we:property name="isFiltersActionButtonVisible" value="true"/>
    <we:property name="pageDisplayName" value="&quot;Average Trip Minutes Per Subscriber Type&quot;"/>
    <we:property name="pageName" value="&quot;ReportSectionb049a026fcb11ef8f880&quot;"/>
    <we:property name="pptInsertionSessionID" value="&quot;4FCF5006-D4E5-4E1E-B3BD-EAA0C245261C&quot;"/>
    <we:property name="reportEmbeddedTime" value="&quot;2023-02-15T14:30:27.122Z&quot;"/>
    <we:property name="reportName" value="&quot;Cyclistic Project Power BI&quot;"/>
    <we:property name="reportState" value="&quot;CONNECTED&quot;"/>
    <we:property name="reportUrl" value="&quot;/groups/me/reports/f4382c9c-e9ed-4e08-89df-cc4387afc2a6/ReportSectionb049a026fcb11ef8f880?bookmarkGuid=176901bb-f5b5-47bc-9ae7-30bfc951e825&amp;bookmarkUsage=1&amp;ctid=c83f55a7-7fe8-4934-b759-09926430aef0&amp;fromEntryPoint=export&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3F00665D-217B-48B5-94F4-AD00016692E8}">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82VTU/cMBCG/0rl86pKnC+HG2zhVFUIKi7VajVrT4LBG0eOA2xX+987doIKpRJcQOxl7Znx+PHkHXvPlB56A7sfsEV2xE6svd2Cu/2SsgXrntsQkgSgSrkSvK6TPJeVoijbe227gR3tmQfXor/SwwgmJCTjr9WCgTHn0IZZA2bABevRDbYDo3/jFEwu70Y8LBg+9MY6CCkvPXgMae8onOaEkn7NaEeQXt/hJUo/WS+wt87PcwEqzxCKFBIsOYeCMGlNo42nNCHdZnf60DtC2z+e8Cw6y00iM6wrwVNVV2kDqCSt9Ls+xCwJprVOSzAsYjocJqo9W1ozbuPo9Jn90o5O4gU20dV57XeUaYtUJbVW4IEd6MjnzlJBZtd2g24tIRQlOq/t/dIh7a3YUXpY/IMs0jpVQgjgOS8qFAXfFB+M7PUW17Yh3+4NwEVdNo3kslS8RN4kUEn8YGACDbz3iLf/AV6RZZiUFMXyuraCQKOIl7bzoLtZZZmsGlHkQiJkSJ2S1yUP9jcIUaZ5lkhRJnld5KRF2Qj+yYVYQQk1F1KJpFZC5k3G00/1XQn4s3RF8gTmWN1BJ1G9IDluW4ct+Hl6+j6YTitcaxXNZ2M3X6jFS+LYFrprzXxh/1X9z+kgMiItr8H58CZsbqhjgshpnXUK3cku6vybdo/Xdrp4r1M9L/5h9fhiUMjNk9aehTCBvdPmq0P8Pa3ItDgM7OiHHiSeQ4cRop/SaIxxJAjoVKh/HLvw/11Ts03lvwIzhsrHN5XFTeiL6I3BVxaEl5ZFrEj3B2Qu1UsDCAAA&quot;"/>
    <we:property name="creatorSessionId" value="&quot;3207107f-21ec-4205-9040-17965e7cb4ca&quot;"/>
    <we:property name="creatorTenantId" value="&quot;c83f55a7-7fe8-4934-b759-09926430aef0&quot;"/>
    <we:property name="creatorUserId" value="&quot;10032000CD001842&quot;"/>
    <we:property name="datasetId" value="&quot;ae0460d0-0f0b-4bf1-9b08-cfb128c450b7&quot;"/>
    <we:property name="embedUrl" value="&quot;/reportEmbed?reportId=f4382c9c-e9ed-4e08-89df-cc4387afc2a6&amp;config=eyJjbHVzdGVyVXJsIjoiaHR0cHM6Ly9XQUJJLVNPVVRILUVBU1QtQVNJQS1yZWRpcmVjdC5hbmFseXNpcy53aW5kb3dzLm5ldCIsImVtYmVkRmVhdHVyZXMiOnsibW9kZXJuRW1iZWQiOnRydWUsInVzYWdlTWV0cmljc1ZOZXh0Ijp0cnVlfX0%3D&amp;disableSensitivityBanner=true&quot;"/>
    <we:property name="initialStateBookmark" value="&quot;H4sIAAAAAAAAA82VTW/bMAyG/8qgczD423JvaZZeun6gHXoZgoCRaFetYxmy3DYL8t9HyQ7WdgOWS4vkEomkqEf0S2nLpOraGjaXsEZ2wk61flyDefwSsglrRtvV1fnF9OZ8eTm9mJNZt1bppmMnW2bBVGjvVNdD7TKQ8ediwqCur6FysxLqDiesRdPpBmr1C4dgclnT427C8KWttQGX8taCRZf2icJpTnuHX2PaEYRVT3iLwg7WG2y1seOcg0xihDSEALMogjQROa0pVW0pjUu32sxfWkNo2/2RzrwzWwUixiLnUSiLPCwBpaCVdtO6mBnBVNooATXzmAa7gWrLZrru1340f2O/1b0ReIOldzVW2Q1lWiNVSS4lWGA7OvK10VSQ0bVeoVkKcEXxznv9PDNIe0t2Eu4m75B5WISScw5REqU58jRapZ+MbNUal7ok3+YA4LTIylJEIpNRhlEZQC7wk4EJ1PE+Iz7+A3hBlm5QkhfL/7XlBOpFPNONBdWMKotFXvI04QIhRpHLpMgiZz9AiCJM4kDwLEiKNCEtipJHRy7EHDIoIi4kDwrJRVLGUXhU35WAj6UrglcwU/kEjSDre5JpVRmswI7T+cdgGiVxqaQ3n/XNeKGmfxP7tlBNVY8X9h/V/xgOIjzS7B6MdW/C6oE6xomc1mkj0ZxuvM6/KbO/tsPJR53qbfF3i/2LQSEPr1p7FMIA9kGbL3b+97oiw2I30L3tWhB4DQ16iHZIo9DHkSCgka7+fmzc/3dFzTaU/w7q3lXePZzM70EfRK1qPDB+hPsN4uXTsvMHAAA=&quot;"/>
    <we:property name="isFiltersActionButtonVisible" value="true"/>
    <we:property name="pageDisplayName" value="&quot;Ride Volume Per Minutes&quot;"/>
    <we:property name="pageName" value="&quot;ReportSection8ad43ea51a0e622a54c7&quot;"/>
    <we:property name="pptInsertionSessionID" value="&quot;4FCF5006-D4E5-4E1E-B3BD-EAA0C245261C&quot;"/>
    <we:property name="reportEmbeddedTime" value="&quot;2023-02-15T14:30:59.658Z&quot;"/>
    <we:property name="reportName" value="&quot;Cyclistic Project Power BI&quot;"/>
    <we:property name="reportState" value="&quot;CONNECTED&quot;"/>
    <we:property name="reportUrl" value="&quot;/groups/me/reports/f4382c9c-e9ed-4e08-89df-cc4387afc2a6/ReportSection8ad43ea51a0e622a54c7?bookmarkGuid=8591b1e5-5a40-44e0-aa29-3d369b84f74e&amp;bookmarkUsage=1&amp;ctid=c83f55a7-7fe8-4934-b759-09926430aef0&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216</TotalTime>
  <Words>539</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GAVERIA, KIANE JULIUS</dc:creator>
  <cp:lastModifiedBy>GAVERIA, KIANE JULIUS</cp:lastModifiedBy>
  <cp:revision>34</cp:revision>
  <dcterms:created xsi:type="dcterms:W3CDTF">2023-02-15T14:24:43Z</dcterms:created>
  <dcterms:modified xsi:type="dcterms:W3CDTF">2023-02-16T03:52:23Z</dcterms:modified>
</cp:coreProperties>
</file>