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sldIdLst>
    <p:sldId id="258" r:id="rId5"/>
    <p:sldId id="338" r:id="rId6"/>
    <p:sldId id="347" r:id="rId7"/>
    <p:sldId id="348" r:id="rId8"/>
    <p:sldId id="349" r:id="rId9"/>
    <p:sldId id="350" r:id="rId10"/>
    <p:sldId id="339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359" r:id="rId19"/>
    <p:sldId id="360" r:id="rId20"/>
    <p:sldId id="361" r:id="rId21"/>
  </p:sldIdLst>
  <p:sldSz cx="12192000" cy="6858000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1154"/>
    <a:srgbClr val="FFD215"/>
    <a:srgbClr val="EF7D00"/>
    <a:srgbClr val="3B3BFF"/>
    <a:srgbClr val="728FA5"/>
    <a:srgbClr val="000048"/>
    <a:srgbClr val="002142"/>
    <a:srgbClr val="1A41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97D84-8F53-4408-87D2-9A73DE8606DE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C81056-E55E-4482-8E2D-B034A2D26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50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C81056-E55E-4482-8E2D-B034A2D26F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77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Y:\IMMAGINE _COORDINATA_2014\PPT\loghi_PNG\01_polimi_centrato_BN_negativo_outlin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272" y="395873"/>
            <a:ext cx="1923773" cy="110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Rettangolo 125"/>
          <p:cNvSpPr/>
          <p:nvPr userDrawn="1"/>
        </p:nvSpPr>
        <p:spPr>
          <a:xfrm>
            <a:off x="0" y="1834177"/>
            <a:ext cx="12192000" cy="5023823"/>
          </a:xfrm>
          <a:prstGeom prst="rect">
            <a:avLst/>
          </a:prstGeom>
          <a:solidFill>
            <a:srgbClr val="1A41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169" name="Gruppo 168"/>
          <p:cNvGrpSpPr/>
          <p:nvPr userDrawn="1"/>
        </p:nvGrpSpPr>
        <p:grpSpPr>
          <a:xfrm>
            <a:off x="51310" y="1835151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4812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1"/>
            <a:ext cx="11098301" cy="452596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 userDrawn="1"/>
        </p:nvSpPr>
        <p:spPr>
          <a:xfrm>
            <a:off x="0" y="6229351"/>
            <a:ext cx="12192000" cy="6381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pic>
        <p:nvPicPr>
          <p:cNvPr id="131" name="Picture 3" descr="Y:\IMMAGINE _COORDINATA_2014\PPT\loghi_PNG\03_Polimi_bandiera-1riga_BN_negativo_outlin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97" y="6262075"/>
            <a:ext cx="3116651" cy="57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olo 1">
            <a:extLst>
              <a:ext uri="{FF2B5EF4-FFF2-40B4-BE49-F238E27FC236}">
                <a16:creationId xmlns:a16="http://schemas.microsoft.com/office/drawing/2014/main" id="{1E4039AA-9DAB-9487-30F1-88963E15EF27}"/>
              </a:ext>
            </a:extLst>
          </p:cNvPr>
          <p:cNvSpPr txBox="1">
            <a:spLocks/>
          </p:cNvSpPr>
          <p:nvPr userDrawn="1"/>
        </p:nvSpPr>
        <p:spPr>
          <a:xfrm>
            <a:off x="11487945" y="6282791"/>
            <a:ext cx="580230" cy="48948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fld id="{BD6A4282-71BA-4BAE-8608-75E0DDC0B2CE}" type="slidenum">
              <a:rPr lang="it-IT" sz="1800" smtClean="0">
                <a:solidFill>
                  <a:schemeClr val="bg1"/>
                </a:solidFill>
                <a:latin typeface="Trebuchet MS" panose="020B0603020202020204" pitchFamily="34" charset="0"/>
              </a:rPr>
              <a:pPr/>
              <a:t>‹#›</a:t>
            </a:fld>
            <a:endParaRPr lang="it-IT" sz="180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88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8579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1961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5" Type="http://schemas.openxmlformats.org/officeDocument/2006/relationships/image" Target="../media/image2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712" y="242386"/>
            <a:ext cx="3084576" cy="1301496"/>
          </a:xfrm>
          <a:prstGeom prst="rect">
            <a:avLst/>
          </a:prstGeom>
        </p:spPr>
      </p:pic>
      <p:sp>
        <p:nvSpPr>
          <p:cNvPr id="8" name="Titolo 4">
            <a:extLst>
              <a:ext uri="{FF2B5EF4-FFF2-40B4-BE49-F238E27FC236}">
                <a16:creationId xmlns:a16="http://schemas.microsoft.com/office/drawing/2014/main" id="{06696E9E-FE2B-44C4-8B8B-7263CDA93600}"/>
              </a:ext>
            </a:extLst>
          </p:cNvPr>
          <p:cNvSpPr txBox="1">
            <a:spLocks/>
          </p:cNvSpPr>
          <p:nvPr/>
        </p:nvSpPr>
        <p:spPr>
          <a:xfrm>
            <a:off x="798923" y="5252825"/>
            <a:ext cx="2830398" cy="137421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lnSpc>
                <a:spcPct val="150000"/>
              </a:lnSpc>
            </a:pPr>
            <a:r>
              <a:rPr lang="it-IT" sz="2000" dirty="0">
                <a:solidFill>
                  <a:schemeClr val="bg1"/>
                </a:solidFill>
                <a:latin typeface="Trebuchet MS" panose="020B0603020202020204" pitchFamily="34" charset="0"/>
              </a:rPr>
              <a:t>Group 21</a:t>
            </a:r>
            <a:br>
              <a:rPr lang="it-IT" sz="2000" dirty="0">
                <a:solidFill>
                  <a:schemeClr val="bg1"/>
                </a:solidFill>
                <a:latin typeface="Trebuchet MS" panose="020B0603020202020204" pitchFamily="34" charset="0"/>
              </a:rPr>
            </a:br>
            <a:r>
              <a:rPr lang="it-IT" sz="2000" dirty="0">
                <a:solidFill>
                  <a:schemeClr val="bg1"/>
                </a:solidFill>
                <a:latin typeface="Trebuchet MS" panose="020B0603020202020204" pitchFamily="34" charset="0"/>
              </a:rPr>
              <a:t>Zambia </a:t>
            </a:r>
            <a:endParaRPr lang="en-US"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F7957C57-3113-4291-8E81-C3CCA4B51ECE}"/>
              </a:ext>
            </a:extLst>
          </p:cNvPr>
          <p:cNvSpPr txBox="1">
            <a:spLocks/>
          </p:cNvSpPr>
          <p:nvPr/>
        </p:nvSpPr>
        <p:spPr>
          <a:xfrm>
            <a:off x="877454" y="2321870"/>
            <a:ext cx="10437092" cy="262719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GB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Thermoeconomics</a:t>
            </a:r>
            <a:r>
              <a:rPr lang="en-GB" sz="3200" dirty="0">
                <a:solidFill>
                  <a:schemeClr val="bg1"/>
                </a:solidFill>
                <a:latin typeface="Trebuchet MS" panose="020B0603020202020204" pitchFamily="34" charset="0"/>
              </a:rPr>
              <a:t> and Energy Modelling</a:t>
            </a:r>
            <a:endParaRPr lang="en-GB" sz="28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GB" sz="2000" dirty="0">
                <a:solidFill>
                  <a:schemeClr val="bg1"/>
                </a:solidFill>
                <a:latin typeface="Trebuchet MS" panose="020B0603020202020204" pitchFamily="34" charset="0"/>
              </a:rPr>
              <a:t>AY 2022-2023</a:t>
            </a:r>
          </a:p>
          <a:p>
            <a:pPr algn="ctr">
              <a:lnSpc>
                <a:spcPct val="150000"/>
              </a:lnSpc>
            </a:pPr>
            <a:r>
              <a:rPr lang="en-GB" sz="2000" dirty="0">
                <a:solidFill>
                  <a:schemeClr val="bg1"/>
                </a:solidFill>
                <a:latin typeface="Trebuchet MS" panose="020B0603020202020204" pitchFamily="34" charset="0"/>
              </a:rPr>
              <a:t>Project Work – Final presentation</a:t>
            </a:r>
            <a:endParaRPr lang="en-US" sz="20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316BFD61-F1A1-4C10-ADEF-719EF7AB417F}"/>
              </a:ext>
            </a:extLst>
          </p:cNvPr>
          <p:cNvSpPr txBox="1">
            <a:spLocks/>
          </p:cNvSpPr>
          <p:nvPr/>
        </p:nvSpPr>
        <p:spPr>
          <a:xfrm>
            <a:off x="8043333" y="5039946"/>
            <a:ext cx="3349744" cy="137421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it-IT" sz="1400" dirty="0">
                <a:solidFill>
                  <a:schemeClr val="bg1"/>
                </a:solidFill>
                <a:latin typeface="Trebuchet MS" panose="020B0603020202020204" pitchFamily="34" charset="0"/>
              </a:rPr>
              <a:t>Seyed Kian Jafarinejad       215413</a:t>
            </a:r>
          </a:p>
          <a:p>
            <a:pPr algn="just"/>
            <a:r>
              <a:rPr lang="it-IT" sz="1400" dirty="0">
                <a:solidFill>
                  <a:schemeClr val="bg1"/>
                </a:solidFill>
                <a:latin typeface="Trebuchet MS" panose="020B0603020202020204" pitchFamily="34" charset="0"/>
              </a:rPr>
              <a:t>Virginia </a:t>
            </a:r>
            <a:r>
              <a:rPr lang="it-IT" sz="1400" dirty="0" err="1">
                <a:solidFill>
                  <a:schemeClr val="bg1"/>
                </a:solidFill>
                <a:latin typeface="Trebuchet MS" panose="020B0603020202020204" pitchFamily="34" charset="0"/>
              </a:rPr>
              <a:t>Fiameni</a:t>
            </a:r>
            <a:r>
              <a:rPr lang="it-IT" sz="1400" dirty="0">
                <a:solidFill>
                  <a:schemeClr val="bg1"/>
                </a:solidFill>
                <a:latin typeface="Trebuchet MS" panose="020B0603020202020204" pitchFamily="34" charset="0"/>
              </a:rPr>
              <a:t> 		223022</a:t>
            </a:r>
          </a:p>
          <a:p>
            <a:pPr algn="just"/>
            <a:r>
              <a:rPr lang="it-IT" sz="1400" dirty="0">
                <a:solidFill>
                  <a:schemeClr val="bg1"/>
                </a:solidFill>
                <a:latin typeface="Trebuchet MS" panose="020B0603020202020204" pitchFamily="34" charset="0"/>
              </a:rPr>
              <a:t>Andrea Giudici 			233469</a:t>
            </a:r>
          </a:p>
          <a:p>
            <a:pPr algn="just"/>
            <a:r>
              <a:rPr lang="it-IT" sz="1400" dirty="0">
                <a:solidFill>
                  <a:schemeClr val="bg1"/>
                </a:solidFill>
                <a:latin typeface="Trebuchet MS" panose="020B0603020202020204" pitchFamily="34" charset="0"/>
              </a:rPr>
              <a:t>Paola Latini 			225984</a:t>
            </a:r>
            <a:endParaRPr lang="en-US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it-IT" sz="1400" dirty="0">
                <a:solidFill>
                  <a:schemeClr val="bg1"/>
                </a:solidFill>
                <a:latin typeface="Trebuchet MS" panose="020B0603020202020204" pitchFamily="34" charset="0"/>
              </a:rPr>
              <a:t>Giuseppe Mastrangelo  	226528</a:t>
            </a:r>
          </a:p>
          <a:p>
            <a:endParaRPr lang="it-IT" sz="1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413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914295B-DAC1-E43F-ABEA-94DF7F8121A6}"/>
              </a:ext>
            </a:extLst>
          </p:cNvPr>
          <p:cNvSpPr txBox="1"/>
          <p:nvPr/>
        </p:nvSpPr>
        <p:spPr>
          <a:xfrm>
            <a:off x="372597" y="97829"/>
            <a:ext cx="10408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Stated</a:t>
            </a:r>
            <a:r>
              <a:rPr lang="it-IT" sz="36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Policies Scenario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9C686C-2294-987E-10F1-37A2C2D2839E}"/>
              </a:ext>
            </a:extLst>
          </p:cNvPr>
          <p:cNvSpPr txBox="1"/>
          <p:nvPr/>
        </p:nvSpPr>
        <p:spPr>
          <a:xfrm>
            <a:off x="231006" y="1099487"/>
            <a:ext cx="416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ASSUMPTIONS:</a:t>
            </a:r>
            <a:endParaRPr lang="it-IT" sz="1400" dirty="0"/>
          </a:p>
          <a:p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Installation of power </a:t>
            </a:r>
            <a:r>
              <a:rPr lang="it-IT" sz="1400" dirty="0" err="1"/>
              <a:t>plants</a:t>
            </a:r>
            <a:r>
              <a:rPr lang="it-IT" sz="1400" dirty="0"/>
              <a:t> </a:t>
            </a:r>
            <a:r>
              <a:rPr lang="it-IT" sz="1400" dirty="0" err="1"/>
              <a:t>belonging</a:t>
            </a:r>
            <a:r>
              <a:rPr lang="it-IT" sz="1400" dirty="0"/>
              <a:t> to </a:t>
            </a:r>
            <a:r>
              <a:rPr lang="it-IT" sz="1400" dirty="0" err="1"/>
              <a:t>already</a:t>
            </a:r>
            <a:r>
              <a:rPr lang="it-IT" sz="1400" dirty="0"/>
              <a:t> </a:t>
            </a:r>
            <a:r>
              <a:rPr lang="it-IT" sz="1400" dirty="0" err="1"/>
              <a:t>committed</a:t>
            </a:r>
            <a:r>
              <a:rPr lang="it-IT" sz="1400" dirty="0"/>
              <a:t> policies</a:t>
            </a:r>
          </a:p>
          <a:p>
            <a:r>
              <a:rPr lang="it-IT" sz="1400" dirty="0"/>
              <a:t>       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400" dirty="0" err="1">
                <a:solidFill>
                  <a:schemeClr val="accent6">
                    <a:lumMod val="75000"/>
                  </a:schemeClr>
                </a:solidFill>
              </a:rPr>
              <a:t>Max_total_cap</a:t>
            </a: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CO2 </a:t>
            </a:r>
            <a:r>
              <a:rPr lang="it-IT" sz="1400" dirty="0" err="1"/>
              <a:t>cap</a:t>
            </a:r>
            <a:r>
              <a:rPr lang="it-IT" sz="1400" dirty="0"/>
              <a:t> </a:t>
            </a:r>
            <a:r>
              <a:rPr lang="it-IT" sz="1400" dirty="0" err="1"/>
              <a:t>defined</a:t>
            </a:r>
            <a:r>
              <a:rPr lang="it-IT" sz="1400" dirty="0"/>
              <a:t> by Zambia to </a:t>
            </a:r>
            <a:r>
              <a:rPr lang="it-IT" sz="1400" dirty="0" err="1"/>
              <a:t>adhere</a:t>
            </a:r>
            <a:r>
              <a:rPr lang="it-IT" sz="1400" dirty="0"/>
              <a:t> to Paris agreement</a:t>
            </a:r>
          </a:p>
          <a:p>
            <a:r>
              <a:rPr lang="it-IT" sz="1400" dirty="0"/>
              <a:t>       </a:t>
            </a:r>
            <a:r>
              <a:rPr lang="it-IT" sz="1400" dirty="0" err="1">
                <a:solidFill>
                  <a:schemeClr val="accent6">
                    <a:lumMod val="75000"/>
                  </a:schemeClr>
                </a:solidFill>
              </a:rPr>
              <a:t>Global_emission_cap_annual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A76E6C-99C4-A88C-89A4-61D074BABB67}"/>
              </a:ext>
            </a:extLst>
          </p:cNvPr>
          <p:cNvSpPr txBox="1"/>
          <p:nvPr/>
        </p:nvSpPr>
        <p:spPr>
          <a:xfrm>
            <a:off x="231006" y="3231658"/>
            <a:ext cx="377236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CONCLUSION:</a:t>
            </a:r>
          </a:p>
          <a:p>
            <a:endParaRPr lang="it-IT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Production from </a:t>
            </a:r>
            <a:r>
              <a:rPr lang="it-IT" sz="1400" dirty="0" err="1"/>
              <a:t>fossils</a:t>
            </a:r>
            <a:r>
              <a:rPr lang="it-IT" sz="1400" dirty="0"/>
              <a:t> </a:t>
            </a:r>
            <a:r>
              <a:rPr lang="it-IT" sz="1400" dirty="0" err="1"/>
              <a:t>fuels</a:t>
            </a:r>
            <a:r>
              <a:rPr lang="it-IT" sz="1400" dirty="0"/>
              <a:t> start </a:t>
            </a:r>
            <a:r>
              <a:rPr lang="it-IT" sz="1400" dirty="0" err="1"/>
              <a:t>declining</a:t>
            </a:r>
            <a:r>
              <a:rPr lang="it-IT" sz="1400" dirty="0"/>
              <a:t> after 2027</a:t>
            </a:r>
          </a:p>
          <a:p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All</a:t>
            </a:r>
            <a:r>
              <a:rPr lang="it-IT" sz="1400" dirty="0"/>
              <a:t> the new </a:t>
            </a:r>
            <a:r>
              <a:rPr lang="it-IT" sz="1400" dirty="0" err="1"/>
              <a:t>capacity</a:t>
            </a:r>
            <a:r>
              <a:rPr lang="it-IT" sz="1400" dirty="0"/>
              <a:t> </a:t>
            </a:r>
            <a:r>
              <a:rPr lang="it-IT" sz="1400" dirty="0" err="1"/>
              <a:t>installed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all</a:t>
            </a:r>
            <a:r>
              <a:rPr lang="it-IT" sz="1400" dirty="0"/>
              <a:t> </a:t>
            </a:r>
            <a:r>
              <a:rPr lang="it-IT" sz="1400" dirty="0" err="1"/>
              <a:t>renewables</a:t>
            </a: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Unmet</a:t>
            </a:r>
            <a:r>
              <a:rPr lang="it-IT" sz="1400" dirty="0"/>
              <a:t> demand </a:t>
            </a:r>
            <a:r>
              <a:rPr lang="it-IT" sz="1400" dirty="0" err="1"/>
              <a:t>still</a:t>
            </a:r>
            <a:r>
              <a:rPr lang="it-IT" sz="1400" dirty="0"/>
              <a:t> </a:t>
            </a:r>
            <a:r>
              <a:rPr lang="it-IT" sz="1400" dirty="0" err="1"/>
              <a:t>present</a:t>
            </a:r>
            <a:r>
              <a:rPr lang="it-IT" sz="1400" dirty="0"/>
              <a:t> in </a:t>
            </a:r>
            <a:r>
              <a:rPr lang="it-IT" sz="1400" dirty="0" err="1"/>
              <a:t>all</a:t>
            </a:r>
            <a:r>
              <a:rPr lang="it-IT" sz="1400" dirty="0"/>
              <a:t> the </a:t>
            </a:r>
            <a:r>
              <a:rPr lang="it-IT" sz="1400" dirty="0" err="1"/>
              <a:t>regions</a:t>
            </a: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Residual</a:t>
            </a:r>
            <a:r>
              <a:rPr lang="it-IT" sz="1400" dirty="0"/>
              <a:t> </a:t>
            </a:r>
            <a:r>
              <a:rPr lang="it-IT" sz="1400" dirty="0" err="1"/>
              <a:t>capacity</a:t>
            </a:r>
            <a:r>
              <a:rPr lang="it-IT" sz="1400" dirty="0"/>
              <a:t> of </a:t>
            </a:r>
            <a:r>
              <a:rPr lang="it-IT" sz="1400" dirty="0" err="1"/>
              <a:t>fossil</a:t>
            </a:r>
            <a:r>
              <a:rPr lang="it-IT" sz="1400" dirty="0"/>
              <a:t> </a:t>
            </a:r>
            <a:r>
              <a:rPr lang="it-IT" sz="1400" dirty="0" err="1"/>
              <a:t>fuels</a:t>
            </a:r>
            <a:r>
              <a:rPr lang="it-IT" sz="1400" dirty="0"/>
              <a:t> power </a:t>
            </a:r>
            <a:r>
              <a:rPr lang="it-IT" sz="1400" dirty="0" err="1"/>
              <a:t>plants</a:t>
            </a:r>
            <a:r>
              <a:rPr lang="it-IT" sz="1400" dirty="0"/>
              <a:t> compensate the </a:t>
            </a:r>
            <a:r>
              <a:rPr lang="it-IT" sz="1400" dirty="0" err="1"/>
              <a:t>variability</a:t>
            </a:r>
            <a:r>
              <a:rPr lang="it-IT" sz="1400" dirty="0"/>
              <a:t> of non </a:t>
            </a:r>
            <a:r>
              <a:rPr lang="it-IT" sz="1400" dirty="0" err="1"/>
              <a:t>dispatchable</a:t>
            </a:r>
            <a:r>
              <a:rPr lang="it-IT" sz="1400" dirty="0"/>
              <a:t> res </a:t>
            </a:r>
            <a:r>
              <a:rPr lang="it-IT" sz="1400" dirty="0" err="1"/>
              <a:t>during</a:t>
            </a:r>
            <a:r>
              <a:rPr lang="it-IT" sz="1400" dirty="0"/>
              <a:t> the day  </a:t>
            </a:r>
            <a:endParaRPr lang="en-GB" sz="1400" dirty="0"/>
          </a:p>
        </p:txBody>
      </p:sp>
      <p:pic>
        <p:nvPicPr>
          <p:cNvPr id="12" name="Picture 11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1B06B7E5-5B70-689D-79D3-959739E58B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8" t="12088" r="10228" b="7033"/>
          <a:stretch/>
        </p:blipFill>
        <p:spPr>
          <a:xfrm>
            <a:off x="3984138" y="3793057"/>
            <a:ext cx="4371507" cy="1930169"/>
          </a:xfrm>
          <a:prstGeom prst="rect">
            <a:avLst/>
          </a:prstGeom>
        </p:spPr>
      </p:pic>
      <p:pic>
        <p:nvPicPr>
          <p:cNvPr id="14" name="Picture 13" descr="A picture containing text, screenshot, colorfulness, line&#10;&#10;Description automatically generated">
            <a:extLst>
              <a:ext uri="{FF2B5EF4-FFF2-40B4-BE49-F238E27FC236}">
                <a16:creationId xmlns:a16="http://schemas.microsoft.com/office/drawing/2014/main" id="{856544DA-6276-DCF0-DEC1-3A6FE0CFB1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773" r="200" b="6558"/>
          <a:stretch/>
        </p:blipFill>
        <p:spPr>
          <a:xfrm>
            <a:off x="4507233" y="824861"/>
            <a:ext cx="7490804" cy="2676877"/>
          </a:xfrm>
          <a:prstGeom prst="rect">
            <a:avLst/>
          </a:prstGeom>
        </p:spPr>
      </p:pic>
      <p:pic>
        <p:nvPicPr>
          <p:cNvPr id="16" name="Picture 15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5F8D347B-CD6D-134C-B9F3-D3788A6082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788" t="11893" r="10175"/>
          <a:stretch/>
        </p:blipFill>
        <p:spPr>
          <a:xfrm>
            <a:off x="8296487" y="3873758"/>
            <a:ext cx="3701550" cy="19301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CEB89D4-36B4-F150-3DDC-FA4E901C73E6}"/>
              </a:ext>
            </a:extLst>
          </p:cNvPr>
          <p:cNvSpPr txBox="1"/>
          <p:nvPr/>
        </p:nvSpPr>
        <p:spPr>
          <a:xfrm>
            <a:off x="5458691" y="570945"/>
            <a:ext cx="21428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/>
              <a:t>CO2 </a:t>
            </a:r>
            <a:r>
              <a:rPr lang="it-IT" sz="1050" dirty="0" err="1"/>
              <a:t>emission,central</a:t>
            </a:r>
            <a:r>
              <a:rPr lang="it-IT" sz="1050" dirty="0"/>
              <a:t> </a:t>
            </a:r>
            <a:r>
              <a:rPr lang="it-IT" sz="1050" dirty="0" err="1"/>
              <a:t>region</a:t>
            </a:r>
            <a:r>
              <a:rPr lang="it-IT" sz="1050" dirty="0"/>
              <a:t> </a:t>
            </a:r>
            <a:endParaRPr lang="en-GB" sz="105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F03B1C-5C63-A6A2-2096-8F80BD0EF201}"/>
              </a:ext>
            </a:extLst>
          </p:cNvPr>
          <p:cNvSpPr txBox="1"/>
          <p:nvPr/>
        </p:nvSpPr>
        <p:spPr>
          <a:xfrm>
            <a:off x="4387273" y="5824072"/>
            <a:ext cx="21428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/>
              <a:t>New </a:t>
            </a:r>
            <a:r>
              <a:rPr lang="it-IT" sz="1050" dirty="0" err="1"/>
              <a:t>capacity</a:t>
            </a:r>
            <a:r>
              <a:rPr lang="it-IT" sz="1050" dirty="0"/>
              <a:t> </a:t>
            </a:r>
            <a:r>
              <a:rPr lang="it-IT" sz="1050" dirty="0" err="1"/>
              <a:t>installed</a:t>
            </a:r>
            <a:r>
              <a:rPr lang="it-IT" sz="1050" dirty="0"/>
              <a:t>, </a:t>
            </a:r>
            <a:r>
              <a:rPr lang="it-IT" sz="1050" dirty="0" err="1"/>
              <a:t>region</a:t>
            </a:r>
            <a:r>
              <a:rPr lang="it-IT" sz="1050" dirty="0"/>
              <a:t> 1</a:t>
            </a:r>
            <a:endParaRPr lang="en-GB" sz="10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BE2996-F28B-ACF0-F42B-BFCF00D10A91}"/>
              </a:ext>
            </a:extLst>
          </p:cNvPr>
          <p:cNvSpPr txBox="1"/>
          <p:nvPr/>
        </p:nvSpPr>
        <p:spPr>
          <a:xfrm>
            <a:off x="8526203" y="5830349"/>
            <a:ext cx="32421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err="1"/>
              <a:t>Hourly</a:t>
            </a:r>
            <a:r>
              <a:rPr lang="it-IT" sz="1050" dirty="0"/>
              <a:t> production 2030 ,</a:t>
            </a:r>
            <a:r>
              <a:rPr lang="it-IT" sz="1050" dirty="0" err="1"/>
              <a:t>central</a:t>
            </a:r>
            <a:r>
              <a:rPr lang="it-IT" sz="1050" dirty="0"/>
              <a:t> </a:t>
            </a:r>
            <a:r>
              <a:rPr lang="it-IT" sz="1050" dirty="0" err="1"/>
              <a:t>region</a:t>
            </a:r>
            <a:r>
              <a:rPr lang="it-IT" sz="1050" dirty="0"/>
              <a:t> </a:t>
            </a:r>
            <a:endParaRPr lang="en-GB" sz="10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726D93-F021-D1CF-2D90-69388477348E}"/>
              </a:ext>
            </a:extLst>
          </p:cNvPr>
          <p:cNvSpPr txBox="1"/>
          <p:nvPr/>
        </p:nvSpPr>
        <p:spPr>
          <a:xfrm>
            <a:off x="286420" y="744160"/>
            <a:ext cx="1551522" cy="276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sz="1200" dirty="0"/>
              <a:t>NPC: 16,73 B$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938164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914295B-DAC1-E43F-ABEA-94DF7F8121A6}"/>
              </a:ext>
            </a:extLst>
          </p:cNvPr>
          <p:cNvSpPr txBox="1"/>
          <p:nvPr/>
        </p:nvSpPr>
        <p:spPr>
          <a:xfrm>
            <a:off x="237872" y="97829"/>
            <a:ext cx="10408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Announced</a:t>
            </a:r>
            <a:r>
              <a:rPr lang="it-IT" sz="36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it-IT" sz="3600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pledges</a:t>
            </a:r>
            <a:r>
              <a:rPr lang="it-IT" sz="36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scenario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121837-6E87-050F-4D38-1C0AC8B91C04}"/>
              </a:ext>
            </a:extLst>
          </p:cNvPr>
          <p:cNvSpPr txBox="1"/>
          <p:nvPr/>
        </p:nvSpPr>
        <p:spPr>
          <a:xfrm>
            <a:off x="237872" y="744160"/>
            <a:ext cx="416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ASSUMPTIONS:</a:t>
            </a:r>
            <a:endParaRPr lang="it-IT" sz="1400" dirty="0"/>
          </a:p>
          <a:p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Installation of power </a:t>
            </a:r>
            <a:r>
              <a:rPr lang="it-IT" sz="1400" dirty="0" err="1"/>
              <a:t>plants</a:t>
            </a:r>
            <a:r>
              <a:rPr lang="it-IT" sz="1400" dirty="0"/>
              <a:t> </a:t>
            </a:r>
            <a:r>
              <a:rPr lang="it-IT" sz="1400" dirty="0" err="1"/>
              <a:t>belonging</a:t>
            </a:r>
            <a:r>
              <a:rPr lang="it-IT" sz="1400" dirty="0"/>
              <a:t> to </a:t>
            </a:r>
            <a:r>
              <a:rPr lang="it-IT" sz="1400" dirty="0" err="1"/>
              <a:t>committed</a:t>
            </a:r>
            <a:r>
              <a:rPr lang="it-IT" sz="1400" dirty="0"/>
              <a:t> and non </a:t>
            </a:r>
            <a:r>
              <a:rPr lang="it-IT" sz="1400" dirty="0" err="1"/>
              <a:t>committed</a:t>
            </a:r>
            <a:r>
              <a:rPr lang="it-IT" sz="1400" dirty="0"/>
              <a:t> policies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Installation of </a:t>
            </a:r>
            <a:r>
              <a:rPr lang="it-IT" sz="1400" dirty="0" err="1"/>
              <a:t>additional</a:t>
            </a:r>
            <a:r>
              <a:rPr lang="it-IT" sz="1400" dirty="0"/>
              <a:t> </a:t>
            </a:r>
            <a:r>
              <a:rPr lang="it-IT" sz="1400" dirty="0" err="1"/>
              <a:t>capacity</a:t>
            </a:r>
            <a:r>
              <a:rPr lang="it-IT" sz="1400" dirty="0"/>
              <a:t> to </a:t>
            </a:r>
            <a:r>
              <a:rPr lang="it-IT" sz="1400" dirty="0" err="1"/>
              <a:t>meet</a:t>
            </a:r>
            <a:r>
              <a:rPr lang="it-IT" sz="1400" dirty="0"/>
              <a:t> the demand and </a:t>
            </a:r>
            <a:r>
              <a:rPr lang="it-IT" sz="1400" dirty="0" err="1"/>
              <a:t>become</a:t>
            </a:r>
            <a:r>
              <a:rPr lang="it-IT" sz="1400" dirty="0"/>
              <a:t> net </a:t>
            </a:r>
            <a:r>
              <a:rPr lang="it-IT" sz="1400" dirty="0" err="1"/>
              <a:t>exporter</a:t>
            </a:r>
            <a:r>
              <a:rPr lang="it-IT" sz="1400" dirty="0"/>
              <a:t> by 2030 </a:t>
            </a:r>
          </a:p>
          <a:p>
            <a:r>
              <a:rPr lang="it-IT" sz="1400" dirty="0"/>
              <a:t>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CO2 </a:t>
            </a:r>
            <a:r>
              <a:rPr lang="it-IT" sz="1400" dirty="0" err="1"/>
              <a:t>cap</a:t>
            </a:r>
            <a:r>
              <a:rPr lang="it-IT" sz="1400" dirty="0"/>
              <a:t> </a:t>
            </a:r>
            <a:r>
              <a:rPr lang="it-IT" sz="1400" dirty="0" err="1"/>
              <a:t>defined</a:t>
            </a:r>
            <a:r>
              <a:rPr lang="it-IT" sz="1400" dirty="0"/>
              <a:t> by Zambia to </a:t>
            </a:r>
            <a:r>
              <a:rPr lang="it-IT" sz="1400" dirty="0" err="1"/>
              <a:t>adhere</a:t>
            </a:r>
            <a:r>
              <a:rPr lang="it-IT" sz="1400" dirty="0"/>
              <a:t> to Paris agreement </a:t>
            </a:r>
            <a:r>
              <a:rPr lang="it-IT" sz="1400" dirty="0" err="1">
                <a:solidFill>
                  <a:schemeClr val="accent6">
                    <a:lumMod val="75000"/>
                  </a:schemeClr>
                </a:solidFill>
              </a:rPr>
              <a:t>Global_emission_cap_annual</a:t>
            </a: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Region</a:t>
            </a:r>
            <a:r>
              <a:rPr lang="it-IT" sz="1400" dirty="0"/>
              <a:t> 2 and 3 </a:t>
            </a:r>
            <a:r>
              <a:rPr lang="it-IT" sz="1400" dirty="0" err="1"/>
              <a:t>prioritize</a:t>
            </a:r>
            <a:r>
              <a:rPr lang="it-IT" sz="1400" dirty="0"/>
              <a:t> the </a:t>
            </a:r>
            <a:r>
              <a:rPr lang="it-IT" sz="1400" dirty="0" err="1"/>
              <a:t>installation</a:t>
            </a:r>
            <a:r>
              <a:rPr lang="it-IT" sz="1400" dirty="0"/>
              <a:t> on 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Geothermal</a:t>
            </a:r>
            <a:r>
              <a:rPr lang="it-IT" sz="1400" dirty="0"/>
              <a:t> limited due to low geo </a:t>
            </a:r>
            <a:r>
              <a:rPr lang="it-IT" sz="1400" dirty="0" err="1"/>
              <a:t>potential</a:t>
            </a:r>
            <a:r>
              <a:rPr lang="it-IT" sz="1400" dirty="0"/>
              <a:t> in Zambia </a:t>
            </a:r>
            <a:r>
              <a:rPr lang="it-IT" sz="1400" dirty="0" err="1">
                <a:solidFill>
                  <a:schemeClr val="accent6">
                    <a:lumMod val="75000"/>
                  </a:schemeClr>
                </a:solidFill>
              </a:rPr>
              <a:t>Max_total_cap</a:t>
            </a: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/>
          </a:p>
          <a:p>
            <a:r>
              <a:rPr lang="it-IT" sz="1400" dirty="0"/>
              <a:t>       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81C46D-4A7E-902D-BF7C-1A5E281AF4B2}"/>
              </a:ext>
            </a:extLst>
          </p:cNvPr>
          <p:cNvSpPr txBox="1"/>
          <p:nvPr/>
        </p:nvSpPr>
        <p:spPr>
          <a:xfrm>
            <a:off x="237872" y="4106562"/>
            <a:ext cx="47258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CONCLUSION: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All</a:t>
            </a:r>
            <a:r>
              <a:rPr lang="it-IT" sz="1400" dirty="0"/>
              <a:t> the goals of the STEPS scenario are </a:t>
            </a:r>
            <a:r>
              <a:rPr lang="it-IT" sz="1400" dirty="0" err="1"/>
              <a:t>still</a:t>
            </a:r>
            <a:r>
              <a:rPr lang="it-IT" sz="1400" dirty="0"/>
              <a:t> </a:t>
            </a:r>
            <a:r>
              <a:rPr lang="it-IT" sz="1400" dirty="0" err="1"/>
              <a:t>met</a:t>
            </a: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Unrealistic</a:t>
            </a:r>
            <a:r>
              <a:rPr lang="it-IT" sz="1400" dirty="0"/>
              <a:t> </a:t>
            </a:r>
            <a:r>
              <a:rPr lang="it-IT" sz="1400" dirty="0" err="1"/>
              <a:t>amount</a:t>
            </a:r>
            <a:r>
              <a:rPr lang="it-IT" sz="1400" dirty="0"/>
              <a:t> of </a:t>
            </a:r>
            <a:r>
              <a:rPr lang="it-IT" sz="1400" dirty="0" err="1"/>
              <a:t>installed</a:t>
            </a:r>
            <a:r>
              <a:rPr lang="it-IT" sz="1400" dirty="0"/>
              <a:t> </a:t>
            </a:r>
            <a:r>
              <a:rPr lang="it-IT" sz="1400" dirty="0" err="1"/>
              <a:t>capacity</a:t>
            </a:r>
            <a:r>
              <a:rPr lang="it-IT" sz="1400" dirty="0"/>
              <a:t> to </a:t>
            </a:r>
            <a:r>
              <a:rPr lang="it-IT" sz="1400" dirty="0" err="1"/>
              <a:t>meet</a:t>
            </a:r>
            <a:r>
              <a:rPr lang="it-IT" sz="1400" dirty="0"/>
              <a:t> the demand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High </a:t>
            </a:r>
            <a:r>
              <a:rPr lang="it-IT" sz="1400" dirty="0" err="1"/>
              <a:t>renewables</a:t>
            </a:r>
            <a:r>
              <a:rPr lang="it-IT" sz="1400" dirty="0"/>
              <a:t> share in the energy mix </a:t>
            </a:r>
            <a:r>
              <a:rPr lang="it-IT" sz="1400" dirty="0" err="1"/>
              <a:t>exposes</a:t>
            </a:r>
            <a:r>
              <a:rPr lang="it-IT" sz="1400" dirty="0"/>
              <a:t> to reliability </a:t>
            </a:r>
            <a:r>
              <a:rPr lang="it-IT" sz="1400" dirty="0" err="1"/>
              <a:t>issues</a:t>
            </a:r>
            <a:endParaRPr lang="it-IT" sz="1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F9AD3B1-B9FA-826D-BC4E-15CE25BD8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946" y="1041709"/>
            <a:ext cx="3174108" cy="135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07DC13-0AE1-F52F-1DEC-B6E2DB6B7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002" y="307761"/>
            <a:ext cx="3167330" cy="13589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D19101-FFB3-50E9-FD46-0FA2D036F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9743" y="1830876"/>
            <a:ext cx="3174108" cy="13771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7F4AC5A-26C5-C284-CAAB-A0F633514B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1343" y="3207993"/>
            <a:ext cx="6242508" cy="28266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66B5D6-0ADE-7897-D737-3BC69FF83074}"/>
              </a:ext>
            </a:extLst>
          </p:cNvPr>
          <p:cNvSpPr txBox="1"/>
          <p:nvPr/>
        </p:nvSpPr>
        <p:spPr>
          <a:xfrm>
            <a:off x="6096000" y="282494"/>
            <a:ext cx="1551522" cy="276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sz="1200" dirty="0"/>
              <a:t>NPC: 28,83 B$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237082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914295B-DAC1-E43F-ABEA-94DF7F8121A6}"/>
              </a:ext>
            </a:extLst>
          </p:cNvPr>
          <p:cNvSpPr txBox="1"/>
          <p:nvPr/>
        </p:nvSpPr>
        <p:spPr>
          <a:xfrm>
            <a:off x="372597" y="97829"/>
            <a:ext cx="104085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Diversification</a:t>
            </a:r>
            <a:endParaRPr lang="it-IT" sz="48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940916-8A6B-31B9-EC8B-489217FA91CE}"/>
              </a:ext>
            </a:extLst>
          </p:cNvPr>
          <p:cNvSpPr txBox="1"/>
          <p:nvPr/>
        </p:nvSpPr>
        <p:spPr>
          <a:xfrm>
            <a:off x="329296" y="1415520"/>
            <a:ext cx="4165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ASSUMPTIONS: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Reduction</a:t>
            </a:r>
            <a:r>
              <a:rPr lang="it-IT" sz="1400" dirty="0"/>
              <a:t> of Hydro share down to 50% by 2030</a:t>
            </a:r>
          </a:p>
          <a:p>
            <a:r>
              <a:rPr lang="it-IT" sz="1400" dirty="0">
                <a:solidFill>
                  <a:schemeClr val="accent6">
                    <a:lumMod val="75000"/>
                  </a:schemeClr>
                </a:solidFill>
              </a:rPr>
              <a:t>       </a:t>
            </a:r>
            <a:r>
              <a:rPr lang="it-IT" sz="1400" dirty="0" err="1">
                <a:solidFill>
                  <a:schemeClr val="accent6">
                    <a:lumMod val="75000"/>
                  </a:schemeClr>
                </a:solidFill>
              </a:rPr>
              <a:t>Renewable_tech_share</a:t>
            </a:r>
            <a:endParaRPr lang="it-IT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it-IT" sz="1400" dirty="0"/>
              <a:t>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Land </a:t>
            </a:r>
            <a:r>
              <a:rPr lang="it-IT" sz="1400" dirty="0" err="1"/>
              <a:t>usage</a:t>
            </a:r>
            <a:r>
              <a:rPr lang="it-IT" sz="1400" dirty="0"/>
              <a:t> </a:t>
            </a:r>
            <a:r>
              <a:rPr lang="it-IT" sz="1400" dirty="0" err="1"/>
              <a:t>employed</a:t>
            </a:r>
            <a:r>
              <a:rPr lang="it-IT" sz="1400" dirty="0"/>
              <a:t> </a:t>
            </a:r>
            <a:r>
              <a:rPr lang="it-IT" sz="1400" dirty="0" err="1"/>
              <a:t>as</a:t>
            </a:r>
            <a:r>
              <a:rPr lang="it-IT" sz="1400" dirty="0"/>
              <a:t> a </a:t>
            </a:r>
            <a:r>
              <a:rPr lang="it-IT" sz="1400" dirty="0" err="1"/>
              <a:t>limit</a:t>
            </a:r>
            <a:r>
              <a:rPr lang="it-IT" sz="1400" dirty="0"/>
              <a:t> for new PV_PP </a:t>
            </a:r>
            <a:r>
              <a:rPr lang="it-IT" sz="1400" dirty="0" err="1"/>
              <a:t>installation</a:t>
            </a:r>
            <a:r>
              <a:rPr lang="it-IT" sz="1400" dirty="0"/>
              <a:t> </a:t>
            </a:r>
          </a:p>
          <a:p>
            <a:r>
              <a:rPr lang="it-IT" sz="1400" dirty="0">
                <a:solidFill>
                  <a:schemeClr val="accent6">
                    <a:lumMod val="75000"/>
                  </a:schemeClr>
                </a:solidFill>
              </a:rPr>
              <a:t>       </a:t>
            </a:r>
            <a:r>
              <a:rPr lang="it-IT" sz="1400" dirty="0" err="1">
                <a:solidFill>
                  <a:schemeClr val="accent6">
                    <a:lumMod val="75000"/>
                  </a:schemeClr>
                </a:solidFill>
              </a:rPr>
              <a:t>Max_land_usage</a:t>
            </a:r>
            <a:endParaRPr lang="it-IT" sz="14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Installation of </a:t>
            </a:r>
            <a:r>
              <a:rPr lang="it-IT" sz="1400" dirty="0" err="1"/>
              <a:t>additional</a:t>
            </a:r>
            <a:r>
              <a:rPr lang="it-IT" sz="1400" dirty="0"/>
              <a:t> </a:t>
            </a:r>
            <a:r>
              <a:rPr lang="it-IT" sz="1400" dirty="0" err="1"/>
              <a:t>capacity</a:t>
            </a:r>
            <a:r>
              <a:rPr lang="it-IT" sz="1400" dirty="0"/>
              <a:t> to </a:t>
            </a:r>
            <a:r>
              <a:rPr lang="it-IT" sz="1400" dirty="0" err="1"/>
              <a:t>meet</a:t>
            </a:r>
            <a:r>
              <a:rPr lang="it-IT" sz="1400" dirty="0"/>
              <a:t> the demand and </a:t>
            </a:r>
            <a:r>
              <a:rPr lang="it-IT" sz="1400" dirty="0" err="1"/>
              <a:t>become</a:t>
            </a:r>
            <a:r>
              <a:rPr lang="it-IT" sz="1400" dirty="0"/>
              <a:t> net </a:t>
            </a:r>
            <a:r>
              <a:rPr lang="it-IT" sz="1400" dirty="0" err="1"/>
              <a:t>exporter</a:t>
            </a:r>
            <a:r>
              <a:rPr lang="it-IT" sz="1400" dirty="0"/>
              <a:t> by 2030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079809-01D2-0792-1E51-10F80C9D4023}"/>
              </a:ext>
            </a:extLst>
          </p:cNvPr>
          <p:cNvSpPr txBox="1"/>
          <p:nvPr/>
        </p:nvSpPr>
        <p:spPr>
          <a:xfrm>
            <a:off x="372597" y="3953933"/>
            <a:ext cx="36706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CONCLUSION:</a:t>
            </a:r>
          </a:p>
          <a:p>
            <a:endParaRPr lang="it-IT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More </a:t>
            </a:r>
            <a:r>
              <a:rPr lang="it-IT" sz="1400" dirty="0" err="1"/>
              <a:t>equilibrated</a:t>
            </a:r>
            <a:r>
              <a:rPr lang="it-IT" sz="1400" dirty="0"/>
              <a:t> and </a:t>
            </a:r>
            <a:r>
              <a:rPr lang="it-IT" sz="1400" dirty="0" err="1"/>
              <a:t>reliable</a:t>
            </a:r>
            <a:r>
              <a:rPr lang="it-IT" sz="1400" dirty="0"/>
              <a:t> energy mix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Shift from </a:t>
            </a:r>
            <a:r>
              <a:rPr lang="it-IT" sz="1400" dirty="0" err="1"/>
              <a:t>relying</a:t>
            </a:r>
            <a:r>
              <a:rPr lang="it-IT" sz="1400" dirty="0"/>
              <a:t> </a:t>
            </a:r>
            <a:r>
              <a:rPr lang="it-IT" sz="1400" dirty="0" err="1"/>
              <a:t>predominantly</a:t>
            </a:r>
            <a:r>
              <a:rPr lang="it-IT" sz="1400" dirty="0"/>
              <a:t> on </a:t>
            </a:r>
            <a:r>
              <a:rPr lang="it-IT" sz="1400" dirty="0" err="1"/>
              <a:t>Bio</a:t>
            </a:r>
            <a:r>
              <a:rPr lang="it-IT" sz="1400" dirty="0"/>
              <a:t> to a </a:t>
            </a:r>
            <a:r>
              <a:rPr lang="it-IT" sz="1400" dirty="0" err="1"/>
              <a:t>greater</a:t>
            </a:r>
            <a:r>
              <a:rPr lang="it-IT" sz="1400" dirty="0"/>
              <a:t> share of Wind and solar by 2030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Demand </a:t>
            </a:r>
            <a:r>
              <a:rPr lang="it-IT" sz="1400" dirty="0" err="1"/>
              <a:t>issue</a:t>
            </a:r>
            <a:r>
              <a:rPr lang="it-IT" sz="1400" dirty="0"/>
              <a:t> </a:t>
            </a:r>
            <a:r>
              <a:rPr lang="it-IT" sz="1400" dirty="0" err="1"/>
              <a:t>solved</a:t>
            </a:r>
            <a:r>
              <a:rPr lang="it-IT" sz="1400" dirty="0"/>
              <a:t> </a:t>
            </a:r>
            <a:r>
              <a:rPr lang="it-IT" sz="1400" dirty="0" err="1"/>
              <a:t>trough</a:t>
            </a:r>
            <a:r>
              <a:rPr lang="it-IT" sz="1400" dirty="0"/>
              <a:t> new </a:t>
            </a:r>
            <a:r>
              <a:rPr lang="it-IT" sz="1400" dirty="0" err="1"/>
              <a:t>installations</a:t>
            </a:r>
            <a:r>
              <a:rPr lang="it-IT" sz="1400" dirty="0"/>
              <a:t> and </a:t>
            </a:r>
            <a:r>
              <a:rPr lang="it-IT" sz="1400" dirty="0" err="1"/>
              <a:t>internal</a:t>
            </a:r>
            <a:r>
              <a:rPr lang="it-IT" sz="1400" dirty="0"/>
              <a:t> energy </a:t>
            </a:r>
            <a:r>
              <a:rPr lang="it-IT" sz="1400" dirty="0" err="1"/>
              <a:t>exchange</a:t>
            </a:r>
            <a:r>
              <a:rPr lang="it-IT" sz="1400" dirty="0"/>
              <a:t> </a:t>
            </a:r>
          </a:p>
          <a:p>
            <a:endParaRPr lang="it-IT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74C54C-61E8-81C1-EAB0-51A1EAA97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587" y="185381"/>
            <a:ext cx="4259832" cy="2826723"/>
          </a:xfrm>
          <a:prstGeom prst="rect">
            <a:avLst/>
          </a:prstGeom>
        </p:spPr>
      </p:pic>
      <p:pic>
        <p:nvPicPr>
          <p:cNvPr id="7" name="Picture 6" descr="A picture containing screenshot, text, diagram, colorfulness&#10;&#10;Description automatically generated">
            <a:extLst>
              <a:ext uri="{FF2B5EF4-FFF2-40B4-BE49-F238E27FC236}">
                <a16:creationId xmlns:a16="http://schemas.microsoft.com/office/drawing/2014/main" id="{79AC6670-AF6F-3456-4679-BAB2E9A7E1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15" t="10162" b="5811"/>
          <a:stretch/>
        </p:blipFill>
        <p:spPr>
          <a:xfrm>
            <a:off x="5576895" y="3266020"/>
            <a:ext cx="6125578" cy="27131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9D8A47-9E3F-D148-B05B-27E6CE637E47}"/>
              </a:ext>
            </a:extLst>
          </p:cNvPr>
          <p:cNvSpPr txBox="1"/>
          <p:nvPr/>
        </p:nvSpPr>
        <p:spPr>
          <a:xfrm>
            <a:off x="5763162" y="5979193"/>
            <a:ext cx="33435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/>
              <a:t>Production by </a:t>
            </a:r>
            <a:r>
              <a:rPr lang="it-IT" sz="1050" dirty="0" err="1"/>
              <a:t>technology</a:t>
            </a:r>
            <a:r>
              <a:rPr lang="it-IT" sz="1050" dirty="0"/>
              <a:t>, </a:t>
            </a:r>
            <a:r>
              <a:rPr lang="it-IT" sz="1050" dirty="0" err="1"/>
              <a:t>eastern</a:t>
            </a:r>
            <a:r>
              <a:rPr lang="it-IT" sz="1050" dirty="0"/>
              <a:t> </a:t>
            </a:r>
            <a:r>
              <a:rPr lang="it-IT" sz="1050" dirty="0" err="1"/>
              <a:t>region</a:t>
            </a:r>
            <a:endParaRPr lang="en-GB" sz="10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2F8AFE-16E7-4F1D-E052-F3E10C5DAB56}"/>
              </a:ext>
            </a:extLst>
          </p:cNvPr>
          <p:cNvSpPr txBox="1"/>
          <p:nvPr/>
        </p:nvSpPr>
        <p:spPr>
          <a:xfrm>
            <a:off x="329296" y="967840"/>
            <a:ext cx="1551522" cy="276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sz="1200" dirty="0"/>
              <a:t>NPC: 24,43 B$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058899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A36BD471-9B37-6A96-7036-4E4ED5BBF5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104" t="13737" r="-44" b="1123"/>
          <a:stretch/>
        </p:blipFill>
        <p:spPr>
          <a:xfrm>
            <a:off x="182165" y="253365"/>
            <a:ext cx="7373483" cy="2717074"/>
          </a:xfrm>
          <a:prstGeom prst="rect">
            <a:avLst/>
          </a:prstGeom>
        </p:spPr>
      </p:pic>
      <p:pic>
        <p:nvPicPr>
          <p:cNvPr id="11" name="Picture 10" descr="A picture containing text, screenshot, font, diagram&#10;&#10;Description automatically generated">
            <a:extLst>
              <a:ext uri="{FF2B5EF4-FFF2-40B4-BE49-F238E27FC236}">
                <a16:creationId xmlns:a16="http://schemas.microsoft.com/office/drawing/2014/main" id="{5B844A8D-B68B-9AA6-5F9F-872BB02E34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88" t="12259" r="1"/>
          <a:stretch/>
        </p:blipFill>
        <p:spPr>
          <a:xfrm>
            <a:off x="4711337" y="3247241"/>
            <a:ext cx="7239462" cy="27946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9225EF-11CA-D7AB-7F40-EBDF669FF948}"/>
              </a:ext>
            </a:extLst>
          </p:cNvPr>
          <p:cNvSpPr txBox="1"/>
          <p:nvPr/>
        </p:nvSpPr>
        <p:spPr>
          <a:xfrm>
            <a:off x="1158240" y="3887562"/>
            <a:ext cx="35530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Hydro share in </a:t>
            </a:r>
            <a:r>
              <a:rPr lang="it-IT" sz="1400" dirty="0" err="1"/>
              <a:t>central</a:t>
            </a:r>
            <a:r>
              <a:rPr lang="it-IT" sz="1400" dirty="0"/>
              <a:t> </a:t>
            </a:r>
            <a:r>
              <a:rPr lang="it-IT" sz="1400" dirty="0" err="1"/>
              <a:t>region</a:t>
            </a:r>
            <a:r>
              <a:rPr lang="it-IT" sz="1400" dirty="0"/>
              <a:t> </a:t>
            </a:r>
            <a:r>
              <a:rPr lang="it-IT" sz="1400" dirty="0" err="1"/>
              <a:t>still</a:t>
            </a:r>
            <a:r>
              <a:rPr lang="it-IT" sz="1400" dirty="0"/>
              <a:t> accounts for the </a:t>
            </a:r>
            <a:r>
              <a:rPr lang="it-IT" sz="1400" dirty="0" err="1"/>
              <a:t>majority</a:t>
            </a:r>
            <a:r>
              <a:rPr lang="it-IT" sz="1400" dirty="0"/>
              <a:t> of the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Central </a:t>
            </a:r>
            <a:r>
              <a:rPr lang="it-IT" sz="1400" dirty="0" err="1"/>
              <a:t>Region</a:t>
            </a:r>
            <a:r>
              <a:rPr lang="it-IT" sz="1400" dirty="0"/>
              <a:t> </a:t>
            </a:r>
            <a:r>
              <a:rPr lang="it-IT" sz="1400" dirty="0" err="1"/>
              <a:t>begins</a:t>
            </a:r>
            <a:r>
              <a:rPr lang="it-IT" sz="1400" dirty="0"/>
              <a:t> to import from </a:t>
            </a:r>
            <a:r>
              <a:rPr lang="it-IT" sz="1400" dirty="0" err="1"/>
              <a:t>easter</a:t>
            </a:r>
            <a:r>
              <a:rPr lang="it-IT" sz="1400" dirty="0"/>
              <a:t> and western </a:t>
            </a:r>
            <a:r>
              <a:rPr lang="it-IT" sz="1400" dirty="0" err="1"/>
              <a:t>ones</a:t>
            </a:r>
            <a:r>
              <a:rPr lang="it-IT" sz="1400" dirty="0"/>
              <a:t> </a:t>
            </a:r>
            <a:endParaRPr lang="en-GB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581CD7-4663-06E3-EEF6-CED43D0C2F36}"/>
              </a:ext>
            </a:extLst>
          </p:cNvPr>
          <p:cNvSpPr txBox="1"/>
          <p:nvPr/>
        </p:nvSpPr>
        <p:spPr>
          <a:xfrm>
            <a:off x="8111308" y="917303"/>
            <a:ext cx="35530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The </a:t>
            </a:r>
            <a:r>
              <a:rPr lang="it-IT" sz="1400" dirty="0" err="1"/>
              <a:t>the</a:t>
            </a:r>
            <a:r>
              <a:rPr lang="it-IT" sz="1400" dirty="0"/>
              <a:t> new </a:t>
            </a:r>
            <a:r>
              <a:rPr lang="it-IT" sz="1400" dirty="0" err="1"/>
              <a:t>installed</a:t>
            </a:r>
            <a:r>
              <a:rPr lang="it-IT" sz="1400" dirty="0"/>
              <a:t> wind </a:t>
            </a:r>
            <a:r>
              <a:rPr lang="it-IT" sz="1400" dirty="0" err="1"/>
              <a:t>plants</a:t>
            </a:r>
            <a:r>
              <a:rPr lang="it-IT" sz="1400" dirty="0"/>
              <a:t> cover the </a:t>
            </a:r>
            <a:r>
              <a:rPr lang="it-IT" sz="1400" dirty="0" err="1"/>
              <a:t>lack</a:t>
            </a:r>
            <a:r>
              <a:rPr lang="it-IT" sz="1400" dirty="0"/>
              <a:t> of production of PV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6642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449454-33A4-0A1B-A5A7-E2456F953AC3}"/>
              </a:ext>
            </a:extLst>
          </p:cNvPr>
          <p:cNvSpPr txBox="1"/>
          <p:nvPr/>
        </p:nvSpPr>
        <p:spPr>
          <a:xfrm>
            <a:off x="326415" y="97829"/>
            <a:ext cx="104085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Minigrid</a:t>
            </a:r>
            <a:endParaRPr lang="it-IT" sz="48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F40BFB-4674-D2E5-60C2-E8F5F36741AB}"/>
              </a:ext>
            </a:extLst>
          </p:cNvPr>
          <p:cNvSpPr txBox="1"/>
          <p:nvPr/>
        </p:nvSpPr>
        <p:spPr>
          <a:xfrm>
            <a:off x="286420" y="1280148"/>
            <a:ext cx="36714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ASSUMPTIONS:</a:t>
            </a:r>
          </a:p>
          <a:p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Additional</a:t>
            </a:r>
            <a:r>
              <a:rPr lang="it-IT" sz="1400" dirty="0"/>
              <a:t> demand due to rural area </a:t>
            </a:r>
            <a:r>
              <a:rPr lang="it-IT" sz="1400" dirty="0" err="1"/>
              <a:t>improved</a:t>
            </a:r>
            <a:r>
              <a:rPr lang="it-IT" sz="1400" dirty="0"/>
              <a:t> access to </a:t>
            </a:r>
            <a:r>
              <a:rPr lang="it-IT" sz="1400" dirty="0" err="1"/>
              <a:t>electricity</a:t>
            </a: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Additional</a:t>
            </a:r>
            <a:r>
              <a:rPr lang="it-IT" sz="1400" dirty="0"/>
              <a:t> rural demand </a:t>
            </a:r>
            <a:r>
              <a:rPr lang="it-IT" sz="1400" dirty="0" err="1"/>
              <a:t>equally</a:t>
            </a:r>
            <a:r>
              <a:rPr lang="it-IT" sz="1400" dirty="0"/>
              <a:t> </a:t>
            </a:r>
            <a:r>
              <a:rPr lang="it-IT" sz="1400" dirty="0" err="1"/>
              <a:t>distributed</a:t>
            </a:r>
            <a:r>
              <a:rPr lang="it-IT" sz="1400" dirty="0"/>
              <a:t> between </a:t>
            </a:r>
            <a:r>
              <a:rPr lang="it-IT" sz="1400" dirty="0" err="1"/>
              <a:t>eastern</a:t>
            </a:r>
            <a:r>
              <a:rPr lang="it-IT" sz="1400" dirty="0"/>
              <a:t> and western </a:t>
            </a:r>
            <a:r>
              <a:rPr lang="it-IT" sz="1400" dirty="0" err="1"/>
              <a:t>region</a:t>
            </a:r>
            <a:r>
              <a:rPr lang="it-IT" sz="1400" dirty="0"/>
              <a:t> </a:t>
            </a:r>
          </a:p>
          <a:p>
            <a:r>
              <a:rPr lang="it-IT" sz="1400" dirty="0"/>
              <a:t>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Installation of 3 </a:t>
            </a:r>
            <a:r>
              <a:rPr lang="it-IT" sz="1400" dirty="0" err="1"/>
              <a:t>minigrid</a:t>
            </a:r>
            <a:r>
              <a:rPr lang="it-IT" sz="1400" dirty="0"/>
              <a:t> </a:t>
            </a:r>
            <a:r>
              <a:rPr lang="it-IT" sz="1400" dirty="0" err="1"/>
              <a:t>islands</a:t>
            </a:r>
            <a:r>
              <a:rPr lang="it-IT" sz="1400" dirty="0"/>
              <a:t> on </a:t>
            </a:r>
            <a:r>
              <a:rPr lang="it-IT" sz="1400" dirty="0" err="1"/>
              <a:t>each</a:t>
            </a:r>
            <a:r>
              <a:rPr lang="it-IT" sz="1400" dirty="0"/>
              <a:t> </a:t>
            </a:r>
            <a:r>
              <a:rPr lang="it-IT" sz="1400" dirty="0" err="1"/>
              <a:t>eastern</a:t>
            </a:r>
            <a:r>
              <a:rPr lang="it-IT" sz="1400" dirty="0"/>
              <a:t> and western </a:t>
            </a:r>
            <a:r>
              <a:rPr lang="it-IT" sz="1400" dirty="0" err="1"/>
              <a:t>region</a:t>
            </a:r>
            <a:r>
              <a:rPr lang="it-IT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Minigrid</a:t>
            </a:r>
            <a:r>
              <a:rPr lang="it-IT" sz="1400" dirty="0"/>
              <a:t> </a:t>
            </a:r>
            <a:r>
              <a:rPr lang="it-IT" sz="1400" dirty="0" err="1"/>
              <a:t>connected</a:t>
            </a:r>
            <a:r>
              <a:rPr lang="it-IT" sz="1400" dirty="0"/>
              <a:t> to the </a:t>
            </a:r>
            <a:r>
              <a:rPr lang="it-IT" sz="1400" dirty="0" err="1"/>
              <a:t>main</a:t>
            </a:r>
            <a:r>
              <a:rPr lang="it-IT" sz="1400" dirty="0"/>
              <a:t>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5F212B-942E-AC0A-207E-1889F880A3E1}"/>
              </a:ext>
            </a:extLst>
          </p:cNvPr>
          <p:cNvSpPr txBox="1"/>
          <p:nvPr/>
        </p:nvSpPr>
        <p:spPr>
          <a:xfrm>
            <a:off x="326415" y="4037687"/>
            <a:ext cx="36080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CONCLUSION:</a:t>
            </a:r>
          </a:p>
          <a:p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By </a:t>
            </a:r>
            <a:r>
              <a:rPr lang="it-IT" sz="1400" dirty="0" err="1"/>
              <a:t>installing</a:t>
            </a:r>
            <a:r>
              <a:rPr lang="it-IT" sz="1400" dirty="0"/>
              <a:t> </a:t>
            </a:r>
            <a:r>
              <a:rPr lang="it-IT" sz="1400" dirty="0" err="1"/>
              <a:t>these</a:t>
            </a:r>
            <a:r>
              <a:rPr lang="it-IT" sz="1400" dirty="0"/>
              <a:t> mini </a:t>
            </a:r>
            <a:r>
              <a:rPr lang="it-IT" sz="1400" dirty="0" err="1"/>
              <a:t>grids</a:t>
            </a:r>
            <a:r>
              <a:rPr lang="it-IT" sz="1400" dirty="0"/>
              <a:t> (</a:t>
            </a:r>
            <a:r>
              <a:rPr lang="it-IT" sz="1400" dirty="0" err="1"/>
              <a:t>isolated</a:t>
            </a:r>
            <a:r>
              <a:rPr lang="it-IT" sz="1400" dirty="0"/>
              <a:t>) we </a:t>
            </a:r>
            <a:r>
              <a:rPr lang="it-IT" sz="1400" dirty="0" err="1"/>
              <a:t>see</a:t>
            </a:r>
            <a:r>
              <a:rPr lang="it-IT" sz="1400" dirty="0"/>
              <a:t> </a:t>
            </a:r>
            <a:r>
              <a:rPr lang="it-IT" sz="1400" dirty="0" err="1"/>
              <a:t>noticable</a:t>
            </a:r>
            <a:r>
              <a:rPr lang="it-IT" sz="1400" dirty="0"/>
              <a:t> </a:t>
            </a:r>
            <a:r>
              <a:rPr lang="it-IT" sz="1400" dirty="0" err="1"/>
              <a:t>improvements</a:t>
            </a:r>
            <a:r>
              <a:rPr lang="it-IT" sz="1400" dirty="0"/>
              <a:t> in access to </a:t>
            </a:r>
            <a:r>
              <a:rPr lang="it-IT" sz="1400" dirty="0" err="1"/>
              <a:t>electricity</a:t>
            </a:r>
            <a:r>
              <a:rPr lang="it-IT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By </a:t>
            </a:r>
            <a:r>
              <a:rPr lang="it-IT" sz="1400" dirty="0" err="1"/>
              <a:t>connecting</a:t>
            </a:r>
            <a:r>
              <a:rPr lang="it-IT" sz="1400" dirty="0"/>
              <a:t> </a:t>
            </a:r>
            <a:r>
              <a:rPr lang="it-IT" sz="1400" dirty="0" err="1"/>
              <a:t>these</a:t>
            </a:r>
            <a:r>
              <a:rPr lang="it-IT" sz="1400" dirty="0"/>
              <a:t> </a:t>
            </a:r>
            <a:r>
              <a:rPr lang="it-IT" sz="1400" dirty="0" err="1"/>
              <a:t>islands</a:t>
            </a:r>
            <a:r>
              <a:rPr lang="it-IT" sz="1400" dirty="0"/>
              <a:t> to the </a:t>
            </a:r>
            <a:r>
              <a:rPr lang="it-IT" sz="1400" dirty="0" err="1"/>
              <a:t>main</a:t>
            </a:r>
            <a:r>
              <a:rPr lang="it-IT" sz="1400" dirty="0"/>
              <a:t> </a:t>
            </a:r>
            <a:r>
              <a:rPr lang="it-IT" sz="1400" dirty="0" err="1"/>
              <a:t>grid</a:t>
            </a:r>
            <a:r>
              <a:rPr lang="it-IT" sz="1400" dirty="0"/>
              <a:t>, we </a:t>
            </a:r>
            <a:r>
              <a:rPr lang="it-IT" sz="1400" dirty="0" err="1"/>
              <a:t>reach</a:t>
            </a:r>
            <a:r>
              <a:rPr lang="it-IT" sz="1400" dirty="0"/>
              <a:t> the ultimate goal of </a:t>
            </a:r>
            <a:r>
              <a:rPr lang="it-IT" sz="1400" dirty="0" err="1"/>
              <a:t>improving</a:t>
            </a:r>
            <a:r>
              <a:rPr lang="it-IT" sz="1400" dirty="0"/>
              <a:t> the access to </a:t>
            </a:r>
            <a:r>
              <a:rPr lang="it-IT" sz="1400" dirty="0" err="1"/>
              <a:t>electricity</a:t>
            </a:r>
            <a:r>
              <a:rPr lang="it-IT" sz="1400" dirty="0"/>
              <a:t> to 51%.</a:t>
            </a:r>
          </a:p>
        </p:txBody>
      </p:sp>
      <p:pic>
        <p:nvPicPr>
          <p:cNvPr id="1026" name="Picture 2" descr="Immagine che contiene testo, diagramma, linea, schermata&#10;&#10;Descrizione generata automaticamente">
            <a:extLst>
              <a:ext uri="{FF2B5EF4-FFF2-40B4-BE49-F238E27FC236}">
                <a16:creationId xmlns:a16="http://schemas.microsoft.com/office/drawing/2014/main" id="{56C3EB83-6E04-42B0-4CE6-24C03F371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713" y="255909"/>
            <a:ext cx="4870787" cy="306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14D8C19A-48D7-4047-6ED5-7F90CE4DC5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1" t="8348" r="10633"/>
          <a:stretch/>
        </p:blipFill>
        <p:spPr bwMode="auto">
          <a:xfrm>
            <a:off x="3997871" y="3957804"/>
            <a:ext cx="3671455" cy="200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 picture containing text, screenshot, diagram, colorfulness&#10;&#10;Description automatically generated">
            <a:extLst>
              <a:ext uri="{FF2B5EF4-FFF2-40B4-BE49-F238E27FC236}">
                <a16:creationId xmlns:a16="http://schemas.microsoft.com/office/drawing/2014/main" id="{4CE66901-D7DE-3116-78B9-00BB69D200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1" t="10112"/>
          <a:stretch/>
        </p:blipFill>
        <p:spPr bwMode="auto">
          <a:xfrm>
            <a:off x="7677132" y="3957804"/>
            <a:ext cx="4188453" cy="200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DEE417-144E-3397-765A-47A4C52C7A4D}"/>
              </a:ext>
            </a:extLst>
          </p:cNvPr>
          <p:cNvSpPr txBox="1"/>
          <p:nvPr/>
        </p:nvSpPr>
        <p:spPr>
          <a:xfrm>
            <a:off x="286420" y="928826"/>
            <a:ext cx="1551522" cy="276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sz="1200" dirty="0"/>
              <a:t>NPC: 33,58 B$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585079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449454-33A4-0A1B-A5A7-E2456F953AC3}"/>
              </a:ext>
            </a:extLst>
          </p:cNvPr>
          <p:cNvSpPr txBox="1"/>
          <p:nvPr/>
        </p:nvSpPr>
        <p:spPr>
          <a:xfrm>
            <a:off x="453353" y="512925"/>
            <a:ext cx="104085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HRES </a:t>
            </a:r>
            <a:r>
              <a:rPr lang="it-IT" sz="4800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Minigrid</a:t>
            </a:r>
            <a:endParaRPr lang="it-IT" sz="48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F40BFB-4674-D2E5-60C2-E8F5F36741AB}"/>
              </a:ext>
            </a:extLst>
          </p:cNvPr>
          <p:cNvSpPr txBox="1"/>
          <p:nvPr/>
        </p:nvSpPr>
        <p:spPr>
          <a:xfrm>
            <a:off x="529554" y="2197893"/>
            <a:ext cx="46032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Using </a:t>
            </a:r>
            <a:r>
              <a:rPr lang="it-IT" sz="1400" dirty="0" err="1"/>
              <a:t>Electrolyzer</a:t>
            </a:r>
            <a:r>
              <a:rPr lang="it-IT" sz="1400" dirty="0"/>
              <a:t> </a:t>
            </a:r>
            <a:r>
              <a:rPr lang="it-IT" sz="1400" dirty="0" err="1"/>
              <a:t>instead</a:t>
            </a:r>
            <a:r>
              <a:rPr lang="it-IT" sz="1400" dirty="0"/>
              <a:t> of </a:t>
            </a:r>
            <a:r>
              <a:rPr lang="it-IT" sz="1400" dirty="0" err="1"/>
              <a:t>Dieasel</a:t>
            </a:r>
            <a:r>
              <a:rPr lang="it-IT" sz="1400" dirty="0"/>
              <a:t> Engine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No CO2 </a:t>
            </a:r>
            <a:r>
              <a:rPr lang="it-IT" sz="1400" dirty="0" err="1"/>
              <a:t>emissions</a:t>
            </a: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Solving the </a:t>
            </a:r>
            <a:r>
              <a:rPr lang="it-IT" sz="1400" dirty="0" err="1"/>
              <a:t>problem</a:t>
            </a:r>
            <a:r>
              <a:rPr lang="it-IT" sz="1400" dirty="0"/>
              <a:t> of </a:t>
            </a:r>
            <a:r>
              <a:rPr lang="it-IT" sz="1400" dirty="0" err="1"/>
              <a:t>unmet</a:t>
            </a:r>
            <a:r>
              <a:rPr lang="it-IT" sz="1400" dirty="0"/>
              <a:t> demand and </a:t>
            </a:r>
            <a:r>
              <a:rPr lang="it-IT" sz="1400" dirty="0" err="1"/>
              <a:t>poor</a:t>
            </a:r>
            <a:r>
              <a:rPr lang="it-IT" sz="1400" dirty="0"/>
              <a:t> access to </a:t>
            </a:r>
            <a:r>
              <a:rPr lang="it-IT" sz="1400" dirty="0" err="1"/>
              <a:t>electricity</a:t>
            </a:r>
            <a:r>
              <a:rPr lang="it-IT" sz="1400" dirty="0"/>
              <a:t> , </a:t>
            </a:r>
            <a:r>
              <a:rPr lang="it-IT" sz="1400" dirty="0" err="1"/>
              <a:t>while</a:t>
            </a:r>
            <a:r>
              <a:rPr lang="it-IT" sz="1400" dirty="0"/>
              <a:t> </a:t>
            </a:r>
            <a:r>
              <a:rPr lang="it-IT" sz="1400" dirty="0" err="1"/>
              <a:t>connecting</a:t>
            </a:r>
            <a:r>
              <a:rPr lang="it-IT" sz="1400" dirty="0"/>
              <a:t> to the </a:t>
            </a:r>
            <a:r>
              <a:rPr lang="it-IT" sz="1400" dirty="0" err="1"/>
              <a:t>main</a:t>
            </a:r>
            <a:r>
              <a:rPr lang="it-IT" sz="1400" dirty="0"/>
              <a:t> </a:t>
            </a:r>
            <a:r>
              <a:rPr lang="it-IT" sz="1400" dirty="0" err="1"/>
              <a:t>grid</a:t>
            </a: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Issues with </a:t>
            </a:r>
            <a:r>
              <a:rPr lang="it-IT" sz="1400" dirty="0" err="1"/>
              <a:t>usage</a:t>
            </a:r>
            <a:r>
              <a:rPr lang="it-IT" sz="1400" dirty="0"/>
              <a:t> and </a:t>
            </a:r>
            <a:r>
              <a:rPr lang="it-IT" sz="1400" dirty="0" err="1"/>
              <a:t>desalinization</a:t>
            </a:r>
            <a:r>
              <a:rPr lang="it-IT" sz="1400" dirty="0"/>
              <a:t> of water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Difficult</a:t>
            </a:r>
            <a:r>
              <a:rPr lang="it-IT" sz="1400" dirty="0"/>
              <a:t> to store and </a:t>
            </a:r>
            <a:r>
              <a:rPr lang="it-IT" sz="1400" dirty="0" err="1"/>
              <a:t>manage</a:t>
            </a:r>
            <a:r>
              <a:rPr lang="it-IT" sz="1400" dirty="0"/>
              <a:t> </a:t>
            </a:r>
            <a:r>
              <a:rPr lang="it-IT" sz="1400" dirty="0" err="1"/>
              <a:t>hydrogen</a:t>
            </a:r>
            <a:endParaRPr lang="it-IT" sz="1400" dirty="0"/>
          </a:p>
        </p:txBody>
      </p:sp>
      <p:pic>
        <p:nvPicPr>
          <p:cNvPr id="2050" name="Picture 2" descr="Immagine che contiene testo, diagramma, Piano, Disegno tecnico&#10;&#10;Descrizione generata automaticamente">
            <a:extLst>
              <a:ext uri="{FF2B5EF4-FFF2-40B4-BE49-F238E27FC236}">
                <a16:creationId xmlns:a16="http://schemas.microsoft.com/office/drawing/2014/main" id="{6010B7DF-EDCC-6995-C20D-E0DE4AD32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364" y="660133"/>
            <a:ext cx="6579418" cy="487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 descr="A lightbulb">
            <a:extLst>
              <a:ext uri="{FF2B5EF4-FFF2-40B4-BE49-F238E27FC236}">
                <a16:creationId xmlns:a16="http://schemas.microsoft.com/office/drawing/2014/main" id="{50720A1E-1398-18EC-3AA1-EE746C78CD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3147442">
            <a:off x="3875276" y="-200091"/>
            <a:ext cx="1267680" cy="126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948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92333-BF68-6BE3-C08D-59FD26E3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E7F27-5427-506C-A472-4819B9F05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695" y="1640151"/>
            <a:ext cx="11098301" cy="34229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400" b="1" dirty="0" err="1"/>
              <a:t>Unmet</a:t>
            </a:r>
            <a:r>
              <a:rPr lang="it-IT" sz="1400" b="1" dirty="0"/>
              <a:t> demand</a:t>
            </a:r>
          </a:p>
          <a:p>
            <a:r>
              <a:rPr lang="it-IT" sz="1400" dirty="0"/>
              <a:t>      </a:t>
            </a:r>
            <a:r>
              <a:rPr lang="it-IT" sz="1400" dirty="0" err="1"/>
              <a:t>Implementing</a:t>
            </a:r>
            <a:r>
              <a:rPr lang="it-IT" sz="1400" dirty="0"/>
              <a:t> the </a:t>
            </a:r>
            <a:r>
              <a:rPr lang="it-IT" sz="1400" dirty="0" err="1"/>
              <a:t>committed</a:t>
            </a:r>
            <a:r>
              <a:rPr lang="it-IT" sz="1400" dirty="0"/>
              <a:t> policies and </a:t>
            </a:r>
            <a:r>
              <a:rPr lang="it-IT" sz="1400" dirty="0" err="1"/>
              <a:t>already-paid</a:t>
            </a:r>
            <a:r>
              <a:rPr lang="it-IT" sz="1400" dirty="0"/>
              <a:t> power </a:t>
            </a:r>
            <a:r>
              <a:rPr lang="it-IT" sz="1400" dirty="0" err="1"/>
              <a:t>plants</a:t>
            </a:r>
            <a:r>
              <a:rPr lang="it-IT" sz="1400" dirty="0"/>
              <a:t>, </a:t>
            </a:r>
            <a:r>
              <a:rPr lang="it-IT" sz="1400" dirty="0" err="1"/>
              <a:t>while</a:t>
            </a:r>
            <a:r>
              <a:rPr lang="it-IT" sz="1400" dirty="0"/>
              <a:t> </a:t>
            </a:r>
            <a:r>
              <a:rPr lang="it-IT" sz="1400" dirty="0" err="1"/>
              <a:t>promoting</a:t>
            </a:r>
            <a:r>
              <a:rPr lang="it-IT" sz="1400" dirty="0"/>
              <a:t> the use of </a:t>
            </a:r>
            <a:r>
              <a:rPr lang="it-IT" sz="1400" dirty="0" err="1"/>
              <a:t>renewable</a:t>
            </a:r>
            <a:r>
              <a:rPr lang="it-IT" sz="1400" dirty="0"/>
              <a:t> sources</a:t>
            </a:r>
          </a:p>
          <a:p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 </a:t>
            </a:r>
            <a:r>
              <a:rPr lang="it-IT" sz="1400" b="1" dirty="0"/>
              <a:t>Hydro share</a:t>
            </a:r>
          </a:p>
          <a:p>
            <a:r>
              <a:rPr lang="it-IT" sz="1400" dirty="0"/>
              <a:t>      </a:t>
            </a:r>
            <a:r>
              <a:rPr lang="it-IT" sz="1400" dirty="0" err="1"/>
              <a:t>Prioritizing</a:t>
            </a:r>
            <a:r>
              <a:rPr lang="it-IT" sz="1400" dirty="0"/>
              <a:t> PV, Wind &amp; </a:t>
            </a:r>
            <a:r>
              <a:rPr lang="it-IT" sz="1400" dirty="0" err="1"/>
              <a:t>geothermal</a:t>
            </a:r>
            <a:r>
              <a:rPr lang="it-IT" sz="1400" dirty="0"/>
              <a:t> </a:t>
            </a:r>
            <a:r>
              <a:rPr lang="it-IT" sz="1400" dirty="0" err="1"/>
              <a:t>as</a:t>
            </a:r>
            <a:r>
              <a:rPr lang="it-IT" sz="1400" dirty="0"/>
              <a:t> </a:t>
            </a:r>
            <a:r>
              <a:rPr lang="it-IT" sz="1400" dirty="0" err="1"/>
              <a:t>main</a:t>
            </a:r>
            <a:r>
              <a:rPr lang="it-IT" sz="1400" dirty="0"/>
              <a:t> sources of energy for the new </a:t>
            </a:r>
            <a:r>
              <a:rPr lang="it-IT" sz="1400" dirty="0" err="1"/>
              <a:t>capacity</a:t>
            </a:r>
            <a:r>
              <a:rPr lang="it-IT" sz="1400" dirty="0"/>
              <a:t> </a:t>
            </a:r>
            <a:r>
              <a:rPr lang="it-IT" sz="1400" dirty="0" err="1"/>
              <a:t>added</a:t>
            </a:r>
            <a:r>
              <a:rPr lang="it-IT" sz="1400" dirty="0"/>
              <a:t> in the energy </a:t>
            </a:r>
            <a:r>
              <a:rPr lang="it-IT" sz="1400" dirty="0" err="1"/>
              <a:t>sector</a:t>
            </a:r>
            <a:endParaRPr lang="it-IT" sz="1400" dirty="0"/>
          </a:p>
          <a:p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 </a:t>
            </a:r>
            <a:r>
              <a:rPr lang="it-IT" sz="1400" b="1" dirty="0"/>
              <a:t>CO2 </a:t>
            </a:r>
            <a:r>
              <a:rPr lang="it-IT" sz="1400" b="1" dirty="0" err="1"/>
              <a:t>emissions</a:t>
            </a:r>
            <a:endParaRPr lang="it-IT" sz="1400" b="1" dirty="0"/>
          </a:p>
          <a:p>
            <a:r>
              <a:rPr lang="it-IT" sz="1400" dirty="0"/>
              <a:t>       </a:t>
            </a:r>
            <a:r>
              <a:rPr lang="it-IT" sz="1400" dirty="0" err="1"/>
              <a:t>Replacing</a:t>
            </a:r>
            <a:r>
              <a:rPr lang="it-IT" sz="1400" dirty="0"/>
              <a:t> </a:t>
            </a:r>
            <a:r>
              <a:rPr lang="it-IT" sz="1400" dirty="0" err="1"/>
              <a:t>coal</a:t>
            </a:r>
            <a:r>
              <a:rPr lang="it-IT" sz="1400" dirty="0"/>
              <a:t>, diesel &amp; </a:t>
            </a:r>
            <a:r>
              <a:rPr lang="it-IT" sz="1400" dirty="0" err="1"/>
              <a:t>bio</a:t>
            </a:r>
            <a:r>
              <a:rPr lang="it-IT" sz="1400" dirty="0"/>
              <a:t> power </a:t>
            </a:r>
            <a:r>
              <a:rPr lang="it-IT" sz="1400" dirty="0" err="1"/>
              <a:t>plants</a:t>
            </a:r>
            <a:r>
              <a:rPr lang="it-IT" sz="1400" dirty="0"/>
              <a:t> </a:t>
            </a:r>
            <a:r>
              <a:rPr lang="it-IT" sz="1400" dirty="0" err="1"/>
              <a:t>gradually</a:t>
            </a:r>
            <a:r>
              <a:rPr lang="it-IT" sz="1400" dirty="0"/>
              <a:t> by wind &amp; PV power </a:t>
            </a:r>
            <a:r>
              <a:rPr lang="it-IT" sz="1400" dirty="0" err="1"/>
              <a:t>plants</a:t>
            </a:r>
            <a:endParaRPr lang="it-IT" sz="1400" dirty="0"/>
          </a:p>
          <a:p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 </a:t>
            </a:r>
            <a:r>
              <a:rPr lang="it-IT" sz="1400" b="1" dirty="0"/>
              <a:t>Rural access to </a:t>
            </a:r>
            <a:r>
              <a:rPr lang="it-IT" sz="1400" b="1" dirty="0" err="1"/>
              <a:t>electricity</a:t>
            </a:r>
            <a:endParaRPr lang="it-IT" sz="1400" b="1" dirty="0"/>
          </a:p>
          <a:p>
            <a:r>
              <a:rPr lang="it-IT" sz="1400" dirty="0"/>
              <a:t>      </a:t>
            </a:r>
            <a:r>
              <a:rPr lang="it-IT" sz="1400" dirty="0" err="1"/>
              <a:t>Introducing</a:t>
            </a:r>
            <a:r>
              <a:rPr lang="it-IT" sz="1400" dirty="0"/>
              <a:t> Mini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islands</a:t>
            </a:r>
            <a:r>
              <a:rPr lang="it-IT" sz="1400" dirty="0"/>
              <a:t> with the </a:t>
            </a:r>
            <a:r>
              <a:rPr lang="it-IT" sz="1400" dirty="0" err="1"/>
              <a:t>possibility</a:t>
            </a:r>
            <a:r>
              <a:rPr lang="it-IT" sz="1400" dirty="0"/>
              <a:t> of </a:t>
            </a:r>
            <a:r>
              <a:rPr lang="it-IT" sz="1400" dirty="0" err="1"/>
              <a:t>connecting</a:t>
            </a:r>
            <a:r>
              <a:rPr lang="it-IT" sz="1400" dirty="0"/>
              <a:t> </a:t>
            </a:r>
            <a:r>
              <a:rPr lang="it-IT" sz="1400" dirty="0" err="1"/>
              <a:t>them</a:t>
            </a:r>
            <a:r>
              <a:rPr lang="it-IT" sz="1400" dirty="0"/>
              <a:t> to the </a:t>
            </a:r>
            <a:r>
              <a:rPr lang="it-IT" sz="1400" dirty="0" err="1"/>
              <a:t>main</a:t>
            </a:r>
            <a:r>
              <a:rPr lang="it-IT" sz="1400" dirty="0"/>
              <a:t> </a:t>
            </a:r>
            <a:r>
              <a:rPr lang="it-IT" sz="1400" dirty="0" err="1"/>
              <a:t>grid</a:t>
            </a:r>
            <a:r>
              <a:rPr lang="it-IT" sz="1400" dirty="0"/>
              <a:t>, for reliability</a:t>
            </a:r>
          </a:p>
          <a:p>
            <a:r>
              <a:rPr lang="it-IT" sz="1400" dirty="0"/>
              <a:t>      </a:t>
            </a:r>
            <a:r>
              <a:rPr lang="it-IT" sz="1400" dirty="0" err="1"/>
              <a:t>Finally</a:t>
            </a:r>
            <a:r>
              <a:rPr lang="it-IT" sz="1400" dirty="0"/>
              <a:t>, </a:t>
            </a:r>
            <a:r>
              <a:rPr lang="it-IT" sz="1400" dirty="0" err="1"/>
              <a:t>suggesting</a:t>
            </a:r>
            <a:r>
              <a:rPr lang="it-IT" sz="1400" dirty="0"/>
              <a:t> HRES mini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islands</a:t>
            </a:r>
            <a:r>
              <a:rPr lang="it-IT" sz="1400" dirty="0"/>
              <a:t> for keeping the CO2 </a:t>
            </a:r>
            <a:r>
              <a:rPr lang="it-IT" sz="1400" dirty="0" err="1"/>
              <a:t>emissions</a:t>
            </a:r>
            <a:r>
              <a:rPr lang="it-IT" sz="1400" dirty="0"/>
              <a:t> </a:t>
            </a:r>
            <a:r>
              <a:rPr lang="it-IT" sz="1400" dirty="0" err="1"/>
              <a:t>even</a:t>
            </a:r>
            <a:r>
              <a:rPr lang="it-IT" sz="1400" dirty="0"/>
              <a:t> </a:t>
            </a:r>
            <a:r>
              <a:rPr lang="it-IT" sz="1400" dirty="0" err="1"/>
              <a:t>lower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4185493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D18A86-FB64-305F-48FA-A293888E064A}"/>
              </a:ext>
            </a:extLst>
          </p:cNvPr>
          <p:cNvSpPr txBox="1"/>
          <p:nvPr/>
        </p:nvSpPr>
        <p:spPr>
          <a:xfrm>
            <a:off x="759284" y="2234790"/>
            <a:ext cx="10808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GB" b="1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 </a:t>
            </a:r>
            <a:r>
              <a:rPr lang="en-GB" sz="5400" dirty="0">
                <a:solidFill>
                  <a:schemeClr val="tx2"/>
                </a:solidFill>
                <a:latin typeface="Arial"/>
                <a:ea typeface="+mj-ea"/>
                <a:cs typeface="Arial"/>
              </a:rPr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436977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map, text, atlas, diagram&#10;&#10;Description automatically generated">
            <a:extLst>
              <a:ext uri="{FF2B5EF4-FFF2-40B4-BE49-F238E27FC236}">
                <a16:creationId xmlns:a16="http://schemas.microsoft.com/office/drawing/2014/main" id="{1B73AE10-2120-FE89-CAD9-06C69D502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36" y="929318"/>
            <a:ext cx="6105832" cy="50325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8C248B-E1F5-721F-29A2-3C2BEDF2C486}"/>
              </a:ext>
            </a:extLst>
          </p:cNvPr>
          <p:cNvSpPr txBox="1"/>
          <p:nvPr/>
        </p:nvSpPr>
        <p:spPr>
          <a:xfrm>
            <a:off x="116732" y="98321"/>
            <a:ext cx="2292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ZAMBIA</a:t>
            </a:r>
            <a:endParaRPr lang="en-GB" sz="48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DA7895-CF11-DD32-ACE0-3715244D5C2A}"/>
              </a:ext>
            </a:extLst>
          </p:cNvPr>
          <p:cNvSpPr txBox="1"/>
          <p:nvPr/>
        </p:nvSpPr>
        <p:spPr>
          <a:xfrm>
            <a:off x="6804862" y="1496585"/>
            <a:ext cx="501445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GDP of 24,09 billion 2015 USD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Population of 19,38 million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Sub-Saharan Country with no overlook to the sea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Large availability of water basins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Highly urbanized central region with high access to electricity and higher power capacity.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Western and Eastern regions manly rural highly depending on Central region energy export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No grid connection exclusively between region 2 and 3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875EF0-5CEB-D41B-5428-9B19D32B78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73" t="7667"/>
          <a:stretch/>
        </p:blipFill>
        <p:spPr>
          <a:xfrm>
            <a:off x="285136" y="929318"/>
            <a:ext cx="1361521" cy="145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447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BF9EB16-4108-C9E8-C31D-2114F7855F15}"/>
              </a:ext>
            </a:extLst>
          </p:cNvPr>
          <p:cNvSpPr txBox="1"/>
          <p:nvPr/>
        </p:nvSpPr>
        <p:spPr>
          <a:xfrm>
            <a:off x="6096000" y="4503906"/>
            <a:ext cx="5278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B10C96-5B25-1F6C-B8BF-3162DF849262}"/>
              </a:ext>
            </a:extLst>
          </p:cNvPr>
          <p:cNvSpPr txBox="1"/>
          <p:nvPr/>
        </p:nvSpPr>
        <p:spPr>
          <a:xfrm>
            <a:off x="282100" y="156687"/>
            <a:ext cx="104085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Electricity</a:t>
            </a:r>
            <a:r>
              <a:rPr lang="it-IT" sz="48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Share by source </a:t>
            </a:r>
            <a:endParaRPr lang="en-GB" sz="48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11" name="Picture 10" descr="A picture containing screenshot, diagram, text, circle&#10;&#10;Description automatically generated">
            <a:extLst>
              <a:ext uri="{FF2B5EF4-FFF2-40B4-BE49-F238E27FC236}">
                <a16:creationId xmlns:a16="http://schemas.microsoft.com/office/drawing/2014/main" id="{A4E75CA1-D964-CEC1-C4E7-D66743A6A3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43" t="618" r="11116" b="833"/>
          <a:stretch/>
        </p:blipFill>
        <p:spPr>
          <a:xfrm>
            <a:off x="428260" y="1200497"/>
            <a:ext cx="5285522" cy="46847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7C92A3C-A147-9EF8-5AF7-377B0705B54A}"/>
              </a:ext>
            </a:extLst>
          </p:cNvPr>
          <p:cNvSpPr txBox="1"/>
          <p:nvPr/>
        </p:nvSpPr>
        <p:spPr>
          <a:xfrm>
            <a:off x="6666446" y="2090172"/>
            <a:ext cx="47081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Hydroelectric</a:t>
            </a:r>
            <a:r>
              <a:rPr lang="it-IT" sz="1400" dirty="0"/>
              <a:t> power </a:t>
            </a:r>
            <a:r>
              <a:rPr lang="it-IT" sz="1400" dirty="0" err="1"/>
              <a:t>plants</a:t>
            </a:r>
            <a:r>
              <a:rPr lang="it-IT" sz="1400" dirty="0"/>
              <a:t> accounting for </a:t>
            </a:r>
            <a:r>
              <a:rPr lang="it-IT" sz="1400" dirty="0" err="1"/>
              <a:t>most</a:t>
            </a:r>
            <a:r>
              <a:rPr lang="it-IT" sz="1400" dirty="0"/>
              <a:t> of the </a:t>
            </a:r>
            <a:r>
              <a:rPr lang="it-IT" sz="1400" dirty="0" err="1"/>
              <a:t>domestic</a:t>
            </a:r>
            <a:r>
              <a:rPr lang="it-IT" sz="1400" dirty="0"/>
              <a:t> </a:t>
            </a:r>
            <a:r>
              <a:rPr lang="it-IT" sz="1400" dirty="0" err="1"/>
              <a:t>electricity</a:t>
            </a:r>
            <a:r>
              <a:rPr lang="it-IT" sz="1400" dirty="0"/>
              <a:t> supply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High </a:t>
            </a:r>
            <a:r>
              <a:rPr lang="it-IT" sz="1400" dirty="0" err="1"/>
              <a:t>renewable</a:t>
            </a:r>
            <a:r>
              <a:rPr lang="it-IT" sz="1400" dirty="0"/>
              <a:t> share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Potential</a:t>
            </a:r>
            <a:r>
              <a:rPr lang="it-IT" sz="1400" dirty="0"/>
              <a:t> </a:t>
            </a:r>
            <a:r>
              <a:rPr lang="it-IT" sz="1400" dirty="0" err="1"/>
              <a:t>availability</a:t>
            </a:r>
            <a:r>
              <a:rPr lang="it-IT" sz="1400" dirty="0"/>
              <a:t> </a:t>
            </a:r>
            <a:r>
              <a:rPr lang="it-IT" sz="1400" dirty="0" err="1"/>
              <a:t>issue</a:t>
            </a:r>
            <a:r>
              <a:rPr lang="it-IT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Diesel, HFO and </a:t>
            </a:r>
            <a:r>
              <a:rPr lang="it-IT" sz="1400" dirty="0" err="1"/>
              <a:t>Coal</a:t>
            </a:r>
            <a:r>
              <a:rPr lang="it-IT" sz="1400" dirty="0"/>
              <a:t> </a:t>
            </a:r>
            <a:r>
              <a:rPr lang="it-IT" sz="1400" dirty="0" err="1"/>
              <a:t>still</a:t>
            </a:r>
            <a:r>
              <a:rPr lang="it-IT" sz="1400" dirty="0"/>
              <a:t> </a:t>
            </a:r>
            <a:r>
              <a:rPr lang="it-IT" sz="1400" dirty="0" err="1"/>
              <a:t>present</a:t>
            </a:r>
            <a:r>
              <a:rPr lang="it-IT" sz="1400" dirty="0"/>
              <a:t> to </a:t>
            </a:r>
            <a:r>
              <a:rPr lang="it-IT" sz="1400" dirty="0" err="1"/>
              <a:t>guarantee</a:t>
            </a:r>
            <a:r>
              <a:rPr lang="it-IT" sz="1400" dirty="0"/>
              <a:t> </a:t>
            </a:r>
            <a:r>
              <a:rPr lang="it-IT" sz="1400" dirty="0" err="1"/>
              <a:t>acceptable</a:t>
            </a:r>
            <a:r>
              <a:rPr lang="it-IT" sz="1400" dirty="0"/>
              <a:t> reliability of the energy </a:t>
            </a:r>
            <a:r>
              <a:rPr lang="it-IT" sz="1400" dirty="0" err="1"/>
              <a:t>sector</a:t>
            </a: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Abundant</a:t>
            </a:r>
            <a:r>
              <a:rPr lang="it-IT" sz="1400" dirty="0"/>
              <a:t> solar </a:t>
            </a:r>
            <a:r>
              <a:rPr lang="it-IT" sz="1400" dirty="0" err="1"/>
              <a:t>irradiation</a:t>
            </a:r>
            <a:r>
              <a:rPr lang="it-IT" sz="1400" dirty="0"/>
              <a:t> </a:t>
            </a:r>
            <a:r>
              <a:rPr lang="it-IT" sz="1400" dirty="0" err="1"/>
              <a:t>exploitable</a:t>
            </a:r>
            <a:r>
              <a:rPr lang="it-IT" sz="1400" dirty="0"/>
              <a:t> by new solar power </a:t>
            </a:r>
            <a:r>
              <a:rPr lang="it-IT" sz="1400" dirty="0" err="1"/>
              <a:t>plants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113235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13AB8E-009A-5105-4221-39A04B767A3A}"/>
              </a:ext>
            </a:extLst>
          </p:cNvPr>
          <p:cNvSpPr txBox="1"/>
          <p:nvPr/>
        </p:nvSpPr>
        <p:spPr>
          <a:xfrm>
            <a:off x="443439" y="-63807"/>
            <a:ext cx="1040859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Weaknesses</a:t>
            </a:r>
            <a:endParaRPr lang="it-IT" sz="48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r>
              <a:rPr lang="it-IT" sz="3200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Unmet</a:t>
            </a:r>
            <a:r>
              <a:rPr lang="it-IT" sz="32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demand </a:t>
            </a:r>
          </a:p>
          <a:p>
            <a:endParaRPr lang="en-GB" sz="48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3169F8-F191-6BCB-B7AE-5E3965009ACF}"/>
              </a:ext>
            </a:extLst>
          </p:cNvPr>
          <p:cNvSpPr/>
          <p:nvPr/>
        </p:nvSpPr>
        <p:spPr>
          <a:xfrm>
            <a:off x="6151548" y="1800516"/>
            <a:ext cx="167750" cy="3350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E1909E-EEF2-780F-738F-B6D404C2D265}"/>
              </a:ext>
            </a:extLst>
          </p:cNvPr>
          <p:cNvSpPr/>
          <p:nvPr/>
        </p:nvSpPr>
        <p:spPr>
          <a:xfrm>
            <a:off x="6096000" y="1632989"/>
            <a:ext cx="167750" cy="3350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48C833-0341-FE65-E036-EF2126F18D07}"/>
              </a:ext>
            </a:extLst>
          </p:cNvPr>
          <p:cNvSpPr/>
          <p:nvPr/>
        </p:nvSpPr>
        <p:spPr>
          <a:xfrm>
            <a:off x="260265" y="1490142"/>
            <a:ext cx="167750" cy="3350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5CC34-0FC3-ED8A-83FF-D453667920C2}"/>
              </a:ext>
            </a:extLst>
          </p:cNvPr>
          <p:cNvSpPr txBox="1"/>
          <p:nvPr/>
        </p:nvSpPr>
        <p:spPr>
          <a:xfrm>
            <a:off x="260265" y="5024259"/>
            <a:ext cx="5091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The demand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not</a:t>
            </a:r>
            <a:r>
              <a:rPr lang="it-IT" sz="1400" dirty="0"/>
              <a:t> </a:t>
            </a:r>
            <a:r>
              <a:rPr lang="it-IT" sz="1400" dirty="0" err="1"/>
              <a:t>always</a:t>
            </a:r>
            <a:r>
              <a:rPr lang="it-IT" sz="1400" dirty="0"/>
              <a:t> </a:t>
            </a:r>
            <a:r>
              <a:rPr lang="it-IT" sz="1400" dirty="0" err="1"/>
              <a:t>met</a:t>
            </a:r>
            <a:r>
              <a:rPr lang="it-IT" sz="1400" dirty="0"/>
              <a:t> </a:t>
            </a:r>
            <a:r>
              <a:rPr lang="it-IT" sz="1400" dirty="0" err="1"/>
              <a:t>troughout</a:t>
            </a:r>
            <a:r>
              <a:rPr lang="it-IT" sz="1400" dirty="0"/>
              <a:t> the </a:t>
            </a:r>
            <a:r>
              <a:rPr lang="it-IT" sz="1400" dirty="0" err="1"/>
              <a:t>year</a:t>
            </a:r>
            <a:endParaRPr lang="it-IT" sz="1400" dirty="0"/>
          </a:p>
          <a:p>
            <a:endParaRPr lang="it-I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9D90CB-33C1-90BB-FAA1-D24752EA9CEF}"/>
              </a:ext>
            </a:extLst>
          </p:cNvPr>
          <p:cNvSpPr txBox="1"/>
          <p:nvPr/>
        </p:nvSpPr>
        <p:spPr>
          <a:xfrm>
            <a:off x="6319298" y="4731872"/>
            <a:ext cx="50914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Due to </a:t>
            </a:r>
            <a:r>
              <a:rPr lang="it-IT" sz="1400" dirty="0" err="1"/>
              <a:t>population</a:t>
            </a:r>
            <a:r>
              <a:rPr lang="it-IT" sz="1400" dirty="0"/>
              <a:t> </a:t>
            </a:r>
            <a:r>
              <a:rPr lang="it-IT" sz="1400" dirty="0" err="1"/>
              <a:t>growht</a:t>
            </a:r>
            <a:r>
              <a:rPr lang="it-IT" sz="1400" dirty="0"/>
              <a:t> this </a:t>
            </a:r>
            <a:r>
              <a:rPr lang="it-IT" sz="1400" dirty="0" err="1"/>
              <a:t>issue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expected</a:t>
            </a:r>
            <a:r>
              <a:rPr lang="it-IT" sz="1400" dirty="0"/>
              <a:t> to </a:t>
            </a:r>
            <a:r>
              <a:rPr lang="it-IT" sz="1400" dirty="0" err="1"/>
              <a:t>worsen</a:t>
            </a:r>
            <a:r>
              <a:rPr lang="it-IT" sz="1400" dirty="0"/>
              <a:t> </a:t>
            </a:r>
            <a:r>
              <a:rPr lang="it-IT" sz="1400" dirty="0" err="1"/>
              <a:t>whitout</a:t>
            </a:r>
            <a:r>
              <a:rPr lang="it-IT" sz="1400" dirty="0"/>
              <a:t> </a:t>
            </a:r>
            <a:r>
              <a:rPr lang="it-IT" sz="1400" dirty="0" err="1"/>
              <a:t>any</a:t>
            </a:r>
            <a:r>
              <a:rPr lang="it-IT" sz="1400" dirty="0"/>
              <a:t> </a:t>
            </a:r>
            <a:r>
              <a:rPr lang="it-IT" sz="1400" dirty="0" err="1"/>
              <a:t>intervention</a:t>
            </a: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Poor</a:t>
            </a:r>
            <a:r>
              <a:rPr lang="it-IT" sz="1400" dirty="0"/>
              <a:t> </a:t>
            </a:r>
            <a:r>
              <a:rPr lang="it-IT" sz="1400" dirty="0" err="1"/>
              <a:t>distribution</a:t>
            </a:r>
            <a:r>
              <a:rPr lang="it-IT" sz="1400" dirty="0"/>
              <a:t> </a:t>
            </a:r>
            <a:r>
              <a:rPr lang="it-IT" sz="1400" dirty="0" err="1"/>
              <a:t>infranstructures</a:t>
            </a:r>
            <a:r>
              <a:rPr lang="it-IT" sz="1400" dirty="0"/>
              <a:t> and limited efficiency of the line </a:t>
            </a:r>
            <a:r>
              <a:rPr lang="it-IT" sz="1400" dirty="0" err="1"/>
              <a:t>negatively</a:t>
            </a:r>
            <a:r>
              <a:rPr lang="it-IT" sz="1400" dirty="0"/>
              <a:t> </a:t>
            </a:r>
            <a:r>
              <a:rPr lang="it-IT" sz="1400" dirty="0" err="1"/>
              <a:t>contribute</a:t>
            </a:r>
            <a:r>
              <a:rPr lang="it-IT" sz="1400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ED42B7-02BD-3B1A-91A2-E5B7D106F785}"/>
              </a:ext>
            </a:extLst>
          </p:cNvPr>
          <p:cNvSpPr txBox="1"/>
          <p:nvPr/>
        </p:nvSpPr>
        <p:spPr>
          <a:xfrm>
            <a:off x="6319298" y="1164911"/>
            <a:ext cx="4590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err="1"/>
              <a:t>Operation</a:t>
            </a:r>
            <a:r>
              <a:rPr lang="it-IT" sz="1000" dirty="0"/>
              <a:t> </a:t>
            </a:r>
            <a:r>
              <a:rPr lang="it-IT" sz="1000" dirty="0" err="1"/>
              <a:t>hourly</a:t>
            </a:r>
            <a:r>
              <a:rPr lang="it-IT" sz="1000" dirty="0"/>
              <a:t> production march 2019</a:t>
            </a:r>
            <a:endParaRPr lang="en-GB" sz="1000" dirty="0"/>
          </a:p>
        </p:txBody>
      </p:sp>
      <p:pic>
        <p:nvPicPr>
          <p:cNvPr id="16" name="Picture 15" descr="A picture containing text, screenshot, font, plot&#10;&#10;Description automatically generated">
            <a:extLst>
              <a:ext uri="{FF2B5EF4-FFF2-40B4-BE49-F238E27FC236}">
                <a16:creationId xmlns:a16="http://schemas.microsoft.com/office/drawing/2014/main" id="{7B51F829-BD14-44D8-D69E-CD156774A2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00" t="10644"/>
          <a:stretch/>
        </p:blipFill>
        <p:spPr>
          <a:xfrm>
            <a:off x="137441" y="1331399"/>
            <a:ext cx="5805459" cy="2707232"/>
          </a:xfrm>
          <a:prstGeom prst="rect">
            <a:avLst/>
          </a:prstGeom>
        </p:spPr>
      </p:pic>
      <p:pic>
        <p:nvPicPr>
          <p:cNvPr id="18" name="Picture 17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D2E65C32-0522-25E8-6992-E840BBF6CB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03" t="11084"/>
          <a:stretch/>
        </p:blipFill>
        <p:spPr>
          <a:xfrm>
            <a:off x="6059656" y="1411132"/>
            <a:ext cx="6088406" cy="259591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7FEBE2B-AD9B-1D79-52AC-1BEE423AA2FF}"/>
              </a:ext>
            </a:extLst>
          </p:cNvPr>
          <p:cNvSpPr txBox="1"/>
          <p:nvPr/>
        </p:nvSpPr>
        <p:spPr>
          <a:xfrm>
            <a:off x="428015" y="4074263"/>
            <a:ext cx="4590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err="1"/>
              <a:t>Operation</a:t>
            </a:r>
            <a:r>
              <a:rPr lang="it-IT" sz="1000" dirty="0"/>
              <a:t> </a:t>
            </a:r>
            <a:r>
              <a:rPr lang="it-IT" sz="1000" dirty="0" err="1"/>
              <a:t>hourly</a:t>
            </a:r>
            <a:r>
              <a:rPr lang="it-IT" sz="1000" dirty="0"/>
              <a:t> production </a:t>
            </a:r>
            <a:r>
              <a:rPr lang="it-IT" sz="1000" dirty="0" err="1"/>
              <a:t>june</a:t>
            </a:r>
            <a:r>
              <a:rPr lang="it-IT" sz="1000" dirty="0"/>
              <a:t> 2019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297052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4D9275-DF04-996F-EA3B-2A0C53CE6A10}"/>
              </a:ext>
            </a:extLst>
          </p:cNvPr>
          <p:cNvSpPr txBox="1"/>
          <p:nvPr/>
        </p:nvSpPr>
        <p:spPr>
          <a:xfrm>
            <a:off x="428015" y="88593"/>
            <a:ext cx="1040859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Weaknesses</a:t>
            </a:r>
            <a:endParaRPr lang="it-IT" sz="48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r>
              <a:rPr lang="it-IT" sz="32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Access to </a:t>
            </a:r>
            <a:r>
              <a:rPr lang="it-IT" sz="3200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electricity</a:t>
            </a:r>
            <a:endParaRPr lang="it-IT" sz="32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endParaRPr lang="en-GB" sz="48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5" name="Picture 4" descr="A picture containing diagram, line, text, plot&#10;&#10;Description automatically generated">
            <a:extLst>
              <a:ext uri="{FF2B5EF4-FFF2-40B4-BE49-F238E27FC236}">
                <a16:creationId xmlns:a16="http://schemas.microsoft.com/office/drawing/2014/main" id="{D2E6C8FC-0776-8A52-DB5D-8AE8B4F976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6" t="6190" r="654" b="515"/>
          <a:stretch/>
        </p:blipFill>
        <p:spPr>
          <a:xfrm>
            <a:off x="498021" y="1669191"/>
            <a:ext cx="7364186" cy="42184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13DB2B-E0BE-B4E0-EC04-8C9508161B7D}"/>
              </a:ext>
            </a:extLst>
          </p:cNvPr>
          <p:cNvSpPr txBox="1"/>
          <p:nvPr/>
        </p:nvSpPr>
        <p:spPr>
          <a:xfrm>
            <a:off x="8371115" y="3125139"/>
            <a:ext cx="332286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High </a:t>
            </a:r>
            <a:r>
              <a:rPr lang="it-IT" sz="1400" dirty="0" err="1"/>
              <a:t>difference</a:t>
            </a:r>
            <a:r>
              <a:rPr lang="it-IT" sz="1400" dirty="0"/>
              <a:t> between </a:t>
            </a:r>
            <a:r>
              <a:rPr lang="it-IT" sz="1400" dirty="0" err="1"/>
              <a:t>urban</a:t>
            </a:r>
            <a:r>
              <a:rPr lang="it-IT" sz="1400" dirty="0"/>
              <a:t> and rural 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Policy </a:t>
            </a:r>
            <a:r>
              <a:rPr lang="it-IT" sz="1400" dirty="0" err="1"/>
              <a:t>states</a:t>
            </a:r>
            <a:r>
              <a:rPr lang="it-IT" sz="1400" dirty="0"/>
              <a:t> the </a:t>
            </a:r>
            <a:r>
              <a:rPr lang="it-IT" sz="1400" dirty="0" err="1"/>
              <a:t>will</a:t>
            </a:r>
            <a:r>
              <a:rPr lang="it-IT" sz="1400" dirty="0"/>
              <a:t> to </a:t>
            </a:r>
            <a:r>
              <a:rPr lang="it-IT" sz="1400" dirty="0" err="1"/>
              <a:t>reach</a:t>
            </a:r>
            <a:r>
              <a:rPr lang="it-IT" sz="1400" dirty="0"/>
              <a:t> 51% of access to </a:t>
            </a:r>
            <a:r>
              <a:rPr lang="it-IT" sz="1400" dirty="0" err="1"/>
              <a:t>electricty</a:t>
            </a:r>
            <a:r>
              <a:rPr lang="it-IT" sz="1400" dirty="0"/>
              <a:t>  in rural </a:t>
            </a:r>
            <a:r>
              <a:rPr lang="it-IT" sz="1400" dirty="0" err="1"/>
              <a:t>areas</a:t>
            </a:r>
            <a:r>
              <a:rPr lang="it-IT" sz="1400" dirty="0"/>
              <a:t> by 2030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 </a:t>
            </a:r>
            <a:r>
              <a:rPr lang="it-IT" sz="1400" dirty="0" err="1"/>
              <a:t>Very</a:t>
            </a:r>
            <a:r>
              <a:rPr lang="it-IT" sz="1400" dirty="0"/>
              <a:t> </a:t>
            </a:r>
            <a:r>
              <a:rPr lang="it-IT" sz="1400" dirty="0" err="1"/>
              <a:t>costly</a:t>
            </a:r>
            <a:r>
              <a:rPr lang="it-IT" sz="1400" dirty="0"/>
              <a:t> new line extension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0C3C2A-11F2-E126-BACB-1943D20F1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3224" y="2150696"/>
            <a:ext cx="2249619" cy="402371"/>
          </a:xfrm>
          <a:prstGeom prst="rect">
            <a:avLst/>
          </a:prstGeom>
        </p:spPr>
      </p:pic>
      <p:pic>
        <p:nvPicPr>
          <p:cNvPr id="8" name="Immagine 5" descr="Immagine che contiene testo, schermata, design&#10;&#10;Descrizione generata automaticamente">
            <a:extLst>
              <a:ext uri="{FF2B5EF4-FFF2-40B4-BE49-F238E27FC236}">
                <a16:creationId xmlns:a16="http://schemas.microsoft.com/office/drawing/2014/main" id="{FD73630A-32F1-F25F-6FA7-D8305DBAB6F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l="35339" t="29427" r="41799" b="66232"/>
          <a:stretch/>
        </p:blipFill>
        <p:spPr>
          <a:xfrm>
            <a:off x="9313224" y="1285294"/>
            <a:ext cx="2251582" cy="4418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5DDF72-1E9D-DC2A-6A60-5E8EE1825D1E}"/>
              </a:ext>
            </a:extLst>
          </p:cNvPr>
          <p:cNvSpPr txBox="1"/>
          <p:nvPr/>
        </p:nvSpPr>
        <p:spPr>
          <a:xfrm>
            <a:off x="8371115" y="1362981"/>
            <a:ext cx="81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Rural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Urban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9515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13AB8E-009A-5105-4221-39A04B767A3A}"/>
              </a:ext>
            </a:extLst>
          </p:cNvPr>
          <p:cNvSpPr txBox="1"/>
          <p:nvPr/>
        </p:nvSpPr>
        <p:spPr>
          <a:xfrm>
            <a:off x="372597" y="97829"/>
            <a:ext cx="104085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Weaknesses</a:t>
            </a:r>
            <a:endParaRPr lang="it-IT" sz="48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r>
              <a:rPr lang="it-IT" sz="32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High Hydro Share</a:t>
            </a:r>
            <a:endParaRPr lang="en-GB" sz="32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A2A537-06BF-7D01-8474-C46955E8F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97" y="1421268"/>
            <a:ext cx="5456393" cy="42447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1D082E-48D6-3F4D-73F4-594139221751}"/>
              </a:ext>
            </a:extLst>
          </p:cNvPr>
          <p:cNvSpPr txBox="1"/>
          <p:nvPr/>
        </p:nvSpPr>
        <p:spPr>
          <a:xfrm>
            <a:off x="372597" y="5665976"/>
            <a:ext cx="55579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err="1"/>
              <a:t>Drought</a:t>
            </a:r>
            <a:r>
              <a:rPr lang="it-IT" sz="1050" dirty="0"/>
              <a:t> event from 1982 to 2010</a:t>
            </a:r>
            <a:endParaRPr lang="en-GB" sz="10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899B8E-6574-83FC-02FE-09B36F772EA2}"/>
              </a:ext>
            </a:extLst>
          </p:cNvPr>
          <p:cNvSpPr txBox="1"/>
          <p:nvPr/>
        </p:nvSpPr>
        <p:spPr>
          <a:xfrm>
            <a:off x="6504708" y="1421268"/>
            <a:ext cx="4820540" cy="3885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84% of the </a:t>
            </a:r>
            <a:r>
              <a:rPr lang="it-IT" sz="1400" dirty="0" err="1"/>
              <a:t>electricity</a:t>
            </a:r>
            <a:r>
              <a:rPr lang="it-IT" sz="1400" dirty="0"/>
              <a:t> production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generated</a:t>
            </a:r>
            <a:r>
              <a:rPr lang="it-IT" sz="1400" dirty="0"/>
              <a:t> with </a:t>
            </a:r>
            <a:r>
              <a:rPr lang="it-IT" sz="1400" dirty="0" err="1"/>
              <a:t>hydro</a:t>
            </a: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Withouth</a:t>
            </a:r>
            <a:r>
              <a:rPr lang="it-IT" sz="1400" dirty="0"/>
              <a:t> </a:t>
            </a:r>
            <a:r>
              <a:rPr lang="it-IT" sz="1400" dirty="0" err="1"/>
              <a:t>hydro</a:t>
            </a:r>
            <a:r>
              <a:rPr lang="it-IT" sz="1400" dirty="0"/>
              <a:t> power </a:t>
            </a:r>
            <a:r>
              <a:rPr lang="it-IT" sz="1400" dirty="0" err="1"/>
              <a:t>plants</a:t>
            </a:r>
            <a:r>
              <a:rPr lang="it-IT" sz="1400" dirty="0"/>
              <a:t> the share of </a:t>
            </a:r>
            <a:r>
              <a:rPr lang="it-IT" sz="1400" dirty="0" err="1"/>
              <a:t>renewables</a:t>
            </a:r>
            <a:r>
              <a:rPr lang="it-IT" sz="1400" dirty="0"/>
              <a:t> in the energy mix drops </a:t>
            </a:r>
            <a:r>
              <a:rPr lang="it-IT" sz="1400" dirty="0" err="1"/>
              <a:t>dramatically</a:t>
            </a: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Poor</a:t>
            </a:r>
            <a:r>
              <a:rPr lang="it-IT" sz="1400" dirty="0"/>
              <a:t> reliability due to increase of </a:t>
            </a:r>
            <a:r>
              <a:rPr lang="it-IT" sz="1400" dirty="0" err="1"/>
              <a:t>drought</a:t>
            </a:r>
            <a:r>
              <a:rPr lang="it-IT" sz="1400" dirty="0"/>
              <a:t> events and </a:t>
            </a:r>
            <a:r>
              <a:rPr lang="it-IT" sz="1400" dirty="0" err="1"/>
              <a:t>climate</a:t>
            </a:r>
            <a:r>
              <a:rPr lang="it-IT" sz="1400" dirty="0"/>
              <a:t> </a:t>
            </a:r>
            <a:r>
              <a:rPr lang="it-IT" sz="1400" dirty="0" err="1"/>
              <a:t>change</a:t>
            </a: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Environmental</a:t>
            </a:r>
            <a:r>
              <a:rPr lang="it-IT" sz="1400" dirty="0"/>
              <a:t> and Social </a:t>
            </a:r>
            <a:r>
              <a:rPr lang="it-IT" sz="1400" dirty="0" err="1"/>
              <a:t>issues</a:t>
            </a:r>
            <a:r>
              <a:rPr lang="it-IT" sz="1400" dirty="0"/>
              <a:t> </a:t>
            </a:r>
            <a:r>
              <a:rPr lang="it-IT" sz="1400" dirty="0" err="1"/>
              <a:t>linked</a:t>
            </a:r>
            <a:r>
              <a:rPr lang="it-IT" sz="1400" dirty="0"/>
              <a:t> to the </a:t>
            </a:r>
            <a:r>
              <a:rPr lang="it-IT" sz="1400" dirty="0" err="1"/>
              <a:t>accessibility</a:t>
            </a:r>
            <a:r>
              <a:rPr lang="it-IT" sz="1400" dirty="0"/>
              <a:t> to water for other </a:t>
            </a:r>
            <a:r>
              <a:rPr lang="it-IT" sz="1400" dirty="0" err="1"/>
              <a:t>porpouses</a:t>
            </a:r>
            <a:r>
              <a:rPr lang="it-IT" sz="1400" dirty="0"/>
              <a:t> (agricolture)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Access to the </a:t>
            </a:r>
            <a:r>
              <a:rPr lang="it-IT" sz="1400" dirty="0" err="1"/>
              <a:t>resource</a:t>
            </a:r>
            <a:r>
              <a:rPr lang="it-IT" sz="1400" dirty="0"/>
              <a:t> </a:t>
            </a:r>
            <a:r>
              <a:rPr lang="it-IT" sz="1400" dirty="0" err="1"/>
              <a:t>shared</a:t>
            </a:r>
            <a:r>
              <a:rPr lang="it-IT" sz="1400" dirty="0"/>
              <a:t> between </a:t>
            </a:r>
            <a:r>
              <a:rPr lang="it-IT" sz="1400" dirty="0" err="1"/>
              <a:t>neighbouring</a:t>
            </a:r>
            <a:r>
              <a:rPr lang="it-IT" sz="1400" dirty="0"/>
              <a:t> countries (</a:t>
            </a:r>
            <a:r>
              <a:rPr lang="it-IT" sz="1400" dirty="0" err="1"/>
              <a:t>Batoka</a:t>
            </a:r>
            <a:r>
              <a:rPr lang="it-IT" sz="1400" dirty="0"/>
              <a:t> Gorge North, </a:t>
            </a:r>
            <a:r>
              <a:rPr lang="it-IT" sz="1400" dirty="0" err="1"/>
              <a:t>shared</a:t>
            </a:r>
            <a:r>
              <a:rPr lang="it-IT" sz="1400" dirty="0"/>
              <a:t> with Zimbabwe)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5356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5A1C41-6A9A-D3C5-3325-0CFF18708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Policies</a:t>
            </a:r>
          </a:p>
        </p:txBody>
      </p:sp>
      <p:sp>
        <p:nvSpPr>
          <p:cNvPr id="22" name="Freccia destra rientrata 21">
            <a:extLst>
              <a:ext uri="{FF2B5EF4-FFF2-40B4-BE49-F238E27FC236}">
                <a16:creationId xmlns:a16="http://schemas.microsoft.com/office/drawing/2014/main" id="{81283962-DC31-BFC1-620E-4EA25FEE50F2}"/>
              </a:ext>
            </a:extLst>
          </p:cNvPr>
          <p:cNvSpPr/>
          <p:nvPr/>
        </p:nvSpPr>
        <p:spPr>
          <a:xfrm>
            <a:off x="751840" y="1270000"/>
            <a:ext cx="5344160" cy="599440"/>
          </a:xfrm>
          <a:prstGeom prst="notchedRightArrow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it-IT" dirty="0"/>
              <a:t>2019</a:t>
            </a:r>
          </a:p>
        </p:txBody>
      </p:sp>
      <p:sp>
        <p:nvSpPr>
          <p:cNvPr id="24" name="Freccia destra rientrata 23">
            <a:extLst>
              <a:ext uri="{FF2B5EF4-FFF2-40B4-BE49-F238E27FC236}">
                <a16:creationId xmlns:a16="http://schemas.microsoft.com/office/drawing/2014/main" id="{C0C330C7-F68C-A7F7-FAAA-0E8090CDEA7E}"/>
              </a:ext>
            </a:extLst>
          </p:cNvPr>
          <p:cNvSpPr/>
          <p:nvPr/>
        </p:nvSpPr>
        <p:spPr>
          <a:xfrm>
            <a:off x="6096000" y="1270000"/>
            <a:ext cx="5344160" cy="599440"/>
          </a:xfrm>
          <a:prstGeom prst="notchedRightArrow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it-IT" dirty="0"/>
              <a:t>2030</a:t>
            </a:r>
          </a:p>
        </p:txBody>
      </p:sp>
      <p:sp useBgFill="1">
        <p:nvSpPr>
          <p:cNvPr id="27" name="CasellaDiTesto 26">
            <a:extLst>
              <a:ext uri="{FF2B5EF4-FFF2-40B4-BE49-F238E27FC236}">
                <a16:creationId xmlns:a16="http://schemas.microsoft.com/office/drawing/2014/main" id="{03F864F3-B82F-CD1C-F5A5-E06CD3D51222}"/>
              </a:ext>
            </a:extLst>
          </p:cNvPr>
          <p:cNvSpPr txBox="1"/>
          <p:nvPr/>
        </p:nvSpPr>
        <p:spPr>
          <a:xfrm>
            <a:off x="558877" y="3707734"/>
            <a:ext cx="11074246" cy="215443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400" dirty="0"/>
              <a:t>Meet the national demand by 2030 and be a net </a:t>
            </a:r>
            <a:r>
              <a:rPr lang="it-IT" sz="1400" dirty="0" err="1"/>
              <a:t>exporter</a:t>
            </a:r>
            <a:r>
              <a:rPr lang="it-IT" sz="1400" dirty="0"/>
              <a:t> of </a:t>
            </a:r>
            <a:r>
              <a:rPr lang="it-IT" sz="1400" dirty="0" err="1"/>
              <a:t>electricity</a:t>
            </a:r>
            <a:endParaRPr lang="it-IT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400" dirty="0" err="1"/>
              <a:t>Improve</a:t>
            </a:r>
            <a:r>
              <a:rPr lang="it-IT" sz="1400" dirty="0"/>
              <a:t> the share of Solar and Wind power production, and </a:t>
            </a:r>
            <a:r>
              <a:rPr lang="it-IT" sz="1400" dirty="0" err="1"/>
              <a:t>minimize</a:t>
            </a:r>
            <a:r>
              <a:rPr lang="it-IT" sz="1400" dirty="0"/>
              <a:t> the use of </a:t>
            </a:r>
            <a:r>
              <a:rPr lang="it-IT" sz="1400" dirty="0" err="1"/>
              <a:t>hydro</a:t>
            </a:r>
            <a:r>
              <a:rPr lang="it-IT" sz="1400" dirty="0"/>
              <a:t> power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400" dirty="0" err="1"/>
              <a:t>Keep</a:t>
            </a:r>
            <a:r>
              <a:rPr lang="it-IT" sz="1400" dirty="0"/>
              <a:t> the CO2 </a:t>
            </a:r>
            <a:r>
              <a:rPr lang="it-IT" sz="1400" dirty="0" err="1"/>
              <a:t>emissions</a:t>
            </a:r>
            <a:r>
              <a:rPr lang="it-IT" sz="1400" dirty="0"/>
              <a:t> </a:t>
            </a:r>
            <a:r>
              <a:rPr lang="it-IT" sz="1400" dirty="0" err="1"/>
              <a:t>below</a:t>
            </a:r>
            <a:r>
              <a:rPr lang="it-IT" sz="1400" dirty="0"/>
              <a:t> the 25% of </a:t>
            </a:r>
            <a:r>
              <a:rPr lang="it-IT" sz="1400" dirty="0" err="1"/>
              <a:t>its</a:t>
            </a:r>
            <a:r>
              <a:rPr lang="it-IT" sz="1400" dirty="0"/>
              <a:t> </a:t>
            </a:r>
            <a:r>
              <a:rPr lang="it-IT" sz="1400" dirty="0" err="1"/>
              <a:t>value</a:t>
            </a:r>
            <a:r>
              <a:rPr lang="it-IT" sz="1400" dirty="0"/>
              <a:t> in 2010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400" dirty="0" err="1"/>
              <a:t>Improve</a:t>
            </a:r>
            <a:r>
              <a:rPr lang="it-IT" sz="1400" dirty="0"/>
              <a:t> the rural access to </a:t>
            </a:r>
            <a:r>
              <a:rPr lang="it-IT" sz="1400" dirty="0" err="1"/>
              <a:t>electricity</a:t>
            </a:r>
            <a:r>
              <a:rPr lang="it-IT" sz="1400" dirty="0"/>
              <a:t> to 51% by 2030</a:t>
            </a:r>
          </a:p>
          <a:p>
            <a:pPr marL="342900" indent="-342900">
              <a:buAutoNum type="arabicParenR"/>
            </a:pPr>
            <a:endParaRPr lang="it-IT" dirty="0"/>
          </a:p>
          <a:p>
            <a:pPr marL="342900" indent="-342900">
              <a:buAutoNum type="arabicParenR"/>
            </a:pPr>
            <a:endParaRPr lang="it-IT" dirty="0"/>
          </a:p>
        </p:txBody>
      </p:sp>
      <p:pic>
        <p:nvPicPr>
          <p:cNvPr id="4" name="Graphic 3" descr="Renewable Energy outline">
            <a:extLst>
              <a:ext uri="{FF2B5EF4-FFF2-40B4-BE49-F238E27FC236}">
                <a16:creationId xmlns:a16="http://schemas.microsoft.com/office/drawing/2014/main" id="{72FAE0D9-291C-BF0D-C426-F0A983D44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5132" y="1930080"/>
            <a:ext cx="914400" cy="914400"/>
          </a:xfrm>
          <a:prstGeom prst="rect">
            <a:avLst/>
          </a:prstGeom>
        </p:spPr>
      </p:pic>
      <p:pic>
        <p:nvPicPr>
          <p:cNvPr id="6" name="Graphic 5" descr="Solar Panels outline">
            <a:extLst>
              <a:ext uri="{FF2B5EF4-FFF2-40B4-BE49-F238E27FC236}">
                <a16:creationId xmlns:a16="http://schemas.microsoft.com/office/drawing/2014/main" id="{43B36E70-02EB-F91C-5BE4-16A07548CD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6874" y="1967169"/>
            <a:ext cx="914400" cy="914400"/>
          </a:xfrm>
          <a:prstGeom prst="rect">
            <a:avLst/>
          </a:prstGeom>
        </p:spPr>
      </p:pic>
      <p:pic>
        <p:nvPicPr>
          <p:cNvPr id="8" name="Graphic 7" descr="Wind Turbines outline">
            <a:extLst>
              <a:ext uri="{FF2B5EF4-FFF2-40B4-BE49-F238E27FC236}">
                <a16:creationId xmlns:a16="http://schemas.microsoft.com/office/drawing/2014/main" id="{5B18D3A7-351C-F883-FC12-8E01575DF7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08616" y="2053799"/>
            <a:ext cx="914400" cy="914400"/>
          </a:xfrm>
          <a:prstGeom prst="rect">
            <a:avLst/>
          </a:prstGeom>
        </p:spPr>
      </p:pic>
      <p:pic>
        <p:nvPicPr>
          <p:cNvPr id="10" name="Graphic 9" descr="Electric Tower outline">
            <a:extLst>
              <a:ext uri="{FF2B5EF4-FFF2-40B4-BE49-F238E27FC236}">
                <a16:creationId xmlns:a16="http://schemas.microsoft.com/office/drawing/2014/main" id="{103FA5A2-5962-33BF-C2D5-EF111F9828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15507" y="1864597"/>
            <a:ext cx="914400" cy="914400"/>
          </a:xfrm>
          <a:prstGeom prst="rect">
            <a:avLst/>
          </a:prstGeom>
        </p:spPr>
      </p:pic>
      <p:pic>
        <p:nvPicPr>
          <p:cNvPr id="12" name="Graphic 11" descr="Group of people outline">
            <a:extLst>
              <a:ext uri="{FF2B5EF4-FFF2-40B4-BE49-F238E27FC236}">
                <a16:creationId xmlns:a16="http://schemas.microsoft.com/office/drawing/2014/main" id="{3501D072-8D3D-FB14-C4BA-38061C4EE3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33390" y="1922136"/>
            <a:ext cx="914400" cy="914400"/>
          </a:xfrm>
          <a:prstGeom prst="rect">
            <a:avLst/>
          </a:prstGeom>
        </p:spPr>
      </p:pic>
      <p:pic>
        <p:nvPicPr>
          <p:cNvPr id="14" name="Graphic 13" descr="Electric Tower outline">
            <a:extLst>
              <a:ext uri="{FF2B5EF4-FFF2-40B4-BE49-F238E27FC236}">
                <a16:creationId xmlns:a16="http://schemas.microsoft.com/office/drawing/2014/main" id="{E932710A-DA09-0154-49F8-CB8DA68EC2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04594" y="1875967"/>
            <a:ext cx="914400" cy="914400"/>
          </a:xfrm>
          <a:prstGeom prst="rect">
            <a:avLst/>
          </a:prstGeom>
        </p:spPr>
      </p:pic>
      <p:pic>
        <p:nvPicPr>
          <p:cNvPr id="16" name="Graphic 15" descr="Waterfall scene outline">
            <a:extLst>
              <a:ext uri="{FF2B5EF4-FFF2-40B4-BE49-F238E27FC236}">
                <a16:creationId xmlns:a16="http://schemas.microsoft.com/office/drawing/2014/main" id="{5F69E4E6-5566-A9DC-EDCF-EC7372E1272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87218" y="1875967"/>
            <a:ext cx="914400" cy="914400"/>
          </a:xfrm>
          <a:prstGeom prst="rect">
            <a:avLst/>
          </a:prstGeom>
        </p:spPr>
      </p:pic>
      <p:pic>
        <p:nvPicPr>
          <p:cNvPr id="18" name="Graphic 17" descr="Group of men outline">
            <a:extLst>
              <a:ext uri="{FF2B5EF4-FFF2-40B4-BE49-F238E27FC236}">
                <a16:creationId xmlns:a16="http://schemas.microsoft.com/office/drawing/2014/main" id="{94900FEC-43CD-DB87-7AC8-CAC1C23BE1E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397223" y="186944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427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914295B-DAC1-E43F-ABEA-94DF7F8121A6}"/>
              </a:ext>
            </a:extLst>
          </p:cNvPr>
          <p:cNvSpPr txBox="1"/>
          <p:nvPr/>
        </p:nvSpPr>
        <p:spPr>
          <a:xfrm>
            <a:off x="372597" y="97829"/>
            <a:ext cx="104085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Starting</a:t>
            </a:r>
            <a:r>
              <a:rPr lang="it-IT" sz="48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point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04C929-06D3-B7C6-8395-4D1304B95475}"/>
              </a:ext>
            </a:extLst>
          </p:cNvPr>
          <p:cNvSpPr txBox="1"/>
          <p:nvPr/>
        </p:nvSpPr>
        <p:spPr>
          <a:xfrm>
            <a:off x="471055" y="1394691"/>
            <a:ext cx="36206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8" name="Picture 7" descr="A picture containing screenshot, diagram, text, line&#10;&#10;Description automatically generated">
            <a:extLst>
              <a:ext uri="{FF2B5EF4-FFF2-40B4-BE49-F238E27FC236}">
                <a16:creationId xmlns:a16="http://schemas.microsoft.com/office/drawing/2014/main" id="{4661421F-10A2-856D-DA03-E80AFE4AF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806" y="928826"/>
            <a:ext cx="9186085" cy="516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90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914295B-DAC1-E43F-ABEA-94DF7F8121A6}"/>
              </a:ext>
            </a:extLst>
          </p:cNvPr>
          <p:cNvSpPr txBox="1"/>
          <p:nvPr/>
        </p:nvSpPr>
        <p:spPr>
          <a:xfrm>
            <a:off x="372597" y="97829"/>
            <a:ext cx="3599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Business </a:t>
            </a:r>
            <a:r>
              <a:rPr lang="it-IT" sz="3600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as</a:t>
            </a:r>
            <a:r>
              <a:rPr lang="it-IT" sz="36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it-IT" sz="3600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Usual</a:t>
            </a:r>
            <a:endParaRPr lang="it-IT" sz="36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91BFE6-726C-DE87-E363-F9A9033689E2}"/>
              </a:ext>
            </a:extLst>
          </p:cNvPr>
          <p:cNvSpPr txBox="1"/>
          <p:nvPr/>
        </p:nvSpPr>
        <p:spPr>
          <a:xfrm>
            <a:off x="289470" y="1297304"/>
            <a:ext cx="41656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ASSUMPTIONS: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The trends of </a:t>
            </a:r>
            <a:r>
              <a:rPr lang="it-IT" sz="1400" dirty="0" err="1"/>
              <a:t>capacity</a:t>
            </a:r>
            <a:r>
              <a:rPr lang="it-IT" sz="1400" dirty="0"/>
              <a:t> </a:t>
            </a:r>
            <a:r>
              <a:rPr lang="it-IT" sz="1400" dirty="0" err="1"/>
              <a:t>installed</a:t>
            </a:r>
            <a:r>
              <a:rPr lang="it-IT" sz="1400" dirty="0"/>
              <a:t> </a:t>
            </a:r>
            <a:r>
              <a:rPr lang="it-IT" sz="1400" dirty="0" err="1"/>
              <a:t>growing</a:t>
            </a:r>
            <a:r>
              <a:rPr lang="it-IT" sz="1400" dirty="0"/>
              <a:t> with the </a:t>
            </a:r>
            <a:r>
              <a:rPr lang="it-IT" sz="1400" dirty="0" err="1"/>
              <a:t>same</a:t>
            </a:r>
            <a:r>
              <a:rPr lang="it-IT" sz="1400" dirty="0"/>
              <a:t> rate of  the last 10 </a:t>
            </a:r>
            <a:r>
              <a:rPr lang="it-IT" sz="1400" dirty="0" err="1"/>
              <a:t>years</a:t>
            </a:r>
            <a:endParaRPr lang="it-IT" sz="1400" dirty="0"/>
          </a:p>
          <a:p>
            <a:r>
              <a:rPr lang="it-IT" sz="1400" dirty="0"/>
              <a:t>       </a:t>
            </a:r>
            <a:r>
              <a:rPr lang="it-IT" sz="1400" dirty="0" err="1">
                <a:solidFill>
                  <a:schemeClr val="accent6">
                    <a:lumMod val="75000"/>
                  </a:schemeClr>
                </a:solidFill>
              </a:rPr>
              <a:t>Max_totalcap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Demand </a:t>
            </a:r>
            <a:r>
              <a:rPr lang="it-IT" sz="1400" dirty="0" err="1"/>
              <a:t>projection</a:t>
            </a:r>
            <a:r>
              <a:rPr lang="it-IT" sz="1400" dirty="0"/>
              <a:t> </a:t>
            </a:r>
            <a:r>
              <a:rPr lang="it-IT" sz="1400" dirty="0" err="1"/>
              <a:t>coherent</a:t>
            </a:r>
            <a:r>
              <a:rPr lang="it-IT" sz="1400" dirty="0"/>
              <a:t> with </a:t>
            </a:r>
            <a:r>
              <a:rPr lang="it-IT" sz="1400" dirty="0" err="1"/>
              <a:t>population</a:t>
            </a:r>
            <a:r>
              <a:rPr lang="it-IT" sz="1400" dirty="0"/>
              <a:t> </a:t>
            </a:r>
            <a:r>
              <a:rPr lang="it-IT" sz="1400" dirty="0" err="1"/>
              <a:t>growth</a:t>
            </a:r>
            <a:r>
              <a:rPr lang="it-IT" sz="1400" dirty="0"/>
              <a:t> and </a:t>
            </a:r>
            <a:r>
              <a:rPr lang="it-IT" sz="1400" dirty="0" err="1"/>
              <a:t>growing</a:t>
            </a:r>
            <a:r>
              <a:rPr lang="it-IT" sz="1400" dirty="0"/>
              <a:t> access to </a:t>
            </a:r>
            <a:r>
              <a:rPr lang="it-IT" sz="1400" dirty="0" err="1"/>
              <a:t>electricity</a:t>
            </a: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No new </a:t>
            </a:r>
            <a:r>
              <a:rPr lang="it-IT" sz="1400" dirty="0" err="1"/>
              <a:t>technology</a:t>
            </a:r>
            <a:r>
              <a:rPr lang="it-IT" sz="1400" dirty="0"/>
              <a:t> </a:t>
            </a:r>
            <a:r>
              <a:rPr lang="it-IT" sz="1400" dirty="0" err="1"/>
              <a:t>installed</a:t>
            </a:r>
            <a:r>
              <a:rPr lang="it-IT" sz="1400" dirty="0"/>
              <a:t> where it was </a:t>
            </a:r>
            <a:r>
              <a:rPr lang="it-IT" sz="1400" dirty="0" err="1"/>
              <a:t>not</a:t>
            </a:r>
            <a:r>
              <a:rPr lang="it-IT" sz="1400" dirty="0"/>
              <a:t> </a:t>
            </a:r>
            <a:r>
              <a:rPr lang="it-IT" sz="1400" dirty="0" err="1"/>
              <a:t>already</a:t>
            </a:r>
            <a:r>
              <a:rPr lang="it-IT" sz="1400" dirty="0"/>
              <a:t> </a:t>
            </a:r>
            <a:r>
              <a:rPr lang="it-IT" sz="1400" dirty="0" err="1"/>
              <a:t>present</a:t>
            </a:r>
            <a:endParaRPr lang="en-GB" dirty="0"/>
          </a:p>
        </p:txBody>
      </p:sp>
      <p:pic>
        <p:nvPicPr>
          <p:cNvPr id="4" name="Picture 3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A898AB72-E1E1-7978-700E-5FF489B4CC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61" t="11402" r="838"/>
          <a:stretch/>
        </p:blipFill>
        <p:spPr>
          <a:xfrm>
            <a:off x="4366830" y="420994"/>
            <a:ext cx="7354734" cy="31796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356788-3443-B537-7DB9-887FEC7354ED}"/>
              </a:ext>
            </a:extLst>
          </p:cNvPr>
          <p:cNvSpPr txBox="1"/>
          <p:nvPr/>
        </p:nvSpPr>
        <p:spPr>
          <a:xfrm>
            <a:off x="289470" y="3855362"/>
            <a:ext cx="39777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CONCLUSION</a:t>
            </a:r>
          </a:p>
          <a:p>
            <a:endParaRPr lang="it-IT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Demand </a:t>
            </a:r>
            <a:r>
              <a:rPr lang="it-IT" sz="1400" dirty="0" err="1"/>
              <a:t>growing</a:t>
            </a:r>
            <a:r>
              <a:rPr lang="it-IT" sz="1400" dirty="0"/>
              <a:t> </a:t>
            </a:r>
            <a:r>
              <a:rPr lang="it-IT" sz="1400" dirty="0" err="1"/>
              <a:t>at</a:t>
            </a:r>
            <a:r>
              <a:rPr lang="it-IT" sz="1400" dirty="0"/>
              <a:t> </a:t>
            </a:r>
            <a:r>
              <a:rPr lang="it-IT" sz="1400" dirty="0" err="1"/>
              <a:t>faster</a:t>
            </a:r>
            <a:r>
              <a:rPr lang="it-IT" sz="1400" dirty="0"/>
              <a:t> rate </a:t>
            </a:r>
            <a:r>
              <a:rPr lang="it-IT" sz="1400" dirty="0" err="1"/>
              <a:t>than</a:t>
            </a:r>
            <a:r>
              <a:rPr lang="it-IT" sz="1400" dirty="0"/>
              <a:t> </a:t>
            </a:r>
            <a:r>
              <a:rPr lang="it-IT" sz="1400" dirty="0" err="1"/>
              <a:t>installed</a:t>
            </a:r>
            <a:r>
              <a:rPr lang="it-IT" sz="1400" dirty="0"/>
              <a:t> </a:t>
            </a:r>
            <a:r>
              <a:rPr lang="it-IT" sz="1400" dirty="0" err="1"/>
              <a:t>capacity</a:t>
            </a:r>
            <a:r>
              <a:rPr lang="it-IT" sz="1400" dirty="0"/>
              <a:t> </a:t>
            </a:r>
            <a:r>
              <a:rPr lang="it-IT" sz="1400" dirty="0" err="1"/>
              <a:t>leading</a:t>
            </a:r>
            <a:r>
              <a:rPr lang="it-IT" sz="1400" dirty="0"/>
              <a:t> to </a:t>
            </a:r>
            <a:r>
              <a:rPr lang="it-IT" sz="1400" dirty="0" err="1"/>
              <a:t>unmet</a:t>
            </a:r>
            <a:r>
              <a:rPr lang="it-IT" sz="1400" dirty="0"/>
              <a:t> demand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Necessity</a:t>
            </a:r>
            <a:r>
              <a:rPr lang="it-IT" sz="1400" dirty="0"/>
              <a:t> to </a:t>
            </a:r>
            <a:r>
              <a:rPr lang="it-IT" sz="1400" dirty="0" err="1"/>
              <a:t>install</a:t>
            </a:r>
            <a:r>
              <a:rPr lang="it-IT" sz="1400" dirty="0"/>
              <a:t> new </a:t>
            </a:r>
            <a:r>
              <a:rPr lang="it-IT" sz="1400" dirty="0" err="1"/>
              <a:t>capacity</a:t>
            </a:r>
            <a:r>
              <a:rPr lang="it-IT" sz="1400" dirty="0"/>
              <a:t> and new </a:t>
            </a:r>
            <a:r>
              <a:rPr lang="it-IT" sz="1400" dirty="0" err="1"/>
              <a:t>technologies</a:t>
            </a:r>
            <a:r>
              <a:rPr lang="it-IT" sz="1400" dirty="0"/>
              <a:t> </a:t>
            </a:r>
            <a:r>
              <a:rPr lang="it-IT" sz="1400" dirty="0" err="1"/>
              <a:t>also</a:t>
            </a:r>
            <a:r>
              <a:rPr lang="it-IT" sz="1400" dirty="0"/>
              <a:t> in </a:t>
            </a:r>
            <a:r>
              <a:rPr lang="it-IT" sz="1400" dirty="0" err="1"/>
              <a:t>region</a:t>
            </a:r>
            <a:r>
              <a:rPr lang="it-IT" sz="1400" dirty="0"/>
              <a:t> 2 and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HFO and </a:t>
            </a:r>
            <a:r>
              <a:rPr lang="it-IT" sz="1400" dirty="0" err="1"/>
              <a:t>Coal</a:t>
            </a:r>
            <a:r>
              <a:rPr lang="it-IT" sz="1400" dirty="0"/>
              <a:t> </a:t>
            </a:r>
            <a:r>
              <a:rPr lang="it-IT" sz="1400" dirty="0" err="1"/>
              <a:t>plants</a:t>
            </a:r>
            <a:r>
              <a:rPr lang="it-IT" sz="1400" dirty="0"/>
              <a:t> </a:t>
            </a:r>
            <a:r>
              <a:rPr lang="it-IT" sz="1400" dirty="0" err="1"/>
              <a:t>have</a:t>
            </a:r>
            <a:r>
              <a:rPr lang="it-IT" sz="1400" dirty="0"/>
              <a:t> </a:t>
            </a:r>
            <a:r>
              <a:rPr lang="it-IT" sz="1400" dirty="0" err="1"/>
              <a:t>been</a:t>
            </a:r>
            <a:r>
              <a:rPr lang="it-IT" sz="1400" dirty="0"/>
              <a:t> </a:t>
            </a:r>
            <a:r>
              <a:rPr lang="it-IT" sz="1400" dirty="0" err="1"/>
              <a:t>built</a:t>
            </a:r>
            <a:r>
              <a:rPr lang="it-IT" sz="1400" dirty="0"/>
              <a:t> </a:t>
            </a:r>
            <a:r>
              <a:rPr lang="it-IT" sz="1400" dirty="0" err="1"/>
              <a:t>despite</a:t>
            </a:r>
            <a:r>
              <a:rPr lang="it-IT" sz="1400" dirty="0"/>
              <a:t> the increase of the </a:t>
            </a:r>
            <a:r>
              <a:rPr lang="it-IT" sz="1400" dirty="0" err="1"/>
              <a:t>emissions</a:t>
            </a:r>
            <a:endParaRPr lang="en-GB" sz="1400" dirty="0"/>
          </a:p>
        </p:txBody>
      </p:sp>
      <p:pic>
        <p:nvPicPr>
          <p:cNvPr id="8" name="Picture 7" descr="A picture containing text, screenshot, font, plot&#10;&#10;Description automatically generated">
            <a:extLst>
              <a:ext uri="{FF2B5EF4-FFF2-40B4-BE49-F238E27FC236}">
                <a16:creationId xmlns:a16="http://schemas.microsoft.com/office/drawing/2014/main" id="{80F8D370-5E89-050D-D784-5BCDC9EA6F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06" t="12773" r="10151"/>
          <a:stretch/>
        </p:blipFill>
        <p:spPr>
          <a:xfrm>
            <a:off x="4366830" y="3795300"/>
            <a:ext cx="3873525" cy="1885064"/>
          </a:xfrm>
          <a:prstGeom prst="rect">
            <a:avLst/>
          </a:prstGeom>
        </p:spPr>
      </p:pic>
      <p:pic>
        <p:nvPicPr>
          <p:cNvPr id="10" name="Picture 9" descr="A picture containing screenshot, text, font, plot&#10;&#10;Description automatically generated">
            <a:extLst>
              <a:ext uri="{FF2B5EF4-FFF2-40B4-BE49-F238E27FC236}">
                <a16:creationId xmlns:a16="http://schemas.microsoft.com/office/drawing/2014/main" id="{D65F2FB6-F041-A17D-36B5-84022B72DA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38" t="12259" r="10038"/>
          <a:stretch/>
        </p:blipFill>
        <p:spPr>
          <a:xfrm>
            <a:off x="8240355" y="3795300"/>
            <a:ext cx="3834210" cy="18609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EF1878E-D7B9-31E8-B399-F6CD7A015FDE}"/>
              </a:ext>
            </a:extLst>
          </p:cNvPr>
          <p:cNvSpPr txBox="1"/>
          <p:nvPr/>
        </p:nvSpPr>
        <p:spPr>
          <a:xfrm>
            <a:off x="4656752" y="297883"/>
            <a:ext cx="4590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err="1"/>
              <a:t>hourly</a:t>
            </a:r>
            <a:r>
              <a:rPr lang="it-IT" sz="1000" dirty="0"/>
              <a:t> production 2030, </a:t>
            </a:r>
            <a:r>
              <a:rPr lang="it-IT" sz="1000" dirty="0" err="1"/>
              <a:t>central</a:t>
            </a:r>
            <a:r>
              <a:rPr lang="it-IT" sz="1000" dirty="0"/>
              <a:t> </a:t>
            </a:r>
            <a:r>
              <a:rPr lang="it-IT" sz="1000" dirty="0" err="1"/>
              <a:t>region</a:t>
            </a:r>
            <a:endParaRPr lang="en-GB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F23BE4-564C-489C-C408-CBDFCA81F49C}"/>
              </a:ext>
            </a:extLst>
          </p:cNvPr>
          <p:cNvSpPr txBox="1"/>
          <p:nvPr/>
        </p:nvSpPr>
        <p:spPr>
          <a:xfrm>
            <a:off x="4455070" y="5751929"/>
            <a:ext cx="23151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err="1"/>
              <a:t>hourly</a:t>
            </a:r>
            <a:r>
              <a:rPr lang="it-IT" sz="1000" dirty="0"/>
              <a:t> production 2030, western </a:t>
            </a:r>
            <a:r>
              <a:rPr lang="it-IT" sz="1000" dirty="0" err="1"/>
              <a:t>region</a:t>
            </a:r>
            <a:endParaRPr lang="en-GB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CCAD0C-42E6-3C4A-892E-A394733333E4}"/>
              </a:ext>
            </a:extLst>
          </p:cNvPr>
          <p:cNvSpPr txBox="1"/>
          <p:nvPr/>
        </p:nvSpPr>
        <p:spPr>
          <a:xfrm>
            <a:off x="8406609" y="5727817"/>
            <a:ext cx="23151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err="1"/>
              <a:t>hourly</a:t>
            </a:r>
            <a:r>
              <a:rPr lang="it-IT" sz="1000" dirty="0"/>
              <a:t> production 2030, </a:t>
            </a:r>
            <a:r>
              <a:rPr lang="it-IT" sz="1000" dirty="0" err="1"/>
              <a:t>eastern</a:t>
            </a:r>
            <a:r>
              <a:rPr lang="it-IT" sz="1000" dirty="0"/>
              <a:t> </a:t>
            </a:r>
            <a:r>
              <a:rPr lang="it-IT" sz="1000" dirty="0" err="1"/>
              <a:t>region</a:t>
            </a:r>
            <a:endParaRPr lang="en-GB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5C9F21-3EE1-654E-23FA-C7B9FC6D4E09}"/>
              </a:ext>
            </a:extLst>
          </p:cNvPr>
          <p:cNvSpPr txBox="1"/>
          <p:nvPr/>
        </p:nvSpPr>
        <p:spPr>
          <a:xfrm>
            <a:off x="289470" y="893907"/>
            <a:ext cx="1551522" cy="2769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sz="1200" dirty="0"/>
              <a:t>NPC: 11,90 B$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046441003"/>
      </p:ext>
    </p:extLst>
  </p:cSld>
  <p:clrMapOvr>
    <a:masterClrMapping/>
  </p:clrMapOvr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d44ae6a-e145-4c9d-94e7-ddf9cc58067e">
      <Terms xmlns="http://schemas.microsoft.com/office/infopath/2007/PartnerControls"/>
    </lcf76f155ced4ddcb4097134ff3c332f>
    <TaxCatchAll xmlns="e67e9a88-35e1-4b39-8da9-a609eb30828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41E96938535DD4B921FCDFB54345D30" ma:contentTypeVersion="16" ma:contentTypeDescription="Creare un nuovo documento." ma:contentTypeScope="" ma:versionID="ea9f1ad5a580c8ec0c54747f8c275290">
  <xsd:schema xmlns:xsd="http://www.w3.org/2001/XMLSchema" xmlns:xs="http://www.w3.org/2001/XMLSchema" xmlns:p="http://schemas.microsoft.com/office/2006/metadata/properties" xmlns:ns2="5d44ae6a-e145-4c9d-94e7-ddf9cc58067e" xmlns:ns3="e67e9a88-35e1-4b39-8da9-a609eb308282" targetNamespace="http://schemas.microsoft.com/office/2006/metadata/properties" ma:root="true" ma:fieldsID="0a21d2b210d3c14c0eb20b1c12c2a17c" ns2:_="" ns3:_="">
    <xsd:import namespace="5d44ae6a-e145-4c9d-94e7-ddf9cc58067e"/>
    <xsd:import namespace="e67e9a88-35e1-4b39-8da9-a609eb3082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44ae6a-e145-4c9d-94e7-ddf9cc5806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Tag immagine" ma:readOnly="false" ma:fieldId="{5cf76f15-5ced-4ddc-b409-7134ff3c332f}" ma:taxonomyMulti="true" ma:sspId="62691f12-1220-44b1-ba48-e77f64da299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7e9a88-35e1-4b39-8da9-a609eb308282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cfe7f1f2-b186-4eae-b9db-3e53485d6587}" ma:internalName="TaxCatchAll" ma:showField="CatchAllData" ma:web="e67e9a88-35e1-4b39-8da9-a609eb30828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DC0CC4-9B2B-4DEF-BCF4-853AFAF7EFB8}">
  <ds:schemaRefs>
    <ds:schemaRef ds:uri="5d44ae6a-e145-4c9d-94e7-ddf9cc58067e"/>
    <ds:schemaRef ds:uri="e67e9a88-35e1-4b39-8da9-a609eb308282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C46A6C0-9F20-450F-B9DF-A366A301DB4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3E3538-0EC9-42B3-BD11-88A6EAB24E46}">
  <ds:schemaRefs>
    <ds:schemaRef ds:uri="5d44ae6a-e145-4c9d-94e7-ddf9cc58067e"/>
    <ds:schemaRef ds:uri="e67e9a88-35e1-4b39-8da9-a609eb30828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1271</TotalTime>
  <Words>1056</Words>
  <Application>Microsoft Macintosh PowerPoint</Application>
  <PresentationFormat>Widescreen</PresentationFormat>
  <Paragraphs>210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Roboto</vt:lpstr>
      <vt:lpstr>Trebuchet MS</vt:lpstr>
      <vt:lpstr>Wingdings</vt:lpstr>
      <vt:lpstr>POLI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Policies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Company>Area Servizi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Colleoni</dc:creator>
  <cp:lastModifiedBy>Kian Jafarinejad</cp:lastModifiedBy>
  <cp:revision>63</cp:revision>
  <dcterms:created xsi:type="dcterms:W3CDTF">2015-05-26T12:27:57Z</dcterms:created>
  <dcterms:modified xsi:type="dcterms:W3CDTF">2024-11-25T11:18:21Z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0x010100241E96938535DD4B921FCDFB54345D30</vt:lpwstr>
  </property>
  <property fmtid="{D5CDD505-2E9C-101B-9397-08002B2CF9AE}" pid="3" name="MediaServiceImageTags">
    <vt:lpwstr/>
  </property>
</Properties>
</file>