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58" r:id="rId3"/>
    <p:sldId id="259" r:id="rId4"/>
    <p:sldId id="260" r:id="rId5"/>
    <p:sldId id="261" r:id="rId6"/>
    <p:sldId id="296" r:id="rId7"/>
    <p:sldId id="297" r:id="rId8"/>
    <p:sldId id="299" r:id="rId9"/>
    <p:sldId id="301" r:id="rId10"/>
    <p:sldId id="302" r:id="rId11"/>
    <p:sldId id="275" r:id="rId12"/>
    <p:sldId id="303" r:id="rId13"/>
    <p:sldId id="304" r:id="rId14"/>
  </p:sldIdLst>
  <p:sldSz cx="9144000" cy="5143500" type="screen16x9"/>
  <p:notesSz cx="6858000" cy="9144000"/>
  <p:embeddedFontLst>
    <p:embeddedFont>
      <p:font typeface="Anaheim" panose="020B0604020202020204" charset="0"/>
      <p:regular r:id="rId16"/>
      <p:bold r:id="rId17"/>
    </p:embeddedFont>
    <p:embeddedFont>
      <p:font typeface="Poppi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B625C9-5772-4EAB-B19F-82BFC8265234}">
  <a:tblStyle styleId="{4EB625C9-5772-4EAB-B19F-82BFC82652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5E269C-5744-4D18-B4B6-83CA14FDB94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1327" autoAdjust="0"/>
  </p:normalViewPr>
  <p:slideViewPr>
    <p:cSldViewPr snapToGrid="0">
      <p:cViewPr varScale="1">
        <p:scale>
          <a:sx n="94" d="100"/>
          <a:sy n="94" d="100"/>
        </p:scale>
        <p:origin x="1138"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75d53425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75d534253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Accountability: who is responsible for errors, ethical breaches or financial loss caused by LLMs</a:t>
            </a:r>
          </a:p>
          <a:p>
            <a:pPr marL="0" lvl="0" indent="0" algn="l" rtl="0">
              <a:spcBef>
                <a:spcPts val="0"/>
              </a:spcBef>
              <a:spcAft>
                <a:spcPts val="0"/>
              </a:spcAft>
              <a:buNone/>
            </a:pPr>
            <a:r>
              <a:rPr lang="en-US" baseline="0" dirty="0" smtClean="0"/>
              <a:t>Bias: LLMs contain biases that might cause problems in different areas, for example the programs generated by </a:t>
            </a:r>
            <a:r>
              <a:rPr lang="en-US" baseline="0" dirty="0" err="1" smtClean="0"/>
              <a:t>ai</a:t>
            </a:r>
            <a:r>
              <a:rPr lang="en-US" baseline="0" dirty="0" smtClean="0"/>
              <a:t> might not be inclusive and considerate of special needs people or the</a:t>
            </a:r>
          </a:p>
          <a:p>
            <a:pPr marL="0" lvl="0" indent="0" algn="l" rtl="0">
              <a:spcBef>
                <a:spcPts val="0"/>
              </a:spcBef>
              <a:spcAft>
                <a:spcPts val="0"/>
              </a:spcAft>
              <a:buNone/>
            </a:pPr>
            <a:r>
              <a:rPr lang="en-US" baseline="0" dirty="0" smtClean="0"/>
              <a:t>Educational material created by these tools might be biased.</a:t>
            </a:r>
          </a:p>
          <a:p>
            <a:pPr marL="0" lvl="0" indent="0" algn="l" rtl="0">
              <a:spcBef>
                <a:spcPts val="0"/>
              </a:spcBef>
              <a:spcAft>
                <a:spcPts val="0"/>
              </a:spcAft>
              <a:buNone/>
            </a:pPr>
            <a:r>
              <a:rPr lang="en-US" baseline="0" dirty="0" smtClean="0"/>
              <a:t>Transparency:  Programmers need to know the inner workings of AI Assistants and the rationale behind its decisions. This is necessary for both debugging and troubleshooting purposes but also acts as a safeguard against the occurrence of unethical or harmful decisions.</a:t>
            </a:r>
          </a:p>
          <a:p>
            <a:pPr marL="0" lvl="0" indent="0" algn="l" rtl="0">
              <a:spcBef>
                <a:spcPts val="0"/>
              </a:spcBef>
              <a:spcAft>
                <a:spcPts val="0"/>
              </a:spcAft>
              <a:buNone/>
            </a:pPr>
            <a:r>
              <a:rPr lang="en-US" baseline="0" dirty="0" smtClean="0"/>
              <a:t>Privacy is an issue for any LLM. In programming, the biggest dispute is whether the open source license allows AI training on data</a:t>
            </a:r>
          </a:p>
          <a:p>
            <a:pPr marL="0" lvl="0" indent="0" algn="l" rtl="0">
              <a:spcBef>
                <a:spcPts val="0"/>
              </a:spcBef>
              <a:spcAft>
                <a:spcPts val="0"/>
              </a:spcAft>
              <a:buNone/>
            </a:pPr>
            <a:endParaRPr lang="en-US" baseline="0" dirty="0" smtClean="0"/>
          </a:p>
        </p:txBody>
      </p:sp>
    </p:spTree>
    <p:extLst>
      <p:ext uri="{BB962C8B-B14F-4D97-AF65-F5344CB8AC3E}">
        <p14:creationId xmlns:p14="http://schemas.microsoft.com/office/powerpoint/2010/main" val="2852880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671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049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AI assistants for programming are any tools that help developers do</a:t>
            </a:r>
            <a:r>
              <a:rPr lang="en-US" baseline="0" dirty="0" smtClean="0"/>
              <a:t> their job faster and increases their productivity by automating some of the manual parts</a:t>
            </a:r>
            <a:r>
              <a:rPr lang="en-US" baseline="0" dirty="0" smtClean="0"/>
              <a:t>.</a:t>
            </a:r>
            <a:endParaRPr lang="en-US" dirty="0" smtClean="0"/>
          </a:p>
          <a:p>
            <a:pPr marL="0" lvl="0" indent="0" algn="l" rtl="0">
              <a:spcBef>
                <a:spcPts val="0"/>
              </a:spcBef>
              <a:spcAft>
                <a:spcPts val="0"/>
              </a:spcAft>
              <a:buNone/>
            </a:pPr>
            <a:r>
              <a:rPr lang="en-US" dirty="0" smtClean="0"/>
              <a:t>According to the annual </a:t>
            </a:r>
            <a:r>
              <a:rPr lang="en-US" dirty="0" err="1" smtClean="0"/>
              <a:t>Stackoverflow</a:t>
            </a:r>
            <a:r>
              <a:rPr lang="en-US" dirty="0" smtClean="0"/>
              <a:t> survey with 90,000 developers -&gt; say stats -&gt; expect to be higher now</a:t>
            </a:r>
          </a:p>
          <a:p>
            <a:pPr marL="0" lvl="0" indent="0" algn="l" rtl="0">
              <a:spcBef>
                <a:spcPts val="0"/>
              </a:spcBef>
              <a:spcAft>
                <a:spcPts val="0"/>
              </a:spcAft>
              <a:buNone/>
            </a:pPr>
            <a:r>
              <a:rPr lang="en-US" dirty="0" err="1" smtClean="0"/>
              <a:t>Github</a:t>
            </a:r>
            <a:r>
              <a:rPr lang="en-US" dirty="0" smtClean="0"/>
              <a:t> copilot was the most popular used tool, 46% of it’s users use it frequently. They said that 30% of their code is written with the help of Copilot.</a:t>
            </a:r>
          </a:p>
          <a:p>
            <a:pPr marL="0" lvl="0" indent="0" algn="l" rtl="0">
              <a:spcBef>
                <a:spcPts val="0"/>
              </a:spcBef>
              <a:spcAft>
                <a:spcPts val="0"/>
              </a:spcAft>
              <a:buNone/>
            </a:pPr>
            <a:r>
              <a:rPr lang="en-US" dirty="0" smtClean="0"/>
              <a:t>(</a:t>
            </a:r>
            <a:r>
              <a:rPr lang="en-US" dirty="0" err="1" smtClean="0"/>
              <a:t>github</a:t>
            </a:r>
            <a:r>
              <a:rPr lang="en-US" dirty="0" smtClean="0"/>
              <a:t> claims their copilot tool increases the developer’s programming speed by 55% , while research studies say different)</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Two main types of generation and understanding</a:t>
            </a:r>
          </a:p>
          <a:p>
            <a:pPr marL="0" lvl="0" indent="0" algn="l" rtl="0">
              <a:spcBef>
                <a:spcPts val="0"/>
              </a:spcBef>
              <a:spcAft>
                <a:spcPts val="0"/>
              </a:spcAft>
              <a:buNone/>
            </a:pPr>
            <a:r>
              <a:rPr lang="en-US" dirty="0" smtClean="0"/>
              <a:t>Code summarization</a:t>
            </a:r>
            <a:r>
              <a:rPr lang="en-US" baseline="0" dirty="0" smtClean="0"/>
              <a:t> -&gt; documentation and comment generation</a:t>
            </a:r>
            <a:endParaRPr lang="en-US" dirty="0" smtClean="0"/>
          </a:p>
          <a:p>
            <a:pPr marL="0" lvl="0" indent="0" algn="l" rtl="0">
              <a:spcBef>
                <a:spcPts val="0"/>
              </a:spcBef>
              <a:spcAft>
                <a:spcPts val="0"/>
              </a:spcAft>
              <a:buNone/>
            </a:pPr>
            <a:r>
              <a:rPr lang="en-US" dirty="0" smtClean="0"/>
              <a:t>Code refinement -&gt; bug and vulnerability fixing</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smtClean="0"/>
              <a:t>Bc</a:t>
            </a:r>
            <a:r>
              <a:rPr lang="en-US" baseline="0" dirty="0" smtClean="0"/>
              <a:t> the use of LLMs in this field is pretty new, many threats might arise in the emerging tools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Llms</a:t>
            </a:r>
            <a:r>
              <a:rPr lang="en-US" dirty="0" smtClean="0"/>
              <a:t> are going</a:t>
            </a:r>
            <a:r>
              <a:rPr lang="en-US" baseline="0" dirty="0" smtClean="0"/>
              <a:t> to give you the most likely continuation of text</a:t>
            </a:r>
            <a:endParaRPr lang="en-US" dirty="0" smtClean="0"/>
          </a:p>
          <a:p>
            <a:pPr marL="0" lvl="0" indent="0" algn="l" rtl="0">
              <a:spcBef>
                <a:spcPts val="0"/>
              </a:spcBef>
              <a:spcAft>
                <a:spcPts val="0"/>
              </a:spcAft>
              <a:buNone/>
            </a:pPr>
            <a:r>
              <a:rPr lang="en-US" dirty="0" smtClean="0"/>
              <a:t>Programming is logical while </a:t>
            </a:r>
            <a:r>
              <a:rPr lang="en-US" dirty="0" err="1" smtClean="0"/>
              <a:t>llms</a:t>
            </a:r>
            <a:r>
              <a:rPr lang="en-US" dirty="0" smtClean="0"/>
              <a:t> are language models</a:t>
            </a:r>
          </a:p>
          <a:p>
            <a:pPr marL="0" lvl="0" indent="0" algn="l" rtl="0">
              <a:spcBef>
                <a:spcPts val="0"/>
              </a:spcBef>
              <a:spcAft>
                <a:spcPts val="0"/>
              </a:spcAft>
              <a:buNone/>
            </a:pPr>
            <a:r>
              <a:rPr lang="en-US" dirty="0" err="1" smtClean="0"/>
              <a:t>Llms</a:t>
            </a:r>
            <a:r>
              <a:rPr lang="en-US" dirty="0" smtClean="0"/>
              <a:t> are designed to predict the most likely continuation text</a:t>
            </a:r>
          </a:p>
          <a:p>
            <a:pPr marL="0" lvl="0" indent="0" algn="l" rtl="0">
              <a:spcBef>
                <a:spcPts val="0"/>
              </a:spcBef>
              <a:spcAft>
                <a:spcPts val="0"/>
              </a:spcAft>
              <a:buNone/>
            </a:pPr>
            <a:r>
              <a:rPr lang="en-US" dirty="0" smtClean="0"/>
              <a:t>If the training data is not enough -&gt;</a:t>
            </a:r>
            <a:r>
              <a:rPr lang="en-US" baseline="0" dirty="0" smtClean="0"/>
              <a:t> incorrect suggestions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37321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We know that a lot of source code on the internet is</a:t>
            </a:r>
            <a:r>
              <a:rPr lang="en-US" baseline="0" dirty="0" smtClean="0"/>
              <a:t> not secure -&gt; not out of mind that </a:t>
            </a:r>
            <a:r>
              <a:rPr lang="en-US" baseline="0" dirty="0" err="1" smtClean="0"/>
              <a:t>llms</a:t>
            </a:r>
            <a:r>
              <a:rPr lang="en-US" baseline="0" dirty="0" smtClean="0"/>
              <a:t> generate vulnerable code</a:t>
            </a:r>
          </a:p>
          <a:p>
            <a:pPr marL="0" lvl="0" indent="0" algn="l" rtl="0">
              <a:spcBef>
                <a:spcPts val="0"/>
              </a:spcBef>
              <a:spcAft>
                <a:spcPts val="0"/>
              </a:spcAft>
              <a:buNone/>
            </a:pPr>
            <a:r>
              <a:rPr lang="en-US" baseline="0" dirty="0" smtClean="0"/>
              <a:t>In a study on Python / C / Verilog -&gt; 40% of code generated by copilot contained vulnerabilities in top 25 common weakness enumeration metric</a:t>
            </a:r>
          </a:p>
          <a:p>
            <a:pPr marL="0" lvl="0" indent="0" algn="l" rtl="0">
              <a:spcBef>
                <a:spcPts val="0"/>
              </a:spcBef>
              <a:spcAft>
                <a:spcPts val="0"/>
              </a:spcAft>
              <a:buNone/>
            </a:pPr>
            <a:r>
              <a:rPr lang="en-US" baseline="0" dirty="0" smtClean="0"/>
              <a:t>What is considered secure now might not be secure in the future </a:t>
            </a:r>
            <a:r>
              <a:rPr lang="en-US" baseline="0" dirty="0" err="1" smtClean="0"/>
              <a:t>eg</a:t>
            </a:r>
            <a:r>
              <a:rPr lang="en-US" baseline="0" dirty="0" smtClean="0"/>
              <a:t>. </a:t>
            </a:r>
            <a:r>
              <a:rPr lang="en-US" baseline="0" dirty="0" smtClean="0"/>
              <a:t>encryption and cryptography</a:t>
            </a:r>
          </a:p>
          <a:p>
            <a:pPr marL="0" lvl="0" indent="0" algn="l" rtl="0">
              <a:spcBef>
                <a:spcPts val="0"/>
              </a:spcBef>
              <a:spcAft>
                <a:spcPts val="0"/>
              </a:spcAft>
              <a:buNone/>
            </a:pPr>
            <a:r>
              <a:rPr lang="en-US" baseline="0" smtClean="0"/>
              <a:t>and </a:t>
            </a:r>
            <a:r>
              <a:rPr lang="en-US" baseline="0" dirty="0" smtClean="0"/>
              <a:t>that adds more challenges for LLMs to generate secure code because of the contradictions in the training data and since they are very expensive to update</a:t>
            </a:r>
          </a:p>
          <a:p>
            <a:pPr marL="0" lvl="0" indent="0" algn="l" rtl="0">
              <a:spcBef>
                <a:spcPts val="0"/>
              </a:spcBef>
              <a:spcAft>
                <a:spcPts val="0"/>
              </a:spcAft>
              <a:buNone/>
            </a:pPr>
            <a:endParaRPr lang="en-US" baseline="0" dirty="0" smtClean="0"/>
          </a:p>
        </p:txBody>
      </p:sp>
    </p:spTree>
    <p:extLst>
      <p:ext uri="{BB962C8B-B14F-4D97-AF65-F5344CB8AC3E}">
        <p14:creationId xmlns:p14="http://schemas.microsoft.com/office/powerpoint/2010/main" val="378298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users tend to favor responses from FM-augmented tools like </a:t>
            </a:r>
            <a:r>
              <a:rPr lang="en-US" baseline="0" dirty="0" err="1" smtClean="0"/>
              <a:t>ChatGPT</a:t>
            </a:r>
            <a:r>
              <a:rPr lang="en-US" baseline="0" dirty="0" smtClean="0"/>
              <a:t> even when they're incorrect, due to their polished presentation (2024-fmse)</a:t>
            </a:r>
          </a:p>
          <a:p>
            <a:pPr marL="0" lvl="0" indent="0" algn="l" rtl="0">
              <a:spcBef>
                <a:spcPts val="0"/>
              </a:spcBef>
              <a:spcAft>
                <a:spcPts val="0"/>
              </a:spcAft>
              <a:buNone/>
            </a:pPr>
            <a:r>
              <a:rPr lang="en-US" baseline="0" dirty="0" smtClean="0"/>
              <a:t>In the study comparing </a:t>
            </a:r>
            <a:r>
              <a:rPr lang="en-US" baseline="0" dirty="0" err="1" smtClean="0"/>
              <a:t>chatGPT</a:t>
            </a:r>
            <a:r>
              <a:rPr lang="en-US" baseline="0" dirty="0" smtClean="0"/>
              <a:t> answers to </a:t>
            </a:r>
            <a:r>
              <a:rPr lang="en-US" baseline="0" dirty="0" err="1" smtClean="0"/>
              <a:t>stackoverflow</a:t>
            </a:r>
            <a:r>
              <a:rPr lang="en-US" baseline="0" dirty="0" smtClean="0"/>
              <a:t> answers </a:t>
            </a:r>
          </a:p>
          <a:p>
            <a:pPr marL="0" lvl="0" indent="0" algn="l" rtl="0">
              <a:spcBef>
                <a:spcPts val="0"/>
              </a:spcBef>
              <a:spcAft>
                <a:spcPts val="0"/>
              </a:spcAft>
              <a:buNone/>
            </a:pPr>
            <a:r>
              <a:rPr lang="en-US" baseline="0" dirty="0" smtClean="0"/>
              <a:t>participants still preferred </a:t>
            </a:r>
            <a:r>
              <a:rPr lang="en-US" baseline="0" dirty="0" err="1" smtClean="0"/>
              <a:t>ChatGPT</a:t>
            </a:r>
            <a:r>
              <a:rPr lang="en-US" baseline="0" dirty="0" smtClean="0"/>
              <a:t> answers 35% of the time due to their comprehensiveness and well-articulated language style</a:t>
            </a:r>
          </a:p>
          <a:p>
            <a:pPr marL="0" lvl="0" indent="0" algn="l" rtl="0">
              <a:spcBef>
                <a:spcPts val="0"/>
              </a:spcBef>
              <a:spcAft>
                <a:spcPts val="0"/>
              </a:spcAft>
              <a:buNone/>
            </a:pPr>
            <a:r>
              <a:rPr lang="en-US" baseline="0" dirty="0" smtClean="0"/>
              <a:t>they also overlooked the misinformation in the </a:t>
            </a:r>
            <a:r>
              <a:rPr lang="en-US" baseline="0" dirty="0" err="1" smtClean="0"/>
              <a:t>ChatGPT</a:t>
            </a:r>
            <a:r>
              <a:rPr lang="en-US" baseline="0" dirty="0" smtClean="0"/>
              <a:t> answers 39% of the time</a:t>
            </a:r>
          </a:p>
          <a:p>
            <a:pPr marL="0" lvl="0" indent="0" algn="l" rtl="0">
              <a:spcBef>
                <a:spcPts val="0"/>
              </a:spcBef>
              <a:spcAft>
                <a:spcPts val="0"/>
              </a:spcAft>
              <a:buNone/>
            </a:pPr>
            <a:endParaRPr lang="en-US" baseline="0" dirty="0" smtClean="0"/>
          </a:p>
        </p:txBody>
      </p:sp>
    </p:spTree>
    <p:extLst>
      <p:ext uri="{BB962C8B-B14F-4D97-AF65-F5344CB8AC3E}">
        <p14:creationId xmlns:p14="http://schemas.microsoft.com/office/powerpoint/2010/main" val="3470936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Student</a:t>
            </a:r>
            <a:r>
              <a:rPr lang="en-US" sz="1100" b="0" i="0" u="none" strike="noStrike" cap="none" baseline="0" dirty="0" smtClean="0">
                <a:solidFill>
                  <a:srgbClr val="000000"/>
                </a:solidFill>
                <a:effectLst/>
                <a:latin typeface="Arial"/>
                <a:ea typeface="Arial"/>
                <a:cs typeface="Arial"/>
                <a:sym typeface="Arial"/>
              </a:rPr>
              <a:t> over reliance on </a:t>
            </a:r>
            <a:r>
              <a:rPr lang="en-US" sz="1100" b="0" i="0" u="none" strike="noStrike" cap="none" dirty="0" smtClean="0">
                <a:solidFill>
                  <a:srgbClr val="000000"/>
                </a:solidFill>
                <a:effectLst/>
                <a:latin typeface="Arial"/>
                <a:ea typeface="Arial"/>
                <a:cs typeface="Arial"/>
                <a:sym typeface="Arial"/>
              </a:rPr>
              <a:t>LLMs for code generation, might lead to potential harm</a:t>
            </a:r>
            <a:r>
              <a:rPr lang="en-US" sz="1100" b="0" i="0" u="none" strike="noStrike" cap="none" baseline="0" dirty="0" smtClean="0">
                <a:solidFill>
                  <a:srgbClr val="000000"/>
                </a:solidFill>
                <a:effectLst/>
                <a:latin typeface="Arial"/>
                <a:ea typeface="Arial"/>
                <a:cs typeface="Arial"/>
                <a:sym typeface="Arial"/>
              </a:rPr>
              <a:t> in the </a:t>
            </a:r>
            <a:r>
              <a:rPr lang="en-US" sz="1100" b="0" i="0" u="none" strike="noStrike" cap="none" dirty="0" smtClean="0">
                <a:solidFill>
                  <a:srgbClr val="000000"/>
                </a:solidFill>
                <a:effectLst/>
                <a:latin typeface="Arial"/>
                <a:ea typeface="Arial"/>
                <a:cs typeface="Arial"/>
                <a:sym typeface="Arial"/>
              </a:rPr>
              <a:t>development of essential programming skills</a:t>
            </a: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Students might prioritize quick solutions over a deeper understanding of programming concepts</a:t>
            </a:r>
          </a:p>
          <a:p>
            <a:pPr marL="0" lvl="0" indent="0" algn="l" rtl="0">
              <a:spcBef>
                <a:spcPts val="0"/>
              </a:spcBef>
              <a:spcAft>
                <a:spcPts val="0"/>
              </a:spcAft>
              <a:buNone/>
            </a:pPr>
            <a:endParaRPr lang="en-US" baseline="0" dirty="0" smtClean="0"/>
          </a:p>
        </p:txBody>
      </p:sp>
    </p:spTree>
    <p:extLst>
      <p:ext uri="{BB962C8B-B14F-4D97-AF65-F5344CB8AC3E}">
        <p14:creationId xmlns:p14="http://schemas.microsoft.com/office/powerpoint/2010/main" val="36856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0675" y="1687650"/>
            <a:ext cx="6350100" cy="1431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080675" y="3183000"/>
            <a:ext cx="635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0"/>
            <a:ext cx="1721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8680750" y="-35700"/>
            <a:ext cx="0" cy="52149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77"/>
        <p:cNvGrpSpPr/>
        <p:nvPr/>
      </p:nvGrpSpPr>
      <p:grpSpPr>
        <a:xfrm>
          <a:off x="0" y="0"/>
          <a:ext cx="0" cy="0"/>
          <a:chOff x="0" y="0"/>
          <a:chExt cx="0" cy="0"/>
        </a:xfrm>
      </p:grpSpPr>
      <p:sp>
        <p:nvSpPr>
          <p:cNvPr id="178" name="Google Shape;178;p22"/>
          <p:cNvSpPr/>
          <p:nvPr/>
        </p:nvSpPr>
        <p:spPr>
          <a:xfrm>
            <a:off x="6341100" y="0"/>
            <a:ext cx="280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 name="Google Shape;179;p22"/>
          <p:cNvCxnSpPr/>
          <p:nvPr/>
        </p:nvCxnSpPr>
        <p:spPr>
          <a:xfrm>
            <a:off x="517944"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180" name="Google Shape;180;p22"/>
          <p:cNvSpPr txBox="1">
            <a:spLocks noGrp="1"/>
          </p:cNvSpPr>
          <p:nvPr>
            <p:ph type="title"/>
          </p:nvPr>
        </p:nvSpPr>
        <p:spPr>
          <a:xfrm>
            <a:off x="713263" y="53950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1" name="Google Shape;181;p22"/>
          <p:cNvSpPr txBox="1">
            <a:spLocks noGrp="1"/>
          </p:cNvSpPr>
          <p:nvPr>
            <p:ph type="subTitle" idx="1"/>
          </p:nvPr>
        </p:nvSpPr>
        <p:spPr>
          <a:xfrm>
            <a:off x="713225" y="1628575"/>
            <a:ext cx="44481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82" name="Google Shape;182;p22"/>
          <p:cNvSpPr txBox="1"/>
          <p:nvPr/>
        </p:nvSpPr>
        <p:spPr>
          <a:xfrm>
            <a:off x="713225" y="3528875"/>
            <a:ext cx="3765000" cy="6684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Poppins"/>
                <a:ea typeface="Poppins"/>
                <a:cs typeface="Poppins"/>
                <a:sym typeface="Poppins"/>
              </a:rPr>
              <a:t>CREDITS:</a:t>
            </a:r>
            <a:r>
              <a:rPr lang="en" sz="1000">
                <a:solidFill>
                  <a:schemeClr val="dk1"/>
                </a:solidFill>
                <a:latin typeface="Poppins"/>
                <a:ea typeface="Poppins"/>
                <a:cs typeface="Poppins"/>
                <a:sym typeface="Poppins"/>
              </a:rPr>
              <a:t> This presentation template was created by </a:t>
            </a:r>
            <a:r>
              <a:rPr lang="en" sz="10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dk1"/>
                </a:solidFill>
                <a:latin typeface="Poppins"/>
                <a:ea typeface="Poppins"/>
                <a:cs typeface="Poppins"/>
                <a:sym typeface="Poppins"/>
              </a:rPr>
              <a:t>, and includes icons by </a:t>
            </a:r>
            <a:r>
              <a:rPr lang="en" sz="10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1"/>
                </a:solidFill>
                <a:latin typeface="Poppins"/>
                <a:ea typeface="Poppins"/>
                <a:cs typeface="Poppins"/>
                <a:sym typeface="Poppins"/>
              </a:rPr>
              <a:t>, and infographics &amp; images by </a:t>
            </a:r>
            <a:r>
              <a:rPr lang="en" sz="10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u="sng">
                <a:solidFill>
                  <a:schemeClr val="dk1"/>
                </a:solidFill>
                <a:latin typeface="Poppins"/>
                <a:ea typeface="Poppins"/>
                <a:cs typeface="Poppins"/>
                <a:sym typeface="Poppins"/>
              </a:rPr>
              <a:t> </a:t>
            </a:r>
            <a:endParaRPr sz="1000" b="1" u="sng">
              <a:solidFill>
                <a:schemeClr val="dk1"/>
              </a:solidFill>
              <a:latin typeface="Poppins"/>
              <a:ea typeface="Poppins"/>
              <a:cs typeface="Poppins"/>
              <a:sym typeface="Poppi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sp>
        <p:nvSpPr>
          <p:cNvPr id="184" name="Google Shape;184;p23"/>
          <p:cNvSpPr/>
          <p:nvPr/>
        </p:nvSpPr>
        <p:spPr>
          <a:xfrm>
            <a:off x="6501975" y="0"/>
            <a:ext cx="2642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23"/>
          <p:cNvCxnSpPr/>
          <p:nvPr/>
        </p:nvCxnSpPr>
        <p:spPr>
          <a:xfrm>
            <a:off x="479225"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186" name="Google Shape;186;p23"/>
          <p:cNvGrpSpPr/>
          <p:nvPr/>
        </p:nvGrpSpPr>
        <p:grpSpPr>
          <a:xfrm flipH="1">
            <a:off x="-131100" y="313050"/>
            <a:ext cx="6464400" cy="0"/>
            <a:chOff x="2220050" y="1547100"/>
            <a:chExt cx="6464400" cy="0"/>
          </a:xfrm>
        </p:grpSpPr>
        <p:cxnSp>
          <p:nvCxnSpPr>
            <p:cNvPr id="187" name="Google Shape;187;p23"/>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88" name="Google Shape;188;p23"/>
            <p:cNvCxnSpPr/>
            <p:nvPr/>
          </p:nvCxnSpPr>
          <p:spPr>
            <a:xfrm>
              <a:off x="2684450" y="1547100"/>
              <a:ext cx="6000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9"/>
        <p:cNvGrpSpPr/>
        <p:nvPr/>
      </p:nvGrpSpPr>
      <p:grpSpPr>
        <a:xfrm>
          <a:off x="0" y="0"/>
          <a:ext cx="0" cy="0"/>
          <a:chOff x="0" y="0"/>
          <a:chExt cx="0" cy="0"/>
        </a:xfrm>
      </p:grpSpPr>
      <p:sp>
        <p:nvSpPr>
          <p:cNvPr id="190" name="Google Shape;190;p24"/>
          <p:cNvSpPr/>
          <p:nvPr/>
        </p:nvSpPr>
        <p:spPr>
          <a:xfrm flipH="1">
            <a:off x="-18775" y="-35700"/>
            <a:ext cx="1368000" cy="5179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 name="Google Shape;191;p24"/>
          <p:cNvCxnSpPr/>
          <p:nvPr/>
        </p:nvCxnSpPr>
        <p:spPr>
          <a:xfrm>
            <a:off x="8430781"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192" name="Google Shape;192;p24"/>
          <p:cNvGrpSpPr/>
          <p:nvPr/>
        </p:nvGrpSpPr>
        <p:grpSpPr>
          <a:xfrm>
            <a:off x="1798975" y="266225"/>
            <a:ext cx="7429500" cy="0"/>
            <a:chOff x="2220050" y="1547100"/>
            <a:chExt cx="7429500" cy="0"/>
          </a:xfrm>
        </p:grpSpPr>
        <p:cxnSp>
          <p:nvCxnSpPr>
            <p:cNvPr id="193" name="Google Shape;193;p24"/>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94" name="Google Shape;194;p24"/>
            <p:cNvCxnSpPr/>
            <p:nvPr/>
          </p:nvCxnSpPr>
          <p:spPr>
            <a:xfrm>
              <a:off x="2684450" y="1547100"/>
              <a:ext cx="6965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5911750" y="0"/>
            <a:ext cx="3232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3"/>
          <p:cNvCxnSpPr/>
          <p:nvPr/>
        </p:nvCxnSpPr>
        <p:spPr>
          <a:xfrm>
            <a:off x="712819"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16" name="Google Shape;16;p3"/>
          <p:cNvSpPr txBox="1">
            <a:spLocks noGrp="1"/>
          </p:cNvSpPr>
          <p:nvPr>
            <p:ph type="title"/>
          </p:nvPr>
        </p:nvSpPr>
        <p:spPr>
          <a:xfrm>
            <a:off x="1500200" y="2699650"/>
            <a:ext cx="33621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1500200" y="1602050"/>
            <a:ext cx="12888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017725"/>
            <a:ext cx="7704000" cy="3586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1" name="Google Shape;21;p4"/>
          <p:cNvSpPr/>
          <p:nvPr/>
        </p:nvSpPr>
        <p:spPr>
          <a:xfrm>
            <a:off x="8844200" y="0"/>
            <a:ext cx="300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4"/>
          <p:cNvCxnSpPr/>
          <p:nvPr/>
        </p:nvCxnSpPr>
        <p:spPr>
          <a:xfrm>
            <a:off x="208794"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23" name="Google Shape;23;p4"/>
          <p:cNvGrpSpPr/>
          <p:nvPr/>
        </p:nvGrpSpPr>
        <p:grpSpPr>
          <a:xfrm flipH="1">
            <a:off x="-56275" y="4604000"/>
            <a:ext cx="8175300" cy="0"/>
            <a:chOff x="2220050" y="1547100"/>
            <a:chExt cx="8175300" cy="0"/>
          </a:xfrm>
        </p:grpSpPr>
        <p:cxnSp>
          <p:nvCxnSpPr>
            <p:cNvPr id="24" name="Google Shape;24;p4"/>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25" name="Google Shape;25;p4"/>
            <p:cNvCxnSpPr/>
            <p:nvPr/>
          </p:nvCxnSpPr>
          <p:spPr>
            <a:xfrm>
              <a:off x="2684450" y="1547100"/>
              <a:ext cx="7710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p:nvPr/>
        </p:nvSpPr>
        <p:spPr>
          <a:xfrm>
            <a:off x="6501975" y="0"/>
            <a:ext cx="2642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7"/>
          <p:cNvCxnSpPr/>
          <p:nvPr/>
        </p:nvCxnSpPr>
        <p:spPr>
          <a:xfrm>
            <a:off x="123225"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47" name="Google Shape;47;p7"/>
          <p:cNvSpPr txBox="1">
            <a:spLocks noGrp="1"/>
          </p:cNvSpPr>
          <p:nvPr>
            <p:ph type="subTitle" idx="1"/>
          </p:nvPr>
        </p:nvSpPr>
        <p:spPr>
          <a:xfrm>
            <a:off x="720000" y="1413363"/>
            <a:ext cx="53214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a:endParaRPr/>
          </a:p>
        </p:txBody>
      </p:sp>
      <p:sp>
        <p:nvSpPr>
          <p:cNvPr id="48" name="Google Shape;48;p7"/>
          <p:cNvSpPr txBox="1">
            <a:spLocks noGrp="1"/>
          </p:cNvSpPr>
          <p:nvPr>
            <p:ph type="title"/>
          </p:nvPr>
        </p:nvSpPr>
        <p:spPr>
          <a:xfrm>
            <a:off x="720000" y="445025"/>
            <a:ext cx="532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9" name="Google Shape;49;p7"/>
          <p:cNvGrpSpPr/>
          <p:nvPr/>
        </p:nvGrpSpPr>
        <p:grpSpPr>
          <a:xfrm flipH="1">
            <a:off x="-93775" y="4604000"/>
            <a:ext cx="4197300" cy="0"/>
            <a:chOff x="2220050" y="1547100"/>
            <a:chExt cx="4197300" cy="0"/>
          </a:xfrm>
        </p:grpSpPr>
        <p:cxnSp>
          <p:nvCxnSpPr>
            <p:cNvPr id="50" name="Google Shape;50;p7"/>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51" name="Google Shape;51;p7"/>
            <p:cNvCxnSpPr/>
            <p:nvPr/>
          </p:nvCxnSpPr>
          <p:spPr>
            <a:xfrm>
              <a:off x="2684450" y="1547100"/>
              <a:ext cx="3732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3454075" y="13071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4" name="Google Shape;54;p8"/>
          <p:cNvSpPr/>
          <p:nvPr/>
        </p:nvSpPr>
        <p:spPr>
          <a:xfrm>
            <a:off x="0" y="0"/>
            <a:ext cx="2660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8"/>
          <p:cNvCxnSpPr/>
          <p:nvPr/>
        </p:nvCxnSpPr>
        <p:spPr>
          <a:xfrm>
            <a:off x="8430775"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56" name="Google Shape;56;p8"/>
          <p:cNvGrpSpPr/>
          <p:nvPr/>
        </p:nvGrpSpPr>
        <p:grpSpPr>
          <a:xfrm>
            <a:off x="3230850" y="4760600"/>
            <a:ext cx="6025500" cy="0"/>
            <a:chOff x="2220050" y="1547100"/>
            <a:chExt cx="6025500" cy="0"/>
          </a:xfrm>
        </p:grpSpPr>
        <p:cxnSp>
          <p:nvCxnSpPr>
            <p:cNvPr id="57" name="Google Shape;57;p8"/>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58" name="Google Shape;58;p8"/>
            <p:cNvCxnSpPr/>
            <p:nvPr/>
          </p:nvCxnSpPr>
          <p:spPr>
            <a:xfrm>
              <a:off x="2684450" y="1547100"/>
              <a:ext cx="5561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5555725" y="0"/>
            <a:ext cx="3588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713225" y="1254000"/>
            <a:ext cx="41586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2" name="Google Shape;62;p9"/>
          <p:cNvSpPr txBox="1">
            <a:spLocks noGrp="1"/>
          </p:cNvSpPr>
          <p:nvPr>
            <p:ph type="subTitle" idx="1"/>
          </p:nvPr>
        </p:nvSpPr>
        <p:spPr>
          <a:xfrm>
            <a:off x="713225" y="3218400"/>
            <a:ext cx="41586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cxnSp>
        <p:nvCxnSpPr>
          <p:cNvPr id="63" name="Google Shape;63;p9"/>
          <p:cNvCxnSpPr/>
          <p:nvPr/>
        </p:nvCxnSpPr>
        <p:spPr>
          <a:xfrm>
            <a:off x="517944"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64" name="Google Shape;64;p9"/>
          <p:cNvGrpSpPr/>
          <p:nvPr/>
        </p:nvGrpSpPr>
        <p:grpSpPr>
          <a:xfrm flipH="1">
            <a:off x="-93775" y="4604000"/>
            <a:ext cx="4197300" cy="0"/>
            <a:chOff x="2220050" y="1547100"/>
            <a:chExt cx="4197300" cy="0"/>
          </a:xfrm>
        </p:grpSpPr>
        <p:cxnSp>
          <p:nvCxnSpPr>
            <p:cNvPr id="65" name="Google Shape;65;p9"/>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66" name="Google Shape;66;p9"/>
            <p:cNvCxnSpPr/>
            <p:nvPr/>
          </p:nvCxnSpPr>
          <p:spPr>
            <a:xfrm>
              <a:off x="2684450" y="1547100"/>
              <a:ext cx="3732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6"/>
        <p:cNvGrpSpPr/>
        <p:nvPr/>
      </p:nvGrpSpPr>
      <p:grpSpPr>
        <a:xfrm>
          <a:off x="0" y="0"/>
          <a:ext cx="0" cy="0"/>
          <a:chOff x="0" y="0"/>
          <a:chExt cx="0" cy="0"/>
        </a:xfrm>
      </p:grpSpPr>
      <p:sp>
        <p:nvSpPr>
          <p:cNvPr id="77" name="Google Shape;77;p13"/>
          <p:cNvSpPr/>
          <p:nvPr/>
        </p:nvSpPr>
        <p:spPr>
          <a:xfrm>
            <a:off x="0" y="0"/>
            <a:ext cx="40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13"/>
          <p:cNvCxnSpPr/>
          <p:nvPr/>
        </p:nvCxnSpPr>
        <p:spPr>
          <a:xfrm>
            <a:off x="8430775"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79" name="Google Shape;7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3"/>
          <p:cNvSpPr txBox="1">
            <a:spLocks noGrp="1"/>
          </p:cNvSpPr>
          <p:nvPr>
            <p:ph type="title" idx="2" hasCustomPrompt="1"/>
          </p:nvPr>
        </p:nvSpPr>
        <p:spPr>
          <a:xfrm>
            <a:off x="720000" y="1579950"/>
            <a:ext cx="765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3" hasCustomPrompt="1"/>
          </p:nvPr>
        </p:nvSpPr>
        <p:spPr>
          <a:xfrm>
            <a:off x="720000" y="2914288"/>
            <a:ext cx="765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4" hasCustomPrompt="1"/>
          </p:nvPr>
        </p:nvSpPr>
        <p:spPr>
          <a:xfrm>
            <a:off x="3371772" y="1579950"/>
            <a:ext cx="765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5" hasCustomPrompt="1"/>
          </p:nvPr>
        </p:nvSpPr>
        <p:spPr>
          <a:xfrm>
            <a:off x="3371772" y="2914288"/>
            <a:ext cx="765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6" hasCustomPrompt="1"/>
          </p:nvPr>
        </p:nvSpPr>
        <p:spPr>
          <a:xfrm>
            <a:off x="6023544" y="1579950"/>
            <a:ext cx="765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7" hasCustomPrompt="1"/>
          </p:nvPr>
        </p:nvSpPr>
        <p:spPr>
          <a:xfrm>
            <a:off x="6023544" y="2914288"/>
            <a:ext cx="765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1"/>
          </p:nvPr>
        </p:nvSpPr>
        <p:spPr>
          <a:xfrm>
            <a:off x="720000" y="1978648"/>
            <a:ext cx="24006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7" name="Google Shape;87;p13"/>
          <p:cNvSpPr txBox="1">
            <a:spLocks noGrp="1"/>
          </p:cNvSpPr>
          <p:nvPr>
            <p:ph type="subTitle" idx="8"/>
          </p:nvPr>
        </p:nvSpPr>
        <p:spPr>
          <a:xfrm>
            <a:off x="3371774" y="1978648"/>
            <a:ext cx="24006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8" name="Google Shape;88;p13"/>
          <p:cNvSpPr txBox="1">
            <a:spLocks noGrp="1"/>
          </p:cNvSpPr>
          <p:nvPr>
            <p:ph type="subTitle" idx="9"/>
          </p:nvPr>
        </p:nvSpPr>
        <p:spPr>
          <a:xfrm>
            <a:off x="6023548" y="1978648"/>
            <a:ext cx="24006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9" name="Google Shape;89;p13"/>
          <p:cNvSpPr txBox="1">
            <a:spLocks noGrp="1"/>
          </p:cNvSpPr>
          <p:nvPr>
            <p:ph type="subTitle" idx="13"/>
          </p:nvPr>
        </p:nvSpPr>
        <p:spPr>
          <a:xfrm>
            <a:off x="720000" y="3313049"/>
            <a:ext cx="24006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90" name="Google Shape;90;p13"/>
          <p:cNvSpPr txBox="1">
            <a:spLocks noGrp="1"/>
          </p:cNvSpPr>
          <p:nvPr>
            <p:ph type="subTitle" idx="14"/>
          </p:nvPr>
        </p:nvSpPr>
        <p:spPr>
          <a:xfrm>
            <a:off x="3371774" y="3313049"/>
            <a:ext cx="24006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91" name="Google Shape;91;p13"/>
          <p:cNvSpPr txBox="1">
            <a:spLocks noGrp="1"/>
          </p:cNvSpPr>
          <p:nvPr>
            <p:ph type="subTitle" idx="15"/>
          </p:nvPr>
        </p:nvSpPr>
        <p:spPr>
          <a:xfrm>
            <a:off x="6023548" y="3313049"/>
            <a:ext cx="24006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grpSp>
        <p:nvGrpSpPr>
          <p:cNvPr id="92" name="Google Shape;92;p13"/>
          <p:cNvGrpSpPr/>
          <p:nvPr/>
        </p:nvGrpSpPr>
        <p:grpSpPr>
          <a:xfrm>
            <a:off x="720000" y="4854300"/>
            <a:ext cx="8536500" cy="0"/>
            <a:chOff x="2220050" y="1547100"/>
            <a:chExt cx="8536500" cy="0"/>
          </a:xfrm>
        </p:grpSpPr>
        <p:cxnSp>
          <p:nvCxnSpPr>
            <p:cNvPr id="93" name="Google Shape;93;p13"/>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94" name="Google Shape;94;p13"/>
            <p:cNvCxnSpPr/>
            <p:nvPr/>
          </p:nvCxnSpPr>
          <p:spPr>
            <a:xfrm>
              <a:off x="2684450" y="1547100"/>
              <a:ext cx="8072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3"/>
        <p:cNvGrpSpPr/>
        <p:nvPr/>
      </p:nvGrpSpPr>
      <p:grpSpPr>
        <a:xfrm>
          <a:off x="0" y="0"/>
          <a:ext cx="0" cy="0"/>
          <a:chOff x="0" y="0"/>
          <a:chExt cx="0" cy="0"/>
        </a:xfrm>
      </p:grpSpPr>
      <p:sp>
        <p:nvSpPr>
          <p:cNvPr id="134" name="Google Shape;134;p19"/>
          <p:cNvSpPr/>
          <p:nvPr/>
        </p:nvSpPr>
        <p:spPr>
          <a:xfrm>
            <a:off x="0" y="0"/>
            <a:ext cx="16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19"/>
          <p:cNvCxnSpPr/>
          <p:nvPr/>
        </p:nvCxnSpPr>
        <p:spPr>
          <a:xfrm>
            <a:off x="8909350"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136" name="Google Shape;13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7" name="Google Shape;137;p19"/>
          <p:cNvSpPr txBox="1">
            <a:spLocks noGrp="1"/>
          </p:cNvSpPr>
          <p:nvPr>
            <p:ph type="subTitle" idx="1"/>
          </p:nvPr>
        </p:nvSpPr>
        <p:spPr>
          <a:xfrm>
            <a:off x="720000" y="2275025"/>
            <a:ext cx="2531100" cy="12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8" name="Google Shape;138;p19"/>
          <p:cNvSpPr txBox="1">
            <a:spLocks noGrp="1"/>
          </p:cNvSpPr>
          <p:nvPr>
            <p:ph type="subTitle" idx="2"/>
          </p:nvPr>
        </p:nvSpPr>
        <p:spPr>
          <a:xfrm>
            <a:off x="3306477" y="2275025"/>
            <a:ext cx="2531100" cy="12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9" name="Google Shape;139;p19"/>
          <p:cNvSpPr txBox="1">
            <a:spLocks noGrp="1"/>
          </p:cNvSpPr>
          <p:nvPr>
            <p:ph type="subTitle" idx="3"/>
          </p:nvPr>
        </p:nvSpPr>
        <p:spPr>
          <a:xfrm>
            <a:off x="5892953" y="2275026"/>
            <a:ext cx="2531100" cy="12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0" name="Google Shape;140;p19"/>
          <p:cNvSpPr txBox="1">
            <a:spLocks noGrp="1"/>
          </p:cNvSpPr>
          <p:nvPr>
            <p:ph type="subTitle" idx="4"/>
          </p:nvPr>
        </p:nvSpPr>
        <p:spPr>
          <a:xfrm>
            <a:off x="720000" y="1450250"/>
            <a:ext cx="2531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1" name="Google Shape;141;p19"/>
          <p:cNvSpPr txBox="1">
            <a:spLocks noGrp="1"/>
          </p:cNvSpPr>
          <p:nvPr>
            <p:ph type="subTitle" idx="5"/>
          </p:nvPr>
        </p:nvSpPr>
        <p:spPr>
          <a:xfrm>
            <a:off x="3306484" y="1450250"/>
            <a:ext cx="2531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2" name="Google Shape;142;p19"/>
          <p:cNvSpPr txBox="1">
            <a:spLocks noGrp="1"/>
          </p:cNvSpPr>
          <p:nvPr>
            <p:ph type="subTitle" idx="6"/>
          </p:nvPr>
        </p:nvSpPr>
        <p:spPr>
          <a:xfrm>
            <a:off x="5892959" y="1450250"/>
            <a:ext cx="2531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1600"/>
              </a:spcBef>
              <a:spcAft>
                <a:spcPts val="160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65" r:id="rId9"/>
    <p:sldLayoutId id="2147483668" r:id="rId10"/>
    <p:sldLayoutId id="2147483669" r:id="rId11"/>
    <p:sldLayoutId id="2147483670"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mailto:kianosharian3@gmail.com"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45/3597503.3608128"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doi.org/10.1007/s10664-023-10380-1" TargetMode="External"/><Relationship Id="rId4" Type="http://schemas.openxmlformats.org/officeDocument/2006/relationships/hyperlink" Target="https://doi.org/10.3390/e25060888"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45/3613904.3642596"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doi.org/10.3390/su1603124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survey.stackoverflow.co/2023/#overview"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ctrTitle"/>
          </p:nvPr>
        </p:nvSpPr>
        <p:spPr>
          <a:xfrm>
            <a:off x="2080675" y="1826196"/>
            <a:ext cx="6350100" cy="1000132"/>
          </a:xfrm>
          <a:prstGeom prst="rect">
            <a:avLst/>
          </a:prstGeom>
        </p:spPr>
        <p:txBody>
          <a:bodyPr spcFirstLastPara="1" wrap="square" lIns="91425" tIns="91425" rIns="91425" bIns="91425" anchor="b" anchorCtr="0">
            <a:noAutofit/>
          </a:bodyPr>
          <a:lstStyle/>
          <a:p>
            <a:pPr lvl="0">
              <a:lnSpc>
                <a:spcPct val="100000"/>
              </a:lnSpc>
            </a:pPr>
            <a:r>
              <a:rPr lang="en-US" sz="2800" dirty="0"/>
              <a:t>AI Assistants for Programming, The Current State and Threats</a:t>
            </a:r>
            <a:endParaRPr sz="2800" dirty="0"/>
          </a:p>
        </p:txBody>
      </p:sp>
      <p:sp>
        <p:nvSpPr>
          <p:cNvPr id="206" name="Google Shape;206;p28"/>
          <p:cNvSpPr txBox="1">
            <a:spLocks noGrp="1"/>
          </p:cNvSpPr>
          <p:nvPr>
            <p:ph type="subTitle" idx="1"/>
          </p:nvPr>
        </p:nvSpPr>
        <p:spPr>
          <a:xfrm>
            <a:off x="2080675" y="3210709"/>
            <a:ext cx="635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Kianosh Arian</a:t>
            </a:r>
            <a:endParaRPr dirty="0"/>
          </a:p>
        </p:txBody>
      </p:sp>
      <p:grpSp>
        <p:nvGrpSpPr>
          <p:cNvPr id="207" name="Google Shape;207;p28"/>
          <p:cNvGrpSpPr/>
          <p:nvPr/>
        </p:nvGrpSpPr>
        <p:grpSpPr>
          <a:xfrm>
            <a:off x="2220050" y="1547100"/>
            <a:ext cx="7055100" cy="0"/>
            <a:chOff x="2220050" y="1547100"/>
            <a:chExt cx="7055100" cy="0"/>
          </a:xfrm>
        </p:grpSpPr>
        <p:cxnSp>
          <p:nvCxnSpPr>
            <p:cNvPr id="208" name="Google Shape;208;p28"/>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209" name="Google Shape;209;p28"/>
            <p:cNvCxnSpPr/>
            <p:nvPr/>
          </p:nvCxnSpPr>
          <p:spPr>
            <a:xfrm>
              <a:off x="2684450" y="1547100"/>
              <a:ext cx="65907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720000" y="445025"/>
            <a:ext cx="5212800" cy="572700"/>
          </a:xfrm>
          <a:prstGeom prst="rect">
            <a:avLst/>
          </a:prstGeom>
        </p:spPr>
        <p:txBody>
          <a:bodyPr spcFirstLastPara="1" wrap="square" lIns="91425" tIns="91425" rIns="91425" bIns="91425" anchor="t" anchorCtr="0">
            <a:noAutofit/>
          </a:bodyPr>
          <a:lstStyle/>
          <a:p>
            <a:pPr lvl="0"/>
            <a:r>
              <a:rPr lang="en-US" dirty="0" smtClean="0"/>
              <a:t>Ethical Considerations </a:t>
            </a:r>
            <a:r>
              <a:rPr lang="en-US" baseline="50000" dirty="0" smtClean="0"/>
              <a:t>1</a:t>
            </a:r>
            <a:endParaRPr baseline="50000" dirty="0">
              <a:solidFill>
                <a:schemeClr val="tx1"/>
              </a:solidFill>
            </a:endParaRPr>
          </a:p>
        </p:txBody>
      </p:sp>
      <p:sp>
        <p:nvSpPr>
          <p:cNvPr id="4" name="TextBox 3"/>
          <p:cNvSpPr txBox="1"/>
          <p:nvPr/>
        </p:nvSpPr>
        <p:spPr>
          <a:xfrm>
            <a:off x="720000" y="4610274"/>
            <a:ext cx="5702065" cy="200055"/>
          </a:xfrm>
          <a:prstGeom prst="rect">
            <a:avLst/>
          </a:prstGeom>
          <a:noFill/>
        </p:spPr>
        <p:txBody>
          <a:bodyPr wrap="square" rtlCol="0">
            <a:spAutoFit/>
          </a:bodyPr>
          <a:lstStyle/>
          <a:p>
            <a:pPr marL="228600" indent="-228600">
              <a:buAutoNum type="arabicPeriod"/>
            </a:pPr>
            <a:r>
              <a:rPr lang="en-US" sz="700" dirty="0" err="1" smtClean="0"/>
              <a:t>Kotsiantis</a:t>
            </a:r>
            <a:r>
              <a:rPr lang="en-US" sz="700" dirty="0" smtClean="0"/>
              <a:t> et al., 2024</a:t>
            </a:r>
            <a:endParaRPr lang="en-US" sz="700" dirty="0"/>
          </a:p>
        </p:txBody>
      </p:sp>
      <p:sp>
        <p:nvSpPr>
          <p:cNvPr id="3" name="TextBox 2"/>
          <p:cNvSpPr txBox="1"/>
          <p:nvPr/>
        </p:nvSpPr>
        <p:spPr>
          <a:xfrm>
            <a:off x="4062431" y="2785314"/>
            <a:ext cx="914033" cy="338554"/>
          </a:xfrm>
          <a:prstGeom prst="rect">
            <a:avLst/>
          </a:prstGeom>
          <a:noFill/>
        </p:spPr>
        <p:txBody>
          <a:bodyPr wrap="none" rtlCol="0">
            <a:spAutoFit/>
          </a:bodyPr>
          <a:lstStyle/>
          <a:p>
            <a:r>
              <a:rPr lang="en-US" sz="1600" b="1" dirty="0" smtClean="0">
                <a:solidFill>
                  <a:schemeClr val="bg2">
                    <a:lumMod val="75000"/>
                  </a:schemeClr>
                </a:solidFill>
              </a:rPr>
              <a:t>Privacy</a:t>
            </a:r>
            <a:endParaRPr lang="en-US" sz="1600" b="1" dirty="0">
              <a:solidFill>
                <a:schemeClr val="bg2">
                  <a:lumMod val="75000"/>
                </a:schemeClr>
              </a:solidFill>
            </a:endParaRPr>
          </a:p>
        </p:txBody>
      </p:sp>
      <p:sp>
        <p:nvSpPr>
          <p:cNvPr id="7" name="TextBox 6"/>
          <p:cNvSpPr txBox="1"/>
          <p:nvPr/>
        </p:nvSpPr>
        <p:spPr>
          <a:xfrm>
            <a:off x="4210710" y="1681843"/>
            <a:ext cx="617477" cy="338554"/>
          </a:xfrm>
          <a:prstGeom prst="rect">
            <a:avLst/>
          </a:prstGeom>
          <a:noFill/>
        </p:spPr>
        <p:txBody>
          <a:bodyPr wrap="none" rtlCol="0">
            <a:spAutoFit/>
          </a:bodyPr>
          <a:lstStyle/>
          <a:p>
            <a:r>
              <a:rPr lang="en-US" sz="1600" b="1" dirty="0" smtClean="0">
                <a:solidFill>
                  <a:schemeClr val="bg2">
                    <a:lumMod val="75000"/>
                  </a:schemeClr>
                </a:solidFill>
              </a:rPr>
              <a:t>Bias</a:t>
            </a:r>
            <a:endParaRPr lang="en-US" sz="1600" b="1" dirty="0">
              <a:solidFill>
                <a:schemeClr val="bg2">
                  <a:lumMod val="75000"/>
                </a:schemeClr>
              </a:solidFill>
            </a:endParaRPr>
          </a:p>
        </p:txBody>
      </p:sp>
      <p:sp>
        <p:nvSpPr>
          <p:cNvPr id="8" name="TextBox 7"/>
          <p:cNvSpPr txBox="1"/>
          <p:nvPr/>
        </p:nvSpPr>
        <p:spPr>
          <a:xfrm>
            <a:off x="1009425" y="2807504"/>
            <a:ext cx="1527982" cy="338554"/>
          </a:xfrm>
          <a:prstGeom prst="rect">
            <a:avLst/>
          </a:prstGeom>
          <a:noFill/>
        </p:spPr>
        <p:txBody>
          <a:bodyPr wrap="none" rtlCol="0">
            <a:spAutoFit/>
          </a:bodyPr>
          <a:lstStyle/>
          <a:p>
            <a:r>
              <a:rPr lang="en-US" sz="1600" b="1" dirty="0" smtClean="0">
                <a:solidFill>
                  <a:schemeClr val="bg2">
                    <a:lumMod val="75000"/>
                  </a:schemeClr>
                </a:solidFill>
              </a:rPr>
              <a:t>Transparency</a:t>
            </a:r>
            <a:endParaRPr lang="en-US" sz="1600" b="1" dirty="0">
              <a:solidFill>
                <a:schemeClr val="bg2">
                  <a:lumMod val="75000"/>
                </a:schemeClr>
              </a:solidFill>
            </a:endParaRPr>
          </a:p>
        </p:txBody>
      </p:sp>
      <p:sp>
        <p:nvSpPr>
          <p:cNvPr id="9" name="TextBox 8"/>
          <p:cNvSpPr txBox="1"/>
          <p:nvPr/>
        </p:nvSpPr>
        <p:spPr>
          <a:xfrm>
            <a:off x="1009425" y="1681843"/>
            <a:ext cx="1598515" cy="338554"/>
          </a:xfrm>
          <a:prstGeom prst="rect">
            <a:avLst/>
          </a:prstGeom>
          <a:noFill/>
        </p:spPr>
        <p:txBody>
          <a:bodyPr wrap="none" rtlCol="0">
            <a:spAutoFit/>
          </a:bodyPr>
          <a:lstStyle/>
          <a:p>
            <a:r>
              <a:rPr lang="en-US" sz="1600" b="1" dirty="0" smtClean="0">
                <a:solidFill>
                  <a:schemeClr val="bg2">
                    <a:lumMod val="75000"/>
                  </a:schemeClr>
                </a:solidFill>
              </a:rPr>
              <a:t>Accountability</a:t>
            </a:r>
            <a:endParaRPr lang="en-US" sz="1600" b="1" dirty="0">
              <a:solidFill>
                <a:schemeClr val="bg2">
                  <a:lumMod val="75000"/>
                </a:schemeClr>
              </a:solidFill>
            </a:endParaRPr>
          </a:p>
        </p:txBody>
      </p:sp>
    </p:spTree>
    <p:extLst>
      <p:ext uri="{BB962C8B-B14F-4D97-AF65-F5344CB8AC3E}">
        <p14:creationId xmlns:p14="http://schemas.microsoft.com/office/powerpoint/2010/main" val="3395724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7"/>
          <p:cNvSpPr txBox="1">
            <a:spLocks noGrp="1"/>
          </p:cNvSpPr>
          <p:nvPr>
            <p:ph type="title"/>
          </p:nvPr>
        </p:nvSpPr>
        <p:spPr>
          <a:xfrm>
            <a:off x="713263" y="53950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465" name="Google Shape;465;p47"/>
          <p:cNvSpPr txBox="1">
            <a:spLocks noGrp="1"/>
          </p:cNvSpPr>
          <p:nvPr>
            <p:ph type="subTitle" idx="1"/>
          </p:nvPr>
        </p:nvSpPr>
        <p:spPr>
          <a:xfrm>
            <a:off x="713225" y="1739412"/>
            <a:ext cx="4448100" cy="1058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dirty="0"/>
              <a:t>Do you have any questions?</a:t>
            </a:r>
            <a:endParaRPr sz="1400" b="1" dirty="0"/>
          </a:p>
          <a:p>
            <a:pPr marL="0" lvl="0" indent="0" algn="l" rtl="0">
              <a:lnSpc>
                <a:spcPct val="150000"/>
              </a:lnSpc>
              <a:spcBef>
                <a:spcPts val="0"/>
              </a:spcBef>
              <a:spcAft>
                <a:spcPts val="0"/>
              </a:spcAft>
              <a:buNone/>
            </a:pPr>
            <a:r>
              <a:rPr lang="en-US" sz="1400" dirty="0" smtClean="0">
                <a:hlinkClick r:id="rId3"/>
              </a:rPr>
              <a:t>kianosharian3@gmail.com</a:t>
            </a:r>
            <a:endParaRPr lang="en-US" sz="1400" dirty="0" smtClean="0"/>
          </a:p>
          <a:p>
            <a:pPr marL="0" lvl="0" indent="0">
              <a:lnSpc>
                <a:spcPct val="150000"/>
              </a:lnSpc>
            </a:pPr>
            <a:r>
              <a:rPr lang="en-US" sz="1400" dirty="0"/>
              <a:t>https://kianosharian.github.io/my-website/</a:t>
            </a:r>
            <a:endParaRPr sz="1400" dirty="0"/>
          </a:p>
        </p:txBody>
      </p:sp>
      <p:grpSp>
        <p:nvGrpSpPr>
          <p:cNvPr id="467" name="Google Shape;467;p47"/>
          <p:cNvGrpSpPr/>
          <p:nvPr/>
        </p:nvGrpSpPr>
        <p:grpSpPr>
          <a:xfrm flipH="1">
            <a:off x="-84175" y="3434698"/>
            <a:ext cx="4949100" cy="0"/>
            <a:chOff x="2220050" y="1547100"/>
            <a:chExt cx="4949100" cy="0"/>
          </a:xfrm>
        </p:grpSpPr>
        <p:cxnSp>
          <p:nvCxnSpPr>
            <p:cNvPr id="468" name="Google Shape;468;p47"/>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469" name="Google Shape;469;p47"/>
            <p:cNvCxnSpPr/>
            <p:nvPr/>
          </p:nvCxnSpPr>
          <p:spPr>
            <a:xfrm>
              <a:off x="2684450" y="1547100"/>
              <a:ext cx="44847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9"/>
          <p:cNvSpPr txBox="1">
            <a:spLocks noGrp="1"/>
          </p:cNvSpPr>
          <p:nvPr>
            <p:ph type="body" idx="1"/>
          </p:nvPr>
        </p:nvSpPr>
        <p:spPr>
          <a:xfrm>
            <a:off x="720000" y="1017725"/>
            <a:ext cx="7704000" cy="3586200"/>
          </a:xfrm>
          <a:prstGeom prst="rect">
            <a:avLst/>
          </a:prstGeom>
        </p:spPr>
        <p:txBody>
          <a:bodyPr spcFirstLastPara="1" wrap="square" lIns="91425" tIns="91425" rIns="91425" bIns="91425" anchor="t" anchorCtr="0">
            <a:noAutofit/>
          </a:bodyPr>
          <a:lstStyle/>
          <a:p>
            <a:pPr marL="171450" indent="-171450">
              <a:spcBef>
                <a:spcPts val="300"/>
              </a:spcBef>
              <a:buClr>
                <a:schemeClr val="dk1"/>
              </a:buClr>
              <a:buSzPts val="1100"/>
            </a:pPr>
            <a:r>
              <a:rPr lang="en-US" sz="1000" dirty="0"/>
              <a:t>Stack Overflow. (2023). </a:t>
            </a:r>
            <a:r>
              <a:rPr lang="en-US" sz="1000" i="1" dirty="0"/>
              <a:t>2023 Developer Survey</a:t>
            </a:r>
            <a:r>
              <a:rPr lang="en-US" sz="1000" dirty="0"/>
              <a:t>. Retrieved from https://survey.stackoverflow.co/2023/#</a:t>
            </a:r>
            <a:r>
              <a:rPr lang="en-US" sz="1000" dirty="0" smtClean="0"/>
              <a:t>overview</a:t>
            </a:r>
          </a:p>
          <a:p>
            <a:pPr marL="171450" indent="-171450">
              <a:spcBef>
                <a:spcPts val="300"/>
              </a:spcBef>
              <a:buClr>
                <a:schemeClr val="dk1"/>
              </a:buClr>
              <a:buSzPts val="1100"/>
            </a:pPr>
            <a:r>
              <a:rPr lang="en-US" sz="1000" dirty="0" smtClean="0"/>
              <a:t>Jenny </a:t>
            </a:r>
            <a:r>
              <a:rPr lang="en-US" sz="1000" dirty="0"/>
              <a:t>T. Liang, </a:t>
            </a:r>
            <a:r>
              <a:rPr lang="en-US" sz="1000" dirty="0" err="1"/>
              <a:t>Chenyang</a:t>
            </a:r>
            <a:r>
              <a:rPr lang="en-US" sz="1000" dirty="0"/>
              <a:t> Yang, and Brad A. Myers. 2024. A Large-Scale Survey on the Usability of AI Programming Assistants: Successes and Challenges. In Proceedings of the IEEE/ACM 46th International Conference on Software Engineering (ICSE '24). Association for Computing Machinery, New York, NY, USA, Article 52, 1–13. </a:t>
            </a:r>
            <a:r>
              <a:rPr lang="en-US" sz="1000" dirty="0">
                <a:hlinkClick r:id="rId3"/>
              </a:rPr>
              <a:t>https://</a:t>
            </a:r>
            <a:r>
              <a:rPr lang="en-US" sz="1000" dirty="0" smtClean="0">
                <a:hlinkClick r:id="rId3"/>
              </a:rPr>
              <a:t>doi.org/10.1145/3597503.3608128</a:t>
            </a:r>
            <a:endParaRPr lang="en-US" sz="1000" dirty="0" smtClean="0"/>
          </a:p>
          <a:p>
            <a:pPr marL="171450" indent="-171450">
              <a:spcBef>
                <a:spcPts val="300"/>
              </a:spcBef>
              <a:buClr>
                <a:schemeClr val="dk1"/>
              </a:buClr>
              <a:buSzPts val="1100"/>
            </a:pPr>
            <a:r>
              <a:rPr lang="en-US" sz="1000" dirty="0"/>
              <a:t>Copilot Homepage. Retrieved from </a:t>
            </a:r>
            <a:r>
              <a:rPr lang="en-US" sz="1000" u="sng" dirty="0"/>
              <a:t>https://github.com/features/copilot</a:t>
            </a:r>
          </a:p>
          <a:p>
            <a:pPr marL="171450" indent="-171450">
              <a:spcBef>
                <a:spcPts val="300"/>
              </a:spcBef>
              <a:buClr>
                <a:schemeClr val="dk1"/>
              </a:buClr>
              <a:buSzPts val="1100"/>
            </a:pPr>
            <a:r>
              <a:rPr lang="en-US" sz="1000" dirty="0"/>
              <a:t>Wong, M. -F., </a:t>
            </a:r>
            <a:r>
              <a:rPr lang="en-US" sz="1000" dirty="0" err="1"/>
              <a:t>Guo</a:t>
            </a:r>
            <a:r>
              <a:rPr lang="en-US" sz="1000" dirty="0"/>
              <a:t>, S., Hang, C. -N., Ho, S. -W., &amp; Tan, C. -W. (2023). Natural Language Generation and Understanding of Big Code for AI-Assisted Programming: A Review. </a:t>
            </a:r>
            <a:r>
              <a:rPr lang="en-US" sz="1000" i="1" dirty="0"/>
              <a:t>Entropy</a:t>
            </a:r>
            <a:r>
              <a:rPr lang="en-US" sz="1000" dirty="0"/>
              <a:t>, </a:t>
            </a:r>
            <a:r>
              <a:rPr lang="en-US" sz="1000" i="1" dirty="0"/>
              <a:t>25</a:t>
            </a:r>
            <a:r>
              <a:rPr lang="en-US" sz="1000" dirty="0"/>
              <a:t>(6), 888. </a:t>
            </a:r>
            <a:r>
              <a:rPr lang="en-US" sz="1000" dirty="0">
                <a:hlinkClick r:id="rId4"/>
              </a:rPr>
              <a:t>https://</a:t>
            </a:r>
            <a:r>
              <a:rPr lang="en-US" sz="1000" dirty="0" smtClean="0">
                <a:hlinkClick r:id="rId4"/>
              </a:rPr>
              <a:t>doi.org/10.3390/e25060888</a:t>
            </a:r>
            <a:endParaRPr lang="fa-IR" sz="1000" dirty="0" smtClean="0"/>
          </a:p>
          <a:p>
            <a:pPr marL="171450" indent="-171450">
              <a:spcBef>
                <a:spcPts val="300"/>
              </a:spcBef>
              <a:buClr>
                <a:schemeClr val="dk1"/>
              </a:buClr>
              <a:buSzPts val="1100"/>
            </a:pPr>
            <a:r>
              <a:rPr lang="en-US" sz="1000" dirty="0"/>
              <a:t>Pearce, H., Ahmad, B., Tan, B., Dolan-</a:t>
            </a:r>
            <a:r>
              <a:rPr lang="en-US" sz="1000" dirty="0" err="1"/>
              <a:t>Gavitt</a:t>
            </a:r>
            <a:r>
              <a:rPr lang="en-US" sz="1000" dirty="0"/>
              <a:t>, B., &amp; Karri, R. (2022). Asleep at the Keyboard? Assessing the Security of GitHub Copilot's Code Contributions. In </a:t>
            </a:r>
            <a:r>
              <a:rPr lang="en-US" sz="1000" i="1" dirty="0"/>
              <a:t>Proceedings - 43rd IEEE Symposium on Security and Privacy, SP 2022 </a:t>
            </a:r>
            <a:r>
              <a:rPr lang="en-US" sz="1000" dirty="0"/>
              <a:t>(pp. 754-768). (Proceedings - IEEE Symposium on Security and Privacy; Vol. 2022-May). Institute of Electrical and Electronics Engineers Inc.. https://</a:t>
            </a:r>
            <a:r>
              <a:rPr lang="en-US" sz="1000" dirty="0" smtClean="0"/>
              <a:t>doi.org/10.1109/SP46214.2022.9833571</a:t>
            </a:r>
          </a:p>
          <a:p>
            <a:pPr marL="171450" indent="-171450">
              <a:spcBef>
                <a:spcPts val="300"/>
              </a:spcBef>
              <a:buClr>
                <a:schemeClr val="dk1"/>
              </a:buClr>
              <a:buSzPts val="1100"/>
            </a:pPr>
            <a:r>
              <a:rPr lang="en-US" sz="1000" dirty="0"/>
              <a:t>Hassan, A. E., Zimmermann, T., Research, M., </a:t>
            </a:r>
            <a:r>
              <a:rPr lang="en-US" sz="1000" dirty="0" err="1"/>
              <a:t>Foutse</a:t>
            </a:r>
            <a:r>
              <a:rPr lang="en-US" sz="1000" dirty="0"/>
              <a:t> </a:t>
            </a:r>
            <a:r>
              <a:rPr lang="en-US" sz="1000" dirty="0" err="1"/>
              <a:t>Khomh</a:t>
            </a:r>
            <a:r>
              <a:rPr lang="en-US" sz="1000" dirty="0"/>
              <a:t>, U., Montreal, P., &amp; </a:t>
            </a:r>
            <a:r>
              <a:rPr lang="en-US" sz="1000" dirty="0" err="1"/>
              <a:t>Nachi</a:t>
            </a:r>
            <a:r>
              <a:rPr lang="en-US" sz="1000" dirty="0"/>
              <a:t> </a:t>
            </a:r>
            <a:r>
              <a:rPr lang="en-US" sz="1000" dirty="0" err="1"/>
              <a:t>Nagappan</a:t>
            </a:r>
            <a:r>
              <a:rPr lang="en-US" sz="1000" dirty="0"/>
              <a:t>, C. (</a:t>
            </a:r>
            <a:r>
              <a:rPr lang="en-US" sz="1000" dirty="0" err="1"/>
              <a:t>n.d.</a:t>
            </a:r>
            <a:r>
              <a:rPr lang="en-US" sz="1000" dirty="0"/>
              <a:t>). </a:t>
            </a:r>
            <a:r>
              <a:rPr lang="en-US" sz="1000" i="1" dirty="0"/>
              <a:t>FM+SE Vision 2030 Summary Report: Challenges and Opportunities in the Road Ahead</a:t>
            </a:r>
            <a:r>
              <a:rPr lang="en-US" sz="1000" dirty="0" smtClean="0"/>
              <a:t>.</a:t>
            </a:r>
          </a:p>
          <a:p>
            <a:pPr marL="171450" indent="-171450">
              <a:spcBef>
                <a:spcPts val="300"/>
              </a:spcBef>
              <a:buClr>
                <a:schemeClr val="dk1"/>
              </a:buClr>
              <a:buSzPts val="1100"/>
            </a:pPr>
            <a:r>
              <a:rPr lang="en-US" sz="1000" dirty="0" err="1"/>
              <a:t>Owura</a:t>
            </a:r>
            <a:r>
              <a:rPr lang="en-US" sz="1000" dirty="0"/>
              <a:t> </a:t>
            </a:r>
            <a:r>
              <a:rPr lang="en-US" sz="1000" dirty="0" err="1"/>
              <a:t>Asare</a:t>
            </a:r>
            <a:r>
              <a:rPr lang="en-US" sz="1000" dirty="0"/>
              <a:t>, </a:t>
            </a:r>
            <a:r>
              <a:rPr lang="en-US" sz="1000" dirty="0" err="1"/>
              <a:t>Meiyappan</a:t>
            </a:r>
            <a:r>
              <a:rPr lang="en-US" sz="1000" dirty="0"/>
              <a:t> </a:t>
            </a:r>
            <a:r>
              <a:rPr lang="en-US" sz="1000" dirty="0" err="1"/>
              <a:t>Nagappan</a:t>
            </a:r>
            <a:r>
              <a:rPr lang="en-US" sz="1000" dirty="0"/>
              <a:t>, and N. </a:t>
            </a:r>
            <a:r>
              <a:rPr lang="en-US" sz="1000" dirty="0" err="1"/>
              <a:t>Asokan</a:t>
            </a:r>
            <a:r>
              <a:rPr lang="en-US" sz="1000" dirty="0"/>
              <a:t>. 2023. Is GitHub’s Copilot as bad as humans at introducing vulnerabilities in code? Empirical </a:t>
            </a:r>
            <a:r>
              <a:rPr lang="en-US" sz="1000" dirty="0" err="1"/>
              <a:t>Softw</a:t>
            </a:r>
            <a:r>
              <a:rPr lang="en-US" sz="1000" dirty="0"/>
              <a:t>. </a:t>
            </a:r>
            <a:r>
              <a:rPr lang="en-US" sz="1000" dirty="0" err="1"/>
              <a:t>Engg</a:t>
            </a:r>
            <a:r>
              <a:rPr lang="en-US" sz="1000" dirty="0"/>
              <a:t>. 28, 6 (Nov 2023). </a:t>
            </a:r>
            <a:r>
              <a:rPr lang="en-US" sz="1000" dirty="0">
                <a:hlinkClick r:id="rId5"/>
              </a:rPr>
              <a:t>https://</a:t>
            </a:r>
            <a:r>
              <a:rPr lang="en-US" sz="1000" dirty="0" smtClean="0">
                <a:hlinkClick r:id="rId5"/>
              </a:rPr>
              <a:t>doi.org/10.1007/s10664-023-10380-1</a:t>
            </a:r>
            <a:endParaRPr sz="1000" dirty="0"/>
          </a:p>
        </p:txBody>
      </p:sp>
      <p:sp>
        <p:nvSpPr>
          <p:cNvPr id="523" name="Google Shape;523;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SOURCES</a:t>
            </a:r>
            <a:endParaRPr dirty="0"/>
          </a:p>
        </p:txBody>
      </p:sp>
    </p:spTree>
    <p:extLst>
      <p:ext uri="{BB962C8B-B14F-4D97-AF65-F5344CB8AC3E}">
        <p14:creationId xmlns:p14="http://schemas.microsoft.com/office/powerpoint/2010/main" val="4035025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9"/>
          <p:cNvSpPr txBox="1">
            <a:spLocks noGrp="1"/>
          </p:cNvSpPr>
          <p:nvPr>
            <p:ph type="body" idx="1"/>
          </p:nvPr>
        </p:nvSpPr>
        <p:spPr>
          <a:xfrm>
            <a:off x="720000" y="1017725"/>
            <a:ext cx="7704000" cy="3586200"/>
          </a:xfrm>
          <a:prstGeom prst="rect">
            <a:avLst/>
          </a:prstGeom>
        </p:spPr>
        <p:txBody>
          <a:bodyPr spcFirstLastPara="1" wrap="square" lIns="91425" tIns="91425" rIns="91425" bIns="91425" anchor="t" anchorCtr="0">
            <a:noAutofit/>
          </a:bodyPr>
          <a:lstStyle/>
          <a:p>
            <a:pPr marL="171450" indent="-171450">
              <a:spcBef>
                <a:spcPts val="300"/>
              </a:spcBef>
              <a:buClr>
                <a:schemeClr val="dk1"/>
              </a:buClr>
              <a:buSzPts val="1100"/>
            </a:pPr>
            <a:r>
              <a:rPr lang="en-US" sz="1000" dirty="0" err="1" smtClean="0"/>
              <a:t>Samia</a:t>
            </a:r>
            <a:r>
              <a:rPr lang="en-US" sz="1000" dirty="0" smtClean="0"/>
              <a:t> </a:t>
            </a:r>
            <a:r>
              <a:rPr lang="en-US" sz="1000" dirty="0" err="1" smtClean="0"/>
              <a:t>Kabir</a:t>
            </a:r>
            <a:r>
              <a:rPr lang="en-US" sz="1000" dirty="0" smtClean="0"/>
              <a:t>, David N. Udo-</a:t>
            </a:r>
            <a:r>
              <a:rPr lang="en-US" sz="1000" dirty="0" err="1" smtClean="0"/>
              <a:t>Imeh</a:t>
            </a:r>
            <a:r>
              <a:rPr lang="en-US" sz="1000" dirty="0" smtClean="0"/>
              <a:t>, </a:t>
            </a:r>
            <a:r>
              <a:rPr lang="en-US" sz="1000" dirty="0" err="1" smtClean="0"/>
              <a:t>Bonan</a:t>
            </a:r>
            <a:r>
              <a:rPr lang="en-US" sz="1000" dirty="0" smtClean="0"/>
              <a:t> Kou, and </a:t>
            </a:r>
            <a:r>
              <a:rPr lang="en-US" sz="1000" dirty="0" err="1" smtClean="0"/>
              <a:t>Tianyi</a:t>
            </a:r>
            <a:r>
              <a:rPr lang="en-US" sz="1000" dirty="0" smtClean="0"/>
              <a:t> Zhang. 2024. Is Stack Overflow Obsolete? An Empirical Study of the Characteristics of </a:t>
            </a:r>
            <a:r>
              <a:rPr lang="en-US" sz="1000" dirty="0" err="1" smtClean="0"/>
              <a:t>ChatGPT</a:t>
            </a:r>
            <a:r>
              <a:rPr lang="en-US" sz="1000" dirty="0" smtClean="0"/>
              <a:t> Answers to Stack Overflow Questions. In Proceedings of the 2024 CHI Conference on Human Factors in Computing Systems (CHI '24). Association for Computing Machinery, New York, NY, USA, Article 935, 1–17. </a:t>
            </a:r>
            <a:r>
              <a:rPr lang="en-US" sz="1000" dirty="0" smtClean="0">
                <a:hlinkClick r:id="rId3"/>
              </a:rPr>
              <a:t>https://doi.org/10.1145/3613904.3642596</a:t>
            </a:r>
            <a:endParaRPr lang="en-US" sz="1000" dirty="0" smtClean="0"/>
          </a:p>
          <a:p>
            <a:pPr marL="171450" indent="-171450">
              <a:spcBef>
                <a:spcPts val="300"/>
              </a:spcBef>
              <a:buClr>
                <a:schemeClr val="dk1"/>
              </a:buClr>
              <a:buSzPts val="1100"/>
            </a:pPr>
            <a:r>
              <a:rPr lang="en-US" sz="1000" dirty="0"/>
              <a:t>Silva, C. A. G. d., Ramos, F. N., de </a:t>
            </a:r>
            <a:r>
              <a:rPr lang="en-US" sz="1000" dirty="0" err="1"/>
              <a:t>Moraes</a:t>
            </a:r>
            <a:r>
              <a:rPr lang="en-US" sz="1000" dirty="0"/>
              <a:t>, R. V., &amp; Santos, E. L. d. (2024). </a:t>
            </a:r>
            <a:r>
              <a:rPr lang="en-US" sz="1000" dirty="0" err="1"/>
              <a:t>ChatGPT</a:t>
            </a:r>
            <a:r>
              <a:rPr lang="en-US" sz="1000" dirty="0"/>
              <a:t>: Challenges and Benefits in Software Programming for Higher Education. </a:t>
            </a:r>
            <a:r>
              <a:rPr lang="en-US" sz="1000" i="1" dirty="0"/>
              <a:t>Sustainability</a:t>
            </a:r>
            <a:r>
              <a:rPr lang="en-US" sz="1000" dirty="0"/>
              <a:t>, </a:t>
            </a:r>
            <a:r>
              <a:rPr lang="en-US" sz="1000" i="1" dirty="0"/>
              <a:t>16</a:t>
            </a:r>
            <a:r>
              <a:rPr lang="en-US" sz="1000" dirty="0"/>
              <a:t>(3), 1245. </a:t>
            </a:r>
            <a:r>
              <a:rPr lang="en-US" sz="1000" dirty="0">
                <a:hlinkClick r:id="rId4"/>
              </a:rPr>
              <a:t>https://</a:t>
            </a:r>
            <a:r>
              <a:rPr lang="en-US" sz="1000" dirty="0" smtClean="0">
                <a:hlinkClick r:id="rId4"/>
              </a:rPr>
              <a:t>doi.org/10.3390/su16031245</a:t>
            </a:r>
            <a:endParaRPr lang="en-US" sz="1000" dirty="0" smtClean="0"/>
          </a:p>
          <a:p>
            <a:pPr marL="171450" indent="-171450">
              <a:spcBef>
                <a:spcPts val="300"/>
              </a:spcBef>
              <a:buClr>
                <a:schemeClr val="dk1"/>
              </a:buClr>
              <a:buSzPts val="1100"/>
            </a:pPr>
            <a:r>
              <a:rPr lang="en-US" sz="1000" dirty="0" err="1"/>
              <a:t>Kotsiantis</a:t>
            </a:r>
            <a:r>
              <a:rPr lang="en-US" sz="1000" dirty="0"/>
              <a:t>, S., </a:t>
            </a:r>
            <a:r>
              <a:rPr lang="en-US" sz="1000" dirty="0" err="1"/>
              <a:t>Verykios</a:t>
            </a:r>
            <a:r>
              <a:rPr lang="en-US" sz="1000" dirty="0"/>
              <a:t>, V., &amp; </a:t>
            </a:r>
            <a:r>
              <a:rPr lang="en-US" sz="1000" dirty="0" err="1"/>
              <a:t>Tzagarakis</a:t>
            </a:r>
            <a:r>
              <a:rPr lang="en-US" sz="1000" dirty="0"/>
              <a:t>, M. (2024). AI-Assisted Programming Tasks Using Code </a:t>
            </a:r>
            <a:r>
              <a:rPr lang="en-US" sz="1000" dirty="0" err="1"/>
              <a:t>Embeddings</a:t>
            </a:r>
            <a:r>
              <a:rPr lang="en-US" sz="1000" dirty="0"/>
              <a:t> and Transformers. </a:t>
            </a:r>
            <a:r>
              <a:rPr lang="en-US" sz="1000" i="1" dirty="0"/>
              <a:t>Electronics</a:t>
            </a:r>
            <a:r>
              <a:rPr lang="en-US" sz="1000" dirty="0"/>
              <a:t>, </a:t>
            </a:r>
            <a:r>
              <a:rPr lang="en-US" sz="1000" i="1" dirty="0"/>
              <a:t>13</a:t>
            </a:r>
            <a:r>
              <a:rPr lang="en-US" sz="1000" dirty="0"/>
              <a:t>(4), 767. https://doi.org/10.3390/electronics13040767</a:t>
            </a:r>
            <a:endParaRPr lang="en-US" sz="1000" dirty="0" smtClean="0"/>
          </a:p>
          <a:p>
            <a:pPr marL="171450" indent="-171450">
              <a:spcBef>
                <a:spcPts val="300"/>
              </a:spcBef>
              <a:buClr>
                <a:schemeClr val="dk1"/>
              </a:buClr>
              <a:buSzPts val="1100"/>
            </a:pPr>
            <a:endParaRPr sz="1000" dirty="0"/>
          </a:p>
        </p:txBody>
      </p:sp>
      <p:sp>
        <p:nvSpPr>
          <p:cNvPr id="523" name="Google Shape;523;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SOURCES</a:t>
            </a:r>
            <a:endParaRPr dirty="0"/>
          </a:p>
        </p:txBody>
      </p:sp>
    </p:spTree>
    <p:extLst>
      <p:ext uri="{BB962C8B-B14F-4D97-AF65-F5344CB8AC3E}">
        <p14:creationId xmlns:p14="http://schemas.microsoft.com/office/powerpoint/2010/main" val="291298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24" name="Google Shape;224;p30"/>
          <p:cNvSpPr txBox="1">
            <a:spLocks noGrp="1"/>
          </p:cNvSpPr>
          <p:nvPr>
            <p:ph type="title" idx="2"/>
          </p:nvPr>
        </p:nvSpPr>
        <p:spPr>
          <a:xfrm>
            <a:off x="720000" y="1579950"/>
            <a:ext cx="765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225" name="Google Shape;225;p30"/>
          <p:cNvSpPr txBox="1">
            <a:spLocks noGrp="1"/>
          </p:cNvSpPr>
          <p:nvPr>
            <p:ph type="title" idx="3"/>
          </p:nvPr>
        </p:nvSpPr>
        <p:spPr>
          <a:xfrm>
            <a:off x="720000" y="2914288"/>
            <a:ext cx="765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226" name="Google Shape;226;p30"/>
          <p:cNvSpPr txBox="1">
            <a:spLocks noGrp="1"/>
          </p:cNvSpPr>
          <p:nvPr>
            <p:ph type="title" idx="4"/>
          </p:nvPr>
        </p:nvSpPr>
        <p:spPr>
          <a:xfrm>
            <a:off x="3371772" y="1579950"/>
            <a:ext cx="765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27" name="Google Shape;227;p30"/>
          <p:cNvSpPr txBox="1">
            <a:spLocks noGrp="1"/>
          </p:cNvSpPr>
          <p:nvPr>
            <p:ph type="title" idx="5"/>
          </p:nvPr>
        </p:nvSpPr>
        <p:spPr>
          <a:xfrm>
            <a:off x="4727193" y="2914288"/>
            <a:ext cx="765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228" name="Google Shape;228;p30"/>
          <p:cNvSpPr txBox="1">
            <a:spLocks noGrp="1"/>
          </p:cNvSpPr>
          <p:nvPr>
            <p:ph type="title" idx="6"/>
          </p:nvPr>
        </p:nvSpPr>
        <p:spPr>
          <a:xfrm>
            <a:off x="6023544" y="1579950"/>
            <a:ext cx="765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230" name="Google Shape;230;p30"/>
          <p:cNvSpPr txBox="1">
            <a:spLocks noGrp="1"/>
          </p:cNvSpPr>
          <p:nvPr>
            <p:ph type="subTitle" idx="1"/>
          </p:nvPr>
        </p:nvSpPr>
        <p:spPr>
          <a:xfrm>
            <a:off x="720000" y="1978648"/>
            <a:ext cx="2400600" cy="5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31" name="Google Shape;231;p30"/>
          <p:cNvSpPr txBox="1">
            <a:spLocks noGrp="1"/>
          </p:cNvSpPr>
          <p:nvPr>
            <p:ph type="subTitle" idx="8"/>
          </p:nvPr>
        </p:nvSpPr>
        <p:spPr>
          <a:xfrm>
            <a:off x="3371774" y="1978648"/>
            <a:ext cx="2400600" cy="5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Use Cases</a:t>
            </a:r>
            <a:endParaRPr dirty="0"/>
          </a:p>
        </p:txBody>
      </p:sp>
      <p:sp>
        <p:nvSpPr>
          <p:cNvPr id="232" name="Google Shape;232;p30"/>
          <p:cNvSpPr txBox="1">
            <a:spLocks noGrp="1"/>
          </p:cNvSpPr>
          <p:nvPr>
            <p:ph type="subTitle" idx="9"/>
          </p:nvPr>
        </p:nvSpPr>
        <p:spPr>
          <a:xfrm>
            <a:off x="6023548" y="1978648"/>
            <a:ext cx="2400600" cy="5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Threats</a:t>
            </a:r>
            <a:endParaRPr dirty="0"/>
          </a:p>
        </p:txBody>
      </p:sp>
      <p:sp>
        <p:nvSpPr>
          <p:cNvPr id="233" name="Google Shape;233;p30"/>
          <p:cNvSpPr txBox="1">
            <a:spLocks noGrp="1"/>
          </p:cNvSpPr>
          <p:nvPr>
            <p:ph type="subTitle" idx="13"/>
          </p:nvPr>
        </p:nvSpPr>
        <p:spPr>
          <a:xfrm>
            <a:off x="720000" y="3313049"/>
            <a:ext cx="3416772" cy="5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Ethical Considerations</a:t>
            </a:r>
            <a:endParaRPr dirty="0"/>
          </a:p>
        </p:txBody>
      </p:sp>
      <p:sp>
        <p:nvSpPr>
          <p:cNvPr id="234" name="Google Shape;234;p30"/>
          <p:cNvSpPr txBox="1">
            <a:spLocks noGrp="1"/>
          </p:cNvSpPr>
          <p:nvPr>
            <p:ph type="subTitle" idx="14"/>
          </p:nvPr>
        </p:nvSpPr>
        <p:spPr>
          <a:xfrm>
            <a:off x="4727195" y="3313049"/>
            <a:ext cx="2400600" cy="5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Sources</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720000" y="445025"/>
            <a:ext cx="521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sp>
        <p:nvSpPr>
          <p:cNvPr id="241" name="Google Shape;241;p31"/>
          <p:cNvSpPr txBox="1">
            <a:spLocks noGrp="1"/>
          </p:cNvSpPr>
          <p:nvPr>
            <p:ph type="subTitle" idx="1"/>
          </p:nvPr>
        </p:nvSpPr>
        <p:spPr>
          <a:xfrm>
            <a:off x="720000" y="1413375"/>
            <a:ext cx="5212800" cy="26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a:t>
            </a:r>
            <a:r>
              <a:rPr lang="en" dirty="0" smtClean="0"/>
              <a:t>ome stats</a:t>
            </a:r>
            <a:endParaRPr dirty="0" smtClean="0"/>
          </a:p>
          <a:p>
            <a:pPr lvl="0">
              <a:spcBef>
                <a:spcPts val="1000"/>
              </a:spcBef>
            </a:pPr>
            <a:r>
              <a:rPr lang="en-US" dirty="0" smtClean="0"/>
              <a:t>43% of developers used AI tools in 2023 </a:t>
            </a:r>
            <a:r>
              <a:rPr lang="en-US" baseline="50000" dirty="0" smtClean="0"/>
              <a:t>1</a:t>
            </a:r>
          </a:p>
          <a:p>
            <a:pPr lvl="0">
              <a:spcBef>
                <a:spcPts val="1000"/>
              </a:spcBef>
            </a:pPr>
            <a:r>
              <a:rPr lang="en-US" dirty="0" smtClean="0"/>
              <a:t>25% were planning to start using them </a:t>
            </a:r>
            <a:r>
              <a:rPr lang="en-US" baseline="50000" dirty="0" smtClean="0"/>
              <a:t>1</a:t>
            </a:r>
          </a:p>
          <a:p>
            <a:pPr lvl="0">
              <a:spcBef>
                <a:spcPts val="1000"/>
              </a:spcBef>
            </a:pPr>
            <a:r>
              <a:rPr lang="en-US" dirty="0" err="1" smtClean="0"/>
              <a:t>Github</a:t>
            </a:r>
            <a:r>
              <a:rPr lang="en-US" dirty="0" smtClean="0"/>
              <a:t> Copilot the most popular </a:t>
            </a:r>
            <a:r>
              <a:rPr lang="en-US" baseline="50000" dirty="0" smtClean="0"/>
              <a:t>2</a:t>
            </a:r>
            <a:endParaRPr lang="fa-IR" dirty="0" smtClean="0"/>
          </a:p>
          <a:p>
            <a:pPr lvl="0">
              <a:spcBef>
                <a:spcPts val="1000"/>
              </a:spcBef>
            </a:pPr>
            <a:r>
              <a:rPr lang="en-US" dirty="0" smtClean="0"/>
              <a:t>30% of their code is with Copilot </a:t>
            </a:r>
            <a:r>
              <a:rPr lang="en-US" baseline="50000" dirty="0" smtClean="0"/>
              <a:t>2</a:t>
            </a:r>
          </a:p>
          <a:p>
            <a:pPr lvl="0">
              <a:spcBef>
                <a:spcPts val="1000"/>
              </a:spcBef>
            </a:pPr>
            <a:r>
              <a:rPr lang="en-US" dirty="0" smtClean="0"/>
              <a:t>55% Faster Coding </a:t>
            </a:r>
            <a:r>
              <a:rPr lang="en-US" baseline="50000" dirty="0" smtClean="0"/>
              <a:t>3</a:t>
            </a:r>
          </a:p>
          <a:p>
            <a:pPr lvl="0">
              <a:spcBef>
                <a:spcPts val="1000"/>
              </a:spcBef>
            </a:pPr>
            <a:endParaRPr lang="en-US" dirty="0" smtClean="0"/>
          </a:p>
          <a:p>
            <a:pPr lvl="0">
              <a:spcBef>
                <a:spcPts val="1000"/>
              </a:spcBef>
            </a:pPr>
            <a:endParaRPr lang="en-US" dirty="0" smtClean="0"/>
          </a:p>
          <a:p>
            <a:pPr marL="457200" lvl="0" indent="-304800" algn="l" rtl="0">
              <a:spcBef>
                <a:spcPts val="1000"/>
              </a:spcBef>
              <a:spcAft>
                <a:spcPts val="0"/>
              </a:spcAft>
              <a:buSzPts val="1200"/>
              <a:buChar char="●"/>
            </a:pPr>
            <a:endParaRPr dirty="0"/>
          </a:p>
        </p:txBody>
      </p:sp>
      <p:sp>
        <p:nvSpPr>
          <p:cNvPr id="5" name="TextBox 4"/>
          <p:cNvSpPr txBox="1"/>
          <p:nvPr/>
        </p:nvSpPr>
        <p:spPr>
          <a:xfrm>
            <a:off x="720000" y="4610274"/>
            <a:ext cx="5702065" cy="523220"/>
          </a:xfrm>
          <a:prstGeom prst="rect">
            <a:avLst/>
          </a:prstGeom>
          <a:noFill/>
        </p:spPr>
        <p:txBody>
          <a:bodyPr wrap="square" rtlCol="0">
            <a:spAutoFit/>
          </a:bodyPr>
          <a:lstStyle/>
          <a:p>
            <a:pPr marL="228600" indent="-228600">
              <a:buAutoNum type="arabicPeriod"/>
            </a:pPr>
            <a:r>
              <a:rPr lang="en-US" sz="700" dirty="0" smtClean="0"/>
              <a:t>Stack </a:t>
            </a:r>
            <a:r>
              <a:rPr lang="en-US" sz="700" dirty="0"/>
              <a:t>Overflow. (2023). </a:t>
            </a:r>
            <a:r>
              <a:rPr lang="en-US" sz="700" i="1" dirty="0"/>
              <a:t>2023 Developer Survey</a:t>
            </a:r>
            <a:r>
              <a:rPr lang="en-US" sz="700" dirty="0"/>
              <a:t>. Retrieved from </a:t>
            </a:r>
            <a:r>
              <a:rPr lang="en-US" sz="700" dirty="0">
                <a:hlinkClick r:id="rId3"/>
              </a:rPr>
              <a:t>https://survey.stackoverflow.co/2023/#</a:t>
            </a:r>
            <a:r>
              <a:rPr lang="en-US" sz="700" dirty="0" smtClean="0">
                <a:hlinkClick r:id="rId3"/>
              </a:rPr>
              <a:t>overview</a:t>
            </a:r>
            <a:endParaRPr lang="en-US" sz="700" dirty="0" smtClean="0"/>
          </a:p>
          <a:p>
            <a:pPr marL="228600" indent="-228600">
              <a:buAutoNum type="arabicPeriod"/>
            </a:pPr>
            <a:r>
              <a:rPr lang="en-US" sz="700" dirty="0"/>
              <a:t>Liang et al</a:t>
            </a:r>
            <a:r>
              <a:rPr lang="en-US" sz="700" dirty="0" smtClean="0"/>
              <a:t>., 2024</a:t>
            </a:r>
          </a:p>
          <a:p>
            <a:pPr marL="228600" indent="-228600">
              <a:buAutoNum type="arabicPeriod"/>
            </a:pPr>
            <a:r>
              <a:rPr lang="en-US" sz="700" dirty="0" smtClean="0"/>
              <a:t>Copilot Homepage. </a:t>
            </a:r>
            <a:r>
              <a:rPr lang="en-US" sz="700" dirty="0"/>
              <a:t>Retrieved from </a:t>
            </a:r>
            <a:r>
              <a:rPr lang="en-US" sz="700" u="sng" dirty="0"/>
              <a:t>https://github.com/features/copilot</a:t>
            </a:r>
            <a:endParaRPr lang="en-US" sz="700" u="sng" dirty="0" smtClean="0"/>
          </a:p>
          <a:p>
            <a:pPr marL="228600" indent="-228600">
              <a:buAutoNum type="arabicPeriod"/>
            </a:pPr>
            <a:endParaRPr lang="en-US" sz="7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AI-Assisted Programming </a:t>
            </a:r>
            <a:r>
              <a:rPr lang="en-US" dirty="0" smtClean="0"/>
              <a:t>Tasks </a:t>
            </a:r>
            <a:r>
              <a:rPr lang="en-US" baseline="50000" dirty="0" smtClean="0"/>
              <a:t>1</a:t>
            </a:r>
            <a:endParaRPr baseline="50000" dirty="0"/>
          </a:p>
        </p:txBody>
      </p:sp>
      <p:grpSp>
        <p:nvGrpSpPr>
          <p:cNvPr id="253" name="Google Shape;253;p32"/>
          <p:cNvGrpSpPr/>
          <p:nvPr/>
        </p:nvGrpSpPr>
        <p:grpSpPr>
          <a:xfrm>
            <a:off x="1375675" y="4387100"/>
            <a:ext cx="7890000" cy="0"/>
            <a:chOff x="2220050" y="1547100"/>
            <a:chExt cx="7890000" cy="0"/>
          </a:xfrm>
        </p:grpSpPr>
        <p:cxnSp>
          <p:nvCxnSpPr>
            <p:cNvPr id="254" name="Google Shape;254;p32"/>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255" name="Google Shape;255;p32"/>
            <p:cNvCxnSpPr/>
            <p:nvPr/>
          </p:nvCxnSpPr>
          <p:spPr>
            <a:xfrm>
              <a:off x="2684450" y="1547100"/>
              <a:ext cx="7425600" cy="0"/>
            </a:xfrm>
            <a:prstGeom prst="straightConnector1">
              <a:avLst/>
            </a:prstGeom>
            <a:noFill/>
            <a:ln w="9525" cap="flat" cmpd="sng">
              <a:solidFill>
                <a:schemeClr val="dk1"/>
              </a:solidFill>
              <a:prstDash val="solid"/>
              <a:round/>
              <a:headEnd type="none" w="med" len="med"/>
              <a:tailEnd type="none" w="med" len="med"/>
            </a:ln>
          </p:spPr>
        </p:cxnSp>
      </p:grpSp>
      <p:sp>
        <p:nvSpPr>
          <p:cNvPr id="18" name="TextBox 17"/>
          <p:cNvSpPr txBox="1"/>
          <p:nvPr/>
        </p:nvSpPr>
        <p:spPr>
          <a:xfrm>
            <a:off x="720000" y="4504015"/>
            <a:ext cx="5702065" cy="307777"/>
          </a:xfrm>
          <a:prstGeom prst="rect">
            <a:avLst/>
          </a:prstGeom>
          <a:noFill/>
        </p:spPr>
        <p:txBody>
          <a:bodyPr wrap="square" rtlCol="0">
            <a:spAutoFit/>
          </a:bodyPr>
          <a:lstStyle/>
          <a:p>
            <a:pPr marL="228600" indent="-228600">
              <a:buAutoNum type="arabicPeriod"/>
            </a:pPr>
            <a:r>
              <a:rPr lang="en-US" sz="700" dirty="0" smtClean="0"/>
              <a:t>Wong et al., 2023</a:t>
            </a:r>
            <a:endParaRPr lang="en-US" sz="700" u="sng" dirty="0" smtClean="0"/>
          </a:p>
          <a:p>
            <a:pPr marL="228600" indent="-228600">
              <a:buAutoNum type="arabicPeriod"/>
            </a:pPr>
            <a:endParaRPr lang="en-US" sz="700" dirty="0"/>
          </a:p>
        </p:txBody>
      </p:sp>
      <p:sp>
        <p:nvSpPr>
          <p:cNvPr id="9" name="TextBox 8"/>
          <p:cNvSpPr txBox="1"/>
          <p:nvPr/>
        </p:nvSpPr>
        <p:spPr>
          <a:xfrm>
            <a:off x="719999" y="1505909"/>
            <a:ext cx="2531101" cy="584775"/>
          </a:xfrm>
          <a:prstGeom prst="rect">
            <a:avLst/>
          </a:prstGeom>
          <a:noFill/>
        </p:spPr>
        <p:txBody>
          <a:bodyPr wrap="square" rtlCol="0">
            <a:spAutoFit/>
          </a:bodyPr>
          <a:lstStyle/>
          <a:p>
            <a:r>
              <a:rPr lang="en-US" sz="1600" b="1" dirty="0" smtClean="0">
                <a:solidFill>
                  <a:schemeClr val="bg2">
                    <a:lumMod val="75000"/>
                  </a:schemeClr>
                </a:solidFill>
              </a:rPr>
              <a:t>Code Generation and Completion</a:t>
            </a:r>
            <a:endParaRPr lang="en-US" sz="1600" b="1" dirty="0">
              <a:solidFill>
                <a:schemeClr val="bg2">
                  <a:lumMod val="75000"/>
                </a:schemeClr>
              </a:solidFill>
            </a:endParaRPr>
          </a:p>
        </p:txBody>
      </p:sp>
      <p:sp>
        <p:nvSpPr>
          <p:cNvPr id="23" name="TextBox 22"/>
          <p:cNvSpPr txBox="1"/>
          <p:nvPr/>
        </p:nvSpPr>
        <p:spPr>
          <a:xfrm>
            <a:off x="3251100" y="1505909"/>
            <a:ext cx="2531101" cy="338554"/>
          </a:xfrm>
          <a:prstGeom prst="rect">
            <a:avLst/>
          </a:prstGeom>
          <a:noFill/>
        </p:spPr>
        <p:txBody>
          <a:bodyPr wrap="square" rtlCol="0">
            <a:spAutoFit/>
          </a:bodyPr>
          <a:lstStyle/>
          <a:p>
            <a:r>
              <a:rPr lang="en-US" sz="1600" b="1" dirty="0" smtClean="0">
                <a:solidFill>
                  <a:schemeClr val="bg2">
                    <a:lumMod val="75000"/>
                  </a:schemeClr>
                </a:solidFill>
              </a:rPr>
              <a:t>Code Summarization</a:t>
            </a:r>
            <a:endParaRPr lang="en-US" sz="1600" dirty="0">
              <a:solidFill>
                <a:schemeClr val="bg2">
                  <a:lumMod val="75000"/>
                </a:schemeClr>
              </a:solidFill>
            </a:endParaRPr>
          </a:p>
        </p:txBody>
      </p:sp>
      <p:sp>
        <p:nvSpPr>
          <p:cNvPr id="24" name="TextBox 23"/>
          <p:cNvSpPr txBox="1"/>
          <p:nvPr/>
        </p:nvSpPr>
        <p:spPr>
          <a:xfrm>
            <a:off x="5892899" y="1505909"/>
            <a:ext cx="2531101" cy="338554"/>
          </a:xfrm>
          <a:prstGeom prst="rect">
            <a:avLst/>
          </a:prstGeom>
          <a:noFill/>
        </p:spPr>
        <p:txBody>
          <a:bodyPr wrap="square" rtlCol="0">
            <a:spAutoFit/>
          </a:bodyPr>
          <a:lstStyle/>
          <a:p>
            <a:r>
              <a:rPr lang="en-US" sz="1600" b="1" dirty="0" smtClean="0">
                <a:solidFill>
                  <a:schemeClr val="bg2">
                    <a:lumMod val="75000"/>
                  </a:schemeClr>
                </a:solidFill>
              </a:rPr>
              <a:t>Code Refinement</a:t>
            </a:r>
            <a:endParaRPr lang="en-US" sz="1600" dirty="0">
              <a:solidFill>
                <a:schemeClr val="bg2">
                  <a:lumMod val="75000"/>
                </a:schemeClr>
              </a:solidFill>
            </a:endParaRPr>
          </a:p>
        </p:txBody>
      </p:sp>
      <p:sp>
        <p:nvSpPr>
          <p:cNvPr id="25" name="TextBox 24"/>
          <p:cNvSpPr txBox="1"/>
          <p:nvPr/>
        </p:nvSpPr>
        <p:spPr>
          <a:xfrm>
            <a:off x="719999" y="2720151"/>
            <a:ext cx="2531101" cy="338554"/>
          </a:xfrm>
          <a:prstGeom prst="rect">
            <a:avLst/>
          </a:prstGeom>
          <a:noFill/>
        </p:spPr>
        <p:txBody>
          <a:bodyPr wrap="square" rtlCol="0">
            <a:spAutoFit/>
          </a:bodyPr>
          <a:lstStyle/>
          <a:p>
            <a:r>
              <a:rPr lang="en-US" sz="1600" b="1" dirty="0" smtClean="0">
                <a:solidFill>
                  <a:schemeClr val="bg2">
                    <a:lumMod val="75000"/>
                  </a:schemeClr>
                </a:solidFill>
              </a:rPr>
              <a:t>Code Translation</a:t>
            </a:r>
            <a:endParaRPr lang="en-US" sz="1600" b="1" dirty="0">
              <a:solidFill>
                <a:schemeClr val="bg2">
                  <a:lumMod val="75000"/>
                </a:schemeClr>
              </a:solidFill>
            </a:endParaRPr>
          </a:p>
        </p:txBody>
      </p:sp>
      <p:sp>
        <p:nvSpPr>
          <p:cNvPr id="26" name="TextBox 25"/>
          <p:cNvSpPr txBox="1"/>
          <p:nvPr/>
        </p:nvSpPr>
        <p:spPr>
          <a:xfrm>
            <a:off x="3251100" y="2720151"/>
            <a:ext cx="2531101" cy="338554"/>
          </a:xfrm>
          <a:prstGeom prst="rect">
            <a:avLst/>
          </a:prstGeom>
          <a:noFill/>
        </p:spPr>
        <p:txBody>
          <a:bodyPr wrap="square" rtlCol="0">
            <a:spAutoFit/>
          </a:bodyPr>
          <a:lstStyle/>
          <a:p>
            <a:r>
              <a:rPr lang="en-US" sz="1600" b="1" dirty="0" smtClean="0">
                <a:solidFill>
                  <a:schemeClr val="tx2">
                    <a:lumMod val="50000"/>
                  </a:schemeClr>
                </a:solidFill>
              </a:rPr>
              <a:t>Defect Detection</a:t>
            </a:r>
            <a:endParaRPr lang="en-US" sz="1600" dirty="0">
              <a:solidFill>
                <a:schemeClr val="tx2">
                  <a:lumMod val="50000"/>
                </a:schemeClr>
              </a:solidFill>
            </a:endParaRPr>
          </a:p>
        </p:txBody>
      </p:sp>
      <p:sp>
        <p:nvSpPr>
          <p:cNvPr id="27" name="TextBox 26"/>
          <p:cNvSpPr txBox="1"/>
          <p:nvPr/>
        </p:nvSpPr>
        <p:spPr>
          <a:xfrm>
            <a:off x="5892899" y="2720151"/>
            <a:ext cx="2531101" cy="338554"/>
          </a:xfrm>
          <a:prstGeom prst="rect">
            <a:avLst/>
          </a:prstGeom>
          <a:noFill/>
        </p:spPr>
        <p:txBody>
          <a:bodyPr wrap="square" rtlCol="0">
            <a:spAutoFit/>
          </a:bodyPr>
          <a:lstStyle/>
          <a:p>
            <a:r>
              <a:rPr lang="en-US" sz="1600" b="1" dirty="0" smtClean="0">
                <a:solidFill>
                  <a:schemeClr val="tx2">
                    <a:lumMod val="50000"/>
                  </a:schemeClr>
                </a:solidFill>
              </a:rPr>
              <a:t>Clone Detection</a:t>
            </a:r>
            <a:endParaRPr lang="en-US" sz="1600" b="1"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1500200" y="2699650"/>
            <a:ext cx="33621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Threats</a:t>
            </a:r>
            <a:endParaRPr dirty="0"/>
          </a:p>
        </p:txBody>
      </p:sp>
      <p:sp>
        <p:nvSpPr>
          <p:cNvPr id="261" name="Google Shape;261;p33"/>
          <p:cNvSpPr txBox="1">
            <a:spLocks noGrp="1"/>
          </p:cNvSpPr>
          <p:nvPr>
            <p:ph type="title" idx="2"/>
          </p:nvPr>
        </p:nvSpPr>
        <p:spPr>
          <a:xfrm>
            <a:off x="1500200" y="1602050"/>
            <a:ext cx="12888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grpSp>
        <p:nvGrpSpPr>
          <p:cNvPr id="262" name="Google Shape;262;p33"/>
          <p:cNvGrpSpPr/>
          <p:nvPr/>
        </p:nvGrpSpPr>
        <p:grpSpPr>
          <a:xfrm flipH="1">
            <a:off x="-93625" y="2521475"/>
            <a:ext cx="4993500" cy="0"/>
            <a:chOff x="2220050" y="1547100"/>
            <a:chExt cx="4993500" cy="0"/>
          </a:xfrm>
        </p:grpSpPr>
        <p:cxnSp>
          <p:nvCxnSpPr>
            <p:cNvPr id="263" name="Google Shape;263;p33"/>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264" name="Google Shape;264;p33"/>
            <p:cNvCxnSpPr/>
            <p:nvPr/>
          </p:nvCxnSpPr>
          <p:spPr>
            <a:xfrm>
              <a:off x="2684450" y="1547100"/>
              <a:ext cx="4529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720000" y="445025"/>
            <a:ext cx="521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a:t>
            </a:r>
            <a:r>
              <a:rPr lang="en" dirty="0" smtClean="0"/>
              <a:t>ncorrect Suggestions</a:t>
            </a:r>
            <a:endParaRPr dirty="0"/>
          </a:p>
        </p:txBody>
      </p:sp>
      <p:sp>
        <p:nvSpPr>
          <p:cNvPr id="241" name="Google Shape;241;p31"/>
          <p:cNvSpPr txBox="1">
            <a:spLocks noGrp="1"/>
          </p:cNvSpPr>
          <p:nvPr>
            <p:ph type="subTitle" idx="1"/>
          </p:nvPr>
        </p:nvSpPr>
        <p:spPr>
          <a:xfrm>
            <a:off x="720000" y="1413375"/>
            <a:ext cx="5212800" cy="2674500"/>
          </a:xfrm>
          <a:prstGeom prst="rect">
            <a:avLst/>
          </a:prstGeom>
        </p:spPr>
        <p:txBody>
          <a:bodyPr spcFirstLastPara="1" wrap="square" lIns="91425" tIns="91425" rIns="91425" bIns="91425" anchor="t" anchorCtr="0">
            <a:noAutofit/>
          </a:bodyPr>
          <a:lstStyle/>
          <a:p>
            <a:pPr lvl="0">
              <a:spcBef>
                <a:spcPts val="1000"/>
              </a:spcBef>
            </a:pPr>
            <a:r>
              <a:rPr lang="en-US" dirty="0" smtClean="0"/>
              <a:t>Logic vs Language</a:t>
            </a:r>
          </a:p>
          <a:p>
            <a:pPr lvl="0">
              <a:spcBef>
                <a:spcPts val="1000"/>
              </a:spcBef>
            </a:pPr>
            <a:r>
              <a:rPr lang="en-US" dirty="0" smtClean="0"/>
              <a:t>Incorrect / Hallucination</a:t>
            </a:r>
          </a:p>
          <a:p>
            <a:pPr lvl="0">
              <a:spcBef>
                <a:spcPts val="1000"/>
              </a:spcBef>
            </a:pPr>
            <a:r>
              <a:rPr lang="en-US" dirty="0" smtClean="0">
                <a:solidFill>
                  <a:schemeClr val="tx1"/>
                </a:solidFill>
              </a:rPr>
              <a:t>Suboptimal</a:t>
            </a:r>
          </a:p>
          <a:p>
            <a:pPr lvl="0">
              <a:spcBef>
                <a:spcPts val="1000"/>
              </a:spcBef>
            </a:pPr>
            <a:r>
              <a:rPr lang="en-US" dirty="0" smtClean="0">
                <a:solidFill>
                  <a:schemeClr val="tx1"/>
                </a:solidFill>
              </a:rPr>
              <a:t>Unsecure / Vulnerable</a:t>
            </a:r>
          </a:p>
          <a:p>
            <a:pPr lvl="0">
              <a:spcBef>
                <a:spcPts val="1000"/>
              </a:spcBef>
            </a:pPr>
            <a:endParaRPr lang="en-US" dirty="0" smtClean="0"/>
          </a:p>
          <a:p>
            <a:pPr lvl="0">
              <a:spcBef>
                <a:spcPts val="1000"/>
              </a:spcBef>
            </a:pPr>
            <a:endParaRPr lang="en-US" dirty="0" smtClean="0"/>
          </a:p>
          <a:p>
            <a:pPr marL="457200" lvl="0" indent="-304800" algn="l" rtl="0">
              <a:spcBef>
                <a:spcPts val="1000"/>
              </a:spcBef>
              <a:spcAft>
                <a:spcPts val="0"/>
              </a:spcAft>
              <a:buSzPts val="1200"/>
              <a:buChar char="●"/>
            </a:pPr>
            <a:endParaRPr dirty="0"/>
          </a:p>
        </p:txBody>
      </p:sp>
    </p:spTree>
    <p:extLst>
      <p:ext uri="{BB962C8B-B14F-4D97-AF65-F5344CB8AC3E}">
        <p14:creationId xmlns:p14="http://schemas.microsoft.com/office/powerpoint/2010/main" val="2727426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720000" y="445025"/>
            <a:ext cx="521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Security and Vulnerability</a:t>
            </a:r>
            <a:endParaRPr dirty="0"/>
          </a:p>
        </p:txBody>
      </p:sp>
      <p:sp>
        <p:nvSpPr>
          <p:cNvPr id="241" name="Google Shape;241;p31"/>
          <p:cNvSpPr txBox="1">
            <a:spLocks noGrp="1"/>
          </p:cNvSpPr>
          <p:nvPr>
            <p:ph type="subTitle" idx="1"/>
          </p:nvPr>
        </p:nvSpPr>
        <p:spPr>
          <a:xfrm>
            <a:off x="720000" y="1413375"/>
            <a:ext cx="5212800" cy="2674500"/>
          </a:xfrm>
          <a:prstGeom prst="rect">
            <a:avLst/>
          </a:prstGeom>
        </p:spPr>
        <p:txBody>
          <a:bodyPr spcFirstLastPara="1" wrap="square" lIns="91425" tIns="91425" rIns="91425" bIns="91425" anchor="t" anchorCtr="0">
            <a:noAutofit/>
          </a:bodyPr>
          <a:lstStyle/>
          <a:p>
            <a:pPr lvl="0">
              <a:spcBef>
                <a:spcPts val="1000"/>
              </a:spcBef>
            </a:pPr>
            <a:r>
              <a:rPr lang="en-US" dirty="0" smtClean="0"/>
              <a:t>Vulnerable or unsecure code</a:t>
            </a:r>
          </a:p>
          <a:p>
            <a:pPr lvl="0">
              <a:spcBef>
                <a:spcPts val="1000"/>
              </a:spcBef>
            </a:pPr>
            <a:r>
              <a:rPr lang="en-US" dirty="0" smtClean="0"/>
              <a:t>40% vulnerable code by Copilot </a:t>
            </a:r>
            <a:r>
              <a:rPr lang="en-US" baseline="50000" dirty="0" smtClean="0"/>
              <a:t>1</a:t>
            </a:r>
          </a:p>
          <a:p>
            <a:pPr lvl="0">
              <a:spcBef>
                <a:spcPts val="1000"/>
              </a:spcBef>
            </a:pPr>
            <a:r>
              <a:rPr lang="en-US" dirty="0" smtClean="0"/>
              <a:t>Junior </a:t>
            </a:r>
            <a:r>
              <a:rPr lang="en-US" dirty="0" err="1" smtClean="0"/>
              <a:t>devs</a:t>
            </a:r>
            <a:r>
              <a:rPr lang="en-US" dirty="0" smtClean="0"/>
              <a:t> </a:t>
            </a:r>
            <a:r>
              <a:rPr lang="en-US" baseline="50000" dirty="0" smtClean="0"/>
              <a:t>2</a:t>
            </a:r>
            <a:endParaRPr lang="en-US" baseline="50000" dirty="0"/>
          </a:p>
          <a:p>
            <a:pPr lvl="0">
              <a:spcBef>
                <a:spcPts val="1000"/>
              </a:spcBef>
            </a:pPr>
            <a:r>
              <a:rPr lang="en-US" dirty="0" smtClean="0"/>
              <a:t>Security practices change in time </a:t>
            </a:r>
            <a:r>
              <a:rPr lang="en-US" baseline="50000" dirty="0"/>
              <a:t>3</a:t>
            </a:r>
            <a:endParaRPr lang="en-US" baseline="50000" dirty="0" smtClean="0"/>
          </a:p>
          <a:p>
            <a:pPr lvl="0">
              <a:spcBef>
                <a:spcPts val="1000"/>
              </a:spcBef>
            </a:pPr>
            <a:r>
              <a:rPr lang="en-US" dirty="0" smtClean="0"/>
              <a:t>Programming Specific Tools vs General Purpose LLMs</a:t>
            </a:r>
          </a:p>
          <a:p>
            <a:pPr lvl="0">
              <a:spcBef>
                <a:spcPts val="1000"/>
              </a:spcBef>
            </a:pPr>
            <a:endParaRPr dirty="0"/>
          </a:p>
        </p:txBody>
      </p:sp>
      <p:sp>
        <p:nvSpPr>
          <p:cNvPr id="4" name="TextBox 3"/>
          <p:cNvSpPr txBox="1"/>
          <p:nvPr/>
        </p:nvSpPr>
        <p:spPr>
          <a:xfrm>
            <a:off x="720000" y="4610274"/>
            <a:ext cx="5702065" cy="523220"/>
          </a:xfrm>
          <a:prstGeom prst="rect">
            <a:avLst/>
          </a:prstGeom>
          <a:noFill/>
        </p:spPr>
        <p:txBody>
          <a:bodyPr wrap="square" rtlCol="0">
            <a:spAutoFit/>
          </a:bodyPr>
          <a:lstStyle/>
          <a:p>
            <a:pPr marL="228600" indent="-228600">
              <a:buAutoNum type="arabicPeriod"/>
            </a:pPr>
            <a:r>
              <a:rPr lang="en-US" sz="700" dirty="0" smtClean="0"/>
              <a:t>Pearce et al., 2022</a:t>
            </a:r>
          </a:p>
          <a:p>
            <a:pPr marL="228600" indent="-228600">
              <a:buAutoNum type="arabicPeriod"/>
            </a:pPr>
            <a:r>
              <a:rPr lang="en-US" sz="700" dirty="0" smtClean="0"/>
              <a:t>Hassan et al., 2024</a:t>
            </a:r>
          </a:p>
          <a:p>
            <a:pPr marL="228600" indent="-228600">
              <a:buAutoNum type="arabicPeriod"/>
            </a:pPr>
            <a:r>
              <a:rPr lang="en-US" sz="700" dirty="0" err="1" smtClean="0"/>
              <a:t>Asare</a:t>
            </a:r>
            <a:r>
              <a:rPr lang="en-US" sz="700" dirty="0" smtClean="0"/>
              <a:t> et al., 2023</a:t>
            </a:r>
          </a:p>
          <a:p>
            <a:pPr marL="228600" indent="-228600">
              <a:buAutoNum type="arabicPeriod"/>
            </a:pPr>
            <a:endParaRPr lang="en-US" sz="700" dirty="0"/>
          </a:p>
        </p:txBody>
      </p:sp>
    </p:spTree>
    <p:extLst>
      <p:ext uri="{BB962C8B-B14F-4D97-AF65-F5344CB8AC3E}">
        <p14:creationId xmlns:p14="http://schemas.microsoft.com/office/powerpoint/2010/main" val="1400758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720000" y="445025"/>
            <a:ext cx="521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tx1"/>
                </a:solidFill>
              </a:rPr>
              <a:t>Polished Presentation</a:t>
            </a:r>
            <a:endParaRPr dirty="0">
              <a:solidFill>
                <a:schemeClr val="tx1"/>
              </a:solidFill>
            </a:endParaRPr>
          </a:p>
        </p:txBody>
      </p:sp>
      <p:sp>
        <p:nvSpPr>
          <p:cNvPr id="241" name="Google Shape;241;p31"/>
          <p:cNvSpPr txBox="1">
            <a:spLocks noGrp="1"/>
          </p:cNvSpPr>
          <p:nvPr>
            <p:ph type="subTitle" idx="1"/>
          </p:nvPr>
        </p:nvSpPr>
        <p:spPr>
          <a:xfrm>
            <a:off x="720000" y="1413375"/>
            <a:ext cx="5212800" cy="2674500"/>
          </a:xfrm>
          <a:prstGeom prst="rect">
            <a:avLst/>
          </a:prstGeom>
        </p:spPr>
        <p:txBody>
          <a:bodyPr spcFirstLastPara="1" wrap="square" lIns="91425" tIns="91425" rIns="91425" bIns="91425" anchor="t" anchorCtr="0">
            <a:noAutofit/>
          </a:bodyPr>
          <a:lstStyle/>
          <a:p>
            <a:pPr lvl="0">
              <a:spcBef>
                <a:spcPts val="1000"/>
              </a:spcBef>
            </a:pPr>
            <a:r>
              <a:rPr lang="en-US" dirty="0" smtClean="0"/>
              <a:t>Polished Presentation </a:t>
            </a:r>
            <a:r>
              <a:rPr lang="en-US" baseline="50000" dirty="0" smtClean="0"/>
              <a:t>1</a:t>
            </a:r>
          </a:p>
          <a:p>
            <a:pPr lvl="0">
              <a:spcBef>
                <a:spcPts val="1000"/>
              </a:spcBef>
            </a:pPr>
            <a:r>
              <a:rPr lang="en-US" dirty="0" smtClean="0"/>
              <a:t>52% of </a:t>
            </a:r>
            <a:r>
              <a:rPr lang="en-US" dirty="0" err="1" smtClean="0"/>
              <a:t>ChatGPT</a:t>
            </a:r>
            <a:r>
              <a:rPr lang="en-US" dirty="0" smtClean="0"/>
              <a:t> Answers Contain Incorrect Answers </a:t>
            </a:r>
            <a:r>
              <a:rPr lang="en-US" baseline="50000" dirty="0" smtClean="0"/>
              <a:t>2</a:t>
            </a:r>
          </a:p>
          <a:p>
            <a:pPr lvl="0">
              <a:spcBef>
                <a:spcPts val="1000"/>
              </a:spcBef>
            </a:pPr>
            <a:r>
              <a:rPr lang="en-US" dirty="0" smtClean="0"/>
              <a:t>Users </a:t>
            </a:r>
            <a:r>
              <a:rPr lang="en-US" dirty="0" err="1" smtClean="0"/>
              <a:t>Prefered</a:t>
            </a:r>
            <a:r>
              <a:rPr lang="en-US" dirty="0" smtClean="0"/>
              <a:t> </a:t>
            </a:r>
            <a:r>
              <a:rPr lang="en-US" dirty="0" err="1" smtClean="0"/>
              <a:t>ChatGPT</a:t>
            </a:r>
            <a:r>
              <a:rPr lang="en-US" dirty="0" smtClean="0"/>
              <a:t> 35% of Time </a:t>
            </a:r>
            <a:r>
              <a:rPr lang="en-US" baseline="50000" dirty="0" smtClean="0"/>
              <a:t>2</a:t>
            </a:r>
          </a:p>
          <a:p>
            <a:pPr lvl="0">
              <a:spcBef>
                <a:spcPts val="1000"/>
              </a:spcBef>
            </a:pPr>
            <a:r>
              <a:rPr lang="en-US" dirty="0" smtClean="0"/>
              <a:t>They Overlooked Misinformation 39% of Time </a:t>
            </a:r>
            <a:r>
              <a:rPr lang="en-US" baseline="50000" dirty="0" smtClean="0"/>
              <a:t>2</a:t>
            </a:r>
          </a:p>
          <a:p>
            <a:pPr lvl="0">
              <a:spcBef>
                <a:spcPts val="1000"/>
              </a:spcBef>
            </a:pPr>
            <a:endParaRPr dirty="0"/>
          </a:p>
        </p:txBody>
      </p:sp>
      <p:sp>
        <p:nvSpPr>
          <p:cNvPr id="4" name="TextBox 3"/>
          <p:cNvSpPr txBox="1"/>
          <p:nvPr/>
        </p:nvSpPr>
        <p:spPr>
          <a:xfrm>
            <a:off x="720000" y="4610274"/>
            <a:ext cx="5702065" cy="307777"/>
          </a:xfrm>
          <a:prstGeom prst="rect">
            <a:avLst/>
          </a:prstGeom>
          <a:noFill/>
        </p:spPr>
        <p:txBody>
          <a:bodyPr wrap="square" rtlCol="0">
            <a:spAutoFit/>
          </a:bodyPr>
          <a:lstStyle/>
          <a:p>
            <a:pPr marL="228600" indent="-228600">
              <a:buAutoNum type="arabicPeriod"/>
            </a:pPr>
            <a:r>
              <a:rPr lang="en-US" sz="700" dirty="0"/>
              <a:t>Hassan et al., 2024</a:t>
            </a:r>
            <a:endParaRPr lang="en-US" sz="700" dirty="0" smtClean="0"/>
          </a:p>
          <a:p>
            <a:pPr marL="228600" indent="-228600">
              <a:buAutoNum type="arabicPeriod"/>
            </a:pPr>
            <a:r>
              <a:rPr lang="en-US" sz="700" dirty="0" err="1" smtClean="0"/>
              <a:t>Kabir</a:t>
            </a:r>
            <a:r>
              <a:rPr lang="en-US" sz="700" dirty="0" smtClean="0"/>
              <a:t> et al., 2024</a:t>
            </a:r>
            <a:endParaRPr lang="en-US" sz="700" dirty="0"/>
          </a:p>
        </p:txBody>
      </p:sp>
    </p:spTree>
    <p:extLst>
      <p:ext uri="{BB962C8B-B14F-4D97-AF65-F5344CB8AC3E}">
        <p14:creationId xmlns:p14="http://schemas.microsoft.com/office/powerpoint/2010/main" val="3847066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720000" y="445025"/>
            <a:ext cx="521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tx1"/>
                </a:solidFill>
              </a:rPr>
              <a:t>Programming Education</a:t>
            </a:r>
            <a:endParaRPr dirty="0">
              <a:solidFill>
                <a:schemeClr val="tx1"/>
              </a:solidFill>
            </a:endParaRPr>
          </a:p>
        </p:txBody>
      </p:sp>
      <p:sp>
        <p:nvSpPr>
          <p:cNvPr id="241" name="Google Shape;241;p31"/>
          <p:cNvSpPr txBox="1">
            <a:spLocks noGrp="1"/>
          </p:cNvSpPr>
          <p:nvPr>
            <p:ph type="subTitle" idx="1"/>
          </p:nvPr>
        </p:nvSpPr>
        <p:spPr>
          <a:xfrm>
            <a:off x="720000" y="1413375"/>
            <a:ext cx="5212800" cy="2674500"/>
          </a:xfrm>
          <a:prstGeom prst="rect">
            <a:avLst/>
          </a:prstGeom>
        </p:spPr>
        <p:txBody>
          <a:bodyPr spcFirstLastPara="1" wrap="square" lIns="91425" tIns="91425" rIns="91425" bIns="91425" anchor="t" anchorCtr="0">
            <a:noAutofit/>
          </a:bodyPr>
          <a:lstStyle/>
          <a:p>
            <a:r>
              <a:rPr lang="en-US" dirty="0" smtClean="0"/>
              <a:t>Prevent Development of Problem Solving Skills </a:t>
            </a:r>
            <a:r>
              <a:rPr lang="en-US" baseline="50000" dirty="0" smtClean="0"/>
              <a:t>1</a:t>
            </a:r>
          </a:p>
          <a:p>
            <a:pPr lvl="0">
              <a:spcBef>
                <a:spcPts val="1000"/>
              </a:spcBef>
            </a:pPr>
            <a:r>
              <a:rPr lang="en-US" dirty="0"/>
              <a:t>Problems in Debugging Code Comprehension, Debugging, and Testing </a:t>
            </a:r>
            <a:r>
              <a:rPr lang="en-US" dirty="0" smtClean="0"/>
              <a:t>Skills</a:t>
            </a:r>
            <a:endParaRPr dirty="0"/>
          </a:p>
        </p:txBody>
      </p:sp>
      <p:sp>
        <p:nvSpPr>
          <p:cNvPr id="4" name="TextBox 3"/>
          <p:cNvSpPr txBox="1"/>
          <p:nvPr/>
        </p:nvSpPr>
        <p:spPr>
          <a:xfrm>
            <a:off x="720000" y="4610274"/>
            <a:ext cx="5702065" cy="200055"/>
          </a:xfrm>
          <a:prstGeom prst="rect">
            <a:avLst/>
          </a:prstGeom>
          <a:noFill/>
        </p:spPr>
        <p:txBody>
          <a:bodyPr wrap="square" rtlCol="0">
            <a:spAutoFit/>
          </a:bodyPr>
          <a:lstStyle/>
          <a:p>
            <a:pPr marL="228600" indent="-228600">
              <a:buAutoNum type="arabicPeriod"/>
            </a:pPr>
            <a:r>
              <a:rPr lang="en-US" sz="700" dirty="0" smtClean="0"/>
              <a:t>Silva et al., 2024</a:t>
            </a:r>
            <a:endParaRPr lang="en-US" sz="700" dirty="0"/>
          </a:p>
        </p:txBody>
      </p:sp>
    </p:spTree>
    <p:extLst>
      <p:ext uri="{BB962C8B-B14F-4D97-AF65-F5344CB8AC3E}">
        <p14:creationId xmlns:p14="http://schemas.microsoft.com/office/powerpoint/2010/main" val="3034150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Clean and Neat Style Portfolio by Slidesgo">
  <a:themeElements>
    <a:clrScheme name="Simple Light">
      <a:dk1>
        <a:srgbClr val="191919"/>
      </a:dk1>
      <a:lt1>
        <a:srgbClr val="FFFFFF"/>
      </a:lt1>
      <a:dk2>
        <a:srgbClr val="45818E"/>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1804</TotalTime>
  <Words>1034</Words>
  <Application>Microsoft Office PowerPoint</Application>
  <PresentationFormat>On-screen Show (16:9)</PresentationFormat>
  <Paragraphs>113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Nunito Light</vt:lpstr>
      <vt:lpstr>Arial</vt:lpstr>
      <vt:lpstr>Anaheim</vt:lpstr>
      <vt:lpstr>Poppins</vt:lpstr>
      <vt:lpstr>Clean and Neat Style Portfolio by Slidesgo</vt:lpstr>
      <vt:lpstr>AI Assistants for Programming, The Current State and Threats</vt:lpstr>
      <vt:lpstr>TABLE OF CONTENTS</vt:lpstr>
      <vt:lpstr>Introduction</vt:lpstr>
      <vt:lpstr>AI-Assisted Programming Tasks 1</vt:lpstr>
      <vt:lpstr>Threats</vt:lpstr>
      <vt:lpstr>Incorrect Suggestions</vt:lpstr>
      <vt:lpstr>Security and Vulnerability</vt:lpstr>
      <vt:lpstr>Polished Presentation</vt:lpstr>
      <vt:lpstr>Programming Education</vt:lpstr>
      <vt:lpstr>Ethical Considerations 1</vt:lpstr>
      <vt:lpstr>THANKS!</vt:lpstr>
      <vt:lpstr>SOURCES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Assistants for Programming, The Current State and Threats</dc:title>
  <cp:lastModifiedBy>kianosh arian</cp:lastModifiedBy>
  <cp:revision>38</cp:revision>
  <dcterms:modified xsi:type="dcterms:W3CDTF">2024-12-10T10:47:45Z</dcterms:modified>
</cp:coreProperties>
</file>