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1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35D0B-C410-0D41-94C8-7AF0B4B8B28A}" type="datetimeFigureOut">
              <a:rPr lang="en-US" smtClean="0"/>
              <a:t>7/21/14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FE7C1-A2D6-894A-9F7F-299C7A7F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11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51A9-025C-144B-9F17-EF38565D0DD8}" type="datetimeFigureOut">
              <a:rPr lang="en-US" smtClean="0"/>
              <a:t>7/21/14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51A9-025C-144B-9F17-EF38565D0DD8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B006-4241-6D4A-83E3-5A52CB46A1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51A9-025C-144B-9F17-EF38565D0DD8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B006-4241-6D4A-83E3-5A52CB46A1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51A9-025C-144B-9F17-EF38565D0DD8}" type="datetimeFigureOut">
              <a:rPr lang="en-US" smtClean="0"/>
              <a:t>7/21/14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AAB006-4241-6D4A-83E3-5A52CB46A1E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51A9-025C-144B-9F17-EF38565D0DD8}" type="datetimeFigureOut">
              <a:rPr lang="en-US" smtClean="0"/>
              <a:t>7/21/14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AAB006-4241-6D4A-83E3-5A52CB46A1E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51A9-025C-144B-9F17-EF38565D0DD8}" type="datetimeFigureOut">
              <a:rPr lang="en-US" smtClean="0"/>
              <a:t>7/21/14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AAB006-4241-6D4A-83E3-5A52CB46A1E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51A9-025C-144B-9F17-EF38565D0DD8}" type="datetimeFigureOut">
              <a:rPr lang="en-US" smtClean="0"/>
              <a:t>7/21/14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AAB006-4241-6D4A-83E3-5A52CB46A1E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51A9-025C-144B-9F17-EF38565D0DD8}" type="datetimeFigureOut">
              <a:rPr lang="en-US" smtClean="0"/>
              <a:t>7/21/14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AAB006-4241-6D4A-83E3-5A52CB46A1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51A9-025C-144B-9F17-EF38565D0DD8}" type="datetimeFigureOut">
              <a:rPr lang="en-US" smtClean="0"/>
              <a:t>7/21/14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AAB006-4241-6D4A-83E3-5A52CB46A1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51A9-025C-144B-9F17-EF38565D0DD8}" type="datetimeFigureOut">
              <a:rPr lang="en-US" smtClean="0"/>
              <a:t>7/21/14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AAB006-4241-6D4A-83E3-5A52CB46A1E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51A9-025C-144B-9F17-EF38565D0DD8}" type="datetimeFigureOut">
              <a:rPr lang="en-US" smtClean="0"/>
              <a:t>7/21/14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AAB006-4241-6D4A-83E3-5A52CB46A1E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010921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192532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00A51A9-025C-144B-9F17-EF38565D0DD8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2DAAB006-4241-6D4A-83E3-5A52CB46A1E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14064" y="5683345"/>
            <a:ext cx="6992470" cy="94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None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7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5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Chris </a:t>
            </a:r>
            <a:r>
              <a:rPr lang="en-US" sz="1600" dirty="0" err="1" smtClean="0"/>
              <a:t>Natoli</a:t>
            </a:r>
            <a:r>
              <a:rPr lang="en-US" sz="1600" dirty="0" smtClean="0"/>
              <a:t>, Cody Buntain, and </a:t>
            </a:r>
            <a:r>
              <a:rPr lang="en-US" sz="1600" dirty="0" err="1" smtClean="0"/>
              <a:t>Miroslav</a:t>
            </a:r>
            <a:r>
              <a:rPr lang="en-US" sz="1600" dirty="0" smtClean="0"/>
              <a:t> </a:t>
            </a:r>
            <a:r>
              <a:rPr lang="en-US" sz="1600" dirty="0" err="1" smtClean="0"/>
              <a:t>Zivkovic</a:t>
            </a:r>
            <a:endParaRPr lang="en-US" sz="1600" dirty="0" smtClean="0"/>
          </a:p>
          <a:p>
            <a:r>
              <a:rPr lang="en-US" sz="1600" dirty="0" smtClean="0"/>
              <a:t>OSDC PIRE Fellowship 2014</a:t>
            </a:r>
          </a:p>
        </p:txBody>
      </p:sp>
      <p:pic>
        <p:nvPicPr>
          <p:cNvPr id="5" name="Picture 4" descr="metamorp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579" y="328706"/>
            <a:ext cx="3233083" cy="3003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064" y="1373465"/>
            <a:ext cx="7543800" cy="2152650"/>
          </a:xfrm>
        </p:spPr>
        <p:txBody>
          <a:bodyPr/>
          <a:lstStyle/>
          <a:p>
            <a:r>
              <a:rPr lang="en-US" sz="5400" dirty="0" smtClean="0"/>
              <a:t>Data’s </a:t>
            </a:r>
            <a:br>
              <a:rPr lang="en-US" sz="5400" dirty="0" smtClean="0"/>
            </a:br>
            <a:r>
              <a:rPr lang="en-US" sz="5400" dirty="0" smtClean="0"/>
              <a:t>Metamorphosis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0441" y="3720348"/>
            <a:ext cx="6741459" cy="685800"/>
          </a:xfrm>
        </p:spPr>
        <p:txBody>
          <a:bodyPr anchor="ctr">
            <a:noAutofit/>
          </a:bodyPr>
          <a:lstStyle/>
          <a:p>
            <a:r>
              <a:rPr lang="en-US" sz="2400" dirty="0" smtClean="0"/>
              <a:t>Algorithms for detecting change points in data</a:t>
            </a:r>
            <a:endParaRPr lang="en-US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BDA3-2431-034A-889E-40BE3D2BF27A}" type="datetime1">
              <a:rPr lang="en-US" smtClean="0"/>
              <a:t>7/21/14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9519" y="3585879"/>
            <a:ext cx="4152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{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379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How do you find change points?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5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Offline Approaches</a:t>
            </a:r>
          </a:p>
          <a:p>
            <a:pPr lvl="1"/>
            <a:r>
              <a:rPr lang="en-US" dirty="0" smtClean="0"/>
              <a:t>Likelihood-ratio tests</a:t>
            </a:r>
          </a:p>
          <a:p>
            <a:pPr lvl="1"/>
            <a:r>
              <a:rPr lang="en-US" dirty="0" smtClean="0"/>
              <a:t>Cumulative sum of squares</a:t>
            </a:r>
          </a:p>
          <a:p>
            <a:r>
              <a:rPr lang="en-US" dirty="0" smtClean="0"/>
              <a:t>Online Approaches</a:t>
            </a:r>
          </a:p>
          <a:p>
            <a:pPr lvl="1"/>
            <a:r>
              <a:rPr lang="en-US" dirty="0" smtClean="0"/>
              <a:t>Support vector machines</a:t>
            </a:r>
          </a:p>
          <a:p>
            <a:pPr lvl="1"/>
            <a:r>
              <a:rPr lang="en-US" dirty="0" smtClean="0"/>
              <a:t>Density ratios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010921"/>
            <a:ext cx="8121706" cy="914400"/>
          </a:xfrm>
        </p:spPr>
        <p:txBody>
          <a:bodyPr/>
          <a:lstStyle/>
          <a:p>
            <a:r>
              <a:rPr lang="en-US" dirty="0" smtClean="0"/>
              <a:t>Many algorithmic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54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latex-image-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912" b="-172912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010921"/>
            <a:ext cx="8121706" cy="914400"/>
          </a:xfrm>
        </p:spPr>
        <p:txBody>
          <a:bodyPr/>
          <a:lstStyle/>
          <a:p>
            <a:r>
              <a:rPr lang="en-US" dirty="0" smtClean="0"/>
              <a:t>Likelihood-Ratio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93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 model:</a:t>
            </a:r>
          </a:p>
          <a:p>
            <a:pPr lvl="1"/>
            <a:r>
              <a:rPr lang="en-US" dirty="0" smtClean="0"/>
              <a:t>No change point in the data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Alternative model:</a:t>
            </a:r>
          </a:p>
          <a:p>
            <a:pPr lvl="1"/>
            <a:r>
              <a:rPr lang="en-US" dirty="0" smtClean="0"/>
              <a:t>For some potential change point at time </a:t>
            </a:r>
            <a:r>
              <a:rPr lang="en-US" i="1" dirty="0" smtClean="0"/>
              <a:t>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Likelihood-Ratio Test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5720851"/>
            <a:ext cx="3467100" cy="5969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3037261"/>
            <a:ext cx="3975841" cy="131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2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Likelihood-Ratio Test</a:t>
            </a:r>
          </a:p>
        </p:txBody>
      </p:sp>
      <p:pic>
        <p:nvPicPr>
          <p:cNvPr id="10" name="Content Placeholder 9" descr="latex-image-1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979" b="-22677"/>
          <a:stretch/>
        </p:blipFill>
        <p:spPr>
          <a:xfrm>
            <a:off x="2133600" y="2581671"/>
            <a:ext cx="6096000" cy="1518632"/>
          </a:xfrm>
        </p:spPr>
      </p:pic>
      <p:sp>
        <p:nvSpPr>
          <p:cNvPr id="11" name="Content Placeholder 1"/>
          <p:cNvSpPr txBox="1">
            <a:spLocks/>
          </p:cNvSpPr>
          <p:nvPr/>
        </p:nvSpPr>
        <p:spPr>
          <a:xfrm>
            <a:off x="2133600" y="4100303"/>
            <a:ext cx="6096000" cy="2277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Find </a:t>
            </a:r>
            <a:r>
              <a:rPr lang="en-US" i="1" dirty="0" err="1" smtClean="0"/>
              <a:t>h</a:t>
            </a:r>
            <a:r>
              <a:rPr lang="en-US" i="1" baseline="-25000" dirty="0" err="1" smtClean="0"/>
              <a:t>max</a:t>
            </a:r>
            <a:r>
              <a:rPr lang="en-US" dirty="0" smtClean="0"/>
              <a:t> that maximizes </a:t>
            </a:r>
            <a:r>
              <a:rPr lang="en-US" i="1" dirty="0" err="1" smtClean="0"/>
              <a:t>LRT</a:t>
            </a:r>
            <a:r>
              <a:rPr lang="en-US" i="1" baseline="-25000" dirty="0" err="1" smtClean="0"/>
              <a:t>stat</a:t>
            </a:r>
            <a:r>
              <a:rPr lang="en-US" i="1" dirty="0" smtClean="0"/>
              <a:t> </a:t>
            </a:r>
          </a:p>
          <a:p>
            <a:r>
              <a:rPr lang="en-US" dirty="0" smtClean="0"/>
              <a:t>If</a:t>
            </a:r>
            <a:r>
              <a:rPr lang="en-US" i="1" dirty="0" smtClean="0"/>
              <a:t> </a:t>
            </a:r>
            <a:r>
              <a:rPr lang="en-US" i="1" dirty="0" err="1" smtClean="0"/>
              <a:t>LRT</a:t>
            </a:r>
            <a:r>
              <a:rPr lang="en-US" i="1" baseline="-25000" dirty="0" err="1" smtClean="0"/>
              <a:t>max</a:t>
            </a:r>
            <a:r>
              <a:rPr lang="en-US" i="1" dirty="0" smtClean="0"/>
              <a:t> </a:t>
            </a:r>
            <a:r>
              <a:rPr lang="en-US" dirty="0" smtClean="0"/>
              <a:t>exceeds some critical value at </a:t>
            </a:r>
            <a:r>
              <a:rPr lang="en-US" i="1" dirty="0" err="1"/>
              <a:t>h</a:t>
            </a:r>
            <a:r>
              <a:rPr lang="en-US" i="1" baseline="-25000" dirty="0" err="1"/>
              <a:t>max</a:t>
            </a:r>
            <a:r>
              <a:rPr lang="en-US" dirty="0" smtClean="0"/>
              <a:t>, a change point occurs at </a:t>
            </a:r>
            <a:r>
              <a:rPr lang="en-US" i="1" dirty="0" err="1" smtClean="0"/>
              <a:t>h</a:t>
            </a:r>
            <a:r>
              <a:rPr lang="en-US" i="1" baseline="-25000" dirty="0" err="1" smtClean="0"/>
              <a:t>max</a:t>
            </a:r>
            <a:endParaRPr lang="en-US" i="1" baseline="-25000" dirty="0" smtClean="0"/>
          </a:p>
          <a:p>
            <a:r>
              <a:rPr lang="en-US" dirty="0" smtClean="0"/>
              <a:t>If change point is found, split data at </a:t>
            </a:r>
            <a:r>
              <a:rPr lang="en-US" i="1" dirty="0" smtClean="0"/>
              <a:t>h</a:t>
            </a:r>
            <a:r>
              <a:rPr lang="en-US" dirty="0" smtClean="0"/>
              <a:t> and re-run algorithm on </a:t>
            </a:r>
            <a:r>
              <a:rPr lang="en-US" i="1" dirty="0" smtClean="0"/>
              <a:t>1≤j&lt;h</a:t>
            </a:r>
            <a:r>
              <a:rPr lang="en-US" dirty="0" smtClean="0"/>
              <a:t> and </a:t>
            </a:r>
            <a:r>
              <a:rPr lang="en-US" i="1" dirty="0" smtClean="0"/>
              <a:t>h&lt;</a:t>
            </a:r>
            <a:r>
              <a:rPr lang="en-US" i="1" dirty="0" err="1" smtClean="0"/>
              <a:t>j≤n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02349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latex-image-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912" b="-172912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010921"/>
            <a:ext cx="8121706" cy="914400"/>
          </a:xfrm>
        </p:spPr>
        <p:txBody>
          <a:bodyPr/>
          <a:lstStyle/>
          <a:p>
            <a:r>
              <a:rPr lang="en-US" dirty="0" smtClean="0"/>
              <a:t>CUSUM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022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latex-image-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912" b="-172912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010921"/>
            <a:ext cx="8121706" cy="914400"/>
          </a:xfrm>
        </p:spPr>
        <p:txBody>
          <a:bodyPr/>
          <a:lstStyle/>
          <a:p>
            <a:r>
              <a:rPr lang="en-US" dirty="0" smtClean="0"/>
              <a:t>SVM Change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8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latex-image-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912" b="-172912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010921"/>
            <a:ext cx="8121706" cy="914400"/>
          </a:xfrm>
        </p:spPr>
        <p:txBody>
          <a:bodyPr/>
          <a:lstStyle/>
          <a:p>
            <a:r>
              <a:rPr lang="en-US" dirty="0" smtClean="0"/>
              <a:t>Density Ratios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89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How do they compare?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870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can we learn?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Data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39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are they?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77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mcurry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883" y="452612"/>
            <a:ext cx="4004234" cy="595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17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mcurry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883" y="452612"/>
            <a:ext cx="4004234" cy="5952776"/>
          </a:xfrm>
          <a:prstGeom prst="rect">
            <a:avLst/>
          </a:prstGeom>
        </p:spPr>
      </p:pic>
      <p:pic>
        <p:nvPicPr>
          <p:cNvPr id="2" name="Picture 1" descr="tc-clow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612" y="452612"/>
            <a:ext cx="5952776" cy="5952776"/>
          </a:xfrm>
          <a:prstGeom prst="rect">
            <a:avLst/>
          </a:prstGeom>
        </p:spPr>
      </p:pic>
      <p:pic>
        <p:nvPicPr>
          <p:cNvPr id="6" name="Picture 5" descr="grap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647" y="1696101"/>
            <a:ext cx="5408706" cy="346579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522416" y="4402887"/>
            <a:ext cx="151184" cy="15118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0" h="0"/>
            <a:bevelB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 Arrow 6"/>
          <p:cNvSpPr/>
          <p:nvPr/>
        </p:nvSpPr>
        <p:spPr>
          <a:xfrm rot="13139342" flipV="1">
            <a:off x="4242860" y="4453652"/>
            <a:ext cx="1140290" cy="1416493"/>
          </a:xfrm>
          <a:prstGeom prst="bentArrow">
            <a:avLst>
              <a:gd name="adj1" fmla="val 25000"/>
              <a:gd name="adj2" fmla="val 26816"/>
              <a:gd name="adj3" fmla="val 25000"/>
              <a:gd name="adj4" fmla="val 43750"/>
            </a:avLst>
          </a:prstGeom>
          <a:ln>
            <a:noFill/>
          </a:ln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13200" y="6095006"/>
            <a:ext cx="156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6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6128 0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23 L 0.36597 0.00023 " pathEditMode="relative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647" y="1696101"/>
            <a:ext cx="5408706" cy="34657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3798789" y="3526232"/>
            <a:ext cx="89356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rgbClr val="FF0000"/>
                </a:solidFill>
              </a:rPr>
              <a:t>{</a:t>
            </a:r>
            <a:endParaRPr lang="en-US" sz="16600" dirty="0">
              <a:solidFill>
                <a:srgbClr val="FF0000"/>
              </a:solidFill>
            </a:endParaRPr>
          </a:p>
        </p:txBody>
      </p:sp>
      <p:pic>
        <p:nvPicPr>
          <p:cNvPr id="3" name="Picture 2" descr="tc-clow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053" y="2753895"/>
            <a:ext cx="1136316" cy="1136316"/>
          </a:xfrm>
          <a:prstGeom prst="rect">
            <a:avLst/>
          </a:prstGeom>
        </p:spPr>
      </p:pic>
      <p:pic>
        <p:nvPicPr>
          <p:cNvPr id="4" name="Picture 3" descr="timcurry-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0" y="2700421"/>
            <a:ext cx="980182" cy="1457158"/>
          </a:xfrm>
          <a:prstGeom prst="rect">
            <a:avLst/>
          </a:prstGeom>
        </p:spPr>
      </p:pic>
      <p:pic>
        <p:nvPicPr>
          <p:cNvPr id="5" name="Picture 4" descr="frankenfurte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584" y="652212"/>
            <a:ext cx="1720096" cy="141304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477496" y="4402887"/>
            <a:ext cx="151184" cy="15118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0" h="0"/>
            <a:bevelB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43088" y="4402887"/>
            <a:ext cx="151184" cy="15118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0" h="0"/>
            <a:bevelB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8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investment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00" r="-12800"/>
          <a:stretch>
            <a:fillRect/>
          </a:stretch>
        </p:blipFill>
        <p:spPr>
          <a:xfrm>
            <a:off x="2133600" y="2670831"/>
            <a:ext cx="6096000" cy="3657599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Applications</a:t>
            </a:r>
            <a:endParaRPr lang="en-US" dirty="0"/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685800" y="1939311"/>
            <a:ext cx="37338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None/>
            </a:pPr>
            <a:r>
              <a:rPr lang="en-US" sz="2400" dirty="0" smtClean="0"/>
              <a:t>Economics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4031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645" y="2670831"/>
            <a:ext cx="3747910" cy="3657599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Applications</a:t>
            </a:r>
            <a:endParaRPr lang="en-US" dirty="0"/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685800" y="1939311"/>
            <a:ext cx="37338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None/>
            </a:pPr>
            <a:r>
              <a:rPr lang="en-US" sz="2400" dirty="0" smtClean="0"/>
              <a:t>Cyber security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2661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645" y="2950907"/>
            <a:ext cx="3747910" cy="3097446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Applications</a:t>
            </a:r>
            <a:endParaRPr lang="en-US" dirty="0"/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685800" y="1939311"/>
            <a:ext cx="37338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None/>
            </a:pPr>
            <a:r>
              <a:rPr lang="en-US" sz="2400" dirty="0" smtClean="0"/>
              <a:t>Sentiment in Social Media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105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Versus Outlier Detection</a:t>
            </a:r>
            <a:endParaRPr lang="en-US" dirty="0"/>
          </a:p>
        </p:txBody>
      </p:sp>
      <p:pic>
        <p:nvPicPr>
          <p:cNvPr id="7" name="Content Placeholder 6" descr="change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230" b="-45230"/>
          <a:stretch>
            <a:fillRect/>
          </a:stretch>
        </p:blipFill>
        <p:spPr>
          <a:xfrm>
            <a:off x="685800" y="2034906"/>
            <a:ext cx="3919530" cy="4105814"/>
          </a:xfrm>
        </p:spPr>
      </p:pic>
      <p:pic>
        <p:nvPicPr>
          <p:cNvPr id="8" name="Content Placeholder 7" descr="outlier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900" b="-19900"/>
          <a:stretch>
            <a:fillRect/>
          </a:stretch>
        </p:blipFill>
        <p:spPr>
          <a:xfrm>
            <a:off x="5029200" y="2370138"/>
            <a:ext cx="3273425" cy="3432175"/>
          </a:xfrm>
        </p:spPr>
      </p:pic>
      <p:sp>
        <p:nvSpPr>
          <p:cNvPr id="9" name="Text Placeholder 4"/>
          <p:cNvSpPr txBox="1">
            <a:spLocks/>
          </p:cNvSpPr>
          <p:nvPr/>
        </p:nvSpPr>
        <p:spPr>
          <a:xfrm>
            <a:off x="685800" y="2305071"/>
            <a:ext cx="391953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 algn="ctr">
              <a:buNone/>
            </a:pPr>
            <a:r>
              <a:rPr lang="en-US" sz="2000" dirty="0" smtClean="0"/>
              <a:t>Change Point</a:t>
            </a:r>
            <a:endParaRPr lang="en-US" sz="2000" dirty="0"/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5029200" y="2091711"/>
            <a:ext cx="3273514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 algn="ctr">
              <a:buNone/>
            </a:pPr>
            <a:r>
              <a:rPr lang="en-US" sz="2000" dirty="0" smtClean="0"/>
              <a:t>Outliers</a:t>
            </a:r>
            <a:endParaRPr lang="en-US" sz="2000" dirty="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2612235" y="5774960"/>
            <a:ext cx="391953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 algn="ctr">
              <a:buNone/>
            </a:pPr>
            <a:r>
              <a:rPr lang="en-US" sz="4400" dirty="0" smtClean="0"/>
              <a:t>Duration!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67835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448</TotalTime>
  <Words>181</Words>
  <Application>Microsoft Macintosh PowerPoint</Application>
  <PresentationFormat>On-screen Show (4:3)</PresentationFormat>
  <Paragraphs>50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Elemental</vt:lpstr>
      <vt:lpstr>Data’s  Metamorphosis</vt:lpstr>
      <vt:lpstr>Change points</vt:lpstr>
      <vt:lpstr>PowerPoint Presentation</vt:lpstr>
      <vt:lpstr>PowerPoint Presentation</vt:lpstr>
      <vt:lpstr>PowerPoint Presentation</vt:lpstr>
      <vt:lpstr>Other Applications</vt:lpstr>
      <vt:lpstr>Other Applications</vt:lpstr>
      <vt:lpstr>Other Applications</vt:lpstr>
      <vt:lpstr>Versus Outlier Detection</vt:lpstr>
      <vt:lpstr>Algorithms</vt:lpstr>
      <vt:lpstr>Many algorithmic methods</vt:lpstr>
      <vt:lpstr>Likelihood-Ratio Test</vt:lpstr>
      <vt:lpstr>Likelihood-Ratio Test</vt:lpstr>
      <vt:lpstr>Likelihood-Ratio Test</vt:lpstr>
      <vt:lpstr>CUSUM</vt:lpstr>
      <vt:lpstr>SVM Change Detection</vt:lpstr>
      <vt:lpstr>Density Ratios</vt:lpstr>
      <vt:lpstr>Algorithm Performance</vt:lpstr>
      <vt:lpstr>Real Data Applications</vt:lpstr>
    </vt:vector>
  </TitlesOfParts>
  <Company>University of Maryland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Data’s  Metamorphosis</dc:title>
  <dc:creator>Cody Buntain</dc:creator>
  <cp:lastModifiedBy>Cody Buntain</cp:lastModifiedBy>
  <cp:revision>21</cp:revision>
  <dcterms:created xsi:type="dcterms:W3CDTF">2014-07-21T14:53:22Z</dcterms:created>
  <dcterms:modified xsi:type="dcterms:W3CDTF">2014-07-21T22:21:52Z</dcterms:modified>
</cp:coreProperties>
</file>