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449" r:id="rId2"/>
    <p:sldId id="450" r:id="rId3"/>
    <p:sldId id="447" r:id="rId4"/>
    <p:sldId id="452" r:id="rId5"/>
    <p:sldId id="453" r:id="rId6"/>
    <p:sldId id="454" r:id="rId7"/>
    <p:sldId id="448" r:id="rId8"/>
    <p:sldId id="455" r:id="rId9"/>
  </p:sldIdLst>
  <p:sldSz cx="9144000" cy="5143500" type="screen16x9"/>
  <p:notesSz cx="7315200" cy="96012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000"/>
    <a:srgbClr val="9CB0D4"/>
    <a:srgbClr val="F79646"/>
    <a:srgbClr val="2D5F9A"/>
    <a:srgbClr val="E4E6E8"/>
    <a:srgbClr val="3A76BF"/>
    <a:srgbClr val="E46C0A"/>
    <a:srgbClr val="FFFFFF"/>
    <a:srgbClr val="F2F2F2"/>
    <a:srgbClr val="4BACC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777" autoAdjust="0"/>
    <p:restoredTop sz="87761" autoAdjust="0"/>
  </p:normalViewPr>
  <p:slideViewPr>
    <p:cSldViewPr>
      <p:cViewPr>
        <p:scale>
          <a:sx n="110" d="100"/>
          <a:sy n="110" d="100"/>
        </p:scale>
        <p:origin x="-240" y="-282"/>
      </p:cViewPr>
      <p:guideLst>
        <p:guide orient="horz"/>
        <p:guide orient="horz" pos="305"/>
        <p:guide orient="horz" pos="1801"/>
        <p:guide pos="249"/>
        <p:guide pos="5511"/>
        <p:guide pos="5692"/>
        <p:guide pos="5647"/>
        <p:guide pos="560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20" y="-84"/>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06C24816-E1F9-4206-913A-29F82FE6DDA6}" type="datetimeFigureOut">
              <a:rPr lang="tr-TR" smtClean="0"/>
              <a:pPr/>
              <a:t>28.5.2017</a:t>
            </a:fld>
            <a:endParaRPr lang="tr-T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2027685-1A76-4521-9D84-E9682CC3E701}" type="slidenum">
              <a:rPr lang="tr-TR" smtClean="0"/>
              <a:pPr/>
              <a:t>‹#›</a:t>
            </a:fld>
            <a:endParaRPr lang="tr-TR"/>
          </a:p>
        </p:txBody>
      </p:sp>
    </p:spTree>
    <p:extLst>
      <p:ext uri="{BB962C8B-B14F-4D97-AF65-F5344CB8AC3E}">
        <p14:creationId xmlns:p14="http://schemas.microsoft.com/office/powerpoint/2010/main" xmlns="" val="3994231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2" y="1"/>
            <a:ext cx="3169920" cy="480060"/>
          </a:xfrm>
          <a:prstGeom prst="rect">
            <a:avLst/>
          </a:prstGeom>
        </p:spPr>
        <p:txBody>
          <a:bodyPr vert="horz" lIns="95610" tIns="47805" rIns="95610" bIns="47805" rtlCol="0"/>
          <a:lstStyle>
            <a:lvl1pPr algn="l">
              <a:defRPr sz="1300"/>
            </a:lvl1pPr>
          </a:lstStyle>
          <a:p>
            <a:endParaRPr lang="tr-TR"/>
          </a:p>
        </p:txBody>
      </p:sp>
      <p:sp>
        <p:nvSpPr>
          <p:cNvPr id="3" name="Veri Yer Tutucusu 2"/>
          <p:cNvSpPr>
            <a:spLocks noGrp="1"/>
          </p:cNvSpPr>
          <p:nvPr>
            <p:ph type="dt" idx="1"/>
          </p:nvPr>
        </p:nvSpPr>
        <p:spPr>
          <a:xfrm>
            <a:off x="4143588" y="1"/>
            <a:ext cx="3169920" cy="480060"/>
          </a:xfrm>
          <a:prstGeom prst="rect">
            <a:avLst/>
          </a:prstGeom>
        </p:spPr>
        <p:txBody>
          <a:bodyPr vert="horz" lIns="95610" tIns="47805" rIns="95610" bIns="47805" rtlCol="0"/>
          <a:lstStyle>
            <a:lvl1pPr algn="r">
              <a:defRPr sz="1300"/>
            </a:lvl1pPr>
          </a:lstStyle>
          <a:p>
            <a:fld id="{41ABD1B5-D965-40A2-B026-F6A51B9EEA74}" type="datetimeFigureOut">
              <a:rPr lang="tr-TR" smtClean="0"/>
              <a:pPr/>
              <a:t>28.5.2017</a:t>
            </a:fld>
            <a:endParaRPr lang="tr-TR"/>
          </a:p>
        </p:txBody>
      </p:sp>
      <p:sp>
        <p:nvSpPr>
          <p:cNvPr id="4" name="Slayt Görüntüsü Yer Tutucusu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5610" tIns="47805" rIns="95610" bIns="47805" rtlCol="0" anchor="ctr"/>
          <a:lstStyle/>
          <a:p>
            <a:endParaRPr lang="tr-TR"/>
          </a:p>
        </p:txBody>
      </p:sp>
      <p:sp>
        <p:nvSpPr>
          <p:cNvPr id="5" name="Not Yer Tutucusu 4"/>
          <p:cNvSpPr>
            <a:spLocks noGrp="1"/>
          </p:cNvSpPr>
          <p:nvPr>
            <p:ph type="body" sz="quarter" idx="3"/>
          </p:nvPr>
        </p:nvSpPr>
        <p:spPr>
          <a:xfrm>
            <a:off x="731521" y="4560570"/>
            <a:ext cx="5852160" cy="4320540"/>
          </a:xfrm>
          <a:prstGeom prst="rect">
            <a:avLst/>
          </a:prstGeom>
        </p:spPr>
        <p:txBody>
          <a:bodyPr vert="horz" lIns="95610" tIns="47805" rIns="95610" bIns="47805"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2" y="9119474"/>
            <a:ext cx="3169920" cy="480060"/>
          </a:xfrm>
          <a:prstGeom prst="rect">
            <a:avLst/>
          </a:prstGeom>
        </p:spPr>
        <p:txBody>
          <a:bodyPr vert="horz" lIns="95610" tIns="47805" rIns="95610" bIns="47805" rtlCol="0" anchor="b"/>
          <a:lstStyle>
            <a:lvl1pPr algn="l">
              <a:defRPr sz="1300"/>
            </a:lvl1pPr>
          </a:lstStyle>
          <a:p>
            <a:endParaRPr lang="tr-TR"/>
          </a:p>
        </p:txBody>
      </p:sp>
      <p:sp>
        <p:nvSpPr>
          <p:cNvPr id="7" name="Slayt Numarası Yer Tutucusu 6"/>
          <p:cNvSpPr>
            <a:spLocks noGrp="1"/>
          </p:cNvSpPr>
          <p:nvPr>
            <p:ph type="sldNum" sz="quarter" idx="5"/>
          </p:nvPr>
        </p:nvSpPr>
        <p:spPr>
          <a:xfrm>
            <a:off x="4143588" y="9119474"/>
            <a:ext cx="3169920" cy="480060"/>
          </a:xfrm>
          <a:prstGeom prst="rect">
            <a:avLst/>
          </a:prstGeom>
        </p:spPr>
        <p:txBody>
          <a:bodyPr vert="horz" lIns="95610" tIns="47805" rIns="95610" bIns="47805" rtlCol="0" anchor="b"/>
          <a:lstStyle>
            <a:lvl1pPr algn="r">
              <a:defRPr sz="1300"/>
            </a:lvl1pPr>
          </a:lstStyle>
          <a:p>
            <a:fld id="{0B57E5D5-C333-468A-B867-10524815F117}" type="slidenum">
              <a:rPr lang="tr-TR" smtClean="0"/>
              <a:pPr/>
              <a:t>‹#›</a:t>
            </a:fld>
            <a:endParaRPr lang="tr-TR"/>
          </a:p>
        </p:txBody>
      </p:sp>
    </p:spTree>
    <p:extLst>
      <p:ext uri="{BB962C8B-B14F-4D97-AF65-F5344CB8AC3E}">
        <p14:creationId xmlns:p14="http://schemas.microsoft.com/office/powerpoint/2010/main" xmlns="" val="218263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458788" y="720725"/>
            <a:ext cx="6397625" cy="3598863"/>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B57E5D5-C333-468A-B867-10524815F117}" type="slidenum">
              <a:rPr lang="tr-TR" smtClean="0"/>
              <a:pPr/>
              <a:t>1</a:t>
            </a:fld>
            <a:endParaRPr lang="tr-TR"/>
          </a:p>
        </p:txBody>
      </p:sp>
    </p:spTree>
    <p:extLst>
      <p:ext uri="{BB962C8B-B14F-4D97-AF65-F5344CB8AC3E}">
        <p14:creationId xmlns:p14="http://schemas.microsoft.com/office/powerpoint/2010/main" xmlns="" val="365122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hasCustomPrompt="1"/>
          </p:nvPr>
        </p:nvSpPr>
        <p:spPr>
          <a:xfrm>
            <a:off x="323528" y="123478"/>
            <a:ext cx="6192688" cy="288032"/>
          </a:xfrm>
          <a:prstGeom prst="rect">
            <a:avLst/>
          </a:prstGeom>
        </p:spPr>
        <p:txBody>
          <a:bodyPr/>
          <a:lstStyle>
            <a:lvl1pPr algn="l">
              <a:defRPr sz="2000" b="1" baseline="0">
                <a:solidFill>
                  <a:schemeClr val="bg1"/>
                </a:solidFill>
                <a:latin typeface="+mn-lt"/>
              </a:defRPr>
            </a:lvl1pPr>
          </a:lstStyle>
          <a:p>
            <a:r>
              <a:rPr lang="tr-TR" dirty="0" err="1" smtClean="0"/>
              <a:t>Slide</a:t>
            </a:r>
            <a:r>
              <a:rPr lang="tr-TR" dirty="0" smtClean="0"/>
              <a:t> Başlığı (</a:t>
            </a:r>
            <a:r>
              <a:rPr lang="tr-TR" dirty="0" err="1" smtClean="0"/>
              <a:t>Calibri</a:t>
            </a:r>
            <a:r>
              <a:rPr lang="tr-TR" dirty="0" smtClean="0"/>
              <a:t> 20 </a:t>
            </a:r>
            <a:r>
              <a:rPr lang="tr-TR" dirty="0" err="1" smtClean="0"/>
              <a:t>pt</a:t>
            </a:r>
            <a:r>
              <a:rPr lang="tr-TR" dirty="0" smtClean="0"/>
              <a:t>.)</a:t>
            </a:r>
            <a:endParaRPr lang="tr-TR" dirty="0"/>
          </a:p>
        </p:txBody>
      </p:sp>
      <p:sp>
        <p:nvSpPr>
          <p:cNvPr id="3" name="Alt Başlık 2"/>
          <p:cNvSpPr>
            <a:spLocks noGrp="1"/>
          </p:cNvSpPr>
          <p:nvPr>
            <p:ph type="subTitle" idx="1" hasCustomPrompt="1"/>
          </p:nvPr>
        </p:nvSpPr>
        <p:spPr>
          <a:xfrm>
            <a:off x="323528" y="699542"/>
            <a:ext cx="8352928" cy="4032448"/>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600" baseline="0">
                <a:solidFill>
                  <a:schemeClr val="tx1">
                    <a:tint val="75000"/>
                  </a:schemeClr>
                </a:solidFill>
              </a:defRPr>
            </a:lvl1pPr>
            <a:lvl2pPr marL="742950" indent="0" algn="ctr">
              <a:buFont typeface="Arial" panose="020B0604020202020204" pitchFamily="34" charset="0"/>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z="2400" dirty="0" err="1" smtClean="0">
                <a:solidFill>
                  <a:schemeClr val="tx1">
                    <a:lumMod val="65000"/>
                    <a:lumOff val="35000"/>
                  </a:schemeClr>
                </a:solidFill>
              </a:rPr>
              <a:t>Slide</a:t>
            </a:r>
            <a:r>
              <a:rPr lang="tr-TR" sz="2400" dirty="0" smtClean="0">
                <a:solidFill>
                  <a:schemeClr val="tx1">
                    <a:lumMod val="65000"/>
                    <a:lumOff val="35000"/>
                  </a:schemeClr>
                </a:solidFill>
              </a:rPr>
              <a:t> içeriği – 1. seviye (</a:t>
            </a:r>
            <a:r>
              <a:rPr lang="tr-TR" sz="2400" dirty="0" err="1" smtClean="0">
                <a:solidFill>
                  <a:schemeClr val="tx1">
                    <a:lumMod val="65000"/>
                    <a:lumOff val="35000"/>
                  </a:schemeClr>
                </a:solidFill>
              </a:rPr>
              <a:t>Calibri</a:t>
            </a:r>
            <a:r>
              <a:rPr lang="tr-TR" sz="2400" dirty="0" smtClean="0">
                <a:solidFill>
                  <a:schemeClr val="tx1">
                    <a:lumMod val="65000"/>
                    <a:lumOff val="35000"/>
                  </a:schemeClr>
                </a:solidFill>
              </a:rPr>
              <a:t> 24 </a:t>
            </a:r>
            <a:r>
              <a:rPr lang="tr-TR" sz="2400" dirty="0" err="1" smtClean="0">
                <a:solidFill>
                  <a:schemeClr val="tx1">
                    <a:lumMod val="65000"/>
                    <a:lumOff val="35000"/>
                  </a:schemeClr>
                </a:solidFill>
              </a:rPr>
              <a:t>pt</a:t>
            </a:r>
            <a:r>
              <a:rPr lang="tr-TR" sz="2400" dirty="0" smtClean="0">
                <a:solidFill>
                  <a:schemeClr val="tx1">
                    <a:lumMod val="65000"/>
                    <a:lumOff val="35000"/>
                  </a:schemeClr>
                </a:solidFill>
              </a:rPr>
              <a:t>.</a:t>
            </a:r>
            <a:r>
              <a:rPr lang="tr-TR" dirty="0" smtClean="0">
                <a:solidFill>
                  <a:schemeClr val="tx1">
                    <a:lumMod val="65000"/>
                    <a:lumOff val="35000"/>
                  </a:schemeClr>
                </a:solidFill>
              </a:rPr>
              <a:t>)</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tr-TR" sz="1800" dirty="0" err="1" smtClean="0">
                <a:solidFill>
                  <a:schemeClr val="tx1">
                    <a:lumMod val="65000"/>
                    <a:lumOff val="35000"/>
                  </a:schemeClr>
                </a:solidFill>
              </a:rPr>
              <a:t>Slide</a:t>
            </a:r>
            <a:r>
              <a:rPr lang="tr-TR" sz="1800" dirty="0" smtClean="0">
                <a:solidFill>
                  <a:schemeClr val="tx1">
                    <a:lumMod val="65000"/>
                    <a:lumOff val="35000"/>
                  </a:schemeClr>
                </a:solidFill>
              </a:rPr>
              <a:t> içeriği – 2. seviye (</a:t>
            </a:r>
            <a:r>
              <a:rPr lang="tr-TR" sz="1800" dirty="0" err="1" smtClean="0">
                <a:solidFill>
                  <a:schemeClr val="tx1">
                    <a:lumMod val="65000"/>
                    <a:lumOff val="35000"/>
                  </a:schemeClr>
                </a:solidFill>
              </a:rPr>
              <a:t>Calibri</a:t>
            </a:r>
            <a:r>
              <a:rPr lang="tr-TR" sz="1800" dirty="0" smtClean="0">
                <a:solidFill>
                  <a:schemeClr val="tx1">
                    <a:lumMod val="65000"/>
                    <a:lumOff val="35000"/>
                  </a:schemeClr>
                </a:solidFill>
              </a:rPr>
              <a:t> 18 </a:t>
            </a:r>
            <a:r>
              <a:rPr lang="tr-TR" sz="1800" dirty="0" err="1" smtClean="0">
                <a:solidFill>
                  <a:schemeClr val="tx1">
                    <a:lumMod val="65000"/>
                    <a:lumOff val="35000"/>
                  </a:schemeClr>
                </a:solidFill>
              </a:rPr>
              <a:t>pt</a:t>
            </a:r>
            <a:r>
              <a:rPr lang="tr-TR" sz="1800" dirty="0" smtClean="0">
                <a:solidFill>
                  <a:schemeClr val="tx1">
                    <a:lumMod val="65000"/>
                    <a:lumOff val="35000"/>
                  </a:schemeClr>
                </a:solidFill>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tr-TR" sz="1600" dirty="0" err="1" smtClean="0">
                <a:solidFill>
                  <a:schemeClr val="tx1">
                    <a:lumMod val="65000"/>
                    <a:lumOff val="35000"/>
                  </a:schemeClr>
                </a:solidFill>
              </a:rPr>
              <a:t>Slide</a:t>
            </a:r>
            <a:r>
              <a:rPr lang="tr-TR" sz="1600" dirty="0" smtClean="0">
                <a:solidFill>
                  <a:schemeClr val="tx1">
                    <a:lumMod val="65000"/>
                    <a:lumOff val="35000"/>
                  </a:schemeClr>
                </a:solidFill>
              </a:rPr>
              <a:t> içeriği – 3. seviye (</a:t>
            </a:r>
            <a:r>
              <a:rPr lang="tr-TR" sz="1600" dirty="0" err="1" smtClean="0">
                <a:solidFill>
                  <a:schemeClr val="tx1">
                    <a:lumMod val="65000"/>
                    <a:lumOff val="35000"/>
                  </a:schemeClr>
                </a:solidFill>
              </a:rPr>
              <a:t>Calibri</a:t>
            </a:r>
            <a:r>
              <a:rPr lang="tr-TR" sz="1600" dirty="0" smtClean="0">
                <a:solidFill>
                  <a:schemeClr val="tx1">
                    <a:lumMod val="65000"/>
                    <a:lumOff val="35000"/>
                  </a:schemeClr>
                </a:solidFill>
              </a:rPr>
              <a:t> 16 </a:t>
            </a:r>
            <a:r>
              <a:rPr lang="tr-TR" sz="1600" dirty="0" err="1" smtClean="0">
                <a:solidFill>
                  <a:schemeClr val="tx1">
                    <a:lumMod val="65000"/>
                    <a:lumOff val="35000"/>
                  </a:schemeClr>
                </a:solidFill>
              </a:rPr>
              <a:t>pt</a:t>
            </a:r>
            <a:r>
              <a:rPr lang="tr-TR" sz="1600" dirty="0" smtClean="0">
                <a:solidFill>
                  <a:schemeClr val="tx1">
                    <a:lumMod val="65000"/>
                    <a:lumOff val="35000"/>
                  </a:schemeClr>
                </a:solidFill>
              </a:rPr>
              <a:t>.)</a:t>
            </a:r>
            <a:endParaRPr lang="tr-TR" dirty="0" smtClean="0">
              <a:solidFill>
                <a:schemeClr val="tx1">
                  <a:lumMod val="65000"/>
                  <a:lumOff val="35000"/>
                </a:schemeClr>
              </a:solidFill>
            </a:endParaRPr>
          </a:p>
          <a:p>
            <a:pPr lvl="0"/>
            <a:endParaRPr lang="tr-TR" dirty="0" smtClean="0">
              <a:solidFill>
                <a:schemeClr val="tx1">
                  <a:lumMod val="65000"/>
                  <a:lumOff val="35000"/>
                </a:schemeClr>
              </a:solidFill>
            </a:endParaRPr>
          </a:p>
          <a:p>
            <a:pPr lvl="0"/>
            <a:endParaRPr lang="tr-TR" dirty="0" smtClean="0">
              <a:solidFill>
                <a:schemeClr val="tx1">
                  <a:lumMod val="65000"/>
                  <a:lumOff val="35000"/>
                </a:schemeClr>
              </a:solidFill>
            </a:endParaRPr>
          </a:p>
          <a:p>
            <a:pPr lvl="0"/>
            <a:endParaRPr lang="tr-TR" dirty="0" smtClean="0">
              <a:solidFill>
                <a:schemeClr val="tx1">
                  <a:lumMod val="65000"/>
                  <a:lumOff val="35000"/>
                </a:schemeClr>
              </a:solidFill>
            </a:endParaRPr>
          </a:p>
          <a:p>
            <a:pPr lvl="0"/>
            <a:endParaRPr lang="tr-TR" dirty="0" smtClean="0"/>
          </a:p>
          <a:p>
            <a:pPr lvl="0"/>
            <a:endParaRPr lang="tr-TR" dirty="0" smtClean="0"/>
          </a:p>
          <a:p>
            <a:pPr lvl="0"/>
            <a:endParaRPr lang="tr-TR" dirty="0" smtClean="0"/>
          </a:p>
          <a:p>
            <a:pPr lvl="0"/>
            <a:endParaRPr lang="tr-TR" dirty="0" smtClean="0"/>
          </a:p>
          <a:p>
            <a:pPr lvl="0"/>
            <a:endParaRPr lang="tr-TR" dirty="0" smtClean="0"/>
          </a:p>
          <a:p>
            <a:pPr lvl="0"/>
            <a:endParaRPr lang="tr-TR" dirty="0" smtClean="0"/>
          </a:p>
          <a:p>
            <a:pPr lvl="0"/>
            <a:endParaRPr lang="tr-TR" dirty="0"/>
          </a:p>
        </p:txBody>
      </p:sp>
      <p:sp>
        <p:nvSpPr>
          <p:cNvPr id="6" name="Slayt Numarası Yer Tutucusu 5"/>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330146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05978"/>
            <a:ext cx="8229600" cy="857250"/>
          </a:xfrm>
          <a:prstGeom prst="rect">
            <a:avLst/>
          </a:prstGeom>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1200151"/>
            <a:ext cx="8229600" cy="3394472"/>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457200" y="4767264"/>
            <a:ext cx="2133600" cy="273844"/>
          </a:xfrm>
          <a:prstGeom prst="rect">
            <a:avLst/>
          </a:prstGeom>
        </p:spPr>
        <p:txBody>
          <a:bodyPr/>
          <a:lstStyle/>
          <a:p>
            <a:fld id="{3C55EC67-E29E-4437-B558-508AAEB2C994}" type="datetime1">
              <a:rPr lang="tr-TR" smtClean="0"/>
              <a:pPr/>
              <a:t>28.5.2017</a:t>
            </a:fld>
            <a:endParaRPr lang="tr-TR"/>
          </a:p>
        </p:txBody>
      </p:sp>
      <p:sp>
        <p:nvSpPr>
          <p:cNvPr id="5" name="Altbilgi Yer Tutucusu 4"/>
          <p:cNvSpPr>
            <a:spLocks noGrp="1"/>
          </p:cNvSpPr>
          <p:nvPr>
            <p:ph type="ftr" sz="quarter" idx="11"/>
          </p:nvPr>
        </p:nvSpPr>
        <p:spPr>
          <a:xfrm>
            <a:off x="3124200" y="4767264"/>
            <a:ext cx="2895600" cy="273844"/>
          </a:xfrm>
          <a:prstGeom prst="rect">
            <a:avLst/>
          </a:prstGeom>
        </p:spPr>
        <p:txBody>
          <a:bodyPr/>
          <a:lstStyle/>
          <a:p>
            <a:endParaRPr lang="tr-TR"/>
          </a:p>
        </p:txBody>
      </p:sp>
      <p:sp>
        <p:nvSpPr>
          <p:cNvPr id="6" name="Slayt Numarası Yer Tutucusu 5"/>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87112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154781"/>
            <a:ext cx="2057400" cy="3290888"/>
          </a:xfrm>
          <a:prstGeom prst="rect">
            <a:avLst/>
          </a:prstGeo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154781"/>
            <a:ext cx="6019800" cy="3290888"/>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457200" y="4767264"/>
            <a:ext cx="2133600" cy="273844"/>
          </a:xfrm>
          <a:prstGeom prst="rect">
            <a:avLst/>
          </a:prstGeom>
        </p:spPr>
        <p:txBody>
          <a:bodyPr/>
          <a:lstStyle/>
          <a:p>
            <a:fld id="{A98F89AD-769E-48C6-B11A-D0F812709C7A}" type="datetime1">
              <a:rPr lang="tr-TR" smtClean="0"/>
              <a:pPr/>
              <a:t>28.5.2017</a:t>
            </a:fld>
            <a:endParaRPr lang="tr-TR"/>
          </a:p>
        </p:txBody>
      </p:sp>
      <p:sp>
        <p:nvSpPr>
          <p:cNvPr id="5" name="Altbilgi Yer Tutucusu 4"/>
          <p:cNvSpPr>
            <a:spLocks noGrp="1"/>
          </p:cNvSpPr>
          <p:nvPr>
            <p:ph type="ftr" sz="quarter" idx="11"/>
          </p:nvPr>
        </p:nvSpPr>
        <p:spPr>
          <a:xfrm>
            <a:off x="3124200" y="4767264"/>
            <a:ext cx="2895600" cy="273844"/>
          </a:xfrm>
          <a:prstGeom prst="rect">
            <a:avLst/>
          </a:prstGeom>
        </p:spPr>
        <p:txBody>
          <a:bodyPr/>
          <a:lstStyle/>
          <a:p>
            <a:endParaRPr lang="tr-TR"/>
          </a:p>
        </p:txBody>
      </p:sp>
      <p:sp>
        <p:nvSpPr>
          <p:cNvPr id="6" name="Slayt Numarası Yer Tutucusu 5"/>
          <p:cNvSpPr>
            <a:spLocks noGrp="1"/>
          </p:cNvSpPr>
          <p:nvPr>
            <p:ph type="sldNum" sz="quarter" idx="12"/>
          </p:nvPr>
        </p:nvSpPr>
        <p:spPr/>
        <p:txBody>
          <a:bodyPr/>
          <a:lstStyle>
            <a:lvl1pPr>
              <a:defRPr sz="1000"/>
            </a:lvl1p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280508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0166" y="951570"/>
            <a:ext cx="8170644" cy="259411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451179" y="3597868"/>
            <a:ext cx="8168618"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lvl1pPr>
              <a:defRPr sz="900"/>
            </a:lvl1pPr>
          </a:lstStyle>
          <a:p>
            <a:endParaRPr lang="tr-TR" dirty="0"/>
          </a:p>
        </p:txBody>
      </p:sp>
    </p:spTree>
    <p:extLst>
      <p:ext uri="{BB962C8B-B14F-4D97-AF65-F5344CB8AC3E}">
        <p14:creationId xmlns:p14="http://schemas.microsoft.com/office/powerpoint/2010/main" xmlns="" val="39424591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05978"/>
            <a:ext cx="8229600" cy="85725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idx="1"/>
          </p:nvPr>
        </p:nvSpPr>
        <p:spPr>
          <a:xfrm>
            <a:off x="457200" y="1200151"/>
            <a:ext cx="8229600" cy="3394472"/>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457200" y="4767264"/>
            <a:ext cx="2133600" cy="273844"/>
          </a:xfrm>
          <a:prstGeom prst="rect">
            <a:avLst/>
          </a:prstGeom>
        </p:spPr>
        <p:txBody>
          <a:bodyPr/>
          <a:lstStyle/>
          <a:p>
            <a:fld id="{C22E09E9-9151-4366-9793-9EE9710A6ED8}" type="datetime1">
              <a:rPr lang="tr-TR" smtClean="0"/>
              <a:pPr/>
              <a:t>28.5.2017</a:t>
            </a:fld>
            <a:endParaRPr lang="tr-TR"/>
          </a:p>
        </p:txBody>
      </p:sp>
      <p:sp>
        <p:nvSpPr>
          <p:cNvPr id="5" name="Altbilgi Yer Tutucusu 4"/>
          <p:cNvSpPr>
            <a:spLocks noGrp="1"/>
          </p:cNvSpPr>
          <p:nvPr>
            <p:ph type="ftr" sz="quarter" idx="11"/>
          </p:nvPr>
        </p:nvSpPr>
        <p:spPr>
          <a:xfrm>
            <a:off x="3124200" y="4767264"/>
            <a:ext cx="2895600" cy="273844"/>
          </a:xfrm>
          <a:prstGeom prst="rect">
            <a:avLst/>
          </a:prstGeom>
        </p:spPr>
        <p:txBody>
          <a:bodyPr/>
          <a:lstStyle/>
          <a:p>
            <a:endParaRPr lang="tr-TR"/>
          </a:p>
        </p:txBody>
      </p:sp>
      <p:sp>
        <p:nvSpPr>
          <p:cNvPr id="6" name="Slayt Numarası Yer Tutucusu 5"/>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163958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a:xfrm>
            <a:off x="457200" y="4767264"/>
            <a:ext cx="2133600" cy="273844"/>
          </a:xfrm>
          <a:prstGeom prst="rect">
            <a:avLst/>
          </a:prstGeom>
        </p:spPr>
        <p:txBody>
          <a:bodyPr/>
          <a:lstStyle/>
          <a:p>
            <a:fld id="{D6212C0C-C51F-4C94-BF7B-B40DC8A3FD16}" type="datetime1">
              <a:rPr lang="tr-TR" smtClean="0"/>
              <a:pPr/>
              <a:t>28.5.2017</a:t>
            </a:fld>
            <a:endParaRPr lang="tr-TR"/>
          </a:p>
        </p:txBody>
      </p:sp>
      <p:sp>
        <p:nvSpPr>
          <p:cNvPr id="5" name="Altbilgi Yer Tutucusu 4"/>
          <p:cNvSpPr>
            <a:spLocks noGrp="1"/>
          </p:cNvSpPr>
          <p:nvPr>
            <p:ph type="ftr" sz="quarter" idx="11"/>
          </p:nvPr>
        </p:nvSpPr>
        <p:spPr>
          <a:xfrm>
            <a:off x="3124200" y="4767264"/>
            <a:ext cx="2895600" cy="273844"/>
          </a:xfrm>
          <a:prstGeom prst="rect">
            <a:avLst/>
          </a:prstGeom>
        </p:spPr>
        <p:txBody>
          <a:bodyPr/>
          <a:lstStyle/>
          <a:p>
            <a:endParaRPr lang="tr-TR"/>
          </a:p>
        </p:txBody>
      </p:sp>
      <p:sp>
        <p:nvSpPr>
          <p:cNvPr id="6" name="Slayt Numarası Yer Tutucusu 5"/>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173371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05978"/>
            <a:ext cx="8229600" cy="85725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900114"/>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900114"/>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a:xfrm>
            <a:off x="457200" y="4767264"/>
            <a:ext cx="2133600" cy="273844"/>
          </a:xfrm>
          <a:prstGeom prst="rect">
            <a:avLst/>
          </a:prstGeom>
        </p:spPr>
        <p:txBody>
          <a:bodyPr/>
          <a:lstStyle/>
          <a:p>
            <a:fld id="{0F1FCD00-84EE-4C8F-A8F0-D93908DD2EF4}" type="datetime1">
              <a:rPr lang="tr-TR" smtClean="0"/>
              <a:pPr/>
              <a:t>28.5.2017</a:t>
            </a:fld>
            <a:endParaRPr lang="tr-TR"/>
          </a:p>
        </p:txBody>
      </p:sp>
      <p:sp>
        <p:nvSpPr>
          <p:cNvPr id="6" name="Altbilgi Yer Tutucusu 5"/>
          <p:cNvSpPr>
            <a:spLocks noGrp="1"/>
          </p:cNvSpPr>
          <p:nvPr>
            <p:ph type="ftr" sz="quarter" idx="11"/>
          </p:nvPr>
        </p:nvSpPr>
        <p:spPr>
          <a:xfrm>
            <a:off x="3124200" y="4767264"/>
            <a:ext cx="2895600" cy="273844"/>
          </a:xfrm>
          <a:prstGeom prst="rect">
            <a:avLst/>
          </a:prstGeom>
        </p:spPr>
        <p:txBody>
          <a:bodyPr/>
          <a:lstStyle/>
          <a:p>
            <a:endParaRPr lang="tr-TR"/>
          </a:p>
        </p:txBody>
      </p:sp>
      <p:sp>
        <p:nvSpPr>
          <p:cNvPr id="7" name="Slayt Numarası Yer Tutucusu 6"/>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194822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05978"/>
            <a:ext cx="8229600" cy="857250"/>
          </a:xfrm>
          <a:prstGeom prst="rect">
            <a:avLst/>
          </a:prstGeo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33"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33"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a:xfrm>
            <a:off x="457200" y="4767264"/>
            <a:ext cx="2133600" cy="273844"/>
          </a:xfrm>
          <a:prstGeom prst="rect">
            <a:avLst/>
          </a:prstGeom>
        </p:spPr>
        <p:txBody>
          <a:bodyPr/>
          <a:lstStyle/>
          <a:p>
            <a:fld id="{CCD62E47-88E0-4AA5-A659-ADAB752A8229}" type="datetime1">
              <a:rPr lang="tr-TR" smtClean="0"/>
              <a:pPr/>
              <a:t>28.5.2017</a:t>
            </a:fld>
            <a:endParaRPr lang="tr-TR"/>
          </a:p>
        </p:txBody>
      </p:sp>
      <p:sp>
        <p:nvSpPr>
          <p:cNvPr id="8" name="Altbilgi Yer Tutucusu 7"/>
          <p:cNvSpPr>
            <a:spLocks noGrp="1"/>
          </p:cNvSpPr>
          <p:nvPr>
            <p:ph type="ftr" sz="quarter" idx="11"/>
          </p:nvPr>
        </p:nvSpPr>
        <p:spPr>
          <a:xfrm>
            <a:off x="3124200" y="4767264"/>
            <a:ext cx="2895600" cy="273844"/>
          </a:xfrm>
          <a:prstGeom prst="rect">
            <a:avLst/>
          </a:prstGeom>
        </p:spPr>
        <p:txBody>
          <a:bodyPr/>
          <a:lstStyle/>
          <a:p>
            <a:endParaRPr lang="tr-TR"/>
          </a:p>
        </p:txBody>
      </p:sp>
      <p:sp>
        <p:nvSpPr>
          <p:cNvPr id="9" name="Slayt Numarası Yer Tutucusu 8"/>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315099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05978"/>
            <a:ext cx="8229600" cy="857250"/>
          </a:xfrm>
          <a:prstGeom prst="rect">
            <a:avLst/>
          </a:prstGeom>
        </p:spPr>
        <p:txBody>
          <a:bodyPr/>
          <a:lstStyle/>
          <a:p>
            <a:r>
              <a:rPr lang="tr-TR" smtClean="0"/>
              <a:t>Asıl başlık stili için tıklatın</a:t>
            </a:r>
            <a:endParaRPr lang="tr-TR"/>
          </a:p>
        </p:txBody>
      </p:sp>
      <p:sp>
        <p:nvSpPr>
          <p:cNvPr id="3" name="Veri Yer Tutucusu 2"/>
          <p:cNvSpPr>
            <a:spLocks noGrp="1"/>
          </p:cNvSpPr>
          <p:nvPr>
            <p:ph type="dt" sz="half" idx="10"/>
          </p:nvPr>
        </p:nvSpPr>
        <p:spPr>
          <a:xfrm>
            <a:off x="457200" y="4767264"/>
            <a:ext cx="2133600" cy="273844"/>
          </a:xfrm>
          <a:prstGeom prst="rect">
            <a:avLst/>
          </a:prstGeom>
        </p:spPr>
        <p:txBody>
          <a:bodyPr/>
          <a:lstStyle/>
          <a:p>
            <a:fld id="{4A96FDEB-6B4D-4DB6-9DF5-7CFF7907A5F4}" type="datetime1">
              <a:rPr lang="tr-TR" smtClean="0"/>
              <a:pPr/>
              <a:t>28.5.2017</a:t>
            </a:fld>
            <a:endParaRPr lang="tr-TR"/>
          </a:p>
        </p:txBody>
      </p:sp>
      <p:sp>
        <p:nvSpPr>
          <p:cNvPr id="4" name="Altbilgi Yer Tutucusu 3"/>
          <p:cNvSpPr>
            <a:spLocks noGrp="1"/>
          </p:cNvSpPr>
          <p:nvPr>
            <p:ph type="ftr" sz="quarter" idx="11"/>
          </p:nvPr>
        </p:nvSpPr>
        <p:spPr>
          <a:xfrm>
            <a:off x="3124200" y="4767264"/>
            <a:ext cx="2895600" cy="273844"/>
          </a:xfrm>
          <a:prstGeom prst="rect">
            <a:avLst/>
          </a:prstGeom>
        </p:spPr>
        <p:txBody>
          <a:bodyPr/>
          <a:lstStyle/>
          <a:p>
            <a:endParaRPr lang="tr-TR"/>
          </a:p>
        </p:txBody>
      </p:sp>
      <p:sp>
        <p:nvSpPr>
          <p:cNvPr id="5" name="Slayt Numarası Yer Tutucusu 4"/>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9921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57200" y="4767264"/>
            <a:ext cx="2133600" cy="273844"/>
          </a:xfrm>
          <a:prstGeom prst="rect">
            <a:avLst/>
          </a:prstGeom>
        </p:spPr>
        <p:txBody>
          <a:bodyPr/>
          <a:lstStyle/>
          <a:p>
            <a:fld id="{89E6D3E7-1B5E-48A2-9557-95037442355D}" type="datetime1">
              <a:rPr lang="tr-TR" smtClean="0"/>
              <a:pPr/>
              <a:t>28.5.2017</a:t>
            </a:fld>
            <a:endParaRPr lang="tr-TR"/>
          </a:p>
        </p:txBody>
      </p:sp>
      <p:sp>
        <p:nvSpPr>
          <p:cNvPr id="3" name="Altbilgi Yer Tutucusu 2"/>
          <p:cNvSpPr>
            <a:spLocks noGrp="1"/>
          </p:cNvSpPr>
          <p:nvPr>
            <p:ph type="ftr" sz="quarter" idx="11"/>
          </p:nvPr>
        </p:nvSpPr>
        <p:spPr>
          <a:xfrm>
            <a:off x="3124200" y="4767264"/>
            <a:ext cx="2895600" cy="273844"/>
          </a:xfrm>
          <a:prstGeom prst="rect">
            <a:avLst/>
          </a:prstGeom>
        </p:spPr>
        <p:txBody>
          <a:bodyPr/>
          <a:lstStyle/>
          <a:p>
            <a:endParaRPr lang="tr-TR"/>
          </a:p>
        </p:txBody>
      </p:sp>
      <p:sp>
        <p:nvSpPr>
          <p:cNvPr id="4" name="Slayt Numarası Yer Tutucusu 3"/>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63001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2" y="204787"/>
            <a:ext cx="3008313" cy="871538"/>
          </a:xfrm>
          <a:prstGeom prst="rect">
            <a:avLst/>
          </a:prstGeo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1868" y="642924"/>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2" y="1076328"/>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a:xfrm>
            <a:off x="457200" y="4767264"/>
            <a:ext cx="2133600" cy="273844"/>
          </a:xfrm>
          <a:prstGeom prst="rect">
            <a:avLst/>
          </a:prstGeom>
        </p:spPr>
        <p:txBody>
          <a:bodyPr/>
          <a:lstStyle/>
          <a:p>
            <a:fld id="{B33857AD-8B21-4453-B25C-C1B9652801DE}" type="datetime1">
              <a:rPr lang="tr-TR" smtClean="0"/>
              <a:pPr/>
              <a:t>28.5.2017</a:t>
            </a:fld>
            <a:endParaRPr lang="tr-TR"/>
          </a:p>
        </p:txBody>
      </p:sp>
      <p:sp>
        <p:nvSpPr>
          <p:cNvPr id="6" name="Altbilgi Yer Tutucusu 5"/>
          <p:cNvSpPr>
            <a:spLocks noGrp="1"/>
          </p:cNvSpPr>
          <p:nvPr>
            <p:ph type="ftr" sz="quarter" idx="11"/>
          </p:nvPr>
        </p:nvSpPr>
        <p:spPr>
          <a:xfrm>
            <a:off x="3124200" y="4767264"/>
            <a:ext cx="2895600" cy="273844"/>
          </a:xfrm>
          <a:prstGeom prst="rect">
            <a:avLst/>
          </a:prstGeom>
        </p:spPr>
        <p:txBody>
          <a:bodyPr/>
          <a:lstStyle/>
          <a:p>
            <a:endParaRPr lang="tr-TR"/>
          </a:p>
        </p:txBody>
      </p:sp>
      <p:sp>
        <p:nvSpPr>
          <p:cNvPr id="7" name="Slayt Numarası Yer Tutucusu 6"/>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34788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3600451"/>
            <a:ext cx="5486400" cy="425054"/>
          </a:xfrm>
          <a:prstGeom prst="rect">
            <a:avLst/>
          </a:prstGeo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4025507"/>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a:xfrm>
            <a:off x="457200" y="4767264"/>
            <a:ext cx="2133600" cy="273844"/>
          </a:xfrm>
          <a:prstGeom prst="rect">
            <a:avLst/>
          </a:prstGeom>
        </p:spPr>
        <p:txBody>
          <a:bodyPr/>
          <a:lstStyle/>
          <a:p>
            <a:fld id="{7115DED3-E051-4BDF-B765-615B6C063BA8}" type="datetime1">
              <a:rPr lang="tr-TR" smtClean="0"/>
              <a:pPr/>
              <a:t>28.5.2017</a:t>
            </a:fld>
            <a:endParaRPr lang="tr-TR"/>
          </a:p>
        </p:txBody>
      </p:sp>
      <p:sp>
        <p:nvSpPr>
          <p:cNvPr id="6" name="Altbilgi Yer Tutucusu 5"/>
          <p:cNvSpPr>
            <a:spLocks noGrp="1"/>
          </p:cNvSpPr>
          <p:nvPr>
            <p:ph type="ftr" sz="quarter" idx="11"/>
          </p:nvPr>
        </p:nvSpPr>
        <p:spPr>
          <a:xfrm>
            <a:off x="3124200" y="4767264"/>
            <a:ext cx="2895600" cy="273844"/>
          </a:xfrm>
          <a:prstGeom prst="rect">
            <a:avLst/>
          </a:prstGeom>
        </p:spPr>
        <p:txBody>
          <a:bodyPr/>
          <a:lstStyle/>
          <a:p>
            <a:endParaRPr lang="tr-TR"/>
          </a:p>
        </p:txBody>
      </p:sp>
      <p:sp>
        <p:nvSpPr>
          <p:cNvPr id="7" name="Slayt Numarası Yer Tutucusu 6"/>
          <p:cNvSpPr>
            <a:spLocks noGrp="1"/>
          </p:cNvSpPr>
          <p:nvPr>
            <p:ph type="sldNum" sz="quarter" idx="12"/>
          </p:nvPr>
        </p:nvSpPr>
        <p:spPr/>
        <p:txBody>
          <a:bodyPr/>
          <a:lstStyle/>
          <a:p>
            <a:fld id="{D7F2BA45-BD08-4DEC-A958-7FF709854FD6}" type="slidenum">
              <a:rPr lang="tr-TR" smtClean="0"/>
              <a:pPr/>
              <a:t>‹#›</a:t>
            </a:fld>
            <a:endParaRPr lang="tr-TR"/>
          </a:p>
        </p:txBody>
      </p:sp>
    </p:spTree>
    <p:extLst>
      <p:ext uri="{BB962C8B-B14F-4D97-AF65-F5344CB8AC3E}">
        <p14:creationId xmlns:p14="http://schemas.microsoft.com/office/powerpoint/2010/main" xmlns="" val="74810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ayt Numarası Yer Tutucusu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7F2BA45-BD08-4DEC-A958-7FF709854FD6}" type="slidenum">
              <a:rPr lang="tr-TR" smtClean="0"/>
              <a:pPr/>
              <a:t>‹#›</a:t>
            </a:fld>
            <a:endParaRPr lang="tr-TR"/>
          </a:p>
        </p:txBody>
      </p:sp>
      <p:grpSp>
        <p:nvGrpSpPr>
          <p:cNvPr id="10" name="Group 4"/>
          <p:cNvGrpSpPr>
            <a:grpSpLocks noChangeAspect="1"/>
          </p:cNvGrpSpPr>
          <p:nvPr userDrawn="1"/>
        </p:nvGrpSpPr>
        <p:grpSpPr bwMode="auto">
          <a:xfrm>
            <a:off x="-2555" y="113653"/>
            <a:ext cx="6950819" cy="297858"/>
            <a:chOff x="-60" y="1492"/>
            <a:chExt cx="3562" cy="184"/>
          </a:xfrm>
          <a:solidFill>
            <a:schemeClr val="tx2">
              <a:lumMod val="75000"/>
            </a:schemeClr>
          </a:solidFill>
        </p:grpSpPr>
        <p:sp>
          <p:nvSpPr>
            <p:cNvPr id="11" name="AutoShape 3"/>
            <p:cNvSpPr>
              <a:spLocks noChangeAspect="1" noChangeArrowheads="1" noTextEdit="1"/>
            </p:cNvSpPr>
            <p:nvPr/>
          </p:nvSpPr>
          <p:spPr bwMode="auto">
            <a:xfrm>
              <a:off x="-60" y="1492"/>
              <a:ext cx="3560" cy="18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tr-TR"/>
            </a:p>
          </p:txBody>
        </p:sp>
        <p:sp>
          <p:nvSpPr>
            <p:cNvPr id="12" name="Freeform 5"/>
            <p:cNvSpPr>
              <a:spLocks/>
            </p:cNvSpPr>
            <p:nvPr/>
          </p:nvSpPr>
          <p:spPr bwMode="auto">
            <a:xfrm>
              <a:off x="-60" y="1496"/>
              <a:ext cx="3562" cy="90"/>
            </a:xfrm>
            <a:custGeom>
              <a:avLst/>
              <a:gdLst>
                <a:gd name="T0" fmla="*/ 0 w 7125"/>
                <a:gd name="T1" fmla="*/ 360 h 360"/>
                <a:gd name="T2" fmla="*/ 0 w 7125"/>
                <a:gd name="T3" fmla="*/ 0 h 360"/>
                <a:gd name="T4" fmla="*/ 890 w 7125"/>
                <a:gd name="T5" fmla="*/ 0 h 360"/>
                <a:gd name="T6" fmla="*/ 1780 w 7125"/>
                <a:gd name="T7" fmla="*/ 0 h 360"/>
                <a:gd name="T8" fmla="*/ 2670 w 7125"/>
                <a:gd name="T9" fmla="*/ 0 h 360"/>
                <a:gd name="T10" fmla="*/ 3562 w 7125"/>
                <a:gd name="T11" fmla="*/ 0 h 360"/>
                <a:gd name="T12" fmla="*/ 4452 w 7125"/>
                <a:gd name="T13" fmla="*/ 0 h 360"/>
                <a:gd name="T14" fmla="*/ 5343 w 7125"/>
                <a:gd name="T15" fmla="*/ 0 h 360"/>
                <a:gd name="T16" fmla="*/ 6233 w 7125"/>
                <a:gd name="T17" fmla="*/ 0 h 360"/>
                <a:gd name="T18" fmla="*/ 7125 w 7125"/>
                <a:gd name="T19" fmla="*/ 0 h 360"/>
                <a:gd name="T20" fmla="*/ 6953 w 7125"/>
                <a:gd name="T21" fmla="*/ 360 h 360"/>
                <a:gd name="T22" fmla="*/ 6083 w 7125"/>
                <a:gd name="T23" fmla="*/ 360 h 360"/>
                <a:gd name="T24" fmla="*/ 5214 w 7125"/>
                <a:gd name="T25" fmla="*/ 360 h 360"/>
                <a:gd name="T26" fmla="*/ 4344 w 7125"/>
                <a:gd name="T27" fmla="*/ 360 h 360"/>
                <a:gd name="T28" fmla="*/ 3476 w 7125"/>
                <a:gd name="T29" fmla="*/ 360 h 360"/>
                <a:gd name="T30" fmla="*/ 2606 w 7125"/>
                <a:gd name="T31" fmla="*/ 360 h 360"/>
                <a:gd name="T32" fmla="*/ 1737 w 7125"/>
                <a:gd name="T33" fmla="*/ 360 h 360"/>
                <a:gd name="T34" fmla="*/ 869 w 7125"/>
                <a:gd name="T35" fmla="*/ 360 h 360"/>
                <a:gd name="T36" fmla="*/ 0 w 7125"/>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25" h="360">
                  <a:moveTo>
                    <a:pt x="0" y="360"/>
                  </a:moveTo>
                  <a:lnTo>
                    <a:pt x="0" y="0"/>
                  </a:lnTo>
                  <a:lnTo>
                    <a:pt x="890" y="0"/>
                  </a:lnTo>
                  <a:lnTo>
                    <a:pt x="1780" y="0"/>
                  </a:lnTo>
                  <a:lnTo>
                    <a:pt x="2670" y="0"/>
                  </a:lnTo>
                  <a:lnTo>
                    <a:pt x="3562" y="0"/>
                  </a:lnTo>
                  <a:lnTo>
                    <a:pt x="4452" y="0"/>
                  </a:lnTo>
                  <a:lnTo>
                    <a:pt x="5343" y="0"/>
                  </a:lnTo>
                  <a:lnTo>
                    <a:pt x="6233" y="0"/>
                  </a:lnTo>
                  <a:lnTo>
                    <a:pt x="7125" y="0"/>
                  </a:lnTo>
                  <a:lnTo>
                    <a:pt x="6953" y="360"/>
                  </a:lnTo>
                  <a:lnTo>
                    <a:pt x="6083" y="360"/>
                  </a:lnTo>
                  <a:lnTo>
                    <a:pt x="5214" y="360"/>
                  </a:lnTo>
                  <a:lnTo>
                    <a:pt x="4344" y="360"/>
                  </a:lnTo>
                  <a:lnTo>
                    <a:pt x="3476" y="360"/>
                  </a:lnTo>
                  <a:lnTo>
                    <a:pt x="2606" y="360"/>
                  </a:lnTo>
                  <a:lnTo>
                    <a:pt x="1737" y="360"/>
                  </a:lnTo>
                  <a:lnTo>
                    <a:pt x="869" y="360"/>
                  </a:lnTo>
                  <a:lnTo>
                    <a:pt x="0" y="36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tr-TR"/>
            </a:p>
          </p:txBody>
        </p:sp>
      </p:grpSp>
      <p:pic>
        <p:nvPicPr>
          <p:cNvPr id="13" name="Picture 6"/>
          <p:cNvPicPr>
            <a:picLocks noChangeAspect="1" noChangeArrowheads="1"/>
          </p:cNvPicPr>
          <p:nvPr userDrawn="1"/>
        </p:nvPicPr>
        <p:blipFill rotWithShape="1">
          <a:blip r:embed="rId14" cstate="print">
            <a:extLst>
              <a:ext uri="{28A0092B-C50C-407E-A947-70E740481C1C}">
                <a14:useLocalDpi xmlns:a14="http://schemas.microsoft.com/office/drawing/2010/main" xmlns="" val="0"/>
              </a:ext>
            </a:extLst>
          </a:blip>
          <a:srcRect r="39142"/>
          <a:stretch/>
        </p:blipFill>
        <p:spPr bwMode="auto">
          <a:xfrm>
            <a:off x="6759906" y="111627"/>
            <a:ext cx="2384094" cy="3019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24364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ikdörtgen 4"/>
          <p:cNvSpPr/>
          <p:nvPr/>
        </p:nvSpPr>
        <p:spPr>
          <a:xfrm>
            <a:off x="-26020" y="2427734"/>
            <a:ext cx="9170020" cy="27157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36" name="Group 4"/>
          <p:cNvGrpSpPr>
            <a:grpSpLocks noChangeAspect="1"/>
          </p:cNvGrpSpPr>
          <p:nvPr/>
        </p:nvGrpSpPr>
        <p:grpSpPr bwMode="auto">
          <a:xfrm>
            <a:off x="-2555" y="2293996"/>
            <a:ext cx="5870699" cy="420630"/>
            <a:chOff x="-60" y="1492"/>
            <a:chExt cx="3562" cy="184"/>
          </a:xfrm>
          <a:solidFill>
            <a:schemeClr val="tx2">
              <a:lumMod val="75000"/>
            </a:schemeClr>
          </a:solidFill>
        </p:grpSpPr>
        <p:sp>
          <p:nvSpPr>
            <p:cNvPr id="37" name="AutoShape 3"/>
            <p:cNvSpPr>
              <a:spLocks noChangeAspect="1" noChangeArrowheads="1" noTextEdit="1"/>
            </p:cNvSpPr>
            <p:nvPr/>
          </p:nvSpPr>
          <p:spPr bwMode="auto">
            <a:xfrm>
              <a:off x="-60" y="1492"/>
              <a:ext cx="3560" cy="18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tr-TR"/>
            </a:p>
          </p:txBody>
        </p:sp>
        <p:sp>
          <p:nvSpPr>
            <p:cNvPr id="38" name="Freeform 5"/>
            <p:cNvSpPr>
              <a:spLocks/>
            </p:cNvSpPr>
            <p:nvPr/>
          </p:nvSpPr>
          <p:spPr bwMode="auto">
            <a:xfrm>
              <a:off x="-60" y="1496"/>
              <a:ext cx="3562" cy="90"/>
            </a:xfrm>
            <a:custGeom>
              <a:avLst/>
              <a:gdLst>
                <a:gd name="T0" fmla="*/ 0 w 7125"/>
                <a:gd name="T1" fmla="*/ 360 h 360"/>
                <a:gd name="T2" fmla="*/ 0 w 7125"/>
                <a:gd name="T3" fmla="*/ 0 h 360"/>
                <a:gd name="T4" fmla="*/ 890 w 7125"/>
                <a:gd name="T5" fmla="*/ 0 h 360"/>
                <a:gd name="T6" fmla="*/ 1780 w 7125"/>
                <a:gd name="T7" fmla="*/ 0 h 360"/>
                <a:gd name="T8" fmla="*/ 2670 w 7125"/>
                <a:gd name="T9" fmla="*/ 0 h 360"/>
                <a:gd name="T10" fmla="*/ 3562 w 7125"/>
                <a:gd name="T11" fmla="*/ 0 h 360"/>
                <a:gd name="T12" fmla="*/ 4452 w 7125"/>
                <a:gd name="T13" fmla="*/ 0 h 360"/>
                <a:gd name="T14" fmla="*/ 5343 w 7125"/>
                <a:gd name="T15" fmla="*/ 0 h 360"/>
                <a:gd name="T16" fmla="*/ 6233 w 7125"/>
                <a:gd name="T17" fmla="*/ 0 h 360"/>
                <a:gd name="T18" fmla="*/ 7125 w 7125"/>
                <a:gd name="T19" fmla="*/ 0 h 360"/>
                <a:gd name="T20" fmla="*/ 6953 w 7125"/>
                <a:gd name="T21" fmla="*/ 360 h 360"/>
                <a:gd name="T22" fmla="*/ 6083 w 7125"/>
                <a:gd name="T23" fmla="*/ 360 h 360"/>
                <a:gd name="T24" fmla="*/ 5214 w 7125"/>
                <a:gd name="T25" fmla="*/ 360 h 360"/>
                <a:gd name="T26" fmla="*/ 4344 w 7125"/>
                <a:gd name="T27" fmla="*/ 360 h 360"/>
                <a:gd name="T28" fmla="*/ 3476 w 7125"/>
                <a:gd name="T29" fmla="*/ 360 h 360"/>
                <a:gd name="T30" fmla="*/ 2606 w 7125"/>
                <a:gd name="T31" fmla="*/ 360 h 360"/>
                <a:gd name="T32" fmla="*/ 1737 w 7125"/>
                <a:gd name="T33" fmla="*/ 360 h 360"/>
                <a:gd name="T34" fmla="*/ 869 w 7125"/>
                <a:gd name="T35" fmla="*/ 360 h 360"/>
                <a:gd name="T36" fmla="*/ 0 w 7125"/>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25" h="360">
                  <a:moveTo>
                    <a:pt x="0" y="360"/>
                  </a:moveTo>
                  <a:lnTo>
                    <a:pt x="0" y="0"/>
                  </a:lnTo>
                  <a:lnTo>
                    <a:pt x="890" y="0"/>
                  </a:lnTo>
                  <a:lnTo>
                    <a:pt x="1780" y="0"/>
                  </a:lnTo>
                  <a:lnTo>
                    <a:pt x="2670" y="0"/>
                  </a:lnTo>
                  <a:lnTo>
                    <a:pt x="3562" y="0"/>
                  </a:lnTo>
                  <a:lnTo>
                    <a:pt x="4452" y="0"/>
                  </a:lnTo>
                  <a:lnTo>
                    <a:pt x="5343" y="0"/>
                  </a:lnTo>
                  <a:lnTo>
                    <a:pt x="6233" y="0"/>
                  </a:lnTo>
                  <a:lnTo>
                    <a:pt x="7125" y="0"/>
                  </a:lnTo>
                  <a:lnTo>
                    <a:pt x="6953" y="360"/>
                  </a:lnTo>
                  <a:lnTo>
                    <a:pt x="6083" y="360"/>
                  </a:lnTo>
                  <a:lnTo>
                    <a:pt x="5214" y="360"/>
                  </a:lnTo>
                  <a:lnTo>
                    <a:pt x="4344" y="360"/>
                  </a:lnTo>
                  <a:lnTo>
                    <a:pt x="3476" y="360"/>
                  </a:lnTo>
                  <a:lnTo>
                    <a:pt x="2606" y="360"/>
                  </a:lnTo>
                  <a:lnTo>
                    <a:pt x="1737" y="360"/>
                  </a:lnTo>
                  <a:lnTo>
                    <a:pt x="869" y="360"/>
                  </a:lnTo>
                  <a:lnTo>
                    <a:pt x="0" y="36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tr-TR"/>
            </a:p>
          </p:txBody>
        </p:sp>
      </p:grpSp>
      <p:pic>
        <p:nvPicPr>
          <p:cNvPr id="14" name="Picture 6"/>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39142"/>
          <a:stretch/>
        </p:blipFill>
        <p:spPr bwMode="auto">
          <a:xfrm>
            <a:off x="5580112" y="2133600"/>
            <a:ext cx="3563888" cy="301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6"/>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39142"/>
          <a:stretch/>
        </p:blipFill>
        <p:spPr bwMode="auto">
          <a:xfrm>
            <a:off x="5580112" y="2405155"/>
            <a:ext cx="3563888" cy="3094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Title 1"/>
          <p:cNvSpPr txBox="1">
            <a:spLocks/>
          </p:cNvSpPr>
          <p:nvPr/>
        </p:nvSpPr>
        <p:spPr>
          <a:xfrm>
            <a:off x="827584" y="2859782"/>
            <a:ext cx="7772400" cy="13620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200" b="1" dirty="0" smtClean="0">
                <a:latin typeface="+mn-lt"/>
                <a:ea typeface="Fira Sans SemiBold Italic" panose="00000700000000000000" pitchFamily="50" charset="0"/>
                <a:cs typeface="Clear Sans" panose="020B0503030202020304" pitchFamily="34" charset="0"/>
              </a:rPr>
              <a:t>DA592 - </a:t>
            </a:r>
            <a:r>
              <a:rPr lang="tr-TR" sz="3200" b="1" dirty="0" err="1" smtClean="0">
                <a:latin typeface="+mn-lt"/>
                <a:ea typeface="Fira Sans SemiBold Italic" panose="00000700000000000000" pitchFamily="50" charset="0"/>
                <a:cs typeface="Clear Sans" panose="020B0503030202020304" pitchFamily="34" charset="0"/>
              </a:rPr>
              <a:t>Term</a:t>
            </a:r>
            <a:r>
              <a:rPr lang="tr-TR" sz="3200" b="1" dirty="0" smtClean="0">
                <a:latin typeface="+mn-lt"/>
                <a:ea typeface="Fira Sans SemiBold Italic" panose="00000700000000000000" pitchFamily="50" charset="0"/>
                <a:cs typeface="Clear Sans" panose="020B0503030202020304" pitchFamily="34" charset="0"/>
              </a:rPr>
              <a:t> Project </a:t>
            </a:r>
            <a:r>
              <a:rPr lang="tr-TR" sz="3200" b="1" dirty="0" err="1" smtClean="0">
                <a:latin typeface="+mn-lt"/>
                <a:ea typeface="Fira Sans SemiBold Italic" panose="00000700000000000000" pitchFamily="50" charset="0"/>
                <a:cs typeface="Clear Sans" panose="020B0503030202020304" pitchFamily="34" charset="0"/>
              </a:rPr>
              <a:t>Proposal</a:t>
            </a:r>
            <a:endParaRPr lang="tr-TR" sz="3200" b="1" dirty="0" smtClean="0">
              <a:latin typeface="+mn-lt"/>
              <a:ea typeface="Fira Sans SemiBold Italic" panose="00000700000000000000" pitchFamily="50" charset="0"/>
              <a:cs typeface="Clear Sans" panose="020B0503030202020304" pitchFamily="34" charset="0"/>
            </a:endParaRPr>
          </a:p>
          <a:p>
            <a:r>
              <a:rPr lang="tr-TR" sz="3200" b="1" dirty="0" smtClean="0">
                <a:latin typeface="+mn-lt"/>
                <a:ea typeface="Fira Sans SemiBold Italic" panose="00000700000000000000" pitchFamily="50" charset="0"/>
                <a:cs typeface="Clear Sans" panose="020B0503030202020304" pitchFamily="34" charset="0"/>
              </a:rPr>
              <a:t>May 28,2017</a:t>
            </a:r>
            <a:endParaRPr lang="tr-TR" sz="3200" b="1" dirty="0">
              <a:latin typeface="+mn-lt"/>
              <a:ea typeface="Fira Sans SemiBold Italic" panose="00000700000000000000" pitchFamily="50" charset="0"/>
              <a:cs typeface="Clear Sans" panose="020B0503030202020304" pitchFamily="34" charset="0"/>
            </a:endParaRPr>
          </a:p>
        </p:txBody>
      </p:sp>
      <p:pic>
        <p:nvPicPr>
          <p:cNvPr id="13" name="Picture 2"/>
          <p:cNvPicPr>
            <a:picLocks noChangeAspect="1" noChangeArrowheads="1"/>
          </p:cNvPicPr>
          <p:nvPr/>
        </p:nvPicPr>
        <p:blipFill>
          <a:blip r:embed="rId4" cstate="print"/>
          <a:srcRect/>
          <a:stretch>
            <a:fillRect/>
          </a:stretch>
        </p:blipFill>
        <p:spPr bwMode="auto">
          <a:xfrm>
            <a:off x="0" y="428611"/>
            <a:ext cx="9144000" cy="1857387"/>
          </a:xfrm>
          <a:prstGeom prst="rect">
            <a:avLst/>
          </a:prstGeom>
          <a:noFill/>
          <a:ln w="9525">
            <a:noFill/>
            <a:miter lim="800000"/>
            <a:headEnd/>
            <a:tailEnd/>
          </a:ln>
          <a:effectLst/>
        </p:spPr>
      </p:pic>
    </p:spTree>
    <p:extLst>
      <p:ext uri="{BB962C8B-B14F-4D97-AF65-F5344CB8AC3E}">
        <p14:creationId xmlns:p14="http://schemas.microsoft.com/office/powerpoint/2010/main" xmlns="" val="25262547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tr-TR"/>
            </a:defPPr>
            <a:lvl1pPr algn="r">
              <a:defRPr sz="1200">
                <a:solidFill>
                  <a:schemeClr val="tx1">
                    <a:tint val="75000"/>
                  </a:schemeClr>
                </a:solidFill>
              </a:defRPr>
            </a:lvl1pPr>
          </a:lstStyle>
          <a:p>
            <a:fld id="{D7F2BA45-BD08-4DEC-A958-7FF709854FD6}" type="slidenum">
              <a:rPr lang="tr-TR">
                <a:solidFill>
                  <a:prstClr val="black">
                    <a:tint val="75000"/>
                  </a:prstClr>
                </a:solidFill>
              </a:rPr>
              <a:pPr/>
              <a:t>2</a:t>
            </a:fld>
            <a:endParaRPr lang="tr-TR" dirty="0">
              <a:solidFill>
                <a:prstClr val="black">
                  <a:tint val="75000"/>
                </a:prstClr>
              </a:solidFill>
            </a:endParaRPr>
          </a:p>
        </p:txBody>
      </p:sp>
      <p:sp>
        <p:nvSpPr>
          <p:cNvPr id="46" name="TextBox 45"/>
          <p:cNvSpPr txBox="1"/>
          <p:nvPr/>
        </p:nvSpPr>
        <p:spPr>
          <a:xfrm>
            <a:off x="4129948" y="2922736"/>
            <a:ext cx="1728192" cy="923330"/>
          </a:xfrm>
          <a:prstGeom prst="rect">
            <a:avLst/>
          </a:prstGeom>
          <a:noFill/>
          <a:ln w="3175">
            <a:solidFill>
              <a:schemeClr val="tx1"/>
            </a:solidFill>
          </a:ln>
        </p:spPr>
        <p:txBody>
          <a:bodyPr wrap="square" rtlCol="0">
            <a:spAutoFit/>
          </a:bodyPr>
          <a:lstStyle/>
          <a:p>
            <a:r>
              <a:rPr lang="tr-TR" dirty="0" smtClean="0"/>
              <a:t>Görsel değişecek (Pınar Altınok)</a:t>
            </a:r>
            <a:endParaRPr lang="tr-TR"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12772" y="1738465"/>
            <a:ext cx="5138356" cy="3425571"/>
          </a:xfrm>
          <a:prstGeom prst="rect">
            <a:avLst/>
          </a:prstGeom>
        </p:spPr>
      </p:pic>
      <p:sp>
        <p:nvSpPr>
          <p:cNvPr id="43" name="Serbest Form 1"/>
          <p:cNvSpPr/>
          <p:nvPr/>
        </p:nvSpPr>
        <p:spPr>
          <a:xfrm>
            <a:off x="8731" y="106263"/>
            <a:ext cx="6867525" cy="5057775"/>
          </a:xfrm>
          <a:custGeom>
            <a:avLst/>
            <a:gdLst>
              <a:gd name="connsiteX0" fmla="*/ 6867525 w 6867525"/>
              <a:gd name="connsiteY0" fmla="*/ 0 h 5057775"/>
              <a:gd name="connsiteX1" fmla="*/ 5400675 w 6867525"/>
              <a:gd name="connsiteY1" fmla="*/ 5057775 h 5057775"/>
              <a:gd name="connsiteX2" fmla="*/ 9525 w 6867525"/>
              <a:gd name="connsiteY2" fmla="*/ 5048250 h 5057775"/>
              <a:gd name="connsiteX3" fmla="*/ 0 w 6867525"/>
              <a:gd name="connsiteY3" fmla="*/ 295275 h 5057775"/>
              <a:gd name="connsiteX4" fmla="*/ 6791325 w 6867525"/>
              <a:gd name="connsiteY4" fmla="*/ 304800 h 5057775"/>
              <a:gd name="connsiteX5" fmla="*/ 6781800 w 6867525"/>
              <a:gd name="connsiteY5" fmla="*/ 304800 h 50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5" h="5057775">
                <a:moveTo>
                  <a:pt x="6867525" y="0"/>
                </a:moveTo>
                <a:lnTo>
                  <a:pt x="5400675" y="5057775"/>
                </a:lnTo>
                <a:lnTo>
                  <a:pt x="9525" y="5048250"/>
                </a:lnTo>
                <a:lnTo>
                  <a:pt x="0" y="295275"/>
                </a:lnTo>
                <a:lnTo>
                  <a:pt x="6791325" y="304800"/>
                </a:lnTo>
                <a:lnTo>
                  <a:pt x="6781800" y="304800"/>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0" name="Rectangle 34"/>
          <p:cNvSpPr/>
          <p:nvPr/>
        </p:nvSpPr>
        <p:spPr>
          <a:xfrm>
            <a:off x="395540" y="51474"/>
            <a:ext cx="7326721" cy="400110"/>
          </a:xfrm>
          <a:prstGeom prst="rect">
            <a:avLst/>
          </a:prstGeom>
        </p:spPr>
        <p:txBody>
          <a:bodyPr wrap="square">
            <a:spAutoFit/>
          </a:bodyPr>
          <a:lstStyle/>
          <a:p>
            <a:r>
              <a:rPr lang="tr-TR" sz="2000" b="1" dirty="0" smtClean="0">
                <a:solidFill>
                  <a:prstClr val="white"/>
                </a:solidFill>
              </a:rPr>
              <a:t>Overview</a:t>
            </a:r>
            <a:endParaRPr lang="en-US" sz="2000" b="1" dirty="0">
              <a:solidFill>
                <a:prstClr val="white"/>
              </a:solidFill>
            </a:endParaRPr>
          </a:p>
        </p:txBody>
      </p:sp>
      <p:grpSp>
        <p:nvGrpSpPr>
          <p:cNvPr id="44" name="Group 43"/>
          <p:cNvGrpSpPr/>
          <p:nvPr/>
        </p:nvGrpSpPr>
        <p:grpSpPr>
          <a:xfrm>
            <a:off x="971600" y="618242"/>
            <a:ext cx="1489914" cy="369332"/>
            <a:chOff x="993453" y="843558"/>
            <a:chExt cx="1489914" cy="369332"/>
          </a:xfrm>
        </p:grpSpPr>
        <p:sp>
          <p:nvSpPr>
            <p:cNvPr id="45" name="TextBox 3"/>
            <p:cNvSpPr>
              <a:spLocks noChangeArrowheads="1"/>
            </p:cNvSpPr>
            <p:nvPr/>
          </p:nvSpPr>
          <p:spPr bwMode="auto">
            <a:xfrm>
              <a:off x="993453" y="919757"/>
              <a:ext cx="354386" cy="289441"/>
            </a:xfrm>
            <a:prstGeom prst="roundRect">
              <a:avLst>
                <a:gd name="adj" fmla="val 16667"/>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spAutoFit/>
            </a:bodyPr>
            <a:lstStyle/>
            <a:p>
              <a:pPr eaLnBrk="1" hangingPunct="1"/>
              <a:r>
                <a:rPr lang="en-US" sz="1100" b="1" dirty="0">
                  <a:solidFill>
                    <a:schemeClr val="bg1"/>
                  </a:solidFill>
                  <a:ea typeface="Roboto" pitchFamily="2" charset="0"/>
                  <a:cs typeface="Roboto" pitchFamily="2" charset="0"/>
                </a:rPr>
                <a:t>01</a:t>
              </a:r>
            </a:p>
          </p:txBody>
        </p:sp>
        <p:sp>
          <p:nvSpPr>
            <p:cNvPr id="50" name="TextBox 6"/>
            <p:cNvSpPr txBox="1"/>
            <p:nvPr/>
          </p:nvSpPr>
          <p:spPr bwMode="auto">
            <a:xfrm>
              <a:off x="1385566" y="843558"/>
              <a:ext cx="1097801" cy="369332"/>
            </a:xfrm>
            <a:prstGeom prst="rect">
              <a:avLst/>
            </a:prstGeom>
            <a:noFill/>
          </p:spPr>
          <p:txBody>
            <a:bodyPr wrap="none">
              <a:spAutoFit/>
            </a:bodyPr>
            <a:lstStyle/>
            <a:p>
              <a:pPr eaLnBrk="1" fontAlgn="auto" hangingPunct="1">
                <a:spcBef>
                  <a:spcPts val="0"/>
                </a:spcBef>
                <a:spcAft>
                  <a:spcPts val="0"/>
                </a:spcAft>
                <a:defRPr/>
              </a:pPr>
              <a:r>
                <a:rPr lang="tr-TR" b="1" dirty="0" err="1" smtClean="0"/>
                <a:t>Summary</a:t>
              </a:r>
              <a:endParaRPr lang="id-ID" b="1" dirty="0" err="1" smtClean="0"/>
            </a:p>
          </p:txBody>
        </p:sp>
      </p:grpSp>
      <p:grpSp>
        <p:nvGrpSpPr>
          <p:cNvPr id="51" name="Group 50"/>
          <p:cNvGrpSpPr/>
          <p:nvPr/>
        </p:nvGrpSpPr>
        <p:grpSpPr>
          <a:xfrm>
            <a:off x="971600" y="1194306"/>
            <a:ext cx="1638866" cy="369332"/>
            <a:chOff x="993453" y="1606214"/>
            <a:chExt cx="1638866" cy="369332"/>
          </a:xfrm>
        </p:grpSpPr>
        <p:sp>
          <p:nvSpPr>
            <p:cNvPr id="52" name="TextBox 7"/>
            <p:cNvSpPr>
              <a:spLocks noChangeArrowheads="1"/>
            </p:cNvSpPr>
            <p:nvPr/>
          </p:nvSpPr>
          <p:spPr bwMode="auto">
            <a:xfrm>
              <a:off x="993453" y="1680819"/>
              <a:ext cx="354386" cy="289441"/>
            </a:xfrm>
            <a:prstGeom prst="roundRect">
              <a:avLst>
                <a:gd name="adj" fmla="val 16667"/>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spAutoFit/>
            </a:bodyPr>
            <a:lstStyle/>
            <a:p>
              <a:pPr eaLnBrk="1" hangingPunct="1"/>
              <a:r>
                <a:rPr lang="en-US" sz="1100" b="1" dirty="0">
                  <a:solidFill>
                    <a:schemeClr val="bg1"/>
                  </a:solidFill>
                  <a:ea typeface="Roboto" pitchFamily="2" charset="0"/>
                  <a:cs typeface="Roboto" pitchFamily="2" charset="0"/>
                </a:rPr>
                <a:t>02</a:t>
              </a:r>
            </a:p>
          </p:txBody>
        </p:sp>
        <p:sp>
          <p:nvSpPr>
            <p:cNvPr id="62" name="TextBox 10"/>
            <p:cNvSpPr txBox="1"/>
            <p:nvPr/>
          </p:nvSpPr>
          <p:spPr bwMode="auto">
            <a:xfrm>
              <a:off x="1385567" y="1606214"/>
              <a:ext cx="1246752" cy="369332"/>
            </a:xfrm>
            <a:prstGeom prst="rect">
              <a:avLst/>
            </a:prstGeom>
            <a:noFill/>
          </p:spPr>
          <p:txBody>
            <a:bodyPr wrap="none">
              <a:spAutoFit/>
            </a:bodyPr>
            <a:lstStyle/>
            <a:p>
              <a:pPr>
                <a:defRPr/>
              </a:pPr>
              <a:r>
                <a:rPr lang="tr-TR" b="1" dirty="0" err="1" smtClean="0"/>
                <a:t>Motivation</a:t>
              </a:r>
              <a:endParaRPr lang="id-ID" b="1" dirty="0" err="1" smtClean="0"/>
            </a:p>
          </p:txBody>
        </p:sp>
      </p:grpSp>
      <p:grpSp>
        <p:nvGrpSpPr>
          <p:cNvPr id="63" name="Group 62"/>
          <p:cNvGrpSpPr/>
          <p:nvPr/>
        </p:nvGrpSpPr>
        <p:grpSpPr>
          <a:xfrm>
            <a:off x="971600" y="1779662"/>
            <a:ext cx="2398881" cy="369332"/>
            <a:chOff x="993453" y="2334273"/>
            <a:chExt cx="2398881" cy="369332"/>
          </a:xfrm>
        </p:grpSpPr>
        <p:sp>
          <p:nvSpPr>
            <p:cNvPr id="64" name="TextBox 11"/>
            <p:cNvSpPr txBox="1"/>
            <p:nvPr/>
          </p:nvSpPr>
          <p:spPr>
            <a:xfrm>
              <a:off x="993453" y="2408880"/>
              <a:ext cx="354386" cy="289441"/>
            </a:xfrm>
            <a:prstGeom prst="roundRect">
              <a:avLst/>
            </a:prstGeom>
            <a:solidFill>
              <a:schemeClr val="accent3"/>
            </a:solidFill>
          </p:spPr>
          <p:txBody>
            <a:bodyPr wrap="none">
              <a:spAutoFit/>
            </a:bodyPr>
            <a:lstStyle/>
            <a:p>
              <a:pPr eaLnBrk="1" fontAlgn="auto" hangingPunct="1">
                <a:spcBef>
                  <a:spcPts val="0"/>
                </a:spcBef>
                <a:spcAft>
                  <a:spcPts val="0"/>
                </a:spcAft>
                <a:defRPr/>
              </a:pPr>
              <a:r>
                <a:rPr lang="en-US" sz="1100" b="1" dirty="0">
                  <a:solidFill>
                    <a:schemeClr val="bg1"/>
                  </a:solidFill>
                  <a:latin typeface="+mn-lt"/>
                  <a:ea typeface="Roboto" panose="02000000000000000000" pitchFamily="2" charset="0"/>
                </a:rPr>
                <a:t>03</a:t>
              </a:r>
            </a:p>
          </p:txBody>
        </p:sp>
        <p:sp>
          <p:nvSpPr>
            <p:cNvPr id="67" name="TextBox 14"/>
            <p:cNvSpPr txBox="1"/>
            <p:nvPr/>
          </p:nvSpPr>
          <p:spPr bwMode="auto">
            <a:xfrm>
              <a:off x="1385566" y="2334273"/>
              <a:ext cx="2006768" cy="369332"/>
            </a:xfrm>
            <a:prstGeom prst="rect">
              <a:avLst/>
            </a:prstGeom>
            <a:noFill/>
          </p:spPr>
          <p:txBody>
            <a:bodyPr wrap="none">
              <a:spAutoFit/>
            </a:bodyPr>
            <a:lstStyle/>
            <a:p>
              <a:pPr>
                <a:defRPr/>
              </a:pPr>
              <a:r>
                <a:rPr lang="tr-TR" b="1" dirty="0" smtClean="0"/>
                <a:t>Project</a:t>
              </a:r>
              <a:r>
                <a:rPr lang="tr-TR" b="1" dirty="0" smtClean="0">
                  <a:solidFill>
                    <a:schemeClr val="tx1">
                      <a:lumMod val="65000"/>
                      <a:lumOff val="35000"/>
                    </a:schemeClr>
                  </a:solidFill>
                  <a:ea typeface="Fira Sans SemiBold Italic" panose="00000700000000000000" pitchFamily="50" charset="0"/>
                  <a:cs typeface="Clear Sans" panose="020B0503030202020304" pitchFamily="34" charset="0"/>
                </a:rPr>
                <a:t> </a:t>
              </a:r>
              <a:r>
                <a:rPr lang="tr-TR" b="1" dirty="0" err="1" smtClean="0"/>
                <a:t>Description</a:t>
              </a:r>
              <a:endParaRPr lang="id-ID" b="1" dirty="0"/>
            </a:p>
          </p:txBody>
        </p:sp>
      </p:grpSp>
      <p:grpSp>
        <p:nvGrpSpPr>
          <p:cNvPr id="68" name="Group 67"/>
          <p:cNvGrpSpPr/>
          <p:nvPr/>
        </p:nvGrpSpPr>
        <p:grpSpPr>
          <a:xfrm>
            <a:off x="971600" y="2355726"/>
            <a:ext cx="1863991" cy="369332"/>
            <a:chOff x="993453" y="3118376"/>
            <a:chExt cx="1863991" cy="369332"/>
          </a:xfrm>
        </p:grpSpPr>
        <p:sp>
          <p:nvSpPr>
            <p:cNvPr id="69" name="TextBox 15"/>
            <p:cNvSpPr txBox="1"/>
            <p:nvPr/>
          </p:nvSpPr>
          <p:spPr>
            <a:xfrm>
              <a:off x="993453" y="3192993"/>
              <a:ext cx="354386" cy="289441"/>
            </a:xfrm>
            <a:prstGeom prst="roundRect">
              <a:avLst/>
            </a:prstGeom>
            <a:solidFill>
              <a:schemeClr val="accent5"/>
            </a:solidFill>
          </p:spPr>
          <p:txBody>
            <a:bodyPr wrap="none">
              <a:spAutoFit/>
            </a:bodyPr>
            <a:lstStyle/>
            <a:p>
              <a:pPr eaLnBrk="1" fontAlgn="auto" hangingPunct="1">
                <a:spcBef>
                  <a:spcPts val="0"/>
                </a:spcBef>
                <a:spcAft>
                  <a:spcPts val="0"/>
                </a:spcAft>
                <a:defRPr/>
              </a:pPr>
              <a:r>
                <a:rPr lang="en-US" sz="1100" b="1" dirty="0">
                  <a:solidFill>
                    <a:schemeClr val="bg1"/>
                  </a:solidFill>
                  <a:latin typeface="+mn-lt"/>
                  <a:ea typeface="Roboto" panose="02000000000000000000" pitchFamily="2" charset="0"/>
                </a:rPr>
                <a:t>04</a:t>
              </a:r>
            </a:p>
          </p:txBody>
        </p:sp>
        <p:sp>
          <p:nvSpPr>
            <p:cNvPr id="72" name="TextBox 18"/>
            <p:cNvSpPr txBox="1"/>
            <p:nvPr/>
          </p:nvSpPr>
          <p:spPr bwMode="auto">
            <a:xfrm>
              <a:off x="1385566" y="3118376"/>
              <a:ext cx="1471878" cy="369332"/>
            </a:xfrm>
            <a:prstGeom prst="rect">
              <a:avLst/>
            </a:prstGeom>
            <a:noFill/>
          </p:spPr>
          <p:txBody>
            <a:bodyPr wrap="none">
              <a:spAutoFit/>
            </a:bodyPr>
            <a:lstStyle/>
            <a:p>
              <a:pPr>
                <a:defRPr/>
              </a:pPr>
              <a:r>
                <a:rPr lang="tr-TR" b="1" dirty="0" err="1" smtClean="0"/>
                <a:t>Methodology</a:t>
              </a:r>
              <a:endParaRPr lang="id-ID" b="1" dirty="0"/>
            </a:p>
          </p:txBody>
        </p:sp>
      </p:grpSp>
      <p:grpSp>
        <p:nvGrpSpPr>
          <p:cNvPr id="73" name="Group 72"/>
          <p:cNvGrpSpPr/>
          <p:nvPr/>
        </p:nvGrpSpPr>
        <p:grpSpPr>
          <a:xfrm>
            <a:off x="971600" y="2931790"/>
            <a:ext cx="1747820" cy="369332"/>
            <a:chOff x="973386" y="3918446"/>
            <a:chExt cx="1747820" cy="369332"/>
          </a:xfrm>
        </p:grpSpPr>
        <p:sp>
          <p:nvSpPr>
            <p:cNvPr id="74" name="TextBox 23"/>
            <p:cNvSpPr txBox="1"/>
            <p:nvPr/>
          </p:nvSpPr>
          <p:spPr>
            <a:xfrm>
              <a:off x="973386" y="3994643"/>
              <a:ext cx="354386" cy="289441"/>
            </a:xfrm>
            <a:prstGeom prst="roundRect">
              <a:avLst/>
            </a:prstGeom>
            <a:solidFill>
              <a:schemeClr val="accent6"/>
            </a:solidFill>
          </p:spPr>
          <p:txBody>
            <a:bodyPr wrap="none">
              <a:spAutoFit/>
            </a:bodyPr>
            <a:lstStyle/>
            <a:p>
              <a:pPr eaLnBrk="1" fontAlgn="auto" hangingPunct="1">
                <a:spcBef>
                  <a:spcPts val="0"/>
                </a:spcBef>
                <a:spcAft>
                  <a:spcPts val="0"/>
                </a:spcAft>
                <a:defRPr/>
              </a:pPr>
              <a:r>
                <a:rPr lang="en-US" sz="1100" b="1" dirty="0" smtClean="0">
                  <a:solidFill>
                    <a:schemeClr val="bg1"/>
                  </a:solidFill>
                  <a:latin typeface="+mn-lt"/>
                  <a:ea typeface="Roboto" panose="02000000000000000000" pitchFamily="2" charset="0"/>
                </a:rPr>
                <a:t>0</a:t>
              </a:r>
              <a:r>
                <a:rPr lang="tr-TR" sz="1100" b="1" dirty="0" smtClean="0">
                  <a:solidFill>
                    <a:schemeClr val="bg1"/>
                  </a:solidFill>
                  <a:latin typeface="+mn-lt"/>
                  <a:ea typeface="Roboto" panose="02000000000000000000" pitchFamily="2" charset="0"/>
                </a:rPr>
                <a:t>5</a:t>
              </a:r>
              <a:endParaRPr lang="en-US" sz="1100" b="1" dirty="0">
                <a:solidFill>
                  <a:schemeClr val="bg1"/>
                </a:solidFill>
                <a:latin typeface="+mn-lt"/>
                <a:ea typeface="Roboto" panose="02000000000000000000" pitchFamily="2" charset="0"/>
              </a:endParaRPr>
            </a:p>
          </p:txBody>
        </p:sp>
        <p:sp>
          <p:nvSpPr>
            <p:cNvPr id="77" name="TextBox 26"/>
            <p:cNvSpPr txBox="1"/>
            <p:nvPr/>
          </p:nvSpPr>
          <p:spPr bwMode="auto">
            <a:xfrm>
              <a:off x="1363911" y="3918446"/>
              <a:ext cx="1357295" cy="369332"/>
            </a:xfrm>
            <a:prstGeom prst="rect">
              <a:avLst/>
            </a:prstGeom>
            <a:noFill/>
          </p:spPr>
          <p:txBody>
            <a:bodyPr wrap="none">
              <a:spAutoFit/>
            </a:bodyPr>
            <a:lstStyle/>
            <a:p>
              <a:r>
                <a:rPr lang="tr-TR" b="1" dirty="0" smtClean="0"/>
                <a:t>D</a:t>
              </a:r>
              <a:r>
                <a:rPr lang="en-US" b="1" dirty="0" err="1" smtClean="0"/>
                <a:t>eliverables</a:t>
              </a:r>
              <a:endParaRPr lang="en-US" dirty="0"/>
            </a:p>
          </p:txBody>
        </p:sp>
      </p:grpSp>
      <p:grpSp>
        <p:nvGrpSpPr>
          <p:cNvPr id="27" name="Group 26"/>
          <p:cNvGrpSpPr/>
          <p:nvPr/>
        </p:nvGrpSpPr>
        <p:grpSpPr>
          <a:xfrm>
            <a:off x="971600" y="3498562"/>
            <a:ext cx="1625158" cy="369332"/>
            <a:chOff x="973386" y="3918446"/>
            <a:chExt cx="1625158" cy="369332"/>
          </a:xfrm>
        </p:grpSpPr>
        <p:sp>
          <p:nvSpPr>
            <p:cNvPr id="28" name="TextBox 23"/>
            <p:cNvSpPr txBox="1"/>
            <p:nvPr/>
          </p:nvSpPr>
          <p:spPr>
            <a:xfrm>
              <a:off x="973386" y="3994643"/>
              <a:ext cx="354386" cy="289441"/>
            </a:xfrm>
            <a:prstGeom prst="roundRect">
              <a:avLst/>
            </a:prstGeom>
            <a:solidFill>
              <a:srgbClr val="FFC000"/>
            </a:solidFill>
          </p:spPr>
          <p:txBody>
            <a:bodyPr wrap="none">
              <a:spAutoFit/>
            </a:bodyPr>
            <a:lstStyle/>
            <a:p>
              <a:pPr eaLnBrk="1" fontAlgn="auto" hangingPunct="1">
                <a:spcBef>
                  <a:spcPts val="0"/>
                </a:spcBef>
                <a:spcAft>
                  <a:spcPts val="0"/>
                </a:spcAft>
                <a:defRPr/>
              </a:pPr>
              <a:r>
                <a:rPr lang="en-US" sz="1100" b="1" dirty="0" smtClean="0">
                  <a:solidFill>
                    <a:schemeClr val="bg1"/>
                  </a:solidFill>
                  <a:latin typeface="+mn-lt"/>
                  <a:ea typeface="Roboto" panose="02000000000000000000" pitchFamily="2" charset="0"/>
                </a:rPr>
                <a:t>0</a:t>
              </a:r>
              <a:r>
                <a:rPr lang="tr-TR" sz="1100" b="1" dirty="0" smtClean="0">
                  <a:solidFill>
                    <a:schemeClr val="bg1"/>
                  </a:solidFill>
                  <a:latin typeface="+mn-lt"/>
                  <a:ea typeface="Roboto" panose="02000000000000000000" pitchFamily="2" charset="0"/>
                </a:rPr>
                <a:t>6</a:t>
              </a:r>
              <a:endParaRPr lang="en-US" sz="1100" b="1" dirty="0">
                <a:solidFill>
                  <a:schemeClr val="bg1"/>
                </a:solidFill>
                <a:latin typeface="+mn-lt"/>
                <a:ea typeface="Roboto" panose="02000000000000000000" pitchFamily="2" charset="0"/>
              </a:endParaRPr>
            </a:p>
          </p:txBody>
        </p:sp>
        <p:sp>
          <p:nvSpPr>
            <p:cNvPr id="29" name="TextBox 26"/>
            <p:cNvSpPr txBox="1"/>
            <p:nvPr/>
          </p:nvSpPr>
          <p:spPr bwMode="auto">
            <a:xfrm>
              <a:off x="1363911" y="3918446"/>
              <a:ext cx="1234633" cy="369332"/>
            </a:xfrm>
            <a:prstGeom prst="rect">
              <a:avLst/>
            </a:prstGeom>
            <a:noFill/>
          </p:spPr>
          <p:txBody>
            <a:bodyPr wrap="none">
              <a:spAutoFit/>
            </a:bodyPr>
            <a:lstStyle/>
            <a:p>
              <a:r>
                <a:rPr lang="tr-TR" b="1" dirty="0" err="1" smtClean="0"/>
                <a:t>Milestones</a:t>
              </a:r>
              <a:endParaRPr lang="en-US" dirty="0"/>
            </a:p>
          </p:txBody>
        </p:sp>
      </p:grpSp>
    </p:spTree>
    <p:extLst>
      <p:ext uri="{BB962C8B-B14F-4D97-AF65-F5344CB8AC3E}">
        <p14:creationId xmlns:p14="http://schemas.microsoft.com/office/powerpoint/2010/main" xmlns="" val="30905880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rbest Form 1"/>
          <p:cNvSpPr/>
          <p:nvPr/>
        </p:nvSpPr>
        <p:spPr>
          <a:xfrm>
            <a:off x="-11252" y="109962"/>
            <a:ext cx="6867525" cy="5057775"/>
          </a:xfrm>
          <a:custGeom>
            <a:avLst/>
            <a:gdLst>
              <a:gd name="connsiteX0" fmla="*/ 6867525 w 6867525"/>
              <a:gd name="connsiteY0" fmla="*/ 0 h 5057775"/>
              <a:gd name="connsiteX1" fmla="*/ 5400675 w 6867525"/>
              <a:gd name="connsiteY1" fmla="*/ 5057775 h 5057775"/>
              <a:gd name="connsiteX2" fmla="*/ 9525 w 6867525"/>
              <a:gd name="connsiteY2" fmla="*/ 5048250 h 5057775"/>
              <a:gd name="connsiteX3" fmla="*/ 0 w 6867525"/>
              <a:gd name="connsiteY3" fmla="*/ 295275 h 5057775"/>
              <a:gd name="connsiteX4" fmla="*/ 6791325 w 6867525"/>
              <a:gd name="connsiteY4" fmla="*/ 304800 h 5057775"/>
              <a:gd name="connsiteX5" fmla="*/ 6781800 w 6867525"/>
              <a:gd name="connsiteY5" fmla="*/ 304800 h 50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5" h="5057775">
                <a:moveTo>
                  <a:pt x="6867525" y="0"/>
                </a:moveTo>
                <a:lnTo>
                  <a:pt x="5400675" y="5057775"/>
                </a:lnTo>
                <a:lnTo>
                  <a:pt x="9525" y="5048250"/>
                </a:lnTo>
                <a:lnTo>
                  <a:pt x="0" y="295275"/>
                </a:lnTo>
                <a:lnTo>
                  <a:pt x="6791325" y="304800"/>
                </a:lnTo>
                <a:lnTo>
                  <a:pt x="6781800" y="304800"/>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
        <p:nvSpPr>
          <p:cNvPr id="17"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tr-TR"/>
            </a:defPPr>
            <a:lvl1pPr algn="r">
              <a:defRPr sz="1200">
                <a:solidFill>
                  <a:schemeClr val="tx1">
                    <a:tint val="75000"/>
                  </a:schemeClr>
                </a:solidFill>
              </a:defRPr>
            </a:lvl1pPr>
          </a:lstStyle>
          <a:p>
            <a:fld id="{D7F2BA45-BD08-4DEC-A958-7FF709854FD6}" type="slidenum">
              <a:rPr lang="tr-TR">
                <a:solidFill>
                  <a:prstClr val="black">
                    <a:tint val="75000"/>
                  </a:prstClr>
                </a:solidFill>
              </a:rPr>
              <a:pPr/>
              <a:t>3</a:t>
            </a:fld>
            <a:endParaRPr lang="tr-TR" dirty="0">
              <a:solidFill>
                <a:prstClr val="black">
                  <a:tint val="75000"/>
                </a:prstClr>
              </a:solidFill>
            </a:endParaRPr>
          </a:p>
        </p:txBody>
      </p:sp>
      <p:sp>
        <p:nvSpPr>
          <p:cNvPr id="11" name="Rectangle 34"/>
          <p:cNvSpPr/>
          <p:nvPr/>
        </p:nvSpPr>
        <p:spPr>
          <a:xfrm>
            <a:off x="395540" y="51474"/>
            <a:ext cx="7326721" cy="400110"/>
          </a:xfrm>
          <a:prstGeom prst="rect">
            <a:avLst/>
          </a:prstGeom>
        </p:spPr>
        <p:txBody>
          <a:bodyPr wrap="square">
            <a:spAutoFit/>
          </a:bodyPr>
          <a:lstStyle/>
          <a:p>
            <a:endParaRPr lang="en-US" sz="2000" b="1" dirty="0">
              <a:solidFill>
                <a:prstClr val="white"/>
              </a:solidFill>
            </a:endParaRPr>
          </a:p>
        </p:txBody>
      </p:sp>
      <p:sp>
        <p:nvSpPr>
          <p:cNvPr id="9" name="TextBox 5"/>
          <p:cNvSpPr txBox="1"/>
          <p:nvPr/>
        </p:nvSpPr>
        <p:spPr bwMode="auto">
          <a:xfrm>
            <a:off x="428596" y="625672"/>
            <a:ext cx="4186609" cy="523220"/>
          </a:xfrm>
          <a:prstGeom prst="rect">
            <a:avLst/>
          </a:prstGeom>
          <a:noFill/>
        </p:spPr>
        <p:txBody>
          <a:bodyPr wrap="square">
            <a:spAutoFit/>
          </a:bodyPr>
          <a:lstStyle/>
          <a:p>
            <a:r>
              <a:rPr lang="tr-TR" sz="2800" b="1" dirty="0" err="1"/>
              <a:t>Summary</a:t>
            </a:r>
            <a:endParaRPr lang="en-US" sz="2800" b="1" dirty="0"/>
          </a:p>
        </p:txBody>
      </p:sp>
      <p:sp>
        <p:nvSpPr>
          <p:cNvPr id="10" name="TextBox 3"/>
          <p:cNvSpPr>
            <a:spLocks noChangeArrowheads="1"/>
          </p:cNvSpPr>
          <p:nvPr/>
        </p:nvSpPr>
        <p:spPr bwMode="auto">
          <a:xfrm>
            <a:off x="71406" y="754117"/>
            <a:ext cx="401314" cy="289441"/>
          </a:xfrm>
          <a:prstGeom prst="roundRect">
            <a:avLst>
              <a:gd name="adj" fmla="val 16667"/>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square">
            <a:spAutoFit/>
          </a:bodyPr>
          <a:lstStyle/>
          <a:p>
            <a:pPr eaLnBrk="1" hangingPunct="1"/>
            <a:r>
              <a:rPr lang="en-US" sz="1100" b="1" dirty="0">
                <a:solidFill>
                  <a:schemeClr val="bg1"/>
                </a:solidFill>
                <a:ea typeface="Roboto" pitchFamily="2" charset="0"/>
                <a:cs typeface="Roboto" pitchFamily="2" charset="0"/>
              </a:rPr>
              <a:t>01</a:t>
            </a:r>
          </a:p>
        </p:txBody>
      </p:sp>
      <p:sp>
        <p:nvSpPr>
          <p:cNvPr id="13" name="Content Placeholder 5"/>
          <p:cNvSpPr txBox="1">
            <a:spLocks/>
          </p:cNvSpPr>
          <p:nvPr/>
        </p:nvSpPr>
        <p:spPr>
          <a:xfrm>
            <a:off x="142844" y="1214428"/>
            <a:ext cx="6500858" cy="27860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tr-TR" sz="1800" dirty="0" smtClean="0"/>
              <a:t>Title: Log Anomaly Detection on </a:t>
            </a:r>
            <a:r>
              <a:rPr lang="en-US" sz="1800" dirty="0" smtClean="0"/>
              <a:t>Stream</a:t>
            </a:r>
            <a:r>
              <a:rPr lang="tr-TR" sz="1800" dirty="0" smtClean="0"/>
              <a:t>ing Data</a:t>
            </a:r>
          </a:p>
          <a:p>
            <a:pPr>
              <a:buNone/>
            </a:pPr>
            <a:r>
              <a:rPr lang="tr-TR" sz="1800" dirty="0" smtClean="0"/>
              <a:t>Start Date:  Jun 02, 2017</a:t>
            </a:r>
          </a:p>
          <a:p>
            <a:pPr>
              <a:buNone/>
            </a:pPr>
            <a:r>
              <a:rPr lang="tr-TR" sz="1800" dirty="0" err="1" smtClean="0"/>
              <a:t>Finish</a:t>
            </a:r>
            <a:r>
              <a:rPr lang="tr-TR" sz="1800" dirty="0" smtClean="0"/>
              <a:t> </a:t>
            </a:r>
            <a:r>
              <a:rPr lang="tr-TR" sz="1800" dirty="0" err="1" smtClean="0"/>
              <a:t>Date</a:t>
            </a:r>
            <a:r>
              <a:rPr lang="tr-TR" sz="1800" dirty="0" smtClean="0"/>
              <a:t>: </a:t>
            </a:r>
            <a:r>
              <a:rPr lang="tr-TR" sz="1800" dirty="0" err="1" smtClean="0"/>
              <a:t>Sep</a:t>
            </a:r>
            <a:r>
              <a:rPr lang="tr-TR" sz="1800" dirty="0" smtClean="0"/>
              <a:t> 22, 2017</a:t>
            </a:r>
            <a:endParaRPr lang="tr-TR" sz="1800" dirty="0"/>
          </a:p>
          <a:p>
            <a:pPr>
              <a:buNone/>
            </a:pPr>
            <a:endParaRPr lang="tr-TR" sz="1800" dirty="0" smtClean="0"/>
          </a:p>
          <a:p>
            <a:pPr>
              <a:buNone/>
            </a:pPr>
            <a:r>
              <a:rPr lang="tr-TR" sz="1800" dirty="0" smtClean="0"/>
              <a:t>Project Team: </a:t>
            </a:r>
          </a:p>
          <a:p>
            <a:r>
              <a:rPr lang="tr-TR" sz="1800" dirty="0" smtClean="0"/>
              <a:t>Emre Yazıcı</a:t>
            </a:r>
          </a:p>
          <a:p>
            <a:r>
              <a:rPr lang="tr-TR" sz="1800" dirty="0" smtClean="0"/>
              <a:t>Özkan Öncü</a:t>
            </a:r>
          </a:p>
          <a:p>
            <a:r>
              <a:rPr lang="tr-TR" sz="1800" dirty="0" smtClean="0"/>
              <a:t>Uğur </a:t>
            </a:r>
            <a:r>
              <a:rPr lang="tr-TR" sz="1800" dirty="0" err="1" smtClean="0"/>
              <a:t>Üker</a:t>
            </a:r>
            <a:endParaRPr lang="tr-TR" sz="1800" dirty="0"/>
          </a:p>
        </p:txBody>
      </p:sp>
      <p:sp>
        <p:nvSpPr>
          <p:cNvPr id="12" name="Rectangle 34"/>
          <p:cNvSpPr/>
          <p:nvPr/>
        </p:nvSpPr>
        <p:spPr>
          <a:xfrm>
            <a:off x="46066" y="51470"/>
            <a:ext cx="7326721" cy="400110"/>
          </a:xfrm>
          <a:prstGeom prst="rect">
            <a:avLst/>
          </a:prstGeom>
        </p:spPr>
        <p:txBody>
          <a:bodyPr wrap="square">
            <a:spAutoFit/>
          </a:bodyPr>
          <a:lstStyle/>
          <a:p>
            <a:r>
              <a:rPr lang="tr-TR" sz="2000" b="1" dirty="0" smtClean="0">
                <a:solidFill>
                  <a:schemeClr val="bg1"/>
                </a:solidFill>
              </a:rPr>
              <a:t>Log</a:t>
            </a:r>
            <a:r>
              <a:rPr lang="tr-TR" sz="2000" dirty="0" smtClean="0">
                <a:solidFill>
                  <a:schemeClr val="bg1"/>
                </a:solidFill>
              </a:rPr>
              <a:t> </a:t>
            </a:r>
            <a:r>
              <a:rPr lang="tr-TR" sz="2000" b="1" dirty="0" smtClean="0">
                <a:solidFill>
                  <a:schemeClr val="bg1"/>
                </a:solidFill>
              </a:rPr>
              <a:t>Anomaly</a:t>
            </a:r>
            <a:r>
              <a:rPr lang="tr-TR" sz="2000" dirty="0" smtClean="0">
                <a:solidFill>
                  <a:schemeClr val="bg1"/>
                </a:solidFill>
              </a:rPr>
              <a:t> </a:t>
            </a:r>
            <a:r>
              <a:rPr lang="tr-TR" sz="2000" b="1" dirty="0" smtClean="0">
                <a:solidFill>
                  <a:schemeClr val="bg1"/>
                </a:solidFill>
              </a:rPr>
              <a:t>Detection</a:t>
            </a:r>
            <a:r>
              <a:rPr lang="tr-TR" sz="2000" dirty="0" smtClean="0">
                <a:solidFill>
                  <a:schemeClr val="bg1"/>
                </a:solidFill>
              </a:rPr>
              <a:t> </a:t>
            </a:r>
            <a:r>
              <a:rPr lang="tr-TR" sz="2000" b="1" dirty="0" smtClean="0">
                <a:solidFill>
                  <a:schemeClr val="bg1"/>
                </a:solidFill>
              </a:rPr>
              <a:t>on</a:t>
            </a:r>
            <a:r>
              <a:rPr lang="tr-TR" sz="2000" dirty="0" smtClean="0">
                <a:solidFill>
                  <a:schemeClr val="bg1"/>
                </a:solidFill>
              </a:rPr>
              <a:t> </a:t>
            </a:r>
            <a:r>
              <a:rPr lang="en-US" sz="2000" b="1" dirty="0" smtClean="0">
                <a:solidFill>
                  <a:schemeClr val="bg1"/>
                </a:solidFill>
              </a:rPr>
              <a:t>Stream</a:t>
            </a:r>
            <a:r>
              <a:rPr lang="tr-TR" sz="2000" dirty="0" smtClean="0">
                <a:solidFill>
                  <a:schemeClr val="bg1"/>
                </a:solidFill>
              </a:rPr>
              <a:t>ing </a:t>
            </a:r>
            <a:r>
              <a:rPr lang="tr-TR" sz="2000" b="1" dirty="0" smtClean="0">
                <a:solidFill>
                  <a:schemeClr val="bg1"/>
                </a:solidFill>
              </a:rPr>
              <a:t>Data</a:t>
            </a:r>
            <a:endParaRPr lang="en-US" sz="2000" b="1" dirty="0">
              <a:solidFill>
                <a:schemeClr val="bg1"/>
              </a:solidFill>
            </a:endParaRPr>
          </a:p>
        </p:txBody>
      </p:sp>
      <p:sp>
        <p:nvSpPr>
          <p:cNvPr id="7172" name="AutoShape 4" descr="anomaly detection ile ilgili görsel sonuc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7174" name="AutoShape 6" descr="anomaly detection ile ilgili görsel sonuc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7176" name="AutoShape 8" descr="anomaly detection ile ilgili görsel sonuc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7178" name="Picture 10" descr="http://www.dbta.com/Images/Default.aspx?ImageID=17358&amp;max=468&amp;maxWidth=250&amp;canvas=468x250"/>
          <p:cNvPicPr>
            <a:picLocks noChangeAspect="1" noChangeArrowheads="1"/>
          </p:cNvPicPr>
          <p:nvPr/>
        </p:nvPicPr>
        <p:blipFill>
          <a:blip r:embed="rId2"/>
          <a:srcRect/>
          <a:stretch>
            <a:fillRect/>
          </a:stretch>
        </p:blipFill>
        <p:spPr bwMode="auto">
          <a:xfrm>
            <a:off x="5572132" y="1500180"/>
            <a:ext cx="3028940" cy="2881316"/>
          </a:xfrm>
          <a:prstGeom prst="rect">
            <a:avLst/>
          </a:prstGeom>
          <a:noFill/>
        </p:spPr>
      </p:pic>
    </p:spTree>
    <p:extLst>
      <p:ext uri="{BB962C8B-B14F-4D97-AF65-F5344CB8AC3E}">
        <p14:creationId xmlns:p14="http://schemas.microsoft.com/office/powerpoint/2010/main" xmlns="" val="12104685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rbest Form 1"/>
          <p:cNvSpPr/>
          <p:nvPr/>
        </p:nvSpPr>
        <p:spPr>
          <a:xfrm>
            <a:off x="-11252" y="109962"/>
            <a:ext cx="6867525" cy="5057775"/>
          </a:xfrm>
          <a:custGeom>
            <a:avLst/>
            <a:gdLst>
              <a:gd name="connsiteX0" fmla="*/ 6867525 w 6867525"/>
              <a:gd name="connsiteY0" fmla="*/ 0 h 5057775"/>
              <a:gd name="connsiteX1" fmla="*/ 5400675 w 6867525"/>
              <a:gd name="connsiteY1" fmla="*/ 5057775 h 5057775"/>
              <a:gd name="connsiteX2" fmla="*/ 9525 w 6867525"/>
              <a:gd name="connsiteY2" fmla="*/ 5048250 h 5057775"/>
              <a:gd name="connsiteX3" fmla="*/ 0 w 6867525"/>
              <a:gd name="connsiteY3" fmla="*/ 295275 h 5057775"/>
              <a:gd name="connsiteX4" fmla="*/ 6791325 w 6867525"/>
              <a:gd name="connsiteY4" fmla="*/ 304800 h 5057775"/>
              <a:gd name="connsiteX5" fmla="*/ 6781800 w 6867525"/>
              <a:gd name="connsiteY5" fmla="*/ 304800 h 50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5" h="5057775">
                <a:moveTo>
                  <a:pt x="6867525" y="0"/>
                </a:moveTo>
                <a:lnTo>
                  <a:pt x="5400675" y="5057775"/>
                </a:lnTo>
                <a:lnTo>
                  <a:pt x="9525" y="5048250"/>
                </a:lnTo>
                <a:lnTo>
                  <a:pt x="0" y="295275"/>
                </a:lnTo>
                <a:lnTo>
                  <a:pt x="6791325" y="304800"/>
                </a:lnTo>
                <a:lnTo>
                  <a:pt x="6781800" y="304800"/>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
        <p:nvSpPr>
          <p:cNvPr id="17"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tr-TR"/>
            </a:defPPr>
            <a:lvl1pPr algn="r">
              <a:defRPr sz="1200">
                <a:solidFill>
                  <a:schemeClr val="tx1">
                    <a:tint val="75000"/>
                  </a:schemeClr>
                </a:solidFill>
              </a:defRPr>
            </a:lvl1pPr>
          </a:lstStyle>
          <a:p>
            <a:fld id="{D7F2BA45-BD08-4DEC-A958-7FF709854FD6}" type="slidenum">
              <a:rPr lang="tr-TR">
                <a:solidFill>
                  <a:prstClr val="black">
                    <a:tint val="75000"/>
                  </a:prstClr>
                </a:solidFill>
              </a:rPr>
              <a:pPr/>
              <a:t>4</a:t>
            </a:fld>
            <a:endParaRPr lang="tr-TR" dirty="0">
              <a:solidFill>
                <a:prstClr val="black">
                  <a:tint val="75000"/>
                </a:prstClr>
              </a:solidFill>
            </a:endParaRPr>
          </a:p>
        </p:txBody>
      </p:sp>
      <p:sp>
        <p:nvSpPr>
          <p:cNvPr id="11" name="Rectangle 34"/>
          <p:cNvSpPr/>
          <p:nvPr/>
        </p:nvSpPr>
        <p:spPr>
          <a:xfrm>
            <a:off x="285720" y="38383"/>
            <a:ext cx="7326721" cy="400110"/>
          </a:xfrm>
          <a:prstGeom prst="rect">
            <a:avLst/>
          </a:prstGeom>
        </p:spPr>
        <p:txBody>
          <a:bodyPr wrap="square">
            <a:spAutoFit/>
          </a:bodyPr>
          <a:lstStyle/>
          <a:p>
            <a:r>
              <a:rPr lang="tr-TR" sz="2000" b="1" dirty="0" smtClean="0">
                <a:solidFill>
                  <a:schemeClr val="bg1"/>
                </a:solidFill>
              </a:rPr>
              <a:t>Log Anomaly Detection on </a:t>
            </a:r>
            <a:r>
              <a:rPr lang="en-US" sz="2000" b="1" dirty="0" smtClean="0">
                <a:solidFill>
                  <a:schemeClr val="bg1"/>
                </a:solidFill>
              </a:rPr>
              <a:t>Stream</a:t>
            </a:r>
            <a:r>
              <a:rPr lang="tr-TR" sz="2000" b="1" dirty="0" smtClean="0">
                <a:solidFill>
                  <a:schemeClr val="bg1"/>
                </a:solidFill>
              </a:rPr>
              <a:t>ing Data</a:t>
            </a:r>
            <a:endParaRPr lang="en-US" sz="2000" b="1" dirty="0">
              <a:solidFill>
                <a:schemeClr val="bg1"/>
              </a:solidFill>
            </a:endParaRPr>
          </a:p>
        </p:txBody>
      </p:sp>
      <p:sp>
        <p:nvSpPr>
          <p:cNvPr id="18" name="TextBox 5"/>
          <p:cNvSpPr txBox="1"/>
          <p:nvPr/>
        </p:nvSpPr>
        <p:spPr bwMode="auto">
          <a:xfrm>
            <a:off x="428596" y="625672"/>
            <a:ext cx="4186609" cy="523733"/>
          </a:xfrm>
          <a:prstGeom prst="rect">
            <a:avLst/>
          </a:prstGeom>
          <a:noFill/>
        </p:spPr>
        <p:txBody>
          <a:bodyPr wrap="square">
            <a:spAutoFit/>
          </a:bodyPr>
          <a:lstStyle/>
          <a:p>
            <a:pPr>
              <a:lnSpc>
                <a:spcPts val="3500"/>
              </a:lnSpc>
              <a:spcAft>
                <a:spcPts val="1200"/>
              </a:spcAft>
              <a:buClr>
                <a:schemeClr val="accent1"/>
              </a:buClr>
              <a:buSzPct val="150000"/>
              <a:defRPr/>
            </a:pPr>
            <a:r>
              <a:rPr lang="tr-TR" sz="2800" b="1" dirty="0" err="1">
                <a:solidFill>
                  <a:schemeClr val="tx1">
                    <a:lumMod val="65000"/>
                    <a:lumOff val="35000"/>
                  </a:schemeClr>
                </a:solidFill>
                <a:ea typeface="Fira Sans SemiBold Italic" panose="00000700000000000000" pitchFamily="50" charset="0"/>
                <a:cs typeface="Clear Sans" panose="020B0503030202020304" pitchFamily="34" charset="0"/>
              </a:rPr>
              <a:t>Motivation</a:t>
            </a:r>
            <a:endParaRPr lang="en-US" sz="2800" b="1" dirty="0">
              <a:solidFill>
                <a:schemeClr val="tx1">
                  <a:lumMod val="65000"/>
                  <a:lumOff val="35000"/>
                </a:schemeClr>
              </a:solidFill>
              <a:cs typeface="Clear Sans Light" panose="020B0303030202020304" pitchFamily="34" charset="0"/>
            </a:endParaRPr>
          </a:p>
        </p:txBody>
      </p:sp>
      <p:sp>
        <p:nvSpPr>
          <p:cNvPr id="19" name="TextBox 3"/>
          <p:cNvSpPr>
            <a:spLocks noChangeArrowheads="1"/>
          </p:cNvSpPr>
          <p:nvPr/>
        </p:nvSpPr>
        <p:spPr bwMode="auto">
          <a:xfrm>
            <a:off x="71406" y="754117"/>
            <a:ext cx="403200" cy="289441"/>
          </a:xfrm>
          <a:prstGeom prst="roundRect">
            <a:avLst>
              <a:gd name="adj" fmla="val 16667"/>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spAutoFit/>
          </a:bodyPr>
          <a:lstStyle/>
          <a:p>
            <a:r>
              <a:rPr lang="en-US" sz="1100" b="1" dirty="0" smtClean="0">
                <a:solidFill>
                  <a:schemeClr val="bg1"/>
                </a:solidFill>
                <a:ea typeface="Roboto" pitchFamily="2" charset="0"/>
                <a:cs typeface="Roboto" pitchFamily="2" charset="0"/>
              </a:rPr>
              <a:t>0</a:t>
            </a:r>
            <a:r>
              <a:rPr lang="tr-TR" sz="1100" b="1" dirty="0" smtClean="0">
                <a:solidFill>
                  <a:schemeClr val="bg1"/>
                </a:solidFill>
                <a:ea typeface="Roboto" pitchFamily="2" charset="0"/>
                <a:cs typeface="Roboto" pitchFamily="2" charset="0"/>
              </a:rPr>
              <a:t>2</a:t>
            </a:r>
            <a:endParaRPr lang="en-US" sz="1100" b="1" dirty="0">
              <a:solidFill>
                <a:schemeClr val="bg1"/>
              </a:solidFill>
              <a:ea typeface="Roboto" pitchFamily="2" charset="0"/>
              <a:cs typeface="Roboto" pitchFamily="2" charset="0"/>
            </a:endParaRPr>
          </a:p>
        </p:txBody>
      </p:sp>
      <p:sp>
        <p:nvSpPr>
          <p:cNvPr id="20" name="Content Placeholder 5"/>
          <p:cNvSpPr txBox="1">
            <a:spLocks/>
          </p:cNvSpPr>
          <p:nvPr/>
        </p:nvSpPr>
        <p:spPr>
          <a:xfrm>
            <a:off x="71406" y="785800"/>
            <a:ext cx="4786346" cy="378621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endParaRPr lang="tr-TR" sz="1600" dirty="0" smtClean="0"/>
          </a:p>
          <a:p>
            <a:pPr>
              <a:buNone/>
            </a:pPr>
            <a:r>
              <a:rPr lang="tr-TR" sz="1600" dirty="0" smtClean="0"/>
              <a:t>		</a:t>
            </a:r>
          </a:p>
          <a:p>
            <a:pPr algn="just">
              <a:buNone/>
            </a:pPr>
            <a:r>
              <a:rPr lang="tr-TR" sz="1600" dirty="0" smtClean="0"/>
              <a:t>	</a:t>
            </a:r>
            <a:r>
              <a:rPr lang="en-US" sz="1400" dirty="0" smtClean="0"/>
              <a:t>In a large environment the sheer volume of log files and events present issues and anomalies; many gigabytes of logs could be generated each day from one system alone, and thus manually reviewing log files is not only an inefficient method of review, it is also impractical. In addition, in a critical environment, some issues and anomalies must be detected whenever it happens</a:t>
            </a:r>
            <a:r>
              <a:rPr lang="tr-TR" sz="1400" dirty="0" smtClean="0"/>
              <a:t> to take immediate actions</a:t>
            </a:r>
            <a:r>
              <a:rPr lang="en-US" sz="1400" dirty="0" smtClean="0"/>
              <a:t>.</a:t>
            </a:r>
            <a:r>
              <a:rPr lang="tr-TR" sz="1400" dirty="0" smtClean="0"/>
              <a:t> </a:t>
            </a:r>
            <a:r>
              <a:rPr lang="en-US" sz="1400" dirty="0" smtClean="0"/>
              <a:t>Therefore, we would like to focus on this problem and develop a log file anomaly detector which work on streaming data.</a:t>
            </a:r>
            <a:r>
              <a:rPr lang="tr-TR" sz="1400" dirty="0" smtClean="0"/>
              <a:t> We anticipate that t</a:t>
            </a:r>
            <a:r>
              <a:rPr lang="en-US" sz="1400" dirty="0" smtClean="0"/>
              <a:t>he application we will develop can be an alternative solution in the market against the problem. </a:t>
            </a:r>
            <a:endParaRPr lang="en-US" sz="1600" dirty="0" smtClean="0"/>
          </a:p>
          <a:p>
            <a:pPr algn="just">
              <a:buNone/>
            </a:pPr>
            <a:endParaRPr lang="tr-TR" dirty="0"/>
          </a:p>
        </p:txBody>
      </p:sp>
      <p:pic>
        <p:nvPicPr>
          <p:cNvPr id="1026" name="Picture 2"/>
          <p:cNvPicPr>
            <a:picLocks noChangeAspect="1" noChangeArrowheads="1"/>
          </p:cNvPicPr>
          <p:nvPr/>
        </p:nvPicPr>
        <p:blipFill>
          <a:blip r:embed="rId2"/>
          <a:srcRect/>
          <a:stretch>
            <a:fillRect/>
          </a:stretch>
        </p:blipFill>
        <p:spPr bwMode="auto">
          <a:xfrm>
            <a:off x="5286380" y="1214428"/>
            <a:ext cx="3597102" cy="2928958"/>
          </a:xfrm>
          <a:prstGeom prst="rect">
            <a:avLst/>
          </a:prstGeom>
          <a:noFill/>
          <a:ln w="9525">
            <a:noFill/>
            <a:miter lim="800000"/>
            <a:headEnd/>
            <a:tailEnd/>
          </a:ln>
          <a:effectLst/>
        </p:spPr>
      </p:pic>
    </p:spTree>
    <p:extLst>
      <p:ext uri="{BB962C8B-B14F-4D97-AF65-F5344CB8AC3E}">
        <p14:creationId xmlns:p14="http://schemas.microsoft.com/office/powerpoint/2010/main" xmlns="" val="12104685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rbest Form 1"/>
          <p:cNvSpPr/>
          <p:nvPr/>
        </p:nvSpPr>
        <p:spPr>
          <a:xfrm>
            <a:off x="0" y="85725"/>
            <a:ext cx="6867525" cy="5057775"/>
          </a:xfrm>
          <a:custGeom>
            <a:avLst/>
            <a:gdLst>
              <a:gd name="connsiteX0" fmla="*/ 6867525 w 6867525"/>
              <a:gd name="connsiteY0" fmla="*/ 0 h 5057775"/>
              <a:gd name="connsiteX1" fmla="*/ 5400675 w 6867525"/>
              <a:gd name="connsiteY1" fmla="*/ 5057775 h 5057775"/>
              <a:gd name="connsiteX2" fmla="*/ 9525 w 6867525"/>
              <a:gd name="connsiteY2" fmla="*/ 5048250 h 5057775"/>
              <a:gd name="connsiteX3" fmla="*/ 0 w 6867525"/>
              <a:gd name="connsiteY3" fmla="*/ 295275 h 5057775"/>
              <a:gd name="connsiteX4" fmla="*/ 6791325 w 6867525"/>
              <a:gd name="connsiteY4" fmla="*/ 304800 h 5057775"/>
              <a:gd name="connsiteX5" fmla="*/ 6781800 w 6867525"/>
              <a:gd name="connsiteY5" fmla="*/ 304800 h 50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5" h="5057775">
                <a:moveTo>
                  <a:pt x="6867525" y="0"/>
                </a:moveTo>
                <a:lnTo>
                  <a:pt x="5400675" y="5057775"/>
                </a:lnTo>
                <a:lnTo>
                  <a:pt x="9525" y="5048250"/>
                </a:lnTo>
                <a:lnTo>
                  <a:pt x="0" y="295275"/>
                </a:lnTo>
                <a:lnTo>
                  <a:pt x="6791325" y="304800"/>
                </a:lnTo>
                <a:lnTo>
                  <a:pt x="6781800" y="304800"/>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
        <p:nvSpPr>
          <p:cNvPr id="17"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tr-TR"/>
            </a:defPPr>
            <a:lvl1pPr algn="r">
              <a:defRPr sz="1200">
                <a:solidFill>
                  <a:schemeClr val="tx1">
                    <a:tint val="75000"/>
                  </a:schemeClr>
                </a:solidFill>
              </a:defRPr>
            </a:lvl1pPr>
          </a:lstStyle>
          <a:p>
            <a:fld id="{D7F2BA45-BD08-4DEC-A958-7FF709854FD6}" type="slidenum">
              <a:rPr lang="tr-TR">
                <a:solidFill>
                  <a:prstClr val="black">
                    <a:tint val="75000"/>
                  </a:prstClr>
                </a:solidFill>
              </a:rPr>
              <a:pPr/>
              <a:t>5</a:t>
            </a:fld>
            <a:endParaRPr lang="tr-TR" dirty="0">
              <a:solidFill>
                <a:prstClr val="black">
                  <a:tint val="75000"/>
                </a:prstClr>
              </a:solidFill>
            </a:endParaRPr>
          </a:p>
        </p:txBody>
      </p:sp>
      <p:sp>
        <p:nvSpPr>
          <p:cNvPr id="11" name="Rectangle 34"/>
          <p:cNvSpPr/>
          <p:nvPr/>
        </p:nvSpPr>
        <p:spPr>
          <a:xfrm>
            <a:off x="285720" y="38383"/>
            <a:ext cx="7326721" cy="400110"/>
          </a:xfrm>
          <a:prstGeom prst="rect">
            <a:avLst/>
          </a:prstGeom>
        </p:spPr>
        <p:txBody>
          <a:bodyPr wrap="square">
            <a:spAutoFit/>
          </a:bodyPr>
          <a:lstStyle/>
          <a:p>
            <a:r>
              <a:rPr lang="tr-TR" sz="2000" b="1" dirty="0" smtClean="0">
                <a:solidFill>
                  <a:schemeClr val="bg1"/>
                </a:solidFill>
              </a:rPr>
              <a:t>Log Anomaly Detection on </a:t>
            </a:r>
            <a:r>
              <a:rPr lang="en-US" sz="2000" b="1" dirty="0" smtClean="0">
                <a:solidFill>
                  <a:schemeClr val="bg1"/>
                </a:solidFill>
              </a:rPr>
              <a:t>Stream</a:t>
            </a:r>
            <a:r>
              <a:rPr lang="tr-TR" sz="2000" b="1" dirty="0" smtClean="0">
                <a:solidFill>
                  <a:schemeClr val="bg1"/>
                </a:solidFill>
              </a:rPr>
              <a:t>ing Data</a:t>
            </a:r>
            <a:endParaRPr lang="en-US" sz="2000" b="1" dirty="0">
              <a:solidFill>
                <a:schemeClr val="bg1"/>
              </a:solidFill>
            </a:endParaRPr>
          </a:p>
        </p:txBody>
      </p:sp>
      <p:sp>
        <p:nvSpPr>
          <p:cNvPr id="18" name="TextBox 5"/>
          <p:cNvSpPr txBox="1"/>
          <p:nvPr/>
        </p:nvSpPr>
        <p:spPr bwMode="auto">
          <a:xfrm>
            <a:off x="428596" y="625672"/>
            <a:ext cx="4186609" cy="523220"/>
          </a:xfrm>
          <a:prstGeom prst="rect">
            <a:avLst/>
          </a:prstGeom>
          <a:noFill/>
        </p:spPr>
        <p:txBody>
          <a:bodyPr wrap="square">
            <a:spAutoFit/>
          </a:bodyPr>
          <a:lstStyle/>
          <a:p>
            <a:pPr>
              <a:defRPr/>
            </a:pPr>
            <a:r>
              <a:rPr lang="tr-TR" sz="2800" b="1" dirty="0"/>
              <a:t>Project </a:t>
            </a:r>
            <a:r>
              <a:rPr lang="tr-TR" sz="2800" b="1" dirty="0" err="1"/>
              <a:t>Description</a:t>
            </a:r>
            <a:endParaRPr lang="id-ID" sz="2800" b="1" dirty="0"/>
          </a:p>
        </p:txBody>
      </p:sp>
      <p:sp>
        <p:nvSpPr>
          <p:cNvPr id="19" name="TextBox 3"/>
          <p:cNvSpPr>
            <a:spLocks noChangeArrowheads="1"/>
          </p:cNvSpPr>
          <p:nvPr/>
        </p:nvSpPr>
        <p:spPr bwMode="auto">
          <a:xfrm>
            <a:off x="71406" y="754117"/>
            <a:ext cx="403200" cy="289441"/>
          </a:xfrm>
          <a:prstGeom prst="roundRect">
            <a:avLst>
              <a:gd name="adj" fmla="val 16667"/>
            </a:avLst>
          </a:prstGeom>
          <a:solidFill>
            <a:schemeClr val="accent3"/>
          </a:solidFill>
          <a:extLst>
            <a:ext uri="{91240B29-F687-4F45-9708-019B960494DF}">
              <a14:hiddenLine xmlns:a14="http://schemas.microsoft.com/office/drawing/2010/main" xmlns="" w="9525">
                <a:solidFill>
                  <a:srgbClr val="000000"/>
                </a:solidFill>
                <a:round/>
                <a:headEnd/>
                <a:tailEnd/>
              </a14:hiddenLine>
            </a:ext>
          </a:extLst>
        </p:spPr>
        <p:txBody>
          <a:bodyPr wrap="none">
            <a:spAutoFit/>
          </a:bodyPr>
          <a:lstStyle/>
          <a:p>
            <a:pPr>
              <a:defRPr/>
            </a:pPr>
            <a:r>
              <a:rPr lang="en-US" sz="1100" b="1" dirty="0" smtClean="0">
                <a:solidFill>
                  <a:schemeClr val="bg1"/>
                </a:solidFill>
                <a:ea typeface="Roboto" panose="02000000000000000000" pitchFamily="2" charset="0"/>
              </a:rPr>
              <a:t>0</a:t>
            </a:r>
            <a:r>
              <a:rPr lang="tr-TR" sz="1100" b="1" dirty="0" smtClean="0">
                <a:solidFill>
                  <a:schemeClr val="bg1"/>
                </a:solidFill>
                <a:ea typeface="Roboto" panose="02000000000000000000" pitchFamily="2" charset="0"/>
              </a:rPr>
              <a:t>3</a:t>
            </a:r>
            <a:endParaRPr lang="en-US" sz="1100" b="1" dirty="0">
              <a:solidFill>
                <a:schemeClr val="bg1"/>
              </a:solidFill>
              <a:ea typeface="Roboto" panose="02000000000000000000" pitchFamily="2" charset="0"/>
            </a:endParaRPr>
          </a:p>
        </p:txBody>
      </p:sp>
      <p:sp>
        <p:nvSpPr>
          <p:cNvPr id="20" name="Content Placeholder 5"/>
          <p:cNvSpPr txBox="1">
            <a:spLocks/>
          </p:cNvSpPr>
          <p:nvPr/>
        </p:nvSpPr>
        <p:spPr>
          <a:xfrm>
            <a:off x="-71470" y="1000114"/>
            <a:ext cx="6000792" cy="378621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endParaRPr lang="tr-TR" sz="1600" dirty="0" smtClean="0"/>
          </a:p>
          <a:p>
            <a:pPr lvl="1">
              <a:buNone/>
            </a:pPr>
            <a:r>
              <a:rPr lang="en-US" sz="1400" dirty="0" smtClean="0"/>
              <a:t>It is well-known that most of corporations have very </a:t>
            </a:r>
            <a:r>
              <a:rPr lang="en-US" sz="1400" dirty="0" smtClean="0"/>
              <a:t>complex</a:t>
            </a:r>
            <a:endParaRPr lang="tr-TR" sz="1400" dirty="0" smtClean="0"/>
          </a:p>
          <a:p>
            <a:pPr lvl="1">
              <a:buNone/>
            </a:pPr>
            <a:r>
              <a:rPr lang="en-US" sz="1400" dirty="0" smtClean="0"/>
              <a:t>environment </a:t>
            </a:r>
            <a:r>
              <a:rPr lang="en-US" sz="1400" dirty="0" smtClean="0"/>
              <a:t>with many IT systems and IT services. Business </a:t>
            </a:r>
            <a:r>
              <a:rPr lang="en-US" sz="1400" dirty="0" smtClean="0"/>
              <a:t>continuity</a:t>
            </a:r>
            <a:endParaRPr lang="tr-TR" sz="1400" dirty="0" smtClean="0"/>
          </a:p>
          <a:p>
            <a:pPr lvl="1">
              <a:buNone/>
            </a:pPr>
            <a:r>
              <a:rPr lang="en-US" sz="1400" dirty="0" smtClean="0"/>
              <a:t>depends </a:t>
            </a:r>
            <a:r>
              <a:rPr lang="en-US" sz="1400" dirty="0" smtClean="0"/>
              <a:t>on keeping those systems and services up all the time. It </a:t>
            </a:r>
            <a:r>
              <a:rPr lang="en-US" sz="1400" dirty="0" smtClean="0"/>
              <a:t>also</a:t>
            </a:r>
            <a:endParaRPr lang="tr-TR" sz="1400" dirty="0" smtClean="0"/>
          </a:p>
          <a:p>
            <a:pPr lvl="1">
              <a:buNone/>
            </a:pPr>
            <a:r>
              <a:rPr lang="en-US" sz="1400" dirty="0" smtClean="0"/>
              <a:t>requires </a:t>
            </a:r>
            <a:r>
              <a:rPr lang="en-US" sz="1400" dirty="0" smtClean="0"/>
              <a:t>secure, reliable, and fast systems and services. Each system </a:t>
            </a:r>
            <a:r>
              <a:rPr lang="en-US" sz="1400" dirty="0" smtClean="0"/>
              <a:t>and</a:t>
            </a:r>
            <a:endParaRPr lang="tr-TR" sz="1400" dirty="0" smtClean="0"/>
          </a:p>
          <a:p>
            <a:pPr lvl="1">
              <a:buNone/>
            </a:pPr>
            <a:r>
              <a:rPr lang="en-US" sz="1400" dirty="0" smtClean="0"/>
              <a:t>service </a:t>
            </a:r>
            <a:r>
              <a:rPr lang="en-US" sz="1400" dirty="0" smtClean="0"/>
              <a:t>has its own pattern of activity. All those activities generate </a:t>
            </a:r>
            <a:r>
              <a:rPr lang="en-US" sz="1400" dirty="0" smtClean="0"/>
              <a:t>large</a:t>
            </a:r>
            <a:endParaRPr lang="tr-TR" sz="1400" dirty="0" smtClean="0"/>
          </a:p>
          <a:p>
            <a:pPr lvl="1">
              <a:buNone/>
            </a:pPr>
            <a:r>
              <a:rPr lang="en-US" sz="1400" dirty="0" smtClean="0"/>
              <a:t>log </a:t>
            </a:r>
            <a:r>
              <a:rPr lang="en-US" sz="1400" dirty="0" smtClean="0"/>
              <a:t>files every day. Monitoring and tracking  the log messages are vital </a:t>
            </a:r>
            <a:r>
              <a:rPr lang="en-US" sz="1400" dirty="0" smtClean="0"/>
              <a:t>to</a:t>
            </a:r>
            <a:endParaRPr lang="tr-TR" sz="1400" dirty="0" smtClean="0"/>
          </a:p>
          <a:p>
            <a:pPr lvl="1">
              <a:buNone/>
            </a:pPr>
            <a:r>
              <a:rPr lang="en-US" sz="1400" dirty="0" smtClean="0"/>
              <a:t>provide </a:t>
            </a:r>
            <a:r>
              <a:rPr lang="en-US" sz="1400" dirty="0" smtClean="0"/>
              <a:t>secure, reliable and fast environment. The aim of this project is </a:t>
            </a:r>
            <a:r>
              <a:rPr lang="en-US" sz="1400" dirty="0" smtClean="0"/>
              <a:t>to</a:t>
            </a:r>
            <a:endParaRPr lang="tr-TR" sz="1400" dirty="0" smtClean="0"/>
          </a:p>
          <a:p>
            <a:pPr lvl="1">
              <a:buNone/>
            </a:pPr>
            <a:r>
              <a:rPr lang="en-US" sz="1400" dirty="0" smtClean="0"/>
              <a:t>develop </a:t>
            </a:r>
            <a:r>
              <a:rPr lang="en-US" sz="1400" dirty="0" smtClean="0"/>
              <a:t>an UX based application which will cluster log messages as </a:t>
            </a:r>
            <a:r>
              <a:rPr lang="en-US" sz="1400" dirty="0" smtClean="0"/>
              <a:t>soon</a:t>
            </a:r>
            <a:endParaRPr lang="tr-TR" sz="1400" dirty="0" smtClean="0"/>
          </a:p>
          <a:p>
            <a:pPr lvl="1">
              <a:buNone/>
            </a:pPr>
            <a:r>
              <a:rPr lang="en-US" sz="1400" dirty="0" smtClean="0"/>
              <a:t>as </a:t>
            </a:r>
            <a:r>
              <a:rPr lang="en-US" sz="1400" dirty="0" smtClean="0"/>
              <a:t>they occurs and to detect anomalies in streaming log </a:t>
            </a:r>
            <a:r>
              <a:rPr lang="en-US" sz="1400" dirty="0" smtClean="0"/>
              <a:t>messages</a:t>
            </a:r>
            <a:endParaRPr lang="tr-TR" sz="1400" dirty="0" smtClean="0"/>
          </a:p>
          <a:p>
            <a:pPr lvl="1">
              <a:buNone/>
            </a:pPr>
            <a:r>
              <a:rPr lang="en-US" sz="1400" dirty="0" smtClean="0"/>
              <a:t>immediately </a:t>
            </a:r>
            <a:r>
              <a:rPr lang="en-US" sz="1400" dirty="0" smtClean="0"/>
              <a:t>to warn administrator of systems and services. </a:t>
            </a:r>
            <a:endParaRPr lang="tr-TR" sz="1400" dirty="0" smtClean="0"/>
          </a:p>
        </p:txBody>
      </p:sp>
      <p:pic>
        <p:nvPicPr>
          <p:cNvPr id="5124" name="Picture 4"/>
          <p:cNvPicPr>
            <a:picLocks noChangeAspect="1" noChangeArrowheads="1"/>
          </p:cNvPicPr>
          <p:nvPr/>
        </p:nvPicPr>
        <p:blipFill>
          <a:blip r:embed="rId2"/>
          <a:srcRect/>
          <a:stretch>
            <a:fillRect/>
          </a:stretch>
        </p:blipFill>
        <p:spPr bwMode="auto">
          <a:xfrm>
            <a:off x="6143636" y="1142990"/>
            <a:ext cx="2695575" cy="2747966"/>
          </a:xfrm>
          <a:prstGeom prst="rect">
            <a:avLst/>
          </a:prstGeom>
          <a:noFill/>
          <a:ln w="9525">
            <a:noFill/>
            <a:miter lim="800000"/>
            <a:headEnd/>
            <a:tailEnd/>
          </a:ln>
          <a:effectLst/>
        </p:spPr>
      </p:pic>
    </p:spTree>
    <p:extLst>
      <p:ext uri="{BB962C8B-B14F-4D97-AF65-F5344CB8AC3E}">
        <p14:creationId xmlns:p14="http://schemas.microsoft.com/office/powerpoint/2010/main" xmlns="" val="12104685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rbest Form 1"/>
          <p:cNvSpPr/>
          <p:nvPr/>
        </p:nvSpPr>
        <p:spPr>
          <a:xfrm>
            <a:off x="-19050" y="104775"/>
            <a:ext cx="6867525" cy="5057775"/>
          </a:xfrm>
          <a:custGeom>
            <a:avLst/>
            <a:gdLst>
              <a:gd name="connsiteX0" fmla="*/ 6867525 w 6867525"/>
              <a:gd name="connsiteY0" fmla="*/ 0 h 5057775"/>
              <a:gd name="connsiteX1" fmla="*/ 5400675 w 6867525"/>
              <a:gd name="connsiteY1" fmla="*/ 5057775 h 5057775"/>
              <a:gd name="connsiteX2" fmla="*/ 9525 w 6867525"/>
              <a:gd name="connsiteY2" fmla="*/ 5048250 h 5057775"/>
              <a:gd name="connsiteX3" fmla="*/ 0 w 6867525"/>
              <a:gd name="connsiteY3" fmla="*/ 295275 h 5057775"/>
              <a:gd name="connsiteX4" fmla="*/ 6791325 w 6867525"/>
              <a:gd name="connsiteY4" fmla="*/ 304800 h 5057775"/>
              <a:gd name="connsiteX5" fmla="*/ 6781800 w 6867525"/>
              <a:gd name="connsiteY5" fmla="*/ 304800 h 50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5" h="5057775">
                <a:moveTo>
                  <a:pt x="6867525" y="0"/>
                </a:moveTo>
                <a:lnTo>
                  <a:pt x="5400675" y="5057775"/>
                </a:lnTo>
                <a:lnTo>
                  <a:pt x="9525" y="5048250"/>
                </a:lnTo>
                <a:lnTo>
                  <a:pt x="0" y="295275"/>
                </a:lnTo>
                <a:lnTo>
                  <a:pt x="6791325" y="304800"/>
                </a:lnTo>
                <a:lnTo>
                  <a:pt x="6781800" y="304800"/>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
        <p:nvSpPr>
          <p:cNvPr id="17"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tr-TR"/>
            </a:defPPr>
            <a:lvl1pPr algn="r">
              <a:defRPr sz="1200">
                <a:solidFill>
                  <a:schemeClr val="tx1">
                    <a:tint val="75000"/>
                  </a:schemeClr>
                </a:solidFill>
              </a:defRPr>
            </a:lvl1pPr>
          </a:lstStyle>
          <a:p>
            <a:fld id="{D7F2BA45-BD08-4DEC-A958-7FF709854FD6}" type="slidenum">
              <a:rPr lang="tr-TR">
                <a:solidFill>
                  <a:prstClr val="black">
                    <a:tint val="75000"/>
                  </a:prstClr>
                </a:solidFill>
              </a:rPr>
              <a:pPr/>
              <a:t>6</a:t>
            </a:fld>
            <a:endParaRPr lang="tr-TR" dirty="0">
              <a:solidFill>
                <a:prstClr val="black">
                  <a:tint val="75000"/>
                </a:prstClr>
              </a:solidFill>
            </a:endParaRPr>
          </a:p>
        </p:txBody>
      </p:sp>
      <p:sp>
        <p:nvSpPr>
          <p:cNvPr id="7" name="Rectangle 34"/>
          <p:cNvSpPr/>
          <p:nvPr/>
        </p:nvSpPr>
        <p:spPr>
          <a:xfrm>
            <a:off x="395540" y="51474"/>
            <a:ext cx="7326721" cy="400110"/>
          </a:xfrm>
          <a:prstGeom prst="rect">
            <a:avLst/>
          </a:prstGeom>
        </p:spPr>
        <p:txBody>
          <a:bodyPr wrap="square">
            <a:spAutoFit/>
          </a:bodyPr>
          <a:lstStyle/>
          <a:p>
            <a:r>
              <a:rPr lang="tr-TR" sz="2000" b="1" dirty="0" smtClean="0">
                <a:solidFill>
                  <a:schemeClr val="bg1"/>
                </a:solidFill>
              </a:rPr>
              <a:t>Log Anomaly Detection in </a:t>
            </a:r>
            <a:r>
              <a:rPr lang="en-US" sz="2000" b="1" dirty="0" smtClean="0">
                <a:solidFill>
                  <a:schemeClr val="bg1"/>
                </a:solidFill>
              </a:rPr>
              <a:t>Stream</a:t>
            </a:r>
            <a:r>
              <a:rPr lang="tr-TR" sz="2000" b="1" dirty="0" smtClean="0">
                <a:solidFill>
                  <a:schemeClr val="bg1"/>
                </a:solidFill>
              </a:rPr>
              <a:t>ing Data</a:t>
            </a:r>
            <a:endParaRPr lang="en-US" sz="2000" b="1" dirty="0">
              <a:solidFill>
                <a:schemeClr val="bg1"/>
              </a:solidFill>
            </a:endParaRPr>
          </a:p>
        </p:txBody>
      </p:sp>
      <p:sp>
        <p:nvSpPr>
          <p:cNvPr id="9" name="TextBox 5"/>
          <p:cNvSpPr txBox="1"/>
          <p:nvPr/>
        </p:nvSpPr>
        <p:spPr bwMode="auto">
          <a:xfrm>
            <a:off x="428596" y="625672"/>
            <a:ext cx="4186609" cy="523733"/>
          </a:xfrm>
          <a:prstGeom prst="rect">
            <a:avLst/>
          </a:prstGeom>
          <a:noFill/>
        </p:spPr>
        <p:txBody>
          <a:bodyPr wrap="square">
            <a:spAutoFit/>
          </a:bodyPr>
          <a:lstStyle/>
          <a:p>
            <a:pPr>
              <a:lnSpc>
                <a:spcPts val="3500"/>
              </a:lnSpc>
              <a:spcAft>
                <a:spcPts val="1200"/>
              </a:spcAft>
              <a:buClr>
                <a:schemeClr val="accent1"/>
              </a:buClr>
              <a:buSzPct val="150000"/>
              <a:defRPr/>
            </a:pPr>
            <a:r>
              <a:rPr lang="tr-TR" sz="2800" b="1" dirty="0" err="1"/>
              <a:t>Methodology</a:t>
            </a:r>
            <a:endParaRPr lang="en-US" sz="2800" b="1" dirty="0"/>
          </a:p>
        </p:txBody>
      </p:sp>
      <p:sp>
        <p:nvSpPr>
          <p:cNvPr id="10" name="TextBox 3"/>
          <p:cNvSpPr>
            <a:spLocks noChangeArrowheads="1"/>
          </p:cNvSpPr>
          <p:nvPr/>
        </p:nvSpPr>
        <p:spPr bwMode="auto">
          <a:xfrm>
            <a:off x="71406" y="754117"/>
            <a:ext cx="403200" cy="289441"/>
          </a:xfrm>
          <a:prstGeom prst="roundRect">
            <a:avLst>
              <a:gd name="adj" fmla="val 16667"/>
            </a:avLst>
          </a:prstGeom>
          <a:solidFill>
            <a:schemeClr val="accent5"/>
          </a:solidFill>
          <a:extLst>
            <a:ext uri="{91240B29-F687-4F45-9708-019B960494DF}">
              <a14:hiddenLine xmlns:a14="http://schemas.microsoft.com/office/drawing/2010/main" xmlns="" w="9525">
                <a:solidFill>
                  <a:srgbClr val="000000"/>
                </a:solidFill>
                <a:round/>
                <a:headEnd/>
                <a:tailEnd/>
              </a14:hiddenLine>
            </a:ext>
          </a:extLst>
        </p:spPr>
        <p:txBody>
          <a:bodyPr wrap="none">
            <a:spAutoFit/>
          </a:bodyPr>
          <a:lstStyle/>
          <a:p>
            <a:pPr>
              <a:defRPr/>
            </a:pPr>
            <a:r>
              <a:rPr lang="en-US" sz="1100" b="1" dirty="0" smtClean="0">
                <a:solidFill>
                  <a:schemeClr val="bg1"/>
                </a:solidFill>
                <a:ea typeface="Roboto" panose="02000000000000000000" pitchFamily="2" charset="0"/>
              </a:rPr>
              <a:t>0</a:t>
            </a:r>
            <a:r>
              <a:rPr lang="tr-TR" sz="1100" b="1" dirty="0" smtClean="0">
                <a:solidFill>
                  <a:schemeClr val="bg1"/>
                </a:solidFill>
                <a:ea typeface="Roboto" panose="02000000000000000000" pitchFamily="2" charset="0"/>
              </a:rPr>
              <a:t>4</a:t>
            </a:r>
            <a:endParaRPr lang="en-US" sz="1100" b="1" dirty="0" smtClean="0">
              <a:solidFill>
                <a:schemeClr val="bg1"/>
              </a:solidFill>
              <a:ea typeface="Roboto" panose="02000000000000000000" pitchFamily="2" charset="0"/>
            </a:endParaRPr>
          </a:p>
        </p:txBody>
      </p:sp>
      <p:sp>
        <p:nvSpPr>
          <p:cNvPr id="11" name="Content Placeholder 5"/>
          <p:cNvSpPr txBox="1">
            <a:spLocks/>
          </p:cNvSpPr>
          <p:nvPr/>
        </p:nvSpPr>
        <p:spPr>
          <a:xfrm>
            <a:off x="-71470" y="857238"/>
            <a:ext cx="6000792" cy="335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endParaRPr lang="tr-TR" sz="1600" dirty="0" smtClean="0"/>
          </a:p>
          <a:p>
            <a:pPr lvl="1">
              <a:buNone/>
            </a:pPr>
            <a:r>
              <a:rPr lang="tr-TR" sz="1400" dirty="0" smtClean="0"/>
              <a:t>We </a:t>
            </a:r>
            <a:r>
              <a:rPr lang="tr-TR" sz="1400" dirty="0" smtClean="0"/>
              <a:t>follow CRISP – DM steps along </a:t>
            </a:r>
            <a:r>
              <a:rPr lang="tr-TR" sz="1400" dirty="0" smtClean="0"/>
              <a:t>project lifecycle and intend to use</a:t>
            </a:r>
          </a:p>
          <a:p>
            <a:pPr lvl="1">
              <a:buNone/>
            </a:pPr>
            <a:r>
              <a:rPr lang="tr-TR" sz="1400" dirty="0" smtClean="0"/>
              <a:t>adaptive DBScan algorithm for clustering and to detect anomalies in</a:t>
            </a:r>
          </a:p>
          <a:p>
            <a:pPr lvl="1">
              <a:buNone/>
            </a:pPr>
            <a:r>
              <a:rPr lang="tr-TR" sz="1400" dirty="0" smtClean="0"/>
              <a:t>streaming data.  We will collect and analyze data by using Python with</a:t>
            </a:r>
          </a:p>
          <a:p>
            <a:pPr lvl="1">
              <a:buNone/>
            </a:pPr>
            <a:r>
              <a:rPr lang="tr-TR" sz="1400" dirty="0" smtClean="0"/>
              <a:t>Apache Spark &amp; Apache Kafka frameworks. We will probably store cluster</a:t>
            </a:r>
          </a:p>
          <a:p>
            <a:pPr lvl="1">
              <a:buNone/>
            </a:pPr>
            <a:r>
              <a:rPr lang="tr-TR" sz="1400" dirty="0" smtClean="0"/>
              <a:t>information in MongoDB . In addition, we will apply UX Design</a:t>
            </a:r>
          </a:p>
          <a:p>
            <a:pPr lvl="1">
              <a:buNone/>
            </a:pPr>
            <a:r>
              <a:rPr lang="tr-TR" sz="1400" dirty="0" smtClean="0"/>
              <a:t>standarts to have a easy-to-use product. </a:t>
            </a:r>
            <a:endParaRPr lang="tr-TR" sz="1400" dirty="0" smtClean="0"/>
          </a:p>
        </p:txBody>
      </p:sp>
      <p:pic>
        <p:nvPicPr>
          <p:cNvPr id="4097" name="Picture 1"/>
          <p:cNvPicPr>
            <a:picLocks noChangeAspect="1" noChangeArrowheads="1"/>
          </p:cNvPicPr>
          <p:nvPr/>
        </p:nvPicPr>
        <p:blipFill>
          <a:blip r:embed="rId2"/>
          <a:srcRect/>
          <a:stretch>
            <a:fillRect/>
          </a:stretch>
        </p:blipFill>
        <p:spPr bwMode="auto">
          <a:xfrm>
            <a:off x="714348" y="3143254"/>
            <a:ext cx="2000243" cy="1697026"/>
          </a:xfrm>
          <a:prstGeom prst="rect">
            <a:avLst/>
          </a:prstGeom>
          <a:noFill/>
          <a:ln w="9525">
            <a:noFill/>
            <a:miter lim="800000"/>
            <a:headEnd/>
            <a:tailEnd/>
          </a:ln>
          <a:effectLst/>
        </p:spPr>
      </p:pic>
      <p:pic>
        <p:nvPicPr>
          <p:cNvPr id="4099" name="Picture 3" descr="crisp - dm ile ilgili görsel sonucu"/>
          <p:cNvPicPr>
            <a:picLocks noChangeAspect="1" noChangeArrowheads="1"/>
          </p:cNvPicPr>
          <p:nvPr/>
        </p:nvPicPr>
        <p:blipFill>
          <a:blip r:embed="rId3"/>
          <a:srcRect/>
          <a:stretch>
            <a:fillRect/>
          </a:stretch>
        </p:blipFill>
        <p:spPr bwMode="auto">
          <a:xfrm>
            <a:off x="6500826" y="714362"/>
            <a:ext cx="2214578" cy="2153062"/>
          </a:xfrm>
          <a:prstGeom prst="rect">
            <a:avLst/>
          </a:prstGeom>
          <a:noFill/>
        </p:spPr>
      </p:pic>
      <p:pic>
        <p:nvPicPr>
          <p:cNvPr id="4100" name="Picture 4"/>
          <p:cNvPicPr>
            <a:picLocks noChangeAspect="1" noChangeArrowheads="1"/>
          </p:cNvPicPr>
          <p:nvPr/>
        </p:nvPicPr>
        <p:blipFill>
          <a:blip r:embed="rId4"/>
          <a:srcRect/>
          <a:stretch>
            <a:fillRect/>
          </a:stretch>
        </p:blipFill>
        <p:spPr bwMode="auto">
          <a:xfrm>
            <a:off x="5715008" y="3357568"/>
            <a:ext cx="1357322" cy="1327812"/>
          </a:xfrm>
          <a:prstGeom prst="rect">
            <a:avLst/>
          </a:prstGeom>
          <a:noFill/>
          <a:ln w="9525">
            <a:noFill/>
            <a:miter lim="800000"/>
            <a:headEnd/>
            <a:tailEnd/>
          </a:ln>
          <a:effectLst/>
        </p:spPr>
      </p:pic>
      <p:sp>
        <p:nvSpPr>
          <p:cNvPr id="4102" name="AutoShape 6" descr="spark ile ilgili görsel sonuc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4103" name="Picture 7"/>
          <p:cNvPicPr>
            <a:picLocks noChangeAspect="1" noChangeArrowheads="1"/>
          </p:cNvPicPr>
          <p:nvPr/>
        </p:nvPicPr>
        <p:blipFill>
          <a:blip r:embed="rId5"/>
          <a:srcRect/>
          <a:stretch>
            <a:fillRect/>
          </a:stretch>
        </p:blipFill>
        <p:spPr bwMode="auto">
          <a:xfrm>
            <a:off x="3714744" y="3019428"/>
            <a:ext cx="1571636" cy="838206"/>
          </a:xfrm>
          <a:prstGeom prst="rect">
            <a:avLst/>
          </a:prstGeom>
          <a:noFill/>
          <a:ln w="9525">
            <a:noFill/>
            <a:miter lim="800000"/>
            <a:headEnd/>
            <a:tailEnd/>
          </a:ln>
          <a:effectLst/>
        </p:spPr>
      </p:pic>
      <p:pic>
        <p:nvPicPr>
          <p:cNvPr id="4104" name="Picture 8"/>
          <p:cNvPicPr>
            <a:picLocks noChangeAspect="1" noChangeArrowheads="1"/>
          </p:cNvPicPr>
          <p:nvPr/>
        </p:nvPicPr>
        <p:blipFill>
          <a:blip r:embed="rId6" cstate="print"/>
          <a:srcRect/>
          <a:stretch>
            <a:fillRect/>
          </a:stretch>
        </p:blipFill>
        <p:spPr bwMode="auto">
          <a:xfrm>
            <a:off x="3714744" y="4078923"/>
            <a:ext cx="1643074" cy="778843"/>
          </a:xfrm>
          <a:prstGeom prst="rect">
            <a:avLst/>
          </a:prstGeom>
          <a:noFill/>
          <a:ln w="9525">
            <a:noFill/>
            <a:miter lim="800000"/>
            <a:headEnd/>
            <a:tailEnd/>
          </a:ln>
          <a:effectLst/>
        </p:spPr>
      </p:pic>
      <p:pic>
        <p:nvPicPr>
          <p:cNvPr id="4106" name="Picture 10" descr="https://www.nextpa.it/wp-content/uploads/2016/09/3755.UX_-180x180.jpg"/>
          <p:cNvPicPr>
            <a:picLocks noChangeAspect="1" noChangeArrowheads="1"/>
          </p:cNvPicPr>
          <p:nvPr/>
        </p:nvPicPr>
        <p:blipFill>
          <a:blip r:embed="rId7"/>
          <a:srcRect/>
          <a:stretch>
            <a:fillRect/>
          </a:stretch>
        </p:blipFill>
        <p:spPr bwMode="auto">
          <a:xfrm>
            <a:off x="7429520" y="3214692"/>
            <a:ext cx="1428760" cy="1428760"/>
          </a:xfrm>
          <a:prstGeom prst="rect">
            <a:avLst/>
          </a:prstGeom>
          <a:noFill/>
        </p:spPr>
      </p:pic>
    </p:spTree>
    <p:extLst>
      <p:ext uri="{BB962C8B-B14F-4D97-AF65-F5344CB8AC3E}">
        <p14:creationId xmlns:p14="http://schemas.microsoft.com/office/powerpoint/2010/main" xmlns="" val="40784769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rbest Form 1"/>
          <p:cNvSpPr/>
          <p:nvPr/>
        </p:nvSpPr>
        <p:spPr>
          <a:xfrm>
            <a:off x="-19050" y="104775"/>
            <a:ext cx="6867525" cy="5057775"/>
          </a:xfrm>
          <a:custGeom>
            <a:avLst/>
            <a:gdLst>
              <a:gd name="connsiteX0" fmla="*/ 6867525 w 6867525"/>
              <a:gd name="connsiteY0" fmla="*/ 0 h 5057775"/>
              <a:gd name="connsiteX1" fmla="*/ 5400675 w 6867525"/>
              <a:gd name="connsiteY1" fmla="*/ 5057775 h 5057775"/>
              <a:gd name="connsiteX2" fmla="*/ 9525 w 6867525"/>
              <a:gd name="connsiteY2" fmla="*/ 5048250 h 5057775"/>
              <a:gd name="connsiteX3" fmla="*/ 0 w 6867525"/>
              <a:gd name="connsiteY3" fmla="*/ 295275 h 5057775"/>
              <a:gd name="connsiteX4" fmla="*/ 6791325 w 6867525"/>
              <a:gd name="connsiteY4" fmla="*/ 304800 h 5057775"/>
              <a:gd name="connsiteX5" fmla="*/ 6781800 w 6867525"/>
              <a:gd name="connsiteY5" fmla="*/ 304800 h 50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5" h="5057775">
                <a:moveTo>
                  <a:pt x="6867525" y="0"/>
                </a:moveTo>
                <a:lnTo>
                  <a:pt x="5400675" y="5057775"/>
                </a:lnTo>
                <a:lnTo>
                  <a:pt x="9525" y="5048250"/>
                </a:lnTo>
                <a:lnTo>
                  <a:pt x="0" y="295275"/>
                </a:lnTo>
                <a:lnTo>
                  <a:pt x="6791325" y="304800"/>
                </a:lnTo>
                <a:lnTo>
                  <a:pt x="6781800" y="304800"/>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
        <p:nvSpPr>
          <p:cNvPr id="17"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tr-TR"/>
            </a:defPPr>
            <a:lvl1pPr algn="r">
              <a:defRPr sz="1200">
                <a:solidFill>
                  <a:schemeClr val="tx1">
                    <a:tint val="75000"/>
                  </a:schemeClr>
                </a:solidFill>
              </a:defRPr>
            </a:lvl1pPr>
          </a:lstStyle>
          <a:p>
            <a:fld id="{D7F2BA45-BD08-4DEC-A958-7FF709854FD6}" type="slidenum">
              <a:rPr lang="tr-TR">
                <a:solidFill>
                  <a:prstClr val="black">
                    <a:tint val="75000"/>
                  </a:prstClr>
                </a:solidFill>
              </a:rPr>
              <a:pPr/>
              <a:t>7</a:t>
            </a:fld>
            <a:endParaRPr lang="tr-TR" dirty="0">
              <a:solidFill>
                <a:prstClr val="black">
                  <a:tint val="75000"/>
                </a:prstClr>
              </a:solidFill>
            </a:endParaRPr>
          </a:p>
        </p:txBody>
      </p:sp>
      <p:sp>
        <p:nvSpPr>
          <p:cNvPr id="7" name="Rectangle 34"/>
          <p:cNvSpPr/>
          <p:nvPr/>
        </p:nvSpPr>
        <p:spPr>
          <a:xfrm>
            <a:off x="395540" y="51474"/>
            <a:ext cx="7326721" cy="400110"/>
          </a:xfrm>
          <a:prstGeom prst="rect">
            <a:avLst/>
          </a:prstGeom>
        </p:spPr>
        <p:txBody>
          <a:bodyPr wrap="square">
            <a:spAutoFit/>
          </a:bodyPr>
          <a:lstStyle/>
          <a:p>
            <a:r>
              <a:rPr lang="tr-TR" sz="2000" b="1" dirty="0" smtClean="0">
                <a:solidFill>
                  <a:schemeClr val="bg1"/>
                </a:solidFill>
              </a:rPr>
              <a:t>Log Anomaly Detection </a:t>
            </a:r>
            <a:r>
              <a:rPr lang="tr-TR" sz="2000" b="1" dirty="0" smtClean="0">
                <a:solidFill>
                  <a:schemeClr val="bg1"/>
                </a:solidFill>
              </a:rPr>
              <a:t>on </a:t>
            </a:r>
            <a:r>
              <a:rPr lang="en-US" sz="2000" b="1" dirty="0" smtClean="0">
                <a:solidFill>
                  <a:schemeClr val="bg1"/>
                </a:solidFill>
              </a:rPr>
              <a:t>Stream</a:t>
            </a:r>
            <a:r>
              <a:rPr lang="tr-TR" sz="2000" b="1" dirty="0" smtClean="0">
                <a:solidFill>
                  <a:schemeClr val="bg1"/>
                </a:solidFill>
              </a:rPr>
              <a:t>ing Data</a:t>
            </a:r>
            <a:endParaRPr lang="en-US" sz="2000" b="1" dirty="0">
              <a:solidFill>
                <a:schemeClr val="bg1"/>
              </a:solidFill>
            </a:endParaRPr>
          </a:p>
        </p:txBody>
      </p:sp>
      <p:sp>
        <p:nvSpPr>
          <p:cNvPr id="9" name="TextBox 5"/>
          <p:cNvSpPr txBox="1"/>
          <p:nvPr/>
        </p:nvSpPr>
        <p:spPr bwMode="auto">
          <a:xfrm>
            <a:off x="428596" y="625672"/>
            <a:ext cx="4186609" cy="523733"/>
          </a:xfrm>
          <a:prstGeom prst="rect">
            <a:avLst/>
          </a:prstGeom>
          <a:noFill/>
        </p:spPr>
        <p:txBody>
          <a:bodyPr wrap="square">
            <a:spAutoFit/>
          </a:bodyPr>
          <a:lstStyle/>
          <a:p>
            <a:pPr>
              <a:lnSpc>
                <a:spcPts val="3500"/>
              </a:lnSpc>
              <a:spcAft>
                <a:spcPts val="1200"/>
              </a:spcAft>
              <a:buClr>
                <a:schemeClr val="accent1"/>
              </a:buClr>
              <a:buSzPct val="150000"/>
              <a:defRPr/>
            </a:pPr>
            <a:r>
              <a:rPr lang="tr-TR" sz="2800" b="1" dirty="0" smtClean="0"/>
              <a:t>D</a:t>
            </a:r>
            <a:r>
              <a:rPr lang="en-US" sz="2800" b="1" dirty="0" err="1" smtClean="0"/>
              <a:t>eliverables</a:t>
            </a:r>
            <a:endParaRPr lang="en-US" sz="2800" b="1" dirty="0">
              <a:solidFill>
                <a:schemeClr val="tx1">
                  <a:lumMod val="65000"/>
                  <a:lumOff val="35000"/>
                </a:schemeClr>
              </a:solidFill>
              <a:cs typeface="Clear Sans Light" panose="020B0303030202020304" pitchFamily="34" charset="0"/>
            </a:endParaRPr>
          </a:p>
        </p:txBody>
      </p:sp>
      <p:sp>
        <p:nvSpPr>
          <p:cNvPr id="10" name="TextBox 3"/>
          <p:cNvSpPr>
            <a:spLocks noChangeArrowheads="1"/>
          </p:cNvSpPr>
          <p:nvPr/>
        </p:nvSpPr>
        <p:spPr bwMode="auto">
          <a:xfrm>
            <a:off x="71406" y="754117"/>
            <a:ext cx="403200" cy="289441"/>
          </a:xfrm>
          <a:prstGeom prst="roundRect">
            <a:avLst>
              <a:gd name="adj" fmla="val 16667"/>
            </a:avLst>
          </a:prstGeom>
          <a:solidFill>
            <a:schemeClr val="accent6"/>
          </a:solidFill>
          <a:extLst>
            <a:ext uri="{91240B29-F687-4F45-9708-019B960494DF}">
              <a14:hiddenLine xmlns:a14="http://schemas.microsoft.com/office/drawing/2010/main" xmlns="" w="9525">
                <a:solidFill>
                  <a:srgbClr val="000000"/>
                </a:solidFill>
                <a:round/>
                <a:headEnd/>
                <a:tailEnd/>
              </a14:hiddenLine>
            </a:ext>
          </a:extLst>
        </p:spPr>
        <p:txBody>
          <a:bodyPr wrap="none">
            <a:spAutoFit/>
          </a:bodyPr>
          <a:lstStyle/>
          <a:p>
            <a:pPr>
              <a:defRPr/>
            </a:pPr>
            <a:r>
              <a:rPr lang="en-US" sz="1100" b="1" dirty="0" smtClean="0">
                <a:solidFill>
                  <a:schemeClr val="bg1"/>
                </a:solidFill>
                <a:ea typeface="Roboto" panose="02000000000000000000" pitchFamily="2" charset="0"/>
              </a:rPr>
              <a:t>0</a:t>
            </a:r>
            <a:r>
              <a:rPr lang="tr-TR" sz="1100" b="1" dirty="0" smtClean="0">
                <a:solidFill>
                  <a:schemeClr val="bg1"/>
                </a:solidFill>
                <a:ea typeface="Roboto" panose="02000000000000000000" pitchFamily="2" charset="0"/>
              </a:rPr>
              <a:t>5</a:t>
            </a:r>
            <a:endParaRPr lang="en-US" sz="1100" b="1" dirty="0" smtClean="0">
              <a:solidFill>
                <a:schemeClr val="bg1"/>
              </a:solidFill>
              <a:ea typeface="Roboto" panose="02000000000000000000" pitchFamily="2" charset="0"/>
            </a:endParaRPr>
          </a:p>
        </p:txBody>
      </p:sp>
      <p:sp>
        <p:nvSpPr>
          <p:cNvPr id="11" name="Content Placeholder 5"/>
          <p:cNvSpPr txBox="1">
            <a:spLocks/>
          </p:cNvSpPr>
          <p:nvPr/>
        </p:nvSpPr>
        <p:spPr>
          <a:xfrm>
            <a:off x="-285784" y="1071552"/>
            <a:ext cx="8001056" cy="378621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endParaRPr lang="tr-TR" sz="1400" dirty="0" smtClean="0"/>
          </a:p>
          <a:p>
            <a:pPr lvl="1">
              <a:buFont typeface="Wingdings" pitchFamily="2" charset="2"/>
              <a:buChar char="ü"/>
            </a:pPr>
            <a:r>
              <a:rPr lang="tr-TR" sz="1800" dirty="0" smtClean="0"/>
              <a:t>Project Plan &amp; Deliverable List &amp; Milestones      May 25    </a:t>
            </a:r>
          </a:p>
          <a:p>
            <a:pPr lvl="1">
              <a:buFont typeface="Wingdings" pitchFamily="2" charset="2"/>
              <a:buChar char="ü"/>
            </a:pPr>
            <a:r>
              <a:rPr lang="tr-TR" sz="1800" dirty="0" smtClean="0"/>
              <a:t>Scope Document &amp; Literature Review Results    Jun </a:t>
            </a:r>
            <a:r>
              <a:rPr lang="tr-TR" sz="1800" dirty="0" smtClean="0"/>
              <a:t>8</a:t>
            </a:r>
            <a:endParaRPr lang="tr-TR" sz="1800" dirty="0" smtClean="0"/>
          </a:p>
          <a:p>
            <a:pPr lvl="1">
              <a:buFont typeface="Wingdings" pitchFamily="2" charset="2"/>
              <a:buChar char="ü"/>
            </a:pPr>
            <a:r>
              <a:rPr lang="tr-TR" sz="1800" dirty="0" smtClean="0"/>
              <a:t>Analysis &amp; Design Documents                               Jun </a:t>
            </a:r>
            <a:r>
              <a:rPr lang="tr-TR" sz="1800" dirty="0" smtClean="0"/>
              <a:t>20</a:t>
            </a:r>
            <a:endParaRPr lang="tr-TR" sz="1800" dirty="0" smtClean="0"/>
          </a:p>
          <a:p>
            <a:pPr lvl="1">
              <a:buFont typeface="Wingdings" pitchFamily="2" charset="2"/>
              <a:buChar char="ü"/>
            </a:pPr>
            <a:r>
              <a:rPr lang="tr-TR" sz="1800" dirty="0" smtClean="0"/>
              <a:t>Initial Prototype                                                       Jun </a:t>
            </a:r>
            <a:r>
              <a:rPr lang="tr-TR" sz="1800" dirty="0" smtClean="0"/>
              <a:t>30</a:t>
            </a:r>
            <a:endParaRPr lang="tr-TR" sz="1800" dirty="0" smtClean="0"/>
          </a:p>
          <a:p>
            <a:pPr lvl="1">
              <a:buFont typeface="Wingdings" pitchFamily="2" charset="2"/>
              <a:buChar char="ü"/>
            </a:pPr>
            <a:r>
              <a:rPr lang="tr-TR" sz="1800" dirty="0" smtClean="0"/>
              <a:t>Test Results                                                               Aug </a:t>
            </a:r>
            <a:r>
              <a:rPr lang="tr-TR" sz="1800" dirty="0" smtClean="0"/>
              <a:t>25</a:t>
            </a:r>
            <a:endParaRPr lang="tr-TR" sz="1800" dirty="0" smtClean="0"/>
          </a:p>
          <a:p>
            <a:pPr lvl="1">
              <a:buFont typeface="Wingdings" pitchFamily="2" charset="2"/>
              <a:buChar char="ü"/>
            </a:pPr>
            <a:r>
              <a:rPr lang="tr-TR" sz="1800" dirty="0" smtClean="0"/>
              <a:t>User Guides, Final Report &amp; Presentation           Sep </a:t>
            </a:r>
            <a:r>
              <a:rPr lang="tr-TR" sz="1800" dirty="0" smtClean="0"/>
              <a:t>15</a:t>
            </a:r>
            <a:endParaRPr lang="tr-TR" sz="1800" dirty="0" smtClean="0"/>
          </a:p>
          <a:p>
            <a:pPr lvl="1">
              <a:buFont typeface="Wingdings" pitchFamily="2" charset="2"/>
              <a:buChar char="Ø"/>
            </a:pPr>
            <a:endParaRPr lang="tr-TR" sz="1800" dirty="0" smtClean="0">
              <a:solidFill>
                <a:schemeClr val="tx1">
                  <a:lumMod val="65000"/>
                  <a:lumOff val="35000"/>
                </a:schemeClr>
              </a:solidFill>
            </a:endParaRPr>
          </a:p>
        </p:txBody>
      </p:sp>
    </p:spTree>
    <p:extLst>
      <p:ext uri="{BB962C8B-B14F-4D97-AF65-F5344CB8AC3E}">
        <p14:creationId xmlns:p14="http://schemas.microsoft.com/office/powerpoint/2010/main" xmlns="" val="40784769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rbest Form 1"/>
          <p:cNvSpPr/>
          <p:nvPr/>
        </p:nvSpPr>
        <p:spPr>
          <a:xfrm>
            <a:off x="-19050" y="104775"/>
            <a:ext cx="6867525" cy="5057775"/>
          </a:xfrm>
          <a:custGeom>
            <a:avLst/>
            <a:gdLst>
              <a:gd name="connsiteX0" fmla="*/ 6867525 w 6867525"/>
              <a:gd name="connsiteY0" fmla="*/ 0 h 5057775"/>
              <a:gd name="connsiteX1" fmla="*/ 5400675 w 6867525"/>
              <a:gd name="connsiteY1" fmla="*/ 5057775 h 5057775"/>
              <a:gd name="connsiteX2" fmla="*/ 9525 w 6867525"/>
              <a:gd name="connsiteY2" fmla="*/ 5048250 h 5057775"/>
              <a:gd name="connsiteX3" fmla="*/ 0 w 6867525"/>
              <a:gd name="connsiteY3" fmla="*/ 295275 h 5057775"/>
              <a:gd name="connsiteX4" fmla="*/ 6791325 w 6867525"/>
              <a:gd name="connsiteY4" fmla="*/ 304800 h 5057775"/>
              <a:gd name="connsiteX5" fmla="*/ 6781800 w 6867525"/>
              <a:gd name="connsiteY5" fmla="*/ 304800 h 50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5" h="5057775">
                <a:moveTo>
                  <a:pt x="6867525" y="0"/>
                </a:moveTo>
                <a:lnTo>
                  <a:pt x="5400675" y="5057775"/>
                </a:lnTo>
                <a:lnTo>
                  <a:pt x="9525" y="5048250"/>
                </a:lnTo>
                <a:lnTo>
                  <a:pt x="0" y="295275"/>
                </a:lnTo>
                <a:lnTo>
                  <a:pt x="6791325" y="304800"/>
                </a:lnTo>
                <a:lnTo>
                  <a:pt x="6781800" y="304800"/>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
        <p:nvSpPr>
          <p:cNvPr id="17"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tr-TR"/>
            </a:defPPr>
            <a:lvl1pPr algn="r">
              <a:defRPr sz="1200">
                <a:solidFill>
                  <a:schemeClr val="tx1">
                    <a:tint val="75000"/>
                  </a:schemeClr>
                </a:solidFill>
              </a:defRPr>
            </a:lvl1pPr>
          </a:lstStyle>
          <a:p>
            <a:fld id="{D7F2BA45-BD08-4DEC-A958-7FF709854FD6}" type="slidenum">
              <a:rPr lang="tr-TR">
                <a:solidFill>
                  <a:prstClr val="black">
                    <a:tint val="75000"/>
                  </a:prstClr>
                </a:solidFill>
              </a:rPr>
              <a:pPr/>
              <a:t>8</a:t>
            </a:fld>
            <a:endParaRPr lang="tr-TR" dirty="0">
              <a:solidFill>
                <a:prstClr val="black">
                  <a:tint val="75000"/>
                </a:prstClr>
              </a:solidFill>
            </a:endParaRPr>
          </a:p>
        </p:txBody>
      </p:sp>
      <p:sp>
        <p:nvSpPr>
          <p:cNvPr id="7" name="Rectangle 34"/>
          <p:cNvSpPr/>
          <p:nvPr/>
        </p:nvSpPr>
        <p:spPr>
          <a:xfrm>
            <a:off x="395540" y="51474"/>
            <a:ext cx="7326721" cy="400110"/>
          </a:xfrm>
          <a:prstGeom prst="rect">
            <a:avLst/>
          </a:prstGeom>
        </p:spPr>
        <p:txBody>
          <a:bodyPr wrap="square">
            <a:spAutoFit/>
          </a:bodyPr>
          <a:lstStyle/>
          <a:p>
            <a:r>
              <a:rPr lang="tr-TR" sz="2000" b="1" dirty="0" smtClean="0">
                <a:solidFill>
                  <a:schemeClr val="bg1"/>
                </a:solidFill>
              </a:rPr>
              <a:t>Log Anomaly Detection on </a:t>
            </a:r>
            <a:r>
              <a:rPr lang="en-US" sz="2000" b="1" dirty="0" smtClean="0">
                <a:solidFill>
                  <a:schemeClr val="bg1"/>
                </a:solidFill>
              </a:rPr>
              <a:t>Stream</a:t>
            </a:r>
            <a:r>
              <a:rPr lang="tr-TR" sz="2000" b="1" dirty="0" smtClean="0">
                <a:solidFill>
                  <a:schemeClr val="bg1"/>
                </a:solidFill>
              </a:rPr>
              <a:t>ing Data</a:t>
            </a:r>
            <a:endParaRPr lang="en-US" sz="2000" b="1" dirty="0">
              <a:solidFill>
                <a:schemeClr val="bg1"/>
              </a:solidFill>
            </a:endParaRPr>
          </a:p>
        </p:txBody>
      </p:sp>
      <p:sp>
        <p:nvSpPr>
          <p:cNvPr id="9" name="TextBox 5"/>
          <p:cNvSpPr txBox="1"/>
          <p:nvPr/>
        </p:nvSpPr>
        <p:spPr bwMode="auto">
          <a:xfrm>
            <a:off x="428596" y="625672"/>
            <a:ext cx="4186609" cy="523733"/>
          </a:xfrm>
          <a:prstGeom prst="rect">
            <a:avLst/>
          </a:prstGeom>
          <a:noFill/>
        </p:spPr>
        <p:txBody>
          <a:bodyPr wrap="square">
            <a:spAutoFit/>
          </a:bodyPr>
          <a:lstStyle/>
          <a:p>
            <a:pPr>
              <a:lnSpc>
                <a:spcPts val="3500"/>
              </a:lnSpc>
              <a:spcAft>
                <a:spcPts val="1200"/>
              </a:spcAft>
              <a:buClr>
                <a:schemeClr val="accent1"/>
              </a:buClr>
              <a:buSzPct val="150000"/>
              <a:defRPr/>
            </a:pPr>
            <a:r>
              <a:rPr lang="tr-TR" sz="2800" b="1" dirty="0" err="1" smtClean="0"/>
              <a:t>Milestones</a:t>
            </a:r>
            <a:endParaRPr lang="en-US" sz="2800" b="1" dirty="0" err="1" smtClean="0"/>
          </a:p>
        </p:txBody>
      </p:sp>
      <p:sp>
        <p:nvSpPr>
          <p:cNvPr id="10" name="TextBox 3"/>
          <p:cNvSpPr>
            <a:spLocks noChangeArrowheads="1"/>
          </p:cNvSpPr>
          <p:nvPr/>
        </p:nvSpPr>
        <p:spPr bwMode="auto">
          <a:xfrm>
            <a:off x="71406" y="754117"/>
            <a:ext cx="354386" cy="289441"/>
          </a:xfrm>
          <a:prstGeom prst="roundRect">
            <a:avLst>
              <a:gd name="adj" fmla="val 16667"/>
            </a:avLst>
          </a:prstGeom>
          <a:solidFill>
            <a:srgbClr val="FFC000"/>
          </a:solidFill>
          <a:extLst>
            <a:ext uri="{91240B29-F687-4F45-9708-019B960494DF}">
              <a14:hiddenLine xmlns:a14="http://schemas.microsoft.com/office/drawing/2010/main" xmlns="" w="9525">
                <a:solidFill>
                  <a:srgbClr val="000000"/>
                </a:solidFill>
                <a:round/>
                <a:headEnd/>
                <a:tailEnd/>
              </a14:hiddenLine>
            </a:ext>
          </a:extLst>
        </p:spPr>
        <p:txBody>
          <a:bodyPr wrap="none">
            <a:spAutoFit/>
          </a:bodyPr>
          <a:lstStyle/>
          <a:p>
            <a:pPr>
              <a:defRPr/>
            </a:pPr>
            <a:r>
              <a:rPr lang="en-US" sz="1100" b="1" dirty="0" smtClean="0">
                <a:solidFill>
                  <a:schemeClr val="bg1"/>
                </a:solidFill>
                <a:ea typeface="Roboto" panose="02000000000000000000" pitchFamily="2" charset="0"/>
              </a:rPr>
              <a:t>0</a:t>
            </a:r>
            <a:r>
              <a:rPr lang="tr-TR" sz="1100" b="1" dirty="0" smtClean="0">
                <a:solidFill>
                  <a:schemeClr val="bg1"/>
                </a:solidFill>
                <a:ea typeface="Roboto" panose="02000000000000000000" pitchFamily="2" charset="0"/>
              </a:rPr>
              <a:t>6</a:t>
            </a:r>
            <a:endParaRPr lang="en-US" sz="1100" b="1" dirty="0" smtClean="0">
              <a:solidFill>
                <a:schemeClr val="bg1"/>
              </a:solidFill>
              <a:ea typeface="Roboto" panose="02000000000000000000" pitchFamily="2" charset="0"/>
            </a:endParaRPr>
          </a:p>
        </p:txBody>
      </p:sp>
      <p:sp>
        <p:nvSpPr>
          <p:cNvPr id="11" name="Content Placeholder 5"/>
          <p:cNvSpPr txBox="1">
            <a:spLocks/>
          </p:cNvSpPr>
          <p:nvPr/>
        </p:nvSpPr>
        <p:spPr>
          <a:xfrm>
            <a:off x="-142908" y="1143008"/>
            <a:ext cx="9144064" cy="40719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endParaRPr lang="tr-TR" sz="1600" dirty="0" smtClean="0"/>
          </a:p>
          <a:p>
            <a:pPr lvl="1">
              <a:buFont typeface="Wingdings" pitchFamily="2" charset="2"/>
              <a:buChar char="q"/>
            </a:pPr>
            <a:r>
              <a:rPr lang="tr-TR" sz="1400" dirty="0" smtClean="0"/>
              <a:t>Problem Definition &amp; Kick-off Meeting                 	May 25 – May 25                 Completed</a:t>
            </a:r>
          </a:p>
          <a:p>
            <a:pPr lvl="1">
              <a:buFont typeface="Wingdings" pitchFamily="2" charset="2"/>
              <a:buChar char="q"/>
            </a:pPr>
            <a:r>
              <a:rPr lang="tr-TR" sz="1400" dirty="0" smtClean="0"/>
              <a:t>Requirement Definition &amp; Literature Review       	May 28 –  Jun 08                  In Progress </a:t>
            </a:r>
          </a:p>
          <a:p>
            <a:pPr lvl="1">
              <a:buFont typeface="Wingdings" pitchFamily="2" charset="2"/>
              <a:buChar char="q"/>
            </a:pPr>
            <a:r>
              <a:rPr lang="tr-TR" sz="1400" dirty="0" smtClean="0"/>
              <a:t>Requirement Analysis           		Jun 09 – Jun 20                     Not Started</a:t>
            </a:r>
          </a:p>
          <a:p>
            <a:pPr lvl="1">
              <a:buFont typeface="Wingdings" pitchFamily="2" charset="2"/>
              <a:buChar char="q"/>
            </a:pPr>
            <a:r>
              <a:rPr lang="tr-TR" sz="1400" dirty="0" smtClean="0"/>
              <a:t>Algorithm Customization  		            	Jun 15 – Jun 20                     Not Started</a:t>
            </a:r>
          </a:p>
          <a:p>
            <a:pPr lvl="1">
              <a:buFont typeface="Wingdings" pitchFamily="2" charset="2"/>
              <a:buChar char="q"/>
            </a:pPr>
            <a:r>
              <a:rPr lang="tr-TR" sz="1400" dirty="0" smtClean="0"/>
              <a:t>Creating a Prototype 			Jun 20 –  Jun 30                    Not Started</a:t>
            </a:r>
          </a:p>
          <a:p>
            <a:pPr lvl="1">
              <a:buFont typeface="Wingdings" pitchFamily="2" charset="2"/>
              <a:buChar char="q"/>
            </a:pPr>
            <a:r>
              <a:rPr lang="tr-TR" sz="1400" dirty="0" smtClean="0"/>
              <a:t>Development                                                             	Jul 01 – Aug 10                     Not Started</a:t>
            </a:r>
          </a:p>
          <a:p>
            <a:pPr lvl="1">
              <a:buFont typeface="Wingdings" pitchFamily="2" charset="2"/>
              <a:buChar char="q"/>
            </a:pPr>
            <a:r>
              <a:rPr lang="tr-TR" sz="1400" dirty="0" smtClean="0"/>
              <a:t>Testing                                                                         	Aug 10 – Aug 25                   Not Started</a:t>
            </a:r>
          </a:p>
          <a:p>
            <a:pPr lvl="1">
              <a:buFont typeface="Wingdings" pitchFamily="2" charset="2"/>
              <a:buChar char="q"/>
            </a:pPr>
            <a:r>
              <a:rPr lang="tr-TR" sz="1400" dirty="0" smtClean="0"/>
              <a:t>Deployment			            	Aug 25 – Aug 31                   Not Started</a:t>
            </a:r>
          </a:p>
          <a:p>
            <a:pPr lvl="1">
              <a:buFont typeface="Wingdings" pitchFamily="2" charset="2"/>
              <a:buChar char="q"/>
            </a:pPr>
            <a:r>
              <a:rPr lang="tr-TR" sz="1400" dirty="0" smtClean="0"/>
              <a:t>User Guides,Presentation &amp; Report Completion  	Aug 31 – Sep 15                    Not Started</a:t>
            </a:r>
          </a:p>
          <a:p>
            <a:pPr lvl="1">
              <a:buFont typeface="Wingdings" pitchFamily="2" charset="2"/>
              <a:buChar char="q"/>
            </a:pPr>
            <a:r>
              <a:rPr lang="tr-TR" sz="1400" dirty="0" smtClean="0"/>
              <a:t>Project Closure			Sep  15 – Sep 22                   Not Started</a:t>
            </a:r>
          </a:p>
          <a:p>
            <a:pPr lvl="1">
              <a:buFont typeface="Wingdings" pitchFamily="2" charset="2"/>
              <a:buChar char="q"/>
            </a:pPr>
            <a:endParaRPr lang="tr-TR" sz="1400" dirty="0" smtClean="0">
              <a:solidFill>
                <a:schemeClr val="tx1">
                  <a:lumMod val="65000"/>
                  <a:lumOff val="35000"/>
                </a:schemeClr>
              </a:solidFill>
            </a:endParaRPr>
          </a:p>
        </p:txBody>
      </p:sp>
      <p:sp>
        <p:nvSpPr>
          <p:cNvPr id="12" name="TextBox 11"/>
          <p:cNvSpPr txBox="1"/>
          <p:nvPr/>
        </p:nvSpPr>
        <p:spPr>
          <a:xfrm>
            <a:off x="4214810" y="1071552"/>
            <a:ext cx="2071702" cy="307777"/>
          </a:xfrm>
          <a:prstGeom prst="rect">
            <a:avLst/>
          </a:prstGeom>
          <a:noFill/>
        </p:spPr>
        <p:txBody>
          <a:bodyPr wrap="square" rtlCol="0">
            <a:spAutoFit/>
          </a:bodyPr>
          <a:lstStyle/>
          <a:p>
            <a:r>
              <a:rPr lang="tr-TR" sz="1400" b="1" dirty="0" smtClean="0"/>
              <a:t>Start  Date - Finish Date</a:t>
            </a:r>
            <a:endParaRPr lang="tr-TR" sz="1400" b="1" dirty="0"/>
          </a:p>
        </p:txBody>
      </p:sp>
      <p:sp>
        <p:nvSpPr>
          <p:cNvPr id="13" name="TextBox 12"/>
          <p:cNvSpPr txBox="1"/>
          <p:nvPr/>
        </p:nvSpPr>
        <p:spPr>
          <a:xfrm>
            <a:off x="6429388" y="1071552"/>
            <a:ext cx="642942" cy="307777"/>
          </a:xfrm>
          <a:prstGeom prst="rect">
            <a:avLst/>
          </a:prstGeom>
          <a:noFill/>
        </p:spPr>
        <p:txBody>
          <a:bodyPr wrap="square" rtlCol="0">
            <a:spAutoFit/>
          </a:bodyPr>
          <a:lstStyle/>
          <a:p>
            <a:r>
              <a:rPr lang="tr-TR" sz="1400" b="1" dirty="0" smtClean="0"/>
              <a:t>Status</a:t>
            </a:r>
            <a:endParaRPr lang="tr-TR" sz="1400" b="1" dirty="0"/>
          </a:p>
        </p:txBody>
      </p:sp>
    </p:spTree>
    <p:extLst>
      <p:ext uri="{BB962C8B-B14F-4D97-AF65-F5344CB8AC3E}">
        <p14:creationId xmlns:p14="http://schemas.microsoft.com/office/powerpoint/2010/main" xmlns="" val="22890369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10108</TotalTime>
  <Words>372</Words>
  <Application>Microsoft Office PowerPoint</Application>
  <PresentationFormat>On-screen Show (16:9)</PresentationFormat>
  <Paragraphs>91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Ofis Teması</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ttrk</dc:creator>
  <cp:lastModifiedBy>ozkanoncu@hotmail.com</cp:lastModifiedBy>
  <cp:revision>592</cp:revision>
  <cp:lastPrinted>2016-03-30T16:40:01Z</cp:lastPrinted>
  <dcterms:created xsi:type="dcterms:W3CDTF">2015-03-05T18:06:40Z</dcterms:created>
  <dcterms:modified xsi:type="dcterms:W3CDTF">2017-06-02T21:01:10Z</dcterms:modified>
</cp:coreProperties>
</file>