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69" r:id="rId3"/>
    <p:sldId id="277" r:id="rId4"/>
    <p:sldId id="270" r:id="rId5"/>
    <p:sldId id="271" r:id="rId6"/>
    <p:sldId id="292" r:id="rId7"/>
    <p:sldId id="293" r:id="rId8"/>
    <p:sldId id="294" r:id="rId9"/>
    <p:sldId id="272" r:id="rId10"/>
    <p:sldId id="276" r:id="rId11"/>
    <p:sldId id="274" r:id="rId12"/>
    <p:sldId id="275" r:id="rId13"/>
    <p:sldId id="283" r:id="rId14"/>
    <p:sldId id="284" r:id="rId15"/>
    <p:sldId id="295" r:id="rId16"/>
    <p:sldId id="273" r:id="rId17"/>
    <p:sldId id="291" r:id="rId18"/>
    <p:sldId id="285" r:id="rId19"/>
    <p:sldId id="286" r:id="rId20"/>
    <p:sldId id="287" r:id="rId21"/>
    <p:sldId id="289" r:id="rId22"/>
    <p:sldId id="290" r:id="rId23"/>
    <p:sldId id="288" r:id="rId24"/>
    <p:sldId id="280" r:id="rId25"/>
    <p:sldId id="281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734"/>
    <a:srgbClr val="F38A00"/>
    <a:srgbClr val="D1B400"/>
    <a:srgbClr val="ACA39A"/>
    <a:srgbClr val="8F001A"/>
    <a:srgbClr val="049ADB"/>
    <a:srgbClr val="1BA2E2"/>
    <a:srgbClr val="2DAAE2"/>
    <a:srgbClr val="5A93E2"/>
    <a:srgbClr val="81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118" autoAdjust="0"/>
  </p:normalViewPr>
  <p:slideViewPr>
    <p:cSldViewPr>
      <p:cViewPr varScale="1">
        <p:scale>
          <a:sx n="77" d="100"/>
          <a:sy n="77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6643" y="5768214"/>
            <a:ext cx="9150643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5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6" name="Picture 1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663717" y="20077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B1AAE9-9813-2248-B2A8-96C88B254205}" type="slidenum">
              <a:rPr lang="en-US" sz="1000" smtClean="0">
                <a:solidFill>
                  <a:schemeClr val="bg2"/>
                </a:solidFill>
                <a:latin typeface="Arial;"/>
                <a:cs typeface="Arial;"/>
              </a:rPr>
              <a:t>‹#›</a:t>
            </a:fld>
            <a:endParaRPr lang="en-US" sz="1000" dirty="0">
              <a:solidFill>
                <a:schemeClr val="bg2"/>
              </a:solidFill>
              <a:latin typeface="Arial;"/>
              <a:cs typeface="Arial;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+mn-lt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and086@uottawa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manuals/r-release/R-intro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F0-FH-xBiE" TargetMode="External"/><Relationship Id="rId2" Type="http://schemas.openxmlformats.org/officeDocument/2006/relationships/hyperlink" Target="https://www.rstudio.com/products/rstudio/download/#download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an.r-project.org/bin/windows/base/" TargetMode="External"/><Relationship Id="rId4" Type="http://schemas.openxmlformats.org/officeDocument/2006/relationships/hyperlink" Target="https://youtu.be/LanBozXJjO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Introduction – TA information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3140968"/>
            <a:ext cx="7772400" cy="1296144"/>
          </a:xfrm>
        </p:spPr>
        <p:txBody>
          <a:bodyPr/>
          <a:lstStyle/>
          <a:p>
            <a:r>
              <a:rPr lang="en-US" dirty="0">
                <a:cs typeface="Arial"/>
              </a:rPr>
              <a:t>Name : P S Abhiram</a:t>
            </a:r>
          </a:p>
          <a:p>
            <a:r>
              <a:rPr lang="en-US" dirty="0">
                <a:cs typeface="Arial"/>
              </a:rPr>
              <a:t>You can contact me anytime if you have queries regarding the course at </a:t>
            </a:r>
            <a:r>
              <a:rPr lang="en-US" dirty="0">
                <a:cs typeface="Arial"/>
                <a:hlinkClick r:id="rId3"/>
              </a:rPr>
              <a:t>spand086@uottawa.ca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1E33-060F-D01E-02F3-36A054D2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E920-BD06-DB41-9B02-3D832457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basic terms to remember.</a:t>
            </a:r>
          </a:p>
          <a:p>
            <a:pPr lvl="1"/>
            <a:r>
              <a:rPr lang="en-IN" dirty="0"/>
              <a:t>R console: This is where all the main logic usually takes place.</a:t>
            </a:r>
          </a:p>
          <a:p>
            <a:pPr lvl="1"/>
            <a:r>
              <a:rPr lang="en-IN" dirty="0"/>
              <a:t>R script file: You can write different scripts and source them into your R console. Every time you make a change in a script file in the editor, save it, and to access that in the R console, use the ‘source’ function to source that file back into R. </a:t>
            </a:r>
          </a:p>
        </p:txBody>
      </p:sp>
    </p:spTree>
    <p:extLst>
      <p:ext uri="{BB962C8B-B14F-4D97-AF65-F5344CB8AC3E}">
        <p14:creationId xmlns:p14="http://schemas.microsoft.com/office/powerpoint/2010/main" val="221849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C3DD-82BA-7DEE-1382-A7CDF8DD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a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667B-6ED4-BBB2-6342-6111AF0E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630616" cy="3886200"/>
          </a:xfrm>
        </p:spPr>
        <p:txBody>
          <a:bodyPr/>
          <a:lstStyle/>
          <a:p>
            <a:r>
              <a:rPr lang="en-IN" dirty="0"/>
              <a:t>You can get your current working directory using the command ‘</a:t>
            </a:r>
            <a:r>
              <a:rPr lang="en-IN" dirty="0" err="1"/>
              <a:t>getwd</a:t>
            </a:r>
            <a:r>
              <a:rPr lang="en-IN" dirty="0"/>
              <a:t>()’.</a:t>
            </a:r>
          </a:p>
          <a:p>
            <a:r>
              <a:rPr lang="en-IN" dirty="0"/>
              <a:t>Why is this important? If you want to read a csv file using the command ‘read.csv(“dataset.csv”)’, you will get an error if that csv file is not there in your current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333126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24CB-20C0-B92D-4FF4-43BB7C9D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E602-6F62-AF40-EFA0-B7D8BFED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change the working directory using the command:</a:t>
            </a:r>
          </a:p>
          <a:p>
            <a:pPr lvl="1"/>
            <a:r>
              <a:rPr lang="en-IN" dirty="0" err="1"/>
              <a:t>setwd</a:t>
            </a:r>
            <a:r>
              <a:rPr lang="en-IN" dirty="0"/>
              <a:t>(#dir_name#) (please use forward slashes in path name to avoid any errors)</a:t>
            </a:r>
          </a:p>
          <a:p>
            <a:r>
              <a:rPr lang="en-IN" dirty="0"/>
              <a:t>A recommended approach is to dedicate a directory to this course so that your work is not scattered, and minimize unwanted errors.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3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BC06-5088-3FED-E403-E4B8663C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5A62-6193-C995-C52C-3B4FBD9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56" y="1412776"/>
            <a:ext cx="7772400" cy="45365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simple addition of two numbers that the user inputs in Java: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java.util.Scanner; // Import the Scanner class for taking user input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class MyClass {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public static void main(String[] args) {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int x, y, sum;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Scanner myObj = new Scanner(System.in); 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// Input two numbers from User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x = myObj.nextInt(); 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y = myObj.nextInt(); 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//Calculate result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sum = x + y; 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System.out.println(sum); // Print the sum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045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C43B-7D95-D104-36E7-44D5A507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Writability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2AEB-0BF7-4BAC-0ECD-92EBCA76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simple increment operator in Java.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dirty="0"/>
              <a:t>    int i = 2;</a:t>
            </a:r>
          </a:p>
          <a:p>
            <a:pPr marL="0" indent="0">
              <a:buNone/>
            </a:pPr>
            <a:r>
              <a:rPr lang="en-IN" dirty="0"/>
              <a:t>    i++;</a:t>
            </a:r>
          </a:p>
          <a:p>
            <a:pPr marL="0" indent="0">
              <a:buNone/>
            </a:pPr>
            <a:r>
              <a:rPr lang="en-IN" dirty="0"/>
              <a:t>    System.out.println(i);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84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B761-DEAA-A22F-5DB1-834F2E81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Taking user input in 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9369-4997-E5F4-FDCE-E4E25003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scan() – Read input as a vector and for reading files.</a:t>
            </a:r>
          </a:p>
          <a:p>
            <a:pPr lvl="1"/>
            <a:r>
              <a:rPr lang="en-IN" dirty="0"/>
              <a:t>Takes two parameters – filename and data type.</a:t>
            </a:r>
          </a:p>
          <a:p>
            <a:pPr lvl="2"/>
            <a:r>
              <a:rPr lang="en-IN" dirty="0" err="1"/>
              <a:t>Eg</a:t>
            </a:r>
            <a:r>
              <a:rPr lang="en-IN" dirty="0"/>
              <a:t>: s = scan(“myfile.txt”, what = “ ”) //looks for strings in a file</a:t>
            </a:r>
          </a:p>
          <a:p>
            <a:r>
              <a:rPr lang="en-IN" dirty="0" err="1"/>
              <a:t>readline</a:t>
            </a:r>
            <a:r>
              <a:rPr lang="en-IN" dirty="0"/>
              <a:t>() – Read input as a string. </a:t>
            </a:r>
          </a:p>
          <a:p>
            <a:pPr lvl="1"/>
            <a:r>
              <a:rPr lang="en-IN" dirty="0" err="1"/>
              <a:t>as.integer</a:t>
            </a:r>
            <a:r>
              <a:rPr lang="en-IN" dirty="0"/>
              <a:t>() -&gt; for integer conversion</a:t>
            </a:r>
          </a:p>
          <a:p>
            <a:pPr lvl="1"/>
            <a:r>
              <a:rPr lang="en-IN" dirty="0" err="1"/>
              <a:t>as.numeric</a:t>
            </a:r>
            <a:r>
              <a:rPr lang="en-IN" dirty="0"/>
              <a:t>() -&gt; convert to a float or double</a:t>
            </a:r>
          </a:p>
          <a:p>
            <a:pPr lvl="1"/>
            <a:r>
              <a:rPr lang="en-IN" dirty="0" err="1"/>
              <a:t>as.complex</a:t>
            </a:r>
            <a:r>
              <a:rPr lang="en-IN" dirty="0"/>
              <a:t>() -&gt; convert to complex number (1 + 2i)</a:t>
            </a:r>
          </a:p>
          <a:p>
            <a:pPr lvl="1"/>
            <a:r>
              <a:rPr lang="en-IN" dirty="0" err="1"/>
              <a:t>as.Date</a:t>
            </a:r>
            <a:r>
              <a:rPr lang="en-IN" dirty="0"/>
              <a:t>() -&gt; Convert to date, etc.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33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0C11-AFC0-23DF-EECD-60212BFA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E79A-D3E4-C939-8BE6-731269DB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Unlike in other programming languages where we use the equality operator (=) to assign values to a variable. In R we use “&lt;-” operator.</a:t>
            </a:r>
          </a:p>
          <a:p>
            <a:r>
              <a:rPr lang="en-IN" dirty="0"/>
              <a:t>Printing the variable can also be done in more than one way. </a:t>
            </a:r>
          </a:p>
          <a:p>
            <a:r>
              <a:rPr lang="en-IN" dirty="0"/>
              <a:t>print(a) is known as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14CDAB-7B2C-8F1B-8836-FC62B596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69" y="4515770"/>
            <a:ext cx="1536594" cy="12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0DA9-1133-882A-9432-5150AB42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 in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6DD88-09E6-C6E4-5827-B96300BEE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22" y="1748473"/>
            <a:ext cx="7056732" cy="3657917"/>
          </a:xfrm>
        </p:spPr>
      </p:pic>
    </p:spTree>
    <p:extLst>
      <p:ext uri="{BB962C8B-B14F-4D97-AF65-F5344CB8AC3E}">
        <p14:creationId xmlns:p14="http://schemas.microsoft.com/office/powerpoint/2010/main" val="336138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E02B-FF96-C42D-B72B-85A6121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BE1D-627C-F567-F041-A550F1B5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 operates on named data structures.</a:t>
            </a:r>
          </a:p>
          <a:p>
            <a:r>
              <a:rPr lang="en-IN" dirty="0"/>
              <a:t>The most used such data structure is a vector.</a:t>
            </a:r>
          </a:p>
          <a:p>
            <a:r>
              <a:rPr lang="en-IN" dirty="0"/>
              <a:t>Creating a vector of 5 user defined numbers:</a:t>
            </a:r>
          </a:p>
          <a:p>
            <a:pPr marL="0" indent="0">
              <a:buNone/>
            </a:pPr>
            <a:r>
              <a:rPr lang="en-IN" dirty="0"/>
              <a:t>	x &lt;- c(1, 2,1.5, 2.5, 3)</a:t>
            </a:r>
          </a:p>
          <a:p>
            <a:r>
              <a:rPr lang="en-IN" dirty="0"/>
              <a:t>Assigning a vector to a random variable:</a:t>
            </a:r>
          </a:p>
          <a:p>
            <a:pPr marL="0" indent="0">
              <a:buNone/>
            </a:pPr>
            <a:r>
              <a:rPr lang="en-IN" dirty="0"/>
              <a:t>	assign(“x”, c(1, 2,1.5, 2.5, 3)) OR</a:t>
            </a:r>
          </a:p>
          <a:p>
            <a:pPr marL="0" indent="0">
              <a:buNone/>
            </a:pPr>
            <a:r>
              <a:rPr lang="en-IN" dirty="0"/>
              <a:t>	c(1, 2,1.5, 2.5, 3) -&gt; 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19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0B16-C5A8-7B12-D64A-59ABF648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Concatenation of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3C5D-6236-1162-BEF8-FAB0583C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perform concatenation of vectors the same way we do for strings:</a:t>
            </a:r>
          </a:p>
          <a:p>
            <a:pPr marL="0" indent="0">
              <a:buNone/>
            </a:pPr>
            <a:r>
              <a:rPr lang="en-IN" dirty="0"/>
              <a:t>	y &lt;- c(x, 0 ,x)</a:t>
            </a:r>
          </a:p>
          <a:p>
            <a:r>
              <a:rPr lang="en-IN" dirty="0"/>
              <a:t>Above command creates a vector y with 11 entries with a 0 in the middle and an x on either side.</a:t>
            </a:r>
          </a:p>
        </p:txBody>
      </p:sp>
    </p:spTree>
    <p:extLst>
      <p:ext uri="{BB962C8B-B14F-4D97-AF65-F5344CB8AC3E}">
        <p14:creationId xmlns:p14="http://schemas.microsoft.com/office/powerpoint/2010/main" val="312369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E19B-7E4B-A582-5331-67476512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Tutorial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0779-A050-70AB-30DB-B472FBC5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36912"/>
            <a:ext cx="7772400" cy="1584176"/>
          </a:xfrm>
        </p:spPr>
        <p:txBody>
          <a:bodyPr/>
          <a:lstStyle/>
          <a:p>
            <a:r>
              <a:rPr lang="en-IN" dirty="0"/>
              <a:t>We will be covering R programming for this term.</a:t>
            </a:r>
          </a:p>
          <a:p>
            <a:r>
              <a:rPr lang="en-US" dirty="0"/>
              <a:t>Lab timings:</a:t>
            </a:r>
          </a:p>
          <a:p>
            <a:pPr lvl="1"/>
            <a:r>
              <a:rPr lang="en-US" dirty="0"/>
              <a:t>A02 Tuesdays 13:00 – 14:20 SITE 2060</a:t>
            </a:r>
          </a:p>
          <a:p>
            <a:pPr lvl="1"/>
            <a:r>
              <a:rPr lang="en-US" dirty="0"/>
              <a:t>A06 Wednesdays 16:00 – 17:20 SITE 2052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84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C1E7-7247-0F06-A6B4-80DD866D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 using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AE65-4711-BB97-4020-38FF6791C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occurring in the same expression need not all be of the same length. </a:t>
            </a:r>
          </a:p>
          <a:p>
            <a:r>
              <a:rPr lang="en-US" dirty="0"/>
              <a:t>If they are not, the value of the expression is a vector with the same length as the longest vector which occurs in the expression.</a:t>
            </a:r>
          </a:p>
          <a:p>
            <a:r>
              <a:rPr lang="en-US" dirty="0"/>
              <a:t>v &lt;- 2*x + y + 1</a:t>
            </a:r>
          </a:p>
          <a:p>
            <a:r>
              <a:rPr lang="en-US" dirty="0"/>
              <a:t>What would be the length of v here?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77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900C-4C0B-B6A2-524E-AAEB54CD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CF00-0CDD-E8EF-BC7C-8C5417D4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vectors may be concatenated into a vector by the c().</a:t>
            </a:r>
          </a:p>
          <a:p>
            <a:r>
              <a:rPr lang="en-US" dirty="0"/>
              <a:t>The paste() function takes an arbitrary number of arguments and concatenates them one by one into character strings.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labs &lt;- paste(c(“X”, “Y”), 1:10, </a:t>
            </a:r>
            <a:r>
              <a:rPr lang="en-IN" dirty="0" err="1"/>
              <a:t>sep</a:t>
            </a:r>
            <a:r>
              <a:rPr lang="en-IN" dirty="0"/>
              <a:t>=“”)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1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DDD1-D590-6233-1543-56E3B19E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missing values in a vector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7E85-A320-C428-8BA5-B045B6B0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element or value is “not available” or a “missing value” in the statistical sense, a place within a vector may be reserved for it by assigning it the special value NA.</a:t>
            </a:r>
          </a:p>
          <a:p>
            <a:r>
              <a:rPr lang="en-US" dirty="0"/>
              <a:t>Any operation on NA results in NA.</a:t>
            </a:r>
          </a:p>
          <a:p>
            <a:r>
              <a:rPr lang="en-US" dirty="0"/>
              <a:t>The function is.na(x) gives a logical vector of the same size as x with value TRUE if and only if the corresponding element in x is NA. </a:t>
            </a:r>
          </a:p>
          <a:p>
            <a:pPr marL="0" indent="0">
              <a:buNone/>
            </a:pPr>
            <a:r>
              <a:rPr lang="en-US" dirty="0"/>
              <a:t>	z &lt;- c(1:3, NA)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ind</a:t>
            </a:r>
            <a:r>
              <a:rPr lang="en-US" dirty="0"/>
              <a:t> &lt;- is.na(z)</a:t>
            </a:r>
          </a:p>
          <a:p>
            <a:r>
              <a:rPr lang="en-US" dirty="0"/>
              <a:t>Copy non-missing values of x into y:</a:t>
            </a:r>
          </a:p>
          <a:p>
            <a:pPr marL="0" indent="0">
              <a:buNone/>
            </a:pPr>
            <a:r>
              <a:rPr lang="en-US" dirty="0"/>
              <a:t>	 y &lt;- x[!is.na(x)]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519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D011-CBC3-1A1B-8818-577AB4F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basic statistical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4465-E0F0-8F3B-E491-9A4FFCF6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mean(x): </a:t>
            </a:r>
          </a:p>
          <a:p>
            <a:pPr lvl="1"/>
            <a:r>
              <a:rPr lang="en-IN" dirty="0"/>
              <a:t>Takes in a vector x, and returns mean.</a:t>
            </a:r>
          </a:p>
          <a:p>
            <a:r>
              <a:rPr lang="en-IN" dirty="0"/>
              <a:t>sum(x): </a:t>
            </a:r>
          </a:p>
          <a:p>
            <a:pPr lvl="1"/>
            <a:r>
              <a:rPr lang="en-IN" dirty="0"/>
              <a:t>Takes in a vector x, and returns the sum of all elements in the vector.</a:t>
            </a:r>
          </a:p>
          <a:p>
            <a:r>
              <a:rPr lang="en-IN" dirty="0"/>
              <a:t>sort(x): </a:t>
            </a:r>
          </a:p>
          <a:p>
            <a:pPr lvl="1"/>
            <a:r>
              <a:rPr lang="en-IN" dirty="0"/>
              <a:t>Returns the input vector x in ascending order. </a:t>
            </a:r>
          </a:p>
          <a:p>
            <a:pPr lvl="1"/>
            <a:r>
              <a:rPr lang="en-IN" dirty="0"/>
              <a:t>Please use the IDE to explore on how to do decreasing order.</a:t>
            </a:r>
          </a:p>
        </p:txBody>
      </p:sp>
    </p:spTree>
    <p:extLst>
      <p:ext uri="{BB962C8B-B14F-4D97-AF65-F5344CB8AC3E}">
        <p14:creationId xmlns:p14="http://schemas.microsoft.com/office/powerpoint/2010/main" val="375758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06C8-515F-6D40-C3C8-C6AB6148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8F0D-A3EA-2A7C-7101-603FB1F0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vs R</a:t>
            </a:r>
          </a:p>
          <a:p>
            <a:r>
              <a:rPr lang="en-IN" dirty="0"/>
              <a:t>Java code for checking if a number is even or odd: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33B85-0CC3-4703-3261-86632F9C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04" y="2492896"/>
            <a:ext cx="4972724" cy="33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7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06C8-515F-6D40-C3C8-C6AB6148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8F0D-A3EA-2A7C-7101-603FB1F0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vs R</a:t>
            </a:r>
          </a:p>
          <a:p>
            <a:r>
              <a:rPr lang="en-IN" dirty="0"/>
              <a:t>Java program to find a factorial: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5ECA4-93FE-7D85-5455-7BC9D559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37" y="2487016"/>
            <a:ext cx="5367057" cy="29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31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D4F3-E7A1-2349-258C-559048CE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(please perform in a separate R source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DE90-D139-7A6D-F34A-22616945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376" y="1556792"/>
            <a:ext cx="7772400" cy="1440160"/>
          </a:xfrm>
        </p:spPr>
        <p:txBody>
          <a:bodyPr/>
          <a:lstStyle/>
          <a:p>
            <a:r>
              <a:rPr lang="en-IN" dirty="0"/>
              <a:t>Create a function that accepts a number, and prints “{number} is even” if the number is even, and vice versa if odd.</a:t>
            </a:r>
          </a:p>
          <a:p>
            <a:r>
              <a:rPr lang="en-IN" dirty="0"/>
              <a:t>Create a function that calculates the factorial of a number. Please consider the edge case scenarios for this problem.</a:t>
            </a:r>
          </a:p>
          <a:p>
            <a:r>
              <a:rPr lang="en-IN" dirty="0"/>
              <a:t>This is a two part question.</a:t>
            </a:r>
          </a:p>
          <a:p>
            <a:pPr lvl="1"/>
            <a:r>
              <a:rPr lang="en-IN" dirty="0"/>
              <a:t>Part 1: Create a text file with integers separated by a space and save it in your working directory.</a:t>
            </a:r>
          </a:p>
          <a:p>
            <a:pPr lvl="1"/>
            <a:r>
              <a:rPr lang="en-IN" dirty="0"/>
              <a:t>Part 2: Read the numbers and perform a cumulative sum over the numbers in the vector</a:t>
            </a:r>
          </a:p>
          <a:p>
            <a:pPr lvl="2"/>
            <a:r>
              <a:rPr lang="en-IN" dirty="0" err="1"/>
              <a:t>Eg</a:t>
            </a:r>
            <a:r>
              <a:rPr lang="en-IN" dirty="0"/>
              <a:t>: sample1.txt – 123 456 789</a:t>
            </a:r>
          </a:p>
          <a:p>
            <a:pPr marL="914400" lvl="2" indent="0">
              <a:buNone/>
            </a:pPr>
            <a:r>
              <a:rPr lang="en-IN" dirty="0"/>
              <a:t>         Expected output: 123  579 1368</a:t>
            </a:r>
          </a:p>
          <a:p>
            <a:pPr marL="914400" lvl="2" indent="0">
              <a:buNone/>
            </a:pPr>
            <a:r>
              <a:rPr lang="en-IN" dirty="0"/>
              <a:t>          </a:t>
            </a:r>
          </a:p>
          <a:p>
            <a:pPr marL="914400" lvl="2" indent="0">
              <a:buNone/>
            </a:pPr>
            <a:r>
              <a:rPr lang="en-IN" dirty="0"/>
              <a:t>Hint: You can search for “cumulative sum in R”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20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8FE4-C525-4AC6-6FD8-DE503629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2E08-6539-C080-300B-A7C478CB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An Introduction to R Notes on R: A Programming Environment for Data Analysis and Graphics Version 4.2.1 (2022-06-23). URL: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https://cran.r-project.org/doc/manuals/r-release/R-intro.pdf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IN" dirty="0"/>
              <a:t>https://cran.r-project.org/doc/manuals/R-lang.html</a:t>
            </a:r>
          </a:p>
        </p:txBody>
      </p:sp>
    </p:spTree>
    <p:extLst>
      <p:ext uri="{BB962C8B-B14F-4D97-AF65-F5344CB8AC3E}">
        <p14:creationId xmlns:p14="http://schemas.microsoft.com/office/powerpoint/2010/main" val="4920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792E-0286-D749-85A2-66A1DDA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today’s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0D7D-75E0-EB75-C147-100DD108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ym typeface="Wingdings" panose="05000000000000000000" pitchFamily="2" charset="2"/>
              </a:rPr>
              <a:t>Setting up R environment</a:t>
            </a:r>
          </a:p>
          <a:p>
            <a:r>
              <a:rPr lang="en-IN" dirty="0"/>
              <a:t>Hello World!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Readability of R</a:t>
            </a:r>
          </a:p>
          <a:p>
            <a:r>
              <a:rPr lang="en-IN" dirty="0">
                <a:sym typeface="Wingdings" panose="05000000000000000000" pitchFamily="2" charset="2"/>
              </a:rPr>
              <a:t>Writability of R</a:t>
            </a:r>
            <a:endParaRPr lang="en-IN" dirty="0"/>
          </a:p>
          <a:p>
            <a:r>
              <a:rPr lang="en-IN" dirty="0"/>
              <a:t>Logical Operators in R</a:t>
            </a:r>
          </a:p>
          <a:p>
            <a:r>
              <a:rPr lang="en-IN" dirty="0">
                <a:sym typeface="Wingdings" panose="05000000000000000000" pitchFamily="2" charset="2"/>
              </a:rPr>
              <a:t>Vectors in R</a:t>
            </a:r>
          </a:p>
          <a:p>
            <a:r>
              <a:rPr lang="en-IN" dirty="0">
                <a:sym typeface="Wingdings" panose="05000000000000000000" pitchFamily="2" charset="2"/>
              </a:rPr>
              <a:t>If-Else in R</a:t>
            </a:r>
          </a:p>
        </p:txBody>
      </p:sp>
    </p:spTree>
    <p:extLst>
      <p:ext uri="{BB962C8B-B14F-4D97-AF65-F5344CB8AC3E}">
        <p14:creationId xmlns:p14="http://schemas.microsoft.com/office/powerpoint/2010/main" val="231166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B1DF-1193-6FF0-94D5-D40A4FE2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6ED9-7DBD-27FC-E8DB-E51A6067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66121"/>
            <a:ext cx="7772400" cy="1800200"/>
          </a:xfrm>
        </p:spPr>
        <p:txBody>
          <a:bodyPr/>
          <a:lstStyle/>
          <a:p>
            <a:r>
              <a:rPr lang="en-IN" dirty="0"/>
              <a:t>CSI 2101 – Discrete structures. Why? Gives a good understanding to logical programming languages.</a:t>
            </a:r>
          </a:p>
          <a:p>
            <a:r>
              <a:rPr lang="en-IN" dirty="0"/>
              <a:t>CSI 2110* – Programming paradigms. Why? Gives a good understanding about Object oriented programming, logical and functional programming.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76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CBC8-AFC1-6976-ADF1-8C665C1E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Setting up R on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36A4-48B5-F775-E796-28BACE346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524000"/>
            <a:ext cx="7990656" cy="3886200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R studio - </a:t>
            </a:r>
            <a:r>
              <a:rPr lang="en-IN" dirty="0">
                <a:hlinkClick r:id="rId2"/>
              </a:rPr>
              <a:t>https://www.rstudio.com/products/rstudio/download/#download</a:t>
            </a:r>
            <a:endParaRPr lang="en-IN" dirty="0"/>
          </a:p>
          <a:p>
            <a:r>
              <a:rPr lang="en-IN" dirty="0"/>
              <a:t>Ubuntu - </a:t>
            </a:r>
            <a:r>
              <a:rPr lang="en-IN" dirty="0">
                <a:hlinkClick r:id="rId3"/>
              </a:rPr>
              <a:t>https://youtu.be/kF0-FH-xBiE</a:t>
            </a:r>
            <a:endParaRPr lang="en-IN" dirty="0"/>
          </a:p>
          <a:p>
            <a:r>
              <a:rPr lang="en-IN" dirty="0"/>
              <a:t>Mac OS - </a:t>
            </a:r>
            <a:r>
              <a:rPr lang="en-IN" dirty="0">
                <a:hlinkClick r:id="rId4"/>
              </a:rPr>
              <a:t>https://youtu.be/LanBozXJjOk</a:t>
            </a:r>
            <a:endParaRPr lang="en-IN" dirty="0"/>
          </a:p>
          <a:p>
            <a:r>
              <a:rPr lang="en-IN" dirty="0"/>
              <a:t>Windows - </a:t>
            </a:r>
            <a:r>
              <a:rPr lang="en-US" dirty="0">
                <a:hlinkClick r:id="rId5"/>
              </a:rPr>
              <a:t>Download R-4.2.1 for Windows. The R-project for statistical computing.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18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FC10-9500-DAD9-8F46-307B8B2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C8CF-F641-8E12-2CFC-ED46A0BA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was created in the 1990s by Ross Ihaka and Robert Gentleman at the University of Auckland in New Zealand. </a:t>
            </a:r>
          </a:p>
          <a:p>
            <a:r>
              <a:rPr lang="en-US" dirty="0"/>
              <a:t>The R language was modeled based on the S language developed at Bell Laboratories by John Chambers and other employees. </a:t>
            </a:r>
          </a:p>
          <a:p>
            <a:r>
              <a:rPr lang="en-US" dirty="0"/>
              <a:t>Today, R is an open-source language; it’s accessible as a free software compatible with many systems and platforms.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80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6AD8-6CC6-77BD-FE1D-5CC6B7ED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 in Data Science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00EF-9518-2AFB-D783-D554F480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source: </a:t>
            </a:r>
            <a:r>
              <a:rPr lang="en-US" dirty="0"/>
              <a:t>R’s open interfaces allow it to integrate with other applications and systems. Open-source software has a higher standard of quality and support.</a:t>
            </a:r>
          </a:p>
          <a:p>
            <a:r>
              <a:rPr lang="en-US" dirty="0"/>
              <a:t>Data Visualization:  As a programming language, R provides objects, operators and functions that allow users to explore, model and visualize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49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53E5-66CE-1B56-89E2-FECF5399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 vs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6235-6650-E66A-11C2-181AF82A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comparing R vs. Python, some feel that Python is a more general programming language.</a:t>
            </a:r>
          </a:p>
          <a:p>
            <a:r>
              <a:rPr lang="en-IN" dirty="0"/>
              <a:t>R is used in statistical computing. RStudio is built around accompanying the features to be explored in R.</a:t>
            </a:r>
          </a:p>
          <a:p>
            <a:r>
              <a:rPr lang="en-US" dirty="0"/>
              <a:t>In terms of R vs. Python environments, the R environment is ideal for data manipulation and graphing.</a:t>
            </a:r>
            <a:r>
              <a:rPr lang="en-IN" dirty="0"/>
              <a:t> </a:t>
            </a:r>
          </a:p>
          <a:p>
            <a:r>
              <a:rPr lang="en-US" dirty="0"/>
              <a:t>R’s statistical packages are highly powerful.</a:t>
            </a:r>
            <a:endParaRPr lang="en-IN" dirty="0"/>
          </a:p>
          <a:p>
            <a:r>
              <a:rPr lang="en-US" dirty="0"/>
              <a:t>R is generally used when the data analysis task requires standalone computation(analysis) and processing, while Python is used when integration with web applications is also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4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A0FABE-8542-EF3B-38AD-AE7BD985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r>
              <a:rPr lang="en-US" dirty="0"/>
              <a:t>Hello World!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9F9281-900A-BCCF-4D1E-033C48EE5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38" y="1412776"/>
            <a:ext cx="8208912" cy="4594347"/>
          </a:xfrm>
        </p:spPr>
      </p:pic>
    </p:spTree>
    <p:extLst>
      <p:ext uri="{BB962C8B-B14F-4D97-AF65-F5344CB8AC3E}">
        <p14:creationId xmlns:p14="http://schemas.microsoft.com/office/powerpoint/2010/main" val="1097162311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2190</TotalTime>
  <Words>1550</Words>
  <Application>Microsoft Office PowerPoint</Application>
  <PresentationFormat>On-screen Show (4:3)</PresentationFormat>
  <Paragraphs>144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Arial;</vt:lpstr>
      <vt:lpstr>Calibri</vt:lpstr>
      <vt:lpstr>Times</vt:lpstr>
      <vt:lpstr>Verdana</vt:lpstr>
      <vt:lpstr>uOttawa-powerpoint-template</vt:lpstr>
      <vt:lpstr>Introduction – TA information</vt:lpstr>
      <vt:lpstr>Tutorial information</vt:lpstr>
      <vt:lpstr>In today’s class</vt:lpstr>
      <vt:lpstr>Prerequisites</vt:lpstr>
      <vt:lpstr>Setting up R on your PC</vt:lpstr>
      <vt:lpstr>Why R?</vt:lpstr>
      <vt:lpstr>R in Data Science </vt:lpstr>
      <vt:lpstr>R vs Python</vt:lpstr>
      <vt:lpstr>Hello World!</vt:lpstr>
      <vt:lpstr>Basic R programming</vt:lpstr>
      <vt:lpstr>Setting up a working directory</vt:lpstr>
      <vt:lpstr>Change working directory</vt:lpstr>
      <vt:lpstr>Readability</vt:lpstr>
      <vt:lpstr>Writability </vt:lpstr>
      <vt:lpstr>Taking user input in R </vt:lpstr>
      <vt:lpstr>Assignment in R</vt:lpstr>
      <vt:lpstr>Logical operators in R</vt:lpstr>
      <vt:lpstr>Vectors </vt:lpstr>
      <vt:lpstr>Concatenation of Vectors</vt:lpstr>
      <vt:lpstr>Math using Vectors</vt:lpstr>
      <vt:lpstr>Character Vectors</vt:lpstr>
      <vt:lpstr>Check for missing values in a vector </vt:lpstr>
      <vt:lpstr>Some basic statistical methods </vt:lpstr>
      <vt:lpstr>If-Else</vt:lpstr>
      <vt:lpstr>For loops</vt:lpstr>
      <vt:lpstr>Practice (please perform in a separate R source file)</vt:lpstr>
      <vt:lpstr>References</vt:lpstr>
    </vt:vector>
  </TitlesOfParts>
  <Manager/>
  <Company>University of Ottawa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P.S.Abhiram</dc:creator>
  <cp:keywords/>
  <dc:description/>
  <cp:lastModifiedBy>Satyadev Abhiram</cp:lastModifiedBy>
  <cp:revision>124</cp:revision>
  <cp:lastPrinted>2013-05-07T16:03:29Z</cp:lastPrinted>
  <dcterms:created xsi:type="dcterms:W3CDTF">2010-02-26T18:49:55Z</dcterms:created>
  <dcterms:modified xsi:type="dcterms:W3CDTF">2022-09-25T16:26:17Z</dcterms:modified>
  <cp:category/>
</cp:coreProperties>
</file>