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handoutMasterIdLst>
    <p:handoutMasterId r:id="rId29"/>
  </p:handoutMasterIdLst>
  <p:sldIdLst>
    <p:sldId id="268" r:id="rId2"/>
    <p:sldId id="269" r:id="rId3"/>
    <p:sldId id="270" r:id="rId4"/>
    <p:sldId id="271" r:id="rId5"/>
    <p:sldId id="272" r:id="rId6"/>
    <p:sldId id="273" r:id="rId7"/>
    <p:sldId id="274" r:id="rId8"/>
    <p:sldId id="275" r:id="rId9"/>
    <p:sldId id="276" r:id="rId10"/>
    <p:sldId id="277" r:id="rId11"/>
    <p:sldId id="284" r:id="rId12"/>
    <p:sldId id="293" r:id="rId13"/>
    <p:sldId id="294" r:id="rId14"/>
    <p:sldId id="278" r:id="rId15"/>
    <p:sldId id="279" r:id="rId16"/>
    <p:sldId id="280" r:id="rId17"/>
    <p:sldId id="281" r:id="rId18"/>
    <p:sldId id="282" r:id="rId19"/>
    <p:sldId id="283" r:id="rId20"/>
    <p:sldId id="287" r:id="rId21"/>
    <p:sldId id="288" r:id="rId22"/>
    <p:sldId id="289" r:id="rId23"/>
    <p:sldId id="290" r:id="rId24"/>
    <p:sldId id="291" r:id="rId25"/>
    <p:sldId id="292" r:id="rId26"/>
    <p:sldId id="296"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734"/>
    <a:srgbClr val="F38A00"/>
    <a:srgbClr val="D1B400"/>
    <a:srgbClr val="ACA39A"/>
    <a:srgbClr val="8F001A"/>
    <a:srgbClr val="049ADB"/>
    <a:srgbClr val="1BA2E2"/>
    <a:srgbClr val="2DAAE2"/>
    <a:srgbClr val="5A93E2"/>
    <a:srgbClr val="81A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9" autoAdjust="0"/>
    <p:restoredTop sz="92680" autoAdjust="0"/>
  </p:normalViewPr>
  <p:slideViewPr>
    <p:cSldViewPr>
      <p:cViewPr varScale="1">
        <p:scale>
          <a:sx n="76" d="100"/>
          <a:sy n="76" d="100"/>
        </p:scale>
        <p:origin x="182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91BB15-DE40-F842-8059-510BF077C15F}" type="datetimeFigureOut">
              <a:rPr lang="en-US" smtClean="0"/>
              <a:t>9/26/2022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442AD-E810-5C4F-BBB9-F00611DA0A64}" type="slidenum">
              <a:rPr lang="en-US" smtClean="0"/>
              <a:t>‹#›</a:t>
            </a:fld>
            <a:endParaRPr lang="en-US"/>
          </a:p>
        </p:txBody>
      </p:sp>
    </p:spTree>
    <p:extLst>
      <p:ext uri="{BB962C8B-B14F-4D97-AF65-F5344CB8AC3E}">
        <p14:creationId xmlns:p14="http://schemas.microsoft.com/office/powerpoint/2010/main" val="2169621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10"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0BA96726-B0E5-5C4D-84CE-D53510198312}" type="slidenum">
              <a:rPr lang="en-US"/>
              <a:pPr/>
              <a:t>‹#›</a:t>
            </a:fld>
            <a:endParaRPr lang="en-US"/>
          </a:p>
        </p:txBody>
      </p:sp>
    </p:spTree>
    <p:extLst>
      <p:ext uri="{BB962C8B-B14F-4D97-AF65-F5344CB8AC3E}">
        <p14:creationId xmlns:p14="http://schemas.microsoft.com/office/powerpoint/2010/main" val="2996191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0"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96726-B0E5-5C4D-84CE-D53510198312}" type="slidenum">
              <a:rPr lang="en-US" smtClean="0"/>
              <a:pPr/>
              <a:t>1</a:t>
            </a:fld>
            <a:endParaRPr lang="en-US"/>
          </a:p>
        </p:txBody>
      </p:sp>
    </p:spTree>
    <p:extLst>
      <p:ext uri="{BB962C8B-B14F-4D97-AF65-F5344CB8AC3E}">
        <p14:creationId xmlns:p14="http://schemas.microsoft.com/office/powerpoint/2010/main" val="1515978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0"/>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14941" y="6652164"/>
            <a:ext cx="9166412" cy="213307"/>
          </a:xfrm>
          <a:prstGeom prst="rect">
            <a:avLst/>
          </a:prstGeom>
        </p:spPr>
      </p:pic>
      <p:sp>
        <p:nvSpPr>
          <p:cNvPr id="3" name="Rectangle 2"/>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5" name="Picture 4" descr="top.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6"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7" name="Picture 6" descr="uOttawa_HOR_WG7.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52519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4439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fr-CA"/>
              <a:t>Click to edit Master title style</a:t>
            </a:r>
            <a:endParaRPr lang="en-US"/>
          </a:p>
        </p:txBody>
      </p:sp>
      <p:sp>
        <p:nvSpPr>
          <p:cNvPr id="3" name="Vertical Text Placeholder 2"/>
          <p:cNvSpPr>
            <a:spLocks noGrp="1"/>
          </p:cNvSpPr>
          <p:nvPr>
            <p:ph type="body" orient="vert" idx="1"/>
          </p:nvPr>
        </p:nvSpPr>
        <p:spPr>
          <a:xfrm>
            <a:off x="685800" y="381000"/>
            <a:ext cx="5676900" cy="502920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134826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412750" y="692696"/>
            <a:ext cx="7774632" cy="864096"/>
          </a:xfrm>
        </p:spPr>
        <p:txBody>
          <a:bodyPr/>
          <a:lstStyle/>
          <a:p>
            <a:endParaRPr lang="en-US" b="1" dirty="0"/>
          </a:p>
        </p:txBody>
      </p:sp>
      <p:sp>
        <p:nvSpPr>
          <p:cNvPr id="11" name="Content Placeholder 2"/>
          <p:cNvSpPr>
            <a:spLocks noGrp="1"/>
          </p:cNvSpPr>
          <p:nvPr>
            <p:ph idx="1"/>
          </p:nvPr>
        </p:nvSpPr>
        <p:spPr>
          <a:xfrm>
            <a:off x="395536" y="1700808"/>
            <a:ext cx="7772400" cy="3753544"/>
          </a:xfrm>
        </p:spPr>
        <p:txBody>
          <a:bodyPr/>
          <a:lstStyle/>
          <a:p>
            <a:endParaRPr lang="en-US" dirty="0"/>
          </a:p>
        </p:txBody>
      </p:sp>
      <p:pic>
        <p:nvPicPr>
          <p:cNvPr id="8" name="Picture 7"/>
          <p:cNvPicPr>
            <a:picLocks noChangeAspect="1"/>
          </p:cNvPicPr>
          <p:nvPr userDrawn="1"/>
        </p:nvPicPr>
        <p:blipFill>
          <a:blip r:embed="rId2"/>
          <a:stretch>
            <a:fillRect/>
          </a:stretch>
        </p:blipFill>
        <p:spPr>
          <a:xfrm>
            <a:off x="-14941" y="6652164"/>
            <a:ext cx="9166412" cy="213307"/>
          </a:xfrm>
          <a:prstGeom prst="rect">
            <a:avLst/>
          </a:prstGeom>
        </p:spPr>
      </p:pic>
      <p:sp>
        <p:nvSpPr>
          <p:cNvPr id="9" name="Rectangle 8"/>
          <p:cNvSpPr/>
          <p:nvPr userDrawn="1"/>
        </p:nvSpPr>
        <p:spPr bwMode="auto">
          <a:xfrm>
            <a:off x="-6643" y="5768214"/>
            <a:ext cx="9150643"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4" name="Picture 13"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5"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16" name="Picture 15"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03664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281115"/>
            <a:ext cx="7772400" cy="1362075"/>
          </a:xfrm>
        </p:spPr>
        <p:txBody>
          <a:bodyPr anchor="t"/>
          <a:lstStyle>
            <a:lvl1pPr algn="l">
              <a:defRPr sz="4000" b="1" cap="all"/>
            </a:lvl1pPr>
          </a:lstStyle>
          <a:p>
            <a:r>
              <a:rPr lang="fr-CA"/>
              <a:t>Click to edit Master title style</a:t>
            </a:r>
            <a:endParaRPr lang="en-US" dirty="0"/>
          </a:p>
        </p:txBody>
      </p:sp>
      <p:sp>
        <p:nvSpPr>
          <p:cNvPr id="3" name="Text Placeholder 2"/>
          <p:cNvSpPr>
            <a:spLocks noGrp="1"/>
          </p:cNvSpPr>
          <p:nvPr>
            <p:ph type="body" idx="1"/>
          </p:nvPr>
        </p:nvSpPr>
        <p:spPr>
          <a:xfrm>
            <a:off x="722313" y="278092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CA"/>
              <a:t>Click to edit Master text styles</a:t>
            </a:r>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413731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sp>
        <p:nvSpPr>
          <p:cNvPr id="3" name="Content Placeholder 2"/>
          <p:cNvSpPr>
            <a:spLocks noGrp="1"/>
          </p:cNvSpPr>
          <p:nvPr>
            <p:ph sz="half" idx="1"/>
          </p:nvPr>
        </p:nvSpPr>
        <p:spPr>
          <a:xfrm>
            <a:off x="685800" y="1524000"/>
            <a:ext cx="3810000" cy="38862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sp>
        <p:nvSpPr>
          <p:cNvPr id="4" name="Content Placeholder 3"/>
          <p:cNvSpPr>
            <a:spLocks noGrp="1"/>
          </p:cNvSpPr>
          <p:nvPr>
            <p:ph sz="half" idx="2"/>
          </p:nvPr>
        </p:nvSpPr>
        <p:spPr>
          <a:xfrm>
            <a:off x="4648200" y="1524000"/>
            <a:ext cx="3810000" cy="38862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180573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pic>
        <p:nvPicPr>
          <p:cNvPr id="7" name="Picture 6"/>
          <p:cNvPicPr>
            <a:picLocks noChangeAspect="1"/>
          </p:cNvPicPr>
          <p:nvPr userDrawn="1"/>
        </p:nvPicPr>
        <p:blipFill>
          <a:blip r:embed="rId2"/>
          <a:stretch>
            <a:fillRect/>
          </a:stretch>
        </p:blipFill>
        <p:spPr>
          <a:xfrm>
            <a:off x="-14941" y="6652164"/>
            <a:ext cx="9166412" cy="213307"/>
          </a:xfrm>
          <a:prstGeom prst="rect">
            <a:avLst/>
          </a:prstGeom>
        </p:spPr>
      </p:pic>
      <p:sp>
        <p:nvSpPr>
          <p:cNvPr id="8" name="Rectangle 7"/>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9" name="Picture 8"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0"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11" name="Picture 10"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97234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pic>
        <p:nvPicPr>
          <p:cNvPr id="3" name="Picture 2"/>
          <p:cNvPicPr>
            <a:picLocks noChangeAspect="1"/>
          </p:cNvPicPr>
          <p:nvPr userDrawn="1"/>
        </p:nvPicPr>
        <p:blipFill>
          <a:blip r:embed="rId2"/>
          <a:stretch>
            <a:fillRect/>
          </a:stretch>
        </p:blipFill>
        <p:spPr>
          <a:xfrm>
            <a:off x="-14941" y="6652164"/>
            <a:ext cx="9166412" cy="213307"/>
          </a:xfrm>
          <a:prstGeom prst="rect">
            <a:avLst/>
          </a:prstGeom>
        </p:spPr>
      </p:pic>
      <p:sp>
        <p:nvSpPr>
          <p:cNvPr id="4" name="Rectangle 3"/>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5" name="Picture 4"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6"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7" name="Picture 6"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22900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941" y="6652164"/>
            <a:ext cx="9166412" cy="213307"/>
          </a:xfrm>
          <a:prstGeom prst="rect">
            <a:avLst/>
          </a:prstGeom>
        </p:spPr>
      </p:pic>
      <p:sp>
        <p:nvSpPr>
          <p:cNvPr id="3" name="Rectangle 2"/>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4" name="Picture 3"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5"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6" name="Picture 5"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4937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3008313" cy="1162050"/>
          </a:xfrm>
        </p:spPr>
        <p:txBody>
          <a:bodyPr anchor="b"/>
          <a:lstStyle>
            <a:lvl1pPr algn="l">
              <a:defRPr sz="2000" b="1"/>
            </a:lvl1pPr>
          </a:lstStyle>
          <a:p>
            <a:r>
              <a:rPr lang="fr-CA" dirty="0"/>
              <a:t>Click to </a:t>
            </a:r>
            <a:r>
              <a:rPr lang="fr-CA" dirty="0" err="1"/>
              <a:t>edit</a:t>
            </a:r>
            <a:r>
              <a:rPr lang="fr-CA" dirty="0"/>
              <a:t> Master </a:t>
            </a:r>
            <a:r>
              <a:rPr lang="fr-CA" dirty="0" err="1"/>
              <a:t>title</a:t>
            </a:r>
            <a:r>
              <a:rPr lang="fr-CA" dirty="0"/>
              <a:t> style</a:t>
            </a:r>
            <a:endParaRPr lang="en-US" dirty="0"/>
          </a:p>
        </p:txBody>
      </p:sp>
      <p:sp>
        <p:nvSpPr>
          <p:cNvPr id="3" name="Content Placeholder 2"/>
          <p:cNvSpPr>
            <a:spLocks noGrp="1"/>
          </p:cNvSpPr>
          <p:nvPr>
            <p:ph idx="1"/>
          </p:nvPr>
        </p:nvSpPr>
        <p:spPr>
          <a:xfrm>
            <a:off x="3575050" y="404664"/>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sp>
        <p:nvSpPr>
          <p:cNvPr id="4" name="Text Placeholder 3"/>
          <p:cNvSpPr>
            <a:spLocks noGrp="1"/>
          </p:cNvSpPr>
          <p:nvPr>
            <p:ph type="body" sz="half" idx="2"/>
          </p:nvPr>
        </p:nvSpPr>
        <p:spPr>
          <a:xfrm>
            <a:off x="457200" y="177281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Click to edit Master text styles</a:t>
            </a:r>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67423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302422"/>
            <a:ext cx="5486400" cy="566738"/>
          </a:xfrm>
        </p:spPr>
        <p:txBody>
          <a:bodyPr anchor="b"/>
          <a:lstStyle>
            <a:lvl1pPr algn="l">
              <a:defRPr sz="2000" b="1"/>
            </a:lvl1pPr>
          </a:lstStyle>
          <a:p>
            <a:r>
              <a:rPr lang="fr-CA"/>
              <a:t>Click to edit Master title style</a:t>
            </a:r>
            <a:endParaRPr lang="en-US"/>
          </a:p>
        </p:txBody>
      </p:sp>
      <p:sp>
        <p:nvSpPr>
          <p:cNvPr id="3" name="Picture Placeholder 2"/>
          <p:cNvSpPr>
            <a:spLocks noGrp="1"/>
          </p:cNvSpPr>
          <p:nvPr>
            <p:ph type="pic" idx="1"/>
          </p:nvPr>
        </p:nvSpPr>
        <p:spPr>
          <a:xfrm>
            <a:off x="1792288" y="612775"/>
            <a:ext cx="5486400" cy="35363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CA" noProof="0"/>
              <a:t>Drag picture to placeholder or click icon to add</a:t>
            </a:r>
            <a:endParaRPr lang="en-US" noProof="0"/>
          </a:p>
        </p:txBody>
      </p:sp>
      <p:sp>
        <p:nvSpPr>
          <p:cNvPr id="4" name="Text Placeholder 3"/>
          <p:cNvSpPr>
            <a:spLocks noGrp="1"/>
          </p:cNvSpPr>
          <p:nvPr>
            <p:ph type="body" sz="half" idx="2"/>
          </p:nvPr>
        </p:nvSpPr>
        <p:spPr>
          <a:xfrm>
            <a:off x="1792288" y="486916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Click to edit Master text styles</a:t>
            </a:r>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50200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blip>
          <a:srcRect/>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381000"/>
            <a:ext cx="65532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dirty="0"/>
              <a:t>Click to </a:t>
            </a:r>
            <a:r>
              <a:rPr lang="fr-CA" dirty="0" err="1"/>
              <a:t>add</a:t>
            </a:r>
            <a:r>
              <a:rPr lang="fr-CA" dirty="0"/>
              <a:t> </a:t>
            </a:r>
            <a:r>
              <a:rPr lang="fr-CA" dirty="0" err="1"/>
              <a:t>title</a:t>
            </a:r>
            <a:r>
              <a:rPr lang="fr-CA" dirty="0"/>
              <a:t> </a:t>
            </a:r>
            <a:r>
              <a:rPr lang="fr-CA" dirty="0" err="1"/>
              <a:t>here</a:t>
            </a:r>
            <a:endParaRPr lang="en-US" dirty="0"/>
          </a:p>
        </p:txBody>
      </p:sp>
      <p:sp>
        <p:nvSpPr>
          <p:cNvPr id="1028" name="Rectangle 3"/>
          <p:cNvSpPr>
            <a:spLocks noGrp="1" noChangeArrowheads="1"/>
          </p:cNvSpPr>
          <p:nvPr>
            <p:ph type="body" idx="1"/>
          </p:nvPr>
        </p:nvSpPr>
        <p:spPr bwMode="auto">
          <a:xfrm>
            <a:off x="685800" y="1524000"/>
            <a:ext cx="77724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dirty="0"/>
              <a:t>Click to </a:t>
            </a:r>
            <a:r>
              <a:rPr lang="fr-CA" dirty="0" err="1"/>
              <a:t>add</a:t>
            </a:r>
            <a:r>
              <a:rPr lang="fr-CA" dirty="0"/>
              <a:t> content </a:t>
            </a:r>
            <a:r>
              <a:rPr lang="fr-CA" dirty="0" err="1"/>
              <a:t>here</a:t>
            </a:r>
            <a:endParaRPr lang="en-US" dirty="0"/>
          </a:p>
        </p:txBody>
      </p:sp>
      <p:sp>
        <p:nvSpPr>
          <p:cNvPr id="4" name="TextBox 3"/>
          <p:cNvSpPr txBox="1"/>
          <p:nvPr userDrawn="1"/>
        </p:nvSpPr>
        <p:spPr>
          <a:xfrm>
            <a:off x="8663717" y="200778"/>
            <a:ext cx="432048" cy="246221"/>
          </a:xfrm>
          <a:prstGeom prst="rect">
            <a:avLst/>
          </a:prstGeom>
          <a:noFill/>
        </p:spPr>
        <p:txBody>
          <a:bodyPr wrap="square" rtlCol="0">
            <a:spAutoFit/>
          </a:bodyPr>
          <a:lstStyle/>
          <a:p>
            <a:fld id="{F0B1AAE9-9813-2248-B2A8-96C88B254205}" type="slidenum">
              <a:rPr lang="en-US" sz="1000" smtClean="0">
                <a:solidFill>
                  <a:schemeClr val="bg2"/>
                </a:solidFill>
                <a:latin typeface="Arial;"/>
                <a:cs typeface="Arial;"/>
              </a:rPr>
              <a:t>‹#›</a:t>
            </a:fld>
            <a:endParaRPr lang="en-US" sz="1000" dirty="0">
              <a:solidFill>
                <a:schemeClr val="bg2"/>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dt="0"/>
  <p:txStyles>
    <p:titleStyle>
      <a:lvl1pPr algn="l" rtl="0" eaLnBrk="1" fontAlgn="base" hangingPunct="1">
        <a:spcBef>
          <a:spcPct val="0"/>
        </a:spcBef>
        <a:spcAft>
          <a:spcPct val="0"/>
        </a:spcAft>
        <a:defRPr sz="2800" b="1">
          <a:solidFill>
            <a:srgbClr val="990000"/>
          </a:solidFill>
          <a:latin typeface="+mn-lt"/>
          <a:ea typeface="ＭＳ Ｐゴシック" charset="0"/>
          <a:cs typeface="Verdana"/>
        </a:defRPr>
      </a:lvl1pPr>
      <a:lvl2pPr algn="l" rtl="0" eaLnBrk="1" fontAlgn="base" hangingPunct="1">
        <a:spcBef>
          <a:spcPct val="0"/>
        </a:spcBef>
        <a:spcAft>
          <a:spcPct val="0"/>
        </a:spcAft>
        <a:defRPr sz="2800">
          <a:solidFill>
            <a:srgbClr val="990000"/>
          </a:solidFill>
          <a:latin typeface="Verdana" charset="0"/>
          <a:ea typeface="ＭＳ Ｐゴシック" charset="0"/>
        </a:defRPr>
      </a:lvl2pPr>
      <a:lvl3pPr algn="l" rtl="0" eaLnBrk="1" fontAlgn="base" hangingPunct="1">
        <a:spcBef>
          <a:spcPct val="0"/>
        </a:spcBef>
        <a:spcAft>
          <a:spcPct val="0"/>
        </a:spcAft>
        <a:defRPr sz="2800">
          <a:solidFill>
            <a:srgbClr val="990000"/>
          </a:solidFill>
          <a:latin typeface="Verdana" charset="0"/>
          <a:ea typeface="ＭＳ Ｐゴシック" charset="0"/>
        </a:defRPr>
      </a:lvl3pPr>
      <a:lvl4pPr algn="l" rtl="0" eaLnBrk="1" fontAlgn="base" hangingPunct="1">
        <a:spcBef>
          <a:spcPct val="0"/>
        </a:spcBef>
        <a:spcAft>
          <a:spcPct val="0"/>
        </a:spcAft>
        <a:defRPr sz="2800">
          <a:solidFill>
            <a:srgbClr val="990000"/>
          </a:solidFill>
          <a:latin typeface="Verdana" charset="0"/>
          <a:ea typeface="ＭＳ Ｐゴシック" charset="0"/>
        </a:defRPr>
      </a:lvl4pPr>
      <a:lvl5pPr algn="l" rtl="0" eaLnBrk="1" fontAlgn="base" hangingPunct="1">
        <a:spcBef>
          <a:spcPct val="0"/>
        </a:spcBef>
        <a:spcAft>
          <a:spcPct val="0"/>
        </a:spcAft>
        <a:defRPr sz="2800">
          <a:solidFill>
            <a:srgbClr val="990000"/>
          </a:solidFill>
          <a:latin typeface="Verdana" charset="0"/>
          <a:ea typeface="ＭＳ Ｐゴシック"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ran.r-project.org/web/packages/hash/hash.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tatisticsglobe.com/compare-character-strings-with-logical-condition-in-r" TargetMode="External"/><Relationship Id="rId2" Type="http://schemas.openxmlformats.org/officeDocument/2006/relationships/hyperlink" Target="https://faculty.nps.edu/sebuttre/home/R/text.html?fbclid=IwAR0pC0YCyl5wyosrzVWTAIWwiKcgMQs8npvgPplBcwgrtD2H97LdyMGokQE" TargetMode="External"/><Relationship Id="rId1" Type="http://schemas.openxmlformats.org/officeDocument/2006/relationships/slideLayout" Target="../slideLayouts/slideLayout2.xml"/><Relationship Id="rId4" Type="http://schemas.openxmlformats.org/officeDocument/2006/relationships/hyperlink" Target="https://cran.r-project.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Week 2 	</a:t>
            </a:r>
          </a:p>
        </p:txBody>
      </p:sp>
      <p:sp>
        <p:nvSpPr>
          <p:cNvPr id="7" name="Content Placeholder 6"/>
          <p:cNvSpPr>
            <a:spLocks noGrp="1"/>
          </p:cNvSpPr>
          <p:nvPr>
            <p:ph idx="1"/>
          </p:nvPr>
        </p:nvSpPr>
        <p:spPr/>
        <p:txBody>
          <a:bodyPr/>
          <a:lstStyle/>
          <a:p>
            <a:r>
              <a:rPr lang="en-US" dirty="0">
                <a:cs typeface="Arial"/>
              </a:rPr>
              <a:t>Structure of this lab:</a:t>
            </a:r>
          </a:p>
          <a:p>
            <a:pPr lvl="1"/>
            <a:r>
              <a:rPr lang="en-US" dirty="0">
                <a:cs typeface="Arial"/>
              </a:rPr>
              <a:t>Quiz: 10 minutes (DIY)</a:t>
            </a:r>
          </a:p>
          <a:p>
            <a:pPr lvl="1"/>
            <a:r>
              <a:rPr lang="en-US" dirty="0">
                <a:cs typeface="Arial"/>
              </a:rPr>
              <a:t>R programming tutorial</a:t>
            </a:r>
          </a:p>
        </p:txBody>
      </p:sp>
    </p:spTree>
    <p:extLst>
      <p:ext uri="{BB962C8B-B14F-4D97-AF65-F5344CB8AC3E}">
        <p14:creationId xmlns:p14="http://schemas.microsoft.com/office/powerpoint/2010/main" val="415067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5C76-8B9F-3420-84AA-147EF3A7BF35}"/>
              </a:ext>
            </a:extLst>
          </p:cNvPr>
          <p:cNvSpPr>
            <a:spLocks noGrp="1"/>
          </p:cNvSpPr>
          <p:nvPr>
            <p:ph type="title"/>
          </p:nvPr>
        </p:nvSpPr>
        <p:spPr/>
        <p:txBody>
          <a:bodyPr/>
          <a:lstStyle/>
          <a:p>
            <a:r>
              <a:rPr lang="en-IN" dirty="0"/>
              <a:t>Raw Data type</a:t>
            </a:r>
          </a:p>
        </p:txBody>
      </p:sp>
      <p:sp>
        <p:nvSpPr>
          <p:cNvPr id="3" name="Content Placeholder 2">
            <a:extLst>
              <a:ext uri="{FF2B5EF4-FFF2-40B4-BE49-F238E27FC236}">
                <a16:creationId xmlns:a16="http://schemas.microsoft.com/office/drawing/2014/main" id="{F20624E5-6CA1-9ED9-A94D-D3F22CAD5C16}"/>
              </a:ext>
            </a:extLst>
          </p:cNvPr>
          <p:cNvSpPr>
            <a:spLocks noGrp="1"/>
          </p:cNvSpPr>
          <p:nvPr>
            <p:ph idx="1"/>
          </p:nvPr>
        </p:nvSpPr>
        <p:spPr/>
        <p:txBody>
          <a:bodyPr/>
          <a:lstStyle/>
          <a:p>
            <a:r>
              <a:rPr lang="en-US" dirty="0"/>
              <a:t>A raw data type specifies values as raw bytes. You can use the following methods to convert character data types to a raw data type and vice-versa:</a:t>
            </a:r>
          </a:p>
          <a:p>
            <a:r>
              <a:rPr lang="en-US" dirty="0" err="1"/>
              <a:t>charToRaw</a:t>
            </a:r>
            <a:r>
              <a:rPr lang="en-US" dirty="0"/>
              <a:t>() - converts character data to raw data</a:t>
            </a:r>
          </a:p>
          <a:p>
            <a:r>
              <a:rPr lang="en-US" dirty="0" err="1"/>
              <a:t>rawToChar</a:t>
            </a:r>
            <a:r>
              <a:rPr lang="en-US" dirty="0"/>
              <a:t>() - converts raw data to character data</a:t>
            </a:r>
          </a:p>
          <a:p>
            <a:endParaRPr lang="en-IN" dirty="0"/>
          </a:p>
        </p:txBody>
      </p:sp>
    </p:spTree>
    <p:extLst>
      <p:ext uri="{BB962C8B-B14F-4D97-AF65-F5344CB8AC3E}">
        <p14:creationId xmlns:p14="http://schemas.microsoft.com/office/powerpoint/2010/main" val="282606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9E02-5177-674F-587D-340D80F6AA03}"/>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73A1DFE8-58A1-0C59-F5C8-005905C58435}"/>
              </a:ext>
            </a:extLst>
          </p:cNvPr>
          <p:cNvSpPr>
            <a:spLocks noGrp="1"/>
          </p:cNvSpPr>
          <p:nvPr>
            <p:ph idx="1"/>
          </p:nvPr>
        </p:nvSpPr>
        <p:spPr/>
        <p:txBody>
          <a:bodyPr/>
          <a:lstStyle/>
          <a:p>
            <a:r>
              <a:rPr lang="en-IN" dirty="0"/>
              <a:t>What will be the result of the following operations?</a:t>
            </a:r>
          </a:p>
          <a:p>
            <a:pPr lvl="1"/>
            <a:r>
              <a:rPr lang="en-IN" dirty="0"/>
              <a:t>   x &lt;- “a”;   y &lt;- x + 1 ?</a:t>
            </a:r>
          </a:p>
          <a:p>
            <a:pPr lvl="1"/>
            <a:r>
              <a:rPr lang="en-IN" dirty="0"/>
              <a:t>How to make this work in R? </a:t>
            </a:r>
          </a:p>
          <a:p>
            <a:pPr lvl="1"/>
            <a:r>
              <a:rPr lang="en-IN" dirty="0"/>
              <a:t>We have uft8ToInt() function since we can’t directly type cast.</a:t>
            </a:r>
          </a:p>
          <a:p>
            <a:pPr marL="457200" lvl="1" indent="0">
              <a:buNone/>
            </a:pPr>
            <a:endParaRPr lang="en-IN" dirty="0"/>
          </a:p>
          <a:p>
            <a:pPr lvl="1"/>
            <a:endParaRPr lang="en-IN" dirty="0"/>
          </a:p>
        </p:txBody>
      </p:sp>
      <p:pic>
        <p:nvPicPr>
          <p:cNvPr id="5" name="Picture 4">
            <a:extLst>
              <a:ext uri="{FF2B5EF4-FFF2-40B4-BE49-F238E27FC236}">
                <a16:creationId xmlns:a16="http://schemas.microsoft.com/office/drawing/2014/main" id="{50A0D83C-26E4-41F2-1B2E-215ABDE44061}"/>
              </a:ext>
            </a:extLst>
          </p:cNvPr>
          <p:cNvPicPr>
            <a:picLocks noChangeAspect="1"/>
          </p:cNvPicPr>
          <p:nvPr/>
        </p:nvPicPr>
        <p:blipFill>
          <a:blip r:embed="rId2"/>
          <a:stretch>
            <a:fillRect/>
          </a:stretch>
        </p:blipFill>
        <p:spPr>
          <a:xfrm>
            <a:off x="755576" y="3717032"/>
            <a:ext cx="7308304" cy="1514804"/>
          </a:xfrm>
          <a:prstGeom prst="rect">
            <a:avLst/>
          </a:prstGeom>
        </p:spPr>
      </p:pic>
    </p:spTree>
    <p:extLst>
      <p:ext uri="{BB962C8B-B14F-4D97-AF65-F5344CB8AC3E}">
        <p14:creationId xmlns:p14="http://schemas.microsoft.com/office/powerpoint/2010/main" val="162694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34E2-3E17-CAF1-84E0-B88AD2F9CB78}"/>
              </a:ext>
            </a:extLst>
          </p:cNvPr>
          <p:cNvSpPr>
            <a:spLocks noGrp="1"/>
          </p:cNvSpPr>
          <p:nvPr>
            <p:ph type="title"/>
          </p:nvPr>
        </p:nvSpPr>
        <p:spPr/>
        <p:txBody>
          <a:bodyPr/>
          <a:lstStyle/>
          <a:p>
            <a:r>
              <a:rPr lang="en-IN" dirty="0"/>
              <a:t>Strings</a:t>
            </a:r>
          </a:p>
        </p:txBody>
      </p:sp>
      <p:sp>
        <p:nvSpPr>
          <p:cNvPr id="3" name="Content Placeholder 2">
            <a:extLst>
              <a:ext uri="{FF2B5EF4-FFF2-40B4-BE49-F238E27FC236}">
                <a16:creationId xmlns:a16="http://schemas.microsoft.com/office/drawing/2014/main" id="{B2C477B1-8D24-5323-793B-E441636AFFF0}"/>
              </a:ext>
            </a:extLst>
          </p:cNvPr>
          <p:cNvSpPr>
            <a:spLocks noGrp="1"/>
          </p:cNvSpPr>
          <p:nvPr>
            <p:ph idx="1"/>
          </p:nvPr>
        </p:nvSpPr>
        <p:spPr/>
        <p:txBody>
          <a:bodyPr/>
          <a:lstStyle/>
          <a:p>
            <a:r>
              <a:rPr lang="en-IN" dirty="0" err="1"/>
              <a:t>strsplit</a:t>
            </a:r>
            <a:r>
              <a:rPr lang="en-IN" dirty="0"/>
              <a:t>() – Used to split string on a delimiter.</a:t>
            </a:r>
          </a:p>
          <a:p>
            <a:r>
              <a:rPr lang="en-IN" dirty="0" err="1"/>
              <a:t>grepl</a:t>
            </a:r>
            <a:r>
              <a:rPr lang="en-IN" dirty="0"/>
              <a:t>() - Check for an expression in a string.</a:t>
            </a:r>
          </a:p>
          <a:p>
            <a:pPr marL="0" indent="0">
              <a:buNone/>
            </a:pPr>
            <a:endParaRPr lang="en-IN" dirty="0"/>
          </a:p>
        </p:txBody>
      </p:sp>
    </p:spTree>
    <p:extLst>
      <p:ext uri="{BB962C8B-B14F-4D97-AF65-F5344CB8AC3E}">
        <p14:creationId xmlns:p14="http://schemas.microsoft.com/office/powerpoint/2010/main" val="409965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D163-6D4D-5390-2F8B-7987A2379DE3}"/>
              </a:ext>
            </a:extLst>
          </p:cNvPr>
          <p:cNvSpPr>
            <a:spLocks noGrp="1"/>
          </p:cNvSpPr>
          <p:nvPr>
            <p:ph type="title"/>
          </p:nvPr>
        </p:nvSpPr>
        <p:spPr/>
        <p:txBody>
          <a:bodyPr/>
          <a:lstStyle/>
          <a:p>
            <a:r>
              <a:rPr lang="en-IN" dirty="0"/>
              <a:t>Some important concepts</a:t>
            </a:r>
          </a:p>
        </p:txBody>
      </p:sp>
      <p:sp>
        <p:nvSpPr>
          <p:cNvPr id="3" name="Content Placeholder 2">
            <a:extLst>
              <a:ext uri="{FF2B5EF4-FFF2-40B4-BE49-F238E27FC236}">
                <a16:creationId xmlns:a16="http://schemas.microsoft.com/office/drawing/2014/main" id="{817E96F3-0909-304A-DAE1-A79C808FCBC6}"/>
              </a:ext>
            </a:extLst>
          </p:cNvPr>
          <p:cNvSpPr>
            <a:spLocks noGrp="1"/>
          </p:cNvSpPr>
          <p:nvPr>
            <p:ph idx="1"/>
          </p:nvPr>
        </p:nvSpPr>
        <p:spPr/>
        <p:txBody>
          <a:bodyPr/>
          <a:lstStyle/>
          <a:p>
            <a:r>
              <a:rPr lang="en-IN" dirty="0"/>
              <a:t>%in% - Python in function represented in R.</a:t>
            </a:r>
          </a:p>
          <a:p>
            <a:r>
              <a:rPr lang="en-IN" dirty="0"/>
              <a:t>string_1[string_1 %in% string_2]  Return common elements in two character string vectors.</a:t>
            </a:r>
          </a:p>
          <a:p>
            <a:r>
              <a:rPr lang="en-IN" dirty="0"/>
              <a:t>Enhanced if else: </a:t>
            </a:r>
            <a:r>
              <a:rPr lang="en-IN" dirty="0" err="1"/>
              <a:t>ifelse</a:t>
            </a:r>
            <a:r>
              <a:rPr lang="en-IN" dirty="0"/>
              <a:t>(string_1 %in% string_2, “Yes”, “No”)</a:t>
            </a:r>
          </a:p>
        </p:txBody>
      </p:sp>
    </p:spTree>
    <p:extLst>
      <p:ext uri="{BB962C8B-B14F-4D97-AF65-F5344CB8AC3E}">
        <p14:creationId xmlns:p14="http://schemas.microsoft.com/office/powerpoint/2010/main" val="336928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D137-7C21-2044-6FE9-3A75902D834C}"/>
              </a:ext>
            </a:extLst>
          </p:cNvPr>
          <p:cNvSpPr>
            <a:spLocks noGrp="1"/>
          </p:cNvSpPr>
          <p:nvPr>
            <p:ph type="title"/>
          </p:nvPr>
        </p:nvSpPr>
        <p:spPr/>
        <p:txBody>
          <a:bodyPr/>
          <a:lstStyle/>
          <a:p>
            <a:r>
              <a:rPr lang="en-IN" dirty="0"/>
              <a:t>Importance of Grammar	</a:t>
            </a:r>
          </a:p>
        </p:txBody>
      </p:sp>
      <p:sp>
        <p:nvSpPr>
          <p:cNvPr id="3" name="Content Placeholder 2">
            <a:extLst>
              <a:ext uri="{FF2B5EF4-FFF2-40B4-BE49-F238E27FC236}">
                <a16:creationId xmlns:a16="http://schemas.microsoft.com/office/drawing/2014/main" id="{F461F534-9B6E-2AD1-0CFB-1D9102D5114B}"/>
              </a:ext>
            </a:extLst>
          </p:cNvPr>
          <p:cNvSpPr>
            <a:spLocks noGrp="1"/>
          </p:cNvSpPr>
          <p:nvPr>
            <p:ph idx="1"/>
          </p:nvPr>
        </p:nvSpPr>
        <p:spPr/>
        <p:txBody>
          <a:bodyPr/>
          <a:lstStyle/>
          <a:p>
            <a:r>
              <a:rPr lang="en-IN" dirty="0"/>
              <a:t>A way to express the structure of a language formally.</a:t>
            </a:r>
          </a:p>
          <a:p>
            <a:r>
              <a:rPr lang="en-IN" dirty="0"/>
              <a:t>Helps the language designer clarify and communicate the structure.</a:t>
            </a:r>
          </a:p>
          <a:p>
            <a:r>
              <a:rPr lang="en-IN" dirty="0"/>
              <a:t>Helps us better understand the syntax and semantics of the language.</a:t>
            </a:r>
          </a:p>
          <a:p>
            <a:r>
              <a:rPr lang="en-IN" dirty="0"/>
              <a:t>Makes it easier to implement a complier or interpreter.</a:t>
            </a:r>
          </a:p>
        </p:txBody>
      </p:sp>
    </p:spTree>
    <p:extLst>
      <p:ext uri="{BB962C8B-B14F-4D97-AF65-F5344CB8AC3E}">
        <p14:creationId xmlns:p14="http://schemas.microsoft.com/office/powerpoint/2010/main" val="153666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90B8-7648-2F3E-C6C2-C9004EF8F3A3}"/>
              </a:ext>
            </a:extLst>
          </p:cNvPr>
          <p:cNvSpPr>
            <a:spLocks noGrp="1"/>
          </p:cNvSpPr>
          <p:nvPr>
            <p:ph type="title"/>
          </p:nvPr>
        </p:nvSpPr>
        <p:spPr/>
        <p:txBody>
          <a:bodyPr/>
          <a:lstStyle/>
          <a:p>
            <a:r>
              <a:rPr lang="en-IN" dirty="0"/>
              <a:t>Expressing a Grammar</a:t>
            </a:r>
          </a:p>
        </p:txBody>
      </p:sp>
      <p:sp>
        <p:nvSpPr>
          <p:cNvPr id="3" name="Content Placeholder 2">
            <a:extLst>
              <a:ext uri="{FF2B5EF4-FFF2-40B4-BE49-F238E27FC236}">
                <a16:creationId xmlns:a16="http://schemas.microsoft.com/office/drawing/2014/main" id="{E2EABE0C-2F88-C00D-3A5E-E763870410E9}"/>
              </a:ext>
            </a:extLst>
          </p:cNvPr>
          <p:cNvSpPr>
            <a:spLocks noGrp="1"/>
          </p:cNvSpPr>
          <p:nvPr>
            <p:ph idx="1"/>
          </p:nvPr>
        </p:nvSpPr>
        <p:spPr/>
        <p:txBody>
          <a:bodyPr/>
          <a:lstStyle/>
          <a:p>
            <a:r>
              <a:rPr lang="en-IN" dirty="0"/>
              <a:t>Backus </a:t>
            </a:r>
            <a:r>
              <a:rPr lang="en-IN" dirty="0" err="1"/>
              <a:t>Naur</a:t>
            </a:r>
            <a:r>
              <a:rPr lang="en-IN" dirty="0"/>
              <a:t> Form: Terminals are simply written out: while</a:t>
            </a:r>
          </a:p>
          <a:p>
            <a:r>
              <a:rPr lang="en-IN" dirty="0"/>
              <a:t>Non terminals are enclosed in angle brackets: &lt;statement&gt;</a:t>
            </a:r>
          </a:p>
          <a:p>
            <a:r>
              <a:rPr lang="en-IN" dirty="0"/>
              <a:t>Productions define these terminals and non terminals.</a:t>
            </a:r>
          </a:p>
          <a:p>
            <a:pPr marL="0" indent="0">
              <a:buNone/>
            </a:pPr>
            <a:r>
              <a:rPr lang="en-IN" dirty="0"/>
              <a:t>&lt;nonterminal&gt; ::= &lt;sequence of terminals or non terminals&gt;</a:t>
            </a:r>
          </a:p>
          <a:p>
            <a:pPr marL="0" indent="0">
              <a:buNone/>
            </a:pPr>
            <a:r>
              <a:rPr lang="en-IN" dirty="0"/>
              <a:t>&lt;sentence&gt; ::= &lt;noun phrase&gt;&lt;verb phrase&gt;</a:t>
            </a:r>
          </a:p>
          <a:p>
            <a:r>
              <a:rPr lang="en-IN" dirty="0"/>
              <a:t>We can use | to represent or</a:t>
            </a:r>
          </a:p>
        </p:txBody>
      </p:sp>
    </p:spTree>
    <p:extLst>
      <p:ext uri="{BB962C8B-B14F-4D97-AF65-F5344CB8AC3E}">
        <p14:creationId xmlns:p14="http://schemas.microsoft.com/office/powerpoint/2010/main" val="269332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00FB-D9B5-CC92-6E29-9840C742717A}"/>
              </a:ext>
            </a:extLst>
          </p:cNvPr>
          <p:cNvSpPr>
            <a:spLocks noGrp="1"/>
          </p:cNvSpPr>
          <p:nvPr>
            <p:ph type="title"/>
          </p:nvPr>
        </p:nvSpPr>
        <p:spPr/>
        <p:txBody>
          <a:bodyPr/>
          <a:lstStyle/>
          <a:p>
            <a:r>
              <a:rPr lang="en-IN" dirty="0"/>
              <a:t>Simple Example</a:t>
            </a:r>
          </a:p>
        </p:txBody>
      </p:sp>
      <p:sp>
        <p:nvSpPr>
          <p:cNvPr id="3" name="Content Placeholder 2">
            <a:extLst>
              <a:ext uri="{FF2B5EF4-FFF2-40B4-BE49-F238E27FC236}">
                <a16:creationId xmlns:a16="http://schemas.microsoft.com/office/drawing/2014/main" id="{C1E3C249-2EB8-DEEE-4EEC-95A637C993B4}"/>
              </a:ext>
            </a:extLst>
          </p:cNvPr>
          <p:cNvSpPr>
            <a:spLocks noGrp="1"/>
          </p:cNvSpPr>
          <p:nvPr>
            <p:ph idx="1"/>
          </p:nvPr>
        </p:nvSpPr>
        <p:spPr/>
        <p:txBody>
          <a:bodyPr/>
          <a:lstStyle/>
          <a:p>
            <a:r>
              <a:rPr lang="en-IN" dirty="0"/>
              <a:t>&lt;digit&gt; ::= 0 | 1| 2| 3 | 4 | 5 | 6 | 7 | 8 | 9</a:t>
            </a:r>
          </a:p>
          <a:p>
            <a:r>
              <a:rPr lang="en-IN" dirty="0"/>
              <a:t>&lt;integer&gt; ::= &lt;digit&gt; | &lt;digit&gt;&lt;integer&gt;</a:t>
            </a:r>
          </a:p>
          <a:p>
            <a:r>
              <a:rPr lang="en-IN" dirty="0"/>
              <a:t>&lt;floating point&gt; ::= &lt;integer&gt;.&lt;integer&gt;</a:t>
            </a:r>
          </a:p>
        </p:txBody>
      </p:sp>
      <p:pic>
        <p:nvPicPr>
          <p:cNvPr id="5" name="Picture 4">
            <a:extLst>
              <a:ext uri="{FF2B5EF4-FFF2-40B4-BE49-F238E27FC236}">
                <a16:creationId xmlns:a16="http://schemas.microsoft.com/office/drawing/2014/main" id="{F9C187DE-5D22-86C6-18D8-C240B5A29D25}"/>
              </a:ext>
            </a:extLst>
          </p:cNvPr>
          <p:cNvPicPr>
            <a:picLocks noChangeAspect="1"/>
          </p:cNvPicPr>
          <p:nvPr/>
        </p:nvPicPr>
        <p:blipFill>
          <a:blip r:embed="rId2"/>
          <a:stretch>
            <a:fillRect/>
          </a:stretch>
        </p:blipFill>
        <p:spPr>
          <a:xfrm>
            <a:off x="539552" y="3068960"/>
            <a:ext cx="3297336" cy="2238368"/>
          </a:xfrm>
          <a:prstGeom prst="rect">
            <a:avLst/>
          </a:prstGeom>
        </p:spPr>
      </p:pic>
      <p:sp>
        <p:nvSpPr>
          <p:cNvPr id="6" name="TextBox 5">
            <a:extLst>
              <a:ext uri="{FF2B5EF4-FFF2-40B4-BE49-F238E27FC236}">
                <a16:creationId xmlns:a16="http://schemas.microsoft.com/office/drawing/2014/main" id="{6A99755B-8B92-C9FA-075F-383C0E34D38F}"/>
              </a:ext>
            </a:extLst>
          </p:cNvPr>
          <p:cNvSpPr txBox="1"/>
          <p:nvPr/>
        </p:nvSpPr>
        <p:spPr>
          <a:xfrm flipH="1">
            <a:off x="4211960" y="3671313"/>
            <a:ext cx="3744416" cy="461665"/>
          </a:xfrm>
          <a:prstGeom prst="rect">
            <a:avLst/>
          </a:prstGeom>
          <a:noFill/>
        </p:spPr>
        <p:txBody>
          <a:bodyPr wrap="square" rtlCol="0">
            <a:spAutoFit/>
          </a:bodyPr>
          <a:lstStyle/>
          <a:p>
            <a:r>
              <a:rPr lang="en-IN" dirty="0"/>
              <a:t>Parse tree for a floating point</a:t>
            </a:r>
          </a:p>
        </p:txBody>
      </p:sp>
    </p:spTree>
    <p:extLst>
      <p:ext uri="{BB962C8B-B14F-4D97-AF65-F5344CB8AC3E}">
        <p14:creationId xmlns:p14="http://schemas.microsoft.com/office/powerpoint/2010/main" val="23695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BBB7-A29C-AF88-BD3E-38DB57960AEF}"/>
              </a:ext>
            </a:extLst>
          </p:cNvPr>
          <p:cNvSpPr>
            <a:spLocks noGrp="1"/>
          </p:cNvSpPr>
          <p:nvPr>
            <p:ph type="title"/>
          </p:nvPr>
        </p:nvSpPr>
        <p:spPr/>
        <p:txBody>
          <a:bodyPr/>
          <a:lstStyle/>
          <a:p>
            <a:r>
              <a:rPr lang="en-IN" dirty="0"/>
              <a:t>BNF of R control structures</a:t>
            </a:r>
          </a:p>
        </p:txBody>
      </p:sp>
      <p:sp>
        <p:nvSpPr>
          <p:cNvPr id="3" name="Content Placeholder 2">
            <a:extLst>
              <a:ext uri="{FF2B5EF4-FFF2-40B4-BE49-F238E27FC236}">
                <a16:creationId xmlns:a16="http://schemas.microsoft.com/office/drawing/2014/main" id="{F1CE1E31-34C1-06CD-E0F2-02A8D6BC675D}"/>
              </a:ext>
            </a:extLst>
          </p:cNvPr>
          <p:cNvSpPr>
            <a:spLocks noGrp="1"/>
          </p:cNvSpPr>
          <p:nvPr>
            <p:ph idx="1"/>
          </p:nvPr>
        </p:nvSpPr>
        <p:spPr/>
        <p:txBody>
          <a:bodyPr/>
          <a:lstStyle/>
          <a:p>
            <a:r>
              <a:rPr lang="en-IN" dirty="0"/>
              <a:t>&lt;statement&gt; ::= &lt;if-statement&gt; | &lt;while-statement&gt; | &lt;assignment&gt;</a:t>
            </a:r>
          </a:p>
          <a:p>
            <a:r>
              <a:rPr lang="en-IN" dirty="0"/>
              <a:t>&lt;assignment&gt; ::= &lt;variable&gt; &lt;- &lt;expression&gt;</a:t>
            </a:r>
          </a:p>
          <a:p>
            <a:r>
              <a:rPr lang="en-IN" dirty="0"/>
              <a:t>&lt;if-statement&gt; ::= if(&lt;condition&gt; &lt;statement&gt;) | </a:t>
            </a:r>
          </a:p>
          <a:p>
            <a:pPr marL="0" indent="0">
              <a:buNone/>
            </a:pPr>
            <a:r>
              <a:rPr lang="en-IN" dirty="0"/>
              <a:t>		        if(&lt;condition&gt; &lt;statement&gt;) else &lt;statement&gt;</a:t>
            </a:r>
          </a:p>
          <a:p>
            <a:r>
              <a:rPr lang="en-IN" dirty="0"/>
              <a:t>&lt;while-statement&gt; ::= while(&lt;condition&gt;) &lt;statement&gt;</a:t>
            </a:r>
          </a:p>
        </p:txBody>
      </p:sp>
    </p:spTree>
    <p:extLst>
      <p:ext uri="{BB962C8B-B14F-4D97-AF65-F5344CB8AC3E}">
        <p14:creationId xmlns:p14="http://schemas.microsoft.com/office/powerpoint/2010/main" val="833674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16E7-3F08-F143-776B-FE616DF65116}"/>
              </a:ext>
            </a:extLst>
          </p:cNvPr>
          <p:cNvSpPr>
            <a:spLocks noGrp="1"/>
          </p:cNvSpPr>
          <p:nvPr>
            <p:ph type="title"/>
          </p:nvPr>
        </p:nvSpPr>
        <p:spPr/>
        <p:txBody>
          <a:bodyPr/>
          <a:lstStyle/>
          <a:p>
            <a:r>
              <a:rPr lang="en-IN" dirty="0"/>
              <a:t>Simple exercise </a:t>
            </a:r>
          </a:p>
        </p:txBody>
      </p:sp>
      <p:sp>
        <p:nvSpPr>
          <p:cNvPr id="3" name="Content Placeholder 2">
            <a:extLst>
              <a:ext uri="{FF2B5EF4-FFF2-40B4-BE49-F238E27FC236}">
                <a16:creationId xmlns:a16="http://schemas.microsoft.com/office/drawing/2014/main" id="{5C135CC5-6EBF-CF90-E2D9-988A93F95908}"/>
              </a:ext>
            </a:extLst>
          </p:cNvPr>
          <p:cNvSpPr>
            <a:spLocks noGrp="1"/>
          </p:cNvSpPr>
          <p:nvPr>
            <p:ph idx="1"/>
          </p:nvPr>
        </p:nvSpPr>
        <p:spPr>
          <a:xfrm>
            <a:off x="395536" y="1700808"/>
            <a:ext cx="3816424" cy="3753544"/>
          </a:xfrm>
        </p:spPr>
        <p:txBody>
          <a:bodyPr/>
          <a:lstStyle/>
          <a:p>
            <a:r>
              <a:rPr lang="en-IN" dirty="0"/>
              <a:t>What would the BNF for this</a:t>
            </a:r>
          </a:p>
          <a:p>
            <a:pPr marL="0" indent="0">
              <a:buNone/>
            </a:pPr>
            <a:r>
              <a:rPr lang="en-IN" dirty="0"/>
              <a:t>function be like?  </a:t>
            </a:r>
          </a:p>
          <a:p>
            <a:pPr marL="0" indent="0">
              <a:buNone/>
            </a:pPr>
            <a:r>
              <a:rPr lang="en-IN" dirty="0"/>
              <a:t>&lt;statement&gt; ::= a -&gt; 1:20</a:t>
            </a:r>
          </a:p>
          <a:p>
            <a:pPr marL="0" indent="0">
              <a:buNone/>
            </a:pPr>
            <a:r>
              <a:rPr lang="en-IN" dirty="0"/>
              <a:t>&lt;for-loop&gt; ::= for(</a:t>
            </a:r>
            <a:r>
              <a:rPr lang="en-IN" dirty="0" err="1"/>
              <a:t>i</a:t>
            </a:r>
            <a:r>
              <a:rPr lang="en-IN" dirty="0"/>
              <a:t> in a)</a:t>
            </a:r>
          </a:p>
          <a:p>
            <a:pPr marL="0" indent="0">
              <a:buNone/>
            </a:pPr>
            <a:r>
              <a:rPr lang="en-IN" dirty="0"/>
              <a:t>&lt;statement&gt; ::= print(</a:t>
            </a:r>
            <a:r>
              <a:rPr lang="en-IN" dirty="0" err="1"/>
              <a:t>i</a:t>
            </a:r>
            <a:r>
              <a:rPr lang="en-IN" dirty="0"/>
              <a:t>)</a:t>
            </a:r>
          </a:p>
        </p:txBody>
      </p:sp>
      <p:pic>
        <p:nvPicPr>
          <p:cNvPr id="5" name="Picture 4">
            <a:extLst>
              <a:ext uri="{FF2B5EF4-FFF2-40B4-BE49-F238E27FC236}">
                <a16:creationId xmlns:a16="http://schemas.microsoft.com/office/drawing/2014/main" id="{545208FF-03C7-A3D6-2ED7-6F8C923854C0}"/>
              </a:ext>
            </a:extLst>
          </p:cNvPr>
          <p:cNvPicPr>
            <a:picLocks noChangeAspect="1"/>
          </p:cNvPicPr>
          <p:nvPr/>
        </p:nvPicPr>
        <p:blipFill>
          <a:blip r:embed="rId2"/>
          <a:stretch>
            <a:fillRect/>
          </a:stretch>
        </p:blipFill>
        <p:spPr>
          <a:xfrm>
            <a:off x="4788024" y="1700808"/>
            <a:ext cx="4237391" cy="1728192"/>
          </a:xfrm>
          <a:prstGeom prst="rect">
            <a:avLst/>
          </a:prstGeom>
        </p:spPr>
      </p:pic>
    </p:spTree>
    <p:extLst>
      <p:ext uri="{BB962C8B-B14F-4D97-AF65-F5344CB8AC3E}">
        <p14:creationId xmlns:p14="http://schemas.microsoft.com/office/powerpoint/2010/main" val="221929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0C58-F74F-52FD-5585-311E06212F6F}"/>
              </a:ext>
            </a:extLst>
          </p:cNvPr>
          <p:cNvSpPr>
            <a:spLocks noGrp="1"/>
          </p:cNvSpPr>
          <p:nvPr>
            <p:ph type="title"/>
          </p:nvPr>
        </p:nvSpPr>
        <p:spPr/>
        <p:txBody>
          <a:bodyPr/>
          <a:lstStyle/>
          <a:p>
            <a:r>
              <a:rPr lang="en-IN" dirty="0"/>
              <a:t>Scope of R</a:t>
            </a:r>
          </a:p>
        </p:txBody>
      </p:sp>
      <p:sp>
        <p:nvSpPr>
          <p:cNvPr id="3" name="Content Placeholder 2">
            <a:extLst>
              <a:ext uri="{FF2B5EF4-FFF2-40B4-BE49-F238E27FC236}">
                <a16:creationId xmlns:a16="http://schemas.microsoft.com/office/drawing/2014/main" id="{0A29D8C5-CC78-3D78-7B55-03DCE9E748FD}"/>
              </a:ext>
            </a:extLst>
          </p:cNvPr>
          <p:cNvSpPr>
            <a:spLocks noGrp="1"/>
          </p:cNvSpPr>
          <p:nvPr>
            <p:ph idx="1"/>
          </p:nvPr>
        </p:nvSpPr>
        <p:spPr>
          <a:xfrm>
            <a:off x="395536" y="1700808"/>
            <a:ext cx="7772400" cy="4176464"/>
          </a:xfrm>
        </p:spPr>
        <p:txBody>
          <a:bodyPr/>
          <a:lstStyle/>
          <a:p>
            <a:r>
              <a:rPr lang="en-IN" dirty="0"/>
              <a:t>Can I use R for developing an OS?</a:t>
            </a:r>
          </a:p>
          <a:p>
            <a:pPr lvl="1"/>
            <a:r>
              <a:rPr lang="en-IN" dirty="0"/>
              <a:t>R is an interpreted language, meaning, </a:t>
            </a:r>
            <a:r>
              <a:rPr lang="en-US" dirty="0"/>
              <a:t>program doesn’t get fully translated into machine code.</a:t>
            </a:r>
          </a:p>
          <a:p>
            <a:pPr lvl="1"/>
            <a:r>
              <a:rPr lang="en-US" dirty="0"/>
              <a:t>So, if you want to write a software that interacts with the operating system, you should choose a language that gets compiled into a code that a machine can understand.</a:t>
            </a:r>
          </a:p>
          <a:p>
            <a:pPr lvl="1"/>
            <a:r>
              <a:rPr lang="en-US" dirty="0"/>
              <a:t>Hence, developing an R compiler should be step 1.</a:t>
            </a:r>
          </a:p>
          <a:p>
            <a:pPr lvl="1"/>
            <a:r>
              <a:rPr lang="en-US" dirty="0"/>
              <a:t>Or write a R interpreter that runs directly on the computer’s hardware without using the OS. </a:t>
            </a:r>
            <a:endParaRPr lang="en-IN" dirty="0"/>
          </a:p>
          <a:p>
            <a:r>
              <a:rPr lang="en-IN" dirty="0"/>
              <a:t>One example of this is PHP. Facebook has developed a PHP compiler, although not open source.</a:t>
            </a:r>
          </a:p>
        </p:txBody>
      </p:sp>
    </p:spTree>
    <p:extLst>
      <p:ext uri="{BB962C8B-B14F-4D97-AF65-F5344CB8AC3E}">
        <p14:creationId xmlns:p14="http://schemas.microsoft.com/office/powerpoint/2010/main" val="307960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9AC8-B8AF-757F-E8AE-4DC75925DC6C}"/>
              </a:ext>
            </a:extLst>
          </p:cNvPr>
          <p:cNvSpPr>
            <a:spLocks noGrp="1"/>
          </p:cNvSpPr>
          <p:nvPr>
            <p:ph type="title"/>
          </p:nvPr>
        </p:nvSpPr>
        <p:spPr/>
        <p:txBody>
          <a:bodyPr/>
          <a:lstStyle/>
          <a:p>
            <a:r>
              <a:rPr lang="en-IN" dirty="0"/>
              <a:t>Quiz</a:t>
            </a:r>
          </a:p>
        </p:txBody>
      </p:sp>
      <p:sp>
        <p:nvSpPr>
          <p:cNvPr id="3" name="Content Placeholder 2">
            <a:extLst>
              <a:ext uri="{FF2B5EF4-FFF2-40B4-BE49-F238E27FC236}">
                <a16:creationId xmlns:a16="http://schemas.microsoft.com/office/drawing/2014/main" id="{07A85A4A-8D38-C5D8-6E5B-F85EBA6AF373}"/>
              </a:ext>
            </a:extLst>
          </p:cNvPr>
          <p:cNvSpPr>
            <a:spLocks noGrp="1"/>
          </p:cNvSpPr>
          <p:nvPr>
            <p:ph idx="1"/>
          </p:nvPr>
        </p:nvSpPr>
        <p:spPr/>
        <p:txBody>
          <a:bodyPr/>
          <a:lstStyle/>
          <a:p>
            <a:r>
              <a:rPr lang="en-IN" dirty="0"/>
              <a:t>Please use the first 10 minutes of the lab to complete your quiz</a:t>
            </a:r>
          </a:p>
        </p:txBody>
      </p:sp>
    </p:spTree>
    <p:extLst>
      <p:ext uri="{BB962C8B-B14F-4D97-AF65-F5344CB8AC3E}">
        <p14:creationId xmlns:p14="http://schemas.microsoft.com/office/powerpoint/2010/main" val="304379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2777-70FD-7044-A6F8-95EDA9B4FAC7}"/>
              </a:ext>
            </a:extLst>
          </p:cNvPr>
          <p:cNvSpPr>
            <a:spLocks noGrp="1"/>
          </p:cNvSpPr>
          <p:nvPr>
            <p:ph type="title"/>
          </p:nvPr>
        </p:nvSpPr>
        <p:spPr/>
        <p:txBody>
          <a:bodyPr/>
          <a:lstStyle/>
          <a:p>
            <a:r>
              <a:rPr lang="en-IN" dirty="0"/>
              <a:t>Lists in R</a:t>
            </a:r>
          </a:p>
        </p:txBody>
      </p:sp>
      <p:sp>
        <p:nvSpPr>
          <p:cNvPr id="3" name="Content Placeholder 2">
            <a:extLst>
              <a:ext uri="{FF2B5EF4-FFF2-40B4-BE49-F238E27FC236}">
                <a16:creationId xmlns:a16="http://schemas.microsoft.com/office/drawing/2014/main" id="{552AD657-8EFA-580D-FC86-42C62405D5D5}"/>
              </a:ext>
            </a:extLst>
          </p:cNvPr>
          <p:cNvSpPr>
            <a:spLocks noGrp="1"/>
          </p:cNvSpPr>
          <p:nvPr>
            <p:ph idx="1"/>
          </p:nvPr>
        </p:nvSpPr>
        <p:spPr/>
        <p:txBody>
          <a:bodyPr/>
          <a:lstStyle/>
          <a:p>
            <a:r>
              <a:rPr lang="en-US" dirty="0"/>
              <a:t>Lists are the R objects which contain elements of different types like − numbers, strings, vectors and another list inside it. </a:t>
            </a:r>
          </a:p>
          <a:p>
            <a:r>
              <a:rPr lang="en-US" dirty="0"/>
              <a:t>A list can also contain a matrix or a function as its elements.</a:t>
            </a:r>
          </a:p>
          <a:p>
            <a:r>
              <a:rPr lang="en-US" dirty="0"/>
              <a:t> List is created using list() function.</a:t>
            </a:r>
          </a:p>
          <a:p>
            <a:r>
              <a:rPr lang="en-US" dirty="0" err="1"/>
              <a:t>Eg</a:t>
            </a:r>
            <a:r>
              <a:rPr lang="en-US" dirty="0"/>
              <a:t>: </a:t>
            </a:r>
          </a:p>
          <a:p>
            <a:pPr marL="0" indent="0">
              <a:buNone/>
            </a:pPr>
            <a:r>
              <a:rPr lang="en-US" dirty="0"/>
              <a:t>   </a:t>
            </a:r>
            <a:r>
              <a:rPr lang="en-US" dirty="0" err="1"/>
              <a:t>list_data</a:t>
            </a:r>
            <a:r>
              <a:rPr lang="en-US" dirty="0"/>
              <a:t> &lt;- list("Red", "Green", c(21,32,11), TRUE, 51.23, 119.1)</a:t>
            </a:r>
          </a:p>
          <a:p>
            <a:pPr marL="0" indent="0">
              <a:buNone/>
            </a:pPr>
            <a:endParaRPr lang="en-IN" dirty="0"/>
          </a:p>
        </p:txBody>
      </p:sp>
    </p:spTree>
    <p:extLst>
      <p:ext uri="{BB962C8B-B14F-4D97-AF65-F5344CB8AC3E}">
        <p14:creationId xmlns:p14="http://schemas.microsoft.com/office/powerpoint/2010/main" val="3048218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1DEE-8A04-FFEF-1BBC-365EB5D3EF62}"/>
              </a:ext>
            </a:extLst>
          </p:cNvPr>
          <p:cNvSpPr>
            <a:spLocks noGrp="1"/>
          </p:cNvSpPr>
          <p:nvPr>
            <p:ph type="title"/>
          </p:nvPr>
        </p:nvSpPr>
        <p:spPr/>
        <p:txBody>
          <a:bodyPr/>
          <a:lstStyle/>
          <a:p>
            <a:r>
              <a:rPr lang="en-IN" dirty="0"/>
              <a:t>Dictionary in R</a:t>
            </a:r>
          </a:p>
        </p:txBody>
      </p:sp>
      <p:sp>
        <p:nvSpPr>
          <p:cNvPr id="3" name="Content Placeholder 2">
            <a:extLst>
              <a:ext uri="{FF2B5EF4-FFF2-40B4-BE49-F238E27FC236}">
                <a16:creationId xmlns:a16="http://schemas.microsoft.com/office/drawing/2014/main" id="{0C4C025B-C832-F7CD-BB31-3BA1FDBFD7BB}"/>
              </a:ext>
            </a:extLst>
          </p:cNvPr>
          <p:cNvSpPr>
            <a:spLocks noGrp="1"/>
          </p:cNvSpPr>
          <p:nvPr>
            <p:ph idx="1"/>
          </p:nvPr>
        </p:nvSpPr>
        <p:spPr/>
        <p:txBody>
          <a:bodyPr/>
          <a:lstStyle/>
          <a:p>
            <a:r>
              <a:rPr lang="en-IN" dirty="0" err="1"/>
              <a:t>install.packages</a:t>
            </a:r>
            <a:r>
              <a:rPr lang="en-IN" dirty="0"/>
              <a:t>(“</a:t>
            </a:r>
            <a:r>
              <a:rPr lang="en-IN" dirty="0" err="1"/>
              <a:t>Dict</a:t>
            </a:r>
            <a:r>
              <a:rPr lang="en-IN" dirty="0"/>
              <a:t>”)</a:t>
            </a:r>
          </a:p>
          <a:p>
            <a:r>
              <a:rPr lang="en-US" dirty="0" err="1"/>
              <a:t>Dict</a:t>
            </a:r>
            <a:r>
              <a:rPr lang="en-US" dirty="0"/>
              <a:t> is an R package which implements a key-value dictionary data structure. </a:t>
            </a:r>
          </a:p>
          <a:p>
            <a:r>
              <a:rPr lang="en-US" dirty="0"/>
              <a:t>It is designed to be similar usages with other languages’ dictionary implementations (e.g. Python).</a:t>
            </a:r>
          </a:p>
          <a:p>
            <a:endParaRPr lang="en-IN" dirty="0"/>
          </a:p>
        </p:txBody>
      </p:sp>
    </p:spTree>
    <p:extLst>
      <p:ext uri="{BB962C8B-B14F-4D97-AF65-F5344CB8AC3E}">
        <p14:creationId xmlns:p14="http://schemas.microsoft.com/office/powerpoint/2010/main" val="5337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EE22-5B53-57D7-96D8-AF8E63CE62B5}"/>
              </a:ext>
            </a:extLst>
          </p:cNvPr>
          <p:cNvSpPr>
            <a:spLocks noGrp="1"/>
          </p:cNvSpPr>
          <p:nvPr>
            <p:ph type="title"/>
          </p:nvPr>
        </p:nvSpPr>
        <p:spPr/>
        <p:txBody>
          <a:bodyPr/>
          <a:lstStyle/>
          <a:p>
            <a:r>
              <a:rPr lang="en-IN" dirty="0"/>
              <a:t>Instantiate an R dictionary	</a:t>
            </a:r>
          </a:p>
        </p:txBody>
      </p:sp>
      <p:sp>
        <p:nvSpPr>
          <p:cNvPr id="3" name="Content Placeholder 2">
            <a:extLst>
              <a:ext uri="{FF2B5EF4-FFF2-40B4-BE49-F238E27FC236}">
                <a16:creationId xmlns:a16="http://schemas.microsoft.com/office/drawing/2014/main" id="{F4BA5317-5161-6173-5920-E14BBB2FB570}"/>
              </a:ext>
            </a:extLst>
          </p:cNvPr>
          <p:cNvSpPr>
            <a:spLocks noGrp="1"/>
          </p:cNvSpPr>
          <p:nvPr>
            <p:ph idx="1"/>
          </p:nvPr>
        </p:nvSpPr>
        <p:spPr/>
        <p:txBody>
          <a:bodyPr/>
          <a:lstStyle/>
          <a:p>
            <a:r>
              <a:rPr lang="en-IN" dirty="0" err="1"/>
              <a:t>install.packages</a:t>
            </a:r>
            <a:r>
              <a:rPr lang="en-IN" dirty="0"/>
              <a:t>(“</a:t>
            </a:r>
            <a:r>
              <a:rPr lang="en-IN" dirty="0" err="1"/>
              <a:t>Dict</a:t>
            </a:r>
            <a:r>
              <a:rPr lang="en-IN" dirty="0"/>
              <a:t>”)</a:t>
            </a:r>
          </a:p>
          <a:p>
            <a:r>
              <a:rPr lang="en-IN" dirty="0"/>
              <a:t>Please refer to this official documentation on the methods available when working with </a:t>
            </a:r>
            <a:r>
              <a:rPr lang="en-IN" dirty="0">
                <a:hlinkClick r:id="rId2"/>
              </a:rPr>
              <a:t>Hash functions in R</a:t>
            </a:r>
            <a:r>
              <a:rPr lang="en-IN" dirty="0"/>
              <a:t>.</a:t>
            </a:r>
          </a:p>
          <a:p>
            <a:r>
              <a:rPr lang="en-IN" dirty="0"/>
              <a:t>Common errors:</a:t>
            </a:r>
          </a:p>
          <a:p>
            <a:pPr lvl="1"/>
            <a:r>
              <a:rPr lang="en-IN" dirty="0" err="1"/>
              <a:t>Rlang</a:t>
            </a:r>
            <a:r>
              <a:rPr lang="en-IN" dirty="0"/>
              <a:t> error: use this command:</a:t>
            </a:r>
          </a:p>
          <a:p>
            <a:pPr lvl="2"/>
            <a:r>
              <a:rPr lang="en-IN" dirty="0" err="1"/>
              <a:t>install.packages</a:t>
            </a:r>
            <a:r>
              <a:rPr lang="en-IN" dirty="0"/>
              <a:t>(“</a:t>
            </a:r>
            <a:r>
              <a:rPr lang="en-IN" dirty="0" err="1"/>
              <a:t>Dict</a:t>
            </a:r>
            <a:r>
              <a:rPr lang="en-IN" dirty="0"/>
              <a:t>”, type = “binary”)</a:t>
            </a:r>
          </a:p>
          <a:p>
            <a:endParaRPr lang="en-IN" dirty="0"/>
          </a:p>
          <a:p>
            <a:endParaRPr lang="en-IN" dirty="0"/>
          </a:p>
        </p:txBody>
      </p:sp>
    </p:spTree>
    <p:extLst>
      <p:ext uri="{BB962C8B-B14F-4D97-AF65-F5344CB8AC3E}">
        <p14:creationId xmlns:p14="http://schemas.microsoft.com/office/powerpoint/2010/main" val="412972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3307-A8FA-09B5-0311-93FA3A39FB7D}"/>
              </a:ext>
            </a:extLst>
          </p:cNvPr>
          <p:cNvSpPr>
            <a:spLocks noGrp="1"/>
          </p:cNvSpPr>
          <p:nvPr>
            <p:ph type="title"/>
          </p:nvPr>
        </p:nvSpPr>
        <p:spPr/>
        <p:txBody>
          <a:bodyPr/>
          <a:lstStyle/>
          <a:p>
            <a:r>
              <a:rPr lang="en-IN" dirty="0"/>
              <a:t>Creating your own dictionary</a:t>
            </a:r>
          </a:p>
        </p:txBody>
      </p:sp>
      <p:pic>
        <p:nvPicPr>
          <p:cNvPr id="5" name="Content Placeholder 4">
            <a:extLst>
              <a:ext uri="{FF2B5EF4-FFF2-40B4-BE49-F238E27FC236}">
                <a16:creationId xmlns:a16="http://schemas.microsoft.com/office/drawing/2014/main" id="{39ABAB77-40D1-66AD-6FBE-C4C44926A123}"/>
              </a:ext>
            </a:extLst>
          </p:cNvPr>
          <p:cNvPicPr>
            <a:picLocks noGrp="1" noChangeAspect="1"/>
          </p:cNvPicPr>
          <p:nvPr>
            <p:ph idx="1"/>
          </p:nvPr>
        </p:nvPicPr>
        <p:blipFill>
          <a:blip r:embed="rId2"/>
          <a:stretch>
            <a:fillRect/>
          </a:stretch>
        </p:blipFill>
        <p:spPr>
          <a:xfrm>
            <a:off x="1403648" y="2708920"/>
            <a:ext cx="5750713" cy="1613395"/>
          </a:xfrm>
        </p:spPr>
      </p:pic>
    </p:spTree>
    <p:extLst>
      <p:ext uri="{BB962C8B-B14F-4D97-AF65-F5344CB8AC3E}">
        <p14:creationId xmlns:p14="http://schemas.microsoft.com/office/powerpoint/2010/main" val="1645862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BF35-6AED-3391-B6D6-352721C1B736}"/>
              </a:ext>
            </a:extLst>
          </p:cNvPr>
          <p:cNvSpPr>
            <a:spLocks noGrp="1"/>
          </p:cNvSpPr>
          <p:nvPr>
            <p:ph type="title"/>
          </p:nvPr>
        </p:nvSpPr>
        <p:spPr/>
        <p:txBody>
          <a:bodyPr/>
          <a:lstStyle/>
          <a:p>
            <a:r>
              <a:rPr lang="en-IN" dirty="0"/>
              <a:t>Recursion </a:t>
            </a:r>
          </a:p>
        </p:txBody>
      </p:sp>
      <p:sp>
        <p:nvSpPr>
          <p:cNvPr id="3" name="Content Placeholder 2">
            <a:extLst>
              <a:ext uri="{FF2B5EF4-FFF2-40B4-BE49-F238E27FC236}">
                <a16:creationId xmlns:a16="http://schemas.microsoft.com/office/drawing/2014/main" id="{6725C910-2BCB-6A98-4BFD-8614F0185C22}"/>
              </a:ext>
            </a:extLst>
          </p:cNvPr>
          <p:cNvSpPr>
            <a:spLocks noGrp="1"/>
          </p:cNvSpPr>
          <p:nvPr>
            <p:ph idx="1"/>
          </p:nvPr>
        </p:nvSpPr>
        <p:spPr/>
        <p:txBody>
          <a:bodyPr/>
          <a:lstStyle/>
          <a:p>
            <a:r>
              <a:rPr lang="en-US" dirty="0"/>
              <a:t>Recursive functions call themselves. They break down the problem into smaller components. The function() calls itself within the original function() on each of the smaller components. After this, the results will be put together to solve the original problem.</a:t>
            </a:r>
            <a:endParaRPr lang="en-IN" dirty="0"/>
          </a:p>
        </p:txBody>
      </p:sp>
      <p:pic>
        <p:nvPicPr>
          <p:cNvPr id="5" name="Picture 4">
            <a:extLst>
              <a:ext uri="{FF2B5EF4-FFF2-40B4-BE49-F238E27FC236}">
                <a16:creationId xmlns:a16="http://schemas.microsoft.com/office/drawing/2014/main" id="{16C2B783-1856-4F5D-4905-7D90C41A8C0A}"/>
              </a:ext>
            </a:extLst>
          </p:cNvPr>
          <p:cNvPicPr>
            <a:picLocks noChangeAspect="1"/>
          </p:cNvPicPr>
          <p:nvPr/>
        </p:nvPicPr>
        <p:blipFill>
          <a:blip r:embed="rId2"/>
          <a:stretch>
            <a:fillRect/>
          </a:stretch>
        </p:blipFill>
        <p:spPr>
          <a:xfrm>
            <a:off x="2760692" y="3411415"/>
            <a:ext cx="3078747" cy="1920406"/>
          </a:xfrm>
          <a:prstGeom prst="rect">
            <a:avLst/>
          </a:prstGeom>
        </p:spPr>
      </p:pic>
    </p:spTree>
    <p:extLst>
      <p:ext uri="{BB962C8B-B14F-4D97-AF65-F5344CB8AC3E}">
        <p14:creationId xmlns:p14="http://schemas.microsoft.com/office/powerpoint/2010/main" val="3196444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6378-91A9-02A4-7281-F12C05BE72FC}"/>
              </a:ext>
            </a:extLst>
          </p:cNvPr>
          <p:cNvSpPr>
            <a:spLocks noGrp="1"/>
          </p:cNvSpPr>
          <p:nvPr>
            <p:ph type="title"/>
          </p:nvPr>
        </p:nvSpPr>
        <p:spPr/>
        <p:txBody>
          <a:bodyPr/>
          <a:lstStyle/>
          <a:p>
            <a:r>
              <a:rPr lang="en-IN" dirty="0"/>
              <a:t>Some exercises</a:t>
            </a:r>
          </a:p>
        </p:txBody>
      </p:sp>
      <p:sp>
        <p:nvSpPr>
          <p:cNvPr id="3" name="Content Placeholder 2">
            <a:extLst>
              <a:ext uri="{FF2B5EF4-FFF2-40B4-BE49-F238E27FC236}">
                <a16:creationId xmlns:a16="http://schemas.microsoft.com/office/drawing/2014/main" id="{50F2319B-AC55-7A52-8BFE-8A2CC2CCC9D4}"/>
              </a:ext>
            </a:extLst>
          </p:cNvPr>
          <p:cNvSpPr>
            <a:spLocks noGrp="1"/>
          </p:cNvSpPr>
          <p:nvPr>
            <p:ph idx="1"/>
          </p:nvPr>
        </p:nvSpPr>
        <p:spPr/>
        <p:txBody>
          <a:bodyPr/>
          <a:lstStyle/>
          <a:p>
            <a:r>
              <a:rPr lang="en-IN" dirty="0"/>
              <a:t>Write a program to negate the function %in%. Hint: There is a function called Negate(). Look at what you can pass in it to obtain a desired value. </a:t>
            </a:r>
          </a:p>
          <a:p>
            <a:r>
              <a:rPr lang="en-IN" dirty="0"/>
              <a:t>Create a dictionary like with the following key value pairs. Calculate the factorial of each of the following value using recursion.</a:t>
            </a:r>
          </a:p>
          <a:p>
            <a:pPr marL="0" indent="0">
              <a:buNone/>
            </a:pPr>
            <a:r>
              <a:rPr lang="en-IN" dirty="0"/>
              <a:t>      Hint: Google on how to traverse and access the keys of a dictionary. Then. Store these values in a vector and call factorial function.</a:t>
            </a:r>
          </a:p>
          <a:p>
            <a:pPr marL="0" indent="0">
              <a:buNone/>
            </a:pPr>
            <a:endParaRPr lang="en-IN" dirty="0"/>
          </a:p>
          <a:p>
            <a:endParaRPr lang="en-IN" dirty="0"/>
          </a:p>
          <a:p>
            <a:endParaRPr lang="en-IN" dirty="0"/>
          </a:p>
        </p:txBody>
      </p:sp>
      <p:graphicFrame>
        <p:nvGraphicFramePr>
          <p:cNvPr id="10" name="Table 10">
            <a:extLst>
              <a:ext uri="{FF2B5EF4-FFF2-40B4-BE49-F238E27FC236}">
                <a16:creationId xmlns:a16="http://schemas.microsoft.com/office/drawing/2014/main" id="{B9CE5DDC-3065-EC44-CEF9-E4069B174814}"/>
              </a:ext>
            </a:extLst>
          </p:cNvPr>
          <p:cNvGraphicFramePr>
            <a:graphicFrameLocks noGrp="1"/>
          </p:cNvGraphicFramePr>
          <p:nvPr>
            <p:extLst>
              <p:ext uri="{D42A27DB-BD31-4B8C-83A1-F6EECF244321}">
                <p14:modId xmlns:p14="http://schemas.microsoft.com/office/powerpoint/2010/main" val="1529729861"/>
              </p:ext>
            </p:extLst>
          </p:nvPr>
        </p:nvGraphicFramePr>
        <p:xfrm>
          <a:off x="956030" y="4581128"/>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425618374"/>
                    </a:ext>
                  </a:extLst>
                </a:gridCol>
                <a:gridCol w="3048000">
                  <a:extLst>
                    <a:ext uri="{9D8B030D-6E8A-4147-A177-3AD203B41FA5}">
                      <a16:colId xmlns:a16="http://schemas.microsoft.com/office/drawing/2014/main" val="938827019"/>
                    </a:ext>
                  </a:extLst>
                </a:gridCol>
              </a:tblGrid>
              <a:tr h="370840">
                <a:tc>
                  <a:txBody>
                    <a:bodyPr/>
                    <a:lstStyle/>
                    <a:p>
                      <a:r>
                        <a:rPr lang="en-IN" dirty="0"/>
                        <a:t>                  Key</a:t>
                      </a:r>
                    </a:p>
                  </a:txBody>
                  <a:tcPr/>
                </a:tc>
                <a:tc>
                  <a:txBody>
                    <a:bodyPr/>
                    <a:lstStyle/>
                    <a:p>
                      <a:r>
                        <a:rPr lang="en-IN" dirty="0"/>
                        <a:t>                   Value</a:t>
                      </a:r>
                    </a:p>
                  </a:txBody>
                  <a:tcPr/>
                </a:tc>
                <a:extLst>
                  <a:ext uri="{0D108BD9-81ED-4DB2-BD59-A6C34878D82A}">
                    <a16:rowId xmlns:a16="http://schemas.microsoft.com/office/drawing/2014/main" val="1404547040"/>
                  </a:ext>
                </a:extLst>
              </a:tr>
              <a:tr h="370840">
                <a:tc>
                  <a:txBody>
                    <a:bodyPr/>
                    <a:lstStyle/>
                    <a:p>
                      <a:r>
                        <a:rPr lang="en-IN" dirty="0"/>
                        <a:t>                     1</a:t>
                      </a:r>
                    </a:p>
                  </a:txBody>
                  <a:tcPr/>
                </a:tc>
                <a:tc>
                  <a:txBody>
                    <a:bodyPr/>
                    <a:lstStyle/>
                    <a:p>
                      <a:r>
                        <a:rPr lang="en-IN" dirty="0"/>
                        <a:t>                       5</a:t>
                      </a:r>
                    </a:p>
                  </a:txBody>
                  <a:tcPr/>
                </a:tc>
                <a:extLst>
                  <a:ext uri="{0D108BD9-81ED-4DB2-BD59-A6C34878D82A}">
                    <a16:rowId xmlns:a16="http://schemas.microsoft.com/office/drawing/2014/main" val="3880668450"/>
                  </a:ext>
                </a:extLst>
              </a:tr>
              <a:tr h="370840">
                <a:tc>
                  <a:txBody>
                    <a:bodyPr/>
                    <a:lstStyle/>
                    <a:p>
                      <a:r>
                        <a:rPr lang="en-IN" dirty="0"/>
                        <a:t>                     2</a:t>
                      </a:r>
                    </a:p>
                  </a:txBody>
                  <a:tcPr/>
                </a:tc>
                <a:tc>
                  <a:txBody>
                    <a:bodyPr/>
                    <a:lstStyle/>
                    <a:p>
                      <a:r>
                        <a:rPr lang="en-IN" dirty="0"/>
                        <a:t>                       6</a:t>
                      </a:r>
                    </a:p>
                  </a:txBody>
                  <a:tcPr/>
                </a:tc>
                <a:extLst>
                  <a:ext uri="{0D108BD9-81ED-4DB2-BD59-A6C34878D82A}">
                    <a16:rowId xmlns:a16="http://schemas.microsoft.com/office/drawing/2014/main" val="521870758"/>
                  </a:ext>
                </a:extLst>
              </a:tr>
              <a:tr h="370840">
                <a:tc>
                  <a:txBody>
                    <a:bodyPr/>
                    <a:lstStyle/>
                    <a:p>
                      <a:r>
                        <a:rPr lang="en-IN" dirty="0"/>
                        <a:t>                     3</a:t>
                      </a:r>
                    </a:p>
                  </a:txBody>
                  <a:tcPr/>
                </a:tc>
                <a:tc>
                  <a:txBody>
                    <a:bodyPr/>
                    <a:lstStyle/>
                    <a:p>
                      <a:r>
                        <a:rPr lang="en-IN" dirty="0"/>
                        <a:t>                      15</a:t>
                      </a:r>
                    </a:p>
                  </a:txBody>
                  <a:tcPr/>
                </a:tc>
                <a:extLst>
                  <a:ext uri="{0D108BD9-81ED-4DB2-BD59-A6C34878D82A}">
                    <a16:rowId xmlns:a16="http://schemas.microsoft.com/office/drawing/2014/main" val="2515147074"/>
                  </a:ext>
                </a:extLst>
              </a:tr>
            </a:tbl>
          </a:graphicData>
        </a:graphic>
      </p:graphicFrame>
    </p:spTree>
    <p:extLst>
      <p:ext uri="{BB962C8B-B14F-4D97-AF65-F5344CB8AC3E}">
        <p14:creationId xmlns:p14="http://schemas.microsoft.com/office/powerpoint/2010/main" val="2951033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C186-9153-A5F8-5F95-39F5AE6FCBA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1A77195-D7DF-048C-8C22-EEF60605994B}"/>
              </a:ext>
            </a:extLst>
          </p:cNvPr>
          <p:cNvSpPr>
            <a:spLocks noGrp="1"/>
          </p:cNvSpPr>
          <p:nvPr>
            <p:ph idx="1"/>
          </p:nvPr>
        </p:nvSpPr>
        <p:spPr/>
        <p:txBody>
          <a:bodyPr/>
          <a:lstStyle/>
          <a:p>
            <a:r>
              <a:rPr lang="en-IN" dirty="0">
                <a:hlinkClick r:id="rId2"/>
              </a:rPr>
              <a:t>Handling strings in R</a:t>
            </a:r>
            <a:endParaRPr lang="en-IN" dirty="0"/>
          </a:p>
          <a:p>
            <a:r>
              <a:rPr lang="en-IN" dirty="0">
                <a:hlinkClick r:id="rId3"/>
              </a:rPr>
              <a:t>String operations</a:t>
            </a:r>
            <a:endParaRPr lang="en-IN" dirty="0"/>
          </a:p>
          <a:p>
            <a:r>
              <a:rPr lang="en-IN" dirty="0">
                <a:hlinkClick r:id="rId4"/>
              </a:rPr>
              <a:t>R</a:t>
            </a:r>
            <a:endParaRPr lang="en-IN" dirty="0"/>
          </a:p>
        </p:txBody>
      </p:sp>
    </p:spTree>
    <p:extLst>
      <p:ext uri="{BB962C8B-B14F-4D97-AF65-F5344CB8AC3E}">
        <p14:creationId xmlns:p14="http://schemas.microsoft.com/office/powerpoint/2010/main" val="207022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7357-A39F-E12E-CB2A-C2D0DC3F86D5}"/>
              </a:ext>
            </a:extLst>
          </p:cNvPr>
          <p:cNvSpPr>
            <a:spLocks noGrp="1"/>
          </p:cNvSpPr>
          <p:nvPr>
            <p:ph type="title"/>
          </p:nvPr>
        </p:nvSpPr>
        <p:spPr/>
        <p:txBody>
          <a:bodyPr/>
          <a:lstStyle/>
          <a:p>
            <a:r>
              <a:rPr lang="en-IN" dirty="0"/>
              <a:t>R programming</a:t>
            </a:r>
          </a:p>
        </p:txBody>
      </p:sp>
      <p:sp>
        <p:nvSpPr>
          <p:cNvPr id="3" name="Content Placeholder 2">
            <a:extLst>
              <a:ext uri="{FF2B5EF4-FFF2-40B4-BE49-F238E27FC236}">
                <a16:creationId xmlns:a16="http://schemas.microsoft.com/office/drawing/2014/main" id="{5CE19589-35B9-5DC0-0152-89A1956BD8A6}"/>
              </a:ext>
            </a:extLst>
          </p:cNvPr>
          <p:cNvSpPr>
            <a:spLocks noGrp="1"/>
          </p:cNvSpPr>
          <p:nvPr>
            <p:ph idx="1"/>
          </p:nvPr>
        </p:nvSpPr>
        <p:spPr/>
        <p:txBody>
          <a:bodyPr/>
          <a:lstStyle/>
          <a:p>
            <a:r>
              <a:rPr lang="en-IN" dirty="0"/>
              <a:t>Data types: </a:t>
            </a:r>
            <a:r>
              <a:rPr lang="en-US" dirty="0"/>
              <a:t>A variable can store different types of values such as numbers, characters etc. These different types of data that we can use in our code are called data types.</a:t>
            </a:r>
            <a:endParaRPr lang="en-IN" dirty="0"/>
          </a:p>
          <a:p>
            <a:r>
              <a:rPr lang="en-IN" dirty="0"/>
              <a:t>How do I know the data type of the variable? (class function)</a:t>
            </a:r>
          </a:p>
          <a:p>
            <a:endParaRPr lang="en-IN" dirty="0"/>
          </a:p>
        </p:txBody>
      </p:sp>
    </p:spTree>
    <p:extLst>
      <p:ext uri="{BB962C8B-B14F-4D97-AF65-F5344CB8AC3E}">
        <p14:creationId xmlns:p14="http://schemas.microsoft.com/office/powerpoint/2010/main" val="42978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F5DA-2508-E15E-94A0-7236A9300DA5}"/>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545714CA-6A2B-7C51-7BDC-0C3739B6FF54}"/>
              </a:ext>
            </a:extLst>
          </p:cNvPr>
          <p:cNvSpPr>
            <a:spLocks noGrp="1"/>
          </p:cNvSpPr>
          <p:nvPr>
            <p:ph idx="1"/>
          </p:nvPr>
        </p:nvSpPr>
        <p:spPr/>
        <p:txBody>
          <a:bodyPr/>
          <a:lstStyle/>
          <a:p>
            <a:r>
              <a:rPr lang="en-IN" dirty="0"/>
              <a:t>Logical</a:t>
            </a:r>
          </a:p>
          <a:p>
            <a:r>
              <a:rPr lang="en-IN" dirty="0"/>
              <a:t>Numeric</a:t>
            </a:r>
          </a:p>
          <a:p>
            <a:r>
              <a:rPr lang="en-IN" dirty="0"/>
              <a:t>Integer</a:t>
            </a:r>
          </a:p>
          <a:p>
            <a:r>
              <a:rPr lang="en-IN" dirty="0"/>
              <a:t>Complex</a:t>
            </a:r>
          </a:p>
          <a:p>
            <a:r>
              <a:rPr lang="en-IN" dirty="0"/>
              <a:t>Character</a:t>
            </a:r>
          </a:p>
          <a:p>
            <a:r>
              <a:rPr lang="en-IN" dirty="0"/>
              <a:t>Raw</a:t>
            </a:r>
          </a:p>
        </p:txBody>
      </p:sp>
    </p:spTree>
    <p:extLst>
      <p:ext uri="{BB962C8B-B14F-4D97-AF65-F5344CB8AC3E}">
        <p14:creationId xmlns:p14="http://schemas.microsoft.com/office/powerpoint/2010/main" val="273537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34AD-104A-9870-2A99-CE3B208174C4}"/>
              </a:ext>
            </a:extLst>
          </p:cNvPr>
          <p:cNvSpPr>
            <a:spLocks noGrp="1"/>
          </p:cNvSpPr>
          <p:nvPr>
            <p:ph type="title"/>
          </p:nvPr>
        </p:nvSpPr>
        <p:spPr/>
        <p:txBody>
          <a:bodyPr/>
          <a:lstStyle/>
          <a:p>
            <a:r>
              <a:rPr lang="en-IN" dirty="0"/>
              <a:t>Logical Data type</a:t>
            </a:r>
          </a:p>
        </p:txBody>
      </p:sp>
      <p:sp>
        <p:nvSpPr>
          <p:cNvPr id="3" name="Content Placeholder 2">
            <a:extLst>
              <a:ext uri="{FF2B5EF4-FFF2-40B4-BE49-F238E27FC236}">
                <a16:creationId xmlns:a16="http://schemas.microsoft.com/office/drawing/2014/main" id="{F55A78A4-60DA-85F9-135B-472092CA8B96}"/>
              </a:ext>
            </a:extLst>
          </p:cNvPr>
          <p:cNvSpPr>
            <a:spLocks noGrp="1"/>
          </p:cNvSpPr>
          <p:nvPr>
            <p:ph idx="1"/>
          </p:nvPr>
        </p:nvSpPr>
        <p:spPr/>
        <p:txBody>
          <a:bodyPr/>
          <a:lstStyle/>
          <a:p>
            <a:r>
              <a:rPr lang="en-IN" dirty="0"/>
              <a:t>Logical data type is also knows as Boolean. </a:t>
            </a:r>
          </a:p>
          <a:p>
            <a:r>
              <a:rPr lang="en-IN" dirty="0"/>
              <a:t>In Java we have true and false. </a:t>
            </a:r>
          </a:p>
          <a:p>
            <a:r>
              <a:rPr lang="en-IN" dirty="0"/>
              <a:t>Similarly, in R we have “TRUE” and “FALSE”.</a:t>
            </a:r>
          </a:p>
          <a:p>
            <a:r>
              <a:rPr lang="en-IN" dirty="0"/>
              <a:t>You don’t need to type the whole word to assign a logical value to a variable. </a:t>
            </a:r>
          </a:p>
          <a:p>
            <a:r>
              <a:rPr lang="en-IN" dirty="0" err="1"/>
              <a:t>is_weeked</a:t>
            </a:r>
            <a:r>
              <a:rPr lang="en-IN" dirty="0"/>
              <a:t> &lt;- F also does the job!</a:t>
            </a:r>
          </a:p>
        </p:txBody>
      </p:sp>
    </p:spTree>
    <p:extLst>
      <p:ext uri="{BB962C8B-B14F-4D97-AF65-F5344CB8AC3E}">
        <p14:creationId xmlns:p14="http://schemas.microsoft.com/office/powerpoint/2010/main" val="416903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4E68-E516-239D-A1E2-E55CC33D6494}"/>
              </a:ext>
            </a:extLst>
          </p:cNvPr>
          <p:cNvSpPr>
            <a:spLocks noGrp="1"/>
          </p:cNvSpPr>
          <p:nvPr>
            <p:ph type="title"/>
          </p:nvPr>
        </p:nvSpPr>
        <p:spPr/>
        <p:txBody>
          <a:bodyPr/>
          <a:lstStyle/>
          <a:p>
            <a:r>
              <a:rPr lang="en-IN" dirty="0"/>
              <a:t>Numeric Data Type</a:t>
            </a:r>
          </a:p>
        </p:txBody>
      </p:sp>
      <p:sp>
        <p:nvSpPr>
          <p:cNvPr id="3" name="Content Placeholder 2">
            <a:extLst>
              <a:ext uri="{FF2B5EF4-FFF2-40B4-BE49-F238E27FC236}">
                <a16:creationId xmlns:a16="http://schemas.microsoft.com/office/drawing/2014/main" id="{1EED4378-2073-DA6A-F172-0D39F55011F4}"/>
              </a:ext>
            </a:extLst>
          </p:cNvPr>
          <p:cNvSpPr>
            <a:spLocks noGrp="1"/>
          </p:cNvSpPr>
          <p:nvPr>
            <p:ph idx="1"/>
          </p:nvPr>
        </p:nvSpPr>
        <p:spPr/>
        <p:txBody>
          <a:bodyPr/>
          <a:lstStyle/>
          <a:p>
            <a:r>
              <a:rPr lang="en-IN" dirty="0"/>
              <a:t>Represents all real numbers with or without decimal values.</a:t>
            </a:r>
          </a:p>
          <a:p>
            <a:r>
              <a:rPr lang="en-IN" dirty="0"/>
              <a:t>Numeric data type is the default data type for numbers in R.</a:t>
            </a:r>
          </a:p>
          <a:p>
            <a:r>
              <a:rPr lang="en-IN" dirty="0"/>
              <a:t>For example: weight &lt;- 83.5. Here class of weight is numeric.</a:t>
            </a:r>
          </a:p>
          <a:p>
            <a:r>
              <a:rPr lang="en-IN" dirty="0"/>
              <a:t>What is the result of </a:t>
            </a:r>
          </a:p>
          <a:p>
            <a:pPr lvl="1"/>
            <a:r>
              <a:rPr lang="en-IN" dirty="0"/>
              <a:t>a &lt;- 0.0001 + 1.1?</a:t>
            </a:r>
          </a:p>
          <a:p>
            <a:pPr lvl="1"/>
            <a:r>
              <a:rPr lang="en-IN"/>
              <a:t>a &lt;- “a” + 2 </a:t>
            </a:r>
            <a:endParaRPr lang="en-IN" dirty="0"/>
          </a:p>
          <a:p>
            <a:endParaRPr lang="en-IN" dirty="0"/>
          </a:p>
        </p:txBody>
      </p:sp>
    </p:spTree>
    <p:extLst>
      <p:ext uri="{BB962C8B-B14F-4D97-AF65-F5344CB8AC3E}">
        <p14:creationId xmlns:p14="http://schemas.microsoft.com/office/powerpoint/2010/main" val="226040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B75F-8583-301C-053F-8BB57EAA5B69}"/>
              </a:ext>
            </a:extLst>
          </p:cNvPr>
          <p:cNvSpPr>
            <a:spLocks noGrp="1"/>
          </p:cNvSpPr>
          <p:nvPr>
            <p:ph type="title"/>
          </p:nvPr>
        </p:nvSpPr>
        <p:spPr/>
        <p:txBody>
          <a:bodyPr/>
          <a:lstStyle/>
          <a:p>
            <a:r>
              <a:rPr lang="en-IN" dirty="0"/>
              <a:t>Integer</a:t>
            </a:r>
          </a:p>
        </p:txBody>
      </p:sp>
      <p:sp>
        <p:nvSpPr>
          <p:cNvPr id="3" name="Content Placeholder 2">
            <a:extLst>
              <a:ext uri="{FF2B5EF4-FFF2-40B4-BE49-F238E27FC236}">
                <a16:creationId xmlns:a16="http://schemas.microsoft.com/office/drawing/2014/main" id="{D1C2F089-1C7D-C952-A621-A75D89ACD045}"/>
              </a:ext>
            </a:extLst>
          </p:cNvPr>
          <p:cNvSpPr>
            <a:spLocks noGrp="1"/>
          </p:cNvSpPr>
          <p:nvPr>
            <p:ph idx="1"/>
          </p:nvPr>
        </p:nvSpPr>
        <p:spPr/>
        <p:txBody>
          <a:bodyPr/>
          <a:lstStyle/>
          <a:p>
            <a:r>
              <a:rPr lang="en-IN" dirty="0"/>
              <a:t>Specifies real values without decimal points. </a:t>
            </a:r>
          </a:p>
          <a:p>
            <a:r>
              <a:rPr lang="en-IN" dirty="0"/>
              <a:t>We use the suffix L to specify integer data.</a:t>
            </a:r>
          </a:p>
          <a:p>
            <a:r>
              <a:rPr lang="en-IN" dirty="0" err="1"/>
              <a:t>Eg</a:t>
            </a:r>
            <a:r>
              <a:rPr lang="en-IN" dirty="0"/>
              <a:t>: </a:t>
            </a:r>
            <a:r>
              <a:rPr lang="en-IN" dirty="0" err="1"/>
              <a:t>int_var</a:t>
            </a:r>
            <a:r>
              <a:rPr lang="en-IN" dirty="0"/>
              <a:t> &lt;- 3120L</a:t>
            </a:r>
          </a:p>
        </p:txBody>
      </p:sp>
    </p:spTree>
    <p:extLst>
      <p:ext uri="{BB962C8B-B14F-4D97-AF65-F5344CB8AC3E}">
        <p14:creationId xmlns:p14="http://schemas.microsoft.com/office/powerpoint/2010/main" val="121157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C954-BE8F-51AC-6332-AEAE83584ED4}"/>
              </a:ext>
            </a:extLst>
          </p:cNvPr>
          <p:cNvSpPr>
            <a:spLocks noGrp="1"/>
          </p:cNvSpPr>
          <p:nvPr>
            <p:ph type="title"/>
          </p:nvPr>
        </p:nvSpPr>
        <p:spPr/>
        <p:txBody>
          <a:bodyPr/>
          <a:lstStyle/>
          <a:p>
            <a:r>
              <a:rPr lang="en-IN" dirty="0"/>
              <a:t>Complex</a:t>
            </a:r>
          </a:p>
        </p:txBody>
      </p:sp>
      <p:sp>
        <p:nvSpPr>
          <p:cNvPr id="3" name="Content Placeholder 2">
            <a:extLst>
              <a:ext uri="{FF2B5EF4-FFF2-40B4-BE49-F238E27FC236}">
                <a16:creationId xmlns:a16="http://schemas.microsoft.com/office/drawing/2014/main" id="{661A989B-C555-0431-0B22-0675E6F6557D}"/>
              </a:ext>
            </a:extLst>
          </p:cNvPr>
          <p:cNvSpPr>
            <a:spLocks noGrp="1"/>
          </p:cNvSpPr>
          <p:nvPr>
            <p:ph idx="1"/>
          </p:nvPr>
        </p:nvSpPr>
        <p:spPr/>
        <p:txBody>
          <a:bodyPr/>
          <a:lstStyle/>
          <a:p>
            <a:r>
              <a:rPr lang="en-IN" dirty="0"/>
              <a:t>Used to store imaginary values in math.</a:t>
            </a:r>
          </a:p>
          <a:p>
            <a:r>
              <a:rPr lang="en-IN" dirty="0"/>
              <a:t>We use the suffix </a:t>
            </a:r>
            <a:r>
              <a:rPr lang="en-IN" dirty="0" err="1"/>
              <a:t>i</a:t>
            </a:r>
            <a:r>
              <a:rPr lang="en-IN" dirty="0"/>
              <a:t> to specify the imaginary part. </a:t>
            </a:r>
          </a:p>
          <a:p>
            <a:r>
              <a:rPr lang="en-IN" dirty="0" err="1"/>
              <a:t>Eg</a:t>
            </a:r>
            <a:r>
              <a:rPr lang="en-IN" dirty="0"/>
              <a:t>: </a:t>
            </a:r>
            <a:r>
              <a:rPr lang="en-IN" dirty="0" err="1"/>
              <a:t>complex_var</a:t>
            </a:r>
            <a:r>
              <a:rPr lang="en-IN" dirty="0"/>
              <a:t> &lt;- 3120 + 1i </a:t>
            </a:r>
          </a:p>
          <a:p>
            <a:endParaRPr lang="en-IN" dirty="0"/>
          </a:p>
        </p:txBody>
      </p:sp>
    </p:spTree>
    <p:extLst>
      <p:ext uri="{BB962C8B-B14F-4D97-AF65-F5344CB8AC3E}">
        <p14:creationId xmlns:p14="http://schemas.microsoft.com/office/powerpoint/2010/main" val="140613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A49B-C50C-54E9-9351-17ED020C1F18}"/>
              </a:ext>
            </a:extLst>
          </p:cNvPr>
          <p:cNvSpPr>
            <a:spLocks noGrp="1"/>
          </p:cNvSpPr>
          <p:nvPr>
            <p:ph type="title"/>
          </p:nvPr>
        </p:nvSpPr>
        <p:spPr/>
        <p:txBody>
          <a:bodyPr/>
          <a:lstStyle/>
          <a:p>
            <a:r>
              <a:rPr lang="en-IN" dirty="0"/>
              <a:t>Character data type</a:t>
            </a:r>
          </a:p>
        </p:txBody>
      </p:sp>
      <p:sp>
        <p:nvSpPr>
          <p:cNvPr id="3" name="Content Placeholder 2">
            <a:extLst>
              <a:ext uri="{FF2B5EF4-FFF2-40B4-BE49-F238E27FC236}">
                <a16:creationId xmlns:a16="http://schemas.microsoft.com/office/drawing/2014/main" id="{8D9CFAE7-5130-AC57-D4F1-A37D2A9D600A}"/>
              </a:ext>
            </a:extLst>
          </p:cNvPr>
          <p:cNvSpPr>
            <a:spLocks noGrp="1"/>
          </p:cNvSpPr>
          <p:nvPr>
            <p:ph idx="1"/>
          </p:nvPr>
        </p:nvSpPr>
        <p:spPr/>
        <p:txBody>
          <a:bodyPr/>
          <a:lstStyle/>
          <a:p>
            <a:r>
              <a:rPr lang="en-IN" dirty="0"/>
              <a:t>Used to specify character or string values in a variable.</a:t>
            </a:r>
          </a:p>
          <a:p>
            <a:r>
              <a:rPr lang="en-IN" dirty="0"/>
              <a:t>A string is asset of characters. </a:t>
            </a:r>
            <a:r>
              <a:rPr lang="en-IN" dirty="0" err="1"/>
              <a:t>Eg</a:t>
            </a:r>
            <a:r>
              <a:rPr lang="en-IN" dirty="0"/>
              <a:t>: ‘A’ is a character while “Apple” is a string.</a:t>
            </a:r>
          </a:p>
          <a:p>
            <a:r>
              <a:rPr lang="en-IN" dirty="0"/>
              <a:t>It is important to note the convention quotes for representing strings and characters.</a:t>
            </a:r>
          </a:p>
          <a:p>
            <a:r>
              <a:rPr lang="en-IN" dirty="0" err="1"/>
              <a:t>Eg</a:t>
            </a:r>
            <a:r>
              <a:rPr lang="en-IN" dirty="0"/>
              <a:t>: </a:t>
            </a:r>
            <a:r>
              <a:rPr lang="en-IN" dirty="0" err="1"/>
              <a:t>string_var</a:t>
            </a:r>
            <a:r>
              <a:rPr lang="en-IN" dirty="0"/>
              <a:t> &lt;- “Apple”</a:t>
            </a:r>
          </a:p>
          <a:p>
            <a:endParaRPr lang="en-IN" dirty="0"/>
          </a:p>
          <a:p>
            <a:endParaRPr lang="en-IN" dirty="0"/>
          </a:p>
        </p:txBody>
      </p:sp>
    </p:spTree>
    <p:extLst>
      <p:ext uri="{BB962C8B-B14F-4D97-AF65-F5344CB8AC3E}">
        <p14:creationId xmlns:p14="http://schemas.microsoft.com/office/powerpoint/2010/main" val="575757536"/>
      </p:ext>
    </p:extLst>
  </p:cSld>
  <p:clrMapOvr>
    <a:masterClrMapping/>
  </p:clrMapOvr>
</p:sld>
</file>

<file path=ppt/theme/theme1.xml><?xml version="1.0" encoding="utf-8"?>
<a:theme xmlns:a="http://schemas.openxmlformats.org/drawingml/2006/main" name="uOttawa-powerpoint-template">
  <a:themeElements>
    <a:clrScheme name="Custo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uOttawa-powerpoint-template.pot</Template>
  <TotalTime>997</TotalTime>
  <Words>1207</Words>
  <Application>Microsoft Office PowerPoint</Application>
  <PresentationFormat>On-screen Show (4:3)</PresentationFormat>
  <Paragraphs>131</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Arial;</vt:lpstr>
      <vt:lpstr>Times</vt:lpstr>
      <vt:lpstr>Verdana</vt:lpstr>
      <vt:lpstr>uOttawa-powerpoint-template</vt:lpstr>
      <vt:lpstr>Week 2  </vt:lpstr>
      <vt:lpstr>Quiz</vt:lpstr>
      <vt:lpstr>R programming</vt:lpstr>
      <vt:lpstr>Data types</vt:lpstr>
      <vt:lpstr>Logical Data type</vt:lpstr>
      <vt:lpstr>Numeric Data Type</vt:lpstr>
      <vt:lpstr>Integer</vt:lpstr>
      <vt:lpstr>Complex</vt:lpstr>
      <vt:lpstr>Character data type</vt:lpstr>
      <vt:lpstr>Raw Data type</vt:lpstr>
      <vt:lpstr>Data types</vt:lpstr>
      <vt:lpstr>Strings</vt:lpstr>
      <vt:lpstr>Some important concepts</vt:lpstr>
      <vt:lpstr>Importance of Grammar </vt:lpstr>
      <vt:lpstr>Expressing a Grammar</vt:lpstr>
      <vt:lpstr>Simple Example</vt:lpstr>
      <vt:lpstr>BNF of R control structures</vt:lpstr>
      <vt:lpstr>Simple exercise </vt:lpstr>
      <vt:lpstr>Scope of R</vt:lpstr>
      <vt:lpstr>Lists in R</vt:lpstr>
      <vt:lpstr>Dictionary in R</vt:lpstr>
      <vt:lpstr>Instantiate an R dictionary </vt:lpstr>
      <vt:lpstr>Creating your own dictionary</vt:lpstr>
      <vt:lpstr>Recursion </vt:lpstr>
      <vt:lpstr>Some exercises</vt:lpstr>
      <vt:lpstr>References</vt:lpstr>
    </vt:vector>
  </TitlesOfParts>
  <Manager/>
  <Company>University of Ottawa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Satyadev Abhiram</cp:lastModifiedBy>
  <cp:revision>120</cp:revision>
  <cp:lastPrinted>2013-05-07T16:03:29Z</cp:lastPrinted>
  <dcterms:created xsi:type="dcterms:W3CDTF">2010-02-26T18:49:55Z</dcterms:created>
  <dcterms:modified xsi:type="dcterms:W3CDTF">2022-09-26T23:59:14Z</dcterms:modified>
  <cp:category/>
</cp:coreProperties>
</file>