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handoutMasterIdLst>
    <p:handoutMasterId r:id="rId34"/>
  </p:handoutMasterIdLst>
  <p:sldIdLst>
    <p:sldId id="297" r:id="rId2"/>
    <p:sldId id="268" r:id="rId3"/>
    <p:sldId id="269" r:id="rId4"/>
    <p:sldId id="315" r:id="rId5"/>
    <p:sldId id="316" r:id="rId6"/>
    <p:sldId id="317" r:id="rId7"/>
    <p:sldId id="322" r:id="rId8"/>
    <p:sldId id="323" r:id="rId9"/>
    <p:sldId id="318" r:id="rId10"/>
    <p:sldId id="319" r:id="rId11"/>
    <p:sldId id="320" r:id="rId12"/>
    <p:sldId id="321" r:id="rId13"/>
    <p:sldId id="296"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25" r:id="rId31"/>
    <p:sldId id="324" r:id="rId3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734"/>
    <a:srgbClr val="F38A00"/>
    <a:srgbClr val="D1B400"/>
    <a:srgbClr val="ACA39A"/>
    <a:srgbClr val="8F001A"/>
    <a:srgbClr val="049ADB"/>
    <a:srgbClr val="1BA2E2"/>
    <a:srgbClr val="2DAAE2"/>
    <a:srgbClr val="5A93E2"/>
    <a:srgbClr val="81A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69" autoAdjust="0"/>
    <p:restoredTop sz="93290" autoAdjust="0"/>
  </p:normalViewPr>
  <p:slideViewPr>
    <p:cSldViewPr>
      <p:cViewPr varScale="1">
        <p:scale>
          <a:sx n="82" d="100"/>
          <a:sy n="82" d="100"/>
        </p:scale>
        <p:origin x="165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91BB15-DE40-F842-8059-510BF077C15F}" type="datetimeFigureOut">
              <a:rPr lang="en-US" smtClean="0"/>
              <a:t>10/3/2022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442AD-E810-5C4F-BBB9-F00611DA0A64}" type="slidenum">
              <a:rPr lang="en-US" smtClean="0"/>
              <a:t>‹#›</a:t>
            </a:fld>
            <a:endParaRPr lang="en-US"/>
          </a:p>
        </p:txBody>
      </p:sp>
    </p:spTree>
    <p:extLst>
      <p:ext uri="{BB962C8B-B14F-4D97-AF65-F5344CB8AC3E}">
        <p14:creationId xmlns:p14="http://schemas.microsoft.com/office/powerpoint/2010/main" val="2169621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BA96726-B0E5-5C4D-84CE-D53510198312}" type="slidenum">
              <a:rPr lang="en-US"/>
              <a:pPr/>
              <a:t>‹#›</a:t>
            </a:fld>
            <a:endParaRPr lang="en-US"/>
          </a:p>
        </p:txBody>
      </p:sp>
    </p:spTree>
    <p:extLst>
      <p:ext uri="{BB962C8B-B14F-4D97-AF65-F5344CB8AC3E}">
        <p14:creationId xmlns:p14="http://schemas.microsoft.com/office/powerpoint/2010/main" val="2996191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0"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96726-B0E5-5C4D-84CE-D53510198312}" type="slidenum">
              <a:rPr lang="en-US" smtClean="0"/>
              <a:pPr/>
              <a:t>2</a:t>
            </a:fld>
            <a:endParaRPr lang="en-US"/>
          </a:p>
        </p:txBody>
      </p:sp>
    </p:spTree>
    <p:extLst>
      <p:ext uri="{BB962C8B-B14F-4D97-AF65-F5344CB8AC3E}">
        <p14:creationId xmlns:p14="http://schemas.microsoft.com/office/powerpoint/2010/main" val="1515978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0"/>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14941" y="6652164"/>
            <a:ext cx="9166412" cy="213307"/>
          </a:xfrm>
          <a:prstGeom prst="rect">
            <a:avLst/>
          </a:prstGeom>
        </p:spPr>
      </p:pic>
      <p:sp>
        <p:nvSpPr>
          <p:cNvPr id="3" name="Rectangle 2"/>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5" name="Picture 4" descr="top.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6"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7" name="Picture 6" descr="uOttawa_HOR_WG7.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52519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4439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fr-CA"/>
              <a:t>Click to edit Master title style</a:t>
            </a:r>
            <a:endParaRPr lang="en-US"/>
          </a:p>
        </p:txBody>
      </p:sp>
      <p:sp>
        <p:nvSpPr>
          <p:cNvPr id="3" name="Vertical Text Placeholder 2"/>
          <p:cNvSpPr>
            <a:spLocks noGrp="1"/>
          </p:cNvSpPr>
          <p:nvPr>
            <p:ph type="body" orient="vert" idx="1"/>
          </p:nvPr>
        </p:nvSpPr>
        <p:spPr>
          <a:xfrm>
            <a:off x="685800" y="381000"/>
            <a:ext cx="5676900" cy="502920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134826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412750" y="692696"/>
            <a:ext cx="7774632" cy="864096"/>
          </a:xfrm>
        </p:spPr>
        <p:txBody>
          <a:bodyPr/>
          <a:lstStyle/>
          <a:p>
            <a:endParaRPr lang="en-US" b="1" dirty="0"/>
          </a:p>
        </p:txBody>
      </p:sp>
      <p:sp>
        <p:nvSpPr>
          <p:cNvPr id="11" name="Content Placeholder 2"/>
          <p:cNvSpPr>
            <a:spLocks noGrp="1"/>
          </p:cNvSpPr>
          <p:nvPr>
            <p:ph idx="1"/>
          </p:nvPr>
        </p:nvSpPr>
        <p:spPr>
          <a:xfrm>
            <a:off x="395536" y="1700808"/>
            <a:ext cx="7772400" cy="3753544"/>
          </a:xfrm>
        </p:spPr>
        <p:txBody>
          <a:bodyPr/>
          <a:lstStyle/>
          <a:p>
            <a:endParaRPr lang="en-US" dirty="0"/>
          </a:p>
        </p:txBody>
      </p:sp>
      <p:pic>
        <p:nvPicPr>
          <p:cNvPr id="8" name="Picture 7"/>
          <p:cNvPicPr>
            <a:picLocks noChangeAspect="1"/>
          </p:cNvPicPr>
          <p:nvPr userDrawn="1"/>
        </p:nvPicPr>
        <p:blipFill>
          <a:blip r:embed="rId2"/>
          <a:stretch>
            <a:fillRect/>
          </a:stretch>
        </p:blipFill>
        <p:spPr>
          <a:xfrm>
            <a:off x="-14941" y="6652164"/>
            <a:ext cx="9166412" cy="213307"/>
          </a:xfrm>
          <a:prstGeom prst="rect">
            <a:avLst/>
          </a:prstGeom>
        </p:spPr>
      </p:pic>
      <p:sp>
        <p:nvSpPr>
          <p:cNvPr id="9" name="Rectangle 8"/>
          <p:cNvSpPr/>
          <p:nvPr userDrawn="1"/>
        </p:nvSpPr>
        <p:spPr bwMode="auto">
          <a:xfrm>
            <a:off x="-6643" y="5768214"/>
            <a:ext cx="9150643"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4" name="Picture 13"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5"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16" name="Picture 15"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03664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281115"/>
            <a:ext cx="7772400" cy="1362075"/>
          </a:xfrm>
        </p:spPr>
        <p:txBody>
          <a:bodyPr anchor="t"/>
          <a:lstStyle>
            <a:lvl1pPr algn="l">
              <a:defRPr sz="4000" b="1" cap="all"/>
            </a:lvl1pPr>
          </a:lstStyle>
          <a:p>
            <a:r>
              <a:rPr lang="fr-CA"/>
              <a:t>Click to edit Master title style</a:t>
            </a:r>
            <a:endParaRPr lang="en-US" dirty="0"/>
          </a:p>
        </p:txBody>
      </p:sp>
      <p:sp>
        <p:nvSpPr>
          <p:cNvPr id="3" name="Text Placeholder 2"/>
          <p:cNvSpPr>
            <a:spLocks noGrp="1"/>
          </p:cNvSpPr>
          <p:nvPr>
            <p:ph type="body" idx="1"/>
          </p:nvPr>
        </p:nvSpPr>
        <p:spPr>
          <a:xfrm>
            <a:off x="722313" y="278092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A"/>
              <a:t>Click to edit Master text styles</a:t>
            </a:r>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413731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Content Placeholder 2"/>
          <p:cNvSpPr>
            <a:spLocks noGrp="1"/>
          </p:cNvSpPr>
          <p:nvPr>
            <p:ph sz="half" idx="1"/>
          </p:nvPr>
        </p:nvSpPr>
        <p:spPr>
          <a:xfrm>
            <a:off x="685800" y="1524000"/>
            <a:ext cx="3810000" cy="38862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sp>
        <p:nvSpPr>
          <p:cNvPr id="4" name="Content Placeholder 3"/>
          <p:cNvSpPr>
            <a:spLocks noGrp="1"/>
          </p:cNvSpPr>
          <p:nvPr>
            <p:ph sz="half" idx="2"/>
          </p:nvPr>
        </p:nvSpPr>
        <p:spPr>
          <a:xfrm>
            <a:off x="4648200" y="1524000"/>
            <a:ext cx="3810000" cy="38862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180573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pic>
        <p:nvPicPr>
          <p:cNvPr id="7" name="Picture 6"/>
          <p:cNvPicPr>
            <a:picLocks noChangeAspect="1"/>
          </p:cNvPicPr>
          <p:nvPr userDrawn="1"/>
        </p:nvPicPr>
        <p:blipFill>
          <a:blip r:embed="rId2"/>
          <a:stretch>
            <a:fillRect/>
          </a:stretch>
        </p:blipFill>
        <p:spPr>
          <a:xfrm>
            <a:off x="-14941" y="6652164"/>
            <a:ext cx="9166412" cy="213307"/>
          </a:xfrm>
          <a:prstGeom prst="rect">
            <a:avLst/>
          </a:prstGeom>
        </p:spPr>
      </p:pic>
      <p:sp>
        <p:nvSpPr>
          <p:cNvPr id="8" name="Rectangle 7"/>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9" name="Picture 8"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11" name="Picture 10"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9723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pic>
        <p:nvPicPr>
          <p:cNvPr id="3" name="Picture 2"/>
          <p:cNvPicPr>
            <a:picLocks noChangeAspect="1"/>
          </p:cNvPicPr>
          <p:nvPr userDrawn="1"/>
        </p:nvPicPr>
        <p:blipFill>
          <a:blip r:embed="rId2"/>
          <a:stretch>
            <a:fillRect/>
          </a:stretch>
        </p:blipFill>
        <p:spPr>
          <a:xfrm>
            <a:off x="-14941" y="6652164"/>
            <a:ext cx="9166412" cy="213307"/>
          </a:xfrm>
          <a:prstGeom prst="rect">
            <a:avLst/>
          </a:prstGeom>
        </p:spPr>
      </p:pic>
      <p:sp>
        <p:nvSpPr>
          <p:cNvPr id="4" name="Rectangle 3"/>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5" name="Picture 4"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6"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7" name="Picture 6"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22900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941" y="6652164"/>
            <a:ext cx="9166412" cy="213307"/>
          </a:xfrm>
          <a:prstGeom prst="rect">
            <a:avLst/>
          </a:prstGeom>
        </p:spPr>
      </p:pic>
      <p:sp>
        <p:nvSpPr>
          <p:cNvPr id="3" name="Rectangle 2"/>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4" name="Picture 3"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5"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6" name="Picture 5"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4937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3008313" cy="1162050"/>
          </a:xfrm>
        </p:spPr>
        <p:txBody>
          <a:bodyPr anchor="b"/>
          <a:lstStyle>
            <a:lvl1pPr algn="l">
              <a:defRPr sz="2000" b="1"/>
            </a:lvl1pPr>
          </a:lstStyle>
          <a:p>
            <a:r>
              <a:rPr lang="fr-CA" dirty="0"/>
              <a:t>Click to </a:t>
            </a:r>
            <a:r>
              <a:rPr lang="fr-CA" dirty="0" err="1"/>
              <a:t>edit</a:t>
            </a:r>
            <a:r>
              <a:rPr lang="fr-CA" dirty="0"/>
              <a:t> Master </a:t>
            </a:r>
            <a:r>
              <a:rPr lang="fr-CA" dirty="0" err="1"/>
              <a:t>title</a:t>
            </a:r>
            <a:r>
              <a:rPr lang="fr-CA" dirty="0"/>
              <a:t> style</a:t>
            </a:r>
            <a:endParaRPr lang="en-US" dirty="0"/>
          </a:p>
        </p:txBody>
      </p:sp>
      <p:sp>
        <p:nvSpPr>
          <p:cNvPr id="3" name="Content Placeholder 2"/>
          <p:cNvSpPr>
            <a:spLocks noGrp="1"/>
          </p:cNvSpPr>
          <p:nvPr>
            <p:ph idx="1"/>
          </p:nvPr>
        </p:nvSpPr>
        <p:spPr>
          <a:xfrm>
            <a:off x="3575050" y="404664"/>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fr-CA" dirty="0"/>
              <a:t>Click to </a:t>
            </a:r>
            <a:r>
              <a:rPr lang="fr-CA" dirty="0" err="1"/>
              <a:t>edit</a:t>
            </a:r>
            <a:r>
              <a:rPr lang="fr-CA" dirty="0"/>
              <a:t> Master </a:t>
            </a:r>
            <a:r>
              <a:rPr lang="fr-CA" dirty="0" err="1"/>
              <a:t>text</a:t>
            </a:r>
            <a:r>
              <a:rPr lang="fr-CA" dirty="0"/>
              <a:t> styles</a:t>
            </a:r>
          </a:p>
          <a:p>
            <a:pPr lvl="1"/>
            <a:r>
              <a:rPr lang="fr-CA" dirty="0"/>
              <a:t>Second </a:t>
            </a:r>
            <a:r>
              <a:rPr lang="fr-CA" dirty="0" err="1"/>
              <a:t>level</a:t>
            </a:r>
            <a:endParaRPr lang="fr-CA" dirty="0"/>
          </a:p>
          <a:p>
            <a:pPr lvl="2"/>
            <a:r>
              <a:rPr lang="fr-CA" dirty="0" err="1"/>
              <a:t>Third</a:t>
            </a:r>
            <a:r>
              <a:rPr lang="fr-CA" dirty="0"/>
              <a:t> </a:t>
            </a:r>
            <a:r>
              <a:rPr lang="fr-CA" dirty="0" err="1"/>
              <a:t>level</a:t>
            </a:r>
            <a:endParaRPr lang="fr-CA" dirty="0"/>
          </a:p>
          <a:p>
            <a:pPr lvl="3"/>
            <a:r>
              <a:rPr lang="fr-CA" dirty="0" err="1"/>
              <a:t>Fourth</a:t>
            </a:r>
            <a:r>
              <a:rPr lang="fr-CA" dirty="0"/>
              <a:t> </a:t>
            </a:r>
            <a:r>
              <a:rPr lang="fr-CA" dirty="0" err="1"/>
              <a:t>level</a:t>
            </a:r>
            <a:endParaRPr lang="fr-CA" dirty="0"/>
          </a:p>
          <a:p>
            <a:pPr lvl="4"/>
            <a:r>
              <a:rPr lang="fr-CA" dirty="0" err="1"/>
              <a:t>Fifth</a:t>
            </a:r>
            <a:r>
              <a:rPr lang="fr-CA" dirty="0"/>
              <a:t> </a:t>
            </a:r>
            <a:r>
              <a:rPr lang="fr-CA" dirty="0" err="1"/>
              <a:t>level</a:t>
            </a:r>
            <a:endParaRPr lang="en-US" dirty="0"/>
          </a:p>
        </p:txBody>
      </p:sp>
      <p:sp>
        <p:nvSpPr>
          <p:cNvPr id="4" name="Text Placeholder 3"/>
          <p:cNvSpPr>
            <a:spLocks noGrp="1"/>
          </p:cNvSpPr>
          <p:nvPr>
            <p:ph type="body" sz="half" idx="2"/>
          </p:nvPr>
        </p:nvSpPr>
        <p:spPr>
          <a:xfrm>
            <a:off x="457200" y="177281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Click to edit Master text styles</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67423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302422"/>
            <a:ext cx="5486400" cy="566738"/>
          </a:xfrm>
        </p:spPr>
        <p:txBody>
          <a:bodyPr anchor="b"/>
          <a:lstStyle>
            <a:lvl1pPr algn="l">
              <a:defRPr sz="2000" b="1"/>
            </a:lvl1pPr>
          </a:lstStyle>
          <a:p>
            <a:r>
              <a:rPr lang="fr-CA"/>
              <a:t>Click to edit Master title style</a:t>
            </a:r>
            <a:endParaRPr lang="en-US"/>
          </a:p>
        </p:txBody>
      </p:sp>
      <p:sp>
        <p:nvSpPr>
          <p:cNvPr id="3" name="Picture Placeholder 2"/>
          <p:cNvSpPr>
            <a:spLocks noGrp="1"/>
          </p:cNvSpPr>
          <p:nvPr>
            <p:ph type="pic" idx="1"/>
          </p:nvPr>
        </p:nvSpPr>
        <p:spPr>
          <a:xfrm>
            <a:off x="1792288" y="612775"/>
            <a:ext cx="5486400" cy="35363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CA" noProof="0"/>
              <a:t>Drag picture to placeholder or click icon to add</a:t>
            </a:r>
            <a:endParaRPr lang="en-US" noProof="0"/>
          </a:p>
        </p:txBody>
      </p:sp>
      <p:sp>
        <p:nvSpPr>
          <p:cNvPr id="4" name="Text Placeholder 3"/>
          <p:cNvSpPr>
            <a:spLocks noGrp="1"/>
          </p:cNvSpPr>
          <p:nvPr>
            <p:ph type="body" sz="half" idx="2"/>
          </p:nvPr>
        </p:nvSpPr>
        <p:spPr>
          <a:xfrm>
            <a:off x="1792288" y="486916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Click to edit Master text styles</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dirty="0" err="1">
                <a:solidFill>
                  <a:srgbClr val="A69C95"/>
                </a:solidFill>
                <a:latin typeface="Arial"/>
                <a:cs typeface="Arial"/>
              </a:rPr>
              <a:t>uOttawa.ca</a:t>
            </a:r>
            <a:endParaRPr lang="en-US" b="1" i="0" dirty="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50200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dirty="0"/>
              <a:t>Click to </a:t>
            </a:r>
            <a:r>
              <a:rPr lang="fr-CA" dirty="0" err="1"/>
              <a:t>add</a:t>
            </a:r>
            <a:r>
              <a:rPr lang="fr-CA" dirty="0"/>
              <a:t> </a:t>
            </a:r>
            <a:r>
              <a:rPr lang="fr-CA" dirty="0" err="1"/>
              <a:t>title</a:t>
            </a:r>
            <a:r>
              <a:rPr lang="fr-CA" dirty="0"/>
              <a:t> </a:t>
            </a:r>
            <a:r>
              <a:rPr lang="fr-CA" dirty="0" err="1"/>
              <a:t>here</a:t>
            </a:r>
            <a:endParaRPr lang="en-US" dirty="0"/>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dirty="0"/>
              <a:t>Click to </a:t>
            </a:r>
            <a:r>
              <a:rPr lang="fr-CA" dirty="0" err="1"/>
              <a:t>add</a:t>
            </a:r>
            <a:r>
              <a:rPr lang="fr-CA" dirty="0"/>
              <a:t> content </a:t>
            </a:r>
            <a:r>
              <a:rPr lang="fr-CA" dirty="0" err="1"/>
              <a:t>here</a:t>
            </a:r>
            <a:endParaRPr lang="en-US" dirty="0"/>
          </a:p>
        </p:txBody>
      </p:sp>
      <p:sp>
        <p:nvSpPr>
          <p:cNvPr id="4" name="TextBox 3"/>
          <p:cNvSpPr txBox="1"/>
          <p:nvPr userDrawn="1"/>
        </p:nvSpPr>
        <p:spPr>
          <a:xfrm>
            <a:off x="8663717" y="200778"/>
            <a:ext cx="432048" cy="246221"/>
          </a:xfrm>
          <a:prstGeom prst="rect">
            <a:avLst/>
          </a:prstGeom>
          <a:noFill/>
        </p:spPr>
        <p:txBody>
          <a:bodyPr wrap="square" rtlCol="0">
            <a:spAutoFit/>
          </a:bodyPr>
          <a:lstStyle/>
          <a:p>
            <a:fld id="{F0B1AAE9-9813-2248-B2A8-96C88B254205}" type="slidenum">
              <a:rPr lang="en-US" sz="1000" smtClean="0">
                <a:solidFill>
                  <a:schemeClr val="bg2"/>
                </a:solidFill>
                <a:latin typeface="Arial;"/>
                <a:cs typeface="Arial;"/>
              </a:rPr>
              <a:t>‹#›</a:t>
            </a:fld>
            <a:endParaRPr lang="en-US" sz="1000" dirty="0">
              <a:solidFill>
                <a:schemeClr val="bg2"/>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dt="0"/>
  <p:txStyles>
    <p:titleStyle>
      <a:lvl1pPr algn="l" rtl="0" eaLnBrk="1" fontAlgn="base" hangingPunct="1">
        <a:spcBef>
          <a:spcPct val="0"/>
        </a:spcBef>
        <a:spcAft>
          <a:spcPct val="0"/>
        </a:spcAft>
        <a:defRPr sz="2800" b="1">
          <a:solidFill>
            <a:srgbClr val="990000"/>
          </a:solidFill>
          <a:latin typeface="+mn-lt"/>
          <a:ea typeface="ＭＳ Ｐゴシック" charset="0"/>
          <a:cs typeface="Verdana"/>
        </a:defRPr>
      </a:lvl1pPr>
      <a:lvl2pPr algn="l" rtl="0" eaLnBrk="1" fontAlgn="base" hangingPunct="1">
        <a:spcBef>
          <a:spcPct val="0"/>
        </a:spcBef>
        <a:spcAft>
          <a:spcPct val="0"/>
        </a:spcAft>
        <a:defRPr sz="2800">
          <a:solidFill>
            <a:srgbClr val="990000"/>
          </a:solidFill>
          <a:latin typeface="Verdana" charset="0"/>
          <a:ea typeface="ＭＳ Ｐゴシック" charset="0"/>
        </a:defRPr>
      </a:lvl2pPr>
      <a:lvl3pPr algn="l" rtl="0" eaLnBrk="1" fontAlgn="base" hangingPunct="1">
        <a:spcBef>
          <a:spcPct val="0"/>
        </a:spcBef>
        <a:spcAft>
          <a:spcPct val="0"/>
        </a:spcAft>
        <a:defRPr sz="2800">
          <a:solidFill>
            <a:srgbClr val="990000"/>
          </a:solidFill>
          <a:latin typeface="Verdana" charset="0"/>
          <a:ea typeface="ＭＳ Ｐゴシック" charset="0"/>
        </a:defRPr>
      </a:lvl3pPr>
      <a:lvl4pPr algn="l" rtl="0" eaLnBrk="1" fontAlgn="base" hangingPunct="1">
        <a:spcBef>
          <a:spcPct val="0"/>
        </a:spcBef>
        <a:spcAft>
          <a:spcPct val="0"/>
        </a:spcAft>
        <a:defRPr sz="2800">
          <a:solidFill>
            <a:srgbClr val="990000"/>
          </a:solidFill>
          <a:latin typeface="Verdana" charset="0"/>
          <a:ea typeface="ＭＳ Ｐゴシック" charset="0"/>
        </a:defRPr>
      </a:lvl4pPr>
      <a:lvl5pPr algn="l" rtl="0" eaLnBrk="1" fontAlgn="base" hangingPunct="1">
        <a:spcBef>
          <a:spcPct val="0"/>
        </a:spcBef>
        <a:spcAft>
          <a:spcPct val="0"/>
        </a:spcAft>
        <a:defRPr sz="2800">
          <a:solidFill>
            <a:srgbClr val="990000"/>
          </a:solidFill>
          <a:latin typeface="Verdana" charset="0"/>
          <a:ea typeface="ＭＳ Ｐゴシック"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ran.r-project.org/doc/manuals/r-release/R-intro.pdf" TargetMode="External"/><Relationship Id="rId2" Type="http://schemas.openxmlformats.org/officeDocument/2006/relationships/hyperlink" Target="https://stat.ethz.ch/R-manual/R-devel/library/base/html/bindenv.html" TargetMode="External"/><Relationship Id="rId1" Type="http://schemas.openxmlformats.org/officeDocument/2006/relationships/slideLayout" Target="../slideLayouts/slideLayout2.xml"/><Relationship Id="rId4" Type="http://schemas.openxmlformats.org/officeDocument/2006/relationships/hyperlink" Target="https://cran.r-project.org/web/packages/pointr/readme/READM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CD9A-2A40-6B70-D1D7-53155ADA03E3}"/>
              </a:ext>
            </a:extLst>
          </p:cNvPr>
          <p:cNvSpPr>
            <a:spLocks noGrp="1"/>
          </p:cNvSpPr>
          <p:nvPr>
            <p:ph type="title"/>
          </p:nvPr>
        </p:nvSpPr>
        <p:spPr>
          <a:xfrm>
            <a:off x="722313" y="4281115"/>
            <a:ext cx="7772400" cy="1362075"/>
          </a:xfrm>
        </p:spPr>
        <p:txBody>
          <a:bodyPr wrap="square" anchor="t">
            <a:normAutofit/>
          </a:bodyPr>
          <a:lstStyle/>
          <a:p>
            <a:r>
              <a:rPr lang="en-US" dirty="0"/>
              <a:t>CSI3120 Lab - Week 3</a:t>
            </a:r>
          </a:p>
        </p:txBody>
      </p:sp>
      <p:sp>
        <p:nvSpPr>
          <p:cNvPr id="3" name="Content Placeholder 2">
            <a:extLst>
              <a:ext uri="{FF2B5EF4-FFF2-40B4-BE49-F238E27FC236}">
                <a16:creationId xmlns:a16="http://schemas.microsoft.com/office/drawing/2014/main" id="{8B0AD4CF-F9B6-E03B-990C-2774FF34EE51}"/>
              </a:ext>
            </a:extLst>
          </p:cNvPr>
          <p:cNvSpPr>
            <a:spLocks noGrp="1"/>
          </p:cNvSpPr>
          <p:nvPr>
            <p:ph type="body" idx="1"/>
          </p:nvPr>
        </p:nvSpPr>
        <p:spPr>
          <a:xfrm>
            <a:off x="722313" y="2780928"/>
            <a:ext cx="7772400" cy="1500187"/>
          </a:xfrm>
        </p:spPr>
        <p:txBody>
          <a:bodyPr wrap="square" anchor="b">
            <a:normAutofit/>
          </a:bodyPr>
          <a:lstStyle/>
          <a:p>
            <a:r>
              <a:rPr lang="en-US" dirty="0"/>
              <a:t>Presenter: P S Abhiram</a:t>
            </a:r>
          </a:p>
        </p:txBody>
      </p:sp>
    </p:spTree>
    <p:extLst>
      <p:ext uri="{BB962C8B-B14F-4D97-AF65-F5344CB8AC3E}">
        <p14:creationId xmlns:p14="http://schemas.microsoft.com/office/powerpoint/2010/main" val="26935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6EC2-654F-993A-C4DA-E977EC3BBA94}"/>
              </a:ext>
            </a:extLst>
          </p:cNvPr>
          <p:cNvSpPr>
            <a:spLocks noGrp="1"/>
          </p:cNvSpPr>
          <p:nvPr>
            <p:ph type="title"/>
          </p:nvPr>
        </p:nvSpPr>
        <p:spPr/>
        <p:txBody>
          <a:bodyPr/>
          <a:lstStyle/>
          <a:p>
            <a:r>
              <a:rPr lang="en-IN" dirty="0"/>
              <a:t>Lock Binding</a:t>
            </a:r>
          </a:p>
        </p:txBody>
      </p:sp>
      <p:sp>
        <p:nvSpPr>
          <p:cNvPr id="3" name="Content Placeholder 2">
            <a:extLst>
              <a:ext uri="{FF2B5EF4-FFF2-40B4-BE49-F238E27FC236}">
                <a16:creationId xmlns:a16="http://schemas.microsoft.com/office/drawing/2014/main" id="{4131512B-820E-8210-296A-12ABDBECDE64}"/>
              </a:ext>
            </a:extLst>
          </p:cNvPr>
          <p:cNvSpPr>
            <a:spLocks noGrp="1"/>
          </p:cNvSpPr>
          <p:nvPr>
            <p:ph idx="1"/>
          </p:nvPr>
        </p:nvSpPr>
        <p:spPr/>
        <p:txBody>
          <a:bodyPr/>
          <a:lstStyle/>
          <a:p>
            <a:r>
              <a:rPr lang="en-US" dirty="0" err="1"/>
              <a:t>lockBinding</a:t>
            </a:r>
            <a:r>
              <a:rPr lang="en-US" dirty="0"/>
              <a:t> locks individual bindings in the specified environment. </a:t>
            </a:r>
          </a:p>
          <a:p>
            <a:r>
              <a:rPr lang="en-US" dirty="0"/>
              <a:t>The value of a locked binding cannot be changed. </a:t>
            </a:r>
          </a:p>
          <a:p>
            <a:r>
              <a:rPr lang="en-US" dirty="0"/>
              <a:t>Locked bindings may be removed from an environment unless the environment is locked.</a:t>
            </a:r>
            <a:endParaRPr lang="en-IN" dirty="0"/>
          </a:p>
        </p:txBody>
      </p:sp>
    </p:spTree>
    <p:extLst>
      <p:ext uri="{BB962C8B-B14F-4D97-AF65-F5344CB8AC3E}">
        <p14:creationId xmlns:p14="http://schemas.microsoft.com/office/powerpoint/2010/main" val="251041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778D-57B3-0DDF-F600-3E3E665C5BC6}"/>
              </a:ext>
            </a:extLst>
          </p:cNvPr>
          <p:cNvSpPr>
            <a:spLocks noGrp="1"/>
          </p:cNvSpPr>
          <p:nvPr>
            <p:ph type="title"/>
          </p:nvPr>
        </p:nvSpPr>
        <p:spPr/>
        <p:txBody>
          <a:bodyPr/>
          <a:lstStyle/>
          <a:p>
            <a:r>
              <a:rPr lang="en-IN" dirty="0"/>
              <a:t>Make active binding</a:t>
            </a:r>
          </a:p>
        </p:txBody>
      </p:sp>
      <p:sp>
        <p:nvSpPr>
          <p:cNvPr id="3" name="Content Placeholder 2">
            <a:extLst>
              <a:ext uri="{FF2B5EF4-FFF2-40B4-BE49-F238E27FC236}">
                <a16:creationId xmlns:a16="http://schemas.microsoft.com/office/drawing/2014/main" id="{6730C7A7-A58E-67FE-6546-FC343CEC18C6}"/>
              </a:ext>
            </a:extLst>
          </p:cNvPr>
          <p:cNvSpPr>
            <a:spLocks noGrp="1"/>
          </p:cNvSpPr>
          <p:nvPr>
            <p:ph idx="1"/>
          </p:nvPr>
        </p:nvSpPr>
        <p:spPr/>
        <p:txBody>
          <a:bodyPr/>
          <a:lstStyle/>
          <a:p>
            <a:r>
              <a:rPr lang="en-US" dirty="0" err="1"/>
              <a:t>makeActiveBinding</a:t>
            </a:r>
            <a:r>
              <a:rPr lang="en-US" dirty="0"/>
              <a:t> installs fun in environment env so that getting the value of </a:t>
            </a:r>
            <a:r>
              <a:rPr lang="en-US" dirty="0" err="1"/>
              <a:t>sym</a:t>
            </a:r>
            <a:r>
              <a:rPr lang="en-US" dirty="0"/>
              <a:t> calls fun with no arguments, and assigning to </a:t>
            </a:r>
            <a:r>
              <a:rPr lang="en-US" dirty="0" err="1"/>
              <a:t>sym</a:t>
            </a:r>
            <a:r>
              <a:rPr lang="en-US" dirty="0"/>
              <a:t> calls fun with one argument, the value to be assigned. </a:t>
            </a:r>
          </a:p>
          <a:p>
            <a:r>
              <a:rPr lang="en-US" dirty="0"/>
              <a:t>This allows the implementation of things like C variables linked to R variables and variables linked to databases, and is used to implement </a:t>
            </a:r>
            <a:r>
              <a:rPr lang="en-US" dirty="0" err="1"/>
              <a:t>setRefClass</a:t>
            </a:r>
            <a:r>
              <a:rPr lang="en-US" dirty="0"/>
              <a:t>. </a:t>
            </a:r>
          </a:p>
          <a:p>
            <a:r>
              <a:rPr lang="en-US" dirty="0"/>
              <a:t>It may also be useful for making thread-safe versions of some system </a:t>
            </a:r>
            <a:r>
              <a:rPr lang="en-US" dirty="0" err="1"/>
              <a:t>globals</a:t>
            </a:r>
            <a:r>
              <a:rPr lang="en-US" dirty="0"/>
              <a:t>. </a:t>
            </a:r>
          </a:p>
          <a:p>
            <a:r>
              <a:rPr lang="en-US" dirty="0"/>
              <a:t>Currently active bindings are not preserved during package installation, but they can be created in .</a:t>
            </a:r>
            <a:r>
              <a:rPr lang="en-US" dirty="0" err="1"/>
              <a:t>onLoad</a:t>
            </a:r>
            <a:r>
              <a:rPr lang="en-US" dirty="0"/>
              <a:t>.</a:t>
            </a:r>
            <a:endParaRPr lang="en-IN" dirty="0"/>
          </a:p>
        </p:txBody>
      </p:sp>
    </p:spTree>
    <p:extLst>
      <p:ext uri="{BB962C8B-B14F-4D97-AF65-F5344CB8AC3E}">
        <p14:creationId xmlns:p14="http://schemas.microsoft.com/office/powerpoint/2010/main" val="193011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6BEC-F995-DFD2-234C-FFA0A589CD15}"/>
              </a:ext>
            </a:extLst>
          </p:cNvPr>
          <p:cNvSpPr>
            <a:spLocks noGrp="1"/>
          </p:cNvSpPr>
          <p:nvPr>
            <p:ph type="title"/>
          </p:nvPr>
        </p:nvSpPr>
        <p:spPr/>
        <p:txBody>
          <a:bodyPr/>
          <a:lstStyle/>
          <a:p>
            <a:r>
              <a:rPr lang="en-IN" dirty="0"/>
              <a:t>Bindings Contd..</a:t>
            </a:r>
          </a:p>
        </p:txBody>
      </p:sp>
      <p:sp>
        <p:nvSpPr>
          <p:cNvPr id="3" name="Content Placeholder 2">
            <a:extLst>
              <a:ext uri="{FF2B5EF4-FFF2-40B4-BE49-F238E27FC236}">
                <a16:creationId xmlns:a16="http://schemas.microsoft.com/office/drawing/2014/main" id="{149BCFCD-1AF4-5C26-6181-86C8E3B965CB}"/>
              </a:ext>
            </a:extLst>
          </p:cNvPr>
          <p:cNvSpPr>
            <a:spLocks noGrp="1"/>
          </p:cNvSpPr>
          <p:nvPr>
            <p:ph idx="1"/>
          </p:nvPr>
        </p:nvSpPr>
        <p:spPr/>
        <p:txBody>
          <a:bodyPr/>
          <a:lstStyle/>
          <a:p>
            <a:r>
              <a:rPr lang="en-US" dirty="0"/>
              <a:t>The </a:t>
            </a:r>
            <a:r>
              <a:rPr lang="en-US" dirty="0" err="1"/>
              <a:t>bindingIsLocked</a:t>
            </a:r>
            <a:r>
              <a:rPr lang="en-US" dirty="0"/>
              <a:t> and </a:t>
            </a:r>
            <a:r>
              <a:rPr lang="en-US" dirty="0" err="1"/>
              <a:t>environmentIsLocked</a:t>
            </a:r>
            <a:r>
              <a:rPr lang="en-US" dirty="0"/>
              <a:t> return a length-one logical vector. </a:t>
            </a:r>
          </a:p>
          <a:p>
            <a:r>
              <a:rPr lang="en-US" dirty="0"/>
              <a:t>The remaining functions return NULL, invisibly.</a:t>
            </a:r>
            <a:endParaRPr lang="en-IN" dirty="0"/>
          </a:p>
        </p:txBody>
      </p:sp>
    </p:spTree>
    <p:extLst>
      <p:ext uri="{BB962C8B-B14F-4D97-AF65-F5344CB8AC3E}">
        <p14:creationId xmlns:p14="http://schemas.microsoft.com/office/powerpoint/2010/main" val="145095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C186-9153-A5F8-5F95-39F5AE6FCBA2}"/>
              </a:ext>
            </a:extLst>
          </p:cNvPr>
          <p:cNvSpPr>
            <a:spLocks noGrp="1"/>
          </p:cNvSpPr>
          <p:nvPr>
            <p:ph type="title"/>
          </p:nvPr>
        </p:nvSpPr>
        <p:spPr/>
        <p:txBody>
          <a:bodyPr/>
          <a:lstStyle/>
          <a:p>
            <a:r>
              <a:rPr lang="en-IN" dirty="0"/>
              <a:t>Scope of variables</a:t>
            </a:r>
          </a:p>
        </p:txBody>
      </p:sp>
      <p:sp>
        <p:nvSpPr>
          <p:cNvPr id="3" name="Content Placeholder 2">
            <a:extLst>
              <a:ext uri="{FF2B5EF4-FFF2-40B4-BE49-F238E27FC236}">
                <a16:creationId xmlns:a16="http://schemas.microsoft.com/office/drawing/2014/main" id="{E1A77195-D7DF-048C-8C22-EEF60605994B}"/>
              </a:ext>
            </a:extLst>
          </p:cNvPr>
          <p:cNvSpPr>
            <a:spLocks noGrp="1"/>
          </p:cNvSpPr>
          <p:nvPr>
            <p:ph idx="1"/>
          </p:nvPr>
        </p:nvSpPr>
        <p:spPr/>
        <p:txBody>
          <a:bodyPr/>
          <a:lstStyle/>
          <a:p>
            <a:r>
              <a:rPr lang="en-IN" dirty="0"/>
              <a:t>Global variables: Defined for the whole source code.</a:t>
            </a:r>
          </a:p>
          <a:p>
            <a:r>
              <a:rPr lang="en-IN" dirty="0"/>
              <a:t>Local variable: Defined only for a particular block.</a:t>
            </a:r>
          </a:p>
          <a:p>
            <a:endParaRPr lang="en-IN" dirty="0"/>
          </a:p>
        </p:txBody>
      </p:sp>
    </p:spTree>
    <p:extLst>
      <p:ext uri="{BB962C8B-B14F-4D97-AF65-F5344CB8AC3E}">
        <p14:creationId xmlns:p14="http://schemas.microsoft.com/office/powerpoint/2010/main" val="207022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C186-9153-A5F8-5F95-39F5AE6FCBA2}"/>
              </a:ext>
            </a:extLst>
          </p:cNvPr>
          <p:cNvSpPr>
            <a:spLocks noGrp="1"/>
          </p:cNvSpPr>
          <p:nvPr>
            <p:ph type="title"/>
          </p:nvPr>
        </p:nvSpPr>
        <p:spPr/>
        <p:txBody>
          <a:bodyPr/>
          <a:lstStyle/>
          <a:p>
            <a:r>
              <a:rPr lang="en-IN" dirty="0"/>
              <a:t>Priorities</a:t>
            </a:r>
          </a:p>
        </p:txBody>
      </p:sp>
      <p:sp>
        <p:nvSpPr>
          <p:cNvPr id="3" name="Content Placeholder 2">
            <a:extLst>
              <a:ext uri="{FF2B5EF4-FFF2-40B4-BE49-F238E27FC236}">
                <a16:creationId xmlns:a16="http://schemas.microsoft.com/office/drawing/2014/main" id="{E1A77195-D7DF-048C-8C22-EEF60605994B}"/>
              </a:ext>
            </a:extLst>
          </p:cNvPr>
          <p:cNvSpPr>
            <a:spLocks noGrp="1"/>
          </p:cNvSpPr>
          <p:nvPr>
            <p:ph idx="1"/>
          </p:nvPr>
        </p:nvSpPr>
        <p:spPr/>
        <p:txBody>
          <a:bodyPr/>
          <a:lstStyle/>
          <a:p>
            <a:r>
              <a:rPr lang="en-IN" dirty="0"/>
              <a:t>Block scope: Priority is given to the variable inside the block.</a:t>
            </a:r>
          </a:p>
          <a:p>
            <a:r>
              <a:rPr lang="en-IN" dirty="0"/>
              <a:t>Global variables do not get immediate priority unless specified otherwise.</a:t>
            </a:r>
          </a:p>
        </p:txBody>
      </p:sp>
    </p:spTree>
    <p:extLst>
      <p:ext uri="{BB962C8B-B14F-4D97-AF65-F5344CB8AC3E}">
        <p14:creationId xmlns:p14="http://schemas.microsoft.com/office/powerpoint/2010/main" val="284520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A1D6-6E77-0D7F-8C2F-4E95CFAE0EF6}"/>
              </a:ext>
            </a:extLst>
          </p:cNvPr>
          <p:cNvSpPr>
            <a:spLocks noGrp="1"/>
          </p:cNvSpPr>
          <p:nvPr>
            <p:ph type="title"/>
          </p:nvPr>
        </p:nvSpPr>
        <p:spPr/>
        <p:txBody>
          <a:bodyPr/>
          <a:lstStyle/>
          <a:p>
            <a:r>
              <a:rPr lang="en-IN" dirty="0"/>
              <a:t>Assignments within functions</a:t>
            </a:r>
          </a:p>
        </p:txBody>
      </p:sp>
      <p:sp>
        <p:nvSpPr>
          <p:cNvPr id="3" name="Content Placeholder 2">
            <a:extLst>
              <a:ext uri="{FF2B5EF4-FFF2-40B4-BE49-F238E27FC236}">
                <a16:creationId xmlns:a16="http://schemas.microsoft.com/office/drawing/2014/main" id="{0620D036-2253-3568-BF88-F6189D233044}"/>
              </a:ext>
            </a:extLst>
          </p:cNvPr>
          <p:cNvSpPr>
            <a:spLocks noGrp="1"/>
          </p:cNvSpPr>
          <p:nvPr>
            <p:ph idx="1"/>
          </p:nvPr>
        </p:nvSpPr>
        <p:spPr/>
        <p:txBody>
          <a:bodyPr/>
          <a:lstStyle/>
          <a:p>
            <a:r>
              <a:rPr lang="en-US" dirty="0"/>
              <a:t>Note that any ordinary assignments done within the function are local and temporary and are lost after exit from the function. </a:t>
            </a:r>
          </a:p>
          <a:p>
            <a:r>
              <a:rPr lang="en-US" dirty="0"/>
              <a:t>Thus, an assignment X &lt;- 5 does not affect the value of the argument in the calling program.</a:t>
            </a:r>
          </a:p>
          <a:p>
            <a:r>
              <a:rPr lang="en-US" dirty="0"/>
              <a:t>To understand completely the rules governing the scope of R assignments the reader needs to be familiar with the notion of an evaluation frame.</a:t>
            </a:r>
          </a:p>
          <a:p>
            <a:r>
              <a:rPr lang="en-US" dirty="0"/>
              <a:t>If global and permanent assignments are intended within a function, then either the “super assignment” operator, &lt;&lt;- or the function assign() can be used.</a:t>
            </a:r>
          </a:p>
          <a:p>
            <a:endParaRPr lang="en-IN" dirty="0"/>
          </a:p>
        </p:txBody>
      </p:sp>
    </p:spTree>
    <p:extLst>
      <p:ext uri="{BB962C8B-B14F-4D97-AF65-F5344CB8AC3E}">
        <p14:creationId xmlns:p14="http://schemas.microsoft.com/office/powerpoint/2010/main" val="236515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8DBD-BFC6-735D-6976-98490300CDE1}"/>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3A1705C6-F395-B3CA-BDFD-E76798962EB5}"/>
              </a:ext>
            </a:extLst>
          </p:cNvPr>
          <p:cNvSpPr>
            <a:spLocks noGrp="1"/>
          </p:cNvSpPr>
          <p:nvPr>
            <p:ph idx="1"/>
          </p:nvPr>
        </p:nvSpPr>
        <p:spPr/>
        <p:txBody>
          <a:bodyPr/>
          <a:lstStyle/>
          <a:p>
            <a:r>
              <a:rPr lang="en-US" dirty="0"/>
              <a:t>The symbols which occur in the body of a function can be divided into three classes; formal parameters, local variables and free variables. </a:t>
            </a:r>
          </a:p>
          <a:p>
            <a:r>
              <a:rPr lang="en-US" dirty="0"/>
              <a:t>The formal parameters of a function are those occurring in the argument list of the function. Their values are determined by the process of binding the actual function arguments to the formal parameters. </a:t>
            </a:r>
          </a:p>
          <a:p>
            <a:r>
              <a:rPr lang="en-US" dirty="0"/>
              <a:t>Local variables are those whose values are determined by the evaluation of expressions in the body of the functions. </a:t>
            </a:r>
          </a:p>
          <a:p>
            <a:r>
              <a:rPr lang="en-US" dirty="0"/>
              <a:t>Variables which are not formal parameters or local variables are called free variables. Free variables become local variables if they are assigned to</a:t>
            </a:r>
            <a:endParaRPr lang="en-IN" dirty="0"/>
          </a:p>
        </p:txBody>
      </p:sp>
    </p:spTree>
    <p:extLst>
      <p:ext uri="{BB962C8B-B14F-4D97-AF65-F5344CB8AC3E}">
        <p14:creationId xmlns:p14="http://schemas.microsoft.com/office/powerpoint/2010/main" val="403072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C2F1-90D8-1FE0-87A5-09D506980862}"/>
              </a:ext>
            </a:extLst>
          </p:cNvPr>
          <p:cNvSpPr>
            <a:spLocks noGrp="1"/>
          </p:cNvSpPr>
          <p:nvPr>
            <p:ph type="title"/>
          </p:nvPr>
        </p:nvSpPr>
        <p:spPr>
          <a:xfrm>
            <a:off x="685800" y="381000"/>
            <a:ext cx="6553200" cy="914400"/>
          </a:xfrm>
        </p:spPr>
        <p:txBody>
          <a:bodyPr wrap="square" anchor="ctr">
            <a:normAutofit/>
          </a:bodyPr>
          <a:lstStyle/>
          <a:p>
            <a:r>
              <a:rPr lang="en-IN" dirty="0"/>
              <a:t>Scope contd..</a:t>
            </a:r>
          </a:p>
        </p:txBody>
      </p:sp>
      <p:sp>
        <p:nvSpPr>
          <p:cNvPr id="3" name="Content Placeholder 2">
            <a:extLst>
              <a:ext uri="{FF2B5EF4-FFF2-40B4-BE49-F238E27FC236}">
                <a16:creationId xmlns:a16="http://schemas.microsoft.com/office/drawing/2014/main" id="{4A55AFB3-242A-F17A-2A72-FA35FE47A545}"/>
              </a:ext>
            </a:extLst>
          </p:cNvPr>
          <p:cNvSpPr>
            <a:spLocks noGrp="1"/>
          </p:cNvSpPr>
          <p:nvPr>
            <p:ph sz="half" idx="1"/>
          </p:nvPr>
        </p:nvSpPr>
        <p:spPr>
          <a:xfrm>
            <a:off x="685800" y="1524000"/>
            <a:ext cx="3810000" cy="3886200"/>
          </a:xfrm>
        </p:spPr>
        <p:txBody>
          <a:bodyPr wrap="square" anchor="t">
            <a:normAutofit fontScale="77500" lnSpcReduction="20000"/>
          </a:bodyPr>
          <a:lstStyle/>
          <a:p>
            <a:r>
              <a:rPr lang="en-IN" dirty="0"/>
              <a:t>Consider the following function:</a:t>
            </a:r>
          </a:p>
          <a:p>
            <a:r>
              <a:rPr lang="en-US" dirty="0"/>
              <a:t>In this function, x is a formal parameter, y is a local variable and z is a free variable</a:t>
            </a:r>
            <a:endParaRPr lang="en-IN" dirty="0"/>
          </a:p>
          <a:p>
            <a:r>
              <a:rPr lang="en-US" dirty="0"/>
              <a:t>In R the free variable bindings are resolved by first looking in the environment in which the function was created.</a:t>
            </a:r>
          </a:p>
          <a:p>
            <a:r>
              <a:rPr lang="en-US" dirty="0"/>
              <a:t>This is called lexical scope.</a:t>
            </a:r>
            <a:endParaRPr lang="en-IN" dirty="0"/>
          </a:p>
          <a:p>
            <a:pPr marL="0" indent="0">
              <a:buNone/>
            </a:pPr>
            <a:endParaRPr lang="en-IN" dirty="0"/>
          </a:p>
        </p:txBody>
      </p:sp>
      <p:pic>
        <p:nvPicPr>
          <p:cNvPr id="5" name="Picture 4">
            <a:extLst>
              <a:ext uri="{FF2B5EF4-FFF2-40B4-BE49-F238E27FC236}">
                <a16:creationId xmlns:a16="http://schemas.microsoft.com/office/drawing/2014/main" id="{3BBADC4D-838A-01CD-4187-FDDCAC61D0A6}"/>
              </a:ext>
            </a:extLst>
          </p:cNvPr>
          <p:cNvPicPr>
            <a:picLocks noChangeAspect="1"/>
          </p:cNvPicPr>
          <p:nvPr/>
        </p:nvPicPr>
        <p:blipFill>
          <a:blip r:embed="rId2"/>
          <a:stretch>
            <a:fillRect/>
          </a:stretch>
        </p:blipFill>
        <p:spPr>
          <a:xfrm>
            <a:off x="4648200" y="2245713"/>
            <a:ext cx="3810000" cy="2442773"/>
          </a:xfrm>
          <a:prstGeom prst="rect">
            <a:avLst/>
          </a:prstGeom>
          <a:noFill/>
        </p:spPr>
      </p:pic>
    </p:spTree>
    <p:extLst>
      <p:ext uri="{BB962C8B-B14F-4D97-AF65-F5344CB8AC3E}">
        <p14:creationId xmlns:p14="http://schemas.microsoft.com/office/powerpoint/2010/main" val="329480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A3FF-721E-95B0-5978-A407CB82D23D}"/>
              </a:ext>
            </a:extLst>
          </p:cNvPr>
          <p:cNvSpPr>
            <a:spLocks noGrp="1"/>
          </p:cNvSpPr>
          <p:nvPr>
            <p:ph type="title"/>
          </p:nvPr>
        </p:nvSpPr>
        <p:spPr/>
        <p:txBody>
          <a:bodyPr/>
          <a:lstStyle/>
          <a:p>
            <a:r>
              <a:rPr lang="en-IN" dirty="0"/>
              <a:t>Static vs Lexical Scope</a:t>
            </a:r>
          </a:p>
        </p:txBody>
      </p:sp>
      <p:pic>
        <p:nvPicPr>
          <p:cNvPr id="5" name="Content Placeholder 4">
            <a:extLst>
              <a:ext uri="{FF2B5EF4-FFF2-40B4-BE49-F238E27FC236}">
                <a16:creationId xmlns:a16="http://schemas.microsoft.com/office/drawing/2014/main" id="{E559D15D-1B78-10DD-492C-4C9C34465ADC}"/>
              </a:ext>
            </a:extLst>
          </p:cNvPr>
          <p:cNvPicPr>
            <a:picLocks noGrp="1" noChangeAspect="1"/>
          </p:cNvPicPr>
          <p:nvPr>
            <p:ph sz="half" idx="2"/>
          </p:nvPr>
        </p:nvPicPr>
        <p:blipFill>
          <a:blip r:embed="rId2"/>
          <a:stretch>
            <a:fillRect/>
          </a:stretch>
        </p:blipFill>
        <p:spPr>
          <a:xfrm>
            <a:off x="2051720" y="2564904"/>
            <a:ext cx="4278001" cy="1453529"/>
          </a:xfrm>
          <a:prstGeom prst="rect">
            <a:avLst/>
          </a:prstGeom>
        </p:spPr>
      </p:pic>
    </p:spTree>
    <p:extLst>
      <p:ext uri="{BB962C8B-B14F-4D97-AF65-F5344CB8AC3E}">
        <p14:creationId xmlns:p14="http://schemas.microsoft.com/office/powerpoint/2010/main" val="311990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296D-5B5D-E332-7AF1-1CD25A588AFA}"/>
              </a:ext>
            </a:extLst>
          </p:cNvPr>
          <p:cNvSpPr>
            <a:spLocks noGrp="1"/>
          </p:cNvSpPr>
          <p:nvPr>
            <p:ph type="title"/>
          </p:nvPr>
        </p:nvSpPr>
        <p:spPr/>
        <p:txBody>
          <a:bodyPr/>
          <a:lstStyle/>
          <a:p>
            <a:r>
              <a:rPr lang="en-IN" dirty="0"/>
              <a:t>Static vs Lexical scope</a:t>
            </a:r>
          </a:p>
        </p:txBody>
      </p:sp>
      <p:sp>
        <p:nvSpPr>
          <p:cNvPr id="3" name="Content Placeholder 2">
            <a:extLst>
              <a:ext uri="{FF2B5EF4-FFF2-40B4-BE49-F238E27FC236}">
                <a16:creationId xmlns:a16="http://schemas.microsoft.com/office/drawing/2014/main" id="{E7C0702E-CB74-7E2B-9AF4-4E5A4E6B1B6F}"/>
              </a:ext>
            </a:extLst>
          </p:cNvPr>
          <p:cNvSpPr>
            <a:spLocks noGrp="1"/>
          </p:cNvSpPr>
          <p:nvPr>
            <p:ph idx="1"/>
          </p:nvPr>
        </p:nvSpPr>
        <p:spPr/>
        <p:txBody>
          <a:bodyPr/>
          <a:lstStyle/>
          <a:p>
            <a:r>
              <a:rPr lang="en-US" dirty="0"/>
              <a:t>The variable n in the function sq is not an argument to that function. Therefore it is a free variable and the scoping rules must be used to ascertain the value that is to be associated with it.</a:t>
            </a:r>
            <a:endParaRPr lang="en-IN" dirty="0"/>
          </a:p>
          <a:p>
            <a:r>
              <a:rPr lang="en-US" dirty="0"/>
              <a:t>Under static scope (S-Plus) the value is that associated with a global variable named n.</a:t>
            </a:r>
          </a:p>
          <a:p>
            <a:r>
              <a:rPr lang="en-US" dirty="0"/>
              <a:t>Under lexical scope (R) it is the parameter to the function cube since that is the active binding for the variable n at the time the function sq was defined.</a:t>
            </a:r>
          </a:p>
          <a:p>
            <a:r>
              <a:rPr lang="en-US" dirty="0"/>
              <a:t>The difference between evaluation in R and evaluation in S-Plus is that S-Plus looks for a global variable called n while R first looks for a variable called n in the environment created when cube was invoked.</a:t>
            </a:r>
            <a:endParaRPr lang="en-IN" dirty="0"/>
          </a:p>
        </p:txBody>
      </p:sp>
    </p:spTree>
    <p:extLst>
      <p:ext uri="{BB962C8B-B14F-4D97-AF65-F5344CB8AC3E}">
        <p14:creationId xmlns:p14="http://schemas.microsoft.com/office/powerpoint/2010/main" val="229014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a:rPr>
              <a:t>Structure of this lab:</a:t>
            </a:r>
            <a:r>
              <a:rPr lang="en-US" dirty="0">
                <a:latin typeface="Arial"/>
                <a:cs typeface="Arial"/>
              </a:rPr>
              <a:t>	</a:t>
            </a:r>
          </a:p>
        </p:txBody>
      </p:sp>
      <p:sp>
        <p:nvSpPr>
          <p:cNvPr id="7" name="Content Placeholder 6"/>
          <p:cNvSpPr>
            <a:spLocks noGrp="1"/>
          </p:cNvSpPr>
          <p:nvPr>
            <p:ph idx="1"/>
          </p:nvPr>
        </p:nvSpPr>
        <p:spPr/>
        <p:txBody>
          <a:bodyPr/>
          <a:lstStyle/>
          <a:p>
            <a:pPr lvl="1"/>
            <a:r>
              <a:rPr lang="en-US" dirty="0">
                <a:cs typeface="Arial"/>
              </a:rPr>
              <a:t>Quiz: 10 minutes</a:t>
            </a:r>
          </a:p>
          <a:p>
            <a:pPr lvl="1"/>
            <a:r>
              <a:rPr lang="en-US" dirty="0">
                <a:cs typeface="Arial"/>
              </a:rPr>
              <a:t>R programming: 70 minutes</a:t>
            </a:r>
          </a:p>
        </p:txBody>
      </p:sp>
    </p:spTree>
    <p:extLst>
      <p:ext uri="{BB962C8B-B14F-4D97-AF65-F5344CB8AC3E}">
        <p14:creationId xmlns:p14="http://schemas.microsoft.com/office/powerpoint/2010/main" val="415067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59C6EF-6189-2D37-6A24-36BFBC7FA034}"/>
              </a:ext>
            </a:extLst>
          </p:cNvPr>
          <p:cNvPicPr>
            <a:picLocks noChangeAspect="1"/>
          </p:cNvPicPr>
          <p:nvPr/>
        </p:nvPicPr>
        <p:blipFill>
          <a:blip r:embed="rId2"/>
          <a:stretch>
            <a:fillRect/>
          </a:stretch>
        </p:blipFill>
        <p:spPr>
          <a:xfrm>
            <a:off x="1792288" y="635254"/>
            <a:ext cx="5486400" cy="3491346"/>
          </a:xfrm>
          <a:prstGeom prst="rect">
            <a:avLst/>
          </a:prstGeom>
          <a:noFill/>
        </p:spPr>
      </p:pic>
    </p:spTree>
    <p:extLst>
      <p:ext uri="{BB962C8B-B14F-4D97-AF65-F5344CB8AC3E}">
        <p14:creationId xmlns:p14="http://schemas.microsoft.com/office/powerpoint/2010/main" val="238658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8CC7E12-6902-2A0C-96BD-62402FBFEE6F}"/>
              </a:ext>
            </a:extLst>
          </p:cNvPr>
          <p:cNvSpPr>
            <a:spLocks noGrp="1"/>
          </p:cNvSpPr>
          <p:nvPr>
            <p:ph type="title"/>
          </p:nvPr>
        </p:nvSpPr>
        <p:spPr>
          <a:xfrm>
            <a:off x="722313" y="4281115"/>
            <a:ext cx="7772400" cy="1362075"/>
          </a:xfrm>
        </p:spPr>
        <p:txBody>
          <a:bodyPr wrap="square" anchor="t">
            <a:normAutofit/>
          </a:bodyPr>
          <a:lstStyle/>
          <a:p>
            <a:r>
              <a:rPr lang="en-US" dirty="0"/>
              <a:t>More on Lexical scope</a:t>
            </a:r>
          </a:p>
        </p:txBody>
      </p:sp>
      <p:sp>
        <p:nvSpPr>
          <p:cNvPr id="11" name="Content Placeholder 2">
            <a:extLst>
              <a:ext uri="{FF2B5EF4-FFF2-40B4-BE49-F238E27FC236}">
                <a16:creationId xmlns:a16="http://schemas.microsoft.com/office/drawing/2014/main" id="{00941596-1ED9-AB00-AB6C-1559190A8FB7}"/>
              </a:ext>
            </a:extLst>
          </p:cNvPr>
          <p:cNvSpPr>
            <a:spLocks noGrp="1"/>
          </p:cNvSpPr>
          <p:nvPr>
            <p:ph type="body" idx="1"/>
          </p:nvPr>
        </p:nvSpPr>
        <p:spPr>
          <a:xfrm>
            <a:off x="722313" y="2780928"/>
            <a:ext cx="7772400" cy="1500187"/>
          </a:xfrm>
        </p:spPr>
        <p:txBody>
          <a:bodyPr wrap="square" anchor="b">
            <a:normAutofit/>
          </a:bodyPr>
          <a:lstStyle/>
          <a:p>
            <a:endParaRPr lang="en-US" dirty="0"/>
          </a:p>
          <a:p>
            <a:endParaRPr lang="en-US" dirty="0"/>
          </a:p>
        </p:txBody>
      </p:sp>
    </p:spTree>
    <p:extLst>
      <p:ext uri="{BB962C8B-B14F-4D97-AF65-F5344CB8AC3E}">
        <p14:creationId xmlns:p14="http://schemas.microsoft.com/office/powerpoint/2010/main" val="39514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9578A74-4417-56F1-71B2-0B454E53A52C}"/>
              </a:ext>
            </a:extLst>
          </p:cNvPr>
          <p:cNvSpPr>
            <a:spLocks noGrp="1"/>
          </p:cNvSpPr>
          <p:nvPr>
            <p:ph type="title"/>
          </p:nvPr>
        </p:nvSpPr>
        <p:spPr>
          <a:xfrm>
            <a:off x="412750" y="692696"/>
            <a:ext cx="7774632" cy="864096"/>
          </a:xfrm>
        </p:spPr>
        <p:txBody>
          <a:bodyPr/>
          <a:lstStyle/>
          <a:p>
            <a:endParaRPr lang="en-US"/>
          </a:p>
        </p:txBody>
      </p:sp>
      <p:pic>
        <p:nvPicPr>
          <p:cNvPr id="5" name="Picture 4">
            <a:extLst>
              <a:ext uri="{FF2B5EF4-FFF2-40B4-BE49-F238E27FC236}">
                <a16:creationId xmlns:a16="http://schemas.microsoft.com/office/drawing/2014/main" id="{858F2BCD-F38F-C32E-FDFB-CBA39336D167}"/>
              </a:ext>
            </a:extLst>
          </p:cNvPr>
          <p:cNvPicPr>
            <a:picLocks noChangeAspect="1"/>
          </p:cNvPicPr>
          <p:nvPr/>
        </p:nvPicPr>
        <p:blipFill>
          <a:blip r:embed="rId2"/>
          <a:stretch>
            <a:fillRect/>
          </a:stretch>
        </p:blipFill>
        <p:spPr>
          <a:xfrm>
            <a:off x="1913569" y="1700808"/>
            <a:ext cx="4736333" cy="3753544"/>
          </a:xfrm>
          <a:prstGeom prst="rect">
            <a:avLst/>
          </a:prstGeom>
          <a:noFill/>
        </p:spPr>
      </p:pic>
      <p:pic>
        <p:nvPicPr>
          <p:cNvPr id="7" name="Picture 6">
            <a:extLst>
              <a:ext uri="{FF2B5EF4-FFF2-40B4-BE49-F238E27FC236}">
                <a16:creationId xmlns:a16="http://schemas.microsoft.com/office/drawing/2014/main" id="{E6038329-451C-DF78-E3F4-AE97774F5D11}"/>
              </a:ext>
            </a:extLst>
          </p:cNvPr>
          <p:cNvPicPr>
            <a:picLocks noChangeAspect="1"/>
          </p:cNvPicPr>
          <p:nvPr/>
        </p:nvPicPr>
        <p:blipFill>
          <a:blip r:embed="rId3"/>
          <a:stretch>
            <a:fillRect/>
          </a:stretch>
        </p:blipFill>
        <p:spPr>
          <a:xfrm>
            <a:off x="2195736" y="5460234"/>
            <a:ext cx="1432684" cy="1089754"/>
          </a:xfrm>
          <a:prstGeom prst="rect">
            <a:avLst/>
          </a:prstGeom>
        </p:spPr>
      </p:pic>
    </p:spTree>
    <p:extLst>
      <p:ext uri="{BB962C8B-B14F-4D97-AF65-F5344CB8AC3E}">
        <p14:creationId xmlns:p14="http://schemas.microsoft.com/office/powerpoint/2010/main" val="1980646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4F7F-BEE4-2EDD-5F41-364829EFE3F7}"/>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AEEAB1E0-EDCF-C22F-C36C-36EEC2729DDA}"/>
              </a:ext>
            </a:extLst>
          </p:cNvPr>
          <p:cNvSpPr>
            <a:spLocks noGrp="1"/>
          </p:cNvSpPr>
          <p:nvPr>
            <p:ph idx="1"/>
          </p:nvPr>
        </p:nvSpPr>
        <p:spPr/>
        <p:txBody>
          <a:bodyPr/>
          <a:lstStyle/>
          <a:p>
            <a:r>
              <a:rPr lang="en-US" dirty="0"/>
              <a:t>In the above example we show how R can be used to mimic a bank account.</a:t>
            </a:r>
          </a:p>
          <a:p>
            <a:r>
              <a:rPr lang="en-US" dirty="0"/>
              <a:t>A functioning bank account needs to have a balance or total, a function for making withdrawals, a function for making deposits and a function for stating the current balance.</a:t>
            </a:r>
          </a:p>
          <a:p>
            <a:r>
              <a:rPr lang="en-US" dirty="0"/>
              <a:t>We achieve this by creating the three functions within account and then returning a list containing them.</a:t>
            </a:r>
          </a:p>
          <a:p>
            <a:r>
              <a:rPr lang="en-US" dirty="0"/>
              <a:t>When account is invoked it takes a numerical argument total and returns a list containing the three functions.</a:t>
            </a:r>
          </a:p>
          <a:p>
            <a:r>
              <a:rPr lang="en-US" dirty="0"/>
              <a:t>Because these functions are defined in an environment which contains total, they will have access to its value</a:t>
            </a:r>
            <a:endParaRPr lang="en-IN" dirty="0"/>
          </a:p>
        </p:txBody>
      </p:sp>
    </p:spTree>
    <p:extLst>
      <p:ext uri="{BB962C8B-B14F-4D97-AF65-F5344CB8AC3E}">
        <p14:creationId xmlns:p14="http://schemas.microsoft.com/office/powerpoint/2010/main" val="1810283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AAA3-46F8-6E10-1C46-6EA7CE8CD6CC}"/>
              </a:ext>
            </a:extLst>
          </p:cNvPr>
          <p:cNvSpPr>
            <a:spLocks noGrp="1"/>
          </p:cNvSpPr>
          <p:nvPr>
            <p:ph type="title"/>
          </p:nvPr>
        </p:nvSpPr>
        <p:spPr/>
        <p:txBody>
          <a:bodyPr/>
          <a:lstStyle/>
          <a:p>
            <a:r>
              <a:rPr lang="en-IN" dirty="0"/>
              <a:t>Lexical scope contd..	</a:t>
            </a:r>
          </a:p>
        </p:txBody>
      </p:sp>
      <p:sp>
        <p:nvSpPr>
          <p:cNvPr id="3" name="Content Placeholder 2">
            <a:extLst>
              <a:ext uri="{FF2B5EF4-FFF2-40B4-BE49-F238E27FC236}">
                <a16:creationId xmlns:a16="http://schemas.microsoft.com/office/drawing/2014/main" id="{86A324B0-1FE9-84EF-8B1A-7FF6A6B22375}"/>
              </a:ext>
            </a:extLst>
          </p:cNvPr>
          <p:cNvSpPr>
            <a:spLocks noGrp="1"/>
          </p:cNvSpPr>
          <p:nvPr>
            <p:ph idx="1"/>
          </p:nvPr>
        </p:nvSpPr>
        <p:spPr/>
        <p:txBody>
          <a:bodyPr/>
          <a:lstStyle/>
          <a:p>
            <a:r>
              <a:rPr lang="en-US" dirty="0"/>
              <a:t>The special assignment operator, &lt;&lt;-, is used to change the value associated with total.</a:t>
            </a:r>
          </a:p>
          <a:p>
            <a:r>
              <a:rPr lang="en-US" dirty="0"/>
              <a:t>This operator looks back in enclosing environments for an environment that contains the symbol total and when it finds such an environment it replaces the value, in that environment, with the value of right hand side.</a:t>
            </a:r>
          </a:p>
          <a:p>
            <a:pPr marL="0" indent="0">
              <a:buNone/>
            </a:pPr>
            <a:endParaRPr lang="en-IN" dirty="0"/>
          </a:p>
        </p:txBody>
      </p:sp>
    </p:spTree>
    <p:extLst>
      <p:ext uri="{BB962C8B-B14F-4D97-AF65-F5344CB8AC3E}">
        <p14:creationId xmlns:p14="http://schemas.microsoft.com/office/powerpoint/2010/main" val="3212999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DD58-2191-F177-C02E-1DD18E70C9E5}"/>
              </a:ext>
            </a:extLst>
          </p:cNvPr>
          <p:cNvSpPr>
            <a:spLocks noGrp="1"/>
          </p:cNvSpPr>
          <p:nvPr>
            <p:ph type="title"/>
          </p:nvPr>
        </p:nvSpPr>
        <p:spPr/>
        <p:txBody>
          <a:bodyPr/>
          <a:lstStyle/>
          <a:p>
            <a:r>
              <a:rPr lang="en-IN" dirty="0"/>
              <a:t>Lexical Scope contd..</a:t>
            </a:r>
          </a:p>
        </p:txBody>
      </p:sp>
      <p:sp>
        <p:nvSpPr>
          <p:cNvPr id="3" name="Content Placeholder 2">
            <a:extLst>
              <a:ext uri="{FF2B5EF4-FFF2-40B4-BE49-F238E27FC236}">
                <a16:creationId xmlns:a16="http://schemas.microsoft.com/office/drawing/2014/main" id="{C2F5037C-3853-C630-7DED-CB41E69AD2BC}"/>
              </a:ext>
            </a:extLst>
          </p:cNvPr>
          <p:cNvSpPr>
            <a:spLocks noGrp="1"/>
          </p:cNvSpPr>
          <p:nvPr>
            <p:ph idx="1"/>
          </p:nvPr>
        </p:nvSpPr>
        <p:spPr/>
        <p:txBody>
          <a:bodyPr/>
          <a:lstStyle/>
          <a:p>
            <a:r>
              <a:rPr lang="en-US" dirty="0"/>
              <a:t>If the global or top-level environment is reached without finding the symbol ‘total’ then that variable is created and assigned to there.</a:t>
            </a:r>
          </a:p>
          <a:p>
            <a:r>
              <a:rPr lang="en-US" dirty="0"/>
              <a:t>For most users &lt;&lt;- creates a global variable and assigns the value of the right hand side to it . </a:t>
            </a:r>
          </a:p>
          <a:p>
            <a:r>
              <a:rPr lang="en-US" dirty="0"/>
              <a:t>Only when &lt;&lt;- has been used in a function that was returned as the value of another function will the special behavior described here occur.</a:t>
            </a:r>
            <a:endParaRPr lang="en-IN" dirty="0"/>
          </a:p>
        </p:txBody>
      </p:sp>
    </p:spTree>
    <p:extLst>
      <p:ext uri="{BB962C8B-B14F-4D97-AF65-F5344CB8AC3E}">
        <p14:creationId xmlns:p14="http://schemas.microsoft.com/office/powerpoint/2010/main" val="2973648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6CF7-EC5D-9236-FE38-C6768E3EC46F}"/>
              </a:ext>
            </a:extLst>
          </p:cNvPr>
          <p:cNvSpPr>
            <a:spLocks noGrp="1"/>
          </p:cNvSpPr>
          <p:nvPr>
            <p:ph type="title"/>
          </p:nvPr>
        </p:nvSpPr>
        <p:spPr/>
        <p:txBody>
          <a:bodyPr/>
          <a:lstStyle/>
          <a:p>
            <a:r>
              <a:rPr lang="en-IN" dirty="0"/>
              <a:t>Pointers in R</a:t>
            </a:r>
          </a:p>
        </p:txBody>
      </p:sp>
      <p:sp>
        <p:nvSpPr>
          <p:cNvPr id="3" name="Content Placeholder 2">
            <a:extLst>
              <a:ext uri="{FF2B5EF4-FFF2-40B4-BE49-F238E27FC236}">
                <a16:creationId xmlns:a16="http://schemas.microsoft.com/office/drawing/2014/main" id="{8579D706-AE3C-73AD-4E93-18B97FEA535F}"/>
              </a:ext>
            </a:extLst>
          </p:cNvPr>
          <p:cNvSpPr>
            <a:spLocks noGrp="1"/>
          </p:cNvSpPr>
          <p:nvPr>
            <p:ph idx="1"/>
          </p:nvPr>
        </p:nvSpPr>
        <p:spPr/>
        <p:txBody>
          <a:bodyPr/>
          <a:lstStyle/>
          <a:p>
            <a:r>
              <a:rPr lang="en-IN" dirty="0" err="1"/>
              <a:t>install.packages</a:t>
            </a:r>
            <a:r>
              <a:rPr lang="en-IN" dirty="0"/>
              <a:t>(“pointers”, dependencies = TRUE)</a:t>
            </a:r>
          </a:p>
          <a:p>
            <a:r>
              <a:rPr lang="en-IN" dirty="0"/>
              <a:t>library(</a:t>
            </a:r>
            <a:r>
              <a:rPr lang="en-IN" dirty="0" err="1"/>
              <a:t>pointr</a:t>
            </a:r>
            <a:r>
              <a:rPr lang="en-IN" dirty="0"/>
              <a:t>)</a:t>
            </a:r>
          </a:p>
          <a:p>
            <a:endParaRPr lang="en-IN" dirty="0"/>
          </a:p>
        </p:txBody>
      </p:sp>
    </p:spTree>
    <p:extLst>
      <p:ext uri="{BB962C8B-B14F-4D97-AF65-F5344CB8AC3E}">
        <p14:creationId xmlns:p14="http://schemas.microsoft.com/office/powerpoint/2010/main" val="2962471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17EC-6FE1-D233-C138-6BE0DC98DB01}"/>
              </a:ext>
            </a:extLst>
          </p:cNvPr>
          <p:cNvSpPr>
            <a:spLocks noGrp="1"/>
          </p:cNvSpPr>
          <p:nvPr>
            <p:ph type="title"/>
          </p:nvPr>
        </p:nvSpPr>
        <p:spPr/>
        <p:txBody>
          <a:bodyPr/>
          <a:lstStyle/>
          <a:p>
            <a:r>
              <a:rPr lang="en-IN" dirty="0"/>
              <a:t>Functions</a:t>
            </a:r>
          </a:p>
        </p:txBody>
      </p:sp>
      <p:sp>
        <p:nvSpPr>
          <p:cNvPr id="3" name="Content Placeholder 2">
            <a:extLst>
              <a:ext uri="{FF2B5EF4-FFF2-40B4-BE49-F238E27FC236}">
                <a16:creationId xmlns:a16="http://schemas.microsoft.com/office/drawing/2014/main" id="{BDCD5AE7-4259-1117-9BDD-5C836506EFA4}"/>
              </a:ext>
            </a:extLst>
          </p:cNvPr>
          <p:cNvSpPr>
            <a:spLocks noGrp="1"/>
          </p:cNvSpPr>
          <p:nvPr>
            <p:ph idx="1"/>
          </p:nvPr>
        </p:nvSpPr>
        <p:spPr/>
        <p:txBody>
          <a:bodyPr/>
          <a:lstStyle/>
          <a:p>
            <a:r>
              <a:rPr lang="en-IN" dirty="0" err="1"/>
              <a:t>ptr</a:t>
            </a:r>
            <a:r>
              <a:rPr lang="en-IN" dirty="0"/>
              <a:t>(symbol1, symbol2): </a:t>
            </a:r>
            <a:r>
              <a:rPr lang="en-US" dirty="0"/>
              <a:t>creates a pointer called symbol1 to the object in symbol2. The function has no return value. The symbol1 pointer variable is created by the function. Both arguments, symbol1 and symbol2, are strings.</a:t>
            </a:r>
          </a:p>
          <a:p>
            <a:r>
              <a:rPr lang="en-US" dirty="0" err="1"/>
              <a:t>rm.ptr</a:t>
            </a:r>
            <a:r>
              <a:rPr lang="en-US" dirty="0"/>
              <a:t>(symbol1, keep=TRUE) removes the pointer. It deletes the hidden access function .symbol1(). If keep == FALSE it also deletes the pointer variable symbol1. If, however keep == FALSE a copy of the object that the pointer refers to is stored in the symbol1 variable. The symbol1 argument is a string.</a:t>
            </a:r>
          </a:p>
          <a:p>
            <a:r>
              <a:rPr lang="en-US" dirty="0"/>
              <a:t>where(symbol1) shows the name of the object the pointer symbol1 points to. The symbol1 argument is a character vector.</a:t>
            </a:r>
            <a:endParaRPr lang="en-IN" dirty="0"/>
          </a:p>
        </p:txBody>
      </p:sp>
    </p:spTree>
    <p:extLst>
      <p:ext uri="{BB962C8B-B14F-4D97-AF65-F5344CB8AC3E}">
        <p14:creationId xmlns:p14="http://schemas.microsoft.com/office/powerpoint/2010/main" val="518039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924C-0D39-DEE5-F60D-881997B0A508}"/>
              </a:ext>
            </a:extLst>
          </p:cNvPr>
          <p:cNvSpPr>
            <a:spLocks noGrp="1"/>
          </p:cNvSpPr>
          <p:nvPr>
            <p:ph type="title"/>
          </p:nvPr>
        </p:nvSpPr>
        <p:spPr/>
        <p:txBody>
          <a:bodyPr/>
          <a:lstStyle/>
          <a:p>
            <a:r>
              <a:rPr lang="en-IN" dirty="0"/>
              <a:t>Pointers contd..</a:t>
            </a:r>
          </a:p>
        </p:txBody>
      </p:sp>
      <p:sp>
        <p:nvSpPr>
          <p:cNvPr id="3" name="Content Placeholder 2">
            <a:extLst>
              <a:ext uri="{FF2B5EF4-FFF2-40B4-BE49-F238E27FC236}">
                <a16:creationId xmlns:a16="http://schemas.microsoft.com/office/drawing/2014/main" id="{4D5CFC6F-7393-58C4-EAF6-470DDAED518B}"/>
              </a:ext>
            </a:extLst>
          </p:cNvPr>
          <p:cNvSpPr>
            <a:spLocks noGrp="1"/>
          </p:cNvSpPr>
          <p:nvPr>
            <p:ph idx="1"/>
          </p:nvPr>
        </p:nvSpPr>
        <p:spPr/>
        <p:txBody>
          <a:bodyPr/>
          <a:lstStyle/>
          <a:p>
            <a:r>
              <a:rPr lang="en-US" dirty="0"/>
              <a:t>Active bindings are used to create the </a:t>
            </a:r>
            <a:r>
              <a:rPr lang="en-US" dirty="0" err="1"/>
              <a:t>pointr</a:t>
            </a:r>
            <a:r>
              <a:rPr lang="en-US" dirty="0"/>
              <a:t> pointers.</a:t>
            </a:r>
          </a:p>
          <a:p>
            <a:r>
              <a:rPr lang="en-US" dirty="0"/>
              <a:t> For each pointer an object with active binding is created. Every time the pointer is accessed, the active binding calls a hidden function called .pointer where pointer is the name of the pointer variable. </a:t>
            </a:r>
          </a:p>
          <a:p>
            <a:r>
              <a:rPr lang="en-US" dirty="0"/>
              <a:t>This function evaluates the assignment (if the user assigns a value to the pointer) or evaluates the object the pointer refers to as such (if the user accesses the contents of the object the pointer points to). </a:t>
            </a:r>
          </a:p>
        </p:txBody>
      </p:sp>
    </p:spTree>
    <p:extLst>
      <p:ext uri="{BB962C8B-B14F-4D97-AF65-F5344CB8AC3E}">
        <p14:creationId xmlns:p14="http://schemas.microsoft.com/office/powerpoint/2010/main" val="2686188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ED0D-3E79-897B-C7FB-DDAE4E4401F1}"/>
              </a:ext>
            </a:extLst>
          </p:cNvPr>
          <p:cNvSpPr>
            <a:spLocks noGrp="1"/>
          </p:cNvSpPr>
          <p:nvPr>
            <p:ph type="title"/>
          </p:nvPr>
        </p:nvSpPr>
        <p:spPr/>
        <p:txBody>
          <a:bodyPr/>
          <a:lstStyle/>
          <a:p>
            <a:r>
              <a:rPr lang="en-IN" dirty="0"/>
              <a:t>Pointers contd..</a:t>
            </a:r>
          </a:p>
        </p:txBody>
      </p:sp>
      <p:sp>
        <p:nvSpPr>
          <p:cNvPr id="3" name="Content Placeholder 2">
            <a:extLst>
              <a:ext uri="{FF2B5EF4-FFF2-40B4-BE49-F238E27FC236}">
                <a16:creationId xmlns:a16="http://schemas.microsoft.com/office/drawing/2014/main" id="{1539179D-879B-1FAE-7187-7CACDC3E83F0}"/>
              </a:ext>
            </a:extLst>
          </p:cNvPr>
          <p:cNvSpPr>
            <a:spLocks noGrp="1"/>
          </p:cNvSpPr>
          <p:nvPr>
            <p:ph idx="1"/>
          </p:nvPr>
        </p:nvSpPr>
        <p:spPr/>
        <p:txBody>
          <a:bodyPr/>
          <a:lstStyle/>
          <a:p>
            <a:r>
              <a:rPr lang="en-US" dirty="0"/>
              <a:t>This way it is possible not only to address objects like vectors or </a:t>
            </a:r>
            <a:r>
              <a:rPr lang="en-US" dirty="0" err="1"/>
              <a:t>dataframes</a:t>
            </a:r>
            <a:r>
              <a:rPr lang="en-US" dirty="0"/>
              <a:t> but also to have pointers to things like, for example, subsets of </a:t>
            </a:r>
            <a:r>
              <a:rPr lang="en-US" dirty="0" err="1"/>
              <a:t>datafames</a:t>
            </a:r>
            <a:r>
              <a:rPr lang="en-US" dirty="0"/>
              <a:t>.</a:t>
            </a:r>
          </a:p>
          <a:p>
            <a:r>
              <a:rPr lang="en-US" dirty="0"/>
              <a:t>All </a:t>
            </a:r>
            <a:r>
              <a:rPr lang="en-US" dirty="0" err="1"/>
              <a:t>pointr</a:t>
            </a:r>
            <a:r>
              <a:rPr lang="en-US" dirty="0"/>
              <a:t> functions operate in the environment in which the pointer is created.</a:t>
            </a:r>
            <a:endParaRPr lang="en-IN" dirty="0"/>
          </a:p>
          <a:p>
            <a:endParaRPr lang="en-IN" dirty="0"/>
          </a:p>
        </p:txBody>
      </p:sp>
    </p:spTree>
    <p:extLst>
      <p:ext uri="{BB962C8B-B14F-4D97-AF65-F5344CB8AC3E}">
        <p14:creationId xmlns:p14="http://schemas.microsoft.com/office/powerpoint/2010/main" val="30787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9AC8-B8AF-757F-E8AE-4DC75925DC6C}"/>
              </a:ext>
            </a:extLst>
          </p:cNvPr>
          <p:cNvSpPr>
            <a:spLocks noGrp="1"/>
          </p:cNvSpPr>
          <p:nvPr>
            <p:ph type="title"/>
          </p:nvPr>
        </p:nvSpPr>
        <p:spPr>
          <a:xfrm>
            <a:off x="2843808" y="1268760"/>
            <a:ext cx="2880320" cy="1362075"/>
          </a:xfrm>
        </p:spPr>
        <p:txBody>
          <a:bodyPr/>
          <a:lstStyle/>
          <a:p>
            <a:r>
              <a:rPr lang="en-IN" dirty="0"/>
              <a:t>Quiz Time optional</a:t>
            </a:r>
          </a:p>
        </p:txBody>
      </p:sp>
      <p:sp>
        <p:nvSpPr>
          <p:cNvPr id="3" name="Content Placeholder 2">
            <a:extLst>
              <a:ext uri="{FF2B5EF4-FFF2-40B4-BE49-F238E27FC236}">
                <a16:creationId xmlns:a16="http://schemas.microsoft.com/office/drawing/2014/main" id="{07A85A4A-8D38-C5D8-6E5B-F85EBA6AF373}"/>
              </a:ext>
            </a:extLst>
          </p:cNvPr>
          <p:cNvSpPr>
            <a:spLocks noGrp="1"/>
          </p:cNvSpPr>
          <p:nvPr>
            <p:ph type="body" idx="1"/>
          </p:nvPr>
        </p:nvSpPr>
        <p:spPr>
          <a:xfrm>
            <a:off x="1547664" y="2348880"/>
            <a:ext cx="5793903" cy="1500187"/>
          </a:xfrm>
        </p:spPr>
        <p:txBody>
          <a:bodyPr/>
          <a:lstStyle/>
          <a:p>
            <a:r>
              <a:rPr lang="en-IN" sz="3200" dirty="0"/>
              <a:t>Please complete your quiz in the first 10 minutes of the lab</a:t>
            </a:r>
          </a:p>
        </p:txBody>
      </p:sp>
    </p:spTree>
    <p:extLst>
      <p:ext uri="{BB962C8B-B14F-4D97-AF65-F5344CB8AC3E}">
        <p14:creationId xmlns:p14="http://schemas.microsoft.com/office/powerpoint/2010/main" val="3043797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AA88-CC7C-CF75-5649-8775EE200EED}"/>
              </a:ext>
            </a:extLst>
          </p:cNvPr>
          <p:cNvSpPr>
            <a:spLocks noGrp="1"/>
          </p:cNvSpPr>
          <p:nvPr>
            <p:ph type="title"/>
          </p:nvPr>
        </p:nvSpPr>
        <p:spPr/>
        <p:txBody>
          <a:bodyPr/>
          <a:lstStyle/>
          <a:p>
            <a:r>
              <a:rPr lang="en-IN" dirty="0"/>
              <a:t>Lab exercises</a:t>
            </a:r>
          </a:p>
        </p:txBody>
      </p:sp>
      <p:sp>
        <p:nvSpPr>
          <p:cNvPr id="3" name="Content Placeholder 2">
            <a:extLst>
              <a:ext uri="{FF2B5EF4-FFF2-40B4-BE49-F238E27FC236}">
                <a16:creationId xmlns:a16="http://schemas.microsoft.com/office/drawing/2014/main" id="{73887CC2-16D5-A72E-51C6-7CC2F9E00DED}"/>
              </a:ext>
            </a:extLst>
          </p:cNvPr>
          <p:cNvSpPr>
            <a:spLocks noGrp="1"/>
          </p:cNvSpPr>
          <p:nvPr>
            <p:ph idx="1"/>
          </p:nvPr>
        </p:nvSpPr>
        <p:spPr/>
        <p:txBody>
          <a:bodyPr/>
          <a:lstStyle/>
          <a:p>
            <a:r>
              <a:rPr lang="en-IN" dirty="0"/>
              <a:t>Create a similar example as shown in slide 22. Create a library where certain books are already set as global variable. The following functions must be implemented as a list</a:t>
            </a:r>
          </a:p>
          <a:p>
            <a:pPr lvl="1"/>
            <a:r>
              <a:rPr lang="en-IN" dirty="0">
                <a:latin typeface="+mn-lt"/>
              </a:rPr>
              <a:t>Borrow a book for 5 days. If number of days exceeds 5, then student has to pay 5 dollars. Please print a message that would state the above case.</a:t>
            </a:r>
          </a:p>
          <a:p>
            <a:pPr lvl="1"/>
            <a:r>
              <a:rPr lang="en-IN" dirty="0">
                <a:latin typeface="+mn-lt"/>
              </a:rPr>
              <a:t>Return a book.</a:t>
            </a:r>
          </a:p>
          <a:p>
            <a:pPr lvl="1"/>
            <a:r>
              <a:rPr lang="en-IN" dirty="0">
                <a:latin typeface="+mn-lt"/>
              </a:rPr>
              <a:t>If borrowed book or returned book is not in your original library, then print the message that the book does not exist in the library record.</a:t>
            </a:r>
          </a:p>
          <a:p>
            <a:r>
              <a:rPr lang="en-IN" dirty="0"/>
              <a:t>Create your own environment. Write a function computes sum of n natural numbers using recursion in your own “Locked environment”. This means, if I call this function in another environment, it must not execute. </a:t>
            </a:r>
          </a:p>
        </p:txBody>
      </p:sp>
    </p:spTree>
    <p:extLst>
      <p:ext uri="{BB962C8B-B14F-4D97-AF65-F5344CB8AC3E}">
        <p14:creationId xmlns:p14="http://schemas.microsoft.com/office/powerpoint/2010/main" val="4093519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BC3E-1897-58F0-AF2C-AEDD90F87C3C}"/>
              </a:ext>
            </a:extLst>
          </p:cNvPr>
          <p:cNvSpPr>
            <a:spLocks noGrp="1"/>
          </p:cNvSpPr>
          <p:nvPr>
            <p:ph type="title"/>
          </p:nvPr>
        </p:nvSpPr>
        <p:spPr/>
        <p:txBody>
          <a:bodyPr/>
          <a:lstStyle/>
          <a:p>
            <a:r>
              <a:rPr lang="en-IN" dirty="0" err="1"/>
              <a:t>Refernces</a:t>
            </a:r>
            <a:endParaRPr lang="en-IN" dirty="0"/>
          </a:p>
        </p:txBody>
      </p:sp>
      <p:sp>
        <p:nvSpPr>
          <p:cNvPr id="3" name="Content Placeholder 2">
            <a:extLst>
              <a:ext uri="{FF2B5EF4-FFF2-40B4-BE49-F238E27FC236}">
                <a16:creationId xmlns:a16="http://schemas.microsoft.com/office/drawing/2014/main" id="{3EDE00AC-99DD-A912-5B1C-B8FDA37162E8}"/>
              </a:ext>
            </a:extLst>
          </p:cNvPr>
          <p:cNvSpPr>
            <a:spLocks noGrp="1"/>
          </p:cNvSpPr>
          <p:nvPr>
            <p:ph idx="1"/>
          </p:nvPr>
        </p:nvSpPr>
        <p:spPr/>
        <p:txBody>
          <a:bodyPr/>
          <a:lstStyle/>
          <a:p>
            <a:r>
              <a:rPr lang="en-IN" dirty="0">
                <a:hlinkClick r:id="rId2"/>
              </a:rPr>
              <a:t>Bindings</a:t>
            </a:r>
            <a:endParaRPr lang="en-IN" dirty="0"/>
          </a:p>
          <a:p>
            <a:r>
              <a:rPr lang="en-IN" dirty="0">
                <a:hlinkClick r:id="rId3"/>
              </a:rPr>
              <a:t>Scope</a:t>
            </a:r>
            <a:r>
              <a:rPr lang="en-IN" dirty="0"/>
              <a:t> page 46</a:t>
            </a:r>
          </a:p>
          <a:p>
            <a:r>
              <a:rPr lang="en-IN" dirty="0">
                <a:hlinkClick r:id="rId4"/>
              </a:rPr>
              <a:t>Pointers</a:t>
            </a:r>
            <a:endParaRPr lang="en-IN" dirty="0"/>
          </a:p>
          <a:p>
            <a:endParaRPr lang="en-IN" dirty="0"/>
          </a:p>
        </p:txBody>
      </p:sp>
    </p:spTree>
    <p:extLst>
      <p:ext uri="{BB962C8B-B14F-4D97-AF65-F5344CB8AC3E}">
        <p14:creationId xmlns:p14="http://schemas.microsoft.com/office/powerpoint/2010/main" val="2802535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083C-651C-9661-8828-5D9E44320962}"/>
              </a:ext>
            </a:extLst>
          </p:cNvPr>
          <p:cNvSpPr>
            <a:spLocks noGrp="1"/>
          </p:cNvSpPr>
          <p:nvPr>
            <p:ph type="title"/>
          </p:nvPr>
        </p:nvSpPr>
        <p:spPr/>
        <p:txBody>
          <a:bodyPr/>
          <a:lstStyle/>
          <a:p>
            <a:r>
              <a:rPr lang="en-IN" dirty="0"/>
              <a:t>Binding</a:t>
            </a:r>
          </a:p>
        </p:txBody>
      </p:sp>
      <p:sp>
        <p:nvSpPr>
          <p:cNvPr id="3" name="Content Placeholder 2">
            <a:extLst>
              <a:ext uri="{FF2B5EF4-FFF2-40B4-BE49-F238E27FC236}">
                <a16:creationId xmlns:a16="http://schemas.microsoft.com/office/drawing/2014/main" id="{5F1786D2-AE61-4AE0-C776-7F2A95BC5A28}"/>
              </a:ext>
            </a:extLst>
          </p:cNvPr>
          <p:cNvSpPr>
            <a:spLocks noGrp="1"/>
          </p:cNvSpPr>
          <p:nvPr>
            <p:ph idx="1"/>
          </p:nvPr>
        </p:nvSpPr>
        <p:spPr/>
        <p:txBody>
          <a:bodyPr/>
          <a:lstStyle/>
          <a:p>
            <a:r>
              <a:rPr lang="en-IN" dirty="0"/>
              <a:t>Run x &lt;- 5</a:t>
            </a:r>
          </a:p>
          <a:p>
            <a:r>
              <a:rPr lang="en-IN" dirty="0"/>
              <a:t>What happened inside the computer?</a:t>
            </a:r>
          </a:p>
        </p:txBody>
      </p:sp>
    </p:spTree>
    <p:extLst>
      <p:ext uri="{BB962C8B-B14F-4D97-AF65-F5344CB8AC3E}">
        <p14:creationId xmlns:p14="http://schemas.microsoft.com/office/powerpoint/2010/main" val="365888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C0D6-D178-0EE2-495D-A90B127E7B3C}"/>
              </a:ext>
            </a:extLst>
          </p:cNvPr>
          <p:cNvSpPr>
            <a:spLocks noGrp="1"/>
          </p:cNvSpPr>
          <p:nvPr>
            <p:ph type="title"/>
          </p:nvPr>
        </p:nvSpPr>
        <p:spPr/>
        <p:txBody>
          <a:bodyPr/>
          <a:lstStyle/>
          <a:p>
            <a:r>
              <a:rPr lang="en-IN" dirty="0"/>
              <a:t>Binding contd..</a:t>
            </a:r>
          </a:p>
        </p:txBody>
      </p:sp>
      <p:sp>
        <p:nvSpPr>
          <p:cNvPr id="3" name="Content Placeholder 2">
            <a:extLst>
              <a:ext uri="{FF2B5EF4-FFF2-40B4-BE49-F238E27FC236}">
                <a16:creationId xmlns:a16="http://schemas.microsoft.com/office/drawing/2014/main" id="{502237F9-8CB1-A30C-849E-E3E173E9C9E8}"/>
              </a:ext>
            </a:extLst>
          </p:cNvPr>
          <p:cNvSpPr>
            <a:spLocks noGrp="1"/>
          </p:cNvSpPr>
          <p:nvPr>
            <p:ph idx="1"/>
          </p:nvPr>
        </p:nvSpPr>
        <p:spPr/>
        <p:txBody>
          <a:bodyPr/>
          <a:lstStyle/>
          <a:p>
            <a:r>
              <a:rPr lang="en-US" dirty="0"/>
              <a:t>We have put the value of 5 into a slot of memory and we have also 'bound' the name "x" to that location and value so that later we can use x and it will go to that memory location and look up the value (which is 5 until we change it to something else). This is called a static binding because the value does not change unless the program specifically makes a change.</a:t>
            </a:r>
          </a:p>
          <a:p>
            <a:r>
              <a:rPr lang="en-US" dirty="0"/>
              <a:t>An active(</a:t>
            </a:r>
            <a:r>
              <a:rPr lang="en-US" b="1" dirty="0"/>
              <a:t>dynamic</a:t>
            </a:r>
            <a:r>
              <a:rPr lang="en-US" dirty="0"/>
              <a:t>) binding is similar in that we bind a variable name (like "x") to something, but that something is not just a constant value, but rather a function that will be run every time we try to access x. So you could bind the name "x" to a function that calls </a:t>
            </a:r>
            <a:r>
              <a:rPr lang="en-US" dirty="0" err="1"/>
              <a:t>rnorm</a:t>
            </a:r>
            <a:r>
              <a:rPr lang="en-US" dirty="0"/>
              <a:t> and then each time you access x you would see a different random normal value.</a:t>
            </a:r>
            <a:endParaRPr lang="en-IN" dirty="0"/>
          </a:p>
          <a:p>
            <a:endParaRPr lang="en-IN" dirty="0"/>
          </a:p>
        </p:txBody>
      </p:sp>
    </p:spTree>
    <p:extLst>
      <p:ext uri="{BB962C8B-B14F-4D97-AF65-F5344CB8AC3E}">
        <p14:creationId xmlns:p14="http://schemas.microsoft.com/office/powerpoint/2010/main" val="329417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86E2-638E-DCA9-EB24-E42247556038}"/>
              </a:ext>
            </a:extLst>
          </p:cNvPr>
          <p:cNvSpPr>
            <a:spLocks noGrp="1"/>
          </p:cNvSpPr>
          <p:nvPr>
            <p:ph type="title"/>
          </p:nvPr>
        </p:nvSpPr>
        <p:spPr/>
        <p:txBody>
          <a:bodyPr/>
          <a:lstStyle/>
          <a:p>
            <a:r>
              <a:rPr lang="en-IN" dirty="0"/>
              <a:t>Binding contd..</a:t>
            </a:r>
          </a:p>
        </p:txBody>
      </p:sp>
      <p:sp>
        <p:nvSpPr>
          <p:cNvPr id="3" name="Content Placeholder 2">
            <a:extLst>
              <a:ext uri="{FF2B5EF4-FFF2-40B4-BE49-F238E27FC236}">
                <a16:creationId xmlns:a16="http://schemas.microsoft.com/office/drawing/2014/main" id="{3C0FA0D1-0907-83DE-42E9-855E008955E9}"/>
              </a:ext>
            </a:extLst>
          </p:cNvPr>
          <p:cNvSpPr>
            <a:spLocks noGrp="1"/>
          </p:cNvSpPr>
          <p:nvPr>
            <p:ph idx="1"/>
          </p:nvPr>
        </p:nvSpPr>
        <p:spPr/>
        <p:txBody>
          <a:bodyPr/>
          <a:lstStyle/>
          <a:p>
            <a:r>
              <a:rPr lang="en-IN" dirty="0"/>
              <a:t>To summarize active or dynamic binding we can say, </a:t>
            </a:r>
            <a:r>
              <a:rPr lang="en-US" dirty="0"/>
              <a:t>"A binding is </a:t>
            </a:r>
            <a:r>
              <a:rPr lang="en-US" b="1" dirty="0"/>
              <a:t>static</a:t>
            </a:r>
            <a:r>
              <a:rPr lang="en-US" dirty="0"/>
              <a:t> if it first occurs before run time begins and remains unchanged throughout program execution. If the binding first occurs during run time or can change in the course of program execution, it is called </a:t>
            </a:r>
            <a:r>
              <a:rPr lang="en-US" b="1" dirty="0"/>
              <a:t>dynamic</a:t>
            </a:r>
            <a:r>
              <a:rPr lang="en-US" dirty="0"/>
              <a:t>."</a:t>
            </a:r>
            <a:endParaRPr lang="en-IN" dirty="0"/>
          </a:p>
        </p:txBody>
      </p:sp>
    </p:spTree>
    <p:extLst>
      <p:ext uri="{BB962C8B-B14F-4D97-AF65-F5344CB8AC3E}">
        <p14:creationId xmlns:p14="http://schemas.microsoft.com/office/powerpoint/2010/main" val="402274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2129-6F2E-C6AB-87ED-3B21D76A3E43}"/>
              </a:ext>
            </a:extLst>
          </p:cNvPr>
          <p:cNvSpPr>
            <a:spLocks noGrp="1"/>
          </p:cNvSpPr>
          <p:nvPr>
            <p:ph type="title"/>
          </p:nvPr>
        </p:nvSpPr>
        <p:spPr/>
        <p:txBody>
          <a:bodyPr/>
          <a:lstStyle/>
          <a:p>
            <a:r>
              <a:rPr lang="en-IN" dirty="0"/>
              <a:t>Bindings functions</a:t>
            </a:r>
          </a:p>
        </p:txBody>
      </p:sp>
      <p:sp>
        <p:nvSpPr>
          <p:cNvPr id="3" name="Content Placeholder 2">
            <a:extLst>
              <a:ext uri="{FF2B5EF4-FFF2-40B4-BE49-F238E27FC236}">
                <a16:creationId xmlns:a16="http://schemas.microsoft.com/office/drawing/2014/main" id="{2B77657F-8595-D3A1-B92A-7ED29F1B8460}"/>
              </a:ext>
            </a:extLst>
          </p:cNvPr>
          <p:cNvSpPr>
            <a:spLocks noGrp="1"/>
          </p:cNvSpPr>
          <p:nvPr>
            <p:ph idx="1"/>
          </p:nvPr>
        </p:nvSpPr>
        <p:spPr/>
        <p:txBody>
          <a:bodyPr/>
          <a:lstStyle/>
          <a:p>
            <a:r>
              <a:rPr lang="en-IN" dirty="0" err="1"/>
              <a:t>lockEnvironment</a:t>
            </a:r>
            <a:r>
              <a:rPr lang="en-IN" dirty="0"/>
              <a:t>(env, bindings = FALSE)</a:t>
            </a:r>
          </a:p>
          <a:p>
            <a:r>
              <a:rPr lang="en-IN" dirty="0" err="1"/>
              <a:t>environmentIsLocked</a:t>
            </a:r>
            <a:r>
              <a:rPr lang="en-IN" dirty="0"/>
              <a:t>(env)</a:t>
            </a:r>
          </a:p>
          <a:p>
            <a:r>
              <a:rPr lang="en-IN" dirty="0" err="1"/>
              <a:t>lockBinding</a:t>
            </a:r>
            <a:r>
              <a:rPr lang="en-IN" dirty="0"/>
              <a:t>(</a:t>
            </a:r>
            <a:r>
              <a:rPr lang="en-IN" dirty="0" err="1"/>
              <a:t>sym</a:t>
            </a:r>
            <a:r>
              <a:rPr lang="en-IN" dirty="0"/>
              <a:t>, env)</a:t>
            </a:r>
          </a:p>
          <a:p>
            <a:r>
              <a:rPr lang="en-IN" dirty="0" err="1"/>
              <a:t>unlockBinding</a:t>
            </a:r>
            <a:r>
              <a:rPr lang="en-IN" dirty="0"/>
              <a:t>(</a:t>
            </a:r>
            <a:r>
              <a:rPr lang="en-IN" dirty="0" err="1"/>
              <a:t>sym</a:t>
            </a:r>
            <a:r>
              <a:rPr lang="en-IN" dirty="0"/>
              <a:t>, env)</a:t>
            </a:r>
          </a:p>
          <a:p>
            <a:r>
              <a:rPr lang="en-IN" dirty="0" err="1"/>
              <a:t>bindingIsLocked</a:t>
            </a:r>
            <a:r>
              <a:rPr lang="en-IN" dirty="0"/>
              <a:t>(</a:t>
            </a:r>
            <a:r>
              <a:rPr lang="en-IN" dirty="0" err="1"/>
              <a:t>sym</a:t>
            </a:r>
            <a:r>
              <a:rPr lang="en-IN" dirty="0"/>
              <a:t>, env)</a:t>
            </a:r>
          </a:p>
          <a:p>
            <a:endParaRPr lang="en-IN" dirty="0"/>
          </a:p>
          <a:p>
            <a:r>
              <a:rPr lang="en-IN" dirty="0" err="1"/>
              <a:t>makeActiveBinding</a:t>
            </a:r>
            <a:r>
              <a:rPr lang="en-IN" dirty="0"/>
              <a:t>(</a:t>
            </a:r>
            <a:r>
              <a:rPr lang="en-IN" dirty="0" err="1"/>
              <a:t>sym</a:t>
            </a:r>
            <a:r>
              <a:rPr lang="en-IN" dirty="0"/>
              <a:t>, fun, env)</a:t>
            </a:r>
          </a:p>
          <a:p>
            <a:r>
              <a:rPr lang="en-IN" dirty="0" err="1"/>
              <a:t>bindingIsActive</a:t>
            </a:r>
            <a:r>
              <a:rPr lang="en-IN" dirty="0"/>
              <a:t>(</a:t>
            </a:r>
            <a:r>
              <a:rPr lang="en-IN" dirty="0" err="1"/>
              <a:t>sym</a:t>
            </a:r>
            <a:r>
              <a:rPr lang="en-IN" dirty="0"/>
              <a:t>, env)</a:t>
            </a:r>
          </a:p>
          <a:p>
            <a:r>
              <a:rPr lang="en-IN" dirty="0" err="1"/>
              <a:t>activeBindingFunction</a:t>
            </a:r>
            <a:r>
              <a:rPr lang="en-IN" dirty="0"/>
              <a:t>(</a:t>
            </a:r>
            <a:r>
              <a:rPr lang="en-IN" dirty="0" err="1"/>
              <a:t>sym</a:t>
            </a:r>
            <a:r>
              <a:rPr lang="en-IN" dirty="0"/>
              <a:t>, env)</a:t>
            </a:r>
          </a:p>
        </p:txBody>
      </p:sp>
    </p:spTree>
    <p:extLst>
      <p:ext uri="{BB962C8B-B14F-4D97-AF65-F5344CB8AC3E}">
        <p14:creationId xmlns:p14="http://schemas.microsoft.com/office/powerpoint/2010/main" val="238339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1AE7-0A00-639D-5053-66D7DAFDFE88}"/>
              </a:ext>
            </a:extLst>
          </p:cNvPr>
          <p:cNvSpPr>
            <a:spLocks noGrp="1"/>
          </p:cNvSpPr>
          <p:nvPr>
            <p:ph type="title"/>
          </p:nvPr>
        </p:nvSpPr>
        <p:spPr/>
        <p:txBody>
          <a:bodyPr/>
          <a:lstStyle/>
          <a:p>
            <a:r>
              <a:rPr lang="en-IN" dirty="0"/>
              <a:t>Arguments</a:t>
            </a:r>
          </a:p>
        </p:txBody>
      </p:sp>
      <p:sp>
        <p:nvSpPr>
          <p:cNvPr id="3" name="Content Placeholder 2">
            <a:extLst>
              <a:ext uri="{FF2B5EF4-FFF2-40B4-BE49-F238E27FC236}">
                <a16:creationId xmlns:a16="http://schemas.microsoft.com/office/drawing/2014/main" id="{2055F84D-AA1F-747A-68D4-616F9941430D}"/>
              </a:ext>
            </a:extLst>
          </p:cNvPr>
          <p:cNvSpPr>
            <a:spLocks noGrp="1"/>
          </p:cNvSpPr>
          <p:nvPr>
            <p:ph idx="1"/>
          </p:nvPr>
        </p:nvSpPr>
        <p:spPr/>
        <p:txBody>
          <a:bodyPr/>
          <a:lstStyle/>
          <a:p>
            <a:r>
              <a:rPr lang="en-IN" dirty="0"/>
              <a:t>Env – an environment</a:t>
            </a:r>
          </a:p>
          <a:p>
            <a:r>
              <a:rPr lang="en-IN" dirty="0"/>
              <a:t>Bindings – logical specifying whether bindings should be locked</a:t>
            </a:r>
          </a:p>
          <a:p>
            <a:r>
              <a:rPr lang="en-IN" dirty="0" err="1"/>
              <a:t>Sym</a:t>
            </a:r>
            <a:r>
              <a:rPr lang="en-IN" dirty="0"/>
              <a:t> – a name object or character string</a:t>
            </a:r>
          </a:p>
          <a:p>
            <a:r>
              <a:rPr lang="en-IN" dirty="0"/>
              <a:t>Fun – a function taking zero or one arguments</a:t>
            </a:r>
          </a:p>
        </p:txBody>
      </p:sp>
    </p:spTree>
    <p:extLst>
      <p:ext uri="{BB962C8B-B14F-4D97-AF65-F5344CB8AC3E}">
        <p14:creationId xmlns:p14="http://schemas.microsoft.com/office/powerpoint/2010/main" val="146515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E6B4-9649-2D3D-8043-E94CDF12D5A7}"/>
              </a:ext>
            </a:extLst>
          </p:cNvPr>
          <p:cNvSpPr>
            <a:spLocks noGrp="1"/>
          </p:cNvSpPr>
          <p:nvPr>
            <p:ph type="title"/>
          </p:nvPr>
        </p:nvSpPr>
        <p:spPr/>
        <p:txBody>
          <a:bodyPr/>
          <a:lstStyle/>
          <a:p>
            <a:r>
              <a:rPr lang="en-IN" dirty="0"/>
              <a:t>Lock Environment</a:t>
            </a:r>
          </a:p>
        </p:txBody>
      </p:sp>
      <p:sp>
        <p:nvSpPr>
          <p:cNvPr id="3" name="Content Placeholder 2">
            <a:extLst>
              <a:ext uri="{FF2B5EF4-FFF2-40B4-BE49-F238E27FC236}">
                <a16:creationId xmlns:a16="http://schemas.microsoft.com/office/drawing/2014/main" id="{F82F2A88-B798-1F2F-6DCA-47983966DE3C}"/>
              </a:ext>
            </a:extLst>
          </p:cNvPr>
          <p:cNvSpPr>
            <a:spLocks noGrp="1"/>
          </p:cNvSpPr>
          <p:nvPr>
            <p:ph idx="1"/>
          </p:nvPr>
        </p:nvSpPr>
        <p:spPr/>
        <p:txBody>
          <a:bodyPr/>
          <a:lstStyle/>
          <a:p>
            <a:r>
              <a:rPr lang="en-US" dirty="0"/>
              <a:t>The function </a:t>
            </a:r>
            <a:r>
              <a:rPr lang="en-US" dirty="0" err="1"/>
              <a:t>lockEnvironment</a:t>
            </a:r>
            <a:r>
              <a:rPr lang="en-US" dirty="0"/>
              <a:t> locks its environment argument. Locking the environment prevents adding or removing variable bindings from the environment. </a:t>
            </a:r>
          </a:p>
          <a:p>
            <a:r>
              <a:rPr lang="en-US" dirty="0"/>
              <a:t>Changing the value of a variable is still possible unless the binding has been locked. </a:t>
            </a:r>
          </a:p>
          <a:p>
            <a:r>
              <a:rPr lang="en-US" dirty="0"/>
              <a:t>The namespace environments of packages with namespaces are locked when loaded.</a:t>
            </a:r>
            <a:endParaRPr lang="en-IN" dirty="0"/>
          </a:p>
        </p:txBody>
      </p:sp>
    </p:spTree>
    <p:extLst>
      <p:ext uri="{BB962C8B-B14F-4D97-AF65-F5344CB8AC3E}">
        <p14:creationId xmlns:p14="http://schemas.microsoft.com/office/powerpoint/2010/main" val="3651610333"/>
      </p:ext>
    </p:extLst>
  </p:cSld>
  <p:clrMapOvr>
    <a:masterClrMapping/>
  </p:clrMapOvr>
</p:sld>
</file>

<file path=ppt/theme/theme1.xml><?xml version="1.0" encoding="utf-8"?>
<a:theme xmlns:a="http://schemas.openxmlformats.org/drawingml/2006/main" name="uOttawa-powerpoint-template">
  <a:themeElements>
    <a:clrScheme name="Custo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uOttawa-powerpoint-template.pot</Template>
  <TotalTime>1445</TotalTime>
  <Words>1686</Words>
  <Application>Microsoft Office PowerPoint</Application>
  <PresentationFormat>On-screen Show (4:3)</PresentationFormat>
  <Paragraphs>112</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Arial;</vt:lpstr>
      <vt:lpstr>Times</vt:lpstr>
      <vt:lpstr>Verdana</vt:lpstr>
      <vt:lpstr>uOttawa-powerpoint-template</vt:lpstr>
      <vt:lpstr>CSI3120 Lab - Week 3</vt:lpstr>
      <vt:lpstr>Structure of this lab: </vt:lpstr>
      <vt:lpstr>Quiz Time optional</vt:lpstr>
      <vt:lpstr>Binding</vt:lpstr>
      <vt:lpstr>Binding contd..</vt:lpstr>
      <vt:lpstr>Binding contd..</vt:lpstr>
      <vt:lpstr>Bindings functions</vt:lpstr>
      <vt:lpstr>Arguments</vt:lpstr>
      <vt:lpstr>Lock Environment</vt:lpstr>
      <vt:lpstr>Lock Binding</vt:lpstr>
      <vt:lpstr>Make active binding</vt:lpstr>
      <vt:lpstr>Bindings Contd..</vt:lpstr>
      <vt:lpstr>Scope of variables</vt:lpstr>
      <vt:lpstr>Priorities</vt:lpstr>
      <vt:lpstr>Assignments within functions</vt:lpstr>
      <vt:lpstr>Scope</vt:lpstr>
      <vt:lpstr>Scope contd..</vt:lpstr>
      <vt:lpstr>Static vs Lexical Scope</vt:lpstr>
      <vt:lpstr>Static vs Lexical scope</vt:lpstr>
      <vt:lpstr>PowerPoint Presentation</vt:lpstr>
      <vt:lpstr>More on Lexical scope</vt:lpstr>
      <vt:lpstr>PowerPoint Presentation</vt:lpstr>
      <vt:lpstr>Explanation</vt:lpstr>
      <vt:lpstr>Lexical scope contd.. </vt:lpstr>
      <vt:lpstr>Lexical Scope contd..</vt:lpstr>
      <vt:lpstr>Pointers in R</vt:lpstr>
      <vt:lpstr>Functions</vt:lpstr>
      <vt:lpstr>Pointers contd..</vt:lpstr>
      <vt:lpstr>Pointers contd..</vt:lpstr>
      <vt:lpstr>Lab exercises</vt:lpstr>
      <vt:lpstr>Refernces</vt:lpstr>
    </vt:vector>
  </TitlesOfParts>
  <Manager/>
  <Company>University of Ottawa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cp:keywords/>
  <dc:description/>
  <cp:lastModifiedBy>Satyadev Abhiram</cp:lastModifiedBy>
  <cp:revision>133</cp:revision>
  <cp:lastPrinted>2013-05-07T16:03:29Z</cp:lastPrinted>
  <dcterms:created xsi:type="dcterms:W3CDTF">2010-02-26T18:49:55Z</dcterms:created>
  <dcterms:modified xsi:type="dcterms:W3CDTF">2022-10-03T22:41:39Z</dcterms:modified>
  <cp:category/>
</cp:coreProperties>
</file>