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handoutMasterIdLst>
    <p:handoutMasterId r:id="rId28"/>
  </p:handoutMasterIdLst>
  <p:sldIdLst>
    <p:sldId id="297" r:id="rId2"/>
    <p:sldId id="327" r:id="rId3"/>
    <p:sldId id="328" r:id="rId4"/>
    <p:sldId id="329" r:id="rId5"/>
    <p:sldId id="330" r:id="rId6"/>
    <p:sldId id="331" r:id="rId7"/>
    <p:sldId id="332" r:id="rId8"/>
    <p:sldId id="342" r:id="rId9"/>
    <p:sldId id="335" r:id="rId10"/>
    <p:sldId id="336" r:id="rId11"/>
    <p:sldId id="337" r:id="rId12"/>
    <p:sldId id="338" r:id="rId13"/>
    <p:sldId id="339" r:id="rId14"/>
    <p:sldId id="343" r:id="rId15"/>
    <p:sldId id="344" r:id="rId16"/>
    <p:sldId id="345" r:id="rId17"/>
    <p:sldId id="346" r:id="rId18"/>
    <p:sldId id="340" r:id="rId19"/>
    <p:sldId id="326" r:id="rId20"/>
    <p:sldId id="315" r:id="rId21"/>
    <p:sldId id="316" r:id="rId22"/>
    <p:sldId id="317" r:id="rId23"/>
    <p:sldId id="322" r:id="rId24"/>
    <p:sldId id="323" r:id="rId25"/>
    <p:sldId id="341"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734"/>
    <a:srgbClr val="F38A00"/>
    <a:srgbClr val="D1B400"/>
    <a:srgbClr val="ACA39A"/>
    <a:srgbClr val="8F001A"/>
    <a:srgbClr val="049ADB"/>
    <a:srgbClr val="1BA2E2"/>
    <a:srgbClr val="2DAAE2"/>
    <a:srgbClr val="5A93E2"/>
    <a:srgbClr val="81A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A9427-38C7-41A9-9662-A01D2E2AD2BB}" v="5" dt="2022-10-10T20:55:01.510"/>
    <p1510:client id="{CA161975-7A9D-4619-B10E-0E929B02D6D2}" v="2" dt="2022-10-10T20:51:35.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dev Abhiram Pandravada" userId="S::spandrav@uottawa.ca::710d3c91-760f-4c07-82be-f679ae68f0f2" providerId="AD" clId="Web-{81CA9427-38C7-41A9-9662-A01D2E2AD2BB}"/>
    <pc:docChg chg="modSld">
      <pc:chgData name="Satyadev Abhiram Pandravada" userId="S::spandrav@uottawa.ca::710d3c91-760f-4c07-82be-f679ae68f0f2" providerId="AD" clId="Web-{81CA9427-38C7-41A9-9662-A01D2E2AD2BB}" dt="2022-10-10T20:54:56.526" v="3" actId="20577"/>
      <pc:docMkLst>
        <pc:docMk/>
      </pc:docMkLst>
      <pc:sldChg chg="modSp">
        <pc:chgData name="Satyadev Abhiram Pandravada" userId="S::spandrav@uottawa.ca::710d3c91-760f-4c07-82be-f679ae68f0f2" providerId="AD" clId="Web-{81CA9427-38C7-41A9-9662-A01D2E2AD2BB}" dt="2022-10-10T20:54:56.526" v="3" actId="20577"/>
        <pc:sldMkLst>
          <pc:docMk/>
          <pc:sldMk cId="26935985" sldId="297"/>
        </pc:sldMkLst>
        <pc:spChg chg="mod">
          <ac:chgData name="Satyadev Abhiram Pandravada" userId="S::spandrav@uottawa.ca::710d3c91-760f-4c07-82be-f679ae68f0f2" providerId="AD" clId="Web-{81CA9427-38C7-41A9-9662-A01D2E2AD2BB}" dt="2022-10-10T20:54:56.526" v="3" actId="20577"/>
          <ac:spMkLst>
            <pc:docMk/>
            <pc:sldMk cId="26935985" sldId="297"/>
            <ac:spMk id="2" creationId="{FC90CD9A-2A40-6B70-D1D7-53155ADA03E3}"/>
          </ac:spMkLst>
        </pc:spChg>
      </pc:sldChg>
    </pc:docChg>
  </pc:docChgLst>
  <pc:docChgLst>
    <pc:chgData name="Satyadev Abhiram Pandravada" userId="S::spandrav@uottawa.ca::710d3c91-760f-4c07-82be-f679ae68f0f2" providerId="AD" clId="Web-{CA161975-7A9D-4619-B10E-0E929B02D6D2}"/>
    <pc:docChg chg="modSld">
      <pc:chgData name="Satyadev Abhiram Pandravada" userId="S::spandrav@uottawa.ca::710d3c91-760f-4c07-82be-f679ae68f0f2" providerId="AD" clId="Web-{CA161975-7A9D-4619-B10E-0E929B02D6D2}" dt="2022-10-10T20:51:35.531" v="1" actId="20577"/>
      <pc:docMkLst>
        <pc:docMk/>
      </pc:docMkLst>
      <pc:sldChg chg="modSp">
        <pc:chgData name="Satyadev Abhiram Pandravada" userId="S::spandrav@uottawa.ca::710d3c91-760f-4c07-82be-f679ae68f0f2" providerId="AD" clId="Web-{CA161975-7A9D-4619-B10E-0E929B02D6D2}" dt="2022-10-10T20:51:35.531" v="1" actId="20577"/>
        <pc:sldMkLst>
          <pc:docMk/>
          <pc:sldMk cId="26935985" sldId="297"/>
        </pc:sldMkLst>
        <pc:spChg chg="mod">
          <ac:chgData name="Satyadev Abhiram Pandravada" userId="S::spandrav@uottawa.ca::710d3c91-760f-4c07-82be-f679ae68f0f2" providerId="AD" clId="Web-{CA161975-7A9D-4619-B10E-0E929B02D6D2}" dt="2022-10-10T20:51:35.531" v="1" actId="20577"/>
          <ac:spMkLst>
            <pc:docMk/>
            <pc:sldMk cId="26935985" sldId="297"/>
            <ac:spMk id="2" creationId="{FC90CD9A-2A40-6B70-D1D7-53155ADA03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1BB15-DE40-F842-8059-510BF077C15F}" type="datetimeFigureOut">
              <a:rPr lang="en-US" smtClean="0"/>
              <a:t>10/17/2022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442AD-E810-5C4F-BBB9-F00611DA0A64}" type="slidenum">
              <a:rPr lang="en-US" smtClean="0"/>
              <a:t>‹#›</a:t>
            </a:fld>
            <a:endParaRPr lang="en-US"/>
          </a:p>
        </p:txBody>
      </p:sp>
    </p:spTree>
    <p:extLst>
      <p:ext uri="{BB962C8B-B14F-4D97-AF65-F5344CB8AC3E}">
        <p14:creationId xmlns:p14="http://schemas.microsoft.com/office/powerpoint/2010/main" val="216962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0BA96726-B0E5-5C4D-84CE-D53510198312}" type="slidenum">
              <a:rPr lang="en-US"/>
              <a:pPr/>
              <a:t>‹#›</a:t>
            </a:fld>
            <a:endParaRPr lang="en-US"/>
          </a:p>
        </p:txBody>
      </p:sp>
    </p:spTree>
    <p:extLst>
      <p:ext uri="{BB962C8B-B14F-4D97-AF65-F5344CB8AC3E}">
        <p14:creationId xmlns:p14="http://schemas.microsoft.com/office/powerpoint/2010/main" val="29961910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0"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0"/>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7" name="Picture 6" descr="uOttawa_HOR_WG7.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52519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4392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029200"/>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34826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412750" y="692696"/>
            <a:ext cx="7774632" cy="864096"/>
          </a:xfrm>
        </p:spPr>
        <p:txBody>
          <a:bodyPr/>
          <a:lstStyle/>
          <a:p>
            <a:r>
              <a:rPr lang="en-US" b="1"/>
              <a:t>Click to edit Master title style</a:t>
            </a:r>
          </a:p>
        </p:txBody>
      </p:sp>
      <p:sp>
        <p:nvSpPr>
          <p:cNvPr id="11" name="Content Placeholder 2"/>
          <p:cNvSpPr>
            <a:spLocks noGrp="1"/>
          </p:cNvSpPr>
          <p:nvPr>
            <p:ph idx="1"/>
          </p:nvPr>
        </p:nvSpPr>
        <p:spPr>
          <a:xfrm>
            <a:off x="395536" y="1700808"/>
            <a:ext cx="7772400" cy="3753544"/>
          </a:xfrm>
        </p:spPr>
        <p:txBody>
          <a:bodyPr/>
          <a:lstStyle/>
          <a:p>
            <a:pPr lvl="0"/>
            <a:r>
              <a:rPr lang="en-US"/>
              <a:t>Click to edit Master text styles</a:t>
            </a:r>
          </a:p>
        </p:txBody>
      </p:sp>
      <p:pic>
        <p:nvPicPr>
          <p:cNvPr id="8" name="Picture 7"/>
          <p:cNvPicPr>
            <a:picLocks noChangeAspect="1"/>
          </p:cNvPicPr>
          <p:nvPr userDrawn="1"/>
        </p:nvPicPr>
        <p:blipFill>
          <a:blip r:embed="rId2"/>
          <a:stretch>
            <a:fillRect/>
          </a:stretch>
        </p:blipFill>
        <p:spPr>
          <a:xfrm>
            <a:off x="-14941" y="6652164"/>
            <a:ext cx="9166412" cy="213307"/>
          </a:xfrm>
          <a:prstGeom prst="rect">
            <a:avLst/>
          </a:prstGeom>
        </p:spPr>
      </p:pic>
      <p:sp>
        <p:nvSpPr>
          <p:cNvPr id="9" name="Rectangle 8"/>
          <p:cNvSpPr/>
          <p:nvPr userDrawn="1"/>
        </p:nvSpPr>
        <p:spPr bwMode="auto">
          <a:xfrm>
            <a:off x="-6643" y="5768214"/>
            <a:ext cx="9150643"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14" name="Picture 1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16" name="Picture 1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03664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281115"/>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78092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3"/>
          <p:cNvPicPr>
            <a:picLocks noChangeAspect="1"/>
          </p:cNvPicPr>
          <p:nvPr userDrawn="1"/>
        </p:nvPicPr>
        <p:blipFill>
          <a:blip r:embed="rId2"/>
          <a:stretch>
            <a:fillRect/>
          </a:stretch>
        </p:blipFill>
        <p:spPr>
          <a:xfrm>
            <a:off x="-14941" y="6652164"/>
            <a:ext cx="9166412" cy="213307"/>
          </a:xfrm>
          <a:prstGeom prst="rect">
            <a:avLst/>
          </a:prstGeom>
        </p:spPr>
      </p:pic>
      <p:sp>
        <p:nvSpPr>
          <p:cNvPr id="5" name="Rectangle 4"/>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6" name="Picture 5"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7"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8" name="Picture 7"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413731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38862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1805733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14941" y="6652164"/>
            <a:ext cx="9166412" cy="213307"/>
          </a:xfrm>
          <a:prstGeom prst="rect">
            <a:avLst/>
          </a:prstGeom>
        </p:spPr>
      </p:pic>
      <p:sp>
        <p:nvSpPr>
          <p:cNvPr id="8" name="Rectangle 7"/>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9" name="Picture 8"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10"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11" name="Picture 10"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97234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stretch>
            <a:fillRect/>
          </a:stretch>
        </p:blipFill>
        <p:spPr>
          <a:xfrm>
            <a:off x="-14941" y="6652164"/>
            <a:ext cx="9166412" cy="213307"/>
          </a:xfrm>
          <a:prstGeom prst="rect">
            <a:avLst/>
          </a:prstGeom>
        </p:spPr>
      </p:pic>
      <p:sp>
        <p:nvSpPr>
          <p:cNvPr id="4" name="Rectangle 3"/>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5" name="Picture 4"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6"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7" name="Picture 6"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22900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941" y="6652164"/>
            <a:ext cx="9166412" cy="213307"/>
          </a:xfrm>
          <a:prstGeom prst="rect">
            <a:avLst/>
          </a:prstGeom>
        </p:spPr>
      </p:pic>
      <p:sp>
        <p:nvSpPr>
          <p:cNvPr id="3" name="Rectangle 2"/>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4" name="Picture 3"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5"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6" name="Picture 5"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349374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404664"/>
            <a:ext cx="5111750" cy="585311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281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6742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302422"/>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35363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86916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4941" y="6652164"/>
            <a:ext cx="9166412" cy="213307"/>
          </a:xfrm>
          <a:prstGeom prst="rect">
            <a:avLst/>
          </a:prstGeom>
        </p:spPr>
      </p:pic>
      <p:sp>
        <p:nvSpPr>
          <p:cNvPr id="6" name="Rectangle 5"/>
          <p:cNvSpPr/>
          <p:nvPr userDrawn="1"/>
        </p:nvSpPr>
        <p:spPr bwMode="auto">
          <a:xfrm>
            <a:off x="-6643" y="5768214"/>
            <a:ext cx="9165584" cy="886711"/>
          </a:xfrm>
          <a:prstGeom prst="rect">
            <a:avLst/>
          </a:prstGeom>
          <a:solidFill>
            <a:schemeClr val="bg1"/>
          </a:solidFill>
          <a:ln>
            <a:no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pitchFamily="-110" charset="0"/>
              </a:rPr>
              <a:t> </a:t>
            </a:r>
          </a:p>
        </p:txBody>
      </p:sp>
      <p:pic>
        <p:nvPicPr>
          <p:cNvPr id="7" name="Picture 6" descr="top.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866"/>
            <a:ext cx="9144002" cy="384305"/>
          </a:xfrm>
          <a:prstGeom prst="rect">
            <a:avLst/>
          </a:prstGeom>
        </p:spPr>
      </p:pic>
      <p:sp>
        <p:nvSpPr>
          <p:cNvPr id="8" name="Footer Placeholder 6"/>
          <p:cNvSpPr txBox="1">
            <a:spLocks noChangeArrowheads="1"/>
          </p:cNvSpPr>
          <p:nvPr userDrawn="1"/>
        </p:nvSpPr>
        <p:spPr bwMode="auto">
          <a:xfrm>
            <a:off x="179512" y="6152115"/>
            <a:ext cx="4536504" cy="360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200" b="1" kern="1200">
                <a:solidFill>
                  <a:srgbClr val="A69C95"/>
                </a:solidFill>
                <a:latin typeface="Verdana" charset="0"/>
                <a:ea typeface="ＭＳ Ｐゴシック" charset="0"/>
                <a:cs typeface="Verdana" charset="0"/>
              </a:defRPr>
            </a:lvl1pPr>
            <a:lvl2pPr marL="457200" algn="l" rtl="0" fontAlgn="base">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a:lstStyle>
          <a:p>
            <a:pPr algn="l"/>
            <a:r>
              <a:rPr lang="en-US" b="1" i="0" err="1">
                <a:solidFill>
                  <a:srgbClr val="A69C95"/>
                </a:solidFill>
                <a:latin typeface="Arial"/>
                <a:cs typeface="Arial"/>
              </a:rPr>
              <a:t>uOttawa.ca</a:t>
            </a:r>
            <a:endParaRPr lang="en-US" b="1" i="0">
              <a:solidFill>
                <a:srgbClr val="A69C95"/>
              </a:solidFill>
              <a:latin typeface="Arial"/>
              <a:cs typeface="Arial"/>
            </a:endParaRPr>
          </a:p>
        </p:txBody>
      </p:sp>
      <p:pic>
        <p:nvPicPr>
          <p:cNvPr id="9" name="Picture 8" descr="uOttawa_HOR_WG7.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09367" y="5947834"/>
            <a:ext cx="1697566" cy="454040"/>
          </a:xfrm>
          <a:prstGeom prst="rect">
            <a:avLst/>
          </a:prstGeom>
        </p:spPr>
      </p:pic>
    </p:spTree>
    <p:extLst>
      <p:ext uri="{BB962C8B-B14F-4D97-AF65-F5344CB8AC3E}">
        <p14:creationId xmlns:p14="http://schemas.microsoft.com/office/powerpoint/2010/main" val="50200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stretch>
            <a:fillRect/>
          </a:stretch>
        </a:blip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Click to </a:t>
            </a:r>
            <a:r>
              <a:rPr lang="fr-CA" err="1"/>
              <a:t>add</a:t>
            </a:r>
            <a:r>
              <a:rPr lang="fr-CA"/>
              <a:t> </a:t>
            </a:r>
            <a:r>
              <a:rPr lang="fr-CA" err="1"/>
              <a:t>title</a:t>
            </a:r>
            <a:r>
              <a:rPr lang="fr-CA"/>
              <a:t> </a:t>
            </a:r>
            <a:r>
              <a:rPr lang="fr-CA" err="1"/>
              <a:t>here</a:t>
            </a:r>
            <a:endParaRPr lang="en-US"/>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Click to </a:t>
            </a:r>
            <a:r>
              <a:rPr lang="fr-CA" err="1"/>
              <a:t>add</a:t>
            </a:r>
            <a:r>
              <a:rPr lang="fr-CA"/>
              <a:t> content </a:t>
            </a:r>
            <a:r>
              <a:rPr lang="fr-CA" err="1"/>
              <a:t>here</a:t>
            </a:r>
            <a:endParaRPr lang="en-US"/>
          </a:p>
        </p:txBody>
      </p:sp>
      <p:sp>
        <p:nvSpPr>
          <p:cNvPr id="4" name="TextBox 3"/>
          <p:cNvSpPr txBox="1"/>
          <p:nvPr userDrawn="1"/>
        </p:nvSpPr>
        <p:spPr>
          <a:xfrm>
            <a:off x="8663717" y="200778"/>
            <a:ext cx="432048" cy="246221"/>
          </a:xfrm>
          <a:prstGeom prst="rect">
            <a:avLst/>
          </a:prstGeom>
          <a:noFill/>
        </p:spPr>
        <p:txBody>
          <a:bodyPr wrap="square" rtlCol="0">
            <a:spAutoFit/>
          </a:bodyPr>
          <a:lstStyle/>
          <a:p>
            <a:fld id="{F0B1AAE9-9813-2248-B2A8-96C88B254205}" type="slidenum">
              <a:rPr lang="en-US" sz="1000" smtClean="0">
                <a:solidFill>
                  <a:schemeClr val="bg2"/>
                </a:solidFill>
                <a:latin typeface="Arial;"/>
                <a:cs typeface="Arial;"/>
              </a:rPr>
              <a:t>‹#›</a:t>
            </a:fld>
            <a:endParaRPr lang="en-US" sz="1000">
              <a:solidFill>
                <a:schemeClr val="bg2"/>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dt="0"/>
  <p:txStyles>
    <p:titleStyle>
      <a:lvl1pPr algn="l" rtl="0" eaLnBrk="1" fontAlgn="base" hangingPunct="1">
        <a:spcBef>
          <a:spcPct val="0"/>
        </a:spcBef>
        <a:spcAft>
          <a:spcPct val="0"/>
        </a:spcAft>
        <a:defRPr sz="2800" b="1">
          <a:solidFill>
            <a:srgbClr val="990000"/>
          </a:solidFill>
          <a:latin typeface="+mn-lt"/>
          <a:ea typeface="ＭＳ Ｐゴシック" charset="0"/>
          <a:cs typeface="Verdana"/>
        </a:defRPr>
      </a:lvl1pPr>
      <a:lvl2pPr algn="l" rtl="0" eaLnBrk="1" fontAlgn="base" hangingPunct="1">
        <a:spcBef>
          <a:spcPct val="0"/>
        </a:spcBef>
        <a:spcAft>
          <a:spcPct val="0"/>
        </a:spcAft>
        <a:defRPr sz="2800">
          <a:solidFill>
            <a:srgbClr val="990000"/>
          </a:solidFill>
          <a:latin typeface="Verdana" charset="0"/>
          <a:ea typeface="ＭＳ Ｐゴシック" charset="0"/>
        </a:defRPr>
      </a:lvl2pPr>
      <a:lvl3pPr algn="l" rtl="0" eaLnBrk="1" fontAlgn="base" hangingPunct="1">
        <a:spcBef>
          <a:spcPct val="0"/>
        </a:spcBef>
        <a:spcAft>
          <a:spcPct val="0"/>
        </a:spcAft>
        <a:defRPr sz="2800">
          <a:solidFill>
            <a:srgbClr val="990000"/>
          </a:solidFill>
          <a:latin typeface="Verdana" charset="0"/>
          <a:ea typeface="ＭＳ Ｐゴシック" charset="0"/>
        </a:defRPr>
      </a:lvl3pPr>
      <a:lvl4pPr algn="l" rtl="0" eaLnBrk="1" fontAlgn="base" hangingPunct="1">
        <a:spcBef>
          <a:spcPct val="0"/>
        </a:spcBef>
        <a:spcAft>
          <a:spcPct val="0"/>
        </a:spcAft>
        <a:defRPr sz="2800">
          <a:solidFill>
            <a:srgbClr val="990000"/>
          </a:solidFill>
          <a:latin typeface="Verdana" charset="0"/>
          <a:ea typeface="ＭＳ Ｐゴシック" charset="0"/>
        </a:defRPr>
      </a:lvl4pPr>
      <a:lvl5pPr algn="l" rtl="0" eaLnBrk="1" fontAlgn="base" hangingPunct="1">
        <a:spcBef>
          <a:spcPct val="0"/>
        </a:spcBef>
        <a:spcAft>
          <a:spcPct val="0"/>
        </a:spcAft>
        <a:defRPr sz="2800">
          <a:solidFill>
            <a:srgbClr val="990000"/>
          </a:solidFill>
          <a:latin typeface="Verdana" charset="0"/>
          <a:ea typeface="ＭＳ Ｐゴシック"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0"/>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tat.berkeley.edu/~s133/factors.html#:~:text=Conceptually%2C%20factors%20are%20variables%20in,refered%20to%20as%20categorical%20variables." TargetMode="External"/><Relationship Id="rId2" Type="http://schemas.openxmlformats.org/officeDocument/2006/relationships/hyperlink" Target="https://cran.r-project.org/doc/manuals/r-release/R-intro.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Outer_produ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CD9A-2A40-6B70-D1D7-53155ADA03E3}"/>
              </a:ext>
            </a:extLst>
          </p:cNvPr>
          <p:cNvSpPr>
            <a:spLocks noGrp="1"/>
          </p:cNvSpPr>
          <p:nvPr>
            <p:ph type="title"/>
          </p:nvPr>
        </p:nvSpPr>
        <p:spPr>
          <a:xfrm>
            <a:off x="722313" y="4281115"/>
            <a:ext cx="7772400" cy="1362075"/>
          </a:xfrm>
        </p:spPr>
        <p:txBody>
          <a:bodyPr wrap="square" anchor="t">
            <a:normAutofit/>
          </a:bodyPr>
          <a:lstStyle/>
          <a:p>
            <a:r>
              <a:rPr lang="en-US">
                <a:ea typeface="ＭＳ Ｐゴシック"/>
              </a:rPr>
              <a:t>CSI3120 Lab 4 - Week 6</a:t>
            </a:r>
          </a:p>
        </p:txBody>
      </p:sp>
      <p:sp>
        <p:nvSpPr>
          <p:cNvPr id="3" name="Content Placeholder 2">
            <a:extLst>
              <a:ext uri="{FF2B5EF4-FFF2-40B4-BE49-F238E27FC236}">
                <a16:creationId xmlns:a16="http://schemas.microsoft.com/office/drawing/2014/main" id="{8B0AD4CF-F9B6-E03B-990C-2774FF34EE51}"/>
              </a:ext>
            </a:extLst>
          </p:cNvPr>
          <p:cNvSpPr>
            <a:spLocks noGrp="1"/>
          </p:cNvSpPr>
          <p:nvPr>
            <p:ph type="body" idx="1"/>
          </p:nvPr>
        </p:nvSpPr>
        <p:spPr>
          <a:xfrm>
            <a:off x="722313" y="2780928"/>
            <a:ext cx="7772400" cy="1500187"/>
          </a:xfrm>
        </p:spPr>
        <p:txBody>
          <a:bodyPr wrap="square" anchor="b">
            <a:normAutofit/>
          </a:bodyPr>
          <a:lstStyle/>
          <a:p>
            <a:r>
              <a:rPr lang="en-US"/>
              <a:t>Presenter: P S Abhiram</a:t>
            </a:r>
          </a:p>
        </p:txBody>
      </p:sp>
    </p:spTree>
    <p:extLst>
      <p:ext uri="{BB962C8B-B14F-4D97-AF65-F5344CB8AC3E}">
        <p14:creationId xmlns:p14="http://schemas.microsoft.com/office/powerpoint/2010/main" val="2693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3102-F150-DBAE-0A6B-D9D7DBD477B2}"/>
              </a:ext>
            </a:extLst>
          </p:cNvPr>
          <p:cNvSpPr>
            <a:spLocks noGrp="1"/>
          </p:cNvSpPr>
          <p:nvPr>
            <p:ph type="title"/>
          </p:nvPr>
        </p:nvSpPr>
        <p:spPr/>
        <p:txBody>
          <a:bodyPr/>
          <a:lstStyle/>
          <a:p>
            <a:r>
              <a:rPr lang="en-US"/>
              <a:t>Making a Data Frame</a:t>
            </a:r>
            <a:endParaRPr lang="en-IN"/>
          </a:p>
        </p:txBody>
      </p:sp>
      <p:sp>
        <p:nvSpPr>
          <p:cNvPr id="3" name="Content Placeholder 2">
            <a:extLst>
              <a:ext uri="{FF2B5EF4-FFF2-40B4-BE49-F238E27FC236}">
                <a16:creationId xmlns:a16="http://schemas.microsoft.com/office/drawing/2014/main" id="{539F38BF-2424-1BA8-B660-C0D45E5C1E91}"/>
              </a:ext>
            </a:extLst>
          </p:cNvPr>
          <p:cNvSpPr>
            <a:spLocks noGrp="1"/>
          </p:cNvSpPr>
          <p:nvPr>
            <p:ph idx="1"/>
          </p:nvPr>
        </p:nvSpPr>
        <p:spPr/>
        <p:txBody>
          <a:bodyPr/>
          <a:lstStyle/>
          <a:p>
            <a:r>
              <a:rPr lang="en-US"/>
              <a:t>Objects satisfying the restrictions placed on the columns (components) of a data frame may be used to form one using the function </a:t>
            </a:r>
            <a:r>
              <a:rPr lang="en-US" err="1"/>
              <a:t>data.frame</a:t>
            </a:r>
            <a:r>
              <a:rPr lang="en-US"/>
              <a:t>:</a:t>
            </a:r>
          </a:p>
          <a:p>
            <a:pPr marL="0" indent="0">
              <a:buNone/>
            </a:pPr>
            <a:r>
              <a:rPr lang="en-US"/>
              <a:t>accountants &lt;- </a:t>
            </a:r>
            <a:r>
              <a:rPr lang="en-US" err="1"/>
              <a:t>data.frame</a:t>
            </a:r>
            <a:r>
              <a:rPr lang="en-US"/>
              <a:t>(home=</a:t>
            </a:r>
            <a:r>
              <a:rPr lang="en-US" err="1"/>
              <a:t>statef</a:t>
            </a:r>
            <a:r>
              <a:rPr lang="en-US"/>
              <a:t>, loot=incomes, shot=</a:t>
            </a:r>
            <a:r>
              <a:rPr lang="en-US" err="1"/>
              <a:t>incomef</a:t>
            </a:r>
            <a:r>
              <a:rPr lang="en-US"/>
              <a:t>)</a:t>
            </a:r>
          </a:p>
          <a:p>
            <a:r>
              <a:rPr lang="en-US"/>
              <a:t>A list whose components conform to the restrictions of a data frame may be coerced into a data frame using the function </a:t>
            </a:r>
            <a:r>
              <a:rPr lang="en-US" err="1"/>
              <a:t>as.data.frame</a:t>
            </a:r>
            <a:r>
              <a:rPr lang="en-US"/>
              <a:t>() </a:t>
            </a:r>
          </a:p>
          <a:p>
            <a:r>
              <a:rPr lang="en-US"/>
              <a:t>The simplest way to construct a data frame from scratch is to use the </a:t>
            </a:r>
            <a:r>
              <a:rPr lang="en-US" err="1"/>
              <a:t>read.table</a:t>
            </a:r>
            <a:r>
              <a:rPr lang="en-US"/>
              <a:t>() function to read an entire data frame from an external file</a:t>
            </a:r>
          </a:p>
          <a:p>
            <a:pPr marL="0" indent="0">
              <a:buNone/>
            </a:pPr>
            <a:endParaRPr lang="en-IN"/>
          </a:p>
        </p:txBody>
      </p:sp>
    </p:spTree>
    <p:extLst>
      <p:ext uri="{BB962C8B-B14F-4D97-AF65-F5344CB8AC3E}">
        <p14:creationId xmlns:p14="http://schemas.microsoft.com/office/powerpoint/2010/main" val="386644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69BEC-92DA-960A-AF64-EC538571536A}"/>
              </a:ext>
            </a:extLst>
          </p:cNvPr>
          <p:cNvSpPr>
            <a:spLocks noGrp="1"/>
          </p:cNvSpPr>
          <p:nvPr>
            <p:ph type="title"/>
          </p:nvPr>
        </p:nvSpPr>
        <p:spPr/>
        <p:txBody>
          <a:bodyPr/>
          <a:lstStyle/>
          <a:p>
            <a:r>
              <a:rPr lang="en-US"/>
              <a:t>attach() and detach()</a:t>
            </a:r>
            <a:endParaRPr lang="en-IN"/>
          </a:p>
        </p:txBody>
      </p:sp>
      <p:sp>
        <p:nvSpPr>
          <p:cNvPr id="3" name="Content Placeholder 2">
            <a:extLst>
              <a:ext uri="{FF2B5EF4-FFF2-40B4-BE49-F238E27FC236}">
                <a16:creationId xmlns:a16="http://schemas.microsoft.com/office/drawing/2014/main" id="{ECCD3C82-027B-0244-9F4C-095270E87C47}"/>
              </a:ext>
            </a:extLst>
          </p:cNvPr>
          <p:cNvSpPr>
            <a:spLocks noGrp="1"/>
          </p:cNvSpPr>
          <p:nvPr>
            <p:ph idx="1"/>
          </p:nvPr>
        </p:nvSpPr>
        <p:spPr/>
        <p:txBody>
          <a:bodyPr/>
          <a:lstStyle/>
          <a:p>
            <a:r>
              <a:rPr lang="en-US"/>
              <a:t>The $ notation, such as </a:t>
            </a:r>
            <a:r>
              <a:rPr lang="en-US" err="1"/>
              <a:t>accountants$home</a:t>
            </a:r>
            <a:r>
              <a:rPr lang="en-US"/>
              <a:t>, for list components is not always very convenient.</a:t>
            </a:r>
          </a:p>
          <a:p>
            <a:r>
              <a:rPr lang="en-US"/>
              <a:t>A useful facility would be somehow to make the components of a list or data frame temporarily visible as variables under their component name, without the need to quote the list name explicitly each time.</a:t>
            </a:r>
            <a:endParaRPr lang="en-IN"/>
          </a:p>
        </p:txBody>
      </p:sp>
    </p:spTree>
    <p:extLst>
      <p:ext uri="{BB962C8B-B14F-4D97-AF65-F5344CB8AC3E}">
        <p14:creationId xmlns:p14="http://schemas.microsoft.com/office/powerpoint/2010/main" val="386891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4321-75CB-09BB-B363-DAF77C401D52}"/>
              </a:ext>
            </a:extLst>
          </p:cNvPr>
          <p:cNvSpPr>
            <a:spLocks noGrp="1"/>
          </p:cNvSpPr>
          <p:nvPr>
            <p:ph type="title"/>
          </p:nvPr>
        </p:nvSpPr>
        <p:spPr/>
        <p:txBody>
          <a:bodyPr/>
          <a:lstStyle/>
          <a:p>
            <a:r>
              <a:rPr lang="en-US"/>
              <a:t>attach() and detach() contd..</a:t>
            </a:r>
            <a:endParaRPr lang="en-IN"/>
          </a:p>
        </p:txBody>
      </p:sp>
      <p:sp>
        <p:nvSpPr>
          <p:cNvPr id="3" name="Content Placeholder 2">
            <a:extLst>
              <a:ext uri="{FF2B5EF4-FFF2-40B4-BE49-F238E27FC236}">
                <a16:creationId xmlns:a16="http://schemas.microsoft.com/office/drawing/2014/main" id="{B2FB999D-48C3-DD75-66CD-00BE1A4E588F}"/>
              </a:ext>
            </a:extLst>
          </p:cNvPr>
          <p:cNvSpPr>
            <a:spLocks noGrp="1"/>
          </p:cNvSpPr>
          <p:nvPr>
            <p:ph idx="1"/>
          </p:nvPr>
        </p:nvSpPr>
        <p:spPr/>
        <p:txBody>
          <a:bodyPr/>
          <a:lstStyle/>
          <a:p>
            <a:r>
              <a:rPr lang="en-US"/>
              <a:t>The attach() function takes a ‘database’ such as a list or data frame as its argument. Thus suppose lentils is a data frame with three variables </a:t>
            </a:r>
            <a:r>
              <a:rPr lang="en-US" err="1"/>
              <a:t>lentils$u</a:t>
            </a:r>
            <a:r>
              <a:rPr lang="en-US"/>
              <a:t>, </a:t>
            </a:r>
            <a:r>
              <a:rPr lang="en-US" err="1"/>
              <a:t>lentils$v</a:t>
            </a:r>
            <a:r>
              <a:rPr lang="en-US"/>
              <a:t>, </a:t>
            </a:r>
            <a:r>
              <a:rPr lang="en-US" err="1"/>
              <a:t>lentils$w</a:t>
            </a:r>
            <a:r>
              <a:rPr lang="en-US"/>
              <a:t>. </a:t>
            </a:r>
          </a:p>
          <a:p>
            <a:r>
              <a:rPr lang="en-US"/>
              <a:t>attach(lentils) - places the data frame in the search path</a:t>
            </a:r>
          </a:p>
          <a:p>
            <a:r>
              <a:rPr lang="en-US"/>
              <a:t>To detach a data frame, use the function detach() - this statement detaches from the search path.</a:t>
            </a:r>
            <a:endParaRPr lang="en-IN"/>
          </a:p>
        </p:txBody>
      </p:sp>
    </p:spTree>
    <p:extLst>
      <p:ext uri="{BB962C8B-B14F-4D97-AF65-F5344CB8AC3E}">
        <p14:creationId xmlns:p14="http://schemas.microsoft.com/office/powerpoint/2010/main" val="313522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EB6-48C4-CFB7-62E0-B62F587F5B50}"/>
              </a:ext>
            </a:extLst>
          </p:cNvPr>
          <p:cNvSpPr>
            <a:spLocks noGrp="1"/>
          </p:cNvSpPr>
          <p:nvPr>
            <p:ph type="title"/>
          </p:nvPr>
        </p:nvSpPr>
        <p:spPr/>
        <p:txBody>
          <a:bodyPr/>
          <a:lstStyle/>
          <a:p>
            <a:r>
              <a:rPr lang="en-US"/>
              <a:t>Managing the search path</a:t>
            </a:r>
            <a:endParaRPr lang="en-IN"/>
          </a:p>
        </p:txBody>
      </p:sp>
      <p:sp>
        <p:nvSpPr>
          <p:cNvPr id="3" name="Content Placeholder 2">
            <a:extLst>
              <a:ext uri="{FF2B5EF4-FFF2-40B4-BE49-F238E27FC236}">
                <a16:creationId xmlns:a16="http://schemas.microsoft.com/office/drawing/2014/main" id="{EF0409B8-970F-27FA-14BD-3628F3867946}"/>
              </a:ext>
            </a:extLst>
          </p:cNvPr>
          <p:cNvSpPr>
            <a:spLocks noGrp="1"/>
          </p:cNvSpPr>
          <p:nvPr>
            <p:ph idx="1"/>
          </p:nvPr>
        </p:nvSpPr>
        <p:spPr/>
        <p:txBody>
          <a:bodyPr/>
          <a:lstStyle/>
          <a:p>
            <a:r>
              <a:rPr lang="en-US"/>
              <a:t>The function search shows the current search path and so is a very useful way to keep track of which data frames and lists (and packages) have been attached and detached.</a:t>
            </a:r>
          </a:p>
          <a:p>
            <a:r>
              <a:rPr lang="en-IN"/>
              <a:t>It gives the levels of paths in your working dir.</a:t>
            </a:r>
          </a:p>
          <a:p>
            <a:r>
              <a:rPr lang="en-IN"/>
              <a:t>ls(2) – access second level of search path.</a:t>
            </a:r>
          </a:p>
          <a:p>
            <a:r>
              <a:rPr lang="en-IN"/>
              <a:t>Attach and Detach example provides a better understanding of your search paths.</a:t>
            </a:r>
          </a:p>
        </p:txBody>
      </p:sp>
    </p:spTree>
    <p:extLst>
      <p:ext uri="{BB962C8B-B14F-4D97-AF65-F5344CB8AC3E}">
        <p14:creationId xmlns:p14="http://schemas.microsoft.com/office/powerpoint/2010/main" val="223333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A3B58-8D98-287E-AA94-3032178AAE0A}"/>
              </a:ext>
            </a:extLst>
          </p:cNvPr>
          <p:cNvSpPr>
            <a:spLocks noGrp="1"/>
          </p:cNvSpPr>
          <p:nvPr>
            <p:ph type="title"/>
          </p:nvPr>
        </p:nvSpPr>
        <p:spPr/>
        <p:txBody>
          <a:bodyPr/>
          <a:lstStyle/>
          <a:p>
            <a:r>
              <a:rPr lang="en-US" dirty="0"/>
              <a:t>Evaluation of indexing in data frames</a:t>
            </a:r>
            <a:endParaRPr lang="en-IN" dirty="0"/>
          </a:p>
        </p:txBody>
      </p:sp>
      <p:sp>
        <p:nvSpPr>
          <p:cNvPr id="3" name="Content Placeholder 2">
            <a:extLst>
              <a:ext uri="{FF2B5EF4-FFF2-40B4-BE49-F238E27FC236}">
                <a16:creationId xmlns:a16="http://schemas.microsoft.com/office/drawing/2014/main" id="{EF93EAFC-A3AF-8190-7A7C-72FC1D773A4F}"/>
              </a:ext>
            </a:extLst>
          </p:cNvPr>
          <p:cNvSpPr>
            <a:spLocks noGrp="1"/>
          </p:cNvSpPr>
          <p:nvPr>
            <p:ph idx="1"/>
          </p:nvPr>
        </p:nvSpPr>
        <p:spPr/>
        <p:txBody>
          <a:bodyPr/>
          <a:lstStyle/>
          <a:p>
            <a:r>
              <a:rPr lang="en-US" dirty="0"/>
              <a:t>What if I give try to access a value in a data frame which is out of bounds?</a:t>
            </a:r>
          </a:p>
          <a:p>
            <a:r>
              <a:rPr lang="en-US" dirty="0"/>
              <a:t>Take the ‘data’ we created in the code.  </a:t>
            </a:r>
          </a:p>
          <a:p>
            <a:r>
              <a:rPr lang="en-US" dirty="0"/>
              <a:t>print(data[8])</a:t>
            </a:r>
          </a:p>
          <a:p>
            <a:r>
              <a:rPr lang="en-US" dirty="0"/>
              <a:t>print(data[-3])</a:t>
            </a:r>
          </a:p>
          <a:p>
            <a:r>
              <a:rPr lang="en-US" dirty="0"/>
              <a:t>What is the result of the above two?</a:t>
            </a:r>
          </a:p>
          <a:p>
            <a:r>
              <a:rPr lang="en-US" dirty="0"/>
              <a:t>What was different to this than with arrays?</a:t>
            </a:r>
          </a:p>
          <a:p>
            <a:r>
              <a:rPr lang="en-US" dirty="0"/>
              <a:t>After executing the above two commands in R console, what is the result of “print(data)”? Is ‘data’ updated? </a:t>
            </a:r>
            <a:endParaRPr lang="en-IN" dirty="0"/>
          </a:p>
          <a:p>
            <a:endParaRPr lang="en-IN" dirty="0"/>
          </a:p>
        </p:txBody>
      </p:sp>
    </p:spTree>
    <p:extLst>
      <p:ext uri="{BB962C8B-B14F-4D97-AF65-F5344CB8AC3E}">
        <p14:creationId xmlns:p14="http://schemas.microsoft.com/office/powerpoint/2010/main" val="12329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C0B7-83FC-B4F1-C4BB-C35780FBF4EF}"/>
              </a:ext>
            </a:extLst>
          </p:cNvPr>
          <p:cNvSpPr>
            <a:spLocks noGrp="1"/>
          </p:cNvSpPr>
          <p:nvPr>
            <p:ph type="title"/>
          </p:nvPr>
        </p:nvSpPr>
        <p:spPr/>
        <p:txBody>
          <a:bodyPr/>
          <a:lstStyle/>
          <a:p>
            <a:r>
              <a:rPr lang="en-US" dirty="0"/>
              <a:t>What are factors?</a:t>
            </a:r>
            <a:endParaRPr lang="en-IN" dirty="0"/>
          </a:p>
        </p:txBody>
      </p:sp>
      <p:sp>
        <p:nvSpPr>
          <p:cNvPr id="3" name="Content Placeholder 2">
            <a:extLst>
              <a:ext uri="{FF2B5EF4-FFF2-40B4-BE49-F238E27FC236}">
                <a16:creationId xmlns:a16="http://schemas.microsoft.com/office/drawing/2014/main" id="{E6D0C69F-FB3D-1EC6-D374-BC390011A1AA}"/>
              </a:ext>
            </a:extLst>
          </p:cNvPr>
          <p:cNvSpPr>
            <a:spLocks noGrp="1"/>
          </p:cNvSpPr>
          <p:nvPr>
            <p:ph idx="1"/>
          </p:nvPr>
        </p:nvSpPr>
        <p:spPr/>
        <p:txBody>
          <a:bodyPr/>
          <a:lstStyle/>
          <a:p>
            <a:r>
              <a:rPr lang="en-US" dirty="0"/>
              <a:t>Conceptually, factors are variables in R which take on a limited number of different values; such variables are often </a:t>
            </a:r>
            <a:r>
              <a:rPr lang="en-US" dirty="0" err="1"/>
              <a:t>refered</a:t>
            </a:r>
            <a:r>
              <a:rPr lang="en-US" dirty="0"/>
              <a:t> to as categorical variables.</a:t>
            </a:r>
          </a:p>
          <a:p>
            <a:r>
              <a:rPr lang="en-US" dirty="0"/>
              <a:t>Factors in R are stored as a vector of integer values with a corresponding set of character values to use when the factor is displayed. </a:t>
            </a:r>
          </a:p>
          <a:p>
            <a:r>
              <a:rPr lang="en-US" dirty="0"/>
              <a:t>The factor function is used to create a factor. </a:t>
            </a:r>
          </a:p>
          <a:p>
            <a:r>
              <a:rPr lang="en-US" dirty="0"/>
              <a:t>The only required argument to factor is a vector of values which will be returned as a vector of factor values. </a:t>
            </a:r>
          </a:p>
          <a:p>
            <a:r>
              <a:rPr lang="en-US" dirty="0"/>
              <a:t>Both numeric and character variables can be made into factors, but a factor's levels will always be character values. </a:t>
            </a:r>
          </a:p>
          <a:p>
            <a:r>
              <a:rPr lang="en-US" dirty="0"/>
              <a:t>You can see the possible levels for a factor through the levels command.</a:t>
            </a:r>
            <a:endParaRPr lang="en-IN" dirty="0"/>
          </a:p>
        </p:txBody>
      </p:sp>
    </p:spTree>
    <p:extLst>
      <p:ext uri="{BB962C8B-B14F-4D97-AF65-F5344CB8AC3E}">
        <p14:creationId xmlns:p14="http://schemas.microsoft.com/office/powerpoint/2010/main" val="400930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E271-8B12-1507-3962-5DD7F572B8FF}"/>
              </a:ext>
            </a:extLst>
          </p:cNvPr>
          <p:cNvSpPr>
            <a:spLocks noGrp="1"/>
          </p:cNvSpPr>
          <p:nvPr>
            <p:ph type="title"/>
          </p:nvPr>
        </p:nvSpPr>
        <p:spPr/>
        <p:txBody>
          <a:bodyPr/>
          <a:lstStyle/>
          <a:p>
            <a:r>
              <a:rPr lang="en-US" dirty="0"/>
              <a:t>Factors contd..</a:t>
            </a:r>
            <a:endParaRPr lang="en-IN" dirty="0"/>
          </a:p>
        </p:txBody>
      </p:sp>
      <p:sp>
        <p:nvSpPr>
          <p:cNvPr id="3" name="Content Placeholder 2">
            <a:extLst>
              <a:ext uri="{FF2B5EF4-FFF2-40B4-BE49-F238E27FC236}">
                <a16:creationId xmlns:a16="http://schemas.microsoft.com/office/drawing/2014/main" id="{15F83A7E-E68B-1A57-9738-AC185EE74A9D}"/>
              </a:ext>
            </a:extLst>
          </p:cNvPr>
          <p:cNvSpPr>
            <a:spLocks noGrp="1"/>
          </p:cNvSpPr>
          <p:nvPr>
            <p:ph idx="1"/>
          </p:nvPr>
        </p:nvSpPr>
        <p:spPr/>
        <p:txBody>
          <a:bodyPr/>
          <a:lstStyle/>
          <a:p>
            <a:r>
              <a:rPr lang="en-US" dirty="0"/>
              <a:t>To change the order in which the levels will be displayed from their default sorted order, the levels= argument can be given a vector of all the possible values of the variable in the order you desire. </a:t>
            </a:r>
          </a:p>
          <a:p>
            <a:r>
              <a:rPr lang="en-US" dirty="0"/>
              <a:t>If the ordering should also be used when performing comparisons, use the optional ordered=TRUE argument. </a:t>
            </a:r>
          </a:p>
          <a:p>
            <a:r>
              <a:rPr lang="en-US" dirty="0"/>
              <a:t>In this case, the factor is known as an ordered factor.</a:t>
            </a:r>
          </a:p>
          <a:p>
            <a:endParaRPr lang="en-IN" dirty="0"/>
          </a:p>
        </p:txBody>
      </p:sp>
    </p:spTree>
    <p:extLst>
      <p:ext uri="{BB962C8B-B14F-4D97-AF65-F5344CB8AC3E}">
        <p14:creationId xmlns:p14="http://schemas.microsoft.com/office/powerpoint/2010/main" val="84007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5AF8-36DD-A137-75B7-F45072272265}"/>
              </a:ext>
            </a:extLst>
          </p:cNvPr>
          <p:cNvSpPr>
            <a:spLocks noGrp="1"/>
          </p:cNvSpPr>
          <p:nvPr>
            <p:ph type="title"/>
          </p:nvPr>
        </p:nvSpPr>
        <p:spPr/>
        <p:txBody>
          <a:bodyPr/>
          <a:lstStyle/>
          <a:p>
            <a:r>
              <a:rPr lang="en-US" dirty="0"/>
              <a:t>Factors Contd..</a:t>
            </a:r>
            <a:endParaRPr lang="en-IN" dirty="0"/>
          </a:p>
        </p:txBody>
      </p:sp>
      <p:sp>
        <p:nvSpPr>
          <p:cNvPr id="3" name="Content Placeholder 2">
            <a:extLst>
              <a:ext uri="{FF2B5EF4-FFF2-40B4-BE49-F238E27FC236}">
                <a16:creationId xmlns:a16="http://schemas.microsoft.com/office/drawing/2014/main" id="{E5C0E079-86D4-3477-EF0E-49DC39EBFC3F}"/>
              </a:ext>
            </a:extLst>
          </p:cNvPr>
          <p:cNvSpPr>
            <a:spLocks noGrp="1"/>
          </p:cNvSpPr>
          <p:nvPr>
            <p:ph idx="1"/>
          </p:nvPr>
        </p:nvSpPr>
        <p:spPr/>
        <p:txBody>
          <a:bodyPr/>
          <a:lstStyle/>
          <a:p>
            <a:r>
              <a:rPr lang="en-US" dirty="0"/>
              <a:t>The levels of a factor are used when displaying the factor's values. You can change these levels at the time you create a factor by passing a vector with the new values through the labels= argument. </a:t>
            </a:r>
          </a:p>
          <a:p>
            <a:r>
              <a:rPr lang="en-US" dirty="0"/>
              <a:t>Note that this actually changes the internal levels of the factor, and to change the labels of a factor after it has been created, the assignment form of the levels function is used. </a:t>
            </a:r>
          </a:p>
          <a:p>
            <a:r>
              <a:rPr lang="en-US" dirty="0"/>
              <a:t>To illustrate this point, consider a factor taking on integer values which we want to display as roman numerals.</a:t>
            </a:r>
          </a:p>
          <a:p>
            <a:r>
              <a:rPr lang="en-US" dirty="0"/>
              <a:t>Please see the </a:t>
            </a:r>
            <a:r>
              <a:rPr lang="en-US" dirty="0" err="1"/>
              <a:t>factors.R</a:t>
            </a:r>
            <a:r>
              <a:rPr lang="en-US" dirty="0"/>
              <a:t> file.</a:t>
            </a:r>
            <a:endParaRPr lang="en-IN" dirty="0"/>
          </a:p>
        </p:txBody>
      </p:sp>
    </p:spTree>
    <p:extLst>
      <p:ext uri="{BB962C8B-B14F-4D97-AF65-F5344CB8AC3E}">
        <p14:creationId xmlns:p14="http://schemas.microsoft.com/office/powerpoint/2010/main" val="378447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718E-4256-7FFF-E08E-A661E7CAB921}"/>
              </a:ext>
            </a:extLst>
          </p:cNvPr>
          <p:cNvSpPr>
            <a:spLocks noGrp="1"/>
          </p:cNvSpPr>
          <p:nvPr>
            <p:ph type="title"/>
          </p:nvPr>
        </p:nvSpPr>
        <p:spPr>
          <a:xfrm>
            <a:off x="256387" y="516225"/>
            <a:ext cx="7774632" cy="864096"/>
          </a:xfrm>
        </p:spPr>
        <p:txBody>
          <a:bodyPr/>
          <a:lstStyle/>
          <a:p>
            <a:r>
              <a:rPr lang="en-US"/>
              <a:t>Lab exercises</a:t>
            </a:r>
            <a:endParaRPr lang="en-IN"/>
          </a:p>
        </p:txBody>
      </p:sp>
      <p:sp>
        <p:nvSpPr>
          <p:cNvPr id="3" name="Content Placeholder 2">
            <a:extLst>
              <a:ext uri="{FF2B5EF4-FFF2-40B4-BE49-F238E27FC236}">
                <a16:creationId xmlns:a16="http://schemas.microsoft.com/office/drawing/2014/main" id="{BD9EC068-C536-8F93-1945-7C6B01510061}"/>
              </a:ext>
            </a:extLst>
          </p:cNvPr>
          <p:cNvSpPr>
            <a:spLocks noGrp="1"/>
          </p:cNvSpPr>
          <p:nvPr>
            <p:ph idx="1"/>
          </p:nvPr>
        </p:nvSpPr>
        <p:spPr>
          <a:xfrm>
            <a:off x="251520" y="1412776"/>
            <a:ext cx="7772400" cy="3753544"/>
          </a:xfrm>
        </p:spPr>
        <p:txBody>
          <a:bodyPr/>
          <a:lstStyle/>
          <a:p>
            <a:r>
              <a:rPr lang="en-US"/>
              <a:t>Create a grouped expression that plots a normal distribution N(0, 10^3). </a:t>
            </a:r>
          </a:p>
          <a:p>
            <a:r>
              <a:rPr lang="en-US"/>
              <a:t>Compute outer product on two arrays [1:5] and [5:10]. The formula to compute the product is </a:t>
            </a:r>
            <a:r>
              <a:rPr lang="es-ES"/>
              <a:t>sin(x)/(y^2 – cos(x)).</a:t>
            </a:r>
            <a:endParaRPr lang="en-US"/>
          </a:p>
          <a:p>
            <a:r>
              <a:rPr lang="en-US"/>
              <a:t>Append this data using </a:t>
            </a:r>
            <a:r>
              <a:rPr lang="en-US" err="1"/>
              <a:t>rbind</a:t>
            </a:r>
            <a:r>
              <a:rPr lang="en-US"/>
              <a:t>: </a:t>
            </a:r>
          </a:p>
          <a:p>
            <a:pPr marL="0" indent="0">
              <a:buNone/>
            </a:pPr>
            <a:r>
              <a:rPr lang="en-US" err="1"/>
              <a:t>newdata</a:t>
            </a:r>
            <a:r>
              <a:rPr lang="en-US"/>
              <a:t>&lt;- </a:t>
            </a:r>
            <a:r>
              <a:rPr lang="en-US" err="1"/>
              <a:t>data.frame</a:t>
            </a:r>
            <a:r>
              <a:rPr lang="en-US"/>
              <a:t>( </a:t>
            </a:r>
            <a:r>
              <a:rPr lang="en-US" err="1"/>
              <a:t>emp_id</a:t>
            </a:r>
            <a:r>
              <a:rPr lang="en-US"/>
              <a:t> = c (6:8), </a:t>
            </a:r>
          </a:p>
          <a:p>
            <a:pPr marL="0" indent="0">
              <a:buNone/>
            </a:pPr>
            <a:r>
              <a:rPr lang="en-US"/>
              <a:t>                                      </a:t>
            </a:r>
            <a:r>
              <a:rPr lang="en-US" err="1"/>
              <a:t>emp_name</a:t>
            </a:r>
            <a:r>
              <a:rPr lang="en-US"/>
              <a:t> = c(“</a:t>
            </a:r>
            <a:r>
              <a:rPr lang="en-US" err="1"/>
              <a:t>Jim",“Tim",“John</a:t>
            </a:r>
            <a:r>
              <a:rPr lang="en-US"/>
              <a:t>"),</a:t>
            </a:r>
          </a:p>
          <a:p>
            <a:pPr marL="0" indent="0">
              <a:buNone/>
            </a:pPr>
            <a:r>
              <a:rPr lang="en-US"/>
              <a:t>                                      salary = c(578.0,722.5,632.8), </a:t>
            </a:r>
          </a:p>
          <a:p>
            <a:pPr marL="0" indent="0">
              <a:buNone/>
            </a:pPr>
            <a:r>
              <a:rPr lang="en-US"/>
              <a:t>                                      </a:t>
            </a:r>
            <a:r>
              <a:rPr lang="en-US" err="1"/>
              <a:t>start_date</a:t>
            </a:r>
            <a:r>
              <a:rPr lang="en-US"/>
              <a:t> = </a:t>
            </a:r>
            <a:r>
              <a:rPr lang="en-US" err="1"/>
              <a:t>as.Date</a:t>
            </a:r>
            <a:r>
              <a:rPr lang="en-US"/>
              <a:t>(c("2013-05-21","2013-07-30","2014-06-17")),</a:t>
            </a:r>
          </a:p>
          <a:p>
            <a:pPr marL="0" indent="0">
              <a:buNone/>
            </a:pPr>
            <a:r>
              <a:rPr lang="en-US"/>
              <a:t>                                       dept = c("IT","Operations","</a:t>
            </a:r>
            <a:r>
              <a:rPr lang="en-US" err="1"/>
              <a:t>Fianance</a:t>
            </a:r>
            <a:r>
              <a:rPr lang="en-US"/>
              <a:t>"),</a:t>
            </a:r>
          </a:p>
          <a:p>
            <a:pPr marL="0" indent="0">
              <a:buNone/>
            </a:pPr>
            <a:r>
              <a:rPr lang="en-US"/>
              <a:t>                                       </a:t>
            </a:r>
            <a:r>
              <a:rPr lang="en-US" err="1"/>
              <a:t>stringsAsFactors</a:t>
            </a:r>
            <a:r>
              <a:rPr lang="en-US"/>
              <a:t> = FALSE)</a:t>
            </a:r>
          </a:p>
          <a:p>
            <a:r>
              <a:rPr lang="en-US"/>
              <a:t>Create a separate data frame and attach it to your search path. </a:t>
            </a:r>
          </a:p>
          <a:p>
            <a:endParaRPr lang="en-US"/>
          </a:p>
          <a:p>
            <a:endParaRPr lang="en-IN"/>
          </a:p>
        </p:txBody>
      </p:sp>
    </p:spTree>
    <p:extLst>
      <p:ext uri="{BB962C8B-B14F-4D97-AF65-F5344CB8AC3E}">
        <p14:creationId xmlns:p14="http://schemas.microsoft.com/office/powerpoint/2010/main" val="40168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DD2C-76FD-2C46-5554-5F9F1A55629F}"/>
              </a:ext>
            </a:extLst>
          </p:cNvPr>
          <p:cNvSpPr>
            <a:spLocks noGrp="1"/>
          </p:cNvSpPr>
          <p:nvPr>
            <p:ph type="title"/>
          </p:nvPr>
        </p:nvSpPr>
        <p:spPr/>
        <p:txBody>
          <a:bodyPr/>
          <a:lstStyle/>
          <a:p>
            <a:r>
              <a:rPr lang="en-US"/>
              <a:t>Grouping, loops and conditional execution </a:t>
            </a:r>
            <a:endParaRPr lang="en-IN"/>
          </a:p>
        </p:txBody>
      </p:sp>
      <p:sp>
        <p:nvSpPr>
          <p:cNvPr id="3" name="Text Placeholder 2">
            <a:extLst>
              <a:ext uri="{FF2B5EF4-FFF2-40B4-BE49-F238E27FC236}">
                <a16:creationId xmlns:a16="http://schemas.microsoft.com/office/drawing/2014/main" id="{FB05E3A6-46D1-24E2-6B9B-6CEF946616D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748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9F4-0C59-CA06-4DFF-167B249E740F}"/>
              </a:ext>
            </a:extLst>
          </p:cNvPr>
          <p:cNvSpPr>
            <a:spLocks noGrp="1"/>
          </p:cNvSpPr>
          <p:nvPr>
            <p:ph type="title"/>
          </p:nvPr>
        </p:nvSpPr>
        <p:spPr/>
        <p:txBody>
          <a:bodyPr/>
          <a:lstStyle/>
          <a:p>
            <a:r>
              <a:rPr lang="en-US"/>
              <a:t>Arrays </a:t>
            </a:r>
            <a:endParaRPr lang="en-IN"/>
          </a:p>
        </p:txBody>
      </p:sp>
      <p:sp>
        <p:nvSpPr>
          <p:cNvPr id="3" name="Content Placeholder 2">
            <a:extLst>
              <a:ext uri="{FF2B5EF4-FFF2-40B4-BE49-F238E27FC236}">
                <a16:creationId xmlns:a16="http://schemas.microsoft.com/office/drawing/2014/main" id="{B2CA0007-F8E5-228A-3F66-E123FF006A0E}"/>
              </a:ext>
            </a:extLst>
          </p:cNvPr>
          <p:cNvSpPr>
            <a:spLocks noGrp="1"/>
          </p:cNvSpPr>
          <p:nvPr>
            <p:ph idx="1"/>
          </p:nvPr>
        </p:nvSpPr>
        <p:spPr/>
        <p:txBody>
          <a:bodyPr/>
          <a:lstStyle/>
          <a:p>
            <a:r>
              <a:rPr lang="en-US"/>
              <a:t>An array can be considered as a multiply subscripted collection of data entries, for example numeric. R allows simple facilities for creating and handling arrays, and in particular the special case of matrices.</a:t>
            </a:r>
          </a:p>
          <a:p>
            <a:r>
              <a:rPr lang="en-US"/>
              <a:t>A dimension vector is a vector of non-negative integers. If its length is k then the array is k-dimensional, e.g. a matrix is a 2-dimensional array. </a:t>
            </a:r>
          </a:p>
          <a:p>
            <a:r>
              <a:rPr lang="en-US"/>
              <a:t>The dimensions are indexed from one up to the values given in the dimension vector.</a:t>
            </a:r>
            <a:endParaRPr lang="en-IN"/>
          </a:p>
        </p:txBody>
      </p:sp>
    </p:spTree>
    <p:extLst>
      <p:ext uri="{BB962C8B-B14F-4D97-AF65-F5344CB8AC3E}">
        <p14:creationId xmlns:p14="http://schemas.microsoft.com/office/powerpoint/2010/main" val="1676897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083C-651C-9661-8828-5D9E44320962}"/>
              </a:ext>
            </a:extLst>
          </p:cNvPr>
          <p:cNvSpPr>
            <a:spLocks noGrp="1"/>
          </p:cNvSpPr>
          <p:nvPr>
            <p:ph type="title"/>
          </p:nvPr>
        </p:nvSpPr>
        <p:spPr/>
        <p:txBody>
          <a:bodyPr/>
          <a:lstStyle/>
          <a:p>
            <a:r>
              <a:rPr lang="en-IN"/>
              <a:t>Grouped expressions</a:t>
            </a:r>
          </a:p>
        </p:txBody>
      </p:sp>
      <p:sp>
        <p:nvSpPr>
          <p:cNvPr id="3" name="Content Placeholder 2">
            <a:extLst>
              <a:ext uri="{FF2B5EF4-FFF2-40B4-BE49-F238E27FC236}">
                <a16:creationId xmlns:a16="http://schemas.microsoft.com/office/drawing/2014/main" id="{5F1786D2-AE61-4AE0-C776-7F2A95BC5A28}"/>
              </a:ext>
            </a:extLst>
          </p:cNvPr>
          <p:cNvSpPr>
            <a:spLocks noGrp="1"/>
          </p:cNvSpPr>
          <p:nvPr>
            <p:ph idx="1"/>
          </p:nvPr>
        </p:nvSpPr>
        <p:spPr/>
        <p:txBody>
          <a:bodyPr/>
          <a:lstStyle/>
          <a:p>
            <a:r>
              <a:rPr lang="en-US"/>
              <a:t>R is an expression language in the sense that its only command type is a function or expression which returns a result. Even an assignment is an expression whose result is the value assigned, and it may be used wherever any expression may be used; in particular multiple assignments are possible. </a:t>
            </a:r>
          </a:p>
          <a:p>
            <a:r>
              <a:rPr lang="en-US"/>
              <a:t>Commands may be grouped together in braces, {expr_1; ...; </a:t>
            </a:r>
            <a:r>
              <a:rPr lang="en-US" err="1"/>
              <a:t>expr_m</a:t>
            </a:r>
            <a:r>
              <a:rPr lang="en-US"/>
              <a:t>}, in which case the value of the group is the result of the last expression in the group evaluated. Since such a group is also an expression it may, for example, be itself included in parentheses and used as part of an even larger expression, and so on.</a:t>
            </a:r>
          </a:p>
          <a:p>
            <a:r>
              <a:rPr lang="en-US"/>
              <a:t>Think of grouped expressions as: A series of expressions in within a block.</a:t>
            </a:r>
            <a:endParaRPr lang="en-IN"/>
          </a:p>
        </p:txBody>
      </p:sp>
    </p:spTree>
    <p:extLst>
      <p:ext uri="{BB962C8B-B14F-4D97-AF65-F5344CB8AC3E}">
        <p14:creationId xmlns:p14="http://schemas.microsoft.com/office/powerpoint/2010/main" val="525156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C0D6-D178-0EE2-495D-A90B127E7B3C}"/>
              </a:ext>
            </a:extLst>
          </p:cNvPr>
          <p:cNvSpPr>
            <a:spLocks noGrp="1"/>
          </p:cNvSpPr>
          <p:nvPr>
            <p:ph type="title"/>
          </p:nvPr>
        </p:nvSpPr>
        <p:spPr/>
        <p:txBody>
          <a:bodyPr/>
          <a:lstStyle/>
          <a:p>
            <a:r>
              <a:rPr lang="en-US"/>
              <a:t>Control statements</a:t>
            </a:r>
            <a:endParaRPr lang="en-IN"/>
          </a:p>
        </p:txBody>
      </p:sp>
      <p:sp>
        <p:nvSpPr>
          <p:cNvPr id="3" name="Content Placeholder 2">
            <a:extLst>
              <a:ext uri="{FF2B5EF4-FFF2-40B4-BE49-F238E27FC236}">
                <a16:creationId xmlns:a16="http://schemas.microsoft.com/office/drawing/2014/main" id="{502237F9-8CB1-A30C-849E-E3E173E9C9E8}"/>
              </a:ext>
            </a:extLst>
          </p:cNvPr>
          <p:cNvSpPr>
            <a:spLocks noGrp="1"/>
          </p:cNvSpPr>
          <p:nvPr>
            <p:ph idx="1"/>
          </p:nvPr>
        </p:nvSpPr>
        <p:spPr/>
        <p:txBody>
          <a:bodyPr/>
          <a:lstStyle/>
          <a:p>
            <a:r>
              <a:rPr lang="en-US"/>
              <a:t>R language has available a conditional construction of the form:</a:t>
            </a:r>
          </a:p>
          <a:p>
            <a:pPr marL="0" indent="0">
              <a:buNone/>
            </a:pPr>
            <a:r>
              <a:rPr lang="en-US"/>
              <a:t>               &gt; if (expr_1) expr_2 else expr_3</a:t>
            </a:r>
            <a:endParaRPr lang="en-IN"/>
          </a:p>
          <a:p>
            <a:pPr marL="0" indent="0">
              <a:buNone/>
            </a:pPr>
            <a:r>
              <a:rPr lang="en-IN"/>
              <a:t>     	</a:t>
            </a:r>
            <a:r>
              <a:rPr lang="en-US"/>
              <a:t>where expr 1 must evaluate to a single logical value and 	the result of the entire expression is then evident. </a:t>
            </a:r>
          </a:p>
          <a:p>
            <a:r>
              <a:rPr lang="en-US"/>
              <a:t>The “short-circuit” operators &amp;&amp; and || are often used as part of the condition in an if statement. </a:t>
            </a:r>
          </a:p>
          <a:p>
            <a:r>
              <a:rPr lang="en-US"/>
              <a:t>Whereas &amp; and | apply element-wise to vectors, &amp;&amp; and || apply to vectors of length one, and only evaluate their second argument if necessary</a:t>
            </a:r>
          </a:p>
        </p:txBody>
      </p:sp>
    </p:spTree>
    <p:extLst>
      <p:ext uri="{BB962C8B-B14F-4D97-AF65-F5344CB8AC3E}">
        <p14:creationId xmlns:p14="http://schemas.microsoft.com/office/powerpoint/2010/main" val="187547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86E2-638E-DCA9-EB24-E42247556038}"/>
              </a:ext>
            </a:extLst>
          </p:cNvPr>
          <p:cNvSpPr>
            <a:spLocks noGrp="1"/>
          </p:cNvSpPr>
          <p:nvPr>
            <p:ph type="title"/>
          </p:nvPr>
        </p:nvSpPr>
        <p:spPr/>
        <p:txBody>
          <a:bodyPr/>
          <a:lstStyle/>
          <a:p>
            <a:r>
              <a:rPr lang="en-IN"/>
              <a:t>Control statements contd.. </a:t>
            </a:r>
          </a:p>
        </p:txBody>
      </p:sp>
      <p:sp>
        <p:nvSpPr>
          <p:cNvPr id="3" name="Content Placeholder 2">
            <a:extLst>
              <a:ext uri="{FF2B5EF4-FFF2-40B4-BE49-F238E27FC236}">
                <a16:creationId xmlns:a16="http://schemas.microsoft.com/office/drawing/2014/main" id="{3C0FA0D1-0907-83DE-42E9-855E008955E9}"/>
              </a:ext>
            </a:extLst>
          </p:cNvPr>
          <p:cNvSpPr>
            <a:spLocks noGrp="1"/>
          </p:cNvSpPr>
          <p:nvPr>
            <p:ph idx="1"/>
          </p:nvPr>
        </p:nvSpPr>
        <p:spPr/>
        <p:txBody>
          <a:bodyPr/>
          <a:lstStyle/>
          <a:p>
            <a:r>
              <a:rPr lang="en-US"/>
              <a:t>There is a vectorized version of the if/else construct.</a:t>
            </a:r>
          </a:p>
          <a:p>
            <a:r>
              <a:rPr lang="en-US"/>
              <a:t>The </a:t>
            </a:r>
            <a:r>
              <a:rPr lang="en-US" err="1"/>
              <a:t>ifelse</a:t>
            </a:r>
            <a:r>
              <a:rPr lang="en-US"/>
              <a:t> function. This has the form </a:t>
            </a:r>
            <a:r>
              <a:rPr lang="en-US" err="1"/>
              <a:t>ifelse</a:t>
            </a:r>
            <a:r>
              <a:rPr lang="en-US"/>
              <a:t>(condition, a, b) and returns a vector of the same length as condition, with elements a[</a:t>
            </a:r>
            <a:r>
              <a:rPr lang="en-US" err="1"/>
              <a:t>i</a:t>
            </a:r>
            <a:r>
              <a:rPr lang="en-US"/>
              <a:t>] if condition[</a:t>
            </a:r>
            <a:r>
              <a:rPr lang="en-US" err="1"/>
              <a:t>i</a:t>
            </a:r>
            <a:r>
              <a:rPr lang="en-US"/>
              <a:t>] is true, otherwise b[</a:t>
            </a:r>
            <a:r>
              <a:rPr lang="en-US" err="1"/>
              <a:t>i</a:t>
            </a:r>
            <a:r>
              <a:rPr lang="en-US"/>
              <a:t>] (where a and b are recycled as necessary).</a:t>
            </a:r>
            <a:endParaRPr lang="en-IN"/>
          </a:p>
        </p:txBody>
      </p:sp>
    </p:spTree>
    <p:extLst>
      <p:ext uri="{BB962C8B-B14F-4D97-AF65-F5344CB8AC3E}">
        <p14:creationId xmlns:p14="http://schemas.microsoft.com/office/powerpoint/2010/main" val="41913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129-6F2E-C6AB-87ED-3B21D76A3E43}"/>
              </a:ext>
            </a:extLst>
          </p:cNvPr>
          <p:cNvSpPr>
            <a:spLocks noGrp="1"/>
          </p:cNvSpPr>
          <p:nvPr>
            <p:ph type="title"/>
          </p:nvPr>
        </p:nvSpPr>
        <p:spPr/>
        <p:txBody>
          <a:bodyPr/>
          <a:lstStyle/>
          <a:p>
            <a:r>
              <a:rPr lang="en-IN"/>
              <a:t>Repetitive execution</a:t>
            </a:r>
          </a:p>
        </p:txBody>
      </p:sp>
      <p:sp>
        <p:nvSpPr>
          <p:cNvPr id="3" name="Content Placeholder 2">
            <a:extLst>
              <a:ext uri="{FF2B5EF4-FFF2-40B4-BE49-F238E27FC236}">
                <a16:creationId xmlns:a16="http://schemas.microsoft.com/office/drawing/2014/main" id="{2B77657F-8595-D3A1-B92A-7ED29F1B8460}"/>
              </a:ext>
            </a:extLst>
          </p:cNvPr>
          <p:cNvSpPr>
            <a:spLocks noGrp="1"/>
          </p:cNvSpPr>
          <p:nvPr>
            <p:ph idx="1"/>
          </p:nvPr>
        </p:nvSpPr>
        <p:spPr/>
        <p:txBody>
          <a:bodyPr/>
          <a:lstStyle/>
          <a:p>
            <a:r>
              <a:rPr lang="en-US"/>
              <a:t>There is also a for loop construction which has the form </a:t>
            </a:r>
          </a:p>
          <a:p>
            <a:pPr marL="0" indent="0">
              <a:buNone/>
            </a:pPr>
            <a:r>
              <a:rPr lang="en-US"/>
              <a:t> 	&gt; for (name in expr_1) expr_2</a:t>
            </a:r>
          </a:p>
          <a:p>
            <a:pPr marL="0" indent="0">
              <a:buNone/>
            </a:pPr>
            <a:r>
              <a:rPr lang="en-US"/>
              <a:t>     	 where name is the loop variable. expr 1 is a vector 	expression, (often a sequence like 1:20), and expr 2 is 	often a grouped expression with its sub-expressions written 	in terms of the dummy name. expr 2 is repeatedly 	evaluated as name ranges through the values in the vector 	result of expr 1. </a:t>
            </a:r>
            <a:endParaRPr lang="en-IN"/>
          </a:p>
        </p:txBody>
      </p:sp>
    </p:spTree>
    <p:extLst>
      <p:ext uri="{BB962C8B-B14F-4D97-AF65-F5344CB8AC3E}">
        <p14:creationId xmlns:p14="http://schemas.microsoft.com/office/powerpoint/2010/main" val="62130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1AE7-0A00-639D-5053-66D7DAFDFE88}"/>
              </a:ext>
            </a:extLst>
          </p:cNvPr>
          <p:cNvSpPr>
            <a:spLocks noGrp="1"/>
          </p:cNvSpPr>
          <p:nvPr>
            <p:ph type="title"/>
          </p:nvPr>
        </p:nvSpPr>
        <p:spPr/>
        <p:txBody>
          <a:bodyPr/>
          <a:lstStyle/>
          <a:p>
            <a:r>
              <a:rPr lang="en-IN"/>
              <a:t>Repetitive execution contd..</a:t>
            </a:r>
          </a:p>
        </p:txBody>
      </p:sp>
      <p:sp>
        <p:nvSpPr>
          <p:cNvPr id="3" name="Content Placeholder 2">
            <a:extLst>
              <a:ext uri="{FF2B5EF4-FFF2-40B4-BE49-F238E27FC236}">
                <a16:creationId xmlns:a16="http://schemas.microsoft.com/office/drawing/2014/main" id="{2055F84D-AA1F-747A-68D4-616F9941430D}"/>
              </a:ext>
            </a:extLst>
          </p:cNvPr>
          <p:cNvSpPr>
            <a:spLocks noGrp="1"/>
          </p:cNvSpPr>
          <p:nvPr>
            <p:ph idx="1"/>
          </p:nvPr>
        </p:nvSpPr>
        <p:spPr/>
        <p:txBody>
          <a:bodyPr/>
          <a:lstStyle/>
          <a:p>
            <a:r>
              <a:rPr lang="en-US"/>
              <a:t>Warning: for() loops are used in R code much less often than in compiled languages. </a:t>
            </a:r>
          </a:p>
          <a:p>
            <a:r>
              <a:rPr lang="en-US"/>
              <a:t>Code that takes a ‘whole object’ view is likely to be both clearer and faster in R. </a:t>
            </a:r>
          </a:p>
          <a:p>
            <a:r>
              <a:rPr lang="en-US"/>
              <a:t>Other looping facilities include the </a:t>
            </a:r>
          </a:p>
          <a:p>
            <a:pPr marL="0" indent="0">
              <a:buNone/>
            </a:pPr>
            <a:r>
              <a:rPr lang="en-US"/>
              <a:t>	&gt; repeat expr statement and the &gt; while (condition) expr</a:t>
            </a:r>
          </a:p>
          <a:p>
            <a:r>
              <a:rPr lang="en-US"/>
              <a:t>The break statement can be used to terminate any loop, possibly abnormally. This is the only way to terminate repeat loops.</a:t>
            </a:r>
          </a:p>
          <a:p>
            <a:r>
              <a:rPr lang="en-US"/>
              <a:t>The next statement can be used to discontinue one particular cycle and skip to the “next”.</a:t>
            </a:r>
          </a:p>
          <a:p>
            <a:r>
              <a:rPr lang="en-US"/>
              <a:t>Control statements are most often used in connection with functions</a:t>
            </a:r>
            <a:endParaRPr lang="en-IN"/>
          </a:p>
        </p:txBody>
      </p:sp>
    </p:spTree>
    <p:extLst>
      <p:ext uri="{BB962C8B-B14F-4D97-AF65-F5344CB8AC3E}">
        <p14:creationId xmlns:p14="http://schemas.microsoft.com/office/powerpoint/2010/main" val="3954419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BCE9-FF8A-17B2-BF89-5805E2DED968}"/>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FF1D837A-2FDD-BADD-0C63-FE1A98D44245}"/>
              </a:ext>
            </a:extLst>
          </p:cNvPr>
          <p:cNvSpPr>
            <a:spLocks noGrp="1"/>
          </p:cNvSpPr>
          <p:nvPr>
            <p:ph idx="1"/>
          </p:nvPr>
        </p:nvSpPr>
        <p:spPr/>
        <p:txBody>
          <a:bodyPr/>
          <a:lstStyle/>
          <a:p>
            <a:r>
              <a:rPr lang="en-US" dirty="0">
                <a:hlinkClick r:id="rId2"/>
              </a:rPr>
              <a:t>Arrays and Matrices (Chapter 5)</a:t>
            </a:r>
          </a:p>
          <a:p>
            <a:r>
              <a:rPr lang="en-US" dirty="0">
                <a:hlinkClick r:id="rId2"/>
              </a:rPr>
              <a:t>R Programming Lists and Data Frames (Chapter 6)</a:t>
            </a:r>
          </a:p>
          <a:p>
            <a:r>
              <a:rPr lang="en-US" dirty="0">
                <a:hlinkClick r:id="rId2"/>
              </a:rPr>
              <a:t>Grouping, loops and Conditional execution (Chapter 9) .</a:t>
            </a:r>
            <a:endParaRPr lang="en-US" dirty="0"/>
          </a:p>
          <a:p>
            <a:r>
              <a:rPr lang="en-US" dirty="0">
                <a:hlinkClick r:id="rId3"/>
              </a:rPr>
              <a:t>Factors in R</a:t>
            </a:r>
            <a:endParaRPr lang="en-US" dirty="0"/>
          </a:p>
        </p:txBody>
      </p:sp>
    </p:spTree>
    <p:extLst>
      <p:ext uri="{BB962C8B-B14F-4D97-AF65-F5344CB8AC3E}">
        <p14:creationId xmlns:p14="http://schemas.microsoft.com/office/powerpoint/2010/main" val="163128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CEBF-15FF-F40F-4171-B1999E9B81F4}"/>
              </a:ext>
            </a:extLst>
          </p:cNvPr>
          <p:cNvSpPr>
            <a:spLocks noGrp="1"/>
          </p:cNvSpPr>
          <p:nvPr>
            <p:ph type="title"/>
          </p:nvPr>
        </p:nvSpPr>
        <p:spPr/>
        <p:txBody>
          <a:bodyPr/>
          <a:lstStyle/>
          <a:p>
            <a:r>
              <a:rPr lang="en-US"/>
              <a:t>Arrays Contd..</a:t>
            </a:r>
            <a:endParaRPr lang="en-IN"/>
          </a:p>
        </p:txBody>
      </p:sp>
      <p:sp>
        <p:nvSpPr>
          <p:cNvPr id="3" name="Content Placeholder 2">
            <a:extLst>
              <a:ext uri="{FF2B5EF4-FFF2-40B4-BE49-F238E27FC236}">
                <a16:creationId xmlns:a16="http://schemas.microsoft.com/office/drawing/2014/main" id="{4BE4D7E4-213C-9B3D-4245-AADE5119300B}"/>
              </a:ext>
            </a:extLst>
          </p:cNvPr>
          <p:cNvSpPr>
            <a:spLocks noGrp="1"/>
          </p:cNvSpPr>
          <p:nvPr>
            <p:ph idx="1"/>
          </p:nvPr>
        </p:nvSpPr>
        <p:spPr/>
        <p:txBody>
          <a:bodyPr/>
          <a:lstStyle/>
          <a:p>
            <a:r>
              <a:rPr lang="en-US"/>
              <a:t>A vector can be used by R as an array only if it has a dimension vector as its dim attribute. Suppose, for example, z is a vector of 1500 elements. </a:t>
            </a:r>
          </a:p>
          <a:p>
            <a:r>
              <a:rPr lang="en-US"/>
              <a:t>The assignment  “dim(z) &lt;- c(3,5,100)” gives it the dim attribute that allows it to be treated as a 3 by 5 by 100 array.</a:t>
            </a:r>
          </a:p>
          <a:p>
            <a:r>
              <a:rPr lang="en-US"/>
              <a:t>Other functions such as matrix() and array() are available for simpler and more natural looking assignments</a:t>
            </a:r>
            <a:endParaRPr lang="en-IN"/>
          </a:p>
        </p:txBody>
      </p:sp>
    </p:spTree>
    <p:extLst>
      <p:ext uri="{BB962C8B-B14F-4D97-AF65-F5344CB8AC3E}">
        <p14:creationId xmlns:p14="http://schemas.microsoft.com/office/powerpoint/2010/main" val="44063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1E7C-B9DC-AC96-1BAF-1E5D2C19EA17}"/>
              </a:ext>
            </a:extLst>
          </p:cNvPr>
          <p:cNvSpPr>
            <a:spLocks noGrp="1"/>
          </p:cNvSpPr>
          <p:nvPr>
            <p:ph type="title"/>
          </p:nvPr>
        </p:nvSpPr>
        <p:spPr/>
        <p:txBody>
          <a:bodyPr/>
          <a:lstStyle/>
          <a:p>
            <a:r>
              <a:rPr lang="en-US"/>
              <a:t>Array indexing</a:t>
            </a:r>
            <a:endParaRPr lang="en-IN"/>
          </a:p>
        </p:txBody>
      </p:sp>
      <p:sp>
        <p:nvSpPr>
          <p:cNvPr id="3" name="Content Placeholder 2">
            <a:extLst>
              <a:ext uri="{FF2B5EF4-FFF2-40B4-BE49-F238E27FC236}">
                <a16:creationId xmlns:a16="http://schemas.microsoft.com/office/drawing/2014/main" id="{1A67B7BC-7A4B-2DD9-73A3-F04565D4A670}"/>
              </a:ext>
            </a:extLst>
          </p:cNvPr>
          <p:cNvSpPr>
            <a:spLocks noGrp="1"/>
          </p:cNvSpPr>
          <p:nvPr>
            <p:ph idx="1"/>
          </p:nvPr>
        </p:nvSpPr>
        <p:spPr/>
        <p:txBody>
          <a:bodyPr/>
          <a:lstStyle/>
          <a:p>
            <a:r>
              <a:rPr lang="en-US"/>
              <a:t>Indexing starts from 1 in R.</a:t>
            </a:r>
          </a:p>
          <a:p>
            <a:r>
              <a:rPr lang="en-US"/>
              <a:t>Suppose for example we have a 4 by 5 array X and we wish to do the following: </a:t>
            </a:r>
          </a:p>
          <a:p>
            <a:pPr lvl="1"/>
            <a:r>
              <a:rPr lang="en-US"/>
              <a:t>Extract elements X[1,3], X[2,2] and X[3,1] as a vector structure,</a:t>
            </a:r>
          </a:p>
          <a:p>
            <a:pPr lvl="1"/>
            <a:r>
              <a:rPr lang="en-US"/>
              <a:t>Replace these entries in the array X by zeroes</a:t>
            </a:r>
          </a:p>
          <a:p>
            <a:endParaRPr lang="en-IN"/>
          </a:p>
        </p:txBody>
      </p:sp>
    </p:spTree>
    <p:extLst>
      <p:ext uri="{BB962C8B-B14F-4D97-AF65-F5344CB8AC3E}">
        <p14:creationId xmlns:p14="http://schemas.microsoft.com/office/powerpoint/2010/main" val="105478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F8FE-CFFE-C971-3DAE-50C6F2013208}"/>
              </a:ext>
            </a:extLst>
          </p:cNvPr>
          <p:cNvSpPr>
            <a:spLocks noGrp="1"/>
          </p:cNvSpPr>
          <p:nvPr>
            <p:ph type="title"/>
          </p:nvPr>
        </p:nvSpPr>
        <p:spPr/>
        <p:txBody>
          <a:bodyPr/>
          <a:lstStyle/>
          <a:p>
            <a:r>
              <a:rPr lang="en-US"/>
              <a:t>Arrays contd..	</a:t>
            </a:r>
            <a:endParaRPr lang="en-IN"/>
          </a:p>
        </p:txBody>
      </p:sp>
      <p:sp>
        <p:nvSpPr>
          <p:cNvPr id="3" name="Content Placeholder 2">
            <a:extLst>
              <a:ext uri="{FF2B5EF4-FFF2-40B4-BE49-F238E27FC236}">
                <a16:creationId xmlns:a16="http://schemas.microsoft.com/office/drawing/2014/main" id="{437004EE-F5AF-E004-5F00-FCFF4E0B8032}"/>
              </a:ext>
            </a:extLst>
          </p:cNvPr>
          <p:cNvSpPr>
            <a:spLocks noGrp="1"/>
          </p:cNvSpPr>
          <p:nvPr>
            <p:ph idx="1"/>
          </p:nvPr>
        </p:nvSpPr>
        <p:spPr/>
        <p:txBody>
          <a:bodyPr/>
          <a:lstStyle/>
          <a:p>
            <a:r>
              <a:rPr lang="en-US"/>
              <a:t>Negative indices are not allowed in index matrices. NA and zero values are allowed: rows in the index matrix containing a zero are ignored, and rows containing an NA produce an NA in the result.</a:t>
            </a:r>
            <a:endParaRPr lang="en-IN"/>
          </a:p>
        </p:txBody>
      </p:sp>
    </p:spTree>
    <p:extLst>
      <p:ext uri="{BB962C8B-B14F-4D97-AF65-F5344CB8AC3E}">
        <p14:creationId xmlns:p14="http://schemas.microsoft.com/office/powerpoint/2010/main" val="307036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4233-1CB0-C69A-7739-DF9A2F4BDD41}"/>
              </a:ext>
            </a:extLst>
          </p:cNvPr>
          <p:cNvSpPr>
            <a:spLocks noGrp="1"/>
          </p:cNvSpPr>
          <p:nvPr>
            <p:ph type="title"/>
          </p:nvPr>
        </p:nvSpPr>
        <p:spPr/>
        <p:txBody>
          <a:bodyPr/>
          <a:lstStyle/>
          <a:p>
            <a:r>
              <a:rPr lang="en-US"/>
              <a:t>Operations on Arrays</a:t>
            </a:r>
            <a:endParaRPr lang="en-IN"/>
          </a:p>
        </p:txBody>
      </p:sp>
      <p:sp>
        <p:nvSpPr>
          <p:cNvPr id="3" name="Content Placeholder 2">
            <a:extLst>
              <a:ext uri="{FF2B5EF4-FFF2-40B4-BE49-F238E27FC236}">
                <a16:creationId xmlns:a16="http://schemas.microsoft.com/office/drawing/2014/main" id="{CA78E835-FB39-2CD3-D895-62F79000E9E2}"/>
              </a:ext>
            </a:extLst>
          </p:cNvPr>
          <p:cNvSpPr>
            <a:spLocks noGrp="1"/>
          </p:cNvSpPr>
          <p:nvPr>
            <p:ph idx="1"/>
          </p:nvPr>
        </p:nvSpPr>
        <p:spPr/>
        <p:txBody>
          <a:bodyPr/>
          <a:lstStyle/>
          <a:p>
            <a:r>
              <a:rPr lang="en-US">
                <a:hlinkClick r:id="rId2"/>
              </a:rPr>
              <a:t>More on outer product</a:t>
            </a:r>
            <a:endParaRPr lang="en-US"/>
          </a:p>
          <a:p>
            <a:r>
              <a:rPr lang="en-US"/>
              <a:t>An important operation on arrays is the outer product. If a and b are two numeric arrays, their outer product is an array whose dimension vector is obtained by concatenating their two dimension vectors (order is important), and whose data vector is got by forming all possible products of elements of the data vector of a with those of b. The outer product is formed by the special operator %o%: </a:t>
            </a:r>
          </a:p>
          <a:p>
            <a:pPr lvl="1"/>
            <a:r>
              <a:rPr lang="en-IN"/>
              <a:t>ab &lt;- a %o% b </a:t>
            </a:r>
          </a:p>
          <a:p>
            <a:pPr lvl="1"/>
            <a:r>
              <a:rPr lang="en-IN"/>
              <a:t>ab &lt;- outer(a, b, "*")</a:t>
            </a:r>
          </a:p>
          <a:p>
            <a:endParaRPr lang="en-IN"/>
          </a:p>
        </p:txBody>
      </p:sp>
    </p:spTree>
    <p:extLst>
      <p:ext uri="{BB962C8B-B14F-4D97-AF65-F5344CB8AC3E}">
        <p14:creationId xmlns:p14="http://schemas.microsoft.com/office/powerpoint/2010/main" val="257326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9087-929F-4920-809E-15C48C11FA79}"/>
              </a:ext>
            </a:extLst>
          </p:cNvPr>
          <p:cNvSpPr>
            <a:spLocks noGrp="1"/>
          </p:cNvSpPr>
          <p:nvPr>
            <p:ph type="title"/>
          </p:nvPr>
        </p:nvSpPr>
        <p:spPr/>
        <p:txBody>
          <a:bodyPr/>
          <a:lstStyle/>
          <a:p>
            <a:r>
              <a:rPr lang="en-US"/>
              <a:t>Operations on Array contd..</a:t>
            </a:r>
            <a:endParaRPr lang="en-IN"/>
          </a:p>
        </p:txBody>
      </p:sp>
      <p:sp>
        <p:nvSpPr>
          <p:cNvPr id="3" name="Content Placeholder 2">
            <a:extLst>
              <a:ext uri="{FF2B5EF4-FFF2-40B4-BE49-F238E27FC236}">
                <a16:creationId xmlns:a16="http://schemas.microsoft.com/office/drawing/2014/main" id="{00E1E60B-25F4-C459-254E-4077499FE0D0}"/>
              </a:ext>
            </a:extLst>
          </p:cNvPr>
          <p:cNvSpPr>
            <a:spLocks noGrp="1"/>
          </p:cNvSpPr>
          <p:nvPr>
            <p:ph idx="1"/>
          </p:nvPr>
        </p:nvSpPr>
        <p:spPr/>
        <p:txBody>
          <a:bodyPr/>
          <a:lstStyle/>
          <a:p>
            <a:r>
              <a:rPr lang="en-US"/>
              <a:t>The multiplication function can be replaced by an arbitrary function of two variables. For example if we wished to evaluate the function f(x; y) = cos(y)/(1 + x 2 ) over a regular grid of values with x- and y-coordinates defined by the R vectors x and y respectively, we could proceed as follows:</a:t>
            </a:r>
          </a:p>
          <a:p>
            <a:pPr lvl="1"/>
            <a:r>
              <a:rPr lang="en-US"/>
              <a:t> </a:t>
            </a:r>
            <a:r>
              <a:rPr lang="es-ES"/>
              <a:t>f &lt;- </a:t>
            </a:r>
            <a:r>
              <a:rPr lang="es-ES" err="1"/>
              <a:t>function</a:t>
            </a:r>
            <a:r>
              <a:rPr lang="es-ES"/>
              <a:t>(x, y) cos(y)/(1 + x^2)</a:t>
            </a:r>
            <a:endParaRPr lang="en-US"/>
          </a:p>
          <a:p>
            <a:pPr lvl="1"/>
            <a:r>
              <a:rPr lang="en-IN"/>
              <a:t>z &lt;- outer(x, y, f)</a:t>
            </a:r>
          </a:p>
        </p:txBody>
      </p:sp>
    </p:spTree>
    <p:extLst>
      <p:ext uri="{BB962C8B-B14F-4D97-AF65-F5344CB8AC3E}">
        <p14:creationId xmlns:p14="http://schemas.microsoft.com/office/powerpoint/2010/main" val="329508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2182-0937-7D14-B120-25AF4B70338E}"/>
              </a:ext>
            </a:extLst>
          </p:cNvPr>
          <p:cNvSpPr>
            <a:spLocks noGrp="1"/>
          </p:cNvSpPr>
          <p:nvPr>
            <p:ph type="title"/>
          </p:nvPr>
        </p:nvSpPr>
        <p:spPr/>
        <p:txBody>
          <a:bodyPr/>
          <a:lstStyle/>
          <a:p>
            <a:r>
              <a:rPr lang="en-US" dirty="0"/>
              <a:t>Evaluation of indexing in arrays</a:t>
            </a:r>
            <a:endParaRPr lang="en-IN" dirty="0"/>
          </a:p>
        </p:txBody>
      </p:sp>
      <p:sp>
        <p:nvSpPr>
          <p:cNvPr id="3" name="Content Placeholder 2">
            <a:extLst>
              <a:ext uri="{FF2B5EF4-FFF2-40B4-BE49-F238E27FC236}">
                <a16:creationId xmlns:a16="http://schemas.microsoft.com/office/drawing/2014/main" id="{59599CF9-6A16-8E68-035A-D3B0118FD650}"/>
              </a:ext>
            </a:extLst>
          </p:cNvPr>
          <p:cNvSpPr>
            <a:spLocks noGrp="1"/>
          </p:cNvSpPr>
          <p:nvPr>
            <p:ph idx="1"/>
          </p:nvPr>
        </p:nvSpPr>
        <p:spPr/>
        <p:txBody>
          <a:bodyPr/>
          <a:lstStyle/>
          <a:p>
            <a:r>
              <a:rPr lang="en-US" dirty="0"/>
              <a:t>What if I give try to access a value in an array which is out of bounds?</a:t>
            </a:r>
          </a:p>
          <a:p>
            <a:r>
              <a:rPr lang="en-US" dirty="0"/>
              <a:t>a &lt;- array(data=1:5)</a:t>
            </a:r>
          </a:p>
          <a:p>
            <a:r>
              <a:rPr lang="en-US" dirty="0"/>
              <a:t>print(a[6])</a:t>
            </a:r>
          </a:p>
          <a:p>
            <a:r>
              <a:rPr lang="en-US" dirty="0"/>
              <a:t>print(a[-3])</a:t>
            </a:r>
          </a:p>
          <a:p>
            <a:r>
              <a:rPr lang="en-US" dirty="0"/>
              <a:t>What is the result of the above two?</a:t>
            </a:r>
          </a:p>
          <a:p>
            <a:r>
              <a:rPr lang="en-US" dirty="0"/>
              <a:t>After executing the above two commands in R console, what is the result of “print(a)”? Is ‘a’ updated? </a:t>
            </a:r>
            <a:endParaRPr lang="en-IN" dirty="0"/>
          </a:p>
        </p:txBody>
      </p:sp>
    </p:spTree>
    <p:extLst>
      <p:ext uri="{BB962C8B-B14F-4D97-AF65-F5344CB8AC3E}">
        <p14:creationId xmlns:p14="http://schemas.microsoft.com/office/powerpoint/2010/main" val="104743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8208-1EC6-C2C6-5A5A-B29297D69317}"/>
              </a:ext>
            </a:extLst>
          </p:cNvPr>
          <p:cNvSpPr>
            <a:spLocks noGrp="1"/>
          </p:cNvSpPr>
          <p:nvPr>
            <p:ph type="title"/>
          </p:nvPr>
        </p:nvSpPr>
        <p:spPr/>
        <p:txBody>
          <a:bodyPr/>
          <a:lstStyle/>
          <a:p>
            <a:r>
              <a:rPr lang="en-US"/>
              <a:t>Data Frames</a:t>
            </a:r>
            <a:endParaRPr lang="en-IN"/>
          </a:p>
        </p:txBody>
      </p:sp>
      <p:sp>
        <p:nvSpPr>
          <p:cNvPr id="3" name="Content Placeholder 2">
            <a:extLst>
              <a:ext uri="{FF2B5EF4-FFF2-40B4-BE49-F238E27FC236}">
                <a16:creationId xmlns:a16="http://schemas.microsoft.com/office/drawing/2014/main" id="{00B2B3D7-D335-0D23-E44A-853CB6E7EF58}"/>
              </a:ext>
            </a:extLst>
          </p:cNvPr>
          <p:cNvSpPr>
            <a:spLocks noGrp="1"/>
          </p:cNvSpPr>
          <p:nvPr>
            <p:ph idx="1"/>
          </p:nvPr>
        </p:nvSpPr>
        <p:spPr/>
        <p:txBody>
          <a:bodyPr/>
          <a:lstStyle/>
          <a:p>
            <a:r>
              <a:rPr lang="en-US"/>
              <a:t>A data frame is a list with class "</a:t>
            </a:r>
            <a:r>
              <a:rPr lang="en-US" err="1"/>
              <a:t>data.frame</a:t>
            </a:r>
            <a:r>
              <a:rPr lang="en-US"/>
              <a:t>". There are restrictions on lists that may be made into data frames, namely:</a:t>
            </a:r>
          </a:p>
          <a:p>
            <a:pPr lvl="1"/>
            <a:r>
              <a:rPr lang="en-US"/>
              <a:t>The components must be vectors (numeric, character, or logical), factors, numeric matrices, lists, or other data frames.</a:t>
            </a:r>
          </a:p>
          <a:p>
            <a:pPr lvl="1"/>
            <a:r>
              <a:rPr lang="en-US"/>
              <a:t>Matrices, lists, and data frames provide as many variables to the new data frame as they have columns, elements, or variables, respectively</a:t>
            </a:r>
          </a:p>
          <a:p>
            <a:pPr lvl="1"/>
            <a:r>
              <a:rPr lang="en-US"/>
              <a:t>Vector structures appearing as variables of the data frame must all have the same length, and matrix structures must all have the same number of rows.</a:t>
            </a:r>
            <a:endParaRPr lang="en-IN"/>
          </a:p>
        </p:txBody>
      </p:sp>
    </p:spTree>
    <p:extLst>
      <p:ext uri="{BB962C8B-B14F-4D97-AF65-F5344CB8AC3E}">
        <p14:creationId xmlns:p14="http://schemas.microsoft.com/office/powerpoint/2010/main" val="2832114562"/>
      </p:ext>
    </p:extLst>
  </p:cSld>
  <p:clrMapOvr>
    <a:masterClrMapping/>
  </p:clrMapOvr>
</p:sld>
</file>

<file path=ppt/theme/theme1.xml><?xml version="1.0" encoding="utf-8"?>
<a:theme xmlns:a="http://schemas.openxmlformats.org/drawingml/2006/main"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A02_A06_Lab_Week 3</Template>
  <TotalTime>0</TotalTime>
  <Words>2088</Words>
  <Application>Microsoft Office PowerPoint</Application>
  <PresentationFormat>On-screen Show (4:3)</PresentationFormat>
  <Paragraphs>121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Arial;</vt:lpstr>
      <vt:lpstr>Times</vt:lpstr>
      <vt:lpstr>Verdana</vt:lpstr>
      <vt:lpstr>uOttawa-powerpoint-template</vt:lpstr>
      <vt:lpstr>CSI3120 Lab 4 - Week 6</vt:lpstr>
      <vt:lpstr>Arrays </vt:lpstr>
      <vt:lpstr>Arrays Contd..</vt:lpstr>
      <vt:lpstr>Array indexing</vt:lpstr>
      <vt:lpstr>Arrays contd.. </vt:lpstr>
      <vt:lpstr>Operations on Arrays</vt:lpstr>
      <vt:lpstr>Operations on Array contd..</vt:lpstr>
      <vt:lpstr>Evaluation of indexing in arrays</vt:lpstr>
      <vt:lpstr>Data Frames</vt:lpstr>
      <vt:lpstr>Making a Data Frame</vt:lpstr>
      <vt:lpstr>attach() and detach()</vt:lpstr>
      <vt:lpstr>attach() and detach() contd..</vt:lpstr>
      <vt:lpstr>Managing the search path</vt:lpstr>
      <vt:lpstr>Evaluation of indexing in data frames</vt:lpstr>
      <vt:lpstr>What are factors?</vt:lpstr>
      <vt:lpstr>Factors contd..</vt:lpstr>
      <vt:lpstr>Factors Contd..</vt:lpstr>
      <vt:lpstr>Lab exercises</vt:lpstr>
      <vt:lpstr>Grouping, loops and conditional execution </vt:lpstr>
      <vt:lpstr>Grouped expressions</vt:lpstr>
      <vt:lpstr>Control statements</vt:lpstr>
      <vt:lpstr>Control statements contd.. </vt:lpstr>
      <vt:lpstr>Repetitive execution</vt:lpstr>
      <vt:lpstr>Repetitive execution contd..</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CSI3120 Lab - Week 3</dc:title>
  <dc:subject/>
  <dc:creator>Satyadev Abhiram</dc:creator>
  <cp:keywords/>
  <dc:description/>
  <cp:lastModifiedBy>Satyadev Abhiram</cp:lastModifiedBy>
  <cp:revision>2</cp:revision>
  <cp:lastPrinted>2013-05-07T16:03:29Z</cp:lastPrinted>
  <dcterms:created xsi:type="dcterms:W3CDTF">2022-10-10T05:02:11Z</dcterms:created>
  <dcterms:modified xsi:type="dcterms:W3CDTF">2022-10-18T04:37:11Z</dcterms:modified>
  <cp:category/>
</cp:coreProperties>
</file>