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83" r:id="rId4"/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CA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902DC2A-6D02-455D-B36A-E9DF3C32F057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DD3656-1DCD-48C9-AD80-4A4E3B27E4D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/>
          <p:nvPr/>
        </p:nvSpPr>
        <p:spPr>
          <a:xfrm>
            <a:off x="8663760" y="200880"/>
            <a:ext cx="43128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fld id="{91E9D7BF-3AEA-48A6-91BC-C13550413D5E}" type="slidenum">
              <a:rPr lang="en-US" sz="1000" b="0" strike="noStrike" spc="-1">
                <a:solidFill>
                  <a:srgbClr val="808080"/>
                </a:solidFill>
                <a:latin typeface="Arial;"/>
                <a:ea typeface="ＭＳ Ｐゴシック"/>
              </a:rPr>
              <a:t>‹#›</a:t>
            </a:fld>
            <a:endParaRPr lang="en-CA" sz="1000" b="0" strike="noStrike" spc="-1">
              <a:latin typeface="Arial"/>
            </a:endParaRPr>
          </a:p>
        </p:txBody>
      </p:sp>
      <p:pic>
        <p:nvPicPr>
          <p:cNvPr id="7" name="Picture 7"/>
          <p:cNvPicPr/>
          <p:nvPr/>
        </p:nvPicPr>
        <p:blipFill>
          <a:blip r:embed="rId15"/>
          <a:stretch/>
        </p:blipFill>
        <p:spPr>
          <a:xfrm>
            <a:off x="-15120" y="6652080"/>
            <a:ext cx="9165600" cy="212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8"/>
          <p:cNvSpPr/>
          <p:nvPr/>
        </p:nvSpPr>
        <p:spPr>
          <a:xfrm>
            <a:off x="-6480" y="5768280"/>
            <a:ext cx="9149760" cy="88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 lang="en-CA" sz="2400" b="0" strike="noStrike" spc="-1">
              <a:latin typeface="Arial"/>
            </a:endParaRPr>
          </a:p>
        </p:txBody>
      </p:sp>
      <p:pic>
        <p:nvPicPr>
          <p:cNvPr id="3" name="Picture 13" descr="top.png"/>
          <p:cNvPicPr/>
          <p:nvPr/>
        </p:nvPicPr>
        <p:blipFill>
          <a:blip r:embed="rId16"/>
          <a:stretch/>
        </p:blipFill>
        <p:spPr>
          <a:xfrm>
            <a:off x="0" y="-1800"/>
            <a:ext cx="9143280" cy="383760"/>
          </a:xfrm>
          <a:prstGeom prst="rect">
            <a:avLst/>
          </a:prstGeom>
          <a:ln w="0">
            <a:noFill/>
          </a:ln>
        </p:spPr>
      </p:pic>
      <p:sp>
        <p:nvSpPr>
          <p:cNvPr id="4" name="Footer Placeholder 6"/>
          <p:cNvSpPr/>
          <p:nvPr/>
        </p:nvSpPr>
        <p:spPr>
          <a:xfrm>
            <a:off x="179640" y="6152040"/>
            <a:ext cx="4535640" cy="3592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69C95"/>
                </a:solidFill>
                <a:latin typeface="Arial"/>
                <a:ea typeface="ＭＳ Ｐゴシック"/>
              </a:rPr>
              <a:t>uOttawa.ca</a:t>
            </a:r>
            <a:endParaRPr lang="en-CA" sz="1200" b="0" strike="noStrike" spc="-1">
              <a:latin typeface="Arial"/>
            </a:endParaRPr>
          </a:p>
        </p:txBody>
      </p:sp>
      <p:pic>
        <p:nvPicPr>
          <p:cNvPr id="5" name="Picture 15" descr="uOttawa_HOR_WG7.png"/>
          <p:cNvPicPr/>
          <p:nvPr/>
        </p:nvPicPr>
        <p:blipFill>
          <a:blip r:embed="rId17"/>
          <a:stretch/>
        </p:blipFill>
        <p:spPr>
          <a:xfrm>
            <a:off x="7209360" y="5947920"/>
            <a:ext cx="1696680" cy="453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-object-oriented-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2920" y="692640"/>
            <a:ext cx="7773840" cy="86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990000"/>
                </a:solidFill>
                <a:latin typeface="Arial"/>
                <a:ea typeface="ＭＳ Ｐゴシック"/>
              </a:rPr>
              <a:t>Lab </a:t>
            </a:r>
            <a:r>
              <a:rPr lang="en-US" sz="2800" b="1" spc="-1" dirty="0">
                <a:solidFill>
                  <a:srgbClr val="990000"/>
                </a:solidFill>
                <a:latin typeface="Arial"/>
                <a:ea typeface="ＭＳ Ｐゴシック"/>
              </a:rPr>
              <a:t>6</a:t>
            </a:r>
            <a:endParaRPr lang="en-CA" sz="2800" b="0" strike="noStrike" spc="-1" dirty="0">
              <a:latin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2920" y="4461534"/>
            <a:ext cx="82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pc="-1" dirty="0">
                <a:latin typeface="Arial"/>
              </a:rPr>
              <a:t>Presenter: P S Abhiram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70BA9-A132-7B4C-AAA4-F3EDF3D13DAF}"/>
              </a:ext>
            </a:extLst>
          </p:cNvPr>
          <p:cNvSpPr txBox="1"/>
          <p:nvPr/>
        </p:nvSpPr>
        <p:spPr>
          <a:xfrm>
            <a:off x="285029" y="1873246"/>
            <a:ext cx="8029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Modes, Manipulating objects, attributes and </a:t>
            </a:r>
          </a:p>
          <a:p>
            <a:pPr algn="ctr"/>
            <a:r>
              <a:rPr lang="en-CA" sz="2800" dirty="0"/>
              <a:t>Object Oriented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1B26-9CFF-9B5E-7770-9DB8802F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3A7F3-8ADE-A58A-9351-6F0AB00A1F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2839" y="2856600"/>
            <a:ext cx="8229240" cy="1144800"/>
          </a:xfrm>
        </p:spPr>
        <p:txBody>
          <a:bodyPr/>
          <a:lstStyle/>
          <a:p>
            <a:r>
              <a:rPr lang="en-IN" sz="2400" dirty="0">
                <a:latin typeface="+mn-lt"/>
              </a:rPr>
              <a:t>z &lt;- 0:9</a:t>
            </a:r>
          </a:p>
          <a:p>
            <a:r>
              <a:rPr lang="en-IN" sz="2400" dirty="0">
                <a:latin typeface="+mn-lt"/>
              </a:rPr>
              <a:t>digits &lt;- </a:t>
            </a:r>
            <a:r>
              <a:rPr lang="en-IN" sz="2400" dirty="0" err="1">
                <a:latin typeface="+mn-lt"/>
              </a:rPr>
              <a:t>as.character</a:t>
            </a:r>
            <a:r>
              <a:rPr lang="en-IN" sz="2400" dirty="0">
                <a:latin typeface="+mn-lt"/>
              </a:rPr>
              <a:t>(z)</a:t>
            </a:r>
          </a:p>
          <a:p>
            <a:r>
              <a:rPr lang="en-IN" sz="2400" dirty="0">
                <a:latin typeface="+mn-lt"/>
              </a:rPr>
              <a:t>d &lt;- </a:t>
            </a:r>
            <a:r>
              <a:rPr lang="en-IN" sz="2400" dirty="0" err="1">
                <a:latin typeface="+mn-lt"/>
              </a:rPr>
              <a:t>as.integer</a:t>
            </a:r>
            <a:r>
              <a:rPr lang="en-IN" sz="2400" dirty="0">
                <a:latin typeface="+mn-lt"/>
              </a:rPr>
              <a:t>(digits)  </a:t>
            </a:r>
          </a:p>
        </p:txBody>
      </p:sp>
    </p:spTree>
    <p:extLst>
      <p:ext uri="{BB962C8B-B14F-4D97-AF65-F5344CB8AC3E}">
        <p14:creationId xmlns:p14="http://schemas.microsoft.com/office/powerpoint/2010/main" val="365592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47A-0713-D0A0-AF48-40D4D661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the length of an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27EA-D9A7-FC53-3427-E571934960E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3036464"/>
            <a:ext cx="8229240" cy="114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An “empty” object may still have a mode. For example: e &lt;- numeric()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Similarly character() is an empty character vector, and so 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Once an object of any size has been created, new components may be added to it simply by giving it an index value outside its previous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e[3] &lt;- 17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24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8357BA-329C-BC39-0349-72FC3B2BEEA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Conversely to truncate the size of an object requires only an assignment to do so. Hence if alpha is an object of length 10,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alpha &lt;- alpha[2 * 1:5]</a:t>
            </a:r>
          </a:p>
          <a:p>
            <a:r>
              <a:rPr lang="en-US" dirty="0"/>
              <a:t>We can then retain just the first three values by </a:t>
            </a:r>
          </a:p>
          <a:p>
            <a:pPr marL="0" indent="0">
              <a:buNone/>
            </a:pPr>
            <a:r>
              <a:rPr lang="en-US" dirty="0"/>
              <a:t>		length(alpha) &lt;- 3</a:t>
            </a:r>
          </a:p>
        </p:txBody>
      </p:sp>
    </p:spTree>
    <p:extLst>
      <p:ext uri="{BB962C8B-B14F-4D97-AF65-F5344CB8AC3E}">
        <p14:creationId xmlns:p14="http://schemas.microsoft.com/office/powerpoint/2010/main" val="397704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529B-3AE5-343B-F360-2D45DD20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871"/>
            <a:ext cx="8229240" cy="1144800"/>
          </a:xfrm>
        </p:spPr>
        <p:txBody>
          <a:bodyPr/>
          <a:lstStyle/>
          <a:p>
            <a:r>
              <a:rPr lang="en-IN" dirty="0"/>
              <a:t>S3 -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30595-AF51-18CB-6FCF-C62A105325A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8229240" cy="114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S3 – Used to overload any function.(Polymorphism)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Function overloading: Call the functions with different names and it depends on the type of input parameter or number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148389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EAF-0804-ECD7-9139-85C31DE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 S3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8A76F-FDAF-73F5-6ABA-8A3C877A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53" y="3116553"/>
            <a:ext cx="4313294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6F81-B898-129F-D6F7-2C58B9DA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6" y="834039"/>
            <a:ext cx="8229240" cy="1144800"/>
          </a:xfrm>
        </p:spPr>
        <p:txBody>
          <a:bodyPr/>
          <a:lstStyle/>
          <a:p>
            <a:r>
              <a:rPr lang="en-IN" dirty="0"/>
              <a:t>Polymorphism in R (generic functions)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BCCD-BDF6-F181-2A76-6BE1A5E460C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6026" y="3233110"/>
            <a:ext cx="8229240" cy="114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generic functions are a good example of polymorphism.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 understand the concept of generic functions consider the print() function. </a:t>
            </a:r>
          </a:p>
          <a:p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25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62BE-C42F-6CBB-0648-A67BD7FD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87A7-1F5D-972E-27B3-4B8BA1B57B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780826"/>
            <a:ext cx="8229240" cy="114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print() function is a collection of various print functions that are created for different data types and data structures in the R Programming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calls the appropriate function depending upon the type of object passed as an argument.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We can see the various implementation of print functions using the methods() function: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&gt;&gt; methods(print)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515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C2E246-6916-BC7C-98EF-1598E1AAAE6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3174116"/>
            <a:ext cx="8229240" cy="1144800"/>
          </a:xfrm>
        </p:spPr>
        <p:txBody>
          <a:bodyPr/>
          <a:lstStyle/>
          <a:p>
            <a:r>
              <a:rPr lang="en-IN" dirty="0"/>
              <a:t>Onto the code demo.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CE4F8-9147-D839-A212-B674BAD0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4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C10F-004C-7D77-0A52-422C2905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764601"/>
            <a:ext cx="8229240" cy="779303"/>
          </a:xfrm>
        </p:spPr>
        <p:txBody>
          <a:bodyPr/>
          <a:lstStyle/>
          <a:p>
            <a:pPr algn="ctr"/>
            <a:r>
              <a:rPr lang="en-CA" dirty="0"/>
              <a:t>Exercises (No need to submit)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F779F-E2E6-04EB-7096-3C0207AF5AE5}"/>
              </a:ext>
            </a:extLst>
          </p:cNvPr>
          <p:cNvSpPr txBox="1"/>
          <p:nvPr/>
        </p:nvSpPr>
        <p:spPr>
          <a:xfrm>
            <a:off x="245806" y="1720645"/>
            <a:ext cx="8440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Exercise 1: Declare an array of size 100. Truncate this into an array that contains multiples of 5.</a:t>
            </a:r>
          </a:p>
          <a:p>
            <a:r>
              <a:rPr lang="en-CA" sz="2400" dirty="0"/>
              <a:t>Exercise 2: Create your own custom class and add 2 attributes of your choice. Please explore on how the scopes would vary. For example, if I declare a class inside a function, what is the difference? </a:t>
            </a:r>
          </a:p>
        </p:txBody>
      </p:sp>
    </p:spTree>
    <p:extLst>
      <p:ext uri="{BB962C8B-B14F-4D97-AF65-F5344CB8AC3E}">
        <p14:creationId xmlns:p14="http://schemas.microsoft.com/office/powerpoint/2010/main" val="183460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0B15-8406-2287-AB53-CC692373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ACFEE-04B1-8922-A529-A035A9BEB057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504684" y="3010326"/>
            <a:ext cx="6134632" cy="1165961"/>
          </a:xfrm>
        </p:spPr>
      </p:pic>
    </p:spTree>
    <p:extLst>
      <p:ext uri="{BB962C8B-B14F-4D97-AF65-F5344CB8AC3E}">
        <p14:creationId xmlns:p14="http://schemas.microsoft.com/office/powerpoint/2010/main" val="237393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3104-017B-AE62-8D56-127FBD93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E838F-B9E4-1D9B-FEFB-AF7E5BD64B3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8541" y="3223277"/>
            <a:ext cx="8229240" cy="1144800"/>
          </a:xfrm>
        </p:spPr>
        <p:txBody>
          <a:bodyPr/>
          <a:lstStyle/>
          <a:p>
            <a:r>
              <a:rPr lang="en-IN" dirty="0">
                <a:hlinkClick r:id="rId2"/>
              </a:rPr>
              <a:t>Object Oriented Programming in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4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FFF0-ABB7-7C96-A682-8506250B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E837E-40C2-BF92-01BE-DEB0AFD95F78}"/>
              </a:ext>
            </a:extLst>
          </p:cNvPr>
          <p:cNvSpPr txBox="1"/>
          <p:nvPr/>
        </p:nvSpPr>
        <p:spPr>
          <a:xfrm>
            <a:off x="373626" y="1524000"/>
            <a:ext cx="7541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entities R operates on are technically known as objects.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are vectors of numeric (real) or complex values, vectors of logical values and vectors of character strings.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are known as “atomic” structures since their components are all of the same type, or mode, namely numeric1 , complex, logical, character and raw.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934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83E5-7C18-3D72-4EFE-6F3FC466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78EE7-B79A-8484-C938-EFA442FBC47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780826"/>
            <a:ext cx="8229240" cy="114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Vectors must have their values all of the same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Thus, any given vector must be unambiguously either logical, numeric, complex, character or raw.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Note that a vector can be empty and still have a mode. For example, the empty character string vector is listed as character(0) and the empty numeric vector as numeric(0).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851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AFD-C851-2EF1-45B4-59C5B7C5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896E2-607C-B6DC-4D5C-6CAF50140E1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5187" y="2672671"/>
            <a:ext cx="8229240" cy="114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 also operates on objects called lists, which are of mode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These are ordered sequences of objects which individually can be of any mode.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Lists are known as “recursive” rather than atomic structures since their components can themselves be lists in their own right.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3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BE0A-041B-A9DB-AA37-61D738C6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9BA7-9320-4FD9-FB15-72D3F9BF7B3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721832"/>
            <a:ext cx="8229240" cy="114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other recursive structures are those of mode function and expression.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Functions are the objects that form part of the R system along with similar user written functions.</a:t>
            </a:r>
          </a:p>
        </p:txBody>
      </p:sp>
    </p:spTree>
    <p:extLst>
      <p:ext uri="{BB962C8B-B14F-4D97-AF65-F5344CB8AC3E}">
        <p14:creationId xmlns:p14="http://schemas.microsoft.com/office/powerpoint/2010/main" val="261387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621A3D-A434-9170-ADC3-D02336F460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270224"/>
            <a:ext cx="8229240" cy="39772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By the mode of an object, we mean the basic type of its fundamental constituents.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a special case of a “property” of an object. Another property of every object is its length.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functions mode(object) and length(object) can be used to find out the mode and length of any defined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Further properties of an object are usually provided by attributes(object)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Because of this, mode and length are also called “intrinsic attributes” of an object. 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9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E1E7FC-D784-6C6C-74AE-231F458C79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8709" y="1103075"/>
            <a:ext cx="8229240" cy="39772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For example, if z is a complex vector of length 100, then in an expression mode(z) is the character string "complex" and length(z) is 100.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 caters for changes of mode almost anywhere it could be considered sensible to do so.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33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2453</TotalTime>
  <Words>750</Words>
  <Application>Microsoft Office PowerPoint</Application>
  <PresentationFormat>On-screen Show (4:3)</PresentationFormat>
  <Paragraphs>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Arial;</vt:lpstr>
      <vt:lpstr>Times New Roman</vt:lpstr>
      <vt:lpstr>Office Theme</vt:lpstr>
      <vt:lpstr>Lab 6</vt:lpstr>
      <vt:lpstr>Textbook</vt:lpstr>
      <vt:lpstr>Other references</vt:lpstr>
      <vt:lpstr>Objects</vt:lpstr>
      <vt:lpstr>Contd.. </vt:lpstr>
      <vt:lpstr>PowerPoint Presentation</vt:lpstr>
      <vt:lpstr>PowerPoint Presentation</vt:lpstr>
      <vt:lpstr>PowerPoint Presentation</vt:lpstr>
      <vt:lpstr>PowerPoint Presentation</vt:lpstr>
      <vt:lpstr>Example</vt:lpstr>
      <vt:lpstr>Changing the length of an object</vt:lpstr>
      <vt:lpstr>PowerPoint Presentation</vt:lpstr>
      <vt:lpstr>S3 - Object Oriented Programming</vt:lpstr>
      <vt:lpstr>Creating an S3 class</vt:lpstr>
      <vt:lpstr>Polymorphism in R (generic functions)</vt:lpstr>
      <vt:lpstr>PowerPoint Presentation</vt:lpstr>
      <vt:lpstr>PowerPoint Presentation</vt:lpstr>
      <vt:lpstr>Exercises (No need to submit)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P.S.Abhiram</dc:creator>
  <dc:description/>
  <cp:lastModifiedBy>Satyadev Abhiram</cp:lastModifiedBy>
  <cp:revision>203</cp:revision>
  <cp:lastPrinted>2013-05-07T16:03:29Z</cp:lastPrinted>
  <dcterms:created xsi:type="dcterms:W3CDTF">2010-02-26T18:49:55Z</dcterms:created>
  <dcterms:modified xsi:type="dcterms:W3CDTF">2022-11-01T17:58:46Z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27</vt:i4>
  </property>
</Properties>
</file>