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97" r:id="rId2"/>
    <p:sldId id="359" r:id="rId3"/>
    <p:sldId id="360" r:id="rId4"/>
    <p:sldId id="355" r:id="rId5"/>
    <p:sldId id="356" r:id="rId6"/>
    <p:sldId id="357" r:id="rId7"/>
    <p:sldId id="348" r:id="rId8"/>
    <p:sldId id="349" r:id="rId9"/>
    <p:sldId id="350" r:id="rId10"/>
    <p:sldId id="351" r:id="rId11"/>
    <p:sldId id="352" r:id="rId12"/>
    <p:sldId id="327" r:id="rId13"/>
    <p:sldId id="328" r:id="rId14"/>
    <p:sldId id="347" r:id="rId15"/>
    <p:sldId id="353" r:id="rId16"/>
    <p:sldId id="354" r:id="rId17"/>
    <p:sldId id="341"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734"/>
    <a:srgbClr val="F38A00"/>
    <a:srgbClr val="D1B400"/>
    <a:srgbClr val="ACA39A"/>
    <a:srgbClr val="8F001A"/>
    <a:srgbClr val="049ADB"/>
    <a:srgbClr val="1BA2E2"/>
    <a:srgbClr val="2DAAE2"/>
    <a:srgbClr val="5A93E2"/>
    <a:srgbClr val="81A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A9427-38C7-41A9-9662-A01D2E2AD2BB}" v="5" dt="2022-10-10T20:55:01.510"/>
    <p1510:client id="{CA161975-7A9D-4619-B10E-0E929B02D6D2}" v="2" dt="2022-10-10T20:51:35.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11/6/2022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7" name="Picture 6" descr="uOttawa_HOR_WG7.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02920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r>
              <a:rPr lang="en-US" b="1"/>
              <a:t>Click to edit Master title style</a:t>
            </a:r>
          </a:p>
        </p:txBody>
      </p:sp>
      <p:sp>
        <p:nvSpPr>
          <p:cNvPr id="11" name="Content Placeholder 2"/>
          <p:cNvSpPr>
            <a:spLocks noGrp="1"/>
          </p:cNvSpPr>
          <p:nvPr>
            <p:ph idx="1"/>
          </p:nvPr>
        </p:nvSpPr>
        <p:spPr>
          <a:xfrm>
            <a:off x="395536" y="1700808"/>
            <a:ext cx="7772400" cy="3753544"/>
          </a:xfrm>
        </p:spPr>
        <p:txBody>
          <a:body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14941" y="6652164"/>
            <a:ext cx="9166412" cy="213307"/>
          </a:xfrm>
          <a:prstGeom prst="rect">
            <a:avLst/>
          </a:prstGeom>
        </p:spPr>
      </p:pic>
      <p:sp>
        <p:nvSpPr>
          <p:cNvPr id="9" name="Rectangle 8"/>
          <p:cNvSpPr/>
          <p:nvPr userDrawn="1"/>
        </p:nvSpPr>
        <p:spPr bwMode="auto">
          <a:xfrm>
            <a:off x="-6643" y="5768214"/>
            <a:ext cx="9150643"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14" name="Picture 1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16" name="Picture 1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14941" y="6652164"/>
            <a:ext cx="9166412" cy="213307"/>
          </a:xfrm>
          <a:prstGeom prst="rect">
            <a:avLst/>
          </a:prstGeom>
        </p:spPr>
      </p:pic>
      <p:sp>
        <p:nvSpPr>
          <p:cNvPr id="8" name="Rectangle 7"/>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9" name="Picture 8"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stretch>
            <a:fillRect/>
          </a:stretch>
        </p:blipFill>
        <p:spPr>
          <a:xfrm>
            <a:off x="-14941" y="6652164"/>
            <a:ext cx="9166412" cy="213307"/>
          </a:xfrm>
          <a:prstGeom prst="rect">
            <a:avLst/>
          </a:prstGeom>
        </p:spPr>
      </p:pic>
      <p:sp>
        <p:nvSpPr>
          <p:cNvPr id="4" name="Rectangle 3"/>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7" name="Picture 6"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4" name="Picture 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6" name="Picture 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404664"/>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281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Click to </a:t>
            </a:r>
            <a:r>
              <a:rPr lang="fr-CA" err="1"/>
              <a:t>add</a:t>
            </a:r>
            <a:r>
              <a:rPr lang="fr-CA"/>
              <a:t> </a:t>
            </a:r>
            <a:r>
              <a:rPr lang="fr-CA" err="1"/>
              <a:t>title</a:t>
            </a:r>
            <a:r>
              <a:rPr lang="fr-CA"/>
              <a:t> </a:t>
            </a:r>
            <a:r>
              <a:rPr lang="fr-CA" err="1"/>
              <a:t>here</a:t>
            </a:r>
            <a:endParaRPr lang="en-US"/>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Click to </a:t>
            </a:r>
            <a:r>
              <a:rPr lang="fr-CA" err="1"/>
              <a:t>add</a:t>
            </a:r>
            <a:r>
              <a:rPr lang="fr-CA"/>
              <a:t> content </a:t>
            </a:r>
            <a:r>
              <a:rPr lang="fr-CA" err="1"/>
              <a:t>here</a:t>
            </a:r>
            <a:endParaRPr lang="en-US"/>
          </a:p>
        </p:txBody>
      </p:sp>
      <p:sp>
        <p:nvSpPr>
          <p:cNvPr id="4" name="TextBox 3"/>
          <p:cNvSpPr txBox="1"/>
          <p:nvPr userDrawn="1"/>
        </p:nvSpPr>
        <p:spPr>
          <a:xfrm>
            <a:off x="8663717" y="200778"/>
            <a:ext cx="432048" cy="246221"/>
          </a:xfrm>
          <a:prstGeom prst="rect">
            <a:avLst/>
          </a:prstGeom>
          <a:noFill/>
        </p:spPr>
        <p:txBody>
          <a:bodyPr wrap="square" rtlCol="0">
            <a:spAutoFit/>
          </a:bodyPr>
          <a:lstStyle/>
          <a:p>
            <a:fld id="{F0B1AAE9-9813-2248-B2A8-96C88B254205}" type="slidenum">
              <a:rPr lang="en-US" sz="1000" smtClean="0">
                <a:solidFill>
                  <a:schemeClr val="bg2"/>
                </a:solidFill>
                <a:latin typeface="Arial;"/>
                <a:cs typeface="Arial;"/>
              </a:rPr>
              <a:t>‹#›</a:t>
            </a:fld>
            <a:endParaRPr lang="en-US" sz="1000">
              <a:solidFill>
                <a:schemeClr val="bg2"/>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dt="0"/>
  <p:txStyles>
    <p:titleStyle>
      <a:lvl1pPr algn="l" rtl="0" eaLnBrk="1" fontAlgn="base" hangingPunct="1">
        <a:spcBef>
          <a:spcPct val="0"/>
        </a:spcBef>
        <a:spcAft>
          <a:spcPct val="0"/>
        </a:spcAft>
        <a:defRPr sz="2800" b="1">
          <a:solidFill>
            <a:srgbClr val="990000"/>
          </a:solidFill>
          <a:latin typeface="+mn-lt"/>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abstraction-in-r-programming/" TargetMode="External"/><Relationship Id="rId2" Type="http://schemas.openxmlformats.org/officeDocument/2006/relationships/hyperlink" Target="https://www.geeksforgeeks.org/encapsulation-in-r-programming/" TargetMode="External"/><Relationship Id="rId1" Type="http://schemas.openxmlformats.org/officeDocument/2006/relationships/slideLayout" Target="../slideLayouts/slideLayout2.xml"/><Relationship Id="rId5" Type="http://schemas.openxmlformats.org/officeDocument/2006/relationships/hyperlink" Target="http://adv-r.had.co.nz/S4.html" TargetMode="External"/><Relationship Id="rId4" Type="http://schemas.openxmlformats.org/officeDocument/2006/relationships/hyperlink" Target="http://adv-r.had.co.nz/S3.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CD9A-2A40-6B70-D1D7-53155ADA03E3}"/>
              </a:ext>
            </a:extLst>
          </p:cNvPr>
          <p:cNvSpPr>
            <a:spLocks noGrp="1"/>
          </p:cNvSpPr>
          <p:nvPr>
            <p:ph type="title"/>
          </p:nvPr>
        </p:nvSpPr>
        <p:spPr>
          <a:xfrm>
            <a:off x="722313" y="4281115"/>
            <a:ext cx="7772400" cy="1362075"/>
          </a:xfrm>
        </p:spPr>
        <p:txBody>
          <a:bodyPr wrap="square" anchor="t">
            <a:normAutofit/>
          </a:bodyPr>
          <a:lstStyle/>
          <a:p>
            <a:r>
              <a:rPr lang="en-US">
                <a:ea typeface="ＭＳ Ｐゴシック"/>
              </a:rPr>
              <a:t>CSI3120 Lab 4 - Week 6</a:t>
            </a:r>
          </a:p>
        </p:txBody>
      </p:sp>
      <p:sp>
        <p:nvSpPr>
          <p:cNvPr id="3" name="Content Placeholder 2">
            <a:extLst>
              <a:ext uri="{FF2B5EF4-FFF2-40B4-BE49-F238E27FC236}">
                <a16:creationId xmlns:a16="http://schemas.microsoft.com/office/drawing/2014/main" id="{8B0AD4CF-F9B6-E03B-990C-2774FF34EE51}"/>
              </a:ext>
            </a:extLst>
          </p:cNvPr>
          <p:cNvSpPr>
            <a:spLocks noGrp="1"/>
          </p:cNvSpPr>
          <p:nvPr>
            <p:ph type="body" idx="1"/>
          </p:nvPr>
        </p:nvSpPr>
        <p:spPr>
          <a:xfrm>
            <a:off x="722313" y="2780928"/>
            <a:ext cx="7772400" cy="1500187"/>
          </a:xfrm>
        </p:spPr>
        <p:txBody>
          <a:bodyPr wrap="square" anchor="b">
            <a:normAutofit/>
          </a:bodyPr>
          <a:lstStyle/>
          <a:p>
            <a:r>
              <a:rPr lang="en-US"/>
              <a:t>Presenter: P S Abhiram</a:t>
            </a:r>
          </a:p>
        </p:txBody>
      </p:sp>
    </p:spTree>
    <p:extLst>
      <p:ext uri="{BB962C8B-B14F-4D97-AF65-F5344CB8AC3E}">
        <p14:creationId xmlns:p14="http://schemas.microsoft.com/office/powerpoint/2010/main" val="2693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134A-49D3-63F4-323A-5A15D3EADE0D}"/>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F47BFCE9-9F55-B8E3-E3DE-FD7F62A5F036}"/>
              </a:ext>
            </a:extLst>
          </p:cNvPr>
          <p:cNvSpPr>
            <a:spLocks noGrp="1"/>
          </p:cNvSpPr>
          <p:nvPr>
            <p:ph idx="1"/>
          </p:nvPr>
        </p:nvSpPr>
        <p:spPr/>
        <p:txBody>
          <a:bodyPr/>
          <a:lstStyle/>
          <a:p>
            <a:r>
              <a:rPr lang="en-IN" dirty="0"/>
              <a:t>Create defaults like this:</a:t>
            </a:r>
          </a:p>
          <a:p>
            <a:endParaRPr lang="en-IN" dirty="0"/>
          </a:p>
          <a:p>
            <a:endParaRPr lang="en-IN" dirty="0"/>
          </a:p>
          <a:p>
            <a:endParaRPr lang="en-IN" dirty="0"/>
          </a:p>
          <a:p>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44AC08B6-160C-7625-0F31-B3C03B19F3F7}"/>
              </a:ext>
            </a:extLst>
          </p:cNvPr>
          <p:cNvPicPr>
            <a:picLocks noChangeAspect="1"/>
          </p:cNvPicPr>
          <p:nvPr/>
        </p:nvPicPr>
        <p:blipFill>
          <a:blip r:embed="rId2"/>
          <a:stretch>
            <a:fillRect/>
          </a:stretch>
        </p:blipFill>
        <p:spPr>
          <a:xfrm>
            <a:off x="874295" y="2336646"/>
            <a:ext cx="5006774" cy="1158340"/>
          </a:xfrm>
          <a:prstGeom prst="rect">
            <a:avLst/>
          </a:prstGeom>
        </p:spPr>
      </p:pic>
    </p:spTree>
    <p:extLst>
      <p:ext uri="{BB962C8B-B14F-4D97-AF65-F5344CB8AC3E}">
        <p14:creationId xmlns:p14="http://schemas.microsoft.com/office/powerpoint/2010/main" val="397785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F9EE-2B85-547E-5EF5-D506CFFDE814}"/>
              </a:ext>
            </a:extLst>
          </p:cNvPr>
          <p:cNvSpPr>
            <a:spLocks noGrp="1"/>
          </p:cNvSpPr>
          <p:nvPr>
            <p:ph type="title"/>
          </p:nvPr>
        </p:nvSpPr>
        <p:spPr>
          <a:xfrm>
            <a:off x="685800" y="381000"/>
            <a:ext cx="6553200" cy="914400"/>
          </a:xfrm>
        </p:spPr>
        <p:txBody>
          <a:bodyPr wrap="square" anchor="ctr">
            <a:normAutofit/>
          </a:bodyPr>
          <a:lstStyle/>
          <a:p>
            <a:r>
              <a:rPr lang="en-IN" dirty="0"/>
              <a:t>Contd..</a:t>
            </a:r>
          </a:p>
        </p:txBody>
      </p:sp>
      <p:pic>
        <p:nvPicPr>
          <p:cNvPr id="5" name="Picture 4">
            <a:extLst>
              <a:ext uri="{FF2B5EF4-FFF2-40B4-BE49-F238E27FC236}">
                <a16:creationId xmlns:a16="http://schemas.microsoft.com/office/drawing/2014/main" id="{A296965D-EFBF-3A90-EDDB-EDA8CC7B49C3}"/>
              </a:ext>
            </a:extLst>
          </p:cNvPr>
          <p:cNvPicPr>
            <a:picLocks noChangeAspect="1"/>
          </p:cNvPicPr>
          <p:nvPr/>
        </p:nvPicPr>
        <p:blipFill>
          <a:blip r:embed="rId2"/>
          <a:stretch>
            <a:fillRect/>
          </a:stretch>
        </p:blipFill>
        <p:spPr>
          <a:xfrm>
            <a:off x="856583" y="1523999"/>
            <a:ext cx="3810000" cy="4438261"/>
          </a:xfrm>
          <a:prstGeom prst="rect">
            <a:avLst/>
          </a:prstGeom>
          <a:noFill/>
        </p:spPr>
      </p:pic>
      <p:sp>
        <p:nvSpPr>
          <p:cNvPr id="3" name="Content Placeholder 2">
            <a:extLst>
              <a:ext uri="{FF2B5EF4-FFF2-40B4-BE49-F238E27FC236}">
                <a16:creationId xmlns:a16="http://schemas.microsoft.com/office/drawing/2014/main" id="{D9907057-0FD6-8616-0A41-EFD4CD467C34}"/>
              </a:ext>
            </a:extLst>
          </p:cNvPr>
          <p:cNvSpPr>
            <a:spLocks noGrp="1"/>
          </p:cNvSpPr>
          <p:nvPr>
            <p:ph sz="half" idx="2"/>
          </p:nvPr>
        </p:nvSpPr>
        <p:spPr>
          <a:xfrm>
            <a:off x="5086739" y="1527108"/>
            <a:ext cx="3810000" cy="3886200"/>
          </a:xfrm>
        </p:spPr>
        <p:txBody>
          <a:bodyPr wrap="square" anchor="t">
            <a:normAutofit/>
          </a:bodyPr>
          <a:lstStyle/>
          <a:p>
            <a:r>
              <a:rPr lang="en-IN" dirty="0"/>
              <a:t>Custom check for validity:</a:t>
            </a:r>
          </a:p>
          <a:p>
            <a:pPr marL="0" indent="0">
              <a:buNone/>
            </a:pPr>
            <a:r>
              <a:rPr lang="en-IN" dirty="0" err="1"/>
              <a:t>check_person</a:t>
            </a:r>
            <a:r>
              <a:rPr lang="en-IN" dirty="0"/>
              <a:t> checks if the object is correct, but here you write your own custom methods.</a:t>
            </a:r>
          </a:p>
          <a:p>
            <a:endParaRPr lang="en-IN" dirty="0"/>
          </a:p>
        </p:txBody>
      </p:sp>
    </p:spTree>
    <p:extLst>
      <p:ext uri="{BB962C8B-B14F-4D97-AF65-F5344CB8AC3E}">
        <p14:creationId xmlns:p14="http://schemas.microsoft.com/office/powerpoint/2010/main" val="103001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9F4-0C59-CA06-4DFF-167B249E740F}"/>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B2CA0007-F8E5-228A-3F66-E123FF006A0E}"/>
              </a:ext>
            </a:extLst>
          </p:cNvPr>
          <p:cNvSpPr>
            <a:spLocks noGrp="1"/>
          </p:cNvSpPr>
          <p:nvPr>
            <p:ph idx="1"/>
          </p:nvPr>
        </p:nvSpPr>
        <p:spPr/>
        <p:txBody>
          <a:bodyPr/>
          <a:lstStyle/>
          <a:p>
            <a:r>
              <a:rPr lang="en-US" dirty="0"/>
              <a:t>Inheritance is an important concept in OOP(object-oriented programming) which allows one class to derive the features and functionalities of another class. This feature facilitates code-reusability.</a:t>
            </a:r>
          </a:p>
          <a:p>
            <a:r>
              <a:rPr lang="en-US" dirty="0"/>
              <a:t>S3 class in R programming language has no formal and fixed definition. </a:t>
            </a:r>
          </a:p>
          <a:p>
            <a:r>
              <a:rPr lang="en-US" dirty="0"/>
              <a:t>In an S3 object, a list with its class attribute is set to a class name. </a:t>
            </a:r>
          </a:p>
          <a:p>
            <a:r>
              <a:rPr lang="en-US" dirty="0"/>
              <a:t>S3 class objects inherit only methods from their base class.</a:t>
            </a:r>
            <a:endParaRPr lang="en-IN" dirty="0"/>
          </a:p>
        </p:txBody>
      </p:sp>
    </p:spTree>
    <p:extLst>
      <p:ext uri="{BB962C8B-B14F-4D97-AF65-F5344CB8AC3E}">
        <p14:creationId xmlns:p14="http://schemas.microsoft.com/office/powerpoint/2010/main" val="167689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CEBF-15FF-F40F-4171-B1999E9B81F4}"/>
              </a:ext>
            </a:extLst>
          </p:cNvPr>
          <p:cNvSpPr>
            <a:spLocks noGrp="1"/>
          </p:cNvSpPr>
          <p:nvPr>
            <p:ph type="title"/>
          </p:nvPr>
        </p:nvSpPr>
        <p:spPr/>
        <p:txBody>
          <a:bodyPr/>
          <a:lstStyle/>
          <a:p>
            <a:r>
              <a:rPr lang="en-US" dirty="0"/>
              <a:t>Inheritance Contd..</a:t>
            </a:r>
            <a:endParaRPr lang="en-IN" dirty="0"/>
          </a:p>
        </p:txBody>
      </p:sp>
      <p:sp>
        <p:nvSpPr>
          <p:cNvPr id="3" name="Content Placeholder 2">
            <a:extLst>
              <a:ext uri="{FF2B5EF4-FFF2-40B4-BE49-F238E27FC236}">
                <a16:creationId xmlns:a16="http://schemas.microsoft.com/office/drawing/2014/main" id="{4BE4D7E4-213C-9B3D-4245-AADE5119300B}"/>
              </a:ext>
            </a:extLst>
          </p:cNvPr>
          <p:cNvSpPr>
            <a:spLocks noGrp="1"/>
          </p:cNvSpPr>
          <p:nvPr>
            <p:ph idx="1"/>
          </p:nvPr>
        </p:nvSpPr>
        <p:spPr/>
        <p:txBody>
          <a:bodyPr/>
          <a:lstStyle/>
          <a:p>
            <a:r>
              <a:rPr lang="en-US" dirty="0"/>
              <a:t>In the following code, inheritance is done using S3 class, firstly the object is created of the class student.</a:t>
            </a:r>
            <a:endParaRPr lang="en-IN" dirty="0"/>
          </a:p>
        </p:txBody>
      </p:sp>
      <p:pic>
        <p:nvPicPr>
          <p:cNvPr id="5" name="Picture 4">
            <a:extLst>
              <a:ext uri="{FF2B5EF4-FFF2-40B4-BE49-F238E27FC236}">
                <a16:creationId xmlns:a16="http://schemas.microsoft.com/office/drawing/2014/main" id="{C42D9319-CEB8-77C4-C73F-81CD5A2B5534}"/>
              </a:ext>
            </a:extLst>
          </p:cNvPr>
          <p:cNvPicPr>
            <a:picLocks noChangeAspect="1"/>
          </p:cNvPicPr>
          <p:nvPr/>
        </p:nvPicPr>
        <p:blipFill>
          <a:blip r:embed="rId2"/>
          <a:stretch>
            <a:fillRect/>
          </a:stretch>
        </p:blipFill>
        <p:spPr>
          <a:xfrm>
            <a:off x="2249110" y="2770691"/>
            <a:ext cx="3269263" cy="883997"/>
          </a:xfrm>
          <a:prstGeom prst="rect">
            <a:avLst/>
          </a:prstGeom>
        </p:spPr>
      </p:pic>
      <p:pic>
        <p:nvPicPr>
          <p:cNvPr id="7" name="Picture 6">
            <a:extLst>
              <a:ext uri="{FF2B5EF4-FFF2-40B4-BE49-F238E27FC236}">
                <a16:creationId xmlns:a16="http://schemas.microsoft.com/office/drawing/2014/main" id="{91759E3E-312C-926F-C744-A248FEBF1111}"/>
              </a:ext>
            </a:extLst>
          </p:cNvPr>
          <p:cNvPicPr>
            <a:picLocks noChangeAspect="1"/>
          </p:cNvPicPr>
          <p:nvPr/>
        </p:nvPicPr>
        <p:blipFill>
          <a:blip r:embed="rId3"/>
          <a:stretch>
            <a:fillRect/>
          </a:stretch>
        </p:blipFill>
        <p:spPr>
          <a:xfrm>
            <a:off x="2590628" y="4057945"/>
            <a:ext cx="1981372" cy="1691787"/>
          </a:xfrm>
          <a:prstGeom prst="rect">
            <a:avLst/>
          </a:prstGeom>
        </p:spPr>
      </p:pic>
    </p:spTree>
    <p:extLst>
      <p:ext uri="{BB962C8B-B14F-4D97-AF65-F5344CB8AC3E}">
        <p14:creationId xmlns:p14="http://schemas.microsoft.com/office/powerpoint/2010/main" val="44063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4009-17C8-33B2-3D40-EF329798238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E04DAE12-E0D1-BF8E-7734-A5D7B5913BE2}"/>
              </a:ext>
            </a:extLst>
          </p:cNvPr>
          <p:cNvSpPr>
            <a:spLocks noGrp="1"/>
          </p:cNvSpPr>
          <p:nvPr>
            <p:ph idx="1"/>
          </p:nvPr>
        </p:nvSpPr>
        <p:spPr/>
        <p:txBody>
          <a:bodyPr/>
          <a:lstStyle/>
          <a:p>
            <a:r>
              <a:rPr lang="en-IN" dirty="0"/>
              <a:t>In S4:</a:t>
            </a:r>
          </a:p>
        </p:txBody>
      </p:sp>
      <p:pic>
        <p:nvPicPr>
          <p:cNvPr id="5" name="Picture 4">
            <a:extLst>
              <a:ext uri="{FF2B5EF4-FFF2-40B4-BE49-F238E27FC236}">
                <a16:creationId xmlns:a16="http://schemas.microsoft.com/office/drawing/2014/main" id="{43062D29-3358-D7BE-5BC0-F82A4A22E64F}"/>
              </a:ext>
            </a:extLst>
          </p:cNvPr>
          <p:cNvPicPr>
            <a:picLocks noChangeAspect="1"/>
          </p:cNvPicPr>
          <p:nvPr/>
        </p:nvPicPr>
        <p:blipFill>
          <a:blip r:embed="rId2"/>
          <a:stretch>
            <a:fillRect/>
          </a:stretch>
        </p:blipFill>
        <p:spPr>
          <a:xfrm>
            <a:off x="2190543" y="2773623"/>
            <a:ext cx="4762913" cy="1310754"/>
          </a:xfrm>
          <a:prstGeom prst="rect">
            <a:avLst/>
          </a:prstGeom>
        </p:spPr>
      </p:pic>
    </p:spTree>
    <p:extLst>
      <p:ext uri="{BB962C8B-B14F-4D97-AF65-F5344CB8AC3E}">
        <p14:creationId xmlns:p14="http://schemas.microsoft.com/office/powerpoint/2010/main" val="27437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CA77-E93B-F0E2-F432-4AFE7484D614}"/>
              </a:ext>
            </a:extLst>
          </p:cNvPr>
          <p:cNvSpPr>
            <a:spLocks noGrp="1"/>
          </p:cNvSpPr>
          <p:nvPr>
            <p:ph type="title"/>
          </p:nvPr>
        </p:nvSpPr>
        <p:spPr/>
        <p:txBody>
          <a:bodyPr/>
          <a:lstStyle/>
          <a:p>
            <a:r>
              <a:rPr lang="en-IN" dirty="0"/>
              <a:t>Generic functions and methods</a:t>
            </a:r>
          </a:p>
        </p:txBody>
      </p:sp>
      <p:sp>
        <p:nvSpPr>
          <p:cNvPr id="3" name="Content Placeholder 2">
            <a:extLst>
              <a:ext uri="{FF2B5EF4-FFF2-40B4-BE49-F238E27FC236}">
                <a16:creationId xmlns:a16="http://schemas.microsoft.com/office/drawing/2014/main" id="{44F10FBC-05B8-02BF-AA40-0BB64BDD6CC1}"/>
              </a:ext>
            </a:extLst>
          </p:cNvPr>
          <p:cNvSpPr>
            <a:spLocks noGrp="1"/>
          </p:cNvSpPr>
          <p:nvPr>
            <p:ph idx="1"/>
          </p:nvPr>
        </p:nvSpPr>
        <p:spPr/>
        <p:txBody>
          <a:bodyPr/>
          <a:lstStyle/>
          <a:p>
            <a:r>
              <a:rPr lang="en-IN" dirty="0"/>
              <a:t>What we did in S3:</a:t>
            </a:r>
          </a:p>
          <a:p>
            <a:endParaRPr lang="en-IN" dirty="0"/>
          </a:p>
          <a:p>
            <a:endParaRPr lang="en-IN" dirty="0"/>
          </a:p>
          <a:p>
            <a:endParaRPr lang="en-IN" dirty="0"/>
          </a:p>
          <a:p>
            <a:endParaRPr lang="en-IN" dirty="0"/>
          </a:p>
          <a:p>
            <a:r>
              <a:rPr lang="en-IN" dirty="0"/>
              <a:t>In S4, the same idea but stricter.</a:t>
            </a:r>
          </a:p>
          <a:p>
            <a:pPr marL="0" indent="0">
              <a:buNone/>
            </a:pPr>
            <a:endParaRPr lang="en-IN" dirty="0"/>
          </a:p>
        </p:txBody>
      </p:sp>
      <p:pic>
        <p:nvPicPr>
          <p:cNvPr id="5" name="Picture 4">
            <a:extLst>
              <a:ext uri="{FF2B5EF4-FFF2-40B4-BE49-F238E27FC236}">
                <a16:creationId xmlns:a16="http://schemas.microsoft.com/office/drawing/2014/main" id="{AA35C4F7-7E8F-3542-0A1F-8A9E69AE57E4}"/>
              </a:ext>
            </a:extLst>
          </p:cNvPr>
          <p:cNvPicPr>
            <a:picLocks noChangeAspect="1"/>
          </p:cNvPicPr>
          <p:nvPr/>
        </p:nvPicPr>
        <p:blipFill>
          <a:blip r:embed="rId2"/>
          <a:stretch>
            <a:fillRect/>
          </a:stretch>
        </p:blipFill>
        <p:spPr>
          <a:xfrm>
            <a:off x="3605796" y="1403648"/>
            <a:ext cx="3802710" cy="1851820"/>
          </a:xfrm>
          <a:prstGeom prst="rect">
            <a:avLst/>
          </a:prstGeom>
        </p:spPr>
      </p:pic>
      <p:pic>
        <p:nvPicPr>
          <p:cNvPr id="7" name="Picture 6">
            <a:extLst>
              <a:ext uri="{FF2B5EF4-FFF2-40B4-BE49-F238E27FC236}">
                <a16:creationId xmlns:a16="http://schemas.microsoft.com/office/drawing/2014/main" id="{D5532F63-43F7-85E1-CCF8-70FE9746491B}"/>
              </a:ext>
            </a:extLst>
          </p:cNvPr>
          <p:cNvPicPr>
            <a:picLocks noChangeAspect="1"/>
          </p:cNvPicPr>
          <p:nvPr/>
        </p:nvPicPr>
        <p:blipFill>
          <a:blip r:embed="rId3"/>
          <a:stretch>
            <a:fillRect/>
          </a:stretch>
        </p:blipFill>
        <p:spPr>
          <a:xfrm>
            <a:off x="976064" y="3949317"/>
            <a:ext cx="5867908" cy="2415749"/>
          </a:xfrm>
          <a:prstGeom prst="rect">
            <a:avLst/>
          </a:prstGeom>
        </p:spPr>
      </p:pic>
    </p:spTree>
    <p:extLst>
      <p:ext uri="{BB962C8B-B14F-4D97-AF65-F5344CB8AC3E}">
        <p14:creationId xmlns:p14="http://schemas.microsoft.com/office/powerpoint/2010/main" val="421101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0944-BF94-22FB-1961-A42541BB183B}"/>
              </a:ext>
            </a:extLst>
          </p:cNvPr>
          <p:cNvSpPr>
            <a:spLocks noGrp="1"/>
          </p:cNvSpPr>
          <p:nvPr>
            <p:ph type="title"/>
          </p:nvPr>
        </p:nvSpPr>
        <p:spPr/>
        <p:txBody>
          <a:bodyPr/>
          <a:lstStyle/>
          <a:p>
            <a:r>
              <a:rPr lang="en-IN" dirty="0"/>
              <a:t>Custom Example</a:t>
            </a:r>
          </a:p>
        </p:txBody>
      </p:sp>
      <p:sp>
        <p:nvSpPr>
          <p:cNvPr id="3" name="Content Placeholder 2">
            <a:extLst>
              <a:ext uri="{FF2B5EF4-FFF2-40B4-BE49-F238E27FC236}">
                <a16:creationId xmlns:a16="http://schemas.microsoft.com/office/drawing/2014/main" id="{4BD283A9-2D32-7A39-38C8-8810989AA8F1}"/>
              </a:ext>
            </a:extLst>
          </p:cNvPr>
          <p:cNvSpPr>
            <a:spLocks noGrp="1"/>
          </p:cNvSpPr>
          <p:nvPr>
            <p:ph idx="1"/>
          </p:nvPr>
        </p:nvSpPr>
        <p:spPr/>
        <p:txBody>
          <a:bodyPr/>
          <a:lstStyle/>
          <a:p>
            <a:r>
              <a:rPr lang="en-IN" dirty="0"/>
              <a:t>Create a class Polygon that contains number of sides.</a:t>
            </a:r>
          </a:p>
          <a:p>
            <a:r>
              <a:rPr lang="en-IN" dirty="0"/>
              <a:t>Add a validity functionality to throw error when number of sides is less than or equal to 1.</a:t>
            </a:r>
          </a:p>
          <a:p>
            <a:r>
              <a:rPr lang="en-IN" dirty="0"/>
              <a:t>Define two classes that derive Polygon, namely Triangle and Square which will have the meaningful parameters.</a:t>
            </a:r>
          </a:p>
          <a:p>
            <a:r>
              <a:rPr lang="en-IN" dirty="0"/>
              <a:t>Create two objects for triangle and square.</a:t>
            </a:r>
          </a:p>
          <a:p>
            <a:r>
              <a:rPr lang="en-IN" dirty="0"/>
              <a:t>Create a generic function area.</a:t>
            </a:r>
          </a:p>
          <a:p>
            <a:r>
              <a:rPr lang="en-IN" dirty="0"/>
              <a:t>Overload area such that area is calculated in accordance to the shape.</a:t>
            </a:r>
          </a:p>
          <a:p>
            <a:endParaRPr lang="en-IN" dirty="0"/>
          </a:p>
          <a:p>
            <a:endParaRPr lang="en-IN" dirty="0"/>
          </a:p>
        </p:txBody>
      </p:sp>
    </p:spTree>
    <p:extLst>
      <p:ext uri="{BB962C8B-B14F-4D97-AF65-F5344CB8AC3E}">
        <p14:creationId xmlns:p14="http://schemas.microsoft.com/office/powerpoint/2010/main" val="280765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BCE9-FF8A-17B2-BF89-5805E2DED968}"/>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FF1D837A-2FDD-BADD-0C63-FE1A98D44245}"/>
              </a:ext>
            </a:extLst>
          </p:cNvPr>
          <p:cNvSpPr>
            <a:spLocks noGrp="1"/>
          </p:cNvSpPr>
          <p:nvPr>
            <p:ph idx="1"/>
          </p:nvPr>
        </p:nvSpPr>
        <p:spPr/>
        <p:txBody>
          <a:bodyPr/>
          <a:lstStyle/>
          <a:p>
            <a:r>
              <a:rPr lang="en-US" dirty="0">
                <a:hlinkClick r:id="rId2"/>
              </a:rPr>
              <a:t>Encapsulation</a:t>
            </a:r>
          </a:p>
          <a:p>
            <a:r>
              <a:rPr lang="en-US" dirty="0">
                <a:hlinkClick r:id="rId3"/>
              </a:rPr>
              <a:t>Abstraction</a:t>
            </a:r>
            <a:endParaRPr lang="en-US" dirty="0"/>
          </a:p>
          <a:p>
            <a:r>
              <a:rPr lang="en-US" dirty="0">
                <a:hlinkClick r:id="rId4"/>
              </a:rPr>
              <a:t>S3 Classes</a:t>
            </a:r>
            <a:endParaRPr lang="en-US" dirty="0"/>
          </a:p>
          <a:p>
            <a:r>
              <a:rPr lang="en-US" dirty="0">
                <a:hlinkClick r:id="rId5"/>
              </a:rPr>
              <a:t>S4 Classes</a:t>
            </a:r>
            <a:endParaRPr lang="en-US" dirty="0"/>
          </a:p>
          <a:p>
            <a:endParaRPr lang="en-US" dirty="0"/>
          </a:p>
          <a:p>
            <a:r>
              <a:rPr lang="en-US" dirty="0"/>
              <a:t>Next week: Concurrency</a:t>
            </a:r>
          </a:p>
        </p:txBody>
      </p:sp>
    </p:spTree>
    <p:extLst>
      <p:ext uri="{BB962C8B-B14F-4D97-AF65-F5344CB8AC3E}">
        <p14:creationId xmlns:p14="http://schemas.microsoft.com/office/powerpoint/2010/main" val="163128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BCB8-9522-6F22-5810-02A3A17D836E}"/>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394C76A6-086D-8D45-7356-4DE5687DFE5E}"/>
              </a:ext>
            </a:extLst>
          </p:cNvPr>
          <p:cNvSpPr>
            <a:spLocks noGrp="1"/>
          </p:cNvSpPr>
          <p:nvPr>
            <p:ph idx="1"/>
          </p:nvPr>
        </p:nvSpPr>
        <p:spPr/>
        <p:txBody>
          <a:bodyPr/>
          <a:lstStyle/>
          <a:p>
            <a:r>
              <a:rPr lang="en-US" dirty="0"/>
              <a:t>No two classes can directly communicate with each other because then data becomes vulnerable and easy to temper. Just like this Updating, modifying, or deleting data from variables can be done through the use of methods that are defined specifically for the purpose. </a:t>
            </a:r>
          </a:p>
          <a:p>
            <a:r>
              <a:rPr lang="en-US" dirty="0"/>
              <a:t>The benefit of using this approach to programming is improved control over the input data and better security. </a:t>
            </a:r>
          </a:p>
          <a:p>
            <a:r>
              <a:rPr lang="en-US" dirty="0"/>
              <a:t>Encapsulation helps to create code that is loosely coupled. Because the details are hidden, it reduces the ability of other objects to directly modify an object’s state and behavior. </a:t>
            </a:r>
            <a:endParaRPr lang="en-IN" dirty="0"/>
          </a:p>
        </p:txBody>
      </p:sp>
    </p:spTree>
    <p:extLst>
      <p:ext uri="{BB962C8B-B14F-4D97-AF65-F5344CB8AC3E}">
        <p14:creationId xmlns:p14="http://schemas.microsoft.com/office/powerpoint/2010/main" val="143415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A03E-3FF9-E33B-890F-806B93E09DA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42EC8DCD-1910-ADF8-087E-AAD8A8954421}"/>
              </a:ext>
            </a:extLst>
          </p:cNvPr>
          <p:cNvSpPr>
            <a:spLocks noGrp="1"/>
          </p:cNvSpPr>
          <p:nvPr>
            <p:ph idx="1"/>
          </p:nvPr>
        </p:nvSpPr>
        <p:spPr/>
        <p:txBody>
          <a:bodyPr/>
          <a:lstStyle/>
          <a:p>
            <a:pPr marL="0" indent="0">
              <a:buNone/>
            </a:pPr>
            <a:r>
              <a:rPr lang="en-IN" dirty="0"/>
              <a:t>Everything you define in this class is restricted to this class only. </a:t>
            </a:r>
          </a:p>
          <a:p>
            <a:pPr marL="0" indent="0">
              <a:buNone/>
            </a:pPr>
            <a:endParaRPr lang="en-IN" dirty="0"/>
          </a:p>
        </p:txBody>
      </p:sp>
      <p:pic>
        <p:nvPicPr>
          <p:cNvPr id="5" name="Picture 4">
            <a:extLst>
              <a:ext uri="{FF2B5EF4-FFF2-40B4-BE49-F238E27FC236}">
                <a16:creationId xmlns:a16="http://schemas.microsoft.com/office/drawing/2014/main" id="{A8DF006E-BECA-D43E-6C2F-DB6C71E49898}"/>
              </a:ext>
            </a:extLst>
          </p:cNvPr>
          <p:cNvPicPr>
            <a:picLocks noChangeAspect="1"/>
          </p:cNvPicPr>
          <p:nvPr/>
        </p:nvPicPr>
        <p:blipFill>
          <a:blip r:embed="rId2"/>
          <a:stretch>
            <a:fillRect/>
          </a:stretch>
        </p:blipFill>
        <p:spPr>
          <a:xfrm>
            <a:off x="2411543" y="3105122"/>
            <a:ext cx="4320914" cy="647756"/>
          </a:xfrm>
          <a:prstGeom prst="rect">
            <a:avLst/>
          </a:prstGeom>
        </p:spPr>
      </p:pic>
    </p:spTree>
    <p:extLst>
      <p:ext uri="{BB962C8B-B14F-4D97-AF65-F5344CB8AC3E}">
        <p14:creationId xmlns:p14="http://schemas.microsoft.com/office/powerpoint/2010/main" val="181235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0DC5-2441-283F-AF91-73ACF7C807CE}"/>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0531EE57-6C58-516A-123E-AEBD4FAFEB99}"/>
              </a:ext>
            </a:extLst>
          </p:cNvPr>
          <p:cNvSpPr>
            <a:spLocks noGrp="1"/>
          </p:cNvSpPr>
          <p:nvPr>
            <p:ph idx="1"/>
          </p:nvPr>
        </p:nvSpPr>
        <p:spPr/>
        <p:txBody>
          <a:bodyPr/>
          <a:lstStyle/>
          <a:p>
            <a:r>
              <a:rPr lang="en-US" dirty="0"/>
              <a:t>Assume you want a function that provides add_2() to its argument. You could probably write something like this:</a:t>
            </a:r>
          </a:p>
          <a:p>
            <a:pPr marL="0" indent="0">
              <a:buNone/>
            </a:pPr>
            <a:r>
              <a:rPr lang="en-US" dirty="0"/>
              <a:t>	</a:t>
            </a:r>
            <a:r>
              <a:rPr lang="es-ES" dirty="0"/>
              <a:t>add_2 &lt;- </a:t>
            </a:r>
            <a:r>
              <a:rPr lang="es-ES" dirty="0" err="1"/>
              <a:t>function</a:t>
            </a:r>
            <a:r>
              <a:rPr lang="es-ES" dirty="0"/>
              <a:t>(y) { 2 + y }</a:t>
            </a:r>
          </a:p>
          <a:p>
            <a:endParaRPr lang="en-IN" dirty="0"/>
          </a:p>
        </p:txBody>
      </p:sp>
    </p:spTree>
    <p:extLst>
      <p:ext uri="{BB962C8B-B14F-4D97-AF65-F5344CB8AC3E}">
        <p14:creationId xmlns:p14="http://schemas.microsoft.com/office/powerpoint/2010/main" val="329550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9A32-CE2B-C0B9-B528-A1A5710A34FD}"/>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B4D1D9D-4FBA-3D98-003C-0503A5996827}"/>
              </a:ext>
            </a:extLst>
          </p:cNvPr>
          <p:cNvSpPr>
            <a:spLocks noGrp="1"/>
          </p:cNvSpPr>
          <p:nvPr>
            <p:ph idx="1"/>
          </p:nvPr>
        </p:nvSpPr>
        <p:spPr/>
        <p:txBody>
          <a:bodyPr/>
          <a:lstStyle/>
          <a:p>
            <a:r>
              <a:rPr lang="en-US" dirty="0"/>
              <a:t>Now suppose you need every other feature that rather provides 7 to its argument. </a:t>
            </a:r>
          </a:p>
          <a:p>
            <a:r>
              <a:rPr lang="en-US" dirty="0"/>
              <a:t>The herbal issue to do could be to write down any other characteristic, much like add_2, where the 2 is replaced with a 7. But this would be grossly inefficient: if within the future you discover that you made a mistake and also you in truth want to multiply the values instead of adding them, you will be pressured to trade the code in places. </a:t>
            </a:r>
          </a:p>
        </p:txBody>
      </p:sp>
    </p:spTree>
    <p:extLst>
      <p:ext uri="{BB962C8B-B14F-4D97-AF65-F5344CB8AC3E}">
        <p14:creationId xmlns:p14="http://schemas.microsoft.com/office/powerpoint/2010/main" val="141522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A32C-4F5D-5928-0163-AE28BFFDC103}"/>
              </a:ext>
            </a:extLst>
          </p:cNvPr>
          <p:cNvSpPr>
            <a:spLocks noGrp="1"/>
          </p:cNvSpPr>
          <p:nvPr>
            <p:ph type="title"/>
          </p:nvPr>
        </p:nvSpPr>
        <p:spPr/>
        <p:txBody>
          <a:bodyPr/>
          <a:lstStyle/>
          <a:p>
            <a:r>
              <a:rPr lang="en-IN" dirty="0"/>
              <a:t>Contd..	</a:t>
            </a:r>
          </a:p>
        </p:txBody>
      </p:sp>
      <p:sp>
        <p:nvSpPr>
          <p:cNvPr id="3" name="Content Placeholder 2">
            <a:extLst>
              <a:ext uri="{FF2B5EF4-FFF2-40B4-BE49-F238E27FC236}">
                <a16:creationId xmlns:a16="http://schemas.microsoft.com/office/drawing/2014/main" id="{E378A56E-7D40-B111-B3D9-0DFB6128A6D6}"/>
              </a:ext>
            </a:extLst>
          </p:cNvPr>
          <p:cNvSpPr>
            <a:spLocks noGrp="1"/>
          </p:cNvSpPr>
          <p:nvPr>
            <p:ph idx="1"/>
          </p:nvPr>
        </p:nvSpPr>
        <p:spPr/>
        <p:txBody>
          <a:bodyPr/>
          <a:lstStyle/>
          <a:p>
            <a:r>
              <a:rPr lang="en-US" dirty="0"/>
              <a:t>In this trivial instance, that won’t be plenty of hassle, but for greater complicated projects, duplicating code is a recipe for catastrophe. </a:t>
            </a:r>
          </a:p>
          <a:p>
            <a:r>
              <a:rPr lang="en-US" dirty="0"/>
              <a:t>A higher concept could be to put in writing a characteristic that takes one argument, x, that returns every other function which provides its argument, y, to x. In different words, something like this:</a:t>
            </a:r>
            <a:endParaRPr lang="en-IN" dirty="0"/>
          </a:p>
          <a:p>
            <a:pPr marL="0" indent="0">
              <a:buNone/>
            </a:pPr>
            <a:r>
              <a:rPr lang="en-IN" dirty="0"/>
              <a:t>	</a:t>
            </a:r>
            <a:r>
              <a:rPr lang="en-IN" dirty="0" err="1"/>
              <a:t>add_x</a:t>
            </a:r>
            <a:r>
              <a:rPr lang="en-IN" dirty="0"/>
              <a:t> &lt;- function(x) {</a:t>
            </a:r>
          </a:p>
          <a:p>
            <a:pPr marL="0" indent="0">
              <a:buNone/>
            </a:pPr>
            <a:r>
              <a:rPr lang="en-IN" dirty="0"/>
              <a:t>		function(y) { x + y }</a:t>
            </a:r>
          </a:p>
          <a:p>
            <a:pPr marL="0" indent="0">
              <a:buNone/>
            </a:pPr>
            <a:r>
              <a:rPr lang="en-IN" dirty="0"/>
              <a:t>		}</a:t>
            </a:r>
          </a:p>
          <a:p>
            <a:pPr marL="0" indent="0">
              <a:buNone/>
            </a:pPr>
            <a:r>
              <a:rPr lang="en-IN" dirty="0"/>
              <a:t>	</a:t>
            </a:r>
            <a:r>
              <a:rPr lang="en-US" dirty="0"/>
              <a:t>add_2 &lt;- </a:t>
            </a:r>
            <a:r>
              <a:rPr lang="en-US" dirty="0" err="1"/>
              <a:t>add_x</a:t>
            </a:r>
            <a:r>
              <a:rPr lang="en-US" dirty="0"/>
              <a:t>(2)</a:t>
            </a:r>
          </a:p>
          <a:p>
            <a:pPr marL="0" indent="0">
              <a:buNone/>
            </a:pPr>
            <a:r>
              <a:rPr lang="en-US" dirty="0"/>
              <a:t>	add_7 &lt;- </a:t>
            </a:r>
            <a:r>
              <a:rPr lang="en-US" dirty="0" err="1"/>
              <a:t>add_x</a:t>
            </a:r>
            <a:r>
              <a:rPr lang="en-US" dirty="0"/>
              <a:t>(7)</a:t>
            </a:r>
          </a:p>
          <a:p>
            <a:pPr marL="0" indent="0">
              <a:buNone/>
            </a:pPr>
            <a:endParaRPr lang="en-IN" dirty="0"/>
          </a:p>
        </p:txBody>
      </p:sp>
    </p:spTree>
    <p:extLst>
      <p:ext uri="{BB962C8B-B14F-4D97-AF65-F5344CB8AC3E}">
        <p14:creationId xmlns:p14="http://schemas.microsoft.com/office/powerpoint/2010/main" val="260349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D9A0-46B7-0CE3-ECCE-A94E20ADF568}"/>
              </a:ext>
            </a:extLst>
          </p:cNvPr>
          <p:cNvSpPr>
            <a:spLocks noGrp="1"/>
          </p:cNvSpPr>
          <p:nvPr>
            <p:ph type="title"/>
          </p:nvPr>
        </p:nvSpPr>
        <p:spPr/>
        <p:txBody>
          <a:bodyPr/>
          <a:lstStyle/>
          <a:p>
            <a:r>
              <a:rPr lang="en-IN" dirty="0"/>
              <a:t>S4 Classes </a:t>
            </a:r>
          </a:p>
        </p:txBody>
      </p:sp>
      <p:sp>
        <p:nvSpPr>
          <p:cNvPr id="3" name="Content Placeholder 2">
            <a:extLst>
              <a:ext uri="{FF2B5EF4-FFF2-40B4-BE49-F238E27FC236}">
                <a16:creationId xmlns:a16="http://schemas.microsoft.com/office/drawing/2014/main" id="{6D3A5EA7-8520-A88A-CF62-1A342DA52FEC}"/>
              </a:ext>
            </a:extLst>
          </p:cNvPr>
          <p:cNvSpPr>
            <a:spLocks noGrp="1"/>
          </p:cNvSpPr>
          <p:nvPr>
            <p:ph idx="1"/>
          </p:nvPr>
        </p:nvSpPr>
        <p:spPr/>
        <p:txBody>
          <a:bodyPr/>
          <a:lstStyle/>
          <a:p>
            <a:r>
              <a:rPr lang="en-US" sz="1600" dirty="0"/>
              <a:t>Compared to S3, the S4 object system is much stricter, and much closer to other OO systems. There are two major differences from S3:</a:t>
            </a:r>
          </a:p>
          <a:p>
            <a:pPr lvl="1"/>
            <a:r>
              <a:rPr lang="en-US" sz="1600" dirty="0"/>
              <a:t>formal class definitions: unlike S3, S4 formally defines the representation and inheritance for each class</a:t>
            </a:r>
          </a:p>
          <a:p>
            <a:endParaRPr lang="en-US" sz="1600" dirty="0"/>
          </a:p>
          <a:p>
            <a:pPr lvl="1"/>
            <a:r>
              <a:rPr lang="en-US" sz="1600" dirty="0"/>
              <a:t>multiple dispatch: the generic function can be dispatched to a method based on the class of any number of argument, not just one</a:t>
            </a:r>
          </a:p>
        </p:txBody>
      </p:sp>
    </p:spTree>
    <p:extLst>
      <p:ext uri="{BB962C8B-B14F-4D97-AF65-F5344CB8AC3E}">
        <p14:creationId xmlns:p14="http://schemas.microsoft.com/office/powerpoint/2010/main" val="347565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C9CB-9513-282C-7187-37DBCF7397F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E032DAF1-4E9A-74C6-0590-C097F37E65C9}"/>
              </a:ext>
            </a:extLst>
          </p:cNvPr>
          <p:cNvSpPr>
            <a:spLocks noGrp="1"/>
          </p:cNvSpPr>
          <p:nvPr>
            <p:ph idx="1"/>
          </p:nvPr>
        </p:nvSpPr>
        <p:spPr/>
        <p:txBody>
          <a:bodyPr/>
          <a:lstStyle/>
          <a:p>
            <a:r>
              <a:rPr lang="en-US" sz="1600" dirty="0"/>
              <a:t>In S3, you can turn any object into an object of a particular class just by setting the class attribute. S4 is much stricter: you must define the representation of the call using </a:t>
            </a:r>
            <a:r>
              <a:rPr lang="en-US" sz="1600" dirty="0" err="1"/>
              <a:t>setClass</a:t>
            </a:r>
            <a:r>
              <a:rPr lang="en-US" sz="1600" dirty="0"/>
              <a:t>, and the only way to create it is through the constructer function new.</a:t>
            </a:r>
          </a:p>
          <a:p>
            <a:r>
              <a:rPr lang="en-US" sz="1600" dirty="0"/>
              <a:t>A class has three key properties:</a:t>
            </a:r>
          </a:p>
          <a:p>
            <a:pPr lvl="1"/>
            <a:r>
              <a:rPr lang="en-US" sz="1600" dirty="0"/>
              <a:t>a name: an alpha-numeric string that identifies the class</a:t>
            </a:r>
          </a:p>
          <a:p>
            <a:pPr lvl="1"/>
            <a:r>
              <a:rPr lang="en-US" sz="1600" dirty="0"/>
              <a:t>representation: a list of slots (or attributes), giving their names and classes. For example, a person class might be represented by a character name and a numeric age, as follows: representation(name = "character", age = "numeric")</a:t>
            </a:r>
          </a:p>
          <a:p>
            <a:pPr lvl="1"/>
            <a:r>
              <a:rPr lang="en-US" sz="1600" dirty="0"/>
              <a:t>a character vector of classes that it inherits from, or in S4 terminology, contains. Note that S4 supports multiple inheritance, but this should be used with extreme caution as it makes method lookup extremely complicated.</a:t>
            </a:r>
            <a:endParaRPr lang="en-IN" sz="1600" dirty="0"/>
          </a:p>
        </p:txBody>
      </p:sp>
    </p:spTree>
    <p:extLst>
      <p:ext uri="{BB962C8B-B14F-4D97-AF65-F5344CB8AC3E}">
        <p14:creationId xmlns:p14="http://schemas.microsoft.com/office/powerpoint/2010/main" val="45028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FC72-C76F-1437-7192-4B9A0D48BB4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C5F13B0-08E4-C1DF-445B-D9EC2E15EED7}"/>
              </a:ext>
            </a:extLst>
          </p:cNvPr>
          <p:cNvSpPr>
            <a:spLocks noGrp="1"/>
          </p:cNvSpPr>
          <p:nvPr>
            <p:ph idx="1"/>
          </p:nvPr>
        </p:nvSpPr>
        <p:spPr/>
        <p:txBody>
          <a:bodyPr/>
          <a:lstStyle/>
          <a:p>
            <a:r>
              <a:rPr lang="en-IN" dirty="0"/>
              <a:t>Create S4 class like this:</a:t>
            </a:r>
          </a:p>
          <a:p>
            <a:endParaRPr lang="en-IN" dirty="0"/>
          </a:p>
          <a:p>
            <a:endParaRPr lang="en-IN" dirty="0"/>
          </a:p>
          <a:p>
            <a:r>
              <a:rPr lang="en-IN" dirty="0"/>
              <a:t>Create its instance like this:</a:t>
            </a:r>
          </a:p>
          <a:p>
            <a:endParaRPr lang="en-IN" dirty="0"/>
          </a:p>
          <a:p>
            <a:endParaRPr lang="en-IN" dirty="0"/>
          </a:p>
          <a:p>
            <a:r>
              <a:rPr lang="en-IN" dirty="0"/>
              <a:t>Be mindful of the way you create the instance:</a:t>
            </a:r>
          </a:p>
        </p:txBody>
      </p:sp>
      <p:sp>
        <p:nvSpPr>
          <p:cNvPr id="4" name="Rectangle 1">
            <a:extLst>
              <a:ext uri="{FF2B5EF4-FFF2-40B4-BE49-F238E27FC236}">
                <a16:creationId xmlns:a16="http://schemas.microsoft.com/office/drawing/2014/main" id="{5F0445FD-3BAC-DF1E-6E62-F21B54BAD2A0}"/>
              </a:ext>
            </a:extLst>
          </p:cNvPr>
          <p:cNvSpPr>
            <a:spLocks noChangeArrowheads="1"/>
          </p:cNvSpPr>
          <p:nvPr/>
        </p:nvSpPr>
        <p:spPr bwMode="auto">
          <a:xfrm>
            <a:off x="0" y="0"/>
            <a:ext cx="9144000" cy="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Helvetica Neue"/>
              </a:rPr>
              <a:t>You create a class with </a:t>
            </a:r>
            <a:r>
              <a:rPr kumimoji="0" lang="en-US" altLang="en-US" sz="1000" b="0" i="0" u="none" strike="noStrike" cap="none" normalizeH="0" baseline="0">
                <a:ln>
                  <a:noFill/>
                </a:ln>
                <a:solidFill>
                  <a:srgbClr val="333333"/>
                </a:solidFill>
                <a:effectLst/>
                <a:latin typeface="Inconsolata" panose="020B0604020202020204" pitchFamily="2" charset="0"/>
              </a:rPr>
              <a:t>setClass</a:t>
            </a:r>
            <a:r>
              <a:rPr kumimoji="0" lang="en-US" altLang="en-US" sz="1000" b="0" i="0" u="none" strike="noStrike" cap="none" normalizeH="0" baseline="0">
                <a:ln>
                  <a:noFill/>
                </a:ln>
                <a:solidFill>
                  <a:srgbClr val="333333"/>
                </a:solidFill>
                <a:effectLst/>
                <a:latin typeface="Helvetica Neue"/>
              </a:rPr>
              <a: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96774EF-C59E-1AE5-D202-0D32A4169B96}"/>
              </a:ext>
            </a:extLst>
          </p:cNvPr>
          <p:cNvPicPr>
            <a:picLocks noChangeAspect="1"/>
          </p:cNvPicPr>
          <p:nvPr/>
        </p:nvPicPr>
        <p:blipFill>
          <a:blip r:embed="rId2"/>
          <a:stretch>
            <a:fillRect/>
          </a:stretch>
        </p:blipFill>
        <p:spPr>
          <a:xfrm>
            <a:off x="730508" y="2249487"/>
            <a:ext cx="7102455" cy="541067"/>
          </a:xfrm>
          <a:prstGeom prst="rect">
            <a:avLst/>
          </a:prstGeom>
        </p:spPr>
      </p:pic>
      <p:pic>
        <p:nvPicPr>
          <p:cNvPr id="8" name="Picture 7">
            <a:extLst>
              <a:ext uri="{FF2B5EF4-FFF2-40B4-BE49-F238E27FC236}">
                <a16:creationId xmlns:a16="http://schemas.microsoft.com/office/drawing/2014/main" id="{C4616113-3C13-3FF5-5B28-B1B9AB002719}"/>
              </a:ext>
            </a:extLst>
          </p:cNvPr>
          <p:cNvPicPr>
            <a:picLocks noChangeAspect="1"/>
          </p:cNvPicPr>
          <p:nvPr/>
        </p:nvPicPr>
        <p:blipFill>
          <a:blip r:embed="rId3"/>
          <a:stretch>
            <a:fillRect/>
          </a:stretch>
        </p:blipFill>
        <p:spPr>
          <a:xfrm>
            <a:off x="730508" y="3298877"/>
            <a:ext cx="4915326" cy="396274"/>
          </a:xfrm>
          <a:prstGeom prst="rect">
            <a:avLst/>
          </a:prstGeom>
        </p:spPr>
      </p:pic>
      <p:pic>
        <p:nvPicPr>
          <p:cNvPr id="10" name="Picture 9">
            <a:extLst>
              <a:ext uri="{FF2B5EF4-FFF2-40B4-BE49-F238E27FC236}">
                <a16:creationId xmlns:a16="http://schemas.microsoft.com/office/drawing/2014/main" id="{46AD806B-801C-05FA-27C3-BA81F2CBE774}"/>
              </a:ext>
            </a:extLst>
          </p:cNvPr>
          <p:cNvPicPr>
            <a:picLocks noChangeAspect="1"/>
          </p:cNvPicPr>
          <p:nvPr/>
        </p:nvPicPr>
        <p:blipFill>
          <a:blip r:embed="rId4"/>
          <a:stretch>
            <a:fillRect/>
          </a:stretch>
        </p:blipFill>
        <p:spPr>
          <a:xfrm>
            <a:off x="730508" y="4356391"/>
            <a:ext cx="5075360" cy="1318374"/>
          </a:xfrm>
          <a:prstGeom prst="rect">
            <a:avLst/>
          </a:prstGeom>
        </p:spPr>
      </p:pic>
    </p:spTree>
    <p:extLst>
      <p:ext uri="{BB962C8B-B14F-4D97-AF65-F5344CB8AC3E}">
        <p14:creationId xmlns:p14="http://schemas.microsoft.com/office/powerpoint/2010/main" val="3288204504"/>
      </p:ext>
    </p:extLst>
  </p:cSld>
  <p:clrMapOvr>
    <a:masterClrMapping/>
  </p:clrMapOvr>
</p:sld>
</file>

<file path=ppt/theme/theme1.xml><?xml version="1.0" encoding="utf-8"?>
<a:theme xmlns:a="http://schemas.openxmlformats.org/drawingml/2006/main"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A02_A06_Lab_Week 3</Template>
  <TotalTime>1610</TotalTime>
  <Words>872</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vt:lpstr>
      <vt:lpstr>Helvetica Neue</vt:lpstr>
      <vt:lpstr>Inconsolata</vt:lpstr>
      <vt:lpstr>Times</vt:lpstr>
      <vt:lpstr>Verdana</vt:lpstr>
      <vt:lpstr>uOttawa-powerpoint-template</vt:lpstr>
      <vt:lpstr>CSI3120 Lab 4 - Week 6</vt:lpstr>
      <vt:lpstr>Encapsulation</vt:lpstr>
      <vt:lpstr>Example</vt:lpstr>
      <vt:lpstr>Abstraction</vt:lpstr>
      <vt:lpstr>Contd..</vt:lpstr>
      <vt:lpstr>Contd.. </vt:lpstr>
      <vt:lpstr>S4 Classes </vt:lpstr>
      <vt:lpstr>Contd..</vt:lpstr>
      <vt:lpstr>Implementation</vt:lpstr>
      <vt:lpstr>Contd..</vt:lpstr>
      <vt:lpstr>Contd..</vt:lpstr>
      <vt:lpstr>Inheritance</vt:lpstr>
      <vt:lpstr>Inheritance Contd..</vt:lpstr>
      <vt:lpstr>Contd..</vt:lpstr>
      <vt:lpstr>Generic functions and methods</vt:lpstr>
      <vt:lpstr>Custom Example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CSI3120 Lab - Week 3</dc:title>
  <dc:subject/>
  <dc:creator>Satyadev Abhiram</dc:creator>
  <cp:keywords/>
  <dc:description/>
  <cp:lastModifiedBy>Satyadev Abhiram</cp:lastModifiedBy>
  <cp:revision>8</cp:revision>
  <cp:lastPrinted>2013-05-07T16:03:29Z</cp:lastPrinted>
  <dcterms:created xsi:type="dcterms:W3CDTF">2022-10-10T05:02:11Z</dcterms:created>
  <dcterms:modified xsi:type="dcterms:W3CDTF">2022-11-07T02:29:42Z</dcterms:modified>
  <cp:category/>
</cp:coreProperties>
</file>