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12"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13" r:id="rId49"/>
    <p:sldId id="302" r:id="rId50"/>
    <p:sldId id="303" r:id="rId51"/>
    <p:sldId id="304" r:id="rId52"/>
    <p:sldId id="305" r:id="rId53"/>
    <p:sldId id="306" r:id="rId54"/>
    <p:sldId id="307" r:id="rId55"/>
    <p:sldId id="308" r:id="rId56"/>
    <p:sldId id="309" r:id="rId57"/>
    <p:sldId id="310" r:id="rId5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25" autoAdjust="0"/>
  </p:normalViewPr>
  <p:slideViewPr>
    <p:cSldViewPr>
      <p:cViewPr varScale="1">
        <p:scale>
          <a:sx n="81" d="100"/>
          <a:sy n="81" d="100"/>
        </p:scale>
        <p:origin x="248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20:30:13.225"/>
    </inkml:context>
    <inkml:brush xml:id="br0">
      <inkml:brushProperty name="width" value="0.05" units="cm"/>
      <inkml:brushProperty name="height" value="0.05" units="cm"/>
      <inkml:brushProperty name="color" value="#E71224"/>
    </inkml:brush>
  </inkml:definitions>
  <inkml:trace contextRef="#ctx0" brushRef="#br0">1 4313 24575,'53'-28'0,"-2"-2"0,-1-2 0,-1-3 0,-2-1 0,-2-3 0,59-63 0,-35 24 0,-4-3 0,101-164 0,-123 168 0,-4-1 0,34-96 0,43-172 0,-107 315 0,162-614 0,-138 477 0,19-326 0,-51 425 0,-2 0 0,-20-130 0,11 150 0,-2 1 0,-2 0 0,-2 1 0,-39-81 0,2 32 0,-114-157 0,-91-71 0,219 274-455,2-1 0,-29-57 0,36 53-6371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20:30:17.181"/>
    </inkml:context>
    <inkml:brush xml:id="br0">
      <inkml:brushProperty name="width" value="0.05" units="cm"/>
      <inkml:brushProperty name="height" value="0.05" units="cm"/>
      <inkml:brushProperty name="color" value="#E71224"/>
    </inkml:brush>
  </inkml:definitions>
  <inkml:trace contextRef="#ctx0" brushRef="#br0">0 1584 24575,'11'-36'0,"-2"0"0,8-67 0,-7 32 0,20-109 0,68-353 0,-65 392 0,86-234 0,-112 356 0,14-31 0,-20 47 0,0 0 0,1 0 0,-1 0 0,1 0 0,0 1 0,0-1 0,0 1 0,0-1 0,0 1 0,1 0 0,-1 0 0,5-3 0,1 4 0,0 0 0,0 0 0,1 1 0,-1 0 0,0 0 0,1 1 0,-1 0 0,0 0 0,0 1 0,0 0 0,14 6 0,-6-4 0,40 14 0,0 2 0,-2 3 0,85 48 0,142 108 0,87 109-1365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20:30:17.786"/>
    </inkml:context>
    <inkml:brush xml:id="br0">
      <inkml:brushProperty name="width" value="0.05" units="cm"/>
      <inkml:brushProperty name="height" value="0.05" units="cm"/>
      <inkml:brushProperty name="color" value="#E71224"/>
    </inkml:brush>
  </inkml:definitions>
  <inkml:trace contextRef="#ctx0" brushRef="#br0">0 1 24575,'80'501'133,"-10"-85"-1631,-68-404-5328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20:30:18.239"/>
    </inkml:context>
    <inkml:brush xml:id="br0">
      <inkml:brushProperty name="width" value="0.05" units="cm"/>
      <inkml:brushProperty name="height" value="0.05" units="cm"/>
      <inkml:brushProperty name="color" value="#E71224"/>
    </inkml:brush>
  </inkml:definitions>
  <inkml:trace contextRef="#ctx0" brushRef="#br0">0 215 24575,'675'-125'0,"-548"103"-64,214-43-1237,-327 62-5525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20:30:22.568"/>
    </inkml:context>
    <inkml:brush xml:id="br0">
      <inkml:brushProperty name="width" value="0.05" units="cm"/>
      <inkml:brushProperty name="height" value="0.05" units="cm"/>
      <inkml:brushProperty name="color" value="#E71224"/>
    </inkml:brush>
  </inkml:definitions>
  <inkml:trace contextRef="#ctx0" brushRef="#br0">1 454 24575,'55'-25'0,"2"2"0,103-26 0,20-7 0,280-97 0,-401 139 0,102-30 0,-140 36 0,0 0 0,-1-1 0,0-1 0,0 0 0,22-18 0,-26 12-1365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20:30:24.822"/>
    </inkml:context>
    <inkml:brush xml:id="br0">
      <inkml:brushProperty name="width" value="0.05" units="cm"/>
      <inkml:brushProperty name="height" value="0.05" units="cm"/>
      <inkml:brushProperty name="color" value="#E71224"/>
    </inkml:brush>
  </inkml:definitions>
  <inkml:trace contextRef="#ctx0" brushRef="#br0">847 67 24575,'-16'-8'0,"-1"0"0,1 1 0,-1 1 0,0 0 0,-26-4 0,-89-9 0,107 18 0,0 0 0,0 2 0,0 0 0,-1 2 0,2 1 0,-1 1 0,0 0 0,1 2 0,0 2 0,-23 10 0,12-2 0,1 2 0,1 1 0,1 1 0,1 2 0,-53 49 0,102-35 0,89 135 0,-64-107 0,38 76 0,-77-134 0,-1 1 0,0-1 0,0 0 0,-1 1 0,0 0 0,0 0 0,0-1 0,-1 1 0,-1 0 0,1 12 0,-3-10 0,0 0 0,0 0 0,-1-1 0,0 1 0,-1-1 0,0 0 0,-10 17 0,9-17 10,0 0 0,-1 0 0,-1 0 0,1-1 0,-2 0 0,1 0 0,-1-1 0,0 1 0,0-2 0,-1 1 0,-12 6 0,8-7-196,0 0 1,-1-1-1,0-1 0,0 0 1,0 0-1,0-2 1,-27 3-1,-6-3-6640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20:30:25.364"/>
    </inkml:context>
    <inkml:brush xml:id="br0">
      <inkml:brushProperty name="width" value="0.05" units="cm"/>
      <inkml:brushProperty name="height" value="0.05" units="cm"/>
      <inkml:brushProperty name="color" value="#E71224"/>
    </inkml:brush>
  </inkml:definitions>
  <inkml:trace contextRef="#ctx0" brushRef="#br0">210 1 24575,'-48'276'0,"28"-182"0,-121 498-1365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6T20:30:28.506"/>
    </inkml:context>
    <inkml:brush xml:id="br0">
      <inkml:brushProperty name="width" value="0.05" units="cm"/>
      <inkml:brushProperty name="height" value="0.05" units="cm"/>
      <inkml:brushProperty name="color" value="#E71224"/>
    </inkml:brush>
  </inkml:definitions>
  <inkml:trace contextRef="#ctx0" brushRef="#br0">0 167 24575,'96'-44'0,"120"-37"0,-179 70 0,-1 1 0,1 3 0,1 1 0,-1 1 0,1 2 0,69 4 0,-88 1 0,0 1 0,-1 1 0,29 10 0,-39-12 0,0 2 0,0-1 0,0 1 0,0 0 0,-1 0 0,1 1 0,-1 0 0,0 1 0,11 11 0,-20-11 0,1 0 0,-1 0 0,-1 0 0,1 0 0,-1 0 0,-4 6 0,6-11 0,-13 23 0,-2-1 0,-1-1 0,-1 0 0,0-2 0,-2 0 0,0-1 0,-1-1 0,-1 0 0,-1-2 0,0-1 0,-40 20 0,-15 1 0,-2-4 0,-120 34 0,176-58 0,1 2 0,-38 21 0,21-10 0,52 21 0,9 13 40,1 0 0,43 74 0,75 97-1525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6329309-FBE4-40ED-9270-B1899838B25C}" type="datetimeFigureOut">
              <a:rPr lang="en-CA" smtClean="0"/>
              <a:t>2022-06-20</a:t>
            </a:fld>
            <a:endParaRPr lang="en-CA"/>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E1BEC5A-8E51-4833-8440-746EDABE5222}" type="slidenum">
              <a:rPr lang="en-CA" smtClean="0"/>
              <a:t>‹#›</a:t>
            </a:fld>
            <a:endParaRPr lang="en-CA"/>
          </a:p>
        </p:txBody>
      </p:sp>
    </p:spTree>
    <p:extLst>
      <p:ext uri="{BB962C8B-B14F-4D97-AF65-F5344CB8AC3E}">
        <p14:creationId xmlns:p14="http://schemas.microsoft.com/office/powerpoint/2010/main" val="3165240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Hardware = CPU + Memory + Device Controllers + the components held by the bus</a:t>
            </a:r>
          </a:p>
        </p:txBody>
      </p:sp>
      <p:sp>
        <p:nvSpPr>
          <p:cNvPr id="4" name="Slide Number Placeholder 3"/>
          <p:cNvSpPr>
            <a:spLocks noGrp="1"/>
          </p:cNvSpPr>
          <p:nvPr>
            <p:ph type="sldNum" sz="quarter" idx="5"/>
          </p:nvPr>
        </p:nvSpPr>
        <p:spPr/>
        <p:txBody>
          <a:bodyPr/>
          <a:lstStyle/>
          <a:p>
            <a:fld id="{FE1BEC5A-8E51-4833-8440-746EDABE5222}" type="slidenum">
              <a:rPr lang="en-CA" smtClean="0"/>
              <a:t>3</a:t>
            </a:fld>
            <a:endParaRPr lang="en-CA"/>
          </a:p>
        </p:txBody>
      </p:sp>
    </p:spTree>
    <p:extLst>
      <p:ext uri="{BB962C8B-B14F-4D97-AF65-F5344CB8AC3E}">
        <p14:creationId xmlns:p14="http://schemas.microsoft.com/office/powerpoint/2010/main" val="4110776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I/O request: Transfer of the data by the device</a:t>
            </a:r>
          </a:p>
          <a:p>
            <a:endParaRPr lang="en-CA" dirty="0"/>
          </a:p>
        </p:txBody>
      </p:sp>
      <p:sp>
        <p:nvSpPr>
          <p:cNvPr id="4" name="Slide Number Placeholder 3"/>
          <p:cNvSpPr>
            <a:spLocks noGrp="1"/>
          </p:cNvSpPr>
          <p:nvPr>
            <p:ph type="sldNum" sz="quarter" idx="5"/>
          </p:nvPr>
        </p:nvSpPr>
        <p:spPr/>
        <p:txBody>
          <a:bodyPr/>
          <a:lstStyle/>
          <a:p>
            <a:fld id="{FE1BEC5A-8E51-4833-8440-746EDABE5222}" type="slidenum">
              <a:rPr lang="en-CA" smtClean="0"/>
              <a:t>15</a:t>
            </a:fld>
            <a:endParaRPr lang="en-CA"/>
          </a:p>
        </p:txBody>
      </p:sp>
    </p:spTree>
    <p:extLst>
      <p:ext uri="{BB962C8B-B14F-4D97-AF65-F5344CB8AC3E}">
        <p14:creationId xmlns:p14="http://schemas.microsoft.com/office/powerpoint/2010/main" val="2763413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Advantages of having multiple CPUs (the processors are independent of each other) </a:t>
            </a:r>
            <a:r>
              <a:rPr lang="en-CA" dirty="0">
                <a:sym typeface="Wingdings" panose="05000000000000000000" pitchFamily="2" charset="2"/>
              </a:rPr>
              <a:t> 8-core, 10-core as example</a:t>
            </a:r>
            <a:r>
              <a:rPr lang="en-CA" dirty="0"/>
              <a:t>:</a:t>
            </a:r>
          </a:p>
          <a:p>
            <a:r>
              <a:rPr lang="en-CA" dirty="0"/>
              <a:t>Able to execute multiple programs simultaneously (at the same time), while the CPU in a single processor is shared among the processes.</a:t>
            </a:r>
          </a:p>
          <a:p>
            <a:endParaRPr lang="en-CA" dirty="0"/>
          </a:p>
          <a:p>
            <a:r>
              <a:rPr lang="en-CA" dirty="0"/>
              <a:t>Economy of scale means it is cheaper to maintain several CPUs in one machine than several machines and each having one CPU.</a:t>
            </a:r>
          </a:p>
          <a:p>
            <a:endParaRPr lang="en-CA" dirty="0"/>
          </a:p>
          <a:p>
            <a:r>
              <a:rPr lang="en-CA" dirty="0"/>
              <a:t>Increased reliability allows for covering of one CPU when damaged, and this can be done in multiple CPU systems (although execution decreases in quality, but still functioning). This cannot be done in single processor systems, where the machine will just shut down.</a:t>
            </a:r>
          </a:p>
          <a:p>
            <a:endParaRPr lang="en-CA" dirty="0"/>
          </a:p>
          <a:p>
            <a:r>
              <a:rPr lang="en-CA" dirty="0"/>
              <a:t>Multiprocessing is the use of two or more central processing units within a single computer system</a:t>
            </a:r>
          </a:p>
          <a:p>
            <a:pPr rtl="0"/>
            <a:r>
              <a:rPr lang="en-CA" dirty="0"/>
              <a:t>Asymmetric multiprocessing: not all of the multiple interconnected central processing units are treated equally. For example, a system might allow only one CPU to execute operating system code or might allow only one CPU to perform I/O operations. Asymmetric Multiprocessing system is a multiprocessor computer system where not all of the multiple interconnected central processing units (CPUs) are treated equally. In asymmetric multiprocessing, only a master processor runs the tasks of the operating system. No longer used anymore.</a:t>
            </a:r>
          </a:p>
          <a:p>
            <a:pPr rtl="0"/>
            <a:endParaRPr lang="en-CA" dirty="0"/>
          </a:p>
          <a:p>
            <a:pPr rtl="0"/>
            <a:r>
              <a:rPr lang="en-CA" dirty="0"/>
              <a:t>Symmetric Multiprocessing: </a:t>
            </a:r>
          </a:p>
          <a:p>
            <a:pPr rtl="0"/>
            <a:r>
              <a:rPr lang="en-CA" dirty="0"/>
              <a:t>It involves a multiprocessor computer hardware and software architecture where two or more identical processors are connected to a single, shared main memory, have full access to all input and output devices, In other words, Symmetric Multiprocessing is a type of multiprocessing where each processor is self-scheduling. </a:t>
            </a:r>
          </a:p>
          <a:p>
            <a:pPr rtl="0"/>
            <a:endParaRPr lang="en-CA" dirty="0"/>
          </a:p>
          <a:p>
            <a:pPr rtl="0"/>
            <a:r>
              <a:rPr lang="en-CA" dirty="0"/>
              <a:t>Clusters:</a:t>
            </a:r>
          </a:p>
          <a:p>
            <a:pPr algn="l" fontAlgn="base"/>
            <a:r>
              <a:rPr lang="en-CA" b="0" i="0" dirty="0">
                <a:solidFill>
                  <a:srgbClr val="333333"/>
                </a:solidFill>
                <a:effectLst/>
                <a:latin typeface="Times New Roman" panose="02020603050405020304" pitchFamily="18" charset="0"/>
              </a:rPr>
              <a:t>A cluster has three basic elements—a collection of individual computers, a network connecting those computers, and software that enables a computer to share work among the other computers via the network. </a:t>
            </a:r>
            <a:r>
              <a:rPr lang="en-CA" b="0" i="0" dirty="0">
                <a:solidFill>
                  <a:srgbClr val="273239"/>
                </a:solidFill>
                <a:effectLst/>
                <a:latin typeface="urw-din"/>
              </a:rPr>
              <a:t>A cluster is a set of loosely or tightly connected computers working together as a unified computing resource that can create the illusion of being one machine. Cluster systems are created when two or more computer systems are merged. Basically, they have an independent computer but have common storage and the systems work together.</a:t>
            </a:r>
          </a:p>
          <a:p>
            <a:pPr rtl="0"/>
            <a:endParaRPr lang="en-CA" dirty="0"/>
          </a:p>
          <a:p>
            <a:pPr rtl="0"/>
            <a:r>
              <a:rPr lang="en-CA" dirty="0"/>
              <a:t>Distributed systems:</a:t>
            </a:r>
          </a:p>
          <a:p>
            <a:pPr rtl="0"/>
            <a:r>
              <a:rPr lang="en-CA" dirty="0"/>
              <a:t>Complete separate systems, with nothing in common, can run the same function/application to handle different requests from different users from different regions.</a:t>
            </a:r>
          </a:p>
        </p:txBody>
      </p:sp>
      <p:sp>
        <p:nvSpPr>
          <p:cNvPr id="4" name="Slide Number Placeholder 3"/>
          <p:cNvSpPr>
            <a:spLocks noGrp="1"/>
          </p:cNvSpPr>
          <p:nvPr>
            <p:ph type="sldNum" sz="quarter" idx="5"/>
          </p:nvPr>
        </p:nvSpPr>
        <p:spPr/>
        <p:txBody>
          <a:bodyPr/>
          <a:lstStyle/>
          <a:p>
            <a:fld id="{FE1BEC5A-8E51-4833-8440-746EDABE5222}" type="slidenum">
              <a:rPr lang="en-CA" smtClean="0"/>
              <a:t>18</a:t>
            </a:fld>
            <a:endParaRPr lang="en-CA"/>
          </a:p>
        </p:txBody>
      </p:sp>
    </p:spTree>
    <p:extLst>
      <p:ext uri="{BB962C8B-B14F-4D97-AF65-F5344CB8AC3E}">
        <p14:creationId xmlns:p14="http://schemas.microsoft.com/office/powerpoint/2010/main" val="3678989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Need to know for design of operating systems, where the intent of the usage is for single or multiple users. Thus, do we need to maximise the efficiency of the system, or instead usability (easy to use, easy to learn) and not much resource utilization.</a:t>
            </a:r>
          </a:p>
          <a:p>
            <a:endParaRPr lang="en-CA" dirty="0"/>
          </a:p>
          <a:p>
            <a:r>
              <a:rPr lang="en-CA" dirty="0"/>
              <a:t>The difference between dedicated computers and computer sharing is that dedicated computers are OS dedicated to multiple people whereas computer sharing are OS dedicated for multiple computers.</a:t>
            </a:r>
          </a:p>
          <a:p>
            <a:endParaRPr lang="en-CA" dirty="0"/>
          </a:p>
          <a:p>
            <a:r>
              <a:rPr lang="en-CA" dirty="0"/>
              <a:t>An embedded operating system is a specialized operating system (OS) designed to perform a specific task for a device that is not a computer. The main job of an embedded OS is to run the code that allows the device to do its job.</a:t>
            </a:r>
          </a:p>
        </p:txBody>
      </p:sp>
      <p:sp>
        <p:nvSpPr>
          <p:cNvPr id="4" name="Slide Number Placeholder 3"/>
          <p:cNvSpPr>
            <a:spLocks noGrp="1"/>
          </p:cNvSpPr>
          <p:nvPr>
            <p:ph type="sldNum" sz="quarter" idx="5"/>
          </p:nvPr>
        </p:nvSpPr>
        <p:spPr/>
        <p:txBody>
          <a:bodyPr/>
          <a:lstStyle/>
          <a:p>
            <a:fld id="{FE1BEC5A-8E51-4833-8440-746EDABE5222}" type="slidenum">
              <a:rPr lang="en-CA" smtClean="0"/>
              <a:t>22</a:t>
            </a:fld>
            <a:endParaRPr lang="en-CA"/>
          </a:p>
        </p:txBody>
      </p:sp>
    </p:spTree>
    <p:extLst>
      <p:ext uri="{BB962C8B-B14F-4D97-AF65-F5344CB8AC3E}">
        <p14:creationId xmlns:p14="http://schemas.microsoft.com/office/powerpoint/2010/main" val="1675390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Analogy:</a:t>
            </a:r>
          </a:p>
          <a:p>
            <a:r>
              <a:rPr lang="en-CA" dirty="0"/>
              <a:t>OS to Computer Systems is like government to countries</a:t>
            </a:r>
          </a:p>
          <a:p>
            <a:endParaRPr lang="en-CA" dirty="0"/>
          </a:p>
          <a:p>
            <a:r>
              <a:rPr lang="en-CA" dirty="0"/>
              <a:t>A country has several resources: people, water, land.</a:t>
            </a:r>
          </a:p>
          <a:p>
            <a:r>
              <a:rPr lang="en-CA" dirty="0"/>
              <a:t>In order to manage/allocate/protect the resources, a government is needed.</a:t>
            </a:r>
          </a:p>
          <a:p>
            <a:endParaRPr lang="en-CA" dirty="0"/>
          </a:p>
          <a:p>
            <a:r>
              <a:rPr lang="en-CA" dirty="0"/>
              <a:t>As such, the resources of computer systems (CPU, memory, peripherals, files) need to be managed and protected by OS, allocated to users.</a:t>
            </a:r>
          </a:p>
          <a:p>
            <a:endParaRPr lang="en-CA" dirty="0"/>
          </a:p>
          <a:p>
            <a:r>
              <a:rPr lang="en-CA" dirty="0"/>
              <a:t>Hardware abstraction is kind of like how we don’t see how the computer connects our laptop with an external keyboard or monitor</a:t>
            </a:r>
          </a:p>
          <a:p>
            <a:endParaRPr lang="en-CA" dirty="0"/>
          </a:p>
        </p:txBody>
      </p:sp>
      <p:sp>
        <p:nvSpPr>
          <p:cNvPr id="4" name="Slide Number Placeholder 3"/>
          <p:cNvSpPr>
            <a:spLocks noGrp="1"/>
          </p:cNvSpPr>
          <p:nvPr>
            <p:ph type="sldNum" sz="quarter" idx="5"/>
          </p:nvPr>
        </p:nvSpPr>
        <p:spPr/>
        <p:txBody>
          <a:bodyPr/>
          <a:lstStyle/>
          <a:p>
            <a:fld id="{FE1BEC5A-8E51-4833-8440-746EDABE5222}" type="slidenum">
              <a:rPr lang="en-CA" smtClean="0"/>
              <a:t>23</a:t>
            </a:fld>
            <a:endParaRPr lang="en-CA"/>
          </a:p>
        </p:txBody>
      </p:sp>
    </p:spTree>
    <p:extLst>
      <p:ext uri="{BB962C8B-B14F-4D97-AF65-F5344CB8AC3E}">
        <p14:creationId xmlns:p14="http://schemas.microsoft.com/office/powerpoint/2010/main" val="1209887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example, in Windows, Internet Explorer (or MS Edge) is supplied with the OS, rather than be essential to it functionality.</a:t>
            </a:r>
          </a:p>
          <a:p>
            <a:endParaRPr lang="en-CA" dirty="0"/>
          </a:p>
          <a:p>
            <a:r>
              <a:rPr lang="en-CA" dirty="0"/>
              <a:t>In UNIX, it comes with programs such as CP (copy from file1 to file2). It is a system program, where the Kernel is the OS itself.</a:t>
            </a:r>
          </a:p>
        </p:txBody>
      </p:sp>
      <p:sp>
        <p:nvSpPr>
          <p:cNvPr id="4" name="Slide Number Placeholder 3"/>
          <p:cNvSpPr>
            <a:spLocks noGrp="1"/>
          </p:cNvSpPr>
          <p:nvPr>
            <p:ph type="sldNum" sz="quarter" idx="5"/>
          </p:nvPr>
        </p:nvSpPr>
        <p:spPr/>
        <p:txBody>
          <a:bodyPr/>
          <a:lstStyle/>
          <a:p>
            <a:fld id="{FE1BEC5A-8E51-4833-8440-746EDABE5222}" type="slidenum">
              <a:rPr lang="en-CA" smtClean="0"/>
              <a:t>24</a:t>
            </a:fld>
            <a:endParaRPr lang="en-CA"/>
          </a:p>
        </p:txBody>
      </p:sp>
    </p:spTree>
    <p:extLst>
      <p:ext uri="{BB962C8B-B14F-4D97-AF65-F5344CB8AC3E}">
        <p14:creationId xmlns:p14="http://schemas.microsoft.com/office/powerpoint/2010/main" val="2860001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b="1" i="0" dirty="0">
                <a:effectLst/>
                <a:latin typeface="Arial" panose="020B0604020202020204" pitchFamily="34" charset="0"/>
              </a:rPr>
              <a:t>User Programs</a:t>
            </a:r>
            <a:endParaRPr lang="en-CA" b="0" i="0" dirty="0">
              <a:effectLst/>
              <a:latin typeface="Arial" panose="020B0604020202020204" pitchFamily="34" charset="0"/>
            </a:endParaRPr>
          </a:p>
          <a:p>
            <a:pPr algn="l"/>
            <a:r>
              <a:rPr lang="en-CA" b="0" i="0" dirty="0">
                <a:solidFill>
                  <a:srgbClr val="BDC1C6"/>
                </a:solidFill>
                <a:effectLst/>
                <a:latin typeface="arial" panose="020B0604020202020204" pitchFamily="34" charset="0"/>
              </a:rPr>
              <a:t>A computer program written by the person who uses it or by personnel of the organization that will use it. Also known as roll your own; user-written code.</a:t>
            </a:r>
          </a:p>
          <a:p>
            <a:pPr algn="l"/>
            <a:endParaRPr lang="en-CA" b="1" i="0" dirty="0">
              <a:effectLst/>
              <a:latin typeface="Arial" panose="020B0604020202020204" pitchFamily="34" charset="0"/>
            </a:endParaRPr>
          </a:p>
          <a:p>
            <a:pPr algn="l"/>
            <a:r>
              <a:rPr lang="en-CA" b="1" i="0" dirty="0">
                <a:effectLst/>
                <a:latin typeface="Arial" panose="020B0604020202020204" pitchFamily="34" charset="0"/>
              </a:rPr>
              <a:t>Application Programs</a:t>
            </a:r>
          </a:p>
          <a:p>
            <a:pPr algn="just"/>
            <a:r>
              <a:rPr lang="en-CA" b="0" i="0" dirty="0">
                <a:solidFill>
                  <a:srgbClr val="000000"/>
                </a:solidFill>
                <a:effectLst/>
                <a:latin typeface="Arial" panose="020B0604020202020204" pitchFamily="34" charset="0"/>
              </a:rPr>
              <a:t>These programs perform a particular function directly for the users. Some of the common application programs include Email, web browsers, gaming software, word processors, graphics software, media player etc.</a:t>
            </a:r>
          </a:p>
          <a:p>
            <a:pPr algn="just"/>
            <a:r>
              <a:rPr lang="en-CA" b="0" i="0" dirty="0">
                <a:solidFill>
                  <a:srgbClr val="000000"/>
                </a:solidFill>
                <a:effectLst/>
                <a:latin typeface="Arial" panose="020B0604020202020204" pitchFamily="34" charset="0"/>
              </a:rPr>
              <a:t>All of these programs provide an application to the end users, so they are known as application programs. For example: a web browser is used to find information while a gaming software is used to play games.</a:t>
            </a:r>
          </a:p>
          <a:p>
            <a:pPr algn="just"/>
            <a:r>
              <a:rPr lang="en-CA" b="0" i="0" dirty="0">
                <a:solidFill>
                  <a:srgbClr val="000000"/>
                </a:solidFill>
                <a:effectLst/>
                <a:latin typeface="Arial" panose="020B0604020202020204" pitchFamily="34" charset="0"/>
              </a:rPr>
              <a:t>The requests for service and application communication systems used in an application by a programmer is known as an application program interface (API).</a:t>
            </a:r>
          </a:p>
          <a:p>
            <a:pPr algn="just"/>
            <a:endParaRPr lang="en-CA" b="0" i="0" dirty="0">
              <a:solidFill>
                <a:srgbClr val="000000"/>
              </a:solidFill>
              <a:effectLst/>
              <a:latin typeface="Arial" panose="020B0604020202020204" pitchFamily="34" charset="0"/>
            </a:endParaRPr>
          </a:p>
          <a:p>
            <a:pPr algn="l"/>
            <a:r>
              <a:rPr lang="en-CA" b="1" i="0" dirty="0">
                <a:effectLst/>
                <a:latin typeface="Arial" panose="020B0604020202020204" pitchFamily="34" charset="0"/>
              </a:rPr>
              <a:t>System Programs</a:t>
            </a:r>
          </a:p>
          <a:p>
            <a:pPr algn="just"/>
            <a:r>
              <a:rPr lang="en-CA" b="0" i="0" dirty="0">
                <a:solidFill>
                  <a:srgbClr val="000000"/>
                </a:solidFill>
                <a:effectLst/>
                <a:latin typeface="Arial" panose="020B0604020202020204" pitchFamily="34" charset="0"/>
              </a:rPr>
              <a:t>The system programs are used to program the operating system software. While application programs provide software that is used directly by the user, system programs provide software that are used by other systems such as SaaS applications, computational science applications etc.</a:t>
            </a:r>
          </a:p>
          <a:p>
            <a:pPr algn="just"/>
            <a:r>
              <a:rPr lang="en-CA" b="0" i="0" dirty="0">
                <a:solidFill>
                  <a:srgbClr val="000000"/>
                </a:solidFill>
                <a:effectLst/>
                <a:latin typeface="Arial" panose="020B0604020202020204" pitchFamily="34" charset="0"/>
              </a:rPr>
              <a:t>The attributes of system programming are −</a:t>
            </a:r>
          </a:p>
          <a:p>
            <a:pPr algn="l">
              <a:buFont typeface="Arial" panose="020B0604020202020204" pitchFamily="34" charset="0"/>
              <a:buChar char="•"/>
            </a:pPr>
            <a:r>
              <a:rPr lang="en-CA" b="0" i="0" dirty="0">
                <a:solidFill>
                  <a:srgbClr val="000000"/>
                </a:solidFill>
                <a:effectLst/>
                <a:latin typeface="Arial" panose="020B0604020202020204" pitchFamily="34" charset="0"/>
              </a:rPr>
              <a:t>Using system programming, a programmer can make assumptions about the hardware of the system that the program runs on.</a:t>
            </a:r>
          </a:p>
          <a:p>
            <a:pPr algn="l">
              <a:buFont typeface="Arial" panose="020B0604020202020204" pitchFamily="34" charset="0"/>
              <a:buChar char="•"/>
            </a:pPr>
            <a:r>
              <a:rPr lang="en-CA" b="0" i="0" dirty="0">
                <a:solidFill>
                  <a:srgbClr val="000000"/>
                </a:solidFill>
                <a:effectLst/>
                <a:latin typeface="Arial" panose="020B0604020202020204" pitchFamily="34" charset="0"/>
              </a:rPr>
              <a:t>A low level programming language is used in system programming normally. This is so that the programs can operate in low resource environments easily.</a:t>
            </a:r>
          </a:p>
          <a:p>
            <a:pPr algn="l">
              <a:buFont typeface="Arial" panose="020B0604020202020204" pitchFamily="34" charset="0"/>
              <a:buChar char="•"/>
            </a:pPr>
            <a:r>
              <a:rPr lang="en-CA" b="0" i="0" dirty="0">
                <a:solidFill>
                  <a:srgbClr val="000000"/>
                </a:solidFill>
                <a:effectLst/>
                <a:latin typeface="Arial" panose="020B0604020202020204" pitchFamily="34" charset="0"/>
              </a:rPr>
              <a:t>Most system programs are created to have a low runtime overhead. These programs may have small runtime library.</a:t>
            </a:r>
          </a:p>
          <a:p>
            <a:pPr algn="l">
              <a:buFont typeface="Arial" panose="020B0604020202020204" pitchFamily="34" charset="0"/>
              <a:buChar char="•"/>
            </a:pPr>
            <a:r>
              <a:rPr lang="en-CA" b="0" i="0" dirty="0">
                <a:solidFill>
                  <a:srgbClr val="000000"/>
                </a:solidFill>
                <a:effectLst/>
                <a:latin typeface="Arial" panose="020B0604020202020204" pitchFamily="34" charset="0"/>
              </a:rPr>
              <a:t>Some parts of the system programs may be directly written in assembly language by the programmers.</a:t>
            </a:r>
          </a:p>
          <a:p>
            <a:pPr algn="l">
              <a:buFont typeface="Arial" panose="020B0604020202020204" pitchFamily="34" charset="0"/>
              <a:buChar char="•"/>
            </a:pPr>
            <a:r>
              <a:rPr lang="en-CA" b="0" i="0" dirty="0">
                <a:solidFill>
                  <a:srgbClr val="000000"/>
                </a:solidFill>
                <a:effectLst/>
                <a:latin typeface="Arial" panose="020B0604020202020204" pitchFamily="34" charset="0"/>
              </a:rPr>
              <a:t>A debugger cannot be used on system programs mostly. This problem can be solved by running the programs in a simulated environment.</a:t>
            </a:r>
          </a:p>
          <a:p>
            <a:pPr algn="just"/>
            <a:r>
              <a:rPr lang="en-CA" b="0" i="0" dirty="0">
                <a:solidFill>
                  <a:srgbClr val="000000"/>
                </a:solidFill>
                <a:effectLst/>
                <a:latin typeface="Arial" panose="020B0604020202020204" pitchFamily="34" charset="0"/>
              </a:rPr>
              <a:t>Some examples of system programs are operating system, networking system, web site server, data backup server etc.</a:t>
            </a:r>
          </a:p>
          <a:p>
            <a:endParaRPr lang="en-CA" dirty="0"/>
          </a:p>
        </p:txBody>
      </p:sp>
      <p:sp>
        <p:nvSpPr>
          <p:cNvPr id="4" name="Slide Number Placeholder 3"/>
          <p:cNvSpPr>
            <a:spLocks noGrp="1"/>
          </p:cNvSpPr>
          <p:nvPr>
            <p:ph type="sldNum" sz="quarter" idx="5"/>
          </p:nvPr>
        </p:nvSpPr>
        <p:spPr/>
        <p:txBody>
          <a:bodyPr/>
          <a:lstStyle/>
          <a:p>
            <a:fld id="{FE1BEC5A-8E51-4833-8440-746EDABE5222}" type="slidenum">
              <a:rPr lang="en-CA" smtClean="0"/>
              <a:t>25</a:t>
            </a:fld>
            <a:endParaRPr lang="en-CA"/>
          </a:p>
        </p:txBody>
      </p:sp>
    </p:spTree>
    <p:extLst>
      <p:ext uri="{BB962C8B-B14F-4D97-AF65-F5344CB8AC3E}">
        <p14:creationId xmlns:p14="http://schemas.microsoft.com/office/powerpoint/2010/main" val="2307885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any program that does not run immediately is a user or application program, and the OS consists of a kernel and ANY application that runs immediately</a:t>
            </a:r>
          </a:p>
          <a:p>
            <a:endParaRPr lang="en-CA" dirty="0"/>
          </a:p>
          <a:p>
            <a:r>
              <a:rPr lang="en-CA" dirty="0"/>
              <a:t>Kernel, scheduler and </a:t>
            </a:r>
            <a:r>
              <a:rPr lang="en-CA" dirty="0" err="1"/>
              <a:t>innit</a:t>
            </a:r>
            <a:r>
              <a:rPr lang="en-CA" dirty="0"/>
              <a:t> are essential parts of the OS which need to be running all the time.</a:t>
            </a:r>
          </a:p>
          <a:p>
            <a:r>
              <a:rPr lang="en-CA" dirty="0"/>
              <a:t>Kernel = main loop while the system programs are functions that COULD be called in the main loop but don't have to be. depends on the task at hand</a:t>
            </a:r>
          </a:p>
          <a:p>
            <a:endParaRPr lang="en-CA" dirty="0"/>
          </a:p>
          <a:p>
            <a:r>
              <a:rPr lang="en-CA" dirty="0"/>
              <a:t>The OS comprises of the Kernel, the important component driving the OS, and system programs and application programs that start running once the machine is turned on.</a:t>
            </a:r>
          </a:p>
          <a:p>
            <a:endParaRPr lang="en-CA" dirty="0"/>
          </a:p>
          <a:p>
            <a:r>
              <a:rPr lang="en-CA" dirty="0"/>
              <a:t>Some programs are only running when needed, and thus if they are removed, the OS would still function, these are the system programs. Application programs are installed programs, and user programs are user defined and user made. Even some system programs can be installed again as an application program, but are still considered </a:t>
            </a:r>
            <a:r>
              <a:rPr lang="en-CA"/>
              <a:t>system programs</a:t>
            </a:r>
            <a:endParaRPr lang="en-CA" dirty="0"/>
          </a:p>
        </p:txBody>
      </p:sp>
      <p:sp>
        <p:nvSpPr>
          <p:cNvPr id="4" name="Slide Number Placeholder 3"/>
          <p:cNvSpPr>
            <a:spLocks noGrp="1"/>
          </p:cNvSpPr>
          <p:nvPr>
            <p:ph type="sldNum" sz="quarter" idx="5"/>
          </p:nvPr>
        </p:nvSpPr>
        <p:spPr/>
        <p:txBody>
          <a:bodyPr/>
          <a:lstStyle/>
          <a:p>
            <a:fld id="{FE1BEC5A-8E51-4833-8440-746EDABE5222}" type="slidenum">
              <a:rPr lang="en-CA" smtClean="0"/>
              <a:t>26</a:t>
            </a:fld>
            <a:endParaRPr lang="en-CA"/>
          </a:p>
        </p:txBody>
      </p:sp>
    </p:spTree>
    <p:extLst>
      <p:ext uri="{BB962C8B-B14F-4D97-AF65-F5344CB8AC3E}">
        <p14:creationId xmlns:p14="http://schemas.microsoft.com/office/powerpoint/2010/main" val="2843945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OS services provide I/O operations, communication and error detection</a:t>
            </a:r>
          </a:p>
        </p:txBody>
      </p:sp>
      <p:sp>
        <p:nvSpPr>
          <p:cNvPr id="4" name="Slide Number Placeholder 3"/>
          <p:cNvSpPr>
            <a:spLocks noGrp="1"/>
          </p:cNvSpPr>
          <p:nvPr>
            <p:ph type="sldNum" sz="quarter" idx="5"/>
          </p:nvPr>
        </p:nvSpPr>
        <p:spPr/>
        <p:txBody>
          <a:bodyPr/>
          <a:lstStyle/>
          <a:p>
            <a:fld id="{FE1BEC5A-8E51-4833-8440-746EDABE5222}" type="slidenum">
              <a:rPr lang="en-CA" smtClean="0"/>
              <a:t>29</a:t>
            </a:fld>
            <a:endParaRPr lang="en-CA"/>
          </a:p>
        </p:txBody>
      </p:sp>
    </p:spTree>
    <p:extLst>
      <p:ext uri="{BB962C8B-B14F-4D97-AF65-F5344CB8AC3E}">
        <p14:creationId xmlns:p14="http://schemas.microsoft.com/office/powerpoint/2010/main" val="2320498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Running several process on the same system, governed by one CPU, it is the OS that commands the CPU to change focus from one process to another </a:t>
            </a:r>
            <a:r>
              <a:rPr lang="en-CA" dirty="0">
                <a:sym typeface="Wingdings" panose="05000000000000000000" pitchFamily="2" charset="2"/>
              </a:rPr>
              <a:t> Resource allocation and management</a:t>
            </a:r>
            <a:endParaRPr lang="en-CA" dirty="0"/>
          </a:p>
          <a:p>
            <a:endParaRPr lang="en-CA" dirty="0"/>
          </a:p>
          <a:p>
            <a:r>
              <a:rPr lang="en-CA" dirty="0"/>
              <a:t>Detecting if memory is full, how much space is utilized, how much is left </a:t>
            </a:r>
            <a:r>
              <a:rPr lang="en-CA" dirty="0">
                <a:sym typeface="Wingdings" panose="05000000000000000000" pitchFamily="2" charset="2"/>
              </a:rPr>
              <a:t> Accounting</a:t>
            </a:r>
            <a:endParaRPr lang="en-CA" dirty="0"/>
          </a:p>
        </p:txBody>
      </p:sp>
      <p:sp>
        <p:nvSpPr>
          <p:cNvPr id="4" name="Slide Number Placeholder 3"/>
          <p:cNvSpPr>
            <a:spLocks noGrp="1"/>
          </p:cNvSpPr>
          <p:nvPr>
            <p:ph type="sldNum" sz="quarter" idx="5"/>
          </p:nvPr>
        </p:nvSpPr>
        <p:spPr/>
        <p:txBody>
          <a:bodyPr/>
          <a:lstStyle/>
          <a:p>
            <a:fld id="{FE1BEC5A-8E51-4833-8440-746EDABE5222}" type="slidenum">
              <a:rPr lang="en-CA" smtClean="0"/>
              <a:t>30</a:t>
            </a:fld>
            <a:endParaRPr lang="en-CA"/>
          </a:p>
        </p:txBody>
      </p:sp>
    </p:spTree>
    <p:extLst>
      <p:ext uri="{BB962C8B-B14F-4D97-AF65-F5344CB8AC3E}">
        <p14:creationId xmlns:p14="http://schemas.microsoft.com/office/powerpoint/2010/main" val="3109634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DOS (Disk Operating System) </a:t>
            </a:r>
            <a:r>
              <a:rPr lang="en-CA" dirty="0">
                <a:sym typeface="Wingdings" panose="05000000000000000000" pitchFamily="2" charset="2"/>
              </a:rPr>
              <a:t> early Windows computers, did not have GUI.</a:t>
            </a:r>
          </a:p>
          <a:p>
            <a:r>
              <a:rPr lang="en-CA" dirty="0">
                <a:sym typeface="Wingdings" panose="05000000000000000000" pitchFamily="2" charset="2"/>
              </a:rPr>
              <a:t>The CLI provides a shell where commands can be inserted/entered, where the shell will interpret these commands and execute them.</a:t>
            </a:r>
            <a:endParaRPr lang="en-CA" dirty="0"/>
          </a:p>
        </p:txBody>
      </p:sp>
      <p:sp>
        <p:nvSpPr>
          <p:cNvPr id="4" name="Slide Number Placeholder 3"/>
          <p:cNvSpPr>
            <a:spLocks noGrp="1"/>
          </p:cNvSpPr>
          <p:nvPr>
            <p:ph type="sldNum" sz="quarter" idx="5"/>
          </p:nvPr>
        </p:nvSpPr>
        <p:spPr/>
        <p:txBody>
          <a:bodyPr/>
          <a:lstStyle/>
          <a:p>
            <a:fld id="{FE1BEC5A-8E51-4833-8440-746EDABE5222}" type="slidenum">
              <a:rPr lang="en-CA" smtClean="0"/>
              <a:t>31</a:t>
            </a:fld>
            <a:endParaRPr lang="en-CA"/>
          </a:p>
        </p:txBody>
      </p:sp>
    </p:spTree>
    <p:extLst>
      <p:ext uri="{BB962C8B-B14F-4D97-AF65-F5344CB8AC3E}">
        <p14:creationId xmlns:p14="http://schemas.microsoft.com/office/powerpoint/2010/main" val="3145976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CPU: to execute the programs that are loaded in memory prior to execution</a:t>
            </a:r>
          </a:p>
          <a:p>
            <a:r>
              <a:rPr lang="en-CA" dirty="0"/>
              <a:t>I/O Modules: Transfer data between the devices and the CPU and/or memory. We need those devices because the speed is very slow compared to the CPU and memory. We need them as an alternative way to transfer data instead of directly sending to CPU and then to memory. The data from the disks into these controllers and then into CPU and/or memory. All of these components are connected via a bus.</a:t>
            </a:r>
          </a:p>
          <a:p>
            <a:r>
              <a:rPr lang="en-CA" dirty="0"/>
              <a:t>Disk controller: a processor (has registers (data, status)), has an interface to the disk and to the bus, its purpose is to allow the transfer of information/data from the disk into the disk controller buffer, and then sent to CPU or main memory. Transfer the data from the device into those data registers there, where bus data are buffered in the data registers (ports)</a:t>
            </a:r>
          </a:p>
        </p:txBody>
      </p:sp>
      <p:sp>
        <p:nvSpPr>
          <p:cNvPr id="4" name="Slide Number Placeholder 3"/>
          <p:cNvSpPr>
            <a:spLocks noGrp="1"/>
          </p:cNvSpPr>
          <p:nvPr>
            <p:ph type="sldNum" sz="quarter" idx="5"/>
          </p:nvPr>
        </p:nvSpPr>
        <p:spPr/>
        <p:txBody>
          <a:bodyPr/>
          <a:lstStyle/>
          <a:p>
            <a:fld id="{FE1BEC5A-8E51-4833-8440-746EDABE5222}" type="slidenum">
              <a:rPr lang="en-CA" smtClean="0"/>
              <a:t>4</a:t>
            </a:fld>
            <a:endParaRPr lang="en-CA"/>
          </a:p>
        </p:txBody>
      </p:sp>
    </p:spTree>
    <p:extLst>
      <p:ext uri="{BB962C8B-B14F-4D97-AF65-F5344CB8AC3E}">
        <p14:creationId xmlns:p14="http://schemas.microsoft.com/office/powerpoint/2010/main" val="2895554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System programmers mainly prefer CLI, while GUI has been shown to provide easier learning for beginners</a:t>
            </a:r>
          </a:p>
        </p:txBody>
      </p:sp>
      <p:sp>
        <p:nvSpPr>
          <p:cNvPr id="4" name="Slide Number Placeholder 3"/>
          <p:cNvSpPr>
            <a:spLocks noGrp="1"/>
          </p:cNvSpPr>
          <p:nvPr>
            <p:ph type="sldNum" sz="quarter" idx="5"/>
          </p:nvPr>
        </p:nvSpPr>
        <p:spPr/>
        <p:txBody>
          <a:bodyPr/>
          <a:lstStyle/>
          <a:p>
            <a:fld id="{FE1BEC5A-8E51-4833-8440-746EDABE5222}" type="slidenum">
              <a:rPr lang="en-CA" smtClean="0"/>
              <a:t>32</a:t>
            </a:fld>
            <a:endParaRPr lang="en-CA"/>
          </a:p>
        </p:txBody>
      </p:sp>
    </p:spTree>
    <p:extLst>
      <p:ext uri="{BB962C8B-B14F-4D97-AF65-F5344CB8AC3E}">
        <p14:creationId xmlns:p14="http://schemas.microsoft.com/office/powerpoint/2010/main" val="1894146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Users interact with the OS via CLI or GUI. When programs are also involved in the system, the system call interface contains a library of functions where it provides them whenever a program call is needed.</a:t>
            </a:r>
          </a:p>
          <a:p>
            <a:endParaRPr lang="en-CA" dirty="0"/>
          </a:p>
          <a:p>
            <a:r>
              <a:rPr lang="en-CA" dirty="0"/>
              <a:t>API (application programming interface) </a:t>
            </a:r>
            <a:r>
              <a:rPr lang="en-CA" dirty="0">
                <a:sym typeface="Wingdings" panose="05000000000000000000" pitchFamily="2" charset="2"/>
              </a:rPr>
              <a:t> a library of functions or services </a:t>
            </a:r>
            <a:r>
              <a:rPr lang="en-CA" b="0" i="0" dirty="0">
                <a:solidFill>
                  <a:srgbClr val="BDC1C6"/>
                </a:solidFill>
                <a:effectLst/>
                <a:latin typeface="arial" panose="020B0604020202020204" pitchFamily="34" charset="0"/>
              </a:rPr>
              <a:t>which is a set of definitions and protocols for building and integrating application software</a:t>
            </a:r>
            <a:r>
              <a:rPr lang="en-CA" b="0" i="0" dirty="0">
                <a:solidFill>
                  <a:srgbClr val="BDC1C6"/>
                </a:solidFill>
                <a:effectLst/>
                <a:latin typeface="arial" panose="020B0604020202020204" pitchFamily="34" charset="0"/>
                <a:sym typeface="Wingdings" panose="05000000000000000000" pitchFamily="2" charset="2"/>
              </a:rPr>
              <a:t>.</a:t>
            </a:r>
            <a:endParaRPr lang="en-CA" dirty="0"/>
          </a:p>
        </p:txBody>
      </p:sp>
      <p:sp>
        <p:nvSpPr>
          <p:cNvPr id="4" name="Slide Number Placeholder 3"/>
          <p:cNvSpPr>
            <a:spLocks noGrp="1"/>
          </p:cNvSpPr>
          <p:nvPr>
            <p:ph type="sldNum" sz="quarter" idx="5"/>
          </p:nvPr>
        </p:nvSpPr>
        <p:spPr/>
        <p:txBody>
          <a:bodyPr/>
          <a:lstStyle/>
          <a:p>
            <a:fld id="{FE1BEC5A-8E51-4833-8440-746EDABE5222}" type="slidenum">
              <a:rPr lang="en-CA" smtClean="0"/>
              <a:t>33</a:t>
            </a:fld>
            <a:endParaRPr lang="en-CA"/>
          </a:p>
        </p:txBody>
      </p:sp>
    </p:spTree>
    <p:extLst>
      <p:ext uri="{BB962C8B-B14F-4D97-AF65-F5344CB8AC3E}">
        <p14:creationId xmlns:p14="http://schemas.microsoft.com/office/powerpoint/2010/main" val="151763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Cannot let user programs allocate space in memory or directly access the hardware or modify registers, only the OS can do those tasks. As such, the OS must distinguish between operations that can only be done by the OS itself (or a reliable program), or done by the user program. Thus, OS have dual mode operation to supplement that,</a:t>
            </a:r>
          </a:p>
          <a:p>
            <a:endParaRPr lang="en-CA" dirty="0"/>
          </a:p>
          <a:p>
            <a:r>
              <a:rPr lang="en-CA" dirty="0"/>
              <a:t>When an operation that is invalid is called, the CPU delivers ISR (interrupt service routine) that will handle this type of interruption (terminate the program, prompt with an error message, etc.)</a:t>
            </a:r>
          </a:p>
        </p:txBody>
      </p:sp>
      <p:sp>
        <p:nvSpPr>
          <p:cNvPr id="4" name="Slide Number Placeholder 3"/>
          <p:cNvSpPr>
            <a:spLocks noGrp="1"/>
          </p:cNvSpPr>
          <p:nvPr>
            <p:ph type="sldNum" sz="quarter" idx="5"/>
          </p:nvPr>
        </p:nvSpPr>
        <p:spPr/>
        <p:txBody>
          <a:bodyPr/>
          <a:lstStyle/>
          <a:p>
            <a:fld id="{FE1BEC5A-8E51-4833-8440-746EDABE5222}" type="slidenum">
              <a:rPr lang="en-CA" smtClean="0"/>
              <a:t>35</a:t>
            </a:fld>
            <a:endParaRPr lang="en-CA"/>
          </a:p>
        </p:txBody>
      </p:sp>
    </p:spTree>
    <p:extLst>
      <p:ext uri="{BB962C8B-B14F-4D97-AF65-F5344CB8AC3E}">
        <p14:creationId xmlns:p14="http://schemas.microsoft.com/office/powerpoint/2010/main" val="4223000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BDC1C6"/>
                </a:solidFill>
                <a:effectLst/>
                <a:latin typeface="arial" panose="020B0604020202020204" pitchFamily="34" charset="0"/>
              </a:rPr>
              <a:t>A computer operates either in user mode or kernel mode. The difference between User Mode and Kernel Mode is that user mode is the restricted mode in which the applications are running and kernel mode is the privileged mode which the computer enters when accessing hardware resources.</a:t>
            </a:r>
          </a:p>
          <a:p>
            <a:endParaRPr lang="en-CA" b="0" i="0" dirty="0">
              <a:solidFill>
                <a:srgbClr val="BDC1C6"/>
              </a:solidFill>
              <a:effectLst/>
              <a:latin typeface="arial" panose="020B0604020202020204" pitchFamily="34" charset="0"/>
            </a:endParaRPr>
          </a:p>
          <a:p>
            <a:r>
              <a:rPr lang="en-CA" b="0" i="0" dirty="0">
                <a:solidFill>
                  <a:srgbClr val="BDC1C6"/>
                </a:solidFill>
                <a:effectLst/>
                <a:latin typeface="arial" panose="020B0604020202020204" pitchFamily="34" charset="0"/>
              </a:rPr>
              <a:t>When some programs are executing some instructions, those instructions can be done in user mode if they are simple enough to not trigger or access any hardware. If an instruction were to access hardware, or allocate space in memory, the program cannot run in user mode any more. Must be done in kernel mode, since we need a program from the OS to perform the designated instruction (need a reliable program to execute this instruction, otherwise, damages can be done to the resources). Hence, a distinguishment is needed for user mode and kernel mode operations, as well as knowing to protect itself, and other components from any damage that can be caused by the user programs.</a:t>
            </a:r>
          </a:p>
          <a:p>
            <a:endParaRPr lang="en-CA" b="0" i="0" dirty="0">
              <a:solidFill>
                <a:srgbClr val="BDC1C6"/>
              </a:solidFill>
              <a:effectLst/>
              <a:latin typeface="arial" panose="020B0604020202020204" pitchFamily="34" charset="0"/>
            </a:endParaRPr>
          </a:p>
          <a:p>
            <a:r>
              <a:rPr lang="en-CA" b="0" i="0" dirty="0">
                <a:solidFill>
                  <a:srgbClr val="BDC1C6"/>
                </a:solidFill>
                <a:effectLst/>
                <a:latin typeface="arial" panose="020B0604020202020204" pitchFamily="34" charset="0"/>
              </a:rPr>
              <a:t>The bit found in the register is set to 0 or 1 to determine whether we are in user mode or kernel mode</a:t>
            </a:r>
            <a:endParaRPr lang="en-CA" b="0" dirty="0"/>
          </a:p>
        </p:txBody>
      </p:sp>
      <p:sp>
        <p:nvSpPr>
          <p:cNvPr id="4" name="Slide Number Placeholder 3"/>
          <p:cNvSpPr>
            <a:spLocks noGrp="1"/>
          </p:cNvSpPr>
          <p:nvPr>
            <p:ph type="sldNum" sz="quarter" idx="5"/>
          </p:nvPr>
        </p:nvSpPr>
        <p:spPr/>
        <p:txBody>
          <a:bodyPr/>
          <a:lstStyle/>
          <a:p>
            <a:fld id="{FE1BEC5A-8E51-4833-8440-746EDABE5222}" type="slidenum">
              <a:rPr lang="en-CA" smtClean="0"/>
              <a:t>36</a:t>
            </a:fld>
            <a:endParaRPr lang="en-CA"/>
          </a:p>
        </p:txBody>
      </p:sp>
    </p:spTree>
    <p:extLst>
      <p:ext uri="{BB962C8B-B14F-4D97-AF65-F5344CB8AC3E}">
        <p14:creationId xmlns:p14="http://schemas.microsoft.com/office/powerpoint/2010/main" val="833256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user process is running. When this process hits an instruction of type system call (requiring the services of the OS, as an interruption), and since mode bit is set to 1 (since we are in user mode), the system call forces the mode bit to change from 1 to 0, to go in the kernel mode. Once finished, the mode bit is switched back, and the process exits kernel, back to user mode. Notice we are “trapping” the mode bit in the kernel, and returning this same bit into user mode.</a:t>
            </a:r>
          </a:p>
        </p:txBody>
      </p:sp>
      <p:sp>
        <p:nvSpPr>
          <p:cNvPr id="4" name="Slide Number Placeholder 3"/>
          <p:cNvSpPr>
            <a:spLocks noGrp="1"/>
          </p:cNvSpPr>
          <p:nvPr>
            <p:ph type="sldNum" sz="quarter" idx="5"/>
          </p:nvPr>
        </p:nvSpPr>
        <p:spPr/>
        <p:txBody>
          <a:bodyPr/>
          <a:lstStyle/>
          <a:p>
            <a:fld id="{FE1BEC5A-8E51-4833-8440-746EDABE5222}" type="slidenum">
              <a:rPr lang="en-CA" smtClean="0"/>
              <a:t>37</a:t>
            </a:fld>
            <a:endParaRPr lang="en-CA"/>
          </a:p>
        </p:txBody>
      </p:sp>
    </p:spTree>
    <p:extLst>
      <p:ext uri="{BB962C8B-B14F-4D97-AF65-F5344CB8AC3E}">
        <p14:creationId xmlns:p14="http://schemas.microsoft.com/office/powerpoint/2010/main" val="1259367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55565A"/>
                </a:solidFill>
                <a:effectLst/>
                <a:latin typeface="openSans"/>
              </a:rPr>
              <a:t>API is the acronym for Application Programming Interface, which is a software intermediary that allows two applications to talk to each other.</a:t>
            </a:r>
          </a:p>
          <a:p>
            <a:endParaRPr lang="en-CA" b="0" i="0" dirty="0">
              <a:solidFill>
                <a:srgbClr val="55565A"/>
              </a:solidFill>
              <a:effectLst/>
              <a:latin typeface="openSans"/>
            </a:endParaRPr>
          </a:p>
          <a:p>
            <a:r>
              <a:rPr lang="en-CA" dirty="0"/>
              <a:t>open() and fork() are like system APIs that only the OS implement because they require the kernel mode and access hardware. To keep things simple, the OS only wants 1 implementation to make it easier to manage</a:t>
            </a:r>
          </a:p>
          <a:p>
            <a:endParaRPr lang="en-CA" dirty="0"/>
          </a:p>
        </p:txBody>
      </p:sp>
      <p:sp>
        <p:nvSpPr>
          <p:cNvPr id="4" name="Slide Number Placeholder 3"/>
          <p:cNvSpPr>
            <a:spLocks noGrp="1"/>
          </p:cNvSpPr>
          <p:nvPr>
            <p:ph type="sldNum" sz="quarter" idx="5"/>
          </p:nvPr>
        </p:nvSpPr>
        <p:spPr/>
        <p:txBody>
          <a:bodyPr/>
          <a:lstStyle/>
          <a:p>
            <a:fld id="{FE1BEC5A-8E51-4833-8440-746EDABE5222}" type="slidenum">
              <a:rPr lang="en-CA" smtClean="0"/>
              <a:t>38</a:t>
            </a:fld>
            <a:endParaRPr lang="en-CA"/>
          </a:p>
        </p:txBody>
      </p:sp>
    </p:spTree>
    <p:extLst>
      <p:ext uri="{BB962C8B-B14F-4D97-AF65-F5344CB8AC3E}">
        <p14:creationId xmlns:p14="http://schemas.microsoft.com/office/powerpoint/2010/main" val="1422185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151515"/>
                </a:solidFill>
                <a:effectLst/>
                <a:latin typeface="RedHatText"/>
              </a:rPr>
              <a:t>APIs let your product or service communicate with other products and services without having to know how they’re implemented. </a:t>
            </a:r>
          </a:p>
          <a:p>
            <a:endParaRPr lang="en-CA" b="0" i="0" dirty="0">
              <a:solidFill>
                <a:srgbClr val="151515"/>
              </a:solidFill>
              <a:effectLst/>
              <a:latin typeface="RedHatText"/>
            </a:endParaRPr>
          </a:p>
          <a:p>
            <a:r>
              <a:rPr lang="en-CA" b="0" i="0" dirty="0">
                <a:solidFill>
                  <a:srgbClr val="55565A"/>
                </a:solidFill>
                <a:effectLst/>
                <a:latin typeface="openSans"/>
              </a:rPr>
              <a:t>When you use an application on your mobile phone, the application connects to the Internet and sends data to a server. The server then retrieves that data, interprets it, performs the necessary actions and sends it back to your phone. The application then interprets that data and presents you with the information you wanted in a readable way. This is what an API is - all of this happens via API.</a:t>
            </a:r>
          </a:p>
          <a:p>
            <a:r>
              <a:rPr lang="en-CA" dirty="0"/>
              <a:t>An API is a library that contains functions that preform a task that the user doesn't want to implement. So for example you can have a math API that has a log() function. There are many math APIs out there because those functions are not implementation specific. there can be different ways to implement the log() function. open() and fork() are specific examples from the system API</a:t>
            </a:r>
          </a:p>
          <a:p>
            <a:endParaRPr lang="en-CA" dirty="0"/>
          </a:p>
        </p:txBody>
      </p:sp>
      <p:sp>
        <p:nvSpPr>
          <p:cNvPr id="4" name="Slide Number Placeholder 3"/>
          <p:cNvSpPr>
            <a:spLocks noGrp="1"/>
          </p:cNvSpPr>
          <p:nvPr>
            <p:ph type="sldNum" sz="quarter" idx="5"/>
          </p:nvPr>
        </p:nvSpPr>
        <p:spPr/>
        <p:txBody>
          <a:bodyPr/>
          <a:lstStyle/>
          <a:p>
            <a:fld id="{FE1BEC5A-8E51-4833-8440-746EDABE5222}" type="slidenum">
              <a:rPr lang="en-CA" smtClean="0"/>
              <a:t>40</a:t>
            </a:fld>
            <a:endParaRPr lang="en-CA"/>
          </a:p>
        </p:txBody>
      </p:sp>
    </p:spTree>
    <p:extLst>
      <p:ext uri="{BB962C8B-B14F-4D97-AF65-F5344CB8AC3E}">
        <p14:creationId xmlns:p14="http://schemas.microsoft.com/office/powerpoint/2010/main" val="2013091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printf</a:t>
            </a:r>
            <a:r>
              <a:rPr lang="en-CA" dirty="0"/>
              <a:t>() is a C function (exits within the C library) makes a system call to write() where this is an OS function</a:t>
            </a:r>
          </a:p>
        </p:txBody>
      </p:sp>
      <p:sp>
        <p:nvSpPr>
          <p:cNvPr id="4" name="Slide Number Placeholder 3"/>
          <p:cNvSpPr>
            <a:spLocks noGrp="1"/>
          </p:cNvSpPr>
          <p:nvPr>
            <p:ph type="sldNum" sz="quarter" idx="5"/>
          </p:nvPr>
        </p:nvSpPr>
        <p:spPr/>
        <p:txBody>
          <a:bodyPr/>
          <a:lstStyle/>
          <a:p>
            <a:fld id="{FE1BEC5A-8E51-4833-8440-746EDABE5222}" type="slidenum">
              <a:rPr lang="en-CA" smtClean="0"/>
              <a:t>42</a:t>
            </a:fld>
            <a:endParaRPr lang="en-CA"/>
          </a:p>
        </p:txBody>
      </p:sp>
    </p:spTree>
    <p:extLst>
      <p:ext uri="{BB962C8B-B14F-4D97-AF65-F5344CB8AC3E}">
        <p14:creationId xmlns:p14="http://schemas.microsoft.com/office/powerpoint/2010/main" val="3435349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dirty="0"/>
              <a:t>What is the purpose of the OS when designing them?</a:t>
            </a:r>
          </a:p>
          <a:p>
            <a:endParaRPr lang="en-CA" b="0" dirty="0"/>
          </a:p>
          <a:p>
            <a:pPr marL="171450" indent="-171450">
              <a:buFont typeface="Wingdings" panose="05000000000000000000" pitchFamily="2" charset="2"/>
              <a:buChar char="à"/>
            </a:pPr>
            <a:r>
              <a:rPr lang="en-CA" b="0" dirty="0">
                <a:sym typeface="Wingdings" panose="05000000000000000000" pitchFamily="2" charset="2"/>
              </a:rPr>
              <a:t>Batch mode: </a:t>
            </a:r>
            <a:r>
              <a:rPr lang="en-CA" b="0" i="0" dirty="0">
                <a:solidFill>
                  <a:srgbClr val="BDC1C6"/>
                </a:solidFill>
                <a:effectLst/>
                <a:latin typeface="arial" panose="020B0604020202020204" pitchFamily="34" charset="0"/>
              </a:rPr>
              <a:t>Batch processing system works as an operating system. Batch processing system means to grab all types of programs and data in the batch form then proceed to process. Main motive of using batch processing system is to decrease the set up time while submitting the similar jobs to CPU</a:t>
            </a:r>
          </a:p>
          <a:p>
            <a:pPr marL="0" indent="0">
              <a:buFont typeface="Wingdings" panose="05000000000000000000" pitchFamily="2" charset="2"/>
              <a:buNone/>
            </a:pPr>
            <a:endParaRPr lang="en-CA" b="0" i="0" dirty="0">
              <a:solidFill>
                <a:srgbClr val="BDC1C6"/>
              </a:solidFill>
              <a:effectLst/>
              <a:latin typeface="arial" panose="020B0604020202020204" pitchFamily="34" charset="0"/>
            </a:endParaRPr>
          </a:p>
          <a:p>
            <a:pPr marL="171450" indent="-171450" rtl="0">
              <a:buFont typeface="Wingdings" panose="05000000000000000000" pitchFamily="2" charset="2"/>
              <a:buChar char="à"/>
            </a:pPr>
            <a:r>
              <a:rPr lang="en-CA" b="0" i="0" dirty="0">
                <a:solidFill>
                  <a:srgbClr val="BDC1C6"/>
                </a:solidFill>
                <a:effectLst/>
                <a:latin typeface="arial" panose="020B0604020202020204" pitchFamily="34" charset="0"/>
              </a:rPr>
              <a:t>A time shared operating system uses CPU scheduling and multi-programming to provide each with a small portion of a shared computer at once. Each user has at least one separate program in memory. A program loaded into memory and executes, it performs a short period of time either before completion or to complete I/O.</a:t>
            </a:r>
          </a:p>
          <a:p>
            <a:pPr marL="0" indent="0" rtl="0">
              <a:buFont typeface="Wingdings" panose="05000000000000000000" pitchFamily="2" charset="2"/>
              <a:buNone/>
            </a:pPr>
            <a:endParaRPr lang="en-CA" b="0" i="0" dirty="0">
              <a:solidFill>
                <a:srgbClr val="BDC1C6"/>
              </a:solidFill>
              <a:effectLst/>
              <a:latin typeface="arial" panose="020B0604020202020204" pitchFamily="34" charset="0"/>
            </a:endParaRPr>
          </a:p>
          <a:p>
            <a:pPr marL="171450" indent="-171450" rtl="0">
              <a:buFont typeface="Wingdings" panose="05000000000000000000" pitchFamily="2" charset="2"/>
              <a:buChar char="à"/>
            </a:pPr>
            <a:r>
              <a:rPr lang="en-CA" b="0" i="0" dirty="0">
                <a:solidFill>
                  <a:srgbClr val="BDC1C6"/>
                </a:solidFill>
                <a:effectLst/>
                <a:latin typeface="arial" panose="020B0604020202020204" pitchFamily="34" charset="0"/>
              </a:rPr>
              <a:t>An operating system that allows a single user to perform only one task at a time is called a Single-User Single-Tasking Operating System. Functions like printing a document, downloading images, etc., can be performed only one at a time. Examples include MS-DOS, Palm OS, etc.</a:t>
            </a:r>
          </a:p>
          <a:p>
            <a:pPr marL="0" indent="0" rtl="0">
              <a:buFont typeface="Wingdings" panose="05000000000000000000" pitchFamily="2" charset="2"/>
              <a:buNone/>
            </a:pPr>
            <a:endParaRPr lang="en-CA" b="0" i="0" dirty="0">
              <a:solidFill>
                <a:srgbClr val="BDC1C6"/>
              </a:solidFill>
              <a:effectLst/>
              <a:latin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CA" b="0" i="0" dirty="0">
                <a:solidFill>
                  <a:srgbClr val="BDC1C6"/>
                </a:solidFill>
                <a:effectLst/>
                <a:latin typeface="arial" panose="020B0604020202020204" pitchFamily="34" charset="0"/>
              </a:rPr>
              <a:t>A multi-user operating system is an operating system that permits several users to access a single system running to a single operating system. These systems are frequently quite complex, and they must manage the tasks that the various users connected to them require. </a:t>
            </a:r>
            <a:r>
              <a:rPr lang="en-CA" b="0" dirty="0"/>
              <a:t>For the multi-user aspect, the OS must provides the resources to protect the user from other users as well as others. </a:t>
            </a:r>
            <a:r>
              <a:rPr lang="en-CA" b="0" i="0" dirty="0">
                <a:solidFill>
                  <a:srgbClr val="BDC1C6"/>
                </a:solidFill>
                <a:effectLst/>
                <a:latin typeface="arial" panose="020B0604020202020204" pitchFamily="34" charset="0"/>
              </a:rPr>
              <a:t>One of the most important security features of a multi-user operating system is account separation. The ability of each user to have their own private work and storage space within the system is vital for the protection of file integrity and content privacy.</a:t>
            </a:r>
            <a:endParaRPr lang="en-CA" b="0" dirty="0"/>
          </a:p>
          <a:p>
            <a:pPr marL="171450" indent="-171450" rtl="0">
              <a:buFont typeface="Wingdings" panose="05000000000000000000" pitchFamily="2" charset="2"/>
              <a:buChar char="à"/>
            </a:pPr>
            <a:endParaRPr lang="en-CA" b="0" dirty="0"/>
          </a:p>
        </p:txBody>
      </p:sp>
      <p:sp>
        <p:nvSpPr>
          <p:cNvPr id="4" name="Slide Number Placeholder 3"/>
          <p:cNvSpPr>
            <a:spLocks noGrp="1"/>
          </p:cNvSpPr>
          <p:nvPr>
            <p:ph type="sldNum" sz="quarter" idx="5"/>
          </p:nvPr>
        </p:nvSpPr>
        <p:spPr/>
        <p:txBody>
          <a:bodyPr/>
          <a:lstStyle/>
          <a:p>
            <a:fld id="{FE1BEC5A-8E51-4833-8440-746EDABE5222}" type="slidenum">
              <a:rPr lang="en-CA" smtClean="0"/>
              <a:t>45</a:t>
            </a:fld>
            <a:endParaRPr lang="en-CA"/>
          </a:p>
        </p:txBody>
      </p:sp>
    </p:spTree>
    <p:extLst>
      <p:ext uri="{BB962C8B-B14F-4D97-AF65-F5344CB8AC3E}">
        <p14:creationId xmlns:p14="http://schemas.microsoft.com/office/powerpoint/2010/main" val="2676802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single physical machine </a:t>
            </a:r>
            <a:r>
              <a:rPr lang="en-CA" dirty="0">
                <a:sym typeface="Wingdings" panose="05000000000000000000" pitchFamily="2" charset="2"/>
              </a:rPr>
              <a:t> HOST</a:t>
            </a:r>
          </a:p>
          <a:p>
            <a:r>
              <a:rPr lang="en-CA" dirty="0"/>
              <a:t>Contains different virtual machines where each can run a different OS. Each of these virtual machines share the hardware of the physical machine.</a:t>
            </a:r>
          </a:p>
        </p:txBody>
      </p:sp>
      <p:sp>
        <p:nvSpPr>
          <p:cNvPr id="4" name="Slide Number Placeholder 3"/>
          <p:cNvSpPr>
            <a:spLocks noGrp="1"/>
          </p:cNvSpPr>
          <p:nvPr>
            <p:ph type="sldNum" sz="quarter" idx="5"/>
          </p:nvPr>
        </p:nvSpPr>
        <p:spPr/>
        <p:txBody>
          <a:bodyPr/>
          <a:lstStyle/>
          <a:p>
            <a:fld id="{FE1BEC5A-8E51-4833-8440-746EDABE5222}" type="slidenum">
              <a:rPr lang="en-CA" smtClean="0"/>
              <a:t>49</a:t>
            </a:fld>
            <a:endParaRPr lang="en-CA"/>
          </a:p>
        </p:txBody>
      </p:sp>
    </p:spTree>
    <p:extLst>
      <p:ext uri="{BB962C8B-B14F-4D97-AF65-F5344CB8AC3E}">
        <p14:creationId xmlns:p14="http://schemas.microsoft.com/office/powerpoint/2010/main" val="1575923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program can be executed while on the disk, it has to be brought to the main memory to be recognised and executed.</a:t>
            </a:r>
          </a:p>
        </p:txBody>
      </p:sp>
      <p:sp>
        <p:nvSpPr>
          <p:cNvPr id="4" name="Slide Number Placeholder 3"/>
          <p:cNvSpPr>
            <a:spLocks noGrp="1"/>
          </p:cNvSpPr>
          <p:nvPr>
            <p:ph type="sldNum" sz="quarter" idx="5"/>
          </p:nvPr>
        </p:nvSpPr>
        <p:spPr/>
        <p:txBody>
          <a:bodyPr/>
          <a:lstStyle/>
          <a:p>
            <a:fld id="{FE1BEC5A-8E51-4833-8440-746EDABE5222}" type="slidenum">
              <a:rPr lang="en-CA" smtClean="0"/>
              <a:t>6</a:t>
            </a:fld>
            <a:endParaRPr lang="en-CA"/>
          </a:p>
        </p:txBody>
      </p:sp>
    </p:spTree>
    <p:extLst>
      <p:ext uri="{BB962C8B-B14F-4D97-AF65-F5344CB8AC3E}">
        <p14:creationId xmlns:p14="http://schemas.microsoft.com/office/powerpoint/2010/main" val="801506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noyau &lt;-&gt; kernel</a:t>
            </a:r>
          </a:p>
          <a:p>
            <a:endParaRPr lang="en-CA" dirty="0"/>
          </a:p>
          <a:p>
            <a:r>
              <a:rPr lang="en-CA" dirty="0"/>
              <a:t>materiel &lt;-&gt; hypervisor</a:t>
            </a:r>
          </a:p>
          <a:p>
            <a:endParaRPr lang="en-CA" dirty="0"/>
          </a:p>
          <a:p>
            <a:r>
              <a:rPr lang="en-CA" dirty="0"/>
              <a:t>Each virtual machine uses the hardware resources (CPU, RAM, disks) that are provided by the OS from the physical machine. They do not have their own processors, they use the ones provided by the OS of physical machine.</a:t>
            </a:r>
          </a:p>
        </p:txBody>
      </p:sp>
      <p:sp>
        <p:nvSpPr>
          <p:cNvPr id="4" name="Slide Number Placeholder 3"/>
          <p:cNvSpPr>
            <a:spLocks noGrp="1"/>
          </p:cNvSpPr>
          <p:nvPr>
            <p:ph type="sldNum" sz="quarter" idx="5"/>
          </p:nvPr>
        </p:nvSpPr>
        <p:spPr/>
        <p:txBody>
          <a:bodyPr/>
          <a:lstStyle/>
          <a:p>
            <a:fld id="{FE1BEC5A-8E51-4833-8440-746EDABE5222}" type="slidenum">
              <a:rPr lang="en-CA" smtClean="0"/>
              <a:t>50</a:t>
            </a:fld>
            <a:endParaRPr lang="en-CA"/>
          </a:p>
        </p:txBody>
      </p:sp>
    </p:spTree>
    <p:extLst>
      <p:ext uri="{BB962C8B-B14F-4D97-AF65-F5344CB8AC3E}">
        <p14:creationId xmlns:p14="http://schemas.microsoft.com/office/powerpoint/2010/main" val="1326192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CPU needs to access the data that is on the register. It is much faster to access that is in the register rather than in the magnetic disks. Speed increases upwards, while capacity decreases, and this relationship works in reverse as well.</a:t>
            </a:r>
          </a:p>
          <a:p>
            <a:endParaRPr lang="en-CA" dirty="0"/>
          </a:p>
          <a:p>
            <a:r>
              <a:rPr lang="en-CA" dirty="0"/>
              <a:t>In terms of speed, it is about accessing the data and transferring of data. Once the data is in the registers, it is very fast to access them by the CPU (being closest to the CPU), and thus much faster to transfer, rather than from main memory to registers and then CPU, thus more time-consuming. Same for the disks, where from there it must go to the controllers, and the CPU.</a:t>
            </a:r>
          </a:p>
        </p:txBody>
      </p:sp>
      <p:sp>
        <p:nvSpPr>
          <p:cNvPr id="4" name="Slide Number Placeholder 3"/>
          <p:cNvSpPr>
            <a:spLocks noGrp="1"/>
          </p:cNvSpPr>
          <p:nvPr>
            <p:ph type="sldNum" sz="quarter" idx="5"/>
          </p:nvPr>
        </p:nvSpPr>
        <p:spPr/>
        <p:txBody>
          <a:bodyPr/>
          <a:lstStyle/>
          <a:p>
            <a:fld id="{FE1BEC5A-8E51-4833-8440-746EDABE5222}" type="slidenum">
              <a:rPr lang="en-CA" smtClean="0"/>
              <a:t>7</a:t>
            </a:fld>
            <a:endParaRPr lang="en-CA"/>
          </a:p>
        </p:txBody>
      </p:sp>
    </p:spTree>
    <p:extLst>
      <p:ext uri="{BB962C8B-B14F-4D97-AF65-F5344CB8AC3E}">
        <p14:creationId xmlns:p14="http://schemas.microsoft.com/office/powerpoint/2010/main" val="379303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terms of cost, buying a disk is much less than buying a main memory. Cost goes down from top of arrow (Registers) to the head of arrow (Removable memory)</a:t>
            </a:r>
          </a:p>
        </p:txBody>
      </p:sp>
      <p:sp>
        <p:nvSpPr>
          <p:cNvPr id="4" name="Slide Number Placeholder 3"/>
          <p:cNvSpPr>
            <a:spLocks noGrp="1"/>
          </p:cNvSpPr>
          <p:nvPr>
            <p:ph type="sldNum" sz="quarter" idx="5"/>
          </p:nvPr>
        </p:nvSpPr>
        <p:spPr/>
        <p:txBody>
          <a:bodyPr/>
          <a:lstStyle/>
          <a:p>
            <a:fld id="{FE1BEC5A-8E51-4833-8440-746EDABE5222}" type="slidenum">
              <a:rPr lang="en-CA" smtClean="0"/>
              <a:t>8</a:t>
            </a:fld>
            <a:endParaRPr lang="en-CA"/>
          </a:p>
        </p:txBody>
      </p:sp>
    </p:spTree>
    <p:extLst>
      <p:ext uri="{BB962C8B-B14F-4D97-AF65-F5344CB8AC3E}">
        <p14:creationId xmlns:p14="http://schemas.microsoft.com/office/powerpoint/2010/main" val="628586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Sole purpose is to transfer data from and to main memory or the main CPU via a bus.</a:t>
            </a:r>
          </a:p>
        </p:txBody>
      </p:sp>
      <p:sp>
        <p:nvSpPr>
          <p:cNvPr id="4" name="Slide Number Placeholder 3"/>
          <p:cNvSpPr>
            <a:spLocks noGrp="1"/>
          </p:cNvSpPr>
          <p:nvPr>
            <p:ph type="sldNum" sz="quarter" idx="5"/>
          </p:nvPr>
        </p:nvSpPr>
        <p:spPr/>
        <p:txBody>
          <a:bodyPr/>
          <a:lstStyle/>
          <a:p>
            <a:fld id="{FE1BEC5A-8E51-4833-8440-746EDABE5222}" type="slidenum">
              <a:rPr lang="en-CA" smtClean="0"/>
              <a:t>10</a:t>
            </a:fld>
            <a:endParaRPr lang="en-CA"/>
          </a:p>
        </p:txBody>
      </p:sp>
    </p:spTree>
    <p:extLst>
      <p:ext uri="{BB962C8B-B14F-4D97-AF65-F5344CB8AC3E}">
        <p14:creationId xmlns:p14="http://schemas.microsoft.com/office/powerpoint/2010/main" val="1956557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Recall:</a:t>
            </a:r>
          </a:p>
          <a:p>
            <a:r>
              <a:rPr lang="en-CA" dirty="0"/>
              <a:t>PC contains the address of the next instruction to be fetched. </a:t>
            </a:r>
          </a:p>
          <a:p>
            <a:r>
              <a:rPr lang="en-CA" dirty="0"/>
              <a:t>After instructions is read from the main memory, it goes into IR and then it is decoded to recognize the type of function and action.</a:t>
            </a:r>
          </a:p>
          <a:p>
            <a:endParaRPr lang="en-CA" dirty="0"/>
          </a:p>
          <a:p>
            <a:r>
              <a:rPr lang="en-CA" dirty="0"/>
              <a:t>PSW: </a:t>
            </a:r>
            <a:r>
              <a:rPr lang="en-CA" b="0" i="0" dirty="0">
                <a:solidFill>
                  <a:srgbClr val="BDC1C6"/>
                </a:solidFill>
                <a:effectLst/>
                <a:latin typeface="arial" panose="020B0604020202020204" pitchFamily="34" charset="0"/>
              </a:rPr>
              <a:t>The program status word (PSW) is a register that performs the function of a status register and program counter, and sometimes more. It keeps track of the current state of the system.</a:t>
            </a:r>
            <a:endParaRPr lang="en-CA" dirty="0"/>
          </a:p>
        </p:txBody>
      </p:sp>
      <p:sp>
        <p:nvSpPr>
          <p:cNvPr id="4" name="Slide Number Placeholder 3"/>
          <p:cNvSpPr>
            <a:spLocks noGrp="1"/>
          </p:cNvSpPr>
          <p:nvPr>
            <p:ph type="sldNum" sz="quarter" idx="5"/>
          </p:nvPr>
        </p:nvSpPr>
        <p:spPr/>
        <p:txBody>
          <a:bodyPr/>
          <a:lstStyle/>
          <a:p>
            <a:fld id="{FE1BEC5A-8E51-4833-8440-746EDABE5222}" type="slidenum">
              <a:rPr lang="en-CA" smtClean="0"/>
              <a:t>12</a:t>
            </a:fld>
            <a:endParaRPr lang="en-CA"/>
          </a:p>
        </p:txBody>
      </p:sp>
    </p:spTree>
    <p:extLst>
      <p:ext uri="{BB962C8B-B14F-4D97-AF65-F5344CB8AC3E}">
        <p14:creationId xmlns:p14="http://schemas.microsoft.com/office/powerpoint/2010/main" val="1534634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Every time the CPU must follow this cycle for fetching instructions,</a:t>
            </a:r>
          </a:p>
          <a:p>
            <a:endParaRPr lang="en-CA" dirty="0"/>
          </a:p>
          <a:p>
            <a:r>
              <a:rPr lang="en-CA" dirty="0"/>
              <a:t>FETCH </a:t>
            </a:r>
            <a:r>
              <a:rPr lang="en-CA" dirty="0">
                <a:sym typeface="Wingdings" panose="05000000000000000000" pitchFamily="2" charset="2"/>
              </a:rPr>
              <a:t> DECODE  EXECUTE</a:t>
            </a:r>
          </a:p>
          <a:p>
            <a:r>
              <a:rPr lang="en-CA" dirty="0">
                <a:sym typeface="Wingdings" panose="05000000000000000000" pitchFamily="2" charset="2"/>
              </a:rPr>
              <a:t>So on and so forth, until HALT (another instruction once reached, the program stops)</a:t>
            </a:r>
            <a:endParaRPr lang="en-CA" dirty="0"/>
          </a:p>
        </p:txBody>
      </p:sp>
      <p:sp>
        <p:nvSpPr>
          <p:cNvPr id="4" name="Slide Number Placeholder 3"/>
          <p:cNvSpPr>
            <a:spLocks noGrp="1"/>
          </p:cNvSpPr>
          <p:nvPr>
            <p:ph type="sldNum" sz="quarter" idx="5"/>
          </p:nvPr>
        </p:nvSpPr>
        <p:spPr/>
        <p:txBody>
          <a:bodyPr/>
          <a:lstStyle/>
          <a:p>
            <a:fld id="{FE1BEC5A-8E51-4833-8440-746EDABE5222}" type="slidenum">
              <a:rPr lang="en-CA" smtClean="0"/>
              <a:t>13</a:t>
            </a:fld>
            <a:endParaRPr lang="en-CA"/>
          </a:p>
        </p:txBody>
      </p:sp>
    </p:spTree>
    <p:extLst>
      <p:ext uri="{BB962C8B-B14F-4D97-AF65-F5344CB8AC3E}">
        <p14:creationId xmlns:p14="http://schemas.microsoft.com/office/powerpoint/2010/main" val="2689527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Example:</a:t>
            </a:r>
          </a:p>
          <a:p>
            <a:r>
              <a:rPr lang="en-CA" dirty="0"/>
              <a:t>For Direct I/O, every time the system wants to enter a character or send a character, it must wait for the already in process action to complete before continuing.</a:t>
            </a:r>
          </a:p>
          <a:p>
            <a:endParaRPr lang="en-CA" dirty="0"/>
          </a:p>
          <a:p>
            <a:r>
              <a:rPr lang="en-CA" dirty="0"/>
              <a:t>Device </a:t>
            </a:r>
            <a:r>
              <a:rPr lang="en-CA" dirty="0">
                <a:sym typeface="Wingdings" panose="05000000000000000000" pitchFamily="2" charset="2"/>
              </a:rPr>
              <a:t> CPU  Memory</a:t>
            </a:r>
            <a:endParaRPr lang="en-CA" dirty="0"/>
          </a:p>
          <a:p>
            <a:r>
              <a:rPr lang="en-CA" dirty="0"/>
              <a:t>The </a:t>
            </a:r>
            <a:r>
              <a:rPr lang="en-CA" b="1" dirty="0"/>
              <a:t>interrupt-based I/O method</a:t>
            </a:r>
            <a:r>
              <a:rPr lang="en-CA" b="0" dirty="0"/>
              <a:t> </a:t>
            </a:r>
            <a:r>
              <a:rPr lang="en-CA" dirty="0"/>
              <a:t>controls the data transfer activity to and from connected I/O devices. It allows the CPU to continue to process other work instead and will be interrupted only when it receives an input signal from an I/O device. For example, if you strike a key on a keyboard, the interrupt I/O will send a signal to the CPU that it needs to pause from its current task and carry out the request from the keyboard stroke.</a:t>
            </a:r>
          </a:p>
          <a:p>
            <a:endParaRPr lang="en-CA" dirty="0"/>
          </a:p>
          <a:p>
            <a:r>
              <a:rPr lang="en-CA" dirty="0"/>
              <a:t>There is also </a:t>
            </a:r>
            <a:r>
              <a:rPr lang="en-CA" b="0" i="0" dirty="0">
                <a:solidFill>
                  <a:srgbClr val="555555"/>
                </a:solidFill>
                <a:effectLst/>
                <a:latin typeface="Open Sans" panose="020B0606030504020204" pitchFamily="34" charset="0"/>
              </a:rPr>
              <a:t>the </a:t>
            </a:r>
            <a:r>
              <a:rPr lang="en-CA" b="1" i="0" dirty="0">
                <a:solidFill>
                  <a:srgbClr val="555555"/>
                </a:solidFill>
                <a:effectLst/>
                <a:latin typeface="Open Sans" panose="020B0606030504020204" pitchFamily="34" charset="0"/>
              </a:rPr>
              <a:t>programmed I/O method</a:t>
            </a:r>
            <a:r>
              <a:rPr lang="en-CA" b="0" i="0" dirty="0">
                <a:solidFill>
                  <a:srgbClr val="555555"/>
                </a:solidFill>
                <a:effectLst/>
                <a:latin typeface="Open Sans" panose="020B0606030504020204" pitchFamily="34" charset="0"/>
              </a:rPr>
              <a:t> , which controls the transfer of data between connected devices and the computer. Each I/O device connected to the computer is continually checked for inputs. Once it receives an input signal from a device, it carries out that request until it no longer receives an input signal. Let's say you want to print a document. When you select print on your computer, the request is sent through the central processing unit (CPU) and the communication signal is acknowledged and sent out to the printer.</a:t>
            </a:r>
          </a:p>
          <a:p>
            <a:endParaRPr lang="en-CA" b="0" i="0" dirty="0">
              <a:solidFill>
                <a:srgbClr val="555555"/>
              </a:solidFill>
              <a:effectLst/>
              <a:latin typeface="Open Sans" panose="020B0606030504020204" pitchFamily="34" charset="0"/>
            </a:endParaRPr>
          </a:p>
          <a:p>
            <a:r>
              <a:rPr lang="en-CA" b="0" i="0" dirty="0">
                <a:solidFill>
                  <a:srgbClr val="555555"/>
                </a:solidFill>
                <a:effectLst/>
                <a:latin typeface="Open Sans" panose="020B0606030504020204" pitchFamily="34" charset="0"/>
              </a:rPr>
              <a:t>Device </a:t>
            </a:r>
            <a:r>
              <a:rPr lang="en-CA" b="0" i="0" dirty="0">
                <a:solidFill>
                  <a:srgbClr val="555555"/>
                </a:solidFill>
                <a:effectLst/>
                <a:latin typeface="Open Sans" panose="020B0606030504020204" pitchFamily="34" charset="0"/>
                <a:sym typeface="Wingdings" panose="05000000000000000000" pitchFamily="2" charset="2"/>
              </a:rPr>
              <a:t> Memory</a:t>
            </a:r>
            <a:endParaRPr lang="en-CA" b="0" i="0" dirty="0">
              <a:solidFill>
                <a:srgbClr val="555555"/>
              </a:solidFill>
              <a:effectLst/>
              <a:latin typeface="Open Sans" panose="020B0606030504020204" pitchFamily="34" charset="0"/>
            </a:endParaRPr>
          </a:p>
          <a:p>
            <a:pPr algn="l"/>
            <a:r>
              <a:rPr lang="en-CA" b="1" i="0" dirty="0">
                <a:solidFill>
                  <a:srgbClr val="555555"/>
                </a:solidFill>
                <a:effectLst/>
                <a:latin typeface="Open Sans" panose="020B0606030504020204" pitchFamily="34" charset="0"/>
              </a:rPr>
              <a:t>Direct Memory Access (DMA) I/O</a:t>
            </a:r>
          </a:p>
          <a:p>
            <a:pPr algn="l"/>
            <a:r>
              <a:rPr lang="en-CA" b="0" i="0" dirty="0">
                <a:solidFill>
                  <a:srgbClr val="555555"/>
                </a:solidFill>
                <a:effectLst/>
                <a:latin typeface="Open Sans" panose="020B0606030504020204" pitchFamily="34" charset="0"/>
              </a:rPr>
              <a:t>The name itself explains what the </a:t>
            </a:r>
            <a:r>
              <a:rPr lang="en-CA" b="1" i="0" dirty="0">
                <a:solidFill>
                  <a:srgbClr val="555555"/>
                </a:solidFill>
                <a:effectLst/>
                <a:latin typeface="Open Sans" panose="020B0606030504020204" pitchFamily="34" charset="0"/>
              </a:rPr>
              <a:t>direct memory access I/O method</a:t>
            </a:r>
            <a:r>
              <a:rPr lang="en-CA" b="0" i="0" dirty="0">
                <a:solidFill>
                  <a:srgbClr val="555555"/>
                </a:solidFill>
                <a:effectLst/>
                <a:latin typeface="Open Sans" panose="020B0606030504020204" pitchFamily="34" charset="0"/>
              </a:rPr>
              <a:t> does. It directly transfers blocks of data between the memory and I/O devices without having to involve the CPU. If the CPU was involved, it would slow down the computer. When an input signal is received from an I/O device that requires access to memory, the DMA will receive the necessary information required to make that transfer, allowing the CPU to continue with its other tasks. For example, if you need to transfer pictures from a camera plugged into a USB port on your computer, instead of the CPU processing this request, the signal will be sent to the DMA, which will handle it.</a:t>
            </a:r>
          </a:p>
          <a:p>
            <a:endParaRPr lang="en-CA" dirty="0"/>
          </a:p>
        </p:txBody>
      </p:sp>
      <p:sp>
        <p:nvSpPr>
          <p:cNvPr id="4" name="Slide Number Placeholder 3"/>
          <p:cNvSpPr>
            <a:spLocks noGrp="1"/>
          </p:cNvSpPr>
          <p:nvPr>
            <p:ph type="sldNum" sz="quarter" idx="5"/>
          </p:nvPr>
        </p:nvSpPr>
        <p:spPr/>
        <p:txBody>
          <a:bodyPr/>
          <a:lstStyle/>
          <a:p>
            <a:fld id="{FE1BEC5A-8E51-4833-8440-746EDABE5222}" type="slidenum">
              <a:rPr lang="en-CA" smtClean="0"/>
              <a:t>14</a:t>
            </a:fld>
            <a:endParaRPr lang="en-CA"/>
          </a:p>
        </p:txBody>
      </p:sp>
    </p:spTree>
    <p:extLst>
      <p:ext uri="{BB962C8B-B14F-4D97-AF65-F5344CB8AC3E}">
        <p14:creationId xmlns:p14="http://schemas.microsoft.com/office/powerpoint/2010/main" val="1740616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03366"/>
                </a:solidFill>
                <a:latin typeface="Liberation Sans Narrow"/>
                <a:cs typeface="Liberation Sans Narrow"/>
              </a:defRPr>
            </a:lvl1pPr>
          </a:lstStyle>
          <a:p>
            <a:endParaRPr/>
          </a:p>
        </p:txBody>
      </p:sp>
      <p:sp>
        <p:nvSpPr>
          <p:cNvPr id="3" name="Holder 3"/>
          <p:cNvSpPr>
            <a:spLocks noGrp="1"/>
          </p:cNvSpPr>
          <p:nvPr>
            <p:ph type="body" idx="1"/>
          </p:nvPr>
        </p:nvSpPr>
        <p:spPr/>
        <p:txBody>
          <a:bodyPr lIns="0" tIns="0" rIns="0" bIns="0"/>
          <a:lstStyle>
            <a:lvl1pPr>
              <a:defRPr sz="2800" b="1" i="0">
                <a:solidFill>
                  <a:srgbClr val="0033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6" name="Holder 6"/>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03366"/>
                </a:solidFill>
                <a:latin typeface="Liberation Sans Narrow"/>
                <a:cs typeface="Liberation Sans Narrow"/>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7" name="Holder 7"/>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003366"/>
                </a:solidFill>
                <a:latin typeface="Liberation Sans Narrow"/>
                <a:cs typeface="Liberation Sans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5" name="Holder 5"/>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4" name="Holder 4"/>
          <p:cNvSpPr>
            <a:spLocks noGrp="1"/>
          </p:cNvSpPr>
          <p:nvPr>
            <p:ph type="sldNum" sz="quarter" idx="7"/>
          </p:nvPr>
        </p:nvSpPr>
        <p:spPr/>
        <p:txBody>
          <a:bodyPr lIns="0" tIns="0" rIns="0" bIns="0"/>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42773"/>
            <a:ext cx="1025648" cy="601522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11251" y="179273"/>
            <a:ext cx="8121497" cy="1062355"/>
          </a:xfrm>
          <a:prstGeom prst="rect">
            <a:avLst/>
          </a:prstGeom>
        </p:spPr>
        <p:txBody>
          <a:bodyPr wrap="square" lIns="0" tIns="0" rIns="0" bIns="0">
            <a:spAutoFit/>
          </a:bodyPr>
          <a:lstStyle>
            <a:lvl1pPr>
              <a:defRPr sz="4000" b="1" i="0">
                <a:solidFill>
                  <a:srgbClr val="003366"/>
                </a:solidFill>
                <a:latin typeface="Liberation Sans Narrow"/>
                <a:cs typeface="Liberation Sans Narrow"/>
              </a:defRPr>
            </a:lvl1pPr>
          </a:lstStyle>
          <a:p>
            <a:endParaRPr/>
          </a:p>
        </p:txBody>
      </p:sp>
      <p:sp>
        <p:nvSpPr>
          <p:cNvPr id="3" name="Holder 3"/>
          <p:cNvSpPr>
            <a:spLocks noGrp="1"/>
          </p:cNvSpPr>
          <p:nvPr>
            <p:ph type="body" idx="1"/>
          </p:nvPr>
        </p:nvSpPr>
        <p:spPr>
          <a:xfrm>
            <a:off x="401726" y="1277893"/>
            <a:ext cx="8340547" cy="4747895"/>
          </a:xfrm>
          <a:prstGeom prst="rect">
            <a:avLst/>
          </a:prstGeom>
        </p:spPr>
        <p:txBody>
          <a:bodyPr wrap="square" lIns="0" tIns="0" rIns="0" bIns="0">
            <a:spAutoFit/>
          </a:bodyPr>
          <a:lstStyle>
            <a:lvl1pPr>
              <a:defRPr sz="2800" b="1" i="0">
                <a:solidFill>
                  <a:srgbClr val="003300"/>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6/20/2022</a:t>
            </a:fld>
            <a:endParaRPr lang="en-US"/>
          </a:p>
        </p:txBody>
      </p:sp>
      <p:sp>
        <p:nvSpPr>
          <p:cNvPr id="6" name="Holder 6"/>
          <p:cNvSpPr>
            <a:spLocks noGrp="1"/>
          </p:cNvSpPr>
          <p:nvPr>
            <p:ph type="sldNum" sz="quarter" idx="7"/>
          </p:nvPr>
        </p:nvSpPr>
        <p:spPr>
          <a:xfrm>
            <a:off x="227075" y="6357441"/>
            <a:ext cx="274320" cy="224790"/>
          </a:xfrm>
          <a:prstGeom prst="rect">
            <a:avLst/>
          </a:prstGeom>
        </p:spPr>
        <p:txBody>
          <a:bodyPr wrap="square" lIns="0" tIns="0" rIns="0" bIns="0">
            <a:spAutoFit/>
          </a:bodyPr>
          <a:lstStyle>
            <a:lvl1pPr>
              <a:defRPr sz="1400" b="0" i="0">
                <a:solidFill>
                  <a:srgbClr val="FF9966"/>
                </a:solidFill>
                <a:latin typeface="Arial"/>
                <a:cs typeface="Arial"/>
              </a:defRPr>
            </a:lvl1pPr>
          </a:lstStyle>
          <a:p>
            <a:pPr marL="38100">
              <a:lnSpc>
                <a:spcPts val="16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3.png"/><Relationship Id="rId18" Type="http://schemas.openxmlformats.org/officeDocument/2006/relationships/customXml" Target="../ink/ink8.xml"/><Relationship Id="rId3" Type="http://schemas.openxmlformats.org/officeDocument/2006/relationships/image" Target="../media/image10.png"/><Relationship Id="rId7" Type="http://schemas.openxmlformats.org/officeDocument/2006/relationships/image" Target="../media/image30.png"/><Relationship Id="rId12" Type="http://schemas.openxmlformats.org/officeDocument/2006/relationships/customXml" Target="../ink/ink5.xml"/><Relationship Id="rId17" Type="http://schemas.openxmlformats.org/officeDocument/2006/relationships/image" Target="../media/image35.png"/><Relationship Id="rId2" Type="http://schemas.openxmlformats.org/officeDocument/2006/relationships/notesSlide" Target="../notesSlides/notesSlide10.xml"/><Relationship Id="rId16" Type="http://schemas.openxmlformats.org/officeDocument/2006/relationships/customXml" Target="../ink/ink7.xml"/><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32.png"/><Relationship Id="rId5" Type="http://schemas.openxmlformats.org/officeDocument/2006/relationships/image" Target="../media/image29.png"/><Relationship Id="rId15" Type="http://schemas.openxmlformats.org/officeDocument/2006/relationships/image" Target="../media/image34.png"/><Relationship Id="rId10" Type="http://schemas.openxmlformats.org/officeDocument/2006/relationships/customXml" Target="../ink/ink4.xml"/><Relationship Id="rId19" Type="http://schemas.openxmlformats.org/officeDocument/2006/relationships/image" Target="../media/image36.png"/><Relationship Id="rId4" Type="http://schemas.openxmlformats.org/officeDocument/2006/relationships/customXml" Target="../ink/ink1.xml"/><Relationship Id="rId9" Type="http://schemas.openxmlformats.org/officeDocument/2006/relationships/image" Target="../media/image31.png"/><Relationship Id="rId14" Type="http://schemas.openxmlformats.org/officeDocument/2006/relationships/customXml" Target="../ink/ink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docs.cs.up.ac.za/programming/asm/derick_tut/syscall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371092" y="84557"/>
            <a:ext cx="8180071" cy="1233170"/>
          </a:xfrm>
          <a:prstGeom prst="rect">
            <a:avLst/>
          </a:prstGeom>
        </p:spPr>
        <p:txBody>
          <a:bodyPr vert="horz" wrap="square" lIns="0" tIns="142875" rIns="0" bIns="0" rtlCol="0">
            <a:spAutoFit/>
          </a:bodyPr>
          <a:lstStyle/>
          <a:p>
            <a:pPr marL="12700" marR="5080">
              <a:lnSpc>
                <a:spcPts val="4220"/>
              </a:lnSpc>
              <a:spcBef>
                <a:spcPts val="1125"/>
              </a:spcBef>
            </a:pPr>
            <a:r>
              <a:rPr sz="4400" dirty="0"/>
              <a:t>CSI3131 Module 1 - </a:t>
            </a:r>
            <a:r>
              <a:rPr sz="4400" spc="-5" dirty="0"/>
              <a:t>Introduction</a:t>
            </a:r>
            <a:r>
              <a:rPr sz="4400" spc="-155" dirty="0"/>
              <a:t> </a:t>
            </a:r>
            <a:r>
              <a:rPr sz="4400" dirty="0"/>
              <a:t>/  </a:t>
            </a:r>
            <a:r>
              <a:rPr sz="4400" spc="-5" dirty="0"/>
              <a:t>Overview </a:t>
            </a:r>
            <a:r>
              <a:rPr sz="4400" dirty="0"/>
              <a:t>of</a:t>
            </a:r>
            <a:r>
              <a:rPr sz="4400" spc="15" dirty="0"/>
              <a:t> </a:t>
            </a:r>
            <a:r>
              <a:rPr sz="4400" spc="-5" dirty="0"/>
              <a:t>OS</a:t>
            </a:r>
            <a:endParaRPr sz="4400" dirty="0"/>
          </a:p>
        </p:txBody>
      </p:sp>
      <p:sp>
        <p:nvSpPr>
          <p:cNvPr id="24" name="object 24"/>
          <p:cNvSpPr txBox="1"/>
          <p:nvPr/>
        </p:nvSpPr>
        <p:spPr>
          <a:xfrm>
            <a:off x="465922" y="1752600"/>
            <a:ext cx="7508875" cy="3819525"/>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003300"/>
                </a:solidFill>
                <a:latin typeface="Arial Black"/>
                <a:cs typeface="Arial Black"/>
              </a:rPr>
              <a:t>Reading: Chapter </a:t>
            </a:r>
            <a:r>
              <a:rPr sz="2800" spc="-5" dirty="0">
                <a:solidFill>
                  <a:srgbClr val="003300"/>
                </a:solidFill>
                <a:latin typeface="Arial Black"/>
                <a:cs typeface="Arial Black"/>
              </a:rPr>
              <a:t>1 </a:t>
            </a:r>
            <a:r>
              <a:rPr sz="2800" spc="-10" dirty="0">
                <a:solidFill>
                  <a:srgbClr val="003300"/>
                </a:solidFill>
                <a:latin typeface="Arial Black"/>
                <a:cs typeface="Arial Black"/>
              </a:rPr>
              <a:t>and </a:t>
            </a:r>
            <a:r>
              <a:rPr sz="2800" spc="-5" dirty="0">
                <a:solidFill>
                  <a:srgbClr val="003300"/>
                </a:solidFill>
                <a:latin typeface="Arial Black"/>
                <a:cs typeface="Arial Black"/>
              </a:rPr>
              <a:t>2</a:t>
            </a:r>
            <a:r>
              <a:rPr sz="2800" spc="75" dirty="0">
                <a:solidFill>
                  <a:srgbClr val="003300"/>
                </a:solidFill>
                <a:latin typeface="Arial Black"/>
                <a:cs typeface="Arial Black"/>
              </a:rPr>
              <a:t> </a:t>
            </a:r>
            <a:r>
              <a:rPr sz="2800" spc="-10" dirty="0">
                <a:solidFill>
                  <a:srgbClr val="003300"/>
                </a:solidFill>
                <a:latin typeface="Arial Black"/>
                <a:cs typeface="Arial Black"/>
              </a:rPr>
              <a:t>(Silberchatz)</a:t>
            </a:r>
            <a:endParaRPr sz="2800" dirty="0">
              <a:latin typeface="Arial Black"/>
              <a:cs typeface="Arial Black"/>
            </a:endParaRPr>
          </a:p>
          <a:p>
            <a:pPr>
              <a:lnSpc>
                <a:spcPct val="100000"/>
              </a:lnSpc>
              <a:spcBef>
                <a:spcPts val="50"/>
              </a:spcBef>
            </a:pPr>
            <a:endParaRPr sz="3300" dirty="0">
              <a:latin typeface="Arial Black"/>
              <a:cs typeface="Arial Black"/>
            </a:endParaRPr>
          </a:p>
          <a:p>
            <a:pPr marL="12700">
              <a:lnSpc>
                <a:spcPct val="100000"/>
              </a:lnSpc>
            </a:pPr>
            <a:r>
              <a:rPr sz="2800" spc="-10" dirty="0">
                <a:solidFill>
                  <a:srgbClr val="003300"/>
                </a:solidFill>
                <a:latin typeface="Arial Black"/>
                <a:cs typeface="Arial Black"/>
              </a:rPr>
              <a:t>Goal:</a:t>
            </a:r>
            <a:endParaRPr sz="2800" dirty="0">
              <a:latin typeface="Arial Black"/>
              <a:cs typeface="Arial Black"/>
            </a:endParaRPr>
          </a:p>
          <a:p>
            <a:pPr marL="355600" marR="5080" indent="-342900">
              <a:lnSpc>
                <a:spcPct val="100000"/>
              </a:lnSpc>
              <a:spcBef>
                <a:spcPts val="595"/>
              </a:spcBef>
              <a:buClr>
                <a:srgbClr val="006666"/>
              </a:buClr>
              <a:buFont typeface="Wingdings"/>
              <a:buChar char=""/>
              <a:tabLst>
                <a:tab pos="354965" algn="l"/>
                <a:tab pos="355600" algn="l"/>
              </a:tabLst>
            </a:pPr>
            <a:r>
              <a:rPr sz="2400" dirty="0">
                <a:solidFill>
                  <a:srgbClr val="003300"/>
                </a:solidFill>
                <a:latin typeface="Arial Black"/>
                <a:cs typeface="Arial Black"/>
              </a:rPr>
              <a:t>Do a quick </a:t>
            </a:r>
            <a:r>
              <a:rPr sz="2400" spc="-5" dirty="0">
                <a:solidFill>
                  <a:srgbClr val="003300"/>
                </a:solidFill>
                <a:latin typeface="Arial Black"/>
                <a:cs typeface="Arial Black"/>
              </a:rPr>
              <a:t>overview of </a:t>
            </a:r>
            <a:r>
              <a:rPr sz="2400" dirty="0">
                <a:solidFill>
                  <a:srgbClr val="003300"/>
                </a:solidFill>
                <a:latin typeface="Arial Black"/>
                <a:cs typeface="Arial Black"/>
              </a:rPr>
              <a:t>the </a:t>
            </a:r>
            <a:r>
              <a:rPr sz="2400" spc="-5" dirty="0">
                <a:solidFill>
                  <a:srgbClr val="003300"/>
                </a:solidFill>
                <a:latin typeface="Arial Black"/>
                <a:cs typeface="Arial Black"/>
              </a:rPr>
              <a:t>organization </a:t>
            </a:r>
            <a:r>
              <a:rPr sz="2400" dirty="0">
                <a:solidFill>
                  <a:srgbClr val="003300"/>
                </a:solidFill>
                <a:latin typeface="Arial Black"/>
                <a:cs typeface="Arial Black"/>
              </a:rPr>
              <a:t>of  </a:t>
            </a:r>
            <a:r>
              <a:rPr sz="2400" spc="-5" dirty="0">
                <a:solidFill>
                  <a:srgbClr val="003300"/>
                </a:solidFill>
                <a:latin typeface="Arial Black"/>
                <a:cs typeface="Arial Black"/>
              </a:rPr>
              <a:t>computers </a:t>
            </a:r>
            <a:r>
              <a:rPr sz="2400" dirty="0">
                <a:solidFill>
                  <a:srgbClr val="003300"/>
                </a:solidFill>
                <a:latin typeface="Arial Black"/>
                <a:cs typeface="Arial Black"/>
              </a:rPr>
              <a:t>- </a:t>
            </a:r>
            <a:r>
              <a:rPr sz="2400" spc="-5" dirty="0">
                <a:solidFill>
                  <a:srgbClr val="003300"/>
                </a:solidFill>
                <a:latin typeface="Arial Black"/>
                <a:cs typeface="Arial Black"/>
              </a:rPr>
              <a:t>processor </a:t>
            </a:r>
            <a:r>
              <a:rPr sz="2400" dirty="0">
                <a:solidFill>
                  <a:srgbClr val="003300"/>
                </a:solidFill>
                <a:latin typeface="Arial Black"/>
                <a:cs typeface="Arial Black"/>
              </a:rPr>
              <a:t>(CPU), </a:t>
            </a:r>
            <a:r>
              <a:rPr sz="2400" spc="-5" dirty="0">
                <a:solidFill>
                  <a:srgbClr val="003300"/>
                </a:solidFill>
                <a:latin typeface="Arial Black"/>
                <a:cs typeface="Arial Black"/>
              </a:rPr>
              <a:t>memory, and  input </a:t>
            </a:r>
            <a:r>
              <a:rPr sz="2400" dirty="0">
                <a:solidFill>
                  <a:srgbClr val="003300"/>
                </a:solidFill>
                <a:latin typeface="Arial Black"/>
                <a:cs typeface="Arial Black"/>
              </a:rPr>
              <a:t>/ </a:t>
            </a:r>
            <a:r>
              <a:rPr sz="2400" spc="-5" dirty="0">
                <a:solidFill>
                  <a:srgbClr val="003300"/>
                </a:solidFill>
                <a:latin typeface="Arial Black"/>
                <a:cs typeface="Arial Black"/>
              </a:rPr>
              <a:t>output, architecture and general  operations.</a:t>
            </a:r>
            <a:endParaRPr sz="2400" dirty="0">
              <a:latin typeface="Arial Black"/>
              <a:cs typeface="Arial Black"/>
            </a:endParaRPr>
          </a:p>
          <a:p>
            <a:pPr marL="355600" marR="715010" indent="-342900">
              <a:lnSpc>
                <a:spcPct val="100000"/>
              </a:lnSpc>
              <a:spcBef>
                <a:spcPts val="580"/>
              </a:spcBef>
              <a:buClr>
                <a:srgbClr val="006666"/>
              </a:buClr>
              <a:buFont typeface="Wingdings"/>
              <a:buChar char=""/>
              <a:tabLst>
                <a:tab pos="354965" algn="l"/>
                <a:tab pos="355600" algn="l"/>
              </a:tabLst>
            </a:pPr>
            <a:r>
              <a:rPr sz="2400" spc="-5" dirty="0">
                <a:solidFill>
                  <a:srgbClr val="003300"/>
                </a:solidFill>
                <a:latin typeface="Arial Black"/>
                <a:cs typeface="Arial Black"/>
              </a:rPr>
              <a:t>Introduce </a:t>
            </a:r>
            <a:r>
              <a:rPr sz="2400" dirty="0">
                <a:solidFill>
                  <a:srgbClr val="003300"/>
                </a:solidFill>
                <a:latin typeface="Arial Black"/>
                <a:cs typeface="Arial Black"/>
              </a:rPr>
              <a:t>the </a:t>
            </a:r>
            <a:r>
              <a:rPr sz="2400" spc="-5" dirty="0">
                <a:solidFill>
                  <a:srgbClr val="003300"/>
                </a:solidFill>
                <a:latin typeface="Arial Black"/>
                <a:cs typeface="Arial Black"/>
              </a:rPr>
              <a:t>operating system </a:t>
            </a:r>
            <a:r>
              <a:rPr sz="2400" dirty="0">
                <a:solidFill>
                  <a:srgbClr val="003300"/>
                </a:solidFill>
                <a:latin typeface="Arial Black"/>
                <a:cs typeface="Arial Black"/>
              </a:rPr>
              <a:t>to  </a:t>
            </a:r>
            <a:r>
              <a:rPr sz="2400" spc="-5" dirty="0">
                <a:solidFill>
                  <a:srgbClr val="003300"/>
                </a:solidFill>
                <a:latin typeface="Arial Black"/>
                <a:cs typeface="Arial Black"/>
              </a:rPr>
              <a:t>understand </a:t>
            </a:r>
            <a:r>
              <a:rPr sz="2400" dirty="0">
                <a:solidFill>
                  <a:srgbClr val="003300"/>
                </a:solidFill>
                <a:latin typeface="Arial Black"/>
                <a:cs typeface="Arial Black"/>
              </a:rPr>
              <a:t>its role </a:t>
            </a:r>
            <a:r>
              <a:rPr sz="2400" spc="-5" dirty="0">
                <a:solidFill>
                  <a:srgbClr val="003300"/>
                </a:solidFill>
                <a:latin typeface="Arial Black"/>
                <a:cs typeface="Arial Black"/>
              </a:rPr>
              <a:t>and </a:t>
            </a:r>
            <a:r>
              <a:rPr sz="2400" dirty="0">
                <a:solidFill>
                  <a:srgbClr val="003300"/>
                </a:solidFill>
                <a:latin typeface="Arial Black"/>
                <a:cs typeface="Arial Black"/>
              </a:rPr>
              <a:t>main</a:t>
            </a:r>
            <a:r>
              <a:rPr sz="2400" spc="-65" dirty="0">
                <a:solidFill>
                  <a:srgbClr val="003300"/>
                </a:solidFill>
                <a:latin typeface="Arial Black"/>
                <a:cs typeface="Arial Black"/>
              </a:rPr>
              <a:t> </a:t>
            </a:r>
            <a:r>
              <a:rPr sz="2400" spc="-5" dirty="0">
                <a:solidFill>
                  <a:srgbClr val="003300"/>
                </a:solidFill>
                <a:latin typeface="Arial Black"/>
                <a:cs typeface="Arial Black"/>
              </a:rPr>
              <a:t>functions</a:t>
            </a:r>
            <a:endParaRPr sz="2400" dirty="0">
              <a:latin typeface="Arial Black"/>
              <a:cs typeface="Arial Black"/>
            </a:endParaRPr>
          </a:p>
        </p:txBody>
      </p:sp>
      <p:sp>
        <p:nvSpPr>
          <p:cNvPr id="25" name="object 25"/>
          <p:cNvSpPr txBox="1"/>
          <p:nvPr/>
        </p:nvSpPr>
        <p:spPr>
          <a:xfrm>
            <a:off x="215798" y="6343115"/>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1</a:t>
            </a:fld>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58673" y="79998"/>
            <a:ext cx="7337527" cy="635000"/>
          </a:xfrm>
          <a:prstGeom prst="rect">
            <a:avLst/>
          </a:prstGeom>
        </p:spPr>
        <p:txBody>
          <a:bodyPr vert="horz" wrap="square" lIns="0" tIns="12065" rIns="0" bIns="0" rtlCol="0">
            <a:spAutoFit/>
          </a:bodyPr>
          <a:lstStyle/>
          <a:p>
            <a:pPr marL="12700">
              <a:lnSpc>
                <a:spcPct val="100000"/>
              </a:lnSpc>
              <a:spcBef>
                <a:spcPts val="95"/>
              </a:spcBef>
            </a:pPr>
            <a:r>
              <a:rPr spc="-5" dirty="0"/>
              <a:t>Structure of the I/O</a:t>
            </a:r>
            <a:r>
              <a:rPr spc="-25" dirty="0"/>
              <a:t> </a:t>
            </a:r>
            <a:r>
              <a:rPr spc="-10" dirty="0"/>
              <a:t>controller</a:t>
            </a:r>
          </a:p>
        </p:txBody>
      </p:sp>
      <p:sp>
        <p:nvSpPr>
          <p:cNvPr id="6" name="object 6"/>
          <p:cNvSpPr txBox="1"/>
          <p:nvPr/>
        </p:nvSpPr>
        <p:spPr>
          <a:xfrm>
            <a:off x="785876" y="4085691"/>
            <a:ext cx="7203440" cy="1971039"/>
          </a:xfrm>
          <a:prstGeom prst="rect">
            <a:avLst/>
          </a:prstGeom>
        </p:spPr>
        <p:txBody>
          <a:bodyPr vert="horz" wrap="square" lIns="0" tIns="43180" rIns="0" bIns="0" rtlCol="0">
            <a:spAutoFit/>
          </a:bodyPr>
          <a:lstStyle/>
          <a:p>
            <a:pPr marL="355600" indent="-342900">
              <a:lnSpc>
                <a:spcPct val="100000"/>
              </a:lnSpc>
              <a:spcBef>
                <a:spcPts val="340"/>
              </a:spcBef>
              <a:buClr>
                <a:srgbClr val="006666"/>
              </a:buClr>
              <a:buFont typeface="Wingdings"/>
              <a:buChar char=""/>
              <a:tabLst>
                <a:tab pos="354965" algn="l"/>
                <a:tab pos="355600" algn="l"/>
              </a:tabLst>
            </a:pPr>
            <a:r>
              <a:rPr sz="2000" b="1" dirty="0">
                <a:solidFill>
                  <a:srgbClr val="003300"/>
                </a:solidFill>
                <a:latin typeface="Arial"/>
                <a:cs typeface="Arial"/>
              </a:rPr>
              <a:t>Bus data are buffered in the “data register” (I/O</a:t>
            </a:r>
            <a:r>
              <a:rPr sz="2000" b="1" spc="-200" dirty="0">
                <a:solidFill>
                  <a:srgbClr val="003300"/>
                </a:solidFill>
                <a:latin typeface="Arial"/>
                <a:cs typeface="Arial"/>
              </a:rPr>
              <a:t> </a:t>
            </a:r>
            <a:r>
              <a:rPr sz="2000" b="1" dirty="0">
                <a:solidFill>
                  <a:srgbClr val="003300"/>
                </a:solidFill>
                <a:latin typeface="Arial"/>
                <a:cs typeface="Arial"/>
              </a:rPr>
              <a:t>ports)</a:t>
            </a:r>
            <a:endParaRPr sz="2000">
              <a:latin typeface="Arial"/>
              <a:cs typeface="Arial"/>
            </a:endParaRPr>
          </a:p>
          <a:p>
            <a:pPr marL="355600" indent="-342900">
              <a:lnSpc>
                <a:spcPct val="100000"/>
              </a:lnSpc>
              <a:spcBef>
                <a:spcPts val="240"/>
              </a:spcBef>
              <a:buClr>
                <a:srgbClr val="006666"/>
              </a:buClr>
              <a:buFont typeface="Wingdings"/>
              <a:buChar char=""/>
              <a:tabLst>
                <a:tab pos="354965" algn="l"/>
                <a:tab pos="355600" algn="l"/>
              </a:tabLst>
            </a:pPr>
            <a:r>
              <a:rPr sz="2000" b="1" dirty="0">
                <a:solidFill>
                  <a:srgbClr val="003300"/>
                </a:solidFill>
                <a:latin typeface="Arial"/>
                <a:cs typeface="Arial"/>
              </a:rPr>
              <a:t>The “Status / </a:t>
            </a:r>
            <a:r>
              <a:rPr sz="2000" b="1" spc="-5" dirty="0">
                <a:solidFill>
                  <a:srgbClr val="003300"/>
                </a:solidFill>
                <a:latin typeface="Arial"/>
                <a:cs typeface="Arial"/>
              </a:rPr>
              <a:t>Control” </a:t>
            </a:r>
            <a:r>
              <a:rPr sz="2000" b="1" dirty="0">
                <a:solidFill>
                  <a:srgbClr val="003300"/>
                </a:solidFill>
                <a:latin typeface="Arial"/>
                <a:cs typeface="Arial"/>
              </a:rPr>
              <a:t>register</a:t>
            </a:r>
            <a:r>
              <a:rPr sz="2000" b="1" spc="-105" dirty="0">
                <a:solidFill>
                  <a:srgbClr val="003300"/>
                </a:solidFill>
                <a:latin typeface="Arial"/>
                <a:cs typeface="Arial"/>
              </a:rPr>
              <a:t> </a:t>
            </a:r>
            <a:r>
              <a:rPr sz="2000" b="1" dirty="0">
                <a:solidFill>
                  <a:srgbClr val="003300"/>
                </a:solidFill>
                <a:latin typeface="Arial"/>
                <a:cs typeface="Arial"/>
              </a:rPr>
              <a:t>contains:</a:t>
            </a:r>
            <a:endParaRPr sz="2000">
              <a:latin typeface="Arial"/>
              <a:cs typeface="Arial"/>
            </a:endParaRPr>
          </a:p>
          <a:p>
            <a:pPr marL="756285" lvl="1" indent="-287655">
              <a:lnSpc>
                <a:spcPct val="100000"/>
              </a:lnSpc>
              <a:spcBef>
                <a:spcPts val="225"/>
              </a:spcBef>
              <a:buClr>
                <a:srgbClr val="336699"/>
              </a:buClr>
              <a:buSzPct val="75000"/>
              <a:buFont typeface="Wingdings"/>
              <a:buChar char=""/>
              <a:tabLst>
                <a:tab pos="756285" algn="l"/>
                <a:tab pos="756920" algn="l"/>
              </a:tabLst>
            </a:pPr>
            <a:r>
              <a:rPr sz="1800" b="1" dirty="0">
                <a:solidFill>
                  <a:srgbClr val="003366"/>
                </a:solidFill>
                <a:latin typeface="Arial"/>
                <a:cs typeface="Arial"/>
              </a:rPr>
              <a:t>information on the </a:t>
            </a:r>
            <a:r>
              <a:rPr sz="1800" b="1" spc="-5" dirty="0">
                <a:solidFill>
                  <a:srgbClr val="003366"/>
                </a:solidFill>
                <a:latin typeface="Arial"/>
                <a:cs typeface="Arial"/>
              </a:rPr>
              <a:t>status </a:t>
            </a:r>
            <a:r>
              <a:rPr sz="1800" b="1" dirty="0">
                <a:solidFill>
                  <a:srgbClr val="003366"/>
                </a:solidFill>
                <a:latin typeface="Arial"/>
                <a:cs typeface="Arial"/>
              </a:rPr>
              <a:t>of the I/O</a:t>
            </a:r>
            <a:r>
              <a:rPr sz="1800" b="1" spc="-40" dirty="0">
                <a:solidFill>
                  <a:srgbClr val="003366"/>
                </a:solidFill>
                <a:latin typeface="Arial"/>
                <a:cs typeface="Arial"/>
              </a:rPr>
              <a:t> </a:t>
            </a:r>
            <a:r>
              <a:rPr sz="1800" b="1" spc="-5" dirty="0">
                <a:solidFill>
                  <a:srgbClr val="003366"/>
                </a:solidFill>
                <a:latin typeface="Arial"/>
                <a:cs typeface="Arial"/>
              </a:rPr>
              <a:t>operation</a:t>
            </a:r>
            <a:endParaRPr sz="1800">
              <a:latin typeface="Arial"/>
              <a:cs typeface="Arial"/>
            </a:endParaRPr>
          </a:p>
          <a:p>
            <a:pPr marL="756285" lvl="1" indent="-287655">
              <a:lnSpc>
                <a:spcPct val="100000"/>
              </a:lnSpc>
              <a:spcBef>
                <a:spcPts val="215"/>
              </a:spcBef>
              <a:buClr>
                <a:srgbClr val="336699"/>
              </a:buClr>
              <a:buSzPct val="75000"/>
              <a:buFont typeface="Wingdings"/>
              <a:buChar char=""/>
              <a:tabLst>
                <a:tab pos="756285" algn="l"/>
                <a:tab pos="756920" algn="l"/>
              </a:tabLst>
            </a:pPr>
            <a:r>
              <a:rPr sz="1800" b="1" dirty="0">
                <a:solidFill>
                  <a:srgbClr val="003366"/>
                </a:solidFill>
                <a:latin typeface="Arial"/>
                <a:cs typeface="Arial"/>
              </a:rPr>
              <a:t>the control </a:t>
            </a:r>
            <a:r>
              <a:rPr sz="1800" b="1" spc="-5" dirty="0">
                <a:solidFill>
                  <a:srgbClr val="003366"/>
                </a:solidFill>
                <a:latin typeface="Arial"/>
                <a:cs typeface="Arial"/>
              </a:rPr>
              <a:t>information </a:t>
            </a:r>
            <a:r>
              <a:rPr sz="1800" b="1" dirty="0">
                <a:solidFill>
                  <a:srgbClr val="003366"/>
                </a:solidFill>
                <a:latin typeface="Arial"/>
                <a:cs typeface="Arial"/>
              </a:rPr>
              <a:t>coming from the</a:t>
            </a:r>
            <a:r>
              <a:rPr sz="1800" b="1" spc="-40" dirty="0">
                <a:solidFill>
                  <a:srgbClr val="003366"/>
                </a:solidFill>
                <a:latin typeface="Arial"/>
                <a:cs typeface="Arial"/>
              </a:rPr>
              <a:t> </a:t>
            </a:r>
            <a:r>
              <a:rPr sz="1800" b="1" spc="-5" dirty="0">
                <a:solidFill>
                  <a:srgbClr val="003366"/>
                </a:solidFill>
                <a:latin typeface="Arial"/>
                <a:cs typeface="Arial"/>
              </a:rPr>
              <a:t>CPU</a:t>
            </a:r>
            <a:endParaRPr sz="1800">
              <a:latin typeface="Arial"/>
              <a:cs typeface="Arial"/>
            </a:endParaRPr>
          </a:p>
          <a:p>
            <a:pPr marL="355600" indent="-342900">
              <a:lnSpc>
                <a:spcPct val="100000"/>
              </a:lnSpc>
              <a:spcBef>
                <a:spcPts val="235"/>
              </a:spcBef>
              <a:buClr>
                <a:srgbClr val="006666"/>
              </a:buClr>
              <a:buFont typeface="Wingdings"/>
              <a:buChar char=""/>
              <a:tabLst>
                <a:tab pos="354965" algn="l"/>
                <a:tab pos="355600" algn="l"/>
              </a:tabLst>
            </a:pPr>
            <a:r>
              <a:rPr sz="2000" b="1" dirty="0">
                <a:solidFill>
                  <a:srgbClr val="003300"/>
                </a:solidFill>
                <a:latin typeface="Arial"/>
                <a:cs typeface="Arial"/>
              </a:rPr>
              <a:t>The </a:t>
            </a:r>
            <a:r>
              <a:rPr sz="2000" b="1" spc="-5" dirty="0">
                <a:solidFill>
                  <a:srgbClr val="003300"/>
                </a:solidFill>
                <a:latin typeface="Arial"/>
                <a:cs typeface="Arial"/>
              </a:rPr>
              <a:t>“I/O logic” circuit </a:t>
            </a:r>
            <a:r>
              <a:rPr sz="2000" b="1" dirty="0">
                <a:solidFill>
                  <a:srgbClr val="003300"/>
                </a:solidFill>
                <a:latin typeface="Arial"/>
                <a:cs typeface="Arial"/>
              </a:rPr>
              <a:t>interacts with the CPU </a:t>
            </a:r>
            <a:r>
              <a:rPr sz="2000" b="1" spc="-10" dirty="0">
                <a:solidFill>
                  <a:srgbClr val="003300"/>
                </a:solidFill>
                <a:latin typeface="Arial"/>
                <a:cs typeface="Arial"/>
              </a:rPr>
              <a:t>via </a:t>
            </a:r>
            <a:r>
              <a:rPr sz="2000" b="1" dirty="0">
                <a:solidFill>
                  <a:srgbClr val="003300"/>
                </a:solidFill>
                <a:latin typeface="Arial"/>
                <a:cs typeface="Arial"/>
              </a:rPr>
              <a:t>the</a:t>
            </a:r>
            <a:r>
              <a:rPr sz="2000" b="1" spc="-120" dirty="0">
                <a:solidFill>
                  <a:srgbClr val="003300"/>
                </a:solidFill>
                <a:latin typeface="Arial"/>
                <a:cs typeface="Arial"/>
              </a:rPr>
              <a:t> </a:t>
            </a:r>
            <a:r>
              <a:rPr sz="2000" b="1" dirty="0">
                <a:solidFill>
                  <a:srgbClr val="003300"/>
                </a:solidFill>
                <a:latin typeface="Arial"/>
                <a:cs typeface="Arial"/>
              </a:rPr>
              <a:t>bus.</a:t>
            </a:r>
            <a:endParaRPr sz="2000">
              <a:latin typeface="Arial"/>
              <a:cs typeface="Arial"/>
            </a:endParaRPr>
          </a:p>
          <a:p>
            <a:pPr marL="355600" indent="-342900">
              <a:lnSpc>
                <a:spcPct val="100000"/>
              </a:lnSpc>
              <a:spcBef>
                <a:spcPts val="240"/>
              </a:spcBef>
              <a:buClr>
                <a:srgbClr val="006666"/>
              </a:buClr>
              <a:buFont typeface="Wingdings"/>
              <a:buChar char=""/>
              <a:tabLst>
                <a:tab pos="354965" algn="l"/>
                <a:tab pos="355600" algn="l"/>
              </a:tabLst>
            </a:pPr>
            <a:r>
              <a:rPr sz="2000" b="1" dirty="0">
                <a:solidFill>
                  <a:srgbClr val="003300"/>
                </a:solidFill>
                <a:latin typeface="Arial"/>
                <a:cs typeface="Arial"/>
              </a:rPr>
              <a:t>Contains </a:t>
            </a:r>
            <a:r>
              <a:rPr sz="2000" b="1" spc="-5" dirty="0">
                <a:solidFill>
                  <a:srgbClr val="003300"/>
                </a:solidFill>
                <a:latin typeface="Arial"/>
                <a:cs typeface="Arial"/>
              </a:rPr>
              <a:t>logic </a:t>
            </a:r>
            <a:r>
              <a:rPr sz="2000" b="1" dirty="0">
                <a:solidFill>
                  <a:srgbClr val="003300"/>
                </a:solidFill>
                <a:latin typeface="Arial"/>
                <a:cs typeface="Arial"/>
              </a:rPr>
              <a:t>specific to the interface of each</a:t>
            </a:r>
            <a:r>
              <a:rPr sz="2000" b="1" spc="-150" dirty="0">
                <a:solidFill>
                  <a:srgbClr val="003300"/>
                </a:solidFill>
                <a:latin typeface="Arial"/>
                <a:cs typeface="Arial"/>
              </a:rPr>
              <a:t> </a:t>
            </a:r>
            <a:r>
              <a:rPr sz="2000" b="1" spc="-5" dirty="0">
                <a:solidFill>
                  <a:srgbClr val="003300"/>
                </a:solidFill>
                <a:latin typeface="Arial"/>
                <a:cs typeface="Arial"/>
              </a:rPr>
              <a:t>device</a:t>
            </a:r>
            <a:endParaRPr sz="2000">
              <a:latin typeface="Arial"/>
              <a:cs typeface="Arial"/>
            </a:endParaRPr>
          </a:p>
        </p:txBody>
      </p:sp>
      <p:sp>
        <p:nvSpPr>
          <p:cNvPr id="7" name="object 7"/>
          <p:cNvSpPr/>
          <p:nvPr/>
        </p:nvSpPr>
        <p:spPr>
          <a:xfrm>
            <a:off x="2194560" y="1147572"/>
            <a:ext cx="5314188" cy="2682240"/>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215798" y="6343115"/>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10</a:t>
            </a:fld>
            <a:endParaRPr sz="1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8354" y="393318"/>
            <a:ext cx="7807046" cy="635000"/>
          </a:xfrm>
          <a:prstGeom prst="rect">
            <a:avLst/>
          </a:prstGeom>
        </p:spPr>
        <p:txBody>
          <a:bodyPr vert="horz" wrap="square" lIns="0" tIns="12065" rIns="0" bIns="0" rtlCol="0">
            <a:spAutoFit/>
          </a:bodyPr>
          <a:lstStyle/>
          <a:p>
            <a:pPr marL="12700">
              <a:lnSpc>
                <a:spcPct val="100000"/>
              </a:lnSpc>
              <a:spcBef>
                <a:spcPts val="95"/>
              </a:spcBef>
            </a:pPr>
            <a:r>
              <a:rPr spc="-5" dirty="0"/>
              <a:t>CPU Registers </a:t>
            </a:r>
            <a:r>
              <a:rPr sz="3200" dirty="0"/>
              <a:t>(fast memory on</a:t>
            </a:r>
            <a:r>
              <a:rPr sz="3200" spc="-70" dirty="0"/>
              <a:t> </a:t>
            </a:r>
            <a:r>
              <a:rPr sz="3200" spc="-5" dirty="0"/>
              <a:t>cpu)</a:t>
            </a:r>
            <a:endParaRPr sz="3200" dirty="0"/>
          </a:p>
        </p:txBody>
      </p:sp>
      <p:sp>
        <p:nvSpPr>
          <p:cNvPr id="7" name="object 7"/>
          <p:cNvSpPr txBox="1"/>
          <p:nvPr/>
        </p:nvSpPr>
        <p:spPr>
          <a:xfrm>
            <a:off x="486155" y="6357441"/>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11</a:t>
            </a:fld>
            <a:endParaRPr sz="1400">
              <a:latin typeface="Arial"/>
              <a:cs typeface="Arial"/>
            </a:endParaRPr>
          </a:p>
        </p:txBody>
      </p:sp>
      <p:sp>
        <p:nvSpPr>
          <p:cNvPr id="6" name="object 6"/>
          <p:cNvSpPr txBox="1"/>
          <p:nvPr/>
        </p:nvSpPr>
        <p:spPr>
          <a:xfrm>
            <a:off x="1106525" y="1572899"/>
            <a:ext cx="7679055" cy="4221480"/>
          </a:xfrm>
          <a:prstGeom prst="rect">
            <a:avLst/>
          </a:prstGeom>
        </p:spPr>
        <p:txBody>
          <a:bodyPr vert="horz" wrap="square" lIns="0" tIns="97155" rIns="0" bIns="0" rtlCol="0">
            <a:spAutoFit/>
          </a:bodyPr>
          <a:lstStyle/>
          <a:p>
            <a:pPr marL="355600" indent="-343535">
              <a:lnSpc>
                <a:spcPct val="100000"/>
              </a:lnSpc>
              <a:spcBef>
                <a:spcPts val="765"/>
              </a:spcBef>
              <a:buClr>
                <a:srgbClr val="006666"/>
              </a:buClr>
              <a:buFont typeface="Wingdings"/>
              <a:buChar char=""/>
              <a:tabLst>
                <a:tab pos="355600" algn="l"/>
                <a:tab pos="356235" algn="l"/>
              </a:tabLst>
            </a:pPr>
            <a:r>
              <a:rPr sz="2800" b="1" spc="-5" dirty="0">
                <a:solidFill>
                  <a:srgbClr val="003300"/>
                </a:solidFill>
                <a:latin typeface="Arial"/>
                <a:cs typeface="Arial"/>
              </a:rPr>
              <a:t>Control &amp; Status</a:t>
            </a:r>
            <a:r>
              <a:rPr sz="2800" b="1" spc="30" dirty="0">
                <a:solidFill>
                  <a:srgbClr val="003300"/>
                </a:solidFill>
                <a:latin typeface="Arial"/>
                <a:cs typeface="Arial"/>
              </a:rPr>
              <a:t> </a:t>
            </a:r>
            <a:r>
              <a:rPr sz="2800" b="1" spc="-5" dirty="0">
                <a:solidFill>
                  <a:srgbClr val="003300"/>
                </a:solidFill>
                <a:latin typeface="Arial"/>
                <a:cs typeface="Arial"/>
              </a:rPr>
              <a:t>Registers</a:t>
            </a:r>
            <a:endParaRPr sz="2800">
              <a:latin typeface="Arial"/>
              <a:cs typeface="Arial"/>
            </a:endParaRPr>
          </a:p>
          <a:p>
            <a:pPr marL="756285" lvl="1" indent="-287020">
              <a:lnSpc>
                <a:spcPct val="100000"/>
              </a:lnSpc>
              <a:spcBef>
                <a:spcPts val="635"/>
              </a:spcBef>
              <a:buClr>
                <a:srgbClr val="336699"/>
              </a:buClr>
              <a:buSzPct val="75000"/>
              <a:buFont typeface="Wingdings"/>
              <a:buChar char=""/>
              <a:tabLst>
                <a:tab pos="756285" algn="l"/>
                <a:tab pos="756920" algn="l"/>
              </a:tabLst>
            </a:pPr>
            <a:r>
              <a:rPr sz="2600" b="1" dirty="0">
                <a:solidFill>
                  <a:srgbClr val="003366"/>
                </a:solidFill>
                <a:latin typeface="Arial"/>
                <a:cs typeface="Arial"/>
              </a:rPr>
              <a:t>Generally not available to user</a:t>
            </a:r>
            <a:r>
              <a:rPr sz="2600" b="1" spc="-50" dirty="0">
                <a:solidFill>
                  <a:srgbClr val="003366"/>
                </a:solidFill>
                <a:latin typeface="Arial"/>
                <a:cs typeface="Arial"/>
              </a:rPr>
              <a:t> </a:t>
            </a:r>
            <a:r>
              <a:rPr sz="2600" b="1" dirty="0">
                <a:solidFill>
                  <a:srgbClr val="003366"/>
                </a:solidFill>
                <a:latin typeface="Arial"/>
                <a:cs typeface="Arial"/>
              </a:rPr>
              <a:t>programs</a:t>
            </a:r>
            <a:endParaRPr sz="2600">
              <a:latin typeface="Arial"/>
              <a:cs typeface="Arial"/>
            </a:endParaRPr>
          </a:p>
          <a:p>
            <a:pPr marL="756285" lvl="1" indent="-287020">
              <a:lnSpc>
                <a:spcPct val="100000"/>
              </a:lnSpc>
              <a:spcBef>
                <a:spcPts val="625"/>
              </a:spcBef>
              <a:buClr>
                <a:srgbClr val="336699"/>
              </a:buClr>
              <a:buSzPct val="75000"/>
              <a:buFont typeface="Wingdings"/>
              <a:buChar char=""/>
              <a:tabLst>
                <a:tab pos="756285" algn="l"/>
                <a:tab pos="756920" algn="l"/>
              </a:tabLst>
            </a:pPr>
            <a:r>
              <a:rPr sz="2600" b="1" dirty="0">
                <a:solidFill>
                  <a:srgbClr val="003366"/>
                </a:solidFill>
                <a:latin typeface="Arial"/>
                <a:cs typeface="Arial"/>
              </a:rPr>
              <a:t>some used by CPU to control its</a:t>
            </a:r>
            <a:r>
              <a:rPr sz="2600" b="1" spc="-85" dirty="0">
                <a:solidFill>
                  <a:srgbClr val="003366"/>
                </a:solidFill>
                <a:latin typeface="Arial"/>
                <a:cs typeface="Arial"/>
              </a:rPr>
              <a:t> </a:t>
            </a:r>
            <a:r>
              <a:rPr sz="2600" b="1" dirty="0">
                <a:solidFill>
                  <a:srgbClr val="003366"/>
                </a:solidFill>
                <a:latin typeface="Arial"/>
                <a:cs typeface="Arial"/>
              </a:rPr>
              <a:t>operation</a:t>
            </a:r>
            <a:endParaRPr sz="2600">
              <a:latin typeface="Arial"/>
              <a:cs typeface="Arial"/>
            </a:endParaRPr>
          </a:p>
          <a:p>
            <a:pPr marL="756285" marR="1090930" lvl="1" indent="-287020">
              <a:lnSpc>
                <a:spcPct val="100000"/>
              </a:lnSpc>
              <a:spcBef>
                <a:spcPts val="625"/>
              </a:spcBef>
              <a:buClr>
                <a:srgbClr val="336699"/>
              </a:buClr>
              <a:buSzPct val="75000"/>
              <a:buFont typeface="Wingdings"/>
              <a:buChar char=""/>
              <a:tabLst>
                <a:tab pos="756285" algn="l"/>
                <a:tab pos="756920" algn="l"/>
              </a:tabLst>
            </a:pPr>
            <a:r>
              <a:rPr sz="2600" b="1" dirty="0">
                <a:solidFill>
                  <a:srgbClr val="003366"/>
                </a:solidFill>
                <a:latin typeface="Arial"/>
                <a:cs typeface="Arial"/>
              </a:rPr>
              <a:t>some used by OS to control</a:t>
            </a:r>
            <a:r>
              <a:rPr sz="2600" b="1" spc="-70" dirty="0">
                <a:solidFill>
                  <a:srgbClr val="003366"/>
                </a:solidFill>
                <a:latin typeface="Arial"/>
                <a:cs typeface="Arial"/>
              </a:rPr>
              <a:t> </a:t>
            </a:r>
            <a:r>
              <a:rPr sz="2600" b="1" dirty="0">
                <a:solidFill>
                  <a:srgbClr val="003366"/>
                </a:solidFill>
                <a:latin typeface="Arial"/>
                <a:cs typeface="Arial"/>
              </a:rPr>
              <a:t>program  execution</a:t>
            </a:r>
            <a:endParaRPr sz="2600">
              <a:latin typeface="Arial"/>
              <a:cs typeface="Arial"/>
            </a:endParaRPr>
          </a:p>
          <a:p>
            <a:pPr marL="355600" indent="-343535">
              <a:lnSpc>
                <a:spcPct val="100000"/>
              </a:lnSpc>
              <a:spcBef>
                <a:spcPts val="665"/>
              </a:spcBef>
              <a:buClr>
                <a:srgbClr val="006666"/>
              </a:buClr>
              <a:buFont typeface="Wingdings"/>
              <a:buChar char=""/>
              <a:tabLst>
                <a:tab pos="355600" algn="l"/>
                <a:tab pos="356235" algn="l"/>
              </a:tabLst>
            </a:pPr>
            <a:r>
              <a:rPr sz="2800" b="1" spc="-5" dirty="0">
                <a:solidFill>
                  <a:srgbClr val="003300"/>
                </a:solidFill>
                <a:latin typeface="Arial"/>
                <a:cs typeface="Arial"/>
              </a:rPr>
              <a:t>User-visible</a:t>
            </a:r>
            <a:r>
              <a:rPr sz="2800" b="1" spc="10" dirty="0">
                <a:solidFill>
                  <a:srgbClr val="003300"/>
                </a:solidFill>
                <a:latin typeface="Arial"/>
                <a:cs typeface="Arial"/>
              </a:rPr>
              <a:t> </a:t>
            </a:r>
            <a:r>
              <a:rPr sz="2800" b="1" spc="-5" dirty="0">
                <a:solidFill>
                  <a:srgbClr val="003300"/>
                </a:solidFill>
                <a:latin typeface="Arial"/>
                <a:cs typeface="Arial"/>
              </a:rPr>
              <a:t>Registers</a:t>
            </a:r>
            <a:endParaRPr sz="2800">
              <a:latin typeface="Arial"/>
              <a:cs typeface="Arial"/>
            </a:endParaRPr>
          </a:p>
          <a:p>
            <a:pPr marL="756285" lvl="1" indent="-287020">
              <a:lnSpc>
                <a:spcPct val="100000"/>
              </a:lnSpc>
              <a:spcBef>
                <a:spcPts val="630"/>
              </a:spcBef>
              <a:buClr>
                <a:srgbClr val="336699"/>
              </a:buClr>
              <a:buSzPct val="75000"/>
              <a:buFont typeface="Wingdings"/>
              <a:buChar char=""/>
              <a:tabLst>
                <a:tab pos="756285" algn="l"/>
                <a:tab pos="756920" algn="l"/>
              </a:tabLst>
            </a:pPr>
            <a:r>
              <a:rPr sz="2600" b="1" dirty="0">
                <a:solidFill>
                  <a:srgbClr val="003366"/>
                </a:solidFill>
                <a:latin typeface="Arial"/>
                <a:cs typeface="Arial"/>
              </a:rPr>
              <a:t>available to </a:t>
            </a:r>
            <a:r>
              <a:rPr sz="2600" b="1" spc="-5" dirty="0">
                <a:solidFill>
                  <a:srgbClr val="003366"/>
                </a:solidFill>
                <a:latin typeface="Arial"/>
                <a:cs typeface="Arial"/>
              </a:rPr>
              <a:t>system </a:t>
            </a:r>
            <a:r>
              <a:rPr sz="2600" b="1" dirty="0">
                <a:solidFill>
                  <a:srgbClr val="003366"/>
                </a:solidFill>
                <a:latin typeface="Arial"/>
                <a:cs typeface="Arial"/>
              </a:rPr>
              <a:t>(OS) and user</a:t>
            </a:r>
            <a:r>
              <a:rPr sz="2600" b="1" spc="-20" dirty="0">
                <a:solidFill>
                  <a:srgbClr val="003366"/>
                </a:solidFill>
                <a:latin typeface="Arial"/>
                <a:cs typeface="Arial"/>
              </a:rPr>
              <a:t> </a:t>
            </a:r>
            <a:r>
              <a:rPr sz="2600" b="1" dirty="0">
                <a:solidFill>
                  <a:srgbClr val="003366"/>
                </a:solidFill>
                <a:latin typeface="Arial"/>
                <a:cs typeface="Arial"/>
              </a:rPr>
              <a:t>programs</a:t>
            </a:r>
            <a:endParaRPr sz="2600">
              <a:latin typeface="Arial"/>
              <a:cs typeface="Arial"/>
            </a:endParaRPr>
          </a:p>
          <a:p>
            <a:pPr marL="756285" marR="133985" lvl="1" indent="-287020">
              <a:lnSpc>
                <a:spcPct val="100000"/>
              </a:lnSpc>
              <a:spcBef>
                <a:spcPts val="630"/>
              </a:spcBef>
              <a:buClr>
                <a:srgbClr val="336699"/>
              </a:buClr>
              <a:buSzPct val="75000"/>
              <a:buFont typeface="Wingdings"/>
              <a:buChar char=""/>
              <a:tabLst>
                <a:tab pos="756285" algn="l"/>
                <a:tab pos="756920" algn="l"/>
              </a:tabLst>
            </a:pPr>
            <a:r>
              <a:rPr sz="2600" b="1" dirty="0">
                <a:solidFill>
                  <a:srgbClr val="003366"/>
                </a:solidFill>
                <a:latin typeface="Arial"/>
                <a:cs typeface="Arial"/>
              </a:rPr>
              <a:t>holds data, addresses, and some</a:t>
            </a:r>
            <a:r>
              <a:rPr sz="2600" b="1" spc="-60" dirty="0">
                <a:solidFill>
                  <a:srgbClr val="003366"/>
                </a:solidFill>
                <a:latin typeface="Arial"/>
                <a:cs typeface="Arial"/>
              </a:rPr>
              <a:t> </a:t>
            </a:r>
            <a:r>
              <a:rPr sz="2600" b="1" dirty="0">
                <a:solidFill>
                  <a:srgbClr val="003366"/>
                </a:solidFill>
                <a:latin typeface="Arial"/>
                <a:cs typeface="Arial"/>
              </a:rPr>
              <a:t>condition  codes</a:t>
            </a:r>
            <a:endParaRPr sz="26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90600" y="381000"/>
            <a:ext cx="6323965" cy="513715"/>
          </a:xfrm>
          <a:prstGeom prst="rect">
            <a:avLst/>
          </a:prstGeom>
        </p:spPr>
        <p:txBody>
          <a:bodyPr vert="horz" wrap="square" lIns="0" tIns="13335" rIns="0" bIns="0" rtlCol="0">
            <a:spAutoFit/>
          </a:bodyPr>
          <a:lstStyle/>
          <a:p>
            <a:pPr marL="12700">
              <a:lnSpc>
                <a:spcPct val="100000"/>
              </a:lnSpc>
              <a:spcBef>
                <a:spcPts val="105"/>
              </a:spcBef>
            </a:pPr>
            <a:r>
              <a:rPr sz="3200" dirty="0"/>
              <a:t>Examples of Control &amp; Status</a:t>
            </a:r>
            <a:r>
              <a:rPr sz="3200" spc="-125" dirty="0"/>
              <a:t> </a:t>
            </a:r>
            <a:r>
              <a:rPr sz="3200" dirty="0"/>
              <a:t>Registers</a:t>
            </a:r>
          </a:p>
        </p:txBody>
      </p:sp>
      <p:sp>
        <p:nvSpPr>
          <p:cNvPr id="5" name="object 5"/>
          <p:cNvSpPr txBox="1"/>
          <p:nvPr/>
        </p:nvSpPr>
        <p:spPr>
          <a:xfrm>
            <a:off x="486155" y="6357441"/>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12</a:t>
            </a:fld>
            <a:endParaRPr sz="1400">
              <a:latin typeface="Arial"/>
              <a:cs typeface="Arial"/>
            </a:endParaRPr>
          </a:p>
        </p:txBody>
      </p:sp>
      <p:sp>
        <p:nvSpPr>
          <p:cNvPr id="4" name="object 4"/>
          <p:cNvSpPr txBox="1"/>
          <p:nvPr/>
        </p:nvSpPr>
        <p:spPr>
          <a:xfrm>
            <a:off x="1108354" y="1432793"/>
            <a:ext cx="7691120" cy="4664710"/>
          </a:xfrm>
          <a:prstGeom prst="rect">
            <a:avLst/>
          </a:prstGeom>
        </p:spPr>
        <p:txBody>
          <a:bodyPr vert="horz" wrap="square" lIns="0" tIns="55244" rIns="0" bIns="0" rtlCol="0">
            <a:spAutoFit/>
          </a:bodyPr>
          <a:lstStyle/>
          <a:p>
            <a:pPr marL="354965" indent="-342900">
              <a:lnSpc>
                <a:spcPct val="100000"/>
              </a:lnSpc>
              <a:spcBef>
                <a:spcPts val="434"/>
              </a:spcBef>
              <a:buClr>
                <a:srgbClr val="006666"/>
              </a:buClr>
              <a:buFont typeface="Wingdings"/>
              <a:buChar char=""/>
              <a:tabLst>
                <a:tab pos="354965" algn="l"/>
                <a:tab pos="355600" algn="l"/>
              </a:tabLst>
            </a:pPr>
            <a:r>
              <a:rPr sz="2800" b="1" spc="-5" dirty="0">
                <a:solidFill>
                  <a:srgbClr val="003300"/>
                </a:solidFill>
                <a:latin typeface="Arial"/>
                <a:cs typeface="Arial"/>
              </a:rPr>
              <a:t>Program Counter</a:t>
            </a:r>
            <a:r>
              <a:rPr sz="2800" b="1" spc="40" dirty="0">
                <a:solidFill>
                  <a:srgbClr val="003300"/>
                </a:solidFill>
                <a:latin typeface="Arial"/>
                <a:cs typeface="Arial"/>
              </a:rPr>
              <a:t> </a:t>
            </a:r>
            <a:r>
              <a:rPr sz="2800" b="1" spc="-5" dirty="0">
                <a:solidFill>
                  <a:srgbClr val="003300"/>
                </a:solidFill>
                <a:latin typeface="Arial"/>
                <a:cs typeface="Arial"/>
              </a:rPr>
              <a:t>(PC)</a:t>
            </a:r>
            <a:endParaRPr sz="2800">
              <a:latin typeface="Arial"/>
              <a:cs typeface="Arial"/>
            </a:endParaRPr>
          </a:p>
          <a:p>
            <a:pPr marL="756285" marR="5080" lvl="1" indent="-287020">
              <a:lnSpc>
                <a:spcPts val="2810"/>
              </a:lnSpc>
              <a:spcBef>
                <a:spcPts val="670"/>
              </a:spcBef>
              <a:buClr>
                <a:srgbClr val="336699"/>
              </a:buClr>
              <a:buSzPct val="75000"/>
              <a:buFont typeface="Wingdings"/>
              <a:buChar char=""/>
              <a:tabLst>
                <a:tab pos="756285" algn="l"/>
                <a:tab pos="756920" algn="l"/>
              </a:tabLst>
            </a:pPr>
            <a:r>
              <a:rPr sz="2600" b="1" dirty="0">
                <a:solidFill>
                  <a:srgbClr val="003366"/>
                </a:solidFill>
                <a:latin typeface="Arial"/>
                <a:cs typeface="Arial"/>
              </a:rPr>
              <a:t>Contains the address of the next</a:t>
            </a:r>
            <a:r>
              <a:rPr sz="2600" b="1" spc="-80" dirty="0">
                <a:solidFill>
                  <a:srgbClr val="003366"/>
                </a:solidFill>
                <a:latin typeface="Arial"/>
                <a:cs typeface="Arial"/>
              </a:rPr>
              <a:t> </a:t>
            </a:r>
            <a:r>
              <a:rPr sz="2600" b="1" dirty="0">
                <a:solidFill>
                  <a:srgbClr val="003366"/>
                </a:solidFill>
                <a:latin typeface="Arial"/>
                <a:cs typeface="Arial"/>
              </a:rPr>
              <a:t>instruction  to be</a:t>
            </a:r>
            <a:r>
              <a:rPr sz="2600" b="1" spc="-20" dirty="0">
                <a:solidFill>
                  <a:srgbClr val="003366"/>
                </a:solidFill>
                <a:latin typeface="Arial"/>
                <a:cs typeface="Arial"/>
              </a:rPr>
              <a:t> </a:t>
            </a:r>
            <a:r>
              <a:rPr sz="2600" b="1" dirty="0">
                <a:solidFill>
                  <a:srgbClr val="003366"/>
                </a:solidFill>
                <a:latin typeface="Arial"/>
                <a:cs typeface="Arial"/>
              </a:rPr>
              <a:t>fetched</a:t>
            </a:r>
            <a:endParaRPr sz="2600">
              <a:latin typeface="Arial"/>
              <a:cs typeface="Arial"/>
            </a:endParaRPr>
          </a:p>
          <a:p>
            <a:pPr marL="354965" indent="-342900">
              <a:lnSpc>
                <a:spcPct val="100000"/>
              </a:lnSpc>
              <a:spcBef>
                <a:spcPts val="290"/>
              </a:spcBef>
              <a:buClr>
                <a:srgbClr val="006666"/>
              </a:buClr>
              <a:buFont typeface="Wingdings"/>
              <a:buChar char=""/>
              <a:tabLst>
                <a:tab pos="354965" algn="l"/>
                <a:tab pos="355600" algn="l"/>
              </a:tabLst>
            </a:pPr>
            <a:r>
              <a:rPr sz="2800" b="1" spc="-5" dirty="0">
                <a:solidFill>
                  <a:srgbClr val="003300"/>
                </a:solidFill>
                <a:latin typeface="Arial"/>
                <a:cs typeface="Arial"/>
              </a:rPr>
              <a:t>Instruction Register</a:t>
            </a:r>
            <a:r>
              <a:rPr sz="2800" b="1" spc="30" dirty="0">
                <a:solidFill>
                  <a:srgbClr val="003300"/>
                </a:solidFill>
                <a:latin typeface="Arial"/>
                <a:cs typeface="Arial"/>
              </a:rPr>
              <a:t> </a:t>
            </a:r>
            <a:r>
              <a:rPr sz="2800" b="1" spc="-5" dirty="0">
                <a:solidFill>
                  <a:srgbClr val="003300"/>
                </a:solidFill>
                <a:latin typeface="Arial"/>
                <a:cs typeface="Arial"/>
              </a:rPr>
              <a:t>(IR)</a:t>
            </a:r>
            <a:endParaRPr sz="2800">
              <a:latin typeface="Arial"/>
              <a:cs typeface="Arial"/>
            </a:endParaRPr>
          </a:p>
          <a:p>
            <a:pPr marL="756285" marR="886460" lvl="1" indent="-287020">
              <a:lnSpc>
                <a:spcPts val="2810"/>
              </a:lnSpc>
              <a:spcBef>
                <a:spcPts val="670"/>
              </a:spcBef>
              <a:buClr>
                <a:srgbClr val="336699"/>
              </a:buClr>
              <a:buSzPct val="75000"/>
              <a:buFont typeface="Wingdings"/>
              <a:buChar char=""/>
              <a:tabLst>
                <a:tab pos="756285" algn="l"/>
                <a:tab pos="756920" algn="l"/>
              </a:tabLst>
            </a:pPr>
            <a:r>
              <a:rPr sz="2600" b="1" dirty="0">
                <a:solidFill>
                  <a:srgbClr val="003366"/>
                </a:solidFill>
                <a:latin typeface="Arial"/>
                <a:cs typeface="Arial"/>
              </a:rPr>
              <a:t>Contains the instruction most</a:t>
            </a:r>
            <a:r>
              <a:rPr sz="2600" b="1" spc="-85" dirty="0">
                <a:solidFill>
                  <a:srgbClr val="003366"/>
                </a:solidFill>
                <a:latin typeface="Arial"/>
                <a:cs typeface="Arial"/>
              </a:rPr>
              <a:t> </a:t>
            </a:r>
            <a:r>
              <a:rPr sz="2600" b="1" dirty="0">
                <a:solidFill>
                  <a:srgbClr val="003366"/>
                </a:solidFill>
                <a:latin typeface="Arial"/>
                <a:cs typeface="Arial"/>
              </a:rPr>
              <a:t>recently  fetched</a:t>
            </a:r>
            <a:endParaRPr sz="2600">
              <a:latin typeface="Arial"/>
              <a:cs typeface="Arial"/>
            </a:endParaRPr>
          </a:p>
          <a:p>
            <a:pPr marL="354965" indent="-342900">
              <a:lnSpc>
                <a:spcPct val="100000"/>
              </a:lnSpc>
              <a:spcBef>
                <a:spcPts val="285"/>
              </a:spcBef>
              <a:buClr>
                <a:srgbClr val="006666"/>
              </a:buClr>
              <a:buFont typeface="Wingdings"/>
              <a:buChar char=""/>
              <a:tabLst>
                <a:tab pos="354965" algn="l"/>
                <a:tab pos="355600" algn="l"/>
              </a:tabLst>
            </a:pPr>
            <a:r>
              <a:rPr sz="2800" b="1" spc="-5" dirty="0">
                <a:solidFill>
                  <a:srgbClr val="003300"/>
                </a:solidFill>
                <a:latin typeface="Arial"/>
                <a:cs typeface="Arial"/>
              </a:rPr>
              <a:t>Program Status Word</a:t>
            </a:r>
            <a:r>
              <a:rPr sz="2800" b="1" spc="30" dirty="0">
                <a:solidFill>
                  <a:srgbClr val="003300"/>
                </a:solidFill>
                <a:latin typeface="Arial"/>
                <a:cs typeface="Arial"/>
              </a:rPr>
              <a:t> </a:t>
            </a:r>
            <a:r>
              <a:rPr sz="2800" b="1" spc="-5" dirty="0">
                <a:solidFill>
                  <a:srgbClr val="003300"/>
                </a:solidFill>
                <a:latin typeface="Arial"/>
                <a:cs typeface="Arial"/>
              </a:rPr>
              <a:t>(PSW)</a:t>
            </a:r>
            <a:endParaRPr sz="2800">
              <a:latin typeface="Arial"/>
              <a:cs typeface="Arial"/>
            </a:endParaRPr>
          </a:p>
          <a:p>
            <a:pPr marL="756285" lvl="1" indent="-287655">
              <a:lnSpc>
                <a:spcPct val="100000"/>
              </a:lnSpc>
              <a:spcBef>
                <a:spcPts val="320"/>
              </a:spcBef>
              <a:buClr>
                <a:srgbClr val="336699"/>
              </a:buClr>
              <a:buSzPct val="75000"/>
              <a:buFont typeface="Wingdings"/>
              <a:buChar char=""/>
              <a:tabLst>
                <a:tab pos="756285" algn="l"/>
                <a:tab pos="756920" algn="l"/>
              </a:tabLst>
            </a:pPr>
            <a:r>
              <a:rPr sz="2600" b="1" dirty="0">
                <a:solidFill>
                  <a:srgbClr val="003366"/>
                </a:solidFill>
                <a:latin typeface="Arial"/>
                <a:cs typeface="Arial"/>
              </a:rPr>
              <a:t>A register or group of registers</a:t>
            </a:r>
            <a:r>
              <a:rPr sz="2600" b="1" spc="-35" dirty="0">
                <a:solidFill>
                  <a:srgbClr val="003366"/>
                </a:solidFill>
                <a:latin typeface="Arial"/>
                <a:cs typeface="Arial"/>
              </a:rPr>
              <a:t> </a:t>
            </a:r>
            <a:r>
              <a:rPr sz="2600" b="1" dirty="0">
                <a:solidFill>
                  <a:srgbClr val="003366"/>
                </a:solidFill>
                <a:latin typeface="Arial"/>
                <a:cs typeface="Arial"/>
              </a:rPr>
              <a:t>containing:</a:t>
            </a:r>
            <a:endParaRPr sz="2600">
              <a:latin typeface="Arial"/>
              <a:cs typeface="Arial"/>
            </a:endParaRPr>
          </a:p>
          <a:p>
            <a:pPr marL="1155065" lvl="2" indent="-229235">
              <a:lnSpc>
                <a:spcPct val="100000"/>
              </a:lnSpc>
              <a:spcBef>
                <a:spcPts val="295"/>
              </a:spcBef>
              <a:buClr>
                <a:srgbClr val="009999"/>
              </a:buClr>
              <a:buSzPct val="64583"/>
              <a:buFont typeface="Arial"/>
              <a:buChar char="•"/>
              <a:tabLst>
                <a:tab pos="1155065" algn="l"/>
                <a:tab pos="1155700" algn="l"/>
              </a:tabLst>
            </a:pPr>
            <a:r>
              <a:rPr sz="2400" b="1" spc="-5" dirty="0">
                <a:solidFill>
                  <a:srgbClr val="006666"/>
                </a:solidFill>
                <a:latin typeface="Arial"/>
                <a:cs typeface="Arial"/>
              </a:rPr>
              <a:t>condition codes </a:t>
            </a:r>
            <a:r>
              <a:rPr sz="2400" b="1" dirty="0">
                <a:solidFill>
                  <a:srgbClr val="006666"/>
                </a:solidFill>
                <a:latin typeface="Arial"/>
                <a:cs typeface="Arial"/>
              </a:rPr>
              <a:t>and status info</a:t>
            </a:r>
            <a:r>
              <a:rPr sz="2400" b="1" spc="-70" dirty="0">
                <a:solidFill>
                  <a:srgbClr val="006666"/>
                </a:solidFill>
                <a:latin typeface="Arial"/>
                <a:cs typeface="Arial"/>
              </a:rPr>
              <a:t> </a:t>
            </a:r>
            <a:r>
              <a:rPr sz="2400" b="1" dirty="0">
                <a:solidFill>
                  <a:srgbClr val="006666"/>
                </a:solidFill>
                <a:latin typeface="Arial"/>
                <a:cs typeface="Arial"/>
              </a:rPr>
              <a:t>bits</a:t>
            </a:r>
            <a:endParaRPr sz="2400">
              <a:latin typeface="Arial"/>
              <a:cs typeface="Arial"/>
            </a:endParaRPr>
          </a:p>
          <a:p>
            <a:pPr marL="1155065" lvl="2" indent="-229235">
              <a:lnSpc>
                <a:spcPct val="100000"/>
              </a:lnSpc>
              <a:spcBef>
                <a:spcPts val="290"/>
              </a:spcBef>
              <a:buClr>
                <a:srgbClr val="009999"/>
              </a:buClr>
              <a:buSzPct val="64583"/>
              <a:buFont typeface="Arial"/>
              <a:buChar char="•"/>
              <a:tabLst>
                <a:tab pos="1155065" algn="l"/>
                <a:tab pos="1155700" algn="l"/>
              </a:tabLst>
            </a:pPr>
            <a:r>
              <a:rPr sz="2400" b="1" dirty="0">
                <a:solidFill>
                  <a:srgbClr val="006666"/>
                </a:solidFill>
                <a:latin typeface="Arial"/>
                <a:cs typeface="Arial"/>
              </a:rPr>
              <a:t>Interrupt </a:t>
            </a:r>
            <a:r>
              <a:rPr sz="2400" b="1" spc="-5" dirty="0">
                <a:solidFill>
                  <a:srgbClr val="006666"/>
                </a:solidFill>
                <a:latin typeface="Arial"/>
                <a:cs typeface="Arial"/>
              </a:rPr>
              <a:t>enable/disable</a:t>
            </a:r>
            <a:r>
              <a:rPr sz="2400" b="1" spc="-45" dirty="0">
                <a:solidFill>
                  <a:srgbClr val="006666"/>
                </a:solidFill>
                <a:latin typeface="Arial"/>
                <a:cs typeface="Arial"/>
              </a:rPr>
              <a:t> </a:t>
            </a:r>
            <a:r>
              <a:rPr sz="2400" b="1" dirty="0">
                <a:solidFill>
                  <a:srgbClr val="006666"/>
                </a:solidFill>
                <a:latin typeface="Arial"/>
                <a:cs typeface="Arial"/>
              </a:rPr>
              <a:t>bit</a:t>
            </a:r>
            <a:endParaRPr sz="2400">
              <a:latin typeface="Arial"/>
              <a:cs typeface="Arial"/>
            </a:endParaRPr>
          </a:p>
          <a:p>
            <a:pPr marL="1155065" lvl="2" indent="-229235">
              <a:lnSpc>
                <a:spcPct val="100000"/>
              </a:lnSpc>
              <a:spcBef>
                <a:spcPts val="290"/>
              </a:spcBef>
              <a:buClr>
                <a:srgbClr val="009999"/>
              </a:buClr>
              <a:buSzPct val="64583"/>
              <a:buFont typeface="Arial"/>
              <a:buChar char="•"/>
              <a:tabLst>
                <a:tab pos="1155065" algn="l"/>
                <a:tab pos="1155700" algn="l"/>
              </a:tabLst>
            </a:pPr>
            <a:r>
              <a:rPr sz="2400" b="1" spc="-5" dirty="0">
                <a:solidFill>
                  <a:srgbClr val="006666"/>
                </a:solidFill>
                <a:latin typeface="Arial"/>
                <a:cs typeface="Arial"/>
              </a:rPr>
              <a:t>Supervisor(OS)/user mode</a:t>
            </a:r>
            <a:r>
              <a:rPr sz="2400" b="1" spc="5" dirty="0">
                <a:solidFill>
                  <a:srgbClr val="006666"/>
                </a:solidFill>
                <a:latin typeface="Arial"/>
                <a:cs typeface="Arial"/>
              </a:rPr>
              <a:t> </a:t>
            </a:r>
            <a:r>
              <a:rPr sz="2400" b="1" dirty="0">
                <a:solidFill>
                  <a:srgbClr val="006666"/>
                </a:solidFill>
                <a:latin typeface="Arial"/>
                <a:cs typeface="Arial"/>
              </a:rPr>
              <a:t>bit</a:t>
            </a:r>
            <a:endParaRPr sz="24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0999" y="105156"/>
            <a:ext cx="7342631" cy="635000"/>
          </a:xfrm>
          <a:prstGeom prst="rect">
            <a:avLst/>
          </a:prstGeom>
        </p:spPr>
        <p:txBody>
          <a:bodyPr vert="horz" wrap="square" lIns="0" tIns="12065" rIns="0" bIns="0" rtlCol="0">
            <a:spAutoFit/>
          </a:bodyPr>
          <a:lstStyle/>
          <a:p>
            <a:pPr marL="12700">
              <a:lnSpc>
                <a:spcPct val="100000"/>
              </a:lnSpc>
              <a:spcBef>
                <a:spcPts val="95"/>
              </a:spcBef>
            </a:pPr>
            <a:r>
              <a:rPr spc="-5" dirty="0"/>
              <a:t>The Basic </a:t>
            </a:r>
            <a:r>
              <a:rPr spc="-10" dirty="0"/>
              <a:t>Instruction</a:t>
            </a:r>
            <a:r>
              <a:rPr spc="-25" dirty="0"/>
              <a:t> </a:t>
            </a:r>
            <a:r>
              <a:rPr spc="-5" dirty="0"/>
              <a:t>Cycle</a:t>
            </a:r>
          </a:p>
        </p:txBody>
      </p:sp>
      <p:sp>
        <p:nvSpPr>
          <p:cNvPr id="4" name="object 4"/>
          <p:cNvSpPr txBox="1"/>
          <p:nvPr/>
        </p:nvSpPr>
        <p:spPr>
          <a:xfrm>
            <a:off x="1005027" y="3774694"/>
            <a:ext cx="7615555" cy="2343150"/>
          </a:xfrm>
          <a:prstGeom prst="rect">
            <a:avLst/>
          </a:prstGeom>
        </p:spPr>
        <p:txBody>
          <a:bodyPr vert="horz" wrap="square" lIns="0" tIns="12700" rIns="0" bIns="0" rtlCol="0">
            <a:spAutoFit/>
          </a:bodyPr>
          <a:lstStyle/>
          <a:p>
            <a:pPr marL="355600" indent="-343535">
              <a:lnSpc>
                <a:spcPct val="100000"/>
              </a:lnSpc>
              <a:spcBef>
                <a:spcPts val="100"/>
              </a:spcBef>
              <a:buClr>
                <a:srgbClr val="006666"/>
              </a:buClr>
              <a:buFont typeface="Wingdings"/>
              <a:buChar char=""/>
              <a:tabLst>
                <a:tab pos="354965" algn="l"/>
                <a:tab pos="356235" algn="l"/>
              </a:tabLst>
            </a:pPr>
            <a:r>
              <a:rPr sz="2000" b="1" dirty="0">
                <a:solidFill>
                  <a:srgbClr val="003300"/>
                </a:solidFill>
                <a:latin typeface="Arial"/>
                <a:cs typeface="Arial"/>
              </a:rPr>
              <a:t>The CPU fetches the next instruction (with operands)</a:t>
            </a:r>
            <a:r>
              <a:rPr sz="2000" b="1" spc="-185" dirty="0">
                <a:solidFill>
                  <a:srgbClr val="003300"/>
                </a:solidFill>
                <a:latin typeface="Arial"/>
                <a:cs typeface="Arial"/>
              </a:rPr>
              <a:t> </a:t>
            </a:r>
            <a:r>
              <a:rPr sz="2000" b="1" dirty="0">
                <a:solidFill>
                  <a:srgbClr val="003300"/>
                </a:solidFill>
                <a:latin typeface="Arial"/>
                <a:cs typeface="Arial"/>
              </a:rPr>
              <a:t>from</a:t>
            </a:r>
            <a:endParaRPr sz="2000">
              <a:latin typeface="Arial"/>
              <a:cs typeface="Arial"/>
            </a:endParaRPr>
          </a:p>
          <a:p>
            <a:pPr marL="355600">
              <a:lnSpc>
                <a:spcPct val="100000"/>
              </a:lnSpc>
            </a:pPr>
            <a:r>
              <a:rPr sz="2000" b="1" spc="-5" dirty="0">
                <a:solidFill>
                  <a:srgbClr val="003300"/>
                </a:solidFill>
                <a:latin typeface="Arial"/>
                <a:cs typeface="Arial"/>
              </a:rPr>
              <a:t>memory.</a:t>
            </a:r>
            <a:endParaRPr sz="2000">
              <a:latin typeface="Arial"/>
              <a:cs typeface="Arial"/>
            </a:endParaRPr>
          </a:p>
          <a:p>
            <a:pPr marL="355600" indent="-343535">
              <a:lnSpc>
                <a:spcPct val="100000"/>
              </a:lnSpc>
              <a:spcBef>
                <a:spcPts val="484"/>
              </a:spcBef>
              <a:buClr>
                <a:srgbClr val="006666"/>
              </a:buClr>
              <a:buFont typeface="Wingdings"/>
              <a:buChar char=""/>
              <a:tabLst>
                <a:tab pos="354965" algn="l"/>
                <a:tab pos="356235" algn="l"/>
              </a:tabLst>
            </a:pPr>
            <a:r>
              <a:rPr sz="2000" b="1" dirty="0">
                <a:solidFill>
                  <a:srgbClr val="003300"/>
                </a:solidFill>
                <a:latin typeface="Arial"/>
                <a:cs typeface="Arial"/>
              </a:rPr>
              <a:t>Then the CPU executes the</a:t>
            </a:r>
            <a:r>
              <a:rPr sz="2000" b="1" spc="-70" dirty="0">
                <a:solidFill>
                  <a:srgbClr val="003300"/>
                </a:solidFill>
                <a:latin typeface="Arial"/>
                <a:cs typeface="Arial"/>
              </a:rPr>
              <a:t> </a:t>
            </a:r>
            <a:r>
              <a:rPr sz="2000" b="1" dirty="0">
                <a:solidFill>
                  <a:srgbClr val="003300"/>
                </a:solidFill>
                <a:latin typeface="Arial"/>
                <a:cs typeface="Arial"/>
              </a:rPr>
              <a:t>instruction</a:t>
            </a:r>
            <a:endParaRPr sz="2000">
              <a:latin typeface="Arial"/>
              <a:cs typeface="Arial"/>
            </a:endParaRPr>
          </a:p>
          <a:p>
            <a:pPr marL="355600" marR="5080" indent="-343535">
              <a:lnSpc>
                <a:spcPct val="100000"/>
              </a:lnSpc>
              <a:spcBef>
                <a:spcPts val="480"/>
              </a:spcBef>
              <a:buClr>
                <a:srgbClr val="006666"/>
              </a:buClr>
              <a:buFont typeface="Wingdings"/>
              <a:buChar char=""/>
              <a:tabLst>
                <a:tab pos="354965" algn="l"/>
                <a:tab pos="356235" algn="l"/>
              </a:tabLst>
            </a:pPr>
            <a:r>
              <a:rPr sz="2000" b="1" dirty="0">
                <a:solidFill>
                  <a:srgbClr val="003300"/>
                </a:solidFill>
                <a:latin typeface="Arial"/>
                <a:cs typeface="Arial"/>
              </a:rPr>
              <a:t>Program counter (PC) holds address of the instruction to</a:t>
            </a:r>
            <a:r>
              <a:rPr sz="2000" b="1" spc="-185" dirty="0">
                <a:solidFill>
                  <a:srgbClr val="003300"/>
                </a:solidFill>
                <a:latin typeface="Arial"/>
                <a:cs typeface="Arial"/>
              </a:rPr>
              <a:t> </a:t>
            </a:r>
            <a:r>
              <a:rPr sz="2000" b="1" dirty="0">
                <a:solidFill>
                  <a:srgbClr val="003300"/>
                </a:solidFill>
                <a:latin typeface="Arial"/>
                <a:cs typeface="Arial"/>
              </a:rPr>
              <a:t>be  fetched</a:t>
            </a:r>
            <a:r>
              <a:rPr sz="2000" b="1" spc="-35" dirty="0">
                <a:solidFill>
                  <a:srgbClr val="003300"/>
                </a:solidFill>
                <a:latin typeface="Arial"/>
                <a:cs typeface="Arial"/>
              </a:rPr>
              <a:t> </a:t>
            </a:r>
            <a:r>
              <a:rPr sz="2000" b="1" dirty="0">
                <a:solidFill>
                  <a:srgbClr val="003300"/>
                </a:solidFill>
                <a:latin typeface="Arial"/>
                <a:cs typeface="Arial"/>
              </a:rPr>
              <a:t>next</a:t>
            </a:r>
            <a:endParaRPr sz="2000">
              <a:latin typeface="Arial"/>
              <a:cs typeface="Arial"/>
            </a:endParaRPr>
          </a:p>
          <a:p>
            <a:pPr marL="355600" marR="387350" indent="-343535">
              <a:lnSpc>
                <a:spcPct val="100000"/>
              </a:lnSpc>
              <a:spcBef>
                <a:spcPts val="484"/>
              </a:spcBef>
              <a:buClr>
                <a:srgbClr val="006666"/>
              </a:buClr>
              <a:buFont typeface="Wingdings"/>
              <a:buChar char=""/>
              <a:tabLst>
                <a:tab pos="354965" algn="l"/>
                <a:tab pos="356235" algn="l"/>
              </a:tabLst>
            </a:pPr>
            <a:r>
              <a:rPr sz="2000" b="1" dirty="0">
                <a:solidFill>
                  <a:srgbClr val="003300"/>
                </a:solidFill>
                <a:latin typeface="Arial"/>
                <a:cs typeface="Arial"/>
              </a:rPr>
              <a:t>Program counter is automatically incremented after</a:t>
            </a:r>
            <a:r>
              <a:rPr sz="2000" b="1" spc="-210" dirty="0">
                <a:solidFill>
                  <a:srgbClr val="003300"/>
                </a:solidFill>
                <a:latin typeface="Arial"/>
                <a:cs typeface="Arial"/>
              </a:rPr>
              <a:t> </a:t>
            </a:r>
            <a:r>
              <a:rPr sz="2000" b="1" dirty="0">
                <a:solidFill>
                  <a:srgbClr val="003300"/>
                </a:solidFill>
                <a:latin typeface="Arial"/>
                <a:cs typeface="Arial"/>
              </a:rPr>
              <a:t>each  fetch</a:t>
            </a:r>
            <a:endParaRPr sz="2000">
              <a:latin typeface="Arial"/>
              <a:cs typeface="Arial"/>
            </a:endParaRPr>
          </a:p>
        </p:txBody>
      </p:sp>
      <p:sp>
        <p:nvSpPr>
          <p:cNvPr id="5" name="object 5"/>
          <p:cNvSpPr/>
          <p:nvPr/>
        </p:nvSpPr>
        <p:spPr>
          <a:xfrm>
            <a:off x="1473708" y="1315211"/>
            <a:ext cx="6249923" cy="242773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86155" y="6357441"/>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13</a:t>
            </a:fld>
            <a:endParaRPr sz="1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1395" y="159567"/>
            <a:ext cx="6822440" cy="635000"/>
          </a:xfrm>
          <a:prstGeom prst="rect">
            <a:avLst/>
          </a:prstGeom>
        </p:spPr>
        <p:txBody>
          <a:bodyPr vert="horz" wrap="square" lIns="0" tIns="12065" rIns="0" bIns="0" rtlCol="0">
            <a:spAutoFit/>
          </a:bodyPr>
          <a:lstStyle/>
          <a:p>
            <a:pPr marL="12700">
              <a:lnSpc>
                <a:spcPct val="100000"/>
              </a:lnSpc>
              <a:spcBef>
                <a:spcPts val="95"/>
              </a:spcBef>
            </a:pPr>
            <a:r>
              <a:rPr spc="-5" dirty="0"/>
              <a:t>Communication techniques for</a:t>
            </a:r>
            <a:r>
              <a:rPr spc="-45" dirty="0"/>
              <a:t> </a:t>
            </a:r>
            <a:r>
              <a:rPr spc="-10" dirty="0"/>
              <a:t>I/O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14</a:t>
            </a:fld>
            <a:endParaRPr dirty="0"/>
          </a:p>
        </p:txBody>
      </p:sp>
      <p:sp>
        <p:nvSpPr>
          <p:cNvPr id="4" name="object 4"/>
          <p:cNvSpPr txBox="1">
            <a:spLocks noGrp="1"/>
          </p:cNvSpPr>
          <p:nvPr>
            <p:ph type="body" idx="1"/>
          </p:nvPr>
        </p:nvSpPr>
        <p:spPr>
          <a:prstGeom prst="rect">
            <a:avLst/>
          </a:prstGeom>
        </p:spPr>
        <p:txBody>
          <a:bodyPr vert="horz" wrap="square" lIns="0" tIns="98425" rIns="0" bIns="0" rtlCol="0">
            <a:spAutoFit/>
          </a:bodyPr>
          <a:lstStyle/>
          <a:p>
            <a:pPr marL="521970" indent="-342900">
              <a:lnSpc>
                <a:spcPct val="100000"/>
              </a:lnSpc>
              <a:spcBef>
                <a:spcPts val="775"/>
              </a:spcBef>
              <a:buClr>
                <a:srgbClr val="006666"/>
              </a:buClr>
              <a:buFont typeface="Wingdings"/>
              <a:buChar char=""/>
              <a:tabLst>
                <a:tab pos="521970" algn="l"/>
                <a:tab pos="522605" algn="l"/>
              </a:tabLst>
            </a:pPr>
            <a:r>
              <a:rPr spc="-5" dirty="0"/>
              <a:t>3 techniques are</a:t>
            </a:r>
            <a:r>
              <a:rPr spc="40" dirty="0"/>
              <a:t> </a:t>
            </a:r>
            <a:r>
              <a:rPr spc="-5" dirty="0"/>
              <a:t>possible:</a:t>
            </a:r>
          </a:p>
          <a:p>
            <a:pPr marL="922655" lvl="1" indent="-287020">
              <a:lnSpc>
                <a:spcPct val="100000"/>
              </a:lnSpc>
              <a:spcBef>
                <a:spcPts val="635"/>
              </a:spcBef>
              <a:buClr>
                <a:srgbClr val="336699"/>
              </a:buClr>
              <a:buSzPct val="75000"/>
              <a:buFont typeface="Wingdings"/>
              <a:buChar char=""/>
              <a:tabLst>
                <a:tab pos="923290" algn="l"/>
                <a:tab pos="923925" algn="l"/>
              </a:tabLst>
            </a:pPr>
            <a:r>
              <a:rPr sz="2600" b="1" dirty="0">
                <a:solidFill>
                  <a:srgbClr val="003366"/>
                </a:solidFill>
                <a:latin typeface="Arial"/>
                <a:cs typeface="Arial"/>
              </a:rPr>
              <a:t>Direct</a:t>
            </a:r>
            <a:r>
              <a:rPr sz="2600" b="1" spc="-5" dirty="0">
                <a:solidFill>
                  <a:srgbClr val="003366"/>
                </a:solidFill>
                <a:latin typeface="Arial"/>
                <a:cs typeface="Arial"/>
              </a:rPr>
              <a:t> I/O</a:t>
            </a:r>
            <a:r>
              <a:rPr lang="en-CA" sz="2600" b="1" spc="-5" dirty="0">
                <a:solidFill>
                  <a:srgbClr val="003366"/>
                </a:solidFill>
                <a:latin typeface="Arial"/>
                <a:cs typeface="Arial"/>
              </a:rPr>
              <a:t> (most inefficient way)</a:t>
            </a:r>
            <a:endParaRPr sz="2600" dirty="0">
              <a:latin typeface="Arial"/>
              <a:cs typeface="Arial"/>
            </a:endParaRPr>
          </a:p>
          <a:p>
            <a:pPr marL="1322070" marR="542925" lvl="2" indent="-228600">
              <a:lnSpc>
                <a:spcPct val="100000"/>
              </a:lnSpc>
              <a:spcBef>
                <a:spcPts val="585"/>
              </a:spcBef>
              <a:buClr>
                <a:srgbClr val="009999"/>
              </a:buClr>
              <a:buSzPct val="64583"/>
              <a:buFont typeface="Arial"/>
              <a:buChar char="•"/>
              <a:tabLst>
                <a:tab pos="1322070" algn="l"/>
                <a:tab pos="1323340" algn="l"/>
              </a:tabLst>
            </a:pPr>
            <a:r>
              <a:rPr sz="2400" b="1" spc="-5" dirty="0">
                <a:solidFill>
                  <a:srgbClr val="006666"/>
                </a:solidFill>
                <a:latin typeface="Arial"/>
                <a:cs typeface="Arial"/>
              </a:rPr>
              <a:t>Does </a:t>
            </a:r>
            <a:r>
              <a:rPr sz="2400" b="1" dirty="0">
                <a:solidFill>
                  <a:srgbClr val="006666"/>
                </a:solidFill>
                <a:latin typeface="Arial"/>
                <a:cs typeface="Arial"/>
              </a:rPr>
              <a:t>not use interrupts. </a:t>
            </a:r>
            <a:r>
              <a:rPr sz="2400" b="1" spc="-5" dirty="0">
                <a:solidFill>
                  <a:srgbClr val="006666"/>
                </a:solidFill>
                <a:latin typeface="Arial"/>
                <a:cs typeface="Arial"/>
              </a:rPr>
              <a:t>CPU </a:t>
            </a:r>
            <a:r>
              <a:rPr sz="2400" b="1" dirty="0">
                <a:solidFill>
                  <a:srgbClr val="006666"/>
                </a:solidFill>
                <a:latin typeface="Arial"/>
                <a:cs typeface="Arial"/>
              </a:rPr>
              <a:t>must </a:t>
            </a:r>
            <a:r>
              <a:rPr sz="2400" b="1" spc="5" dirty="0">
                <a:solidFill>
                  <a:srgbClr val="006666"/>
                </a:solidFill>
                <a:latin typeface="Arial"/>
                <a:cs typeface="Arial"/>
              </a:rPr>
              <a:t>wait</a:t>
            </a:r>
            <a:r>
              <a:rPr sz="2400" b="1" spc="-105" dirty="0">
                <a:solidFill>
                  <a:srgbClr val="006666"/>
                </a:solidFill>
                <a:latin typeface="Arial"/>
                <a:cs typeface="Arial"/>
              </a:rPr>
              <a:t> </a:t>
            </a:r>
            <a:r>
              <a:rPr sz="2400" b="1" spc="-5" dirty="0">
                <a:solidFill>
                  <a:srgbClr val="006666"/>
                </a:solidFill>
                <a:latin typeface="Arial"/>
                <a:cs typeface="Arial"/>
              </a:rPr>
              <a:t>after  each </a:t>
            </a:r>
            <a:r>
              <a:rPr sz="2400" b="1" dirty="0">
                <a:solidFill>
                  <a:srgbClr val="006666"/>
                </a:solidFill>
                <a:latin typeface="Arial"/>
                <a:cs typeface="Arial"/>
              </a:rPr>
              <a:t>I/O</a:t>
            </a:r>
            <a:r>
              <a:rPr sz="2400" b="1" spc="-25" dirty="0">
                <a:solidFill>
                  <a:srgbClr val="006666"/>
                </a:solidFill>
                <a:latin typeface="Arial"/>
                <a:cs typeface="Arial"/>
              </a:rPr>
              <a:t> </a:t>
            </a:r>
            <a:r>
              <a:rPr sz="2400" b="1" dirty="0">
                <a:solidFill>
                  <a:srgbClr val="006666"/>
                </a:solidFill>
                <a:latin typeface="Arial"/>
                <a:cs typeface="Arial"/>
              </a:rPr>
              <a:t>operation</a:t>
            </a:r>
            <a:endParaRPr sz="2400" dirty="0">
              <a:latin typeface="Arial"/>
              <a:cs typeface="Arial"/>
            </a:endParaRPr>
          </a:p>
          <a:p>
            <a:pPr marL="922655" lvl="1" indent="-287020">
              <a:lnSpc>
                <a:spcPct val="100000"/>
              </a:lnSpc>
              <a:spcBef>
                <a:spcPts val="615"/>
              </a:spcBef>
              <a:buClr>
                <a:srgbClr val="336699"/>
              </a:buClr>
              <a:buSzPct val="75000"/>
              <a:buFont typeface="Wingdings"/>
              <a:buChar char=""/>
              <a:tabLst>
                <a:tab pos="923290" algn="l"/>
                <a:tab pos="923925" algn="l"/>
              </a:tabLst>
            </a:pPr>
            <a:r>
              <a:rPr sz="2600" b="1" spc="-5" dirty="0">
                <a:solidFill>
                  <a:srgbClr val="003366"/>
                </a:solidFill>
                <a:latin typeface="Arial"/>
                <a:cs typeface="Arial"/>
              </a:rPr>
              <a:t>I/O </a:t>
            </a:r>
            <a:r>
              <a:rPr sz="2600" b="1" dirty="0">
                <a:solidFill>
                  <a:srgbClr val="003366"/>
                </a:solidFill>
                <a:latin typeface="Arial"/>
                <a:cs typeface="Arial"/>
              </a:rPr>
              <a:t>triggered by</a:t>
            </a:r>
            <a:r>
              <a:rPr sz="2600" b="1" spc="5" dirty="0">
                <a:solidFill>
                  <a:srgbClr val="003366"/>
                </a:solidFill>
                <a:latin typeface="Arial"/>
                <a:cs typeface="Arial"/>
              </a:rPr>
              <a:t> </a:t>
            </a:r>
            <a:r>
              <a:rPr sz="2600" b="1" dirty="0">
                <a:solidFill>
                  <a:srgbClr val="003366"/>
                </a:solidFill>
                <a:latin typeface="Arial"/>
                <a:cs typeface="Arial"/>
              </a:rPr>
              <a:t>interrupts</a:t>
            </a:r>
            <a:endParaRPr sz="2600" dirty="0">
              <a:latin typeface="Arial"/>
              <a:cs typeface="Arial"/>
            </a:endParaRPr>
          </a:p>
          <a:p>
            <a:pPr marL="1322070" marR="5080" lvl="2" indent="-228600">
              <a:lnSpc>
                <a:spcPct val="100000"/>
              </a:lnSpc>
              <a:spcBef>
                <a:spcPts val="585"/>
              </a:spcBef>
              <a:buClr>
                <a:srgbClr val="009999"/>
              </a:buClr>
              <a:buSzPct val="64583"/>
              <a:buFont typeface="Arial"/>
              <a:buChar char="•"/>
              <a:tabLst>
                <a:tab pos="1322070" algn="l"/>
                <a:tab pos="1323340" algn="l"/>
              </a:tabLst>
            </a:pPr>
            <a:r>
              <a:rPr sz="2400" b="1" dirty="0">
                <a:solidFill>
                  <a:srgbClr val="006666"/>
                </a:solidFill>
                <a:latin typeface="Arial"/>
                <a:cs typeface="Arial"/>
              </a:rPr>
              <a:t>The </a:t>
            </a:r>
            <a:r>
              <a:rPr sz="2400" b="1" spc="-5" dirty="0">
                <a:solidFill>
                  <a:srgbClr val="006666"/>
                </a:solidFill>
                <a:latin typeface="Arial"/>
                <a:cs typeface="Arial"/>
              </a:rPr>
              <a:t>CPU </a:t>
            </a:r>
            <a:r>
              <a:rPr sz="2400" b="1" dirty="0">
                <a:solidFill>
                  <a:srgbClr val="006666"/>
                </a:solidFill>
                <a:latin typeface="Arial"/>
                <a:cs typeface="Arial"/>
              </a:rPr>
              <a:t>can </a:t>
            </a:r>
            <a:r>
              <a:rPr sz="2400" b="1" spc="-5" dirty="0">
                <a:solidFill>
                  <a:srgbClr val="006666"/>
                </a:solidFill>
                <a:latin typeface="Arial"/>
                <a:cs typeface="Arial"/>
              </a:rPr>
              <a:t>execute code </a:t>
            </a:r>
            <a:r>
              <a:rPr sz="2400" b="1" dirty="0">
                <a:solidFill>
                  <a:srgbClr val="006666"/>
                </a:solidFill>
                <a:latin typeface="Arial"/>
                <a:cs typeface="Arial"/>
              </a:rPr>
              <a:t>during the I/O  </a:t>
            </a:r>
            <a:r>
              <a:rPr sz="2400" b="1" spc="-5" dirty="0">
                <a:solidFill>
                  <a:srgbClr val="006666"/>
                </a:solidFill>
                <a:latin typeface="Arial"/>
                <a:cs typeface="Arial"/>
              </a:rPr>
              <a:t>operation: </a:t>
            </a:r>
            <a:r>
              <a:rPr lang="en-CA" sz="2400" b="1" spc="-5" dirty="0">
                <a:solidFill>
                  <a:srgbClr val="006666"/>
                </a:solidFill>
                <a:latin typeface="Arial"/>
                <a:cs typeface="Arial"/>
              </a:rPr>
              <a:t>the CPU</a:t>
            </a:r>
            <a:r>
              <a:rPr sz="2400" b="1" dirty="0">
                <a:solidFill>
                  <a:srgbClr val="006666"/>
                </a:solidFill>
                <a:latin typeface="Arial"/>
                <a:cs typeface="Arial"/>
              </a:rPr>
              <a:t> is interrupted when the operation</a:t>
            </a:r>
            <a:r>
              <a:rPr sz="2400" b="1" spc="-140" dirty="0">
                <a:solidFill>
                  <a:srgbClr val="006666"/>
                </a:solidFill>
                <a:latin typeface="Arial"/>
                <a:cs typeface="Arial"/>
              </a:rPr>
              <a:t> </a:t>
            </a:r>
            <a:r>
              <a:rPr sz="2400" b="1" dirty="0">
                <a:solidFill>
                  <a:srgbClr val="006666"/>
                </a:solidFill>
                <a:latin typeface="Arial"/>
                <a:cs typeface="Arial"/>
              </a:rPr>
              <a:t>is complete.</a:t>
            </a:r>
            <a:endParaRPr sz="2400" dirty="0">
              <a:latin typeface="Arial"/>
              <a:cs typeface="Arial"/>
            </a:endParaRPr>
          </a:p>
          <a:p>
            <a:pPr marL="922655" lvl="1" indent="-287020">
              <a:lnSpc>
                <a:spcPct val="100000"/>
              </a:lnSpc>
              <a:spcBef>
                <a:spcPts val="620"/>
              </a:spcBef>
              <a:buClr>
                <a:srgbClr val="336699"/>
              </a:buClr>
              <a:buSzPct val="75000"/>
              <a:buFont typeface="Wingdings"/>
              <a:buChar char=""/>
              <a:tabLst>
                <a:tab pos="923290" algn="l"/>
                <a:tab pos="923925" algn="l"/>
              </a:tabLst>
            </a:pPr>
            <a:r>
              <a:rPr sz="2600" b="1" dirty="0">
                <a:solidFill>
                  <a:srgbClr val="003366"/>
                </a:solidFill>
                <a:latin typeface="Arial"/>
                <a:cs typeface="Arial"/>
              </a:rPr>
              <a:t>Direct memory access</a:t>
            </a:r>
            <a:r>
              <a:rPr sz="2600" b="1" spc="-15" dirty="0">
                <a:solidFill>
                  <a:srgbClr val="003366"/>
                </a:solidFill>
                <a:latin typeface="Arial"/>
                <a:cs typeface="Arial"/>
              </a:rPr>
              <a:t> </a:t>
            </a:r>
            <a:r>
              <a:rPr sz="2600" b="1" dirty="0">
                <a:solidFill>
                  <a:srgbClr val="003366"/>
                </a:solidFill>
                <a:latin typeface="Arial"/>
                <a:cs typeface="Arial"/>
              </a:rPr>
              <a:t>(DMA)</a:t>
            </a:r>
            <a:endParaRPr sz="2600" dirty="0">
              <a:latin typeface="Arial"/>
              <a:cs typeface="Arial"/>
            </a:endParaRPr>
          </a:p>
          <a:p>
            <a:pPr marL="1322070" lvl="2" indent="-229235">
              <a:lnSpc>
                <a:spcPct val="100000"/>
              </a:lnSpc>
              <a:spcBef>
                <a:spcPts val="585"/>
              </a:spcBef>
              <a:buClr>
                <a:srgbClr val="009999"/>
              </a:buClr>
              <a:buSzPct val="64583"/>
              <a:buFont typeface="Arial"/>
              <a:buChar char="•"/>
              <a:tabLst>
                <a:tab pos="1322070" algn="l"/>
                <a:tab pos="1323340" algn="l"/>
              </a:tabLst>
            </a:pPr>
            <a:r>
              <a:rPr sz="2400" b="1" dirty="0">
                <a:solidFill>
                  <a:srgbClr val="006666"/>
                </a:solidFill>
                <a:latin typeface="Arial"/>
                <a:cs typeface="Arial"/>
              </a:rPr>
              <a:t>A </a:t>
            </a:r>
            <a:r>
              <a:rPr sz="2400" b="1" spc="-5" dirty="0">
                <a:solidFill>
                  <a:srgbClr val="006666"/>
                </a:solidFill>
                <a:latin typeface="Arial"/>
                <a:cs typeface="Arial"/>
              </a:rPr>
              <a:t>block </a:t>
            </a:r>
            <a:r>
              <a:rPr sz="2400" b="1" dirty="0">
                <a:solidFill>
                  <a:srgbClr val="006666"/>
                </a:solidFill>
                <a:latin typeface="Arial"/>
                <a:cs typeface="Arial"/>
              </a:rPr>
              <a:t>of </a:t>
            </a:r>
            <a:r>
              <a:rPr sz="2400" b="1" spc="-5" dirty="0">
                <a:solidFill>
                  <a:srgbClr val="006666"/>
                </a:solidFill>
                <a:latin typeface="Arial"/>
                <a:cs typeface="Arial"/>
              </a:rPr>
              <a:t>data </a:t>
            </a:r>
            <a:r>
              <a:rPr sz="2400" b="1" dirty="0">
                <a:solidFill>
                  <a:srgbClr val="006666"/>
                </a:solidFill>
                <a:latin typeface="Arial"/>
                <a:cs typeface="Arial"/>
              </a:rPr>
              <a:t>is transferred directly to /</a:t>
            </a:r>
            <a:r>
              <a:rPr sz="2400" b="1" spc="-90" dirty="0">
                <a:solidFill>
                  <a:srgbClr val="006666"/>
                </a:solidFill>
                <a:latin typeface="Arial"/>
                <a:cs typeface="Arial"/>
              </a:rPr>
              <a:t> </a:t>
            </a:r>
            <a:r>
              <a:rPr sz="2400" b="1" dirty="0">
                <a:solidFill>
                  <a:srgbClr val="006666"/>
                </a:solidFill>
                <a:latin typeface="Arial"/>
                <a:cs typeface="Arial"/>
              </a:rPr>
              <a:t>from</a:t>
            </a:r>
            <a:endParaRPr sz="2400" dirty="0">
              <a:latin typeface="Arial"/>
              <a:cs typeface="Arial"/>
            </a:endParaRPr>
          </a:p>
          <a:p>
            <a:pPr marL="1322070">
              <a:lnSpc>
                <a:spcPct val="100000"/>
              </a:lnSpc>
            </a:pPr>
            <a:r>
              <a:rPr sz="2400" spc="-5" dirty="0">
                <a:solidFill>
                  <a:srgbClr val="006666"/>
                </a:solidFill>
              </a:rPr>
              <a:t>memory </a:t>
            </a:r>
            <a:r>
              <a:rPr sz="2400" dirty="0">
                <a:solidFill>
                  <a:srgbClr val="006666"/>
                </a:solidFill>
              </a:rPr>
              <a:t>without going through the</a:t>
            </a:r>
            <a:r>
              <a:rPr sz="2400" spc="-95" dirty="0">
                <a:solidFill>
                  <a:srgbClr val="006666"/>
                </a:solidFill>
              </a:rPr>
              <a:t> </a:t>
            </a:r>
            <a:r>
              <a:rPr sz="2400" spc="-5" dirty="0">
                <a:solidFill>
                  <a:srgbClr val="006666"/>
                </a:solidFill>
              </a:rPr>
              <a:t>CPU</a:t>
            </a: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393318"/>
            <a:ext cx="2407920" cy="635000"/>
          </a:xfrm>
          <a:prstGeom prst="rect">
            <a:avLst/>
          </a:prstGeom>
        </p:spPr>
        <p:txBody>
          <a:bodyPr vert="horz" wrap="square" lIns="0" tIns="12065" rIns="0" bIns="0" rtlCol="0">
            <a:spAutoFit/>
          </a:bodyPr>
          <a:lstStyle/>
          <a:p>
            <a:pPr marL="12700">
              <a:lnSpc>
                <a:spcPct val="100000"/>
              </a:lnSpc>
              <a:spcBef>
                <a:spcPts val="95"/>
              </a:spcBef>
            </a:pPr>
            <a:r>
              <a:rPr spc="-5" dirty="0"/>
              <a:t>I/O</a:t>
            </a:r>
            <a:r>
              <a:rPr spc="-55" dirty="0"/>
              <a:t> </a:t>
            </a:r>
            <a:r>
              <a:rPr spc="-10" dirty="0"/>
              <a:t>Interrupt</a:t>
            </a:r>
          </a:p>
        </p:txBody>
      </p:sp>
      <p:grpSp>
        <p:nvGrpSpPr>
          <p:cNvPr id="6" name="object 6"/>
          <p:cNvGrpSpPr/>
          <p:nvPr/>
        </p:nvGrpSpPr>
        <p:grpSpPr>
          <a:xfrm>
            <a:off x="1286255" y="1978660"/>
            <a:ext cx="6642100" cy="3238500"/>
            <a:chOff x="1286255" y="1978660"/>
            <a:chExt cx="6642100" cy="3238500"/>
          </a:xfrm>
        </p:grpSpPr>
        <p:sp>
          <p:nvSpPr>
            <p:cNvPr id="7" name="object 7"/>
            <p:cNvSpPr/>
            <p:nvPr/>
          </p:nvSpPr>
          <p:spPr>
            <a:xfrm>
              <a:off x="1324355" y="2055212"/>
              <a:ext cx="6565392" cy="31233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286256" y="1978659"/>
              <a:ext cx="6642100" cy="3238500"/>
            </a:xfrm>
            <a:custGeom>
              <a:avLst/>
              <a:gdLst/>
              <a:ahLst/>
              <a:cxnLst/>
              <a:rect l="l" t="t" r="r" b="b"/>
              <a:pathLst>
                <a:path w="6642100" h="3238500">
                  <a:moveTo>
                    <a:pt x="6616192" y="25400"/>
                  </a:moveTo>
                  <a:lnTo>
                    <a:pt x="25400" y="25400"/>
                  </a:lnTo>
                  <a:lnTo>
                    <a:pt x="25400" y="38100"/>
                  </a:lnTo>
                  <a:lnTo>
                    <a:pt x="25400" y="3200400"/>
                  </a:lnTo>
                  <a:lnTo>
                    <a:pt x="25400" y="3213100"/>
                  </a:lnTo>
                  <a:lnTo>
                    <a:pt x="6616192" y="3213100"/>
                  </a:lnTo>
                  <a:lnTo>
                    <a:pt x="6616192" y="3200400"/>
                  </a:lnTo>
                  <a:lnTo>
                    <a:pt x="38100" y="3200400"/>
                  </a:lnTo>
                  <a:lnTo>
                    <a:pt x="38100" y="38100"/>
                  </a:lnTo>
                  <a:lnTo>
                    <a:pt x="6603492" y="38100"/>
                  </a:lnTo>
                  <a:lnTo>
                    <a:pt x="6603492" y="3199892"/>
                  </a:lnTo>
                  <a:lnTo>
                    <a:pt x="6616192" y="3199892"/>
                  </a:lnTo>
                  <a:lnTo>
                    <a:pt x="6616192" y="38100"/>
                  </a:lnTo>
                  <a:lnTo>
                    <a:pt x="6616192" y="37592"/>
                  </a:lnTo>
                  <a:lnTo>
                    <a:pt x="6616192" y="25400"/>
                  </a:lnTo>
                  <a:close/>
                </a:path>
                <a:path w="6642100" h="3238500">
                  <a:moveTo>
                    <a:pt x="6641592" y="0"/>
                  </a:moveTo>
                  <a:lnTo>
                    <a:pt x="0" y="0"/>
                  </a:lnTo>
                  <a:lnTo>
                    <a:pt x="0" y="12700"/>
                  </a:lnTo>
                  <a:lnTo>
                    <a:pt x="0" y="3225800"/>
                  </a:lnTo>
                  <a:lnTo>
                    <a:pt x="0" y="3238500"/>
                  </a:lnTo>
                  <a:lnTo>
                    <a:pt x="6641592" y="3238500"/>
                  </a:lnTo>
                  <a:lnTo>
                    <a:pt x="6641592" y="3225800"/>
                  </a:lnTo>
                  <a:lnTo>
                    <a:pt x="12700" y="3225800"/>
                  </a:lnTo>
                  <a:lnTo>
                    <a:pt x="12700" y="12700"/>
                  </a:lnTo>
                  <a:lnTo>
                    <a:pt x="6628892" y="12700"/>
                  </a:lnTo>
                  <a:lnTo>
                    <a:pt x="6628892" y="3225292"/>
                  </a:lnTo>
                  <a:lnTo>
                    <a:pt x="6641592" y="3225292"/>
                  </a:lnTo>
                  <a:lnTo>
                    <a:pt x="6641592" y="12700"/>
                  </a:lnTo>
                  <a:lnTo>
                    <a:pt x="6641592" y="12192"/>
                  </a:lnTo>
                  <a:lnTo>
                    <a:pt x="6641592" y="0"/>
                  </a:lnTo>
                  <a:close/>
                </a:path>
              </a:pathLst>
            </a:custGeom>
            <a:solidFill>
              <a:srgbClr val="CC6600"/>
            </a:solid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15</a:t>
            </a:fld>
            <a:endParaRPr dirty="0"/>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AE5BB7B9-AC4C-E707-3D17-2BC3A9917F29}"/>
                  </a:ext>
                </a:extLst>
              </p14:cNvPr>
              <p14:cNvContentPartPr/>
              <p14:nvPr/>
            </p14:nvContentPartPr>
            <p14:xfrm>
              <a:off x="4975742" y="1345390"/>
              <a:ext cx="445680" cy="1552680"/>
            </p14:xfrm>
          </p:contentPart>
        </mc:Choice>
        <mc:Fallback xmlns="">
          <p:pic>
            <p:nvPicPr>
              <p:cNvPr id="10" name="Ink 9">
                <a:extLst>
                  <a:ext uri="{FF2B5EF4-FFF2-40B4-BE49-F238E27FC236}">
                    <a16:creationId xmlns:a16="http://schemas.microsoft.com/office/drawing/2014/main" id="{AE5BB7B9-AC4C-E707-3D17-2BC3A9917F29}"/>
                  </a:ext>
                </a:extLst>
              </p:cNvPr>
              <p:cNvPicPr/>
              <p:nvPr/>
            </p:nvPicPr>
            <p:blipFill>
              <a:blip r:embed="rId5"/>
              <a:stretch>
                <a:fillRect/>
              </a:stretch>
            </p:blipFill>
            <p:spPr>
              <a:xfrm>
                <a:off x="4967102" y="1336390"/>
                <a:ext cx="463320" cy="1570320"/>
              </a:xfrm>
              <a:prstGeom prst="rect">
                <a:avLst/>
              </a:prstGeom>
            </p:spPr>
          </p:pic>
        </mc:Fallback>
      </mc:AlternateContent>
      <p:grpSp>
        <p:nvGrpSpPr>
          <p:cNvPr id="29" name="Group 28">
            <a:extLst>
              <a:ext uri="{FF2B5EF4-FFF2-40B4-BE49-F238E27FC236}">
                <a16:creationId xmlns:a16="http://schemas.microsoft.com/office/drawing/2014/main" id="{E9E689F5-2145-9E19-EF3D-178D52D4A9D4}"/>
              </a:ext>
            </a:extLst>
          </p:cNvPr>
          <p:cNvGrpSpPr/>
          <p:nvPr/>
        </p:nvGrpSpPr>
        <p:grpSpPr>
          <a:xfrm>
            <a:off x="4143422" y="378070"/>
            <a:ext cx="1443960" cy="1289880"/>
            <a:chOff x="4143422" y="378070"/>
            <a:chExt cx="1443960" cy="1289880"/>
          </a:xfrm>
        </p:grpSpPr>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BDAB1AF8-7EE7-4409-DED1-F3B39D031ADB}"/>
                    </a:ext>
                  </a:extLst>
                </p14:cNvPr>
                <p14:cNvContentPartPr/>
                <p14:nvPr/>
              </p14:nvContentPartPr>
              <p14:xfrm>
                <a:off x="4786382" y="1097710"/>
                <a:ext cx="528120" cy="570240"/>
              </p14:xfrm>
            </p:contentPart>
          </mc:Choice>
          <mc:Fallback xmlns="">
            <p:pic>
              <p:nvPicPr>
                <p:cNvPr id="14" name="Ink 13">
                  <a:extLst>
                    <a:ext uri="{FF2B5EF4-FFF2-40B4-BE49-F238E27FC236}">
                      <a16:creationId xmlns:a16="http://schemas.microsoft.com/office/drawing/2014/main" id="{BDAB1AF8-7EE7-4409-DED1-F3B39D031ADB}"/>
                    </a:ext>
                  </a:extLst>
                </p:cNvPr>
                <p:cNvPicPr/>
                <p:nvPr/>
              </p:nvPicPr>
              <p:blipFill>
                <a:blip r:embed="rId7"/>
                <a:stretch>
                  <a:fillRect/>
                </a:stretch>
              </p:blipFill>
              <p:spPr>
                <a:xfrm>
                  <a:off x="4777382" y="1089070"/>
                  <a:ext cx="54576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75DBF1E6-A80C-7D59-F89F-BA131EE078A8}"/>
                    </a:ext>
                  </a:extLst>
                </p14:cNvPr>
                <p14:cNvContentPartPr/>
                <p14:nvPr/>
              </p14:nvContentPartPr>
              <p14:xfrm>
                <a:off x="4419182" y="378070"/>
                <a:ext cx="55080" cy="334800"/>
              </p14:xfrm>
            </p:contentPart>
          </mc:Choice>
          <mc:Fallback xmlns="">
            <p:pic>
              <p:nvPicPr>
                <p:cNvPr id="15" name="Ink 14">
                  <a:extLst>
                    <a:ext uri="{FF2B5EF4-FFF2-40B4-BE49-F238E27FC236}">
                      <a16:creationId xmlns:a16="http://schemas.microsoft.com/office/drawing/2014/main" id="{75DBF1E6-A80C-7D59-F89F-BA131EE078A8}"/>
                    </a:ext>
                  </a:extLst>
                </p:cNvPr>
                <p:cNvPicPr/>
                <p:nvPr/>
              </p:nvPicPr>
              <p:blipFill>
                <a:blip r:embed="rId9"/>
                <a:stretch>
                  <a:fillRect/>
                </a:stretch>
              </p:blipFill>
              <p:spPr>
                <a:xfrm>
                  <a:off x="4410182" y="369430"/>
                  <a:ext cx="7272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973F4C08-0C61-39C4-EF6E-242CC0891784}"/>
                    </a:ext>
                  </a:extLst>
                </p14:cNvPr>
                <p14:cNvContentPartPr/>
                <p14:nvPr/>
              </p14:nvContentPartPr>
              <p14:xfrm>
                <a:off x="4181222" y="403990"/>
                <a:ext cx="416520" cy="77760"/>
              </p14:xfrm>
            </p:contentPart>
          </mc:Choice>
          <mc:Fallback xmlns="">
            <p:pic>
              <p:nvPicPr>
                <p:cNvPr id="16" name="Ink 15">
                  <a:extLst>
                    <a:ext uri="{FF2B5EF4-FFF2-40B4-BE49-F238E27FC236}">
                      <a16:creationId xmlns:a16="http://schemas.microsoft.com/office/drawing/2014/main" id="{973F4C08-0C61-39C4-EF6E-242CC0891784}"/>
                    </a:ext>
                  </a:extLst>
                </p:cNvPr>
                <p:cNvPicPr/>
                <p:nvPr/>
              </p:nvPicPr>
              <p:blipFill>
                <a:blip r:embed="rId11"/>
                <a:stretch>
                  <a:fillRect/>
                </a:stretch>
              </p:blipFill>
              <p:spPr>
                <a:xfrm>
                  <a:off x="4172222" y="394990"/>
                  <a:ext cx="43416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9CD11153-614C-4CFD-3D5B-E8BCA071BF8B}"/>
                    </a:ext>
                  </a:extLst>
                </p14:cNvPr>
                <p14:cNvContentPartPr/>
                <p14:nvPr/>
              </p14:nvContentPartPr>
              <p14:xfrm>
                <a:off x="4143422" y="681190"/>
                <a:ext cx="465840" cy="163440"/>
              </p14:xfrm>
            </p:contentPart>
          </mc:Choice>
          <mc:Fallback xmlns="">
            <p:pic>
              <p:nvPicPr>
                <p:cNvPr id="21" name="Ink 20">
                  <a:extLst>
                    <a:ext uri="{FF2B5EF4-FFF2-40B4-BE49-F238E27FC236}">
                      <a16:creationId xmlns:a16="http://schemas.microsoft.com/office/drawing/2014/main" id="{9CD11153-614C-4CFD-3D5B-E8BCA071BF8B}"/>
                    </a:ext>
                  </a:extLst>
                </p:cNvPr>
                <p:cNvPicPr/>
                <p:nvPr/>
              </p:nvPicPr>
              <p:blipFill>
                <a:blip r:embed="rId13"/>
                <a:stretch>
                  <a:fillRect/>
                </a:stretch>
              </p:blipFill>
              <p:spPr>
                <a:xfrm>
                  <a:off x="4134782" y="672550"/>
                  <a:ext cx="4834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470719E1-3523-FDAA-B9E8-F88A9B42BC98}"/>
                    </a:ext>
                  </a:extLst>
                </p14:cNvPr>
                <p14:cNvContentPartPr/>
                <p14:nvPr/>
              </p14:nvContentPartPr>
              <p14:xfrm>
                <a:off x="4837862" y="380950"/>
                <a:ext cx="304920" cy="349200"/>
              </p14:xfrm>
            </p:contentPart>
          </mc:Choice>
          <mc:Fallback xmlns="">
            <p:pic>
              <p:nvPicPr>
                <p:cNvPr id="24" name="Ink 23">
                  <a:extLst>
                    <a:ext uri="{FF2B5EF4-FFF2-40B4-BE49-F238E27FC236}">
                      <a16:creationId xmlns:a16="http://schemas.microsoft.com/office/drawing/2014/main" id="{470719E1-3523-FDAA-B9E8-F88A9B42BC98}"/>
                    </a:ext>
                  </a:extLst>
                </p:cNvPr>
                <p:cNvPicPr/>
                <p:nvPr/>
              </p:nvPicPr>
              <p:blipFill>
                <a:blip r:embed="rId15"/>
                <a:stretch>
                  <a:fillRect/>
                </a:stretch>
              </p:blipFill>
              <p:spPr>
                <a:xfrm>
                  <a:off x="4829222" y="372310"/>
                  <a:ext cx="32256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a:extLst>
                    <a:ext uri="{FF2B5EF4-FFF2-40B4-BE49-F238E27FC236}">
                      <a16:creationId xmlns:a16="http://schemas.microsoft.com/office/drawing/2014/main" id="{3C464723-104F-E304-2850-6290A0B7460E}"/>
                    </a:ext>
                  </a:extLst>
                </p14:cNvPr>
                <p14:cNvContentPartPr/>
                <p14:nvPr/>
              </p14:nvContentPartPr>
              <p14:xfrm>
                <a:off x="5223062" y="429190"/>
                <a:ext cx="75600" cy="346680"/>
              </p14:xfrm>
            </p:contentPart>
          </mc:Choice>
          <mc:Fallback xmlns="">
            <p:pic>
              <p:nvPicPr>
                <p:cNvPr id="25" name="Ink 24">
                  <a:extLst>
                    <a:ext uri="{FF2B5EF4-FFF2-40B4-BE49-F238E27FC236}">
                      <a16:creationId xmlns:a16="http://schemas.microsoft.com/office/drawing/2014/main" id="{3C464723-104F-E304-2850-6290A0B7460E}"/>
                    </a:ext>
                  </a:extLst>
                </p:cNvPr>
                <p:cNvPicPr/>
                <p:nvPr/>
              </p:nvPicPr>
              <p:blipFill>
                <a:blip r:embed="rId17"/>
                <a:stretch>
                  <a:fillRect/>
                </a:stretch>
              </p:blipFill>
              <p:spPr>
                <a:xfrm>
                  <a:off x="5214422" y="420550"/>
                  <a:ext cx="9324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52E961B1-9437-2820-D4E7-2978C1F6FD8B}"/>
                    </a:ext>
                  </a:extLst>
                </p14:cNvPr>
                <p14:cNvContentPartPr/>
                <p14:nvPr/>
              </p14:nvContentPartPr>
              <p14:xfrm>
                <a:off x="5287502" y="481390"/>
                <a:ext cx="299880" cy="392760"/>
              </p14:xfrm>
            </p:contentPart>
          </mc:Choice>
          <mc:Fallback xmlns="">
            <p:pic>
              <p:nvPicPr>
                <p:cNvPr id="28" name="Ink 27">
                  <a:extLst>
                    <a:ext uri="{FF2B5EF4-FFF2-40B4-BE49-F238E27FC236}">
                      <a16:creationId xmlns:a16="http://schemas.microsoft.com/office/drawing/2014/main" id="{52E961B1-9437-2820-D4E7-2978C1F6FD8B}"/>
                    </a:ext>
                  </a:extLst>
                </p:cNvPr>
                <p:cNvPicPr/>
                <p:nvPr/>
              </p:nvPicPr>
              <p:blipFill>
                <a:blip r:embed="rId19"/>
                <a:stretch>
                  <a:fillRect/>
                </a:stretch>
              </p:blipFill>
              <p:spPr>
                <a:xfrm>
                  <a:off x="5278502" y="472390"/>
                  <a:ext cx="317520" cy="410400"/>
                </a:xfrm>
                <a:prstGeom prst="rect">
                  <a:avLst/>
                </a:prstGeom>
              </p:spPr>
            </p:pic>
          </mc:Fallback>
        </mc:AlternateContent>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6102" y="432942"/>
            <a:ext cx="6394298" cy="574040"/>
          </a:xfrm>
          <a:prstGeom prst="rect">
            <a:avLst/>
          </a:prstGeom>
        </p:spPr>
        <p:txBody>
          <a:bodyPr vert="horz" wrap="square" lIns="0" tIns="12700" rIns="0" bIns="0" rtlCol="0">
            <a:spAutoFit/>
          </a:bodyPr>
          <a:lstStyle/>
          <a:p>
            <a:pPr marL="12700">
              <a:lnSpc>
                <a:spcPct val="100000"/>
              </a:lnSpc>
              <a:spcBef>
                <a:spcPts val="100"/>
              </a:spcBef>
            </a:pPr>
            <a:r>
              <a:rPr sz="3600" spc="-5" dirty="0"/>
              <a:t>Modern computer</a:t>
            </a:r>
            <a:r>
              <a:rPr sz="3600" spc="-85" dirty="0"/>
              <a:t> </a:t>
            </a:r>
            <a:r>
              <a:rPr sz="3600" dirty="0"/>
              <a:t>operation</a:t>
            </a:r>
          </a:p>
        </p:txBody>
      </p:sp>
      <p:grpSp>
        <p:nvGrpSpPr>
          <p:cNvPr id="4" name="object 4"/>
          <p:cNvGrpSpPr/>
          <p:nvPr/>
        </p:nvGrpSpPr>
        <p:grpSpPr>
          <a:xfrm>
            <a:off x="1536191" y="1266189"/>
            <a:ext cx="6515100" cy="5195570"/>
            <a:chOff x="1536191" y="1266189"/>
            <a:chExt cx="6515100" cy="5195570"/>
          </a:xfrm>
        </p:grpSpPr>
        <p:sp>
          <p:nvSpPr>
            <p:cNvPr id="5" name="object 5"/>
            <p:cNvSpPr/>
            <p:nvPr/>
          </p:nvSpPr>
          <p:spPr>
            <a:xfrm>
              <a:off x="1574291" y="1304543"/>
              <a:ext cx="6438900" cy="511911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536192" y="1266189"/>
              <a:ext cx="6515100" cy="5195570"/>
            </a:xfrm>
            <a:custGeom>
              <a:avLst/>
              <a:gdLst/>
              <a:ahLst/>
              <a:cxnLst/>
              <a:rect l="l" t="t" r="r" b="b"/>
              <a:pathLst>
                <a:path w="6515100" h="5195570">
                  <a:moveTo>
                    <a:pt x="6489700" y="25400"/>
                  </a:moveTo>
                  <a:lnTo>
                    <a:pt x="25400" y="25400"/>
                  </a:lnTo>
                  <a:lnTo>
                    <a:pt x="25400" y="38100"/>
                  </a:lnTo>
                  <a:lnTo>
                    <a:pt x="25400" y="5157470"/>
                  </a:lnTo>
                  <a:lnTo>
                    <a:pt x="25400" y="5170170"/>
                  </a:lnTo>
                  <a:lnTo>
                    <a:pt x="6489700" y="5170170"/>
                  </a:lnTo>
                  <a:lnTo>
                    <a:pt x="6489700" y="5157482"/>
                  </a:lnTo>
                  <a:lnTo>
                    <a:pt x="6489700" y="38354"/>
                  </a:lnTo>
                  <a:lnTo>
                    <a:pt x="6477000" y="38354"/>
                  </a:lnTo>
                  <a:lnTo>
                    <a:pt x="6477000" y="5157470"/>
                  </a:lnTo>
                  <a:lnTo>
                    <a:pt x="38100" y="5157470"/>
                  </a:lnTo>
                  <a:lnTo>
                    <a:pt x="38100" y="38100"/>
                  </a:lnTo>
                  <a:lnTo>
                    <a:pt x="6489700" y="38100"/>
                  </a:lnTo>
                  <a:lnTo>
                    <a:pt x="6489700" y="25400"/>
                  </a:lnTo>
                  <a:close/>
                </a:path>
                <a:path w="6515100" h="5195570">
                  <a:moveTo>
                    <a:pt x="6515100" y="0"/>
                  </a:moveTo>
                  <a:lnTo>
                    <a:pt x="0" y="0"/>
                  </a:lnTo>
                  <a:lnTo>
                    <a:pt x="0" y="12700"/>
                  </a:lnTo>
                  <a:lnTo>
                    <a:pt x="0" y="5182870"/>
                  </a:lnTo>
                  <a:lnTo>
                    <a:pt x="0" y="5195570"/>
                  </a:lnTo>
                  <a:lnTo>
                    <a:pt x="6515100" y="5195570"/>
                  </a:lnTo>
                  <a:lnTo>
                    <a:pt x="6515100" y="5182882"/>
                  </a:lnTo>
                  <a:lnTo>
                    <a:pt x="6515100" y="12954"/>
                  </a:lnTo>
                  <a:lnTo>
                    <a:pt x="6502400" y="12954"/>
                  </a:lnTo>
                  <a:lnTo>
                    <a:pt x="6502400" y="5182870"/>
                  </a:lnTo>
                  <a:lnTo>
                    <a:pt x="12700" y="5182870"/>
                  </a:lnTo>
                  <a:lnTo>
                    <a:pt x="12700" y="12700"/>
                  </a:lnTo>
                  <a:lnTo>
                    <a:pt x="6515100" y="12700"/>
                  </a:lnTo>
                  <a:lnTo>
                    <a:pt x="6515100"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28243" y="601980"/>
            <a:ext cx="4146550" cy="2146300"/>
            <a:chOff x="4328243" y="601980"/>
            <a:chExt cx="4146550" cy="2146300"/>
          </a:xfrm>
        </p:grpSpPr>
        <p:sp>
          <p:nvSpPr>
            <p:cNvPr id="3" name="object 3"/>
            <p:cNvSpPr/>
            <p:nvPr/>
          </p:nvSpPr>
          <p:spPr>
            <a:xfrm>
              <a:off x="4347293" y="621030"/>
              <a:ext cx="3604260" cy="2108200"/>
            </a:xfrm>
            <a:custGeom>
              <a:avLst/>
              <a:gdLst/>
              <a:ahLst/>
              <a:cxnLst/>
              <a:rect l="l" t="t" r="r" b="b"/>
              <a:pathLst>
                <a:path w="3604259" h="2108200">
                  <a:moveTo>
                    <a:pt x="101135" y="2107692"/>
                  </a:moveTo>
                  <a:lnTo>
                    <a:pt x="90366" y="2062984"/>
                  </a:lnTo>
                  <a:lnTo>
                    <a:pt x="79713" y="2018302"/>
                  </a:lnTo>
                  <a:lnTo>
                    <a:pt x="69283" y="1973667"/>
                  </a:lnTo>
                  <a:lnTo>
                    <a:pt x="59184" y="1929104"/>
                  </a:lnTo>
                  <a:lnTo>
                    <a:pt x="49522" y="1884637"/>
                  </a:lnTo>
                  <a:lnTo>
                    <a:pt x="40407" y="1840289"/>
                  </a:lnTo>
                  <a:lnTo>
                    <a:pt x="31944" y="1796084"/>
                  </a:lnTo>
                  <a:lnTo>
                    <a:pt x="24241" y="1752046"/>
                  </a:lnTo>
                  <a:lnTo>
                    <a:pt x="17406" y="1708198"/>
                  </a:lnTo>
                  <a:lnTo>
                    <a:pt x="11545" y="1664565"/>
                  </a:lnTo>
                  <a:lnTo>
                    <a:pt x="6767" y="1621169"/>
                  </a:lnTo>
                  <a:lnTo>
                    <a:pt x="3178" y="1578036"/>
                  </a:lnTo>
                  <a:lnTo>
                    <a:pt x="887" y="1535187"/>
                  </a:lnTo>
                  <a:lnTo>
                    <a:pt x="0" y="1492648"/>
                  </a:lnTo>
                  <a:lnTo>
                    <a:pt x="624" y="1450442"/>
                  </a:lnTo>
                  <a:lnTo>
                    <a:pt x="2867" y="1408592"/>
                  </a:lnTo>
                  <a:lnTo>
                    <a:pt x="6837" y="1367123"/>
                  </a:lnTo>
                  <a:lnTo>
                    <a:pt x="12641" y="1326057"/>
                  </a:lnTo>
                  <a:lnTo>
                    <a:pt x="20386" y="1285420"/>
                  </a:lnTo>
                  <a:lnTo>
                    <a:pt x="30180" y="1245234"/>
                  </a:lnTo>
                  <a:lnTo>
                    <a:pt x="42129" y="1205523"/>
                  </a:lnTo>
                  <a:lnTo>
                    <a:pt x="56342" y="1166312"/>
                  </a:lnTo>
                  <a:lnTo>
                    <a:pt x="72925" y="1127623"/>
                  </a:lnTo>
                  <a:lnTo>
                    <a:pt x="91986" y="1089480"/>
                  </a:lnTo>
                  <a:lnTo>
                    <a:pt x="113633" y="1051908"/>
                  </a:lnTo>
                  <a:lnTo>
                    <a:pt x="137972" y="1014929"/>
                  </a:lnTo>
                  <a:lnTo>
                    <a:pt x="165112" y="978569"/>
                  </a:lnTo>
                  <a:lnTo>
                    <a:pt x="195159" y="942849"/>
                  </a:lnTo>
                  <a:lnTo>
                    <a:pt x="228221" y="907795"/>
                  </a:lnTo>
                  <a:lnTo>
                    <a:pt x="264405" y="873429"/>
                  </a:lnTo>
                  <a:lnTo>
                    <a:pt x="303819" y="839777"/>
                  </a:lnTo>
                  <a:lnTo>
                    <a:pt x="346569" y="806860"/>
                  </a:lnTo>
                  <a:lnTo>
                    <a:pt x="392764" y="774703"/>
                  </a:lnTo>
                  <a:lnTo>
                    <a:pt x="442511" y="743331"/>
                  </a:lnTo>
                  <a:lnTo>
                    <a:pt x="500536" y="711173"/>
                  </a:lnTo>
                  <a:lnTo>
                    <a:pt x="566364" y="679513"/>
                  </a:lnTo>
                  <a:lnTo>
                    <a:pt x="602041" y="663872"/>
                  </a:lnTo>
                  <a:lnTo>
                    <a:pt x="639473" y="648358"/>
                  </a:lnTo>
                  <a:lnTo>
                    <a:pt x="678594" y="632974"/>
                  </a:lnTo>
                  <a:lnTo>
                    <a:pt x="719339" y="617719"/>
                  </a:lnTo>
                  <a:lnTo>
                    <a:pt x="761644" y="602595"/>
                  </a:lnTo>
                  <a:lnTo>
                    <a:pt x="805442" y="587604"/>
                  </a:lnTo>
                  <a:lnTo>
                    <a:pt x="850668" y="572745"/>
                  </a:lnTo>
                  <a:lnTo>
                    <a:pt x="897258" y="558022"/>
                  </a:lnTo>
                  <a:lnTo>
                    <a:pt x="945145" y="543434"/>
                  </a:lnTo>
                  <a:lnTo>
                    <a:pt x="994265" y="528982"/>
                  </a:lnTo>
                  <a:lnTo>
                    <a:pt x="1044552" y="514669"/>
                  </a:lnTo>
                  <a:lnTo>
                    <a:pt x="1095942" y="500494"/>
                  </a:lnTo>
                  <a:lnTo>
                    <a:pt x="1148367" y="486460"/>
                  </a:lnTo>
                  <a:lnTo>
                    <a:pt x="1201764" y="472567"/>
                  </a:lnTo>
                  <a:lnTo>
                    <a:pt x="1256067" y="458816"/>
                  </a:lnTo>
                  <a:lnTo>
                    <a:pt x="1311211" y="445209"/>
                  </a:lnTo>
                  <a:lnTo>
                    <a:pt x="1367131" y="431747"/>
                  </a:lnTo>
                  <a:lnTo>
                    <a:pt x="1423760" y="418431"/>
                  </a:lnTo>
                  <a:lnTo>
                    <a:pt x="1481034" y="405261"/>
                  </a:lnTo>
                  <a:lnTo>
                    <a:pt x="1538888" y="392240"/>
                  </a:lnTo>
                  <a:lnTo>
                    <a:pt x="1597257" y="379368"/>
                  </a:lnTo>
                  <a:lnTo>
                    <a:pt x="1656074" y="366646"/>
                  </a:lnTo>
                  <a:lnTo>
                    <a:pt x="1715275" y="354077"/>
                  </a:lnTo>
                  <a:lnTo>
                    <a:pt x="1774795" y="341659"/>
                  </a:lnTo>
                  <a:lnTo>
                    <a:pt x="1834567" y="329396"/>
                  </a:lnTo>
                  <a:lnTo>
                    <a:pt x="1894528" y="317288"/>
                  </a:lnTo>
                  <a:lnTo>
                    <a:pt x="1954611" y="305335"/>
                  </a:lnTo>
                  <a:lnTo>
                    <a:pt x="2014751" y="293540"/>
                  </a:lnTo>
                  <a:lnTo>
                    <a:pt x="2074883" y="281904"/>
                  </a:lnTo>
                  <a:lnTo>
                    <a:pt x="2134942" y="270427"/>
                  </a:lnTo>
                  <a:lnTo>
                    <a:pt x="2194863" y="259110"/>
                  </a:lnTo>
                  <a:lnTo>
                    <a:pt x="2254579" y="247956"/>
                  </a:lnTo>
                  <a:lnTo>
                    <a:pt x="2314026" y="236964"/>
                  </a:lnTo>
                  <a:lnTo>
                    <a:pt x="2373139" y="226137"/>
                  </a:lnTo>
                  <a:lnTo>
                    <a:pt x="2431852" y="215475"/>
                  </a:lnTo>
                  <a:lnTo>
                    <a:pt x="2490100" y="204979"/>
                  </a:lnTo>
                  <a:lnTo>
                    <a:pt x="2547818" y="194651"/>
                  </a:lnTo>
                  <a:lnTo>
                    <a:pt x="2604940" y="184491"/>
                  </a:lnTo>
                  <a:lnTo>
                    <a:pt x="2661401" y="174502"/>
                  </a:lnTo>
                  <a:lnTo>
                    <a:pt x="2717135" y="164683"/>
                  </a:lnTo>
                  <a:lnTo>
                    <a:pt x="2772079" y="155036"/>
                  </a:lnTo>
                  <a:lnTo>
                    <a:pt x="2826165" y="145563"/>
                  </a:lnTo>
                  <a:lnTo>
                    <a:pt x="2879329" y="136264"/>
                  </a:lnTo>
                  <a:lnTo>
                    <a:pt x="2931506" y="127140"/>
                  </a:lnTo>
                  <a:lnTo>
                    <a:pt x="2982631" y="118193"/>
                  </a:lnTo>
                  <a:lnTo>
                    <a:pt x="3032637" y="109424"/>
                  </a:lnTo>
                  <a:lnTo>
                    <a:pt x="3081460" y="100834"/>
                  </a:lnTo>
                  <a:lnTo>
                    <a:pt x="3129034" y="92424"/>
                  </a:lnTo>
                  <a:lnTo>
                    <a:pt x="3175295" y="84195"/>
                  </a:lnTo>
                  <a:lnTo>
                    <a:pt x="3220176" y="76149"/>
                  </a:lnTo>
                  <a:lnTo>
                    <a:pt x="3263613" y="68286"/>
                  </a:lnTo>
                  <a:lnTo>
                    <a:pt x="3305541" y="60607"/>
                  </a:lnTo>
                  <a:lnTo>
                    <a:pt x="3345893" y="53115"/>
                  </a:lnTo>
                  <a:lnTo>
                    <a:pt x="3384605" y="45809"/>
                  </a:lnTo>
                  <a:lnTo>
                    <a:pt x="3456847" y="31763"/>
                  </a:lnTo>
                  <a:lnTo>
                    <a:pt x="3521744" y="18479"/>
                  </a:lnTo>
                  <a:lnTo>
                    <a:pt x="3578774" y="5965"/>
                  </a:lnTo>
                  <a:lnTo>
                    <a:pt x="3604176" y="0"/>
                  </a:lnTo>
                </a:path>
              </a:pathLst>
            </a:custGeom>
            <a:ln w="38100">
              <a:solidFill>
                <a:srgbClr val="000000"/>
              </a:solidFill>
            </a:ln>
          </p:spPr>
          <p:txBody>
            <a:bodyPr wrap="square" lIns="0" tIns="0" rIns="0" bIns="0" rtlCol="0"/>
            <a:lstStyle/>
            <a:p>
              <a:endParaRPr/>
            </a:p>
          </p:txBody>
        </p:sp>
        <p:sp>
          <p:nvSpPr>
            <p:cNvPr id="4" name="object 4"/>
            <p:cNvSpPr/>
            <p:nvPr/>
          </p:nvSpPr>
          <p:spPr>
            <a:xfrm>
              <a:off x="4978272" y="1232281"/>
              <a:ext cx="3481704" cy="1095375"/>
            </a:xfrm>
            <a:custGeom>
              <a:avLst/>
              <a:gdLst/>
              <a:ahLst/>
              <a:cxnLst/>
              <a:rect l="l" t="t" r="r" b="b"/>
              <a:pathLst>
                <a:path w="3481704" h="1095375">
                  <a:moveTo>
                    <a:pt x="0" y="0"/>
                  </a:moveTo>
                  <a:lnTo>
                    <a:pt x="18613" y="42985"/>
                  </a:lnTo>
                  <a:lnTo>
                    <a:pt x="37320" y="85907"/>
                  </a:lnTo>
                  <a:lnTo>
                    <a:pt x="56212" y="128702"/>
                  </a:lnTo>
                  <a:lnTo>
                    <a:pt x="75381" y="171308"/>
                  </a:lnTo>
                  <a:lnTo>
                    <a:pt x="94922" y="213661"/>
                  </a:lnTo>
                  <a:lnTo>
                    <a:pt x="114925" y="255699"/>
                  </a:lnTo>
                  <a:lnTo>
                    <a:pt x="135485" y="297360"/>
                  </a:lnTo>
                  <a:lnTo>
                    <a:pt x="156692" y="338580"/>
                  </a:lnTo>
                  <a:lnTo>
                    <a:pt x="178641" y="379297"/>
                  </a:lnTo>
                  <a:lnTo>
                    <a:pt x="201424" y="419447"/>
                  </a:lnTo>
                  <a:lnTo>
                    <a:pt x="225133" y="458969"/>
                  </a:lnTo>
                  <a:lnTo>
                    <a:pt x="249862" y="497798"/>
                  </a:lnTo>
                  <a:lnTo>
                    <a:pt x="275702" y="535874"/>
                  </a:lnTo>
                  <a:lnTo>
                    <a:pt x="302746" y="573131"/>
                  </a:lnTo>
                  <a:lnTo>
                    <a:pt x="331087" y="609509"/>
                  </a:lnTo>
                  <a:lnTo>
                    <a:pt x="360818" y="644944"/>
                  </a:lnTo>
                  <a:lnTo>
                    <a:pt x="392031" y="679373"/>
                  </a:lnTo>
                  <a:lnTo>
                    <a:pt x="424819" y="712733"/>
                  </a:lnTo>
                  <a:lnTo>
                    <a:pt x="459275" y="744962"/>
                  </a:lnTo>
                  <a:lnTo>
                    <a:pt x="495491" y="775997"/>
                  </a:lnTo>
                  <a:lnTo>
                    <a:pt x="533559" y="805775"/>
                  </a:lnTo>
                  <a:lnTo>
                    <a:pt x="573573" y="834233"/>
                  </a:lnTo>
                  <a:lnTo>
                    <a:pt x="615626" y="861309"/>
                  </a:lnTo>
                  <a:lnTo>
                    <a:pt x="659809" y="886940"/>
                  </a:lnTo>
                  <a:lnTo>
                    <a:pt x="706215" y="911062"/>
                  </a:lnTo>
                  <a:lnTo>
                    <a:pt x="754937" y="933614"/>
                  </a:lnTo>
                  <a:lnTo>
                    <a:pt x="806068" y="954532"/>
                  </a:lnTo>
                  <a:lnTo>
                    <a:pt x="842584" y="967615"/>
                  </a:lnTo>
                  <a:lnTo>
                    <a:pt x="881339" y="979780"/>
                  </a:lnTo>
                  <a:lnTo>
                    <a:pt x="922210" y="991059"/>
                  </a:lnTo>
                  <a:lnTo>
                    <a:pt x="965080" y="1001485"/>
                  </a:lnTo>
                  <a:lnTo>
                    <a:pt x="1009827" y="1011090"/>
                  </a:lnTo>
                  <a:lnTo>
                    <a:pt x="1056330" y="1019908"/>
                  </a:lnTo>
                  <a:lnTo>
                    <a:pt x="1104471" y="1027970"/>
                  </a:lnTo>
                  <a:lnTo>
                    <a:pt x="1154128" y="1035311"/>
                  </a:lnTo>
                  <a:lnTo>
                    <a:pt x="1205181" y="1041962"/>
                  </a:lnTo>
                  <a:lnTo>
                    <a:pt x="1257510" y="1047956"/>
                  </a:lnTo>
                  <a:lnTo>
                    <a:pt x="1310994" y="1053326"/>
                  </a:lnTo>
                  <a:lnTo>
                    <a:pt x="1365514" y="1058106"/>
                  </a:lnTo>
                  <a:lnTo>
                    <a:pt x="1420949" y="1062327"/>
                  </a:lnTo>
                  <a:lnTo>
                    <a:pt x="1477179" y="1066022"/>
                  </a:lnTo>
                  <a:lnTo>
                    <a:pt x="1534084" y="1069224"/>
                  </a:lnTo>
                  <a:lnTo>
                    <a:pt x="1591542" y="1071967"/>
                  </a:lnTo>
                  <a:lnTo>
                    <a:pt x="1649435" y="1074282"/>
                  </a:lnTo>
                  <a:lnTo>
                    <a:pt x="1707641" y="1076203"/>
                  </a:lnTo>
                  <a:lnTo>
                    <a:pt x="1766041" y="1077762"/>
                  </a:lnTo>
                  <a:lnTo>
                    <a:pt x="1824513" y="1078992"/>
                  </a:lnTo>
                  <a:lnTo>
                    <a:pt x="1882939" y="1079925"/>
                  </a:lnTo>
                  <a:lnTo>
                    <a:pt x="1941197" y="1080595"/>
                  </a:lnTo>
                  <a:lnTo>
                    <a:pt x="1999167" y="1081035"/>
                  </a:lnTo>
                  <a:lnTo>
                    <a:pt x="2056730" y="1081276"/>
                  </a:lnTo>
                  <a:lnTo>
                    <a:pt x="2113764" y="1081353"/>
                  </a:lnTo>
                  <a:lnTo>
                    <a:pt x="2170150" y="1081297"/>
                  </a:lnTo>
                  <a:lnTo>
                    <a:pt x="2225767" y="1081141"/>
                  </a:lnTo>
                  <a:lnTo>
                    <a:pt x="2280495" y="1080919"/>
                  </a:lnTo>
                  <a:lnTo>
                    <a:pt x="2334213" y="1080662"/>
                  </a:lnTo>
                  <a:lnTo>
                    <a:pt x="2386802" y="1080404"/>
                  </a:lnTo>
                  <a:lnTo>
                    <a:pt x="2438141" y="1080178"/>
                  </a:lnTo>
                  <a:lnTo>
                    <a:pt x="2488109" y="1080016"/>
                  </a:lnTo>
                  <a:lnTo>
                    <a:pt x="2536588" y="1079950"/>
                  </a:lnTo>
                  <a:lnTo>
                    <a:pt x="2583455" y="1080015"/>
                  </a:lnTo>
                  <a:lnTo>
                    <a:pt x="2628591" y="1080242"/>
                  </a:lnTo>
                  <a:lnTo>
                    <a:pt x="2671877" y="1080664"/>
                  </a:lnTo>
                  <a:lnTo>
                    <a:pt x="2713190" y="1081314"/>
                  </a:lnTo>
                  <a:lnTo>
                    <a:pt x="2752412" y="1082225"/>
                  </a:lnTo>
                  <a:lnTo>
                    <a:pt x="2824099" y="1084961"/>
                  </a:lnTo>
                  <a:lnTo>
                    <a:pt x="2921111" y="1089431"/>
                  </a:lnTo>
                  <a:lnTo>
                    <a:pt x="3006822" y="1092489"/>
                  </a:lnTo>
                  <a:lnTo>
                    <a:pt x="3082204" y="1094337"/>
                  </a:lnTo>
                  <a:lnTo>
                    <a:pt x="3148228" y="1095182"/>
                  </a:lnTo>
                  <a:lnTo>
                    <a:pt x="3205867" y="1095228"/>
                  </a:lnTo>
                  <a:lnTo>
                    <a:pt x="3256091" y="1094680"/>
                  </a:lnTo>
                  <a:lnTo>
                    <a:pt x="3299873" y="1093743"/>
                  </a:lnTo>
                  <a:lnTo>
                    <a:pt x="3338185" y="1092623"/>
                  </a:lnTo>
                  <a:lnTo>
                    <a:pt x="3371999" y="1091524"/>
                  </a:lnTo>
                  <a:lnTo>
                    <a:pt x="3402286" y="1090650"/>
                  </a:lnTo>
                  <a:lnTo>
                    <a:pt x="3430018" y="1090208"/>
                  </a:lnTo>
                  <a:lnTo>
                    <a:pt x="3456167" y="1090402"/>
                  </a:lnTo>
                  <a:lnTo>
                    <a:pt x="3481704" y="1091438"/>
                  </a:lnTo>
                </a:path>
              </a:pathLst>
            </a:custGeom>
            <a:ln w="28575">
              <a:solidFill>
                <a:srgbClr val="000000"/>
              </a:solidFill>
            </a:ln>
          </p:spPr>
          <p:txBody>
            <a:bodyPr wrap="square" lIns="0" tIns="0" rIns="0" bIns="0" rtlCol="0"/>
            <a:lstStyle/>
            <a:p>
              <a:endParaRPr/>
            </a:p>
          </p:txBody>
        </p:sp>
      </p:grpSp>
      <p:sp>
        <p:nvSpPr>
          <p:cNvPr id="5" name="object 5"/>
          <p:cNvSpPr txBox="1"/>
          <p:nvPr/>
        </p:nvSpPr>
        <p:spPr>
          <a:xfrm>
            <a:off x="4678426" y="1539951"/>
            <a:ext cx="1068070" cy="6362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Memory</a:t>
            </a:r>
            <a:endParaRPr sz="2000">
              <a:latin typeface="Times New Roman"/>
              <a:cs typeface="Times New Roman"/>
            </a:endParaRPr>
          </a:p>
          <a:p>
            <a:pPr marL="12700">
              <a:lnSpc>
                <a:spcPct val="100000"/>
              </a:lnSpc>
            </a:pPr>
            <a:r>
              <a:rPr sz="2000" b="1" dirty="0">
                <a:solidFill>
                  <a:srgbClr val="000001"/>
                </a:solidFill>
                <a:latin typeface="Times New Roman"/>
                <a:cs typeface="Times New Roman"/>
              </a:rPr>
              <a:t>Structu</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6" name="object 6"/>
          <p:cNvSpPr txBox="1"/>
          <p:nvPr/>
        </p:nvSpPr>
        <p:spPr>
          <a:xfrm>
            <a:off x="6518529" y="2296160"/>
            <a:ext cx="56197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M</a:t>
            </a:r>
            <a:r>
              <a:rPr sz="2000" spc="-10" dirty="0">
                <a:solidFill>
                  <a:srgbClr val="000001"/>
                </a:solidFill>
                <a:latin typeface="Times New Roman"/>
                <a:cs typeface="Times New Roman"/>
              </a:rPr>
              <a:t>a</a:t>
            </a:r>
            <a:r>
              <a:rPr sz="2000" dirty="0">
                <a:solidFill>
                  <a:srgbClr val="000001"/>
                </a:solidFill>
                <a:latin typeface="Times New Roman"/>
                <a:cs typeface="Times New Roman"/>
              </a:rPr>
              <a:t>in</a:t>
            </a:r>
            <a:endParaRPr sz="2000">
              <a:latin typeface="Times New Roman"/>
              <a:cs typeface="Times New Roman"/>
            </a:endParaRPr>
          </a:p>
        </p:txBody>
      </p:sp>
      <p:sp>
        <p:nvSpPr>
          <p:cNvPr id="7" name="object 7"/>
          <p:cNvSpPr txBox="1"/>
          <p:nvPr/>
        </p:nvSpPr>
        <p:spPr>
          <a:xfrm>
            <a:off x="7093457" y="1723136"/>
            <a:ext cx="1101725" cy="63563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000001"/>
                </a:solidFill>
                <a:latin typeface="Times New Roman"/>
                <a:cs typeface="Times New Roman"/>
              </a:rPr>
              <a:t>Seco</a:t>
            </a:r>
            <a:r>
              <a:rPr sz="2000" spc="5" dirty="0">
                <a:solidFill>
                  <a:srgbClr val="000001"/>
                </a:solidFill>
                <a:latin typeface="Times New Roman"/>
                <a:cs typeface="Times New Roman"/>
              </a:rPr>
              <a:t>n</a:t>
            </a:r>
            <a:r>
              <a:rPr sz="2000" dirty="0">
                <a:solidFill>
                  <a:srgbClr val="000001"/>
                </a:solidFill>
                <a:latin typeface="Times New Roman"/>
                <a:cs typeface="Times New Roman"/>
              </a:rPr>
              <a:t>da</a:t>
            </a:r>
            <a:r>
              <a:rPr sz="2000" spc="5" dirty="0">
                <a:solidFill>
                  <a:srgbClr val="000001"/>
                </a:solidFill>
                <a:latin typeface="Times New Roman"/>
                <a:cs typeface="Times New Roman"/>
              </a:rPr>
              <a:t>r</a:t>
            </a:r>
            <a:r>
              <a:rPr sz="2000" dirty="0">
                <a:solidFill>
                  <a:srgbClr val="000001"/>
                </a:solidFill>
                <a:latin typeface="Times New Roman"/>
                <a:cs typeface="Times New Roman"/>
              </a:rPr>
              <a:t>y  </a:t>
            </a:r>
            <a:r>
              <a:rPr sz="2000" spc="-5" dirty="0">
                <a:solidFill>
                  <a:srgbClr val="000001"/>
                </a:solidFill>
                <a:latin typeface="Times New Roman"/>
                <a:cs typeface="Times New Roman"/>
              </a:rPr>
              <a:t>Memory</a:t>
            </a:r>
            <a:endParaRPr sz="2000">
              <a:latin typeface="Times New Roman"/>
              <a:cs typeface="Times New Roman"/>
            </a:endParaRPr>
          </a:p>
        </p:txBody>
      </p:sp>
      <p:grpSp>
        <p:nvGrpSpPr>
          <p:cNvPr id="8" name="object 8"/>
          <p:cNvGrpSpPr/>
          <p:nvPr/>
        </p:nvGrpSpPr>
        <p:grpSpPr>
          <a:xfrm>
            <a:off x="2156332" y="467741"/>
            <a:ext cx="4947285" cy="5968365"/>
            <a:chOff x="2156332" y="467741"/>
            <a:chExt cx="4947285" cy="5968365"/>
          </a:xfrm>
        </p:grpSpPr>
        <p:sp>
          <p:nvSpPr>
            <p:cNvPr id="9" name="object 9"/>
            <p:cNvSpPr/>
            <p:nvPr/>
          </p:nvSpPr>
          <p:spPr>
            <a:xfrm>
              <a:off x="6023768" y="2044374"/>
              <a:ext cx="1073785" cy="558800"/>
            </a:xfrm>
            <a:custGeom>
              <a:avLst/>
              <a:gdLst/>
              <a:ahLst/>
              <a:cxnLst/>
              <a:rect l="l" t="t" r="r" b="b"/>
              <a:pathLst>
                <a:path w="1073784" h="558800">
                  <a:moveTo>
                    <a:pt x="35147" y="217241"/>
                  </a:moveTo>
                  <a:lnTo>
                    <a:pt x="19819" y="268644"/>
                  </a:lnTo>
                  <a:lnTo>
                    <a:pt x="7263" y="318752"/>
                  </a:lnTo>
                  <a:lnTo>
                    <a:pt x="0" y="366291"/>
                  </a:lnTo>
                  <a:lnTo>
                    <a:pt x="546" y="409989"/>
                  </a:lnTo>
                  <a:lnTo>
                    <a:pt x="11422" y="448572"/>
                  </a:lnTo>
                  <a:lnTo>
                    <a:pt x="35147" y="480766"/>
                  </a:lnTo>
                  <a:lnTo>
                    <a:pt x="109926" y="515254"/>
                  </a:lnTo>
                  <a:lnTo>
                    <a:pt x="162288" y="527165"/>
                  </a:lnTo>
                  <a:lnTo>
                    <a:pt x="219138" y="536360"/>
                  </a:lnTo>
                  <a:lnTo>
                    <a:pt x="276357" y="543472"/>
                  </a:lnTo>
                  <a:lnTo>
                    <a:pt x="329826" y="549132"/>
                  </a:lnTo>
                  <a:lnTo>
                    <a:pt x="375425" y="553970"/>
                  </a:lnTo>
                  <a:lnTo>
                    <a:pt x="409035" y="558617"/>
                  </a:lnTo>
                </a:path>
                <a:path w="1073784" h="558800">
                  <a:moveTo>
                    <a:pt x="858742" y="249245"/>
                  </a:moveTo>
                  <a:lnTo>
                    <a:pt x="857311" y="190906"/>
                  </a:lnTo>
                  <a:lnTo>
                    <a:pt x="857935" y="135676"/>
                  </a:lnTo>
                  <a:lnTo>
                    <a:pt x="862271" y="86299"/>
                  </a:lnTo>
                  <a:lnTo>
                    <a:pt x="871978" y="45517"/>
                  </a:lnTo>
                  <a:lnTo>
                    <a:pt x="888714" y="16073"/>
                  </a:lnTo>
                  <a:lnTo>
                    <a:pt x="928052" y="0"/>
                  </a:lnTo>
                  <a:lnTo>
                    <a:pt x="982916" y="1785"/>
                  </a:lnTo>
                  <a:lnTo>
                    <a:pt x="1036875" y="10715"/>
                  </a:lnTo>
                  <a:lnTo>
                    <a:pt x="1073499" y="16073"/>
                  </a:lnTo>
                </a:path>
              </a:pathLst>
            </a:custGeom>
            <a:ln w="12192">
              <a:solidFill>
                <a:srgbClr val="000000"/>
              </a:solidFill>
            </a:ln>
          </p:spPr>
          <p:txBody>
            <a:bodyPr wrap="square" lIns="0" tIns="0" rIns="0" bIns="0" rtlCol="0"/>
            <a:lstStyle/>
            <a:p>
              <a:endParaRPr/>
            </a:p>
          </p:txBody>
        </p:sp>
        <p:sp>
          <p:nvSpPr>
            <p:cNvPr id="10" name="object 10"/>
            <p:cNvSpPr/>
            <p:nvPr/>
          </p:nvSpPr>
          <p:spPr>
            <a:xfrm>
              <a:off x="2170937" y="482346"/>
              <a:ext cx="2464435" cy="990600"/>
            </a:xfrm>
            <a:custGeom>
              <a:avLst/>
              <a:gdLst/>
              <a:ahLst/>
              <a:cxnLst/>
              <a:rect l="l" t="t" r="r" b="b"/>
              <a:pathLst>
                <a:path w="2464435" h="990600">
                  <a:moveTo>
                    <a:pt x="2464308" y="990600"/>
                  </a:moveTo>
                  <a:lnTo>
                    <a:pt x="2452198" y="949424"/>
                  </a:lnTo>
                  <a:lnTo>
                    <a:pt x="2439773" y="908351"/>
                  </a:lnTo>
                  <a:lnTo>
                    <a:pt x="2426715" y="867477"/>
                  </a:lnTo>
                  <a:lnTo>
                    <a:pt x="2412704" y="826901"/>
                  </a:lnTo>
                  <a:lnTo>
                    <a:pt x="2397422" y="786723"/>
                  </a:lnTo>
                  <a:lnTo>
                    <a:pt x="2380552" y="747041"/>
                  </a:lnTo>
                  <a:lnTo>
                    <a:pt x="2361775" y="707953"/>
                  </a:lnTo>
                  <a:lnTo>
                    <a:pt x="2340773" y="669559"/>
                  </a:lnTo>
                  <a:lnTo>
                    <a:pt x="2317228" y="631956"/>
                  </a:lnTo>
                  <a:lnTo>
                    <a:pt x="2290820" y="595244"/>
                  </a:lnTo>
                  <a:lnTo>
                    <a:pt x="2261233" y="559520"/>
                  </a:lnTo>
                  <a:lnTo>
                    <a:pt x="2228147" y="524885"/>
                  </a:lnTo>
                  <a:lnTo>
                    <a:pt x="2191245" y="491435"/>
                  </a:lnTo>
                  <a:lnTo>
                    <a:pt x="2150208" y="459271"/>
                  </a:lnTo>
                  <a:lnTo>
                    <a:pt x="2104718" y="428490"/>
                  </a:lnTo>
                  <a:lnTo>
                    <a:pt x="2054457" y="399192"/>
                  </a:lnTo>
                  <a:lnTo>
                    <a:pt x="1999107" y="371475"/>
                  </a:lnTo>
                  <a:lnTo>
                    <a:pt x="1926835" y="341931"/>
                  </a:lnTo>
                  <a:lnTo>
                    <a:pt x="1886136" y="327844"/>
                  </a:lnTo>
                  <a:lnTo>
                    <a:pt x="1842699" y="314197"/>
                  </a:lnTo>
                  <a:lnTo>
                    <a:pt x="1796750" y="300981"/>
                  </a:lnTo>
                  <a:lnTo>
                    <a:pt x="1748516" y="288182"/>
                  </a:lnTo>
                  <a:lnTo>
                    <a:pt x="1698224" y="275789"/>
                  </a:lnTo>
                  <a:lnTo>
                    <a:pt x="1646101" y="263791"/>
                  </a:lnTo>
                  <a:lnTo>
                    <a:pt x="1592373" y="252176"/>
                  </a:lnTo>
                  <a:lnTo>
                    <a:pt x="1537269" y="240933"/>
                  </a:lnTo>
                  <a:lnTo>
                    <a:pt x="1481014" y="230049"/>
                  </a:lnTo>
                  <a:lnTo>
                    <a:pt x="1423835" y="219513"/>
                  </a:lnTo>
                  <a:lnTo>
                    <a:pt x="1365960" y="209315"/>
                  </a:lnTo>
                  <a:lnTo>
                    <a:pt x="1307616" y="199441"/>
                  </a:lnTo>
                  <a:lnTo>
                    <a:pt x="1249029" y="189880"/>
                  </a:lnTo>
                  <a:lnTo>
                    <a:pt x="1190426" y="180622"/>
                  </a:lnTo>
                  <a:lnTo>
                    <a:pt x="1132034" y="171654"/>
                  </a:lnTo>
                  <a:lnTo>
                    <a:pt x="1074081" y="162964"/>
                  </a:lnTo>
                  <a:lnTo>
                    <a:pt x="1016793" y="154541"/>
                  </a:lnTo>
                  <a:lnTo>
                    <a:pt x="960397" y="146374"/>
                  </a:lnTo>
                  <a:lnTo>
                    <a:pt x="905120" y="138451"/>
                  </a:lnTo>
                  <a:lnTo>
                    <a:pt x="851189" y="130760"/>
                  </a:lnTo>
                  <a:lnTo>
                    <a:pt x="798831" y="123289"/>
                  </a:lnTo>
                  <a:lnTo>
                    <a:pt x="748272" y="116028"/>
                  </a:lnTo>
                  <a:lnTo>
                    <a:pt x="699741" y="108964"/>
                  </a:lnTo>
                  <a:lnTo>
                    <a:pt x="653463" y="102086"/>
                  </a:lnTo>
                  <a:lnTo>
                    <a:pt x="609665" y="95382"/>
                  </a:lnTo>
                  <a:lnTo>
                    <a:pt x="568576" y="88840"/>
                  </a:lnTo>
                  <a:lnTo>
                    <a:pt x="530420" y="82450"/>
                  </a:lnTo>
                  <a:lnTo>
                    <a:pt x="402742" y="59434"/>
                  </a:lnTo>
                  <a:lnTo>
                    <a:pt x="323762" y="46000"/>
                  </a:lnTo>
                  <a:lnTo>
                    <a:pt x="256942" y="35409"/>
                  </a:lnTo>
                  <a:lnTo>
                    <a:pt x="200738" y="27175"/>
                  </a:lnTo>
                  <a:lnTo>
                    <a:pt x="153606" y="20812"/>
                  </a:lnTo>
                  <a:lnTo>
                    <a:pt x="114003" y="15831"/>
                  </a:lnTo>
                  <a:lnTo>
                    <a:pt x="80384" y="11746"/>
                  </a:lnTo>
                  <a:lnTo>
                    <a:pt x="51207" y="8071"/>
                  </a:lnTo>
                  <a:lnTo>
                    <a:pt x="24927" y="4317"/>
                  </a:lnTo>
                  <a:lnTo>
                    <a:pt x="0" y="0"/>
                  </a:lnTo>
                </a:path>
              </a:pathLst>
            </a:custGeom>
            <a:ln w="28956">
              <a:solidFill>
                <a:srgbClr val="000000"/>
              </a:solidFill>
            </a:ln>
          </p:spPr>
          <p:txBody>
            <a:bodyPr wrap="square" lIns="0" tIns="0" rIns="0" bIns="0" rtlCol="0"/>
            <a:lstStyle/>
            <a:p>
              <a:endParaRPr/>
            </a:p>
          </p:txBody>
        </p:sp>
        <p:sp>
          <p:nvSpPr>
            <p:cNvPr id="11" name="object 11"/>
            <p:cNvSpPr/>
            <p:nvPr/>
          </p:nvSpPr>
          <p:spPr>
            <a:xfrm>
              <a:off x="3254501" y="3690366"/>
              <a:ext cx="1582420" cy="2726690"/>
            </a:xfrm>
            <a:custGeom>
              <a:avLst/>
              <a:gdLst/>
              <a:ahLst/>
              <a:cxnLst/>
              <a:rect l="l" t="t" r="r" b="b"/>
              <a:pathLst>
                <a:path w="1582420" h="2726690">
                  <a:moveTo>
                    <a:pt x="1581912" y="0"/>
                  </a:moveTo>
                  <a:lnTo>
                    <a:pt x="1580848" y="42045"/>
                  </a:lnTo>
                  <a:lnTo>
                    <a:pt x="1579659" y="84171"/>
                  </a:lnTo>
                  <a:lnTo>
                    <a:pt x="1578219" y="126441"/>
                  </a:lnTo>
                  <a:lnTo>
                    <a:pt x="1576402" y="168918"/>
                  </a:lnTo>
                  <a:lnTo>
                    <a:pt x="1574082" y="211667"/>
                  </a:lnTo>
                  <a:lnTo>
                    <a:pt x="1571133" y="254750"/>
                  </a:lnTo>
                  <a:lnTo>
                    <a:pt x="1567427" y="298231"/>
                  </a:lnTo>
                  <a:lnTo>
                    <a:pt x="1562840" y="342174"/>
                  </a:lnTo>
                  <a:lnTo>
                    <a:pt x="1557245" y="386641"/>
                  </a:lnTo>
                  <a:lnTo>
                    <a:pt x="1550515" y="431697"/>
                  </a:lnTo>
                  <a:lnTo>
                    <a:pt x="1542524" y="477404"/>
                  </a:lnTo>
                  <a:lnTo>
                    <a:pt x="1533147" y="523827"/>
                  </a:lnTo>
                  <a:lnTo>
                    <a:pt x="1522257" y="571028"/>
                  </a:lnTo>
                  <a:lnTo>
                    <a:pt x="1509728" y="619071"/>
                  </a:lnTo>
                  <a:lnTo>
                    <a:pt x="1495434" y="668020"/>
                  </a:lnTo>
                  <a:lnTo>
                    <a:pt x="1479248" y="717937"/>
                  </a:lnTo>
                  <a:lnTo>
                    <a:pt x="1461045" y="768887"/>
                  </a:lnTo>
                  <a:lnTo>
                    <a:pt x="1440697" y="820933"/>
                  </a:lnTo>
                  <a:lnTo>
                    <a:pt x="1418080" y="874138"/>
                  </a:lnTo>
                  <a:lnTo>
                    <a:pt x="1393066" y="928566"/>
                  </a:lnTo>
                  <a:lnTo>
                    <a:pt x="1365529" y="984280"/>
                  </a:lnTo>
                  <a:lnTo>
                    <a:pt x="1335344" y="1041343"/>
                  </a:lnTo>
                  <a:lnTo>
                    <a:pt x="1302385" y="1099819"/>
                  </a:lnTo>
                  <a:lnTo>
                    <a:pt x="1282115" y="1133814"/>
                  </a:lnTo>
                  <a:lnTo>
                    <a:pt x="1259956" y="1169313"/>
                  </a:lnTo>
                  <a:lnTo>
                    <a:pt x="1236010" y="1206220"/>
                  </a:lnTo>
                  <a:lnTo>
                    <a:pt x="1210376" y="1244444"/>
                  </a:lnTo>
                  <a:lnTo>
                    <a:pt x="1183157" y="1283889"/>
                  </a:lnTo>
                  <a:lnTo>
                    <a:pt x="1154454" y="1324462"/>
                  </a:lnTo>
                  <a:lnTo>
                    <a:pt x="1124367" y="1366070"/>
                  </a:lnTo>
                  <a:lnTo>
                    <a:pt x="1092998" y="1408618"/>
                  </a:lnTo>
                  <a:lnTo>
                    <a:pt x="1060447" y="1452013"/>
                  </a:lnTo>
                  <a:lnTo>
                    <a:pt x="1026816" y="1496161"/>
                  </a:lnTo>
                  <a:lnTo>
                    <a:pt x="992206" y="1540968"/>
                  </a:lnTo>
                  <a:lnTo>
                    <a:pt x="956718" y="1586340"/>
                  </a:lnTo>
                  <a:lnTo>
                    <a:pt x="920453" y="1632184"/>
                  </a:lnTo>
                  <a:lnTo>
                    <a:pt x="883513" y="1678405"/>
                  </a:lnTo>
                  <a:lnTo>
                    <a:pt x="845997" y="1724911"/>
                  </a:lnTo>
                  <a:lnTo>
                    <a:pt x="808008" y="1771606"/>
                  </a:lnTo>
                  <a:lnTo>
                    <a:pt x="769646" y="1818398"/>
                  </a:lnTo>
                  <a:lnTo>
                    <a:pt x="731012" y="1865193"/>
                  </a:lnTo>
                  <a:lnTo>
                    <a:pt x="692208" y="1911896"/>
                  </a:lnTo>
                  <a:lnTo>
                    <a:pt x="653335" y="1958414"/>
                  </a:lnTo>
                  <a:lnTo>
                    <a:pt x="614494" y="2004653"/>
                  </a:lnTo>
                  <a:lnTo>
                    <a:pt x="575785" y="2050520"/>
                  </a:lnTo>
                  <a:lnTo>
                    <a:pt x="537310" y="2095920"/>
                  </a:lnTo>
                  <a:lnTo>
                    <a:pt x="499170" y="2140760"/>
                  </a:lnTo>
                  <a:lnTo>
                    <a:pt x="461467" y="2184946"/>
                  </a:lnTo>
                  <a:lnTo>
                    <a:pt x="424300" y="2228384"/>
                  </a:lnTo>
                  <a:lnTo>
                    <a:pt x="387772" y="2270980"/>
                  </a:lnTo>
                  <a:lnTo>
                    <a:pt x="351983" y="2312641"/>
                  </a:lnTo>
                  <a:lnTo>
                    <a:pt x="317034" y="2353273"/>
                  </a:lnTo>
                  <a:lnTo>
                    <a:pt x="283027" y="2392782"/>
                  </a:lnTo>
                  <a:lnTo>
                    <a:pt x="250063" y="2431074"/>
                  </a:lnTo>
                  <a:lnTo>
                    <a:pt x="218242" y="2468056"/>
                  </a:lnTo>
                  <a:lnTo>
                    <a:pt x="187666" y="2503633"/>
                  </a:lnTo>
                  <a:lnTo>
                    <a:pt x="158436" y="2537712"/>
                  </a:lnTo>
                  <a:lnTo>
                    <a:pt x="130652" y="2570198"/>
                  </a:lnTo>
                  <a:lnTo>
                    <a:pt x="104417" y="2601000"/>
                  </a:lnTo>
                  <a:lnTo>
                    <a:pt x="56995" y="2657169"/>
                  </a:lnTo>
                  <a:lnTo>
                    <a:pt x="16978" y="2705470"/>
                  </a:lnTo>
                  <a:lnTo>
                    <a:pt x="0" y="2726435"/>
                  </a:lnTo>
                </a:path>
              </a:pathLst>
            </a:custGeom>
            <a:ln w="38100">
              <a:solidFill>
                <a:srgbClr val="FF9966"/>
              </a:solidFill>
            </a:ln>
          </p:spPr>
          <p:txBody>
            <a:bodyPr wrap="square" lIns="0" tIns="0" rIns="0" bIns="0" rtlCol="0"/>
            <a:lstStyle/>
            <a:p>
              <a:endParaRPr/>
            </a:p>
          </p:txBody>
        </p:sp>
      </p:grpSp>
      <p:sp>
        <p:nvSpPr>
          <p:cNvPr id="12" name="object 12"/>
          <p:cNvSpPr txBox="1"/>
          <p:nvPr/>
        </p:nvSpPr>
        <p:spPr>
          <a:xfrm>
            <a:off x="3843273" y="517347"/>
            <a:ext cx="1137920" cy="829944"/>
          </a:xfrm>
          <a:prstGeom prst="rect">
            <a:avLst/>
          </a:prstGeom>
        </p:spPr>
        <p:txBody>
          <a:bodyPr vert="horz" wrap="square" lIns="0" tIns="13335" rIns="0" bIns="0" rtlCol="0">
            <a:spAutoFit/>
          </a:bodyPr>
          <a:lstStyle/>
          <a:p>
            <a:pPr marL="490220">
              <a:lnSpc>
                <a:spcPct val="100000"/>
              </a:lnSpc>
              <a:spcBef>
                <a:spcPts val="105"/>
              </a:spcBef>
            </a:pPr>
            <a:r>
              <a:rPr sz="2000" dirty="0">
                <a:solidFill>
                  <a:srgbClr val="000001"/>
                </a:solidFill>
                <a:latin typeface="Times New Roman"/>
                <a:cs typeface="Times New Roman"/>
              </a:rPr>
              <a:t>CPU</a:t>
            </a:r>
            <a:endParaRPr sz="2000">
              <a:latin typeface="Times New Roman"/>
              <a:cs typeface="Times New Roman"/>
            </a:endParaRPr>
          </a:p>
          <a:p>
            <a:pPr marL="12700">
              <a:lnSpc>
                <a:spcPct val="100000"/>
              </a:lnSpc>
              <a:spcBef>
                <a:spcPts val="1525"/>
              </a:spcBef>
            </a:pPr>
            <a:r>
              <a:rPr sz="2000" b="1" dirty="0">
                <a:solidFill>
                  <a:srgbClr val="000001"/>
                </a:solidFill>
                <a:latin typeface="Times New Roman"/>
                <a:cs typeface="Times New Roman"/>
              </a:rPr>
              <a:t>Hard</a:t>
            </a:r>
            <a:r>
              <a:rPr sz="2000" b="1" spc="-10" dirty="0">
                <a:solidFill>
                  <a:srgbClr val="000001"/>
                </a:solidFill>
                <a:latin typeface="Times New Roman"/>
                <a:cs typeface="Times New Roman"/>
              </a:rPr>
              <a:t>w</a:t>
            </a:r>
            <a:r>
              <a:rPr sz="2000" b="1" dirty="0">
                <a:solidFill>
                  <a:srgbClr val="000001"/>
                </a:solidFill>
                <a:latin typeface="Times New Roman"/>
                <a:cs typeface="Times New Roman"/>
              </a:rPr>
              <a:t>a</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13" name="object 13"/>
          <p:cNvSpPr txBox="1"/>
          <p:nvPr/>
        </p:nvSpPr>
        <p:spPr>
          <a:xfrm>
            <a:off x="2614422" y="0"/>
            <a:ext cx="1169670" cy="1090295"/>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00001"/>
                </a:solidFill>
                <a:latin typeface="Times New Roman"/>
                <a:cs typeface="Times New Roman"/>
              </a:rPr>
              <a:t>Device  Co</a:t>
            </a:r>
            <a:r>
              <a:rPr sz="2000" spc="5" dirty="0">
                <a:solidFill>
                  <a:srgbClr val="000001"/>
                </a:solidFill>
                <a:latin typeface="Times New Roman"/>
                <a:cs typeface="Times New Roman"/>
              </a:rPr>
              <a:t>n</a:t>
            </a:r>
            <a:r>
              <a:rPr sz="2000" dirty="0">
                <a:solidFill>
                  <a:srgbClr val="000001"/>
                </a:solidFill>
                <a:latin typeface="Times New Roman"/>
                <a:cs typeface="Times New Roman"/>
              </a:rPr>
              <a:t>troll</a:t>
            </a:r>
            <a:r>
              <a:rPr sz="2000" spc="-10" dirty="0">
                <a:solidFill>
                  <a:srgbClr val="000001"/>
                </a:solidFill>
                <a:latin typeface="Times New Roman"/>
                <a:cs typeface="Times New Roman"/>
              </a:rPr>
              <a:t>er</a:t>
            </a:r>
            <a:r>
              <a:rPr sz="2000" dirty="0">
                <a:solidFill>
                  <a:srgbClr val="000001"/>
                </a:solidFill>
                <a:latin typeface="Times New Roman"/>
                <a:cs typeface="Times New Roman"/>
              </a:rPr>
              <a:t>s</a:t>
            </a:r>
            <a:endParaRPr sz="2000">
              <a:latin typeface="Times New Roman"/>
              <a:cs typeface="Times New Roman"/>
            </a:endParaRPr>
          </a:p>
          <a:p>
            <a:pPr marL="261620">
              <a:lnSpc>
                <a:spcPct val="100000"/>
              </a:lnSpc>
              <a:spcBef>
                <a:spcPts val="1180"/>
              </a:spcBef>
            </a:pPr>
            <a:r>
              <a:rPr sz="2000" dirty="0">
                <a:solidFill>
                  <a:srgbClr val="000001"/>
                </a:solidFill>
                <a:latin typeface="Times New Roman"/>
                <a:cs typeface="Times New Roman"/>
              </a:rPr>
              <a:t>Bus</a:t>
            </a:r>
            <a:endParaRPr sz="2000">
              <a:latin typeface="Times New Roman"/>
              <a:cs typeface="Times New Roman"/>
            </a:endParaRPr>
          </a:p>
        </p:txBody>
      </p:sp>
      <p:sp>
        <p:nvSpPr>
          <p:cNvPr id="14" name="object 14"/>
          <p:cNvSpPr txBox="1"/>
          <p:nvPr/>
        </p:nvSpPr>
        <p:spPr>
          <a:xfrm>
            <a:off x="815441" y="408177"/>
            <a:ext cx="8991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M</a:t>
            </a:r>
            <a:r>
              <a:rPr sz="2000" spc="-10" dirty="0">
                <a:solidFill>
                  <a:srgbClr val="000001"/>
                </a:solidFill>
                <a:latin typeface="Times New Roman"/>
                <a:cs typeface="Times New Roman"/>
              </a:rPr>
              <a:t>e</a:t>
            </a:r>
            <a:r>
              <a:rPr sz="2000" spc="-25" dirty="0">
                <a:solidFill>
                  <a:srgbClr val="000001"/>
                </a:solidFill>
                <a:latin typeface="Times New Roman"/>
                <a:cs typeface="Times New Roman"/>
              </a:rPr>
              <a:t>m</a:t>
            </a:r>
            <a:r>
              <a:rPr sz="2000" dirty="0">
                <a:solidFill>
                  <a:srgbClr val="000001"/>
                </a:solidFill>
                <a:latin typeface="Times New Roman"/>
                <a:cs typeface="Times New Roman"/>
              </a:rPr>
              <a:t>o</a:t>
            </a:r>
            <a:r>
              <a:rPr sz="2000" spc="5" dirty="0">
                <a:solidFill>
                  <a:srgbClr val="000001"/>
                </a:solidFill>
                <a:latin typeface="Times New Roman"/>
                <a:cs typeface="Times New Roman"/>
              </a:rPr>
              <a:t>r</a:t>
            </a:r>
            <a:r>
              <a:rPr sz="2000" dirty="0">
                <a:solidFill>
                  <a:srgbClr val="000001"/>
                </a:solidFill>
                <a:latin typeface="Times New Roman"/>
                <a:cs typeface="Times New Roman"/>
              </a:rPr>
              <a:t>y</a:t>
            </a:r>
            <a:endParaRPr sz="2000">
              <a:latin typeface="Times New Roman"/>
              <a:cs typeface="Times New Roman"/>
            </a:endParaRPr>
          </a:p>
        </p:txBody>
      </p:sp>
      <p:grpSp>
        <p:nvGrpSpPr>
          <p:cNvPr id="15" name="object 15"/>
          <p:cNvGrpSpPr/>
          <p:nvPr/>
        </p:nvGrpSpPr>
        <p:grpSpPr>
          <a:xfrm>
            <a:off x="1682242" y="261463"/>
            <a:ext cx="7337425" cy="1365250"/>
            <a:chOff x="1682242" y="261463"/>
            <a:chExt cx="7337425" cy="1365250"/>
          </a:xfrm>
        </p:grpSpPr>
        <p:sp>
          <p:nvSpPr>
            <p:cNvPr id="16" name="object 16"/>
            <p:cNvSpPr/>
            <p:nvPr/>
          </p:nvSpPr>
          <p:spPr>
            <a:xfrm>
              <a:off x="4364736" y="830580"/>
              <a:ext cx="193792" cy="130762"/>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1688592" y="267813"/>
              <a:ext cx="2527300" cy="670560"/>
            </a:xfrm>
            <a:custGeom>
              <a:avLst/>
              <a:gdLst/>
              <a:ahLst/>
              <a:cxnLst/>
              <a:rect l="l" t="t" r="r" b="b"/>
              <a:pathLst>
                <a:path w="2527300" h="670560">
                  <a:moveTo>
                    <a:pt x="2170810" y="491773"/>
                  </a:moveTo>
                  <a:lnTo>
                    <a:pt x="2192591" y="499335"/>
                  </a:lnTo>
                  <a:lnTo>
                    <a:pt x="2216467" y="502457"/>
                  </a:lnTo>
                  <a:lnTo>
                    <a:pt x="2244534" y="496649"/>
                  </a:lnTo>
                  <a:lnTo>
                    <a:pt x="2278887" y="477422"/>
                  </a:lnTo>
                  <a:lnTo>
                    <a:pt x="2346357" y="426020"/>
                  </a:lnTo>
                  <a:lnTo>
                    <a:pt x="2386298" y="391808"/>
                  </a:lnTo>
                  <a:lnTo>
                    <a:pt x="2424778" y="354157"/>
                  </a:lnTo>
                  <a:lnTo>
                    <a:pt x="2457599" y="314741"/>
                  </a:lnTo>
                  <a:lnTo>
                    <a:pt x="2480563" y="275238"/>
                  </a:lnTo>
                  <a:lnTo>
                    <a:pt x="2495586" y="237798"/>
                  </a:lnTo>
                  <a:lnTo>
                    <a:pt x="2510188" y="194584"/>
                  </a:lnTo>
                  <a:lnTo>
                    <a:pt x="2521618" y="148998"/>
                  </a:lnTo>
                  <a:lnTo>
                    <a:pt x="2527123" y="104440"/>
                  </a:lnTo>
                  <a:lnTo>
                    <a:pt x="2523951" y="64312"/>
                  </a:lnTo>
                  <a:lnTo>
                    <a:pt x="2509348" y="32016"/>
                  </a:lnTo>
                  <a:lnTo>
                    <a:pt x="2480563" y="10951"/>
                  </a:lnTo>
                  <a:lnTo>
                    <a:pt x="2451156" y="3284"/>
                  </a:lnTo>
                  <a:lnTo>
                    <a:pt x="2414877" y="0"/>
                  </a:lnTo>
                  <a:lnTo>
                    <a:pt x="2372492" y="610"/>
                  </a:lnTo>
                  <a:lnTo>
                    <a:pt x="2324764" y="4629"/>
                  </a:lnTo>
                  <a:lnTo>
                    <a:pt x="2272458" y="11570"/>
                  </a:lnTo>
                  <a:lnTo>
                    <a:pt x="2216338" y="20945"/>
                  </a:lnTo>
                  <a:lnTo>
                    <a:pt x="2157169" y="32268"/>
                  </a:lnTo>
                  <a:lnTo>
                    <a:pt x="2095715" y="45052"/>
                  </a:lnTo>
                  <a:lnTo>
                    <a:pt x="2032740" y="58810"/>
                  </a:lnTo>
                  <a:lnTo>
                    <a:pt x="1969008" y="73054"/>
                  </a:lnTo>
                </a:path>
                <a:path w="2527300" h="670560">
                  <a:moveTo>
                    <a:pt x="2077211" y="491138"/>
                  </a:moveTo>
                  <a:lnTo>
                    <a:pt x="2064823" y="545087"/>
                  </a:lnTo>
                  <a:lnTo>
                    <a:pt x="2048398" y="594595"/>
                  </a:lnTo>
                  <a:lnTo>
                    <a:pt x="2023330" y="635174"/>
                  </a:lnTo>
                  <a:lnTo>
                    <a:pt x="1985009" y="662334"/>
                  </a:lnTo>
                  <a:lnTo>
                    <a:pt x="1945976" y="670198"/>
                  </a:lnTo>
                  <a:lnTo>
                    <a:pt x="1895206" y="670213"/>
                  </a:lnTo>
                  <a:lnTo>
                    <a:pt x="1839229" y="665112"/>
                  </a:lnTo>
                  <a:lnTo>
                    <a:pt x="1784575" y="657630"/>
                  </a:lnTo>
                  <a:lnTo>
                    <a:pt x="1737774" y="650501"/>
                  </a:lnTo>
                  <a:lnTo>
                    <a:pt x="1705356" y="646459"/>
                  </a:lnTo>
                </a:path>
                <a:path w="2527300" h="670560">
                  <a:moveTo>
                    <a:pt x="760476" y="259490"/>
                  </a:moveTo>
                  <a:lnTo>
                    <a:pt x="757402" y="304070"/>
                  </a:lnTo>
                  <a:lnTo>
                    <a:pt x="752219" y="347318"/>
                  </a:lnTo>
                  <a:lnTo>
                    <a:pt x="742814" y="387713"/>
                  </a:lnTo>
                  <a:lnTo>
                    <a:pt x="727078" y="423735"/>
                  </a:lnTo>
                  <a:lnTo>
                    <a:pt x="702900" y="453867"/>
                  </a:lnTo>
                  <a:lnTo>
                    <a:pt x="668169" y="476587"/>
                  </a:lnTo>
                  <a:lnTo>
                    <a:pt x="620776" y="490376"/>
                  </a:lnTo>
                  <a:lnTo>
                    <a:pt x="587041" y="492895"/>
                  </a:lnTo>
                  <a:lnTo>
                    <a:pt x="545454" y="491365"/>
                  </a:lnTo>
                  <a:lnTo>
                    <a:pt x="497520" y="486401"/>
                  </a:lnTo>
                  <a:lnTo>
                    <a:pt x="444743" y="478615"/>
                  </a:lnTo>
                  <a:lnTo>
                    <a:pt x="388626" y="468620"/>
                  </a:lnTo>
                  <a:lnTo>
                    <a:pt x="330675" y="457032"/>
                  </a:lnTo>
                  <a:lnTo>
                    <a:pt x="272394" y="444462"/>
                  </a:lnTo>
                  <a:lnTo>
                    <a:pt x="215286" y="431526"/>
                  </a:lnTo>
                  <a:lnTo>
                    <a:pt x="160856" y="418835"/>
                  </a:lnTo>
                  <a:lnTo>
                    <a:pt x="110608" y="407005"/>
                  </a:lnTo>
                  <a:lnTo>
                    <a:pt x="66046" y="396647"/>
                  </a:lnTo>
                  <a:lnTo>
                    <a:pt x="28675" y="388377"/>
                  </a:lnTo>
                  <a:lnTo>
                    <a:pt x="0" y="382807"/>
                  </a:lnTo>
                </a:path>
              </a:pathLst>
            </a:custGeom>
            <a:ln w="12192">
              <a:solidFill>
                <a:srgbClr val="000000"/>
              </a:solidFill>
            </a:ln>
          </p:spPr>
          <p:txBody>
            <a:bodyPr wrap="square" lIns="0" tIns="0" rIns="0" bIns="0" rtlCol="0"/>
            <a:lstStyle/>
            <a:p>
              <a:endParaRPr/>
            </a:p>
          </p:txBody>
        </p:sp>
        <p:sp>
          <p:nvSpPr>
            <p:cNvPr id="18" name="object 18"/>
            <p:cNvSpPr/>
            <p:nvPr/>
          </p:nvSpPr>
          <p:spPr>
            <a:xfrm>
              <a:off x="6132131" y="947166"/>
              <a:ext cx="2872740" cy="665480"/>
            </a:xfrm>
            <a:custGeom>
              <a:avLst/>
              <a:gdLst/>
              <a:ahLst/>
              <a:cxnLst/>
              <a:rect l="l" t="t" r="r" b="b"/>
              <a:pathLst>
                <a:path w="2872740" h="665480">
                  <a:moveTo>
                    <a:pt x="130365" y="0"/>
                  </a:moveTo>
                  <a:lnTo>
                    <a:pt x="108772" y="35978"/>
                  </a:lnTo>
                  <a:lnTo>
                    <a:pt x="87733" y="71870"/>
                  </a:lnTo>
                  <a:lnTo>
                    <a:pt x="67773" y="107563"/>
                  </a:lnTo>
                  <a:lnTo>
                    <a:pt x="49415" y="142941"/>
                  </a:lnTo>
                  <a:lnTo>
                    <a:pt x="33183" y="177890"/>
                  </a:lnTo>
                  <a:lnTo>
                    <a:pt x="9195" y="246046"/>
                  </a:lnTo>
                  <a:lnTo>
                    <a:pt x="0" y="311118"/>
                  </a:lnTo>
                  <a:lnTo>
                    <a:pt x="2259" y="342211"/>
                  </a:lnTo>
                  <a:lnTo>
                    <a:pt x="23111" y="400943"/>
                  </a:lnTo>
                  <a:lnTo>
                    <a:pt x="69235" y="454307"/>
                  </a:lnTo>
                  <a:lnTo>
                    <a:pt x="103084" y="478690"/>
                  </a:lnTo>
                  <a:lnTo>
                    <a:pt x="144822" y="501388"/>
                  </a:lnTo>
                  <a:lnTo>
                    <a:pt x="194974" y="522287"/>
                  </a:lnTo>
                  <a:lnTo>
                    <a:pt x="254063" y="541274"/>
                  </a:lnTo>
                  <a:lnTo>
                    <a:pt x="313531" y="555892"/>
                  </a:lnTo>
                  <a:lnTo>
                    <a:pt x="384425" y="569618"/>
                  </a:lnTo>
                  <a:lnTo>
                    <a:pt x="423802" y="576144"/>
                  </a:lnTo>
                  <a:lnTo>
                    <a:pt x="465610" y="582445"/>
                  </a:lnTo>
                  <a:lnTo>
                    <a:pt x="509706" y="588521"/>
                  </a:lnTo>
                  <a:lnTo>
                    <a:pt x="555949" y="594369"/>
                  </a:lnTo>
                  <a:lnTo>
                    <a:pt x="604197" y="599990"/>
                  </a:lnTo>
                  <a:lnTo>
                    <a:pt x="654307" y="605383"/>
                  </a:lnTo>
                  <a:lnTo>
                    <a:pt x="706138" y="610548"/>
                  </a:lnTo>
                  <a:lnTo>
                    <a:pt x="759547" y="615482"/>
                  </a:lnTo>
                  <a:lnTo>
                    <a:pt x="814393" y="620187"/>
                  </a:lnTo>
                  <a:lnTo>
                    <a:pt x="870533" y="624660"/>
                  </a:lnTo>
                  <a:lnTo>
                    <a:pt x="927826" y="628902"/>
                  </a:lnTo>
                  <a:lnTo>
                    <a:pt x="986129" y="632912"/>
                  </a:lnTo>
                  <a:lnTo>
                    <a:pt x="1045301" y="636688"/>
                  </a:lnTo>
                  <a:lnTo>
                    <a:pt x="1105199" y="640231"/>
                  </a:lnTo>
                  <a:lnTo>
                    <a:pt x="1165682" y="643539"/>
                  </a:lnTo>
                  <a:lnTo>
                    <a:pt x="1226607" y="646612"/>
                  </a:lnTo>
                  <a:lnTo>
                    <a:pt x="1287833" y="649449"/>
                  </a:lnTo>
                  <a:lnTo>
                    <a:pt x="1349216" y="652050"/>
                  </a:lnTo>
                  <a:lnTo>
                    <a:pt x="1410617" y="654413"/>
                  </a:lnTo>
                  <a:lnTo>
                    <a:pt x="1471891" y="656538"/>
                  </a:lnTo>
                  <a:lnTo>
                    <a:pt x="1532898" y="658425"/>
                  </a:lnTo>
                  <a:lnTo>
                    <a:pt x="1593495" y="660072"/>
                  </a:lnTo>
                  <a:lnTo>
                    <a:pt x="1653540" y="661478"/>
                  </a:lnTo>
                  <a:lnTo>
                    <a:pt x="1712892" y="662644"/>
                  </a:lnTo>
                  <a:lnTo>
                    <a:pt x="1771408" y="663569"/>
                  </a:lnTo>
                  <a:lnTo>
                    <a:pt x="1828946" y="664251"/>
                  </a:lnTo>
                  <a:lnTo>
                    <a:pt x="1885365" y="664690"/>
                  </a:lnTo>
                  <a:lnTo>
                    <a:pt x="1940522" y="664885"/>
                  </a:lnTo>
                  <a:lnTo>
                    <a:pt x="1994274" y="664836"/>
                  </a:lnTo>
                  <a:lnTo>
                    <a:pt x="2046481" y="664542"/>
                  </a:lnTo>
                  <a:lnTo>
                    <a:pt x="2097001" y="664002"/>
                  </a:lnTo>
                  <a:lnTo>
                    <a:pt x="2145690" y="663216"/>
                  </a:lnTo>
                  <a:lnTo>
                    <a:pt x="2192407" y="662182"/>
                  </a:lnTo>
                  <a:lnTo>
                    <a:pt x="2237011" y="660900"/>
                  </a:lnTo>
                  <a:lnTo>
                    <a:pt x="2279359" y="659370"/>
                  </a:lnTo>
                  <a:lnTo>
                    <a:pt x="2319308" y="657590"/>
                  </a:lnTo>
                  <a:lnTo>
                    <a:pt x="2391446" y="653280"/>
                  </a:lnTo>
                  <a:lnTo>
                    <a:pt x="2504169" y="640473"/>
                  </a:lnTo>
                  <a:lnTo>
                    <a:pt x="2572831" y="625360"/>
                  </a:lnTo>
                  <a:lnTo>
                    <a:pt x="2630464" y="606114"/>
                  </a:lnTo>
                  <a:lnTo>
                    <a:pt x="2678195" y="583439"/>
                  </a:lnTo>
                  <a:lnTo>
                    <a:pt x="2717153" y="558042"/>
                  </a:lnTo>
                  <a:lnTo>
                    <a:pt x="2748466" y="530628"/>
                  </a:lnTo>
                  <a:lnTo>
                    <a:pt x="2792671" y="472568"/>
                  </a:lnTo>
                  <a:lnTo>
                    <a:pt x="2819835" y="414904"/>
                  </a:lnTo>
                  <a:lnTo>
                    <a:pt x="2838983" y="363276"/>
                  </a:lnTo>
                  <a:lnTo>
                    <a:pt x="2848373" y="341490"/>
                  </a:lnTo>
                  <a:lnTo>
                    <a:pt x="2859143" y="323329"/>
                  </a:lnTo>
                  <a:lnTo>
                    <a:pt x="2872422" y="309499"/>
                  </a:lnTo>
                </a:path>
              </a:pathLst>
            </a:custGeom>
            <a:ln w="28956">
              <a:solidFill>
                <a:srgbClr val="000000"/>
              </a:solidFill>
            </a:ln>
          </p:spPr>
          <p:txBody>
            <a:bodyPr wrap="square" lIns="0" tIns="0" rIns="0" bIns="0" rtlCol="0"/>
            <a:lstStyle/>
            <a:p>
              <a:endParaRPr/>
            </a:p>
          </p:txBody>
        </p:sp>
      </p:grpSp>
      <p:sp>
        <p:nvSpPr>
          <p:cNvPr id="19" name="object 19"/>
          <p:cNvSpPr txBox="1"/>
          <p:nvPr/>
        </p:nvSpPr>
        <p:spPr>
          <a:xfrm>
            <a:off x="6813931" y="871855"/>
            <a:ext cx="661670" cy="6362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Direct</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I/O</a:t>
            </a:r>
            <a:endParaRPr sz="2000">
              <a:latin typeface="Times New Roman"/>
              <a:cs typeface="Times New Roman"/>
            </a:endParaRPr>
          </a:p>
        </p:txBody>
      </p:sp>
      <p:sp>
        <p:nvSpPr>
          <p:cNvPr id="20" name="object 20"/>
          <p:cNvSpPr txBox="1"/>
          <p:nvPr/>
        </p:nvSpPr>
        <p:spPr>
          <a:xfrm>
            <a:off x="7844408" y="653872"/>
            <a:ext cx="1225550" cy="636905"/>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000001"/>
                </a:solidFill>
                <a:latin typeface="Times New Roman"/>
                <a:cs typeface="Times New Roman"/>
              </a:rPr>
              <a:t>By</a:t>
            </a:r>
            <a:endParaRPr sz="2000">
              <a:latin typeface="Times New Roman"/>
              <a:cs typeface="Times New Roman"/>
            </a:endParaRPr>
          </a:p>
          <a:p>
            <a:pPr marL="12700">
              <a:lnSpc>
                <a:spcPct val="100000"/>
              </a:lnSpc>
              <a:spcBef>
                <a:spcPts val="5"/>
              </a:spcBef>
            </a:pPr>
            <a:r>
              <a:rPr sz="2000" spc="-5" dirty="0">
                <a:solidFill>
                  <a:srgbClr val="000001"/>
                </a:solidFill>
                <a:latin typeface="Times New Roman"/>
                <a:cs typeface="Times New Roman"/>
              </a:rPr>
              <a:t>interruption</a:t>
            </a:r>
            <a:endParaRPr sz="2000">
              <a:latin typeface="Times New Roman"/>
              <a:cs typeface="Times New Roman"/>
            </a:endParaRPr>
          </a:p>
        </p:txBody>
      </p:sp>
      <p:sp>
        <p:nvSpPr>
          <p:cNvPr id="21" name="object 21"/>
          <p:cNvSpPr txBox="1"/>
          <p:nvPr/>
        </p:nvSpPr>
        <p:spPr>
          <a:xfrm>
            <a:off x="8423909" y="1599057"/>
            <a:ext cx="6197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DMA</a:t>
            </a:r>
            <a:endParaRPr sz="2000">
              <a:latin typeface="Times New Roman"/>
              <a:cs typeface="Times New Roman"/>
            </a:endParaRPr>
          </a:p>
        </p:txBody>
      </p:sp>
      <p:sp>
        <p:nvSpPr>
          <p:cNvPr id="22" name="object 22"/>
          <p:cNvSpPr/>
          <p:nvPr/>
        </p:nvSpPr>
        <p:spPr>
          <a:xfrm>
            <a:off x="7359395" y="1210055"/>
            <a:ext cx="1490980" cy="495300"/>
          </a:xfrm>
          <a:custGeom>
            <a:avLst/>
            <a:gdLst/>
            <a:ahLst/>
            <a:cxnLst/>
            <a:rect l="l" t="t" r="r" b="b"/>
            <a:pathLst>
              <a:path w="1490979" h="495300">
                <a:moveTo>
                  <a:pt x="234696" y="371856"/>
                </a:moveTo>
                <a:lnTo>
                  <a:pt x="0" y="0"/>
                </a:lnTo>
              </a:path>
              <a:path w="1490979" h="495300">
                <a:moveTo>
                  <a:pt x="807720" y="432816"/>
                </a:moveTo>
                <a:lnTo>
                  <a:pt x="947927" y="76200"/>
                </a:lnTo>
              </a:path>
              <a:path w="1490979" h="495300">
                <a:moveTo>
                  <a:pt x="1427987" y="309372"/>
                </a:moveTo>
                <a:lnTo>
                  <a:pt x="1490472" y="495300"/>
                </a:lnTo>
              </a:path>
            </a:pathLst>
          </a:custGeom>
          <a:ln w="12192">
            <a:solidFill>
              <a:srgbClr val="000000"/>
            </a:solidFill>
          </a:ln>
        </p:spPr>
        <p:txBody>
          <a:bodyPr wrap="square" lIns="0" tIns="0" rIns="0" bIns="0" rtlCol="0"/>
          <a:lstStyle/>
          <a:p>
            <a:endParaRPr/>
          </a:p>
        </p:txBody>
      </p:sp>
      <p:sp>
        <p:nvSpPr>
          <p:cNvPr id="23" name="object 23"/>
          <p:cNvSpPr txBox="1"/>
          <p:nvPr/>
        </p:nvSpPr>
        <p:spPr>
          <a:xfrm>
            <a:off x="5443854" y="932180"/>
            <a:ext cx="1068070" cy="6362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I/O</a:t>
            </a:r>
            <a:endParaRPr sz="2000">
              <a:latin typeface="Times New Roman"/>
              <a:cs typeface="Times New Roman"/>
            </a:endParaRPr>
          </a:p>
          <a:p>
            <a:pPr marL="12700">
              <a:lnSpc>
                <a:spcPct val="100000"/>
              </a:lnSpc>
            </a:pPr>
            <a:r>
              <a:rPr sz="2000" b="1" spc="-5" dirty="0">
                <a:solidFill>
                  <a:srgbClr val="000001"/>
                </a:solidFill>
                <a:latin typeface="Times New Roman"/>
                <a:cs typeface="Times New Roman"/>
              </a:rPr>
              <a:t>Structure</a:t>
            </a:r>
            <a:endParaRPr sz="2000">
              <a:latin typeface="Times New Roman"/>
              <a:cs typeface="Times New Roman"/>
            </a:endParaRPr>
          </a:p>
        </p:txBody>
      </p:sp>
      <p:sp>
        <p:nvSpPr>
          <p:cNvPr id="24" name="object 24"/>
          <p:cNvSpPr txBox="1"/>
          <p:nvPr/>
        </p:nvSpPr>
        <p:spPr>
          <a:xfrm>
            <a:off x="3033522" y="1539951"/>
            <a:ext cx="1402080" cy="3314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A</a:t>
            </a:r>
            <a:r>
              <a:rPr sz="2000" b="1" spc="-40" dirty="0">
                <a:solidFill>
                  <a:srgbClr val="000001"/>
                </a:solidFill>
                <a:latin typeface="Times New Roman"/>
                <a:cs typeface="Times New Roman"/>
              </a:rPr>
              <a:t>r</a:t>
            </a:r>
            <a:r>
              <a:rPr sz="2000" b="1" dirty="0">
                <a:solidFill>
                  <a:srgbClr val="000001"/>
                </a:solidFill>
                <a:latin typeface="Times New Roman"/>
                <a:cs typeface="Times New Roman"/>
              </a:rPr>
              <a:t>ch</a:t>
            </a:r>
            <a:r>
              <a:rPr sz="2000" b="1" spc="-10" dirty="0">
                <a:solidFill>
                  <a:srgbClr val="000001"/>
                </a:solidFill>
                <a:latin typeface="Times New Roman"/>
                <a:cs typeface="Times New Roman"/>
              </a:rPr>
              <a:t>i</a:t>
            </a:r>
            <a:r>
              <a:rPr sz="2000" b="1" dirty="0">
                <a:solidFill>
                  <a:srgbClr val="000001"/>
                </a:solidFill>
                <a:latin typeface="Times New Roman"/>
                <a:cs typeface="Times New Roman"/>
              </a:rPr>
              <a:t>tectu</a:t>
            </a:r>
            <a:r>
              <a:rPr sz="2000" b="1" spc="-40"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25" name="object 25"/>
          <p:cNvSpPr txBox="1"/>
          <p:nvPr/>
        </p:nvSpPr>
        <p:spPr>
          <a:xfrm>
            <a:off x="1758442" y="1090930"/>
            <a:ext cx="1001394" cy="6362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One</a:t>
            </a:r>
            <a:r>
              <a:rPr sz="2000" spc="-25" dirty="0">
                <a:solidFill>
                  <a:srgbClr val="000001"/>
                </a:solidFill>
                <a:latin typeface="Times New Roman"/>
                <a:cs typeface="Times New Roman"/>
              </a:rPr>
              <a:t> </a:t>
            </a:r>
            <a:r>
              <a:rPr sz="2000" dirty="0">
                <a:solidFill>
                  <a:srgbClr val="000001"/>
                </a:solidFill>
                <a:latin typeface="Times New Roman"/>
                <a:cs typeface="Times New Roman"/>
              </a:rPr>
              <a:t>*</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p</a:t>
            </a:r>
            <a:r>
              <a:rPr sz="2000" spc="5" dirty="0">
                <a:solidFill>
                  <a:srgbClr val="000001"/>
                </a:solidFill>
                <a:latin typeface="Times New Roman"/>
                <a:cs typeface="Times New Roman"/>
              </a:rPr>
              <a:t>r</a:t>
            </a:r>
            <a:r>
              <a:rPr sz="2000" dirty="0">
                <a:solidFill>
                  <a:srgbClr val="000001"/>
                </a:solidFill>
                <a:latin typeface="Times New Roman"/>
                <a:cs typeface="Times New Roman"/>
              </a:rPr>
              <a:t>ocess</a:t>
            </a:r>
            <a:r>
              <a:rPr sz="2000" spc="-10" dirty="0">
                <a:solidFill>
                  <a:srgbClr val="000001"/>
                </a:solidFill>
                <a:latin typeface="Times New Roman"/>
                <a:cs typeface="Times New Roman"/>
              </a:rPr>
              <a:t>o</a:t>
            </a:r>
            <a:r>
              <a:rPr sz="2000" dirty="0">
                <a:solidFill>
                  <a:srgbClr val="000001"/>
                </a:solidFill>
                <a:latin typeface="Times New Roman"/>
                <a:cs typeface="Times New Roman"/>
              </a:rPr>
              <a:t>r</a:t>
            </a:r>
            <a:endParaRPr sz="2000">
              <a:latin typeface="Times New Roman"/>
              <a:cs typeface="Times New Roman"/>
            </a:endParaRPr>
          </a:p>
        </p:txBody>
      </p:sp>
      <p:sp>
        <p:nvSpPr>
          <p:cNvPr id="26" name="object 26"/>
          <p:cNvSpPr txBox="1"/>
          <p:nvPr/>
        </p:nvSpPr>
        <p:spPr>
          <a:xfrm>
            <a:off x="407314" y="1381201"/>
            <a:ext cx="1002030" cy="6362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Multi</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p</a:t>
            </a:r>
            <a:r>
              <a:rPr sz="2000" spc="5" dirty="0">
                <a:solidFill>
                  <a:srgbClr val="000001"/>
                </a:solidFill>
                <a:latin typeface="Times New Roman"/>
                <a:cs typeface="Times New Roman"/>
              </a:rPr>
              <a:t>r</a:t>
            </a:r>
            <a:r>
              <a:rPr sz="2000" dirty="0">
                <a:solidFill>
                  <a:srgbClr val="000001"/>
                </a:solidFill>
                <a:latin typeface="Times New Roman"/>
                <a:cs typeface="Times New Roman"/>
              </a:rPr>
              <a:t>ocessor</a:t>
            </a:r>
            <a:endParaRPr sz="2000">
              <a:latin typeface="Times New Roman"/>
              <a:cs typeface="Times New Roman"/>
            </a:endParaRPr>
          </a:p>
        </p:txBody>
      </p:sp>
      <p:sp>
        <p:nvSpPr>
          <p:cNvPr id="27" name="object 27"/>
          <p:cNvSpPr txBox="1"/>
          <p:nvPr/>
        </p:nvSpPr>
        <p:spPr>
          <a:xfrm>
            <a:off x="364642" y="2219960"/>
            <a:ext cx="858519"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Clusters</a:t>
            </a:r>
            <a:endParaRPr sz="2000">
              <a:latin typeface="Times New Roman"/>
              <a:cs typeface="Times New Roman"/>
            </a:endParaRPr>
          </a:p>
        </p:txBody>
      </p:sp>
      <p:grpSp>
        <p:nvGrpSpPr>
          <p:cNvPr id="28" name="object 28"/>
          <p:cNvGrpSpPr/>
          <p:nvPr/>
        </p:nvGrpSpPr>
        <p:grpSpPr>
          <a:xfrm>
            <a:off x="1063752" y="1653539"/>
            <a:ext cx="4723130" cy="2056130"/>
            <a:chOff x="1063752" y="1653539"/>
            <a:chExt cx="4723130" cy="2056130"/>
          </a:xfrm>
        </p:grpSpPr>
        <p:sp>
          <p:nvSpPr>
            <p:cNvPr id="29" name="object 29"/>
            <p:cNvSpPr/>
            <p:nvPr/>
          </p:nvSpPr>
          <p:spPr>
            <a:xfrm>
              <a:off x="1570961" y="1870380"/>
              <a:ext cx="2770505" cy="704850"/>
            </a:xfrm>
            <a:custGeom>
              <a:avLst/>
              <a:gdLst/>
              <a:ahLst/>
              <a:cxnLst/>
              <a:rect l="l" t="t" r="r" b="b"/>
              <a:pathLst>
                <a:path w="2770504" h="704850">
                  <a:moveTo>
                    <a:pt x="2770152" y="5409"/>
                  </a:moveTo>
                  <a:lnTo>
                    <a:pt x="2714333" y="4815"/>
                  </a:lnTo>
                  <a:lnTo>
                    <a:pt x="2658548" y="4227"/>
                  </a:lnTo>
                  <a:lnTo>
                    <a:pt x="2602824" y="3652"/>
                  </a:lnTo>
                  <a:lnTo>
                    <a:pt x="2547185" y="3096"/>
                  </a:lnTo>
                  <a:lnTo>
                    <a:pt x="2491658" y="2566"/>
                  </a:lnTo>
                  <a:lnTo>
                    <a:pt x="2436266" y="2068"/>
                  </a:lnTo>
                  <a:lnTo>
                    <a:pt x="2381035" y="1608"/>
                  </a:lnTo>
                  <a:lnTo>
                    <a:pt x="2325991" y="1192"/>
                  </a:lnTo>
                  <a:lnTo>
                    <a:pt x="2271159" y="828"/>
                  </a:lnTo>
                  <a:lnTo>
                    <a:pt x="2216565" y="522"/>
                  </a:lnTo>
                  <a:lnTo>
                    <a:pt x="2162232" y="279"/>
                  </a:lnTo>
                  <a:lnTo>
                    <a:pt x="2108188" y="107"/>
                  </a:lnTo>
                  <a:lnTo>
                    <a:pt x="2054456" y="12"/>
                  </a:lnTo>
                  <a:lnTo>
                    <a:pt x="2001063" y="0"/>
                  </a:lnTo>
                  <a:lnTo>
                    <a:pt x="1948033" y="77"/>
                  </a:lnTo>
                  <a:lnTo>
                    <a:pt x="1895392" y="250"/>
                  </a:lnTo>
                  <a:lnTo>
                    <a:pt x="1843165" y="525"/>
                  </a:lnTo>
                  <a:lnTo>
                    <a:pt x="1791378" y="910"/>
                  </a:lnTo>
                  <a:lnTo>
                    <a:pt x="1740055" y="1409"/>
                  </a:lnTo>
                  <a:lnTo>
                    <a:pt x="1689222" y="2030"/>
                  </a:lnTo>
                  <a:lnTo>
                    <a:pt x="1638904" y="2778"/>
                  </a:lnTo>
                  <a:lnTo>
                    <a:pt x="1589127" y="3661"/>
                  </a:lnTo>
                  <a:lnTo>
                    <a:pt x="1539916" y="4685"/>
                  </a:lnTo>
                  <a:lnTo>
                    <a:pt x="1491296" y="5856"/>
                  </a:lnTo>
                  <a:lnTo>
                    <a:pt x="1443292" y="7180"/>
                  </a:lnTo>
                  <a:lnTo>
                    <a:pt x="1395930" y="8664"/>
                  </a:lnTo>
                  <a:lnTo>
                    <a:pt x="1349234" y="10314"/>
                  </a:lnTo>
                  <a:lnTo>
                    <a:pt x="1303231" y="12138"/>
                  </a:lnTo>
                  <a:lnTo>
                    <a:pt x="1257945" y="14140"/>
                  </a:lnTo>
                  <a:lnTo>
                    <a:pt x="1213402" y="16327"/>
                  </a:lnTo>
                  <a:lnTo>
                    <a:pt x="1169627" y="18707"/>
                  </a:lnTo>
                  <a:lnTo>
                    <a:pt x="1126645" y="21284"/>
                  </a:lnTo>
                  <a:lnTo>
                    <a:pt x="1064573" y="25093"/>
                  </a:lnTo>
                  <a:lnTo>
                    <a:pt x="1002352" y="28772"/>
                  </a:lnTo>
                  <a:lnTo>
                    <a:pt x="940186" y="32387"/>
                  </a:lnTo>
                  <a:lnTo>
                    <a:pt x="878278" y="36003"/>
                  </a:lnTo>
                  <a:lnTo>
                    <a:pt x="816834" y="39688"/>
                  </a:lnTo>
                  <a:lnTo>
                    <a:pt x="756055" y="43507"/>
                  </a:lnTo>
                  <a:lnTo>
                    <a:pt x="696147" y="47527"/>
                  </a:lnTo>
                  <a:lnTo>
                    <a:pt x="637313" y="51814"/>
                  </a:lnTo>
                  <a:lnTo>
                    <a:pt x="579757" y="56435"/>
                  </a:lnTo>
                  <a:lnTo>
                    <a:pt x="523682" y="61455"/>
                  </a:lnTo>
                  <a:lnTo>
                    <a:pt x="469293" y="66941"/>
                  </a:lnTo>
                  <a:lnTo>
                    <a:pt x="416793" y="72959"/>
                  </a:lnTo>
                  <a:lnTo>
                    <a:pt x="366386" y="79575"/>
                  </a:lnTo>
                  <a:lnTo>
                    <a:pt x="318276" y="86857"/>
                  </a:lnTo>
                  <a:lnTo>
                    <a:pt x="272667" y="94869"/>
                  </a:lnTo>
                  <a:lnTo>
                    <a:pt x="229762" y="103678"/>
                  </a:lnTo>
                  <a:lnTo>
                    <a:pt x="189766" y="113351"/>
                  </a:lnTo>
                  <a:lnTo>
                    <a:pt x="152881" y="123953"/>
                  </a:lnTo>
                  <a:lnTo>
                    <a:pt x="89264" y="148213"/>
                  </a:lnTo>
                  <a:lnTo>
                    <a:pt x="40541" y="176986"/>
                  </a:lnTo>
                  <a:lnTo>
                    <a:pt x="2267" y="237647"/>
                  </a:lnTo>
                  <a:lnTo>
                    <a:pt x="0" y="275218"/>
                  </a:lnTo>
                  <a:lnTo>
                    <a:pt x="6852" y="316306"/>
                  </a:lnTo>
                  <a:lnTo>
                    <a:pt x="21232" y="359929"/>
                  </a:lnTo>
                  <a:lnTo>
                    <a:pt x="41544" y="405103"/>
                  </a:lnTo>
                  <a:lnTo>
                    <a:pt x="66195" y="450846"/>
                  </a:lnTo>
                  <a:lnTo>
                    <a:pt x="93591" y="496175"/>
                  </a:lnTo>
                  <a:lnTo>
                    <a:pt x="122137" y="540107"/>
                  </a:lnTo>
                  <a:lnTo>
                    <a:pt x="150241" y="581659"/>
                  </a:lnTo>
                  <a:lnTo>
                    <a:pt x="176307" y="619849"/>
                  </a:lnTo>
                  <a:lnTo>
                    <a:pt x="198742" y="653694"/>
                  </a:lnTo>
                  <a:lnTo>
                    <a:pt x="215951" y="682211"/>
                  </a:lnTo>
                  <a:lnTo>
                    <a:pt x="226342" y="704417"/>
                  </a:lnTo>
                </a:path>
              </a:pathLst>
            </a:custGeom>
            <a:ln w="28956">
              <a:solidFill>
                <a:srgbClr val="000000"/>
              </a:solidFill>
            </a:ln>
          </p:spPr>
          <p:txBody>
            <a:bodyPr wrap="square" lIns="0" tIns="0" rIns="0" bIns="0" rtlCol="0"/>
            <a:lstStyle/>
            <a:p>
              <a:endParaRPr/>
            </a:p>
          </p:txBody>
        </p:sp>
        <p:sp>
          <p:nvSpPr>
            <p:cNvPr id="30" name="object 30"/>
            <p:cNvSpPr/>
            <p:nvPr/>
          </p:nvSpPr>
          <p:spPr>
            <a:xfrm>
              <a:off x="2115693" y="1653539"/>
              <a:ext cx="106298" cy="243840"/>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1069848" y="1721533"/>
              <a:ext cx="603885" cy="821055"/>
            </a:xfrm>
            <a:custGeom>
              <a:avLst/>
              <a:gdLst/>
              <a:ahLst/>
              <a:cxnLst/>
              <a:rect l="l" t="t" r="r" b="b"/>
              <a:pathLst>
                <a:path w="603885" h="821055">
                  <a:moveTo>
                    <a:pt x="603504" y="293194"/>
                  </a:moveTo>
                  <a:lnTo>
                    <a:pt x="584947" y="241829"/>
                  </a:lnTo>
                  <a:lnTo>
                    <a:pt x="565402" y="191895"/>
                  </a:lnTo>
                  <a:lnTo>
                    <a:pt x="543864" y="144838"/>
                  </a:lnTo>
                  <a:lnTo>
                    <a:pt x="519330" y="102103"/>
                  </a:lnTo>
                  <a:lnTo>
                    <a:pt x="490794" y="65139"/>
                  </a:lnTo>
                  <a:lnTo>
                    <a:pt x="457253" y="35389"/>
                  </a:lnTo>
                  <a:lnTo>
                    <a:pt x="417703" y="14302"/>
                  </a:lnTo>
                  <a:lnTo>
                    <a:pt x="342928" y="0"/>
                  </a:lnTo>
                  <a:lnTo>
                    <a:pt x="300223" y="172"/>
                  </a:lnTo>
                  <a:lnTo>
                    <a:pt x="254617" y="4340"/>
                  </a:lnTo>
                  <a:lnTo>
                    <a:pt x="206594" y="11837"/>
                  </a:lnTo>
                  <a:lnTo>
                    <a:pt x="156638" y="21998"/>
                  </a:lnTo>
                  <a:lnTo>
                    <a:pt x="105231" y="34155"/>
                  </a:lnTo>
                  <a:lnTo>
                    <a:pt x="52857" y="47645"/>
                  </a:lnTo>
                  <a:lnTo>
                    <a:pt x="0" y="61800"/>
                  </a:lnTo>
                </a:path>
                <a:path w="603885" h="821055">
                  <a:moveTo>
                    <a:pt x="527304" y="540082"/>
                  </a:moveTo>
                  <a:lnTo>
                    <a:pt x="476204" y="541061"/>
                  </a:lnTo>
                  <a:lnTo>
                    <a:pt x="425402" y="546670"/>
                  </a:lnTo>
                  <a:lnTo>
                    <a:pt x="375195" y="560924"/>
                  </a:lnTo>
                  <a:lnTo>
                    <a:pt x="325882" y="587834"/>
                  </a:lnTo>
                  <a:lnTo>
                    <a:pt x="291640" y="618465"/>
                  </a:lnTo>
                  <a:lnTo>
                    <a:pt x="255499" y="660205"/>
                  </a:lnTo>
                  <a:lnTo>
                    <a:pt x="219795" y="707167"/>
                  </a:lnTo>
                  <a:lnTo>
                    <a:pt x="186866" y="753461"/>
                  </a:lnTo>
                  <a:lnTo>
                    <a:pt x="159050" y="793201"/>
                  </a:lnTo>
                  <a:lnTo>
                    <a:pt x="138684" y="820498"/>
                  </a:lnTo>
                </a:path>
              </a:pathLst>
            </a:custGeom>
            <a:ln w="12192">
              <a:solidFill>
                <a:srgbClr val="000000"/>
              </a:solidFill>
            </a:ln>
          </p:spPr>
          <p:txBody>
            <a:bodyPr wrap="square" lIns="0" tIns="0" rIns="0" bIns="0" rtlCol="0"/>
            <a:lstStyle/>
            <a:p>
              <a:endParaRPr/>
            </a:p>
          </p:txBody>
        </p:sp>
        <p:sp>
          <p:nvSpPr>
            <p:cNvPr id="32" name="object 32"/>
            <p:cNvSpPr/>
            <p:nvPr/>
          </p:nvSpPr>
          <p:spPr>
            <a:xfrm>
              <a:off x="3238500" y="2758439"/>
              <a:ext cx="2542540" cy="944880"/>
            </a:xfrm>
            <a:custGeom>
              <a:avLst/>
              <a:gdLst/>
              <a:ahLst/>
              <a:cxnLst/>
              <a:rect l="l" t="t" r="r" b="b"/>
              <a:pathLst>
                <a:path w="2542540" h="944879">
                  <a:moveTo>
                    <a:pt x="1271015" y="0"/>
                  </a:moveTo>
                  <a:lnTo>
                    <a:pt x="1203516" y="654"/>
                  </a:lnTo>
                  <a:lnTo>
                    <a:pt x="1136934" y="2596"/>
                  </a:lnTo>
                  <a:lnTo>
                    <a:pt x="1071357" y="5794"/>
                  </a:lnTo>
                  <a:lnTo>
                    <a:pt x="1006873" y="10213"/>
                  </a:lnTo>
                  <a:lnTo>
                    <a:pt x="943570" y="15823"/>
                  </a:lnTo>
                  <a:lnTo>
                    <a:pt x="881536" y="22589"/>
                  </a:lnTo>
                  <a:lnTo>
                    <a:pt x="820858" y="30481"/>
                  </a:lnTo>
                  <a:lnTo>
                    <a:pt x="761625" y="39464"/>
                  </a:lnTo>
                  <a:lnTo>
                    <a:pt x="703924" y="49506"/>
                  </a:lnTo>
                  <a:lnTo>
                    <a:pt x="647843" y="60575"/>
                  </a:lnTo>
                  <a:lnTo>
                    <a:pt x="593470" y="72638"/>
                  </a:lnTo>
                  <a:lnTo>
                    <a:pt x="540893" y="85663"/>
                  </a:lnTo>
                  <a:lnTo>
                    <a:pt x="490200" y="99616"/>
                  </a:lnTo>
                  <a:lnTo>
                    <a:pt x="441478" y="114466"/>
                  </a:lnTo>
                  <a:lnTo>
                    <a:pt x="394816" y="130180"/>
                  </a:lnTo>
                  <a:lnTo>
                    <a:pt x="350301" y="146724"/>
                  </a:lnTo>
                  <a:lnTo>
                    <a:pt x="308021" y="164067"/>
                  </a:lnTo>
                  <a:lnTo>
                    <a:pt x="268064" y="182176"/>
                  </a:lnTo>
                  <a:lnTo>
                    <a:pt x="230518" y="201018"/>
                  </a:lnTo>
                  <a:lnTo>
                    <a:pt x="195471" y="220560"/>
                  </a:lnTo>
                  <a:lnTo>
                    <a:pt x="163011" y="240771"/>
                  </a:lnTo>
                  <a:lnTo>
                    <a:pt x="106201" y="283065"/>
                  </a:lnTo>
                  <a:lnTo>
                    <a:pt x="60792" y="327640"/>
                  </a:lnTo>
                  <a:lnTo>
                    <a:pt x="27487" y="374235"/>
                  </a:lnTo>
                  <a:lnTo>
                    <a:pt x="6989" y="422588"/>
                  </a:lnTo>
                  <a:lnTo>
                    <a:pt x="0" y="472439"/>
                  </a:lnTo>
                  <a:lnTo>
                    <a:pt x="1761" y="497525"/>
                  </a:lnTo>
                  <a:lnTo>
                    <a:pt x="15593" y="546641"/>
                  </a:lnTo>
                  <a:lnTo>
                    <a:pt x="42583" y="594134"/>
                  </a:lnTo>
                  <a:lnTo>
                    <a:pt x="82028" y="639744"/>
                  </a:lnTo>
                  <a:lnTo>
                    <a:pt x="133225" y="683207"/>
                  </a:lnTo>
                  <a:lnTo>
                    <a:pt x="195471" y="724262"/>
                  </a:lnTo>
                  <a:lnTo>
                    <a:pt x="230518" y="743806"/>
                  </a:lnTo>
                  <a:lnTo>
                    <a:pt x="268064" y="762649"/>
                  </a:lnTo>
                  <a:lnTo>
                    <a:pt x="308021" y="780760"/>
                  </a:lnTo>
                  <a:lnTo>
                    <a:pt x="350301" y="798106"/>
                  </a:lnTo>
                  <a:lnTo>
                    <a:pt x="394816" y="814653"/>
                  </a:lnTo>
                  <a:lnTo>
                    <a:pt x="441478" y="830370"/>
                  </a:lnTo>
                  <a:lnTo>
                    <a:pt x="490200" y="845224"/>
                  </a:lnTo>
                  <a:lnTo>
                    <a:pt x="540893" y="859181"/>
                  </a:lnTo>
                  <a:lnTo>
                    <a:pt x="593470" y="872210"/>
                  </a:lnTo>
                  <a:lnTo>
                    <a:pt x="647843" y="884277"/>
                  </a:lnTo>
                  <a:lnTo>
                    <a:pt x="703924" y="895350"/>
                  </a:lnTo>
                  <a:lnTo>
                    <a:pt x="761625" y="905397"/>
                  </a:lnTo>
                  <a:lnTo>
                    <a:pt x="820858" y="914383"/>
                  </a:lnTo>
                  <a:lnTo>
                    <a:pt x="881536" y="922278"/>
                  </a:lnTo>
                  <a:lnTo>
                    <a:pt x="943570" y="929048"/>
                  </a:lnTo>
                  <a:lnTo>
                    <a:pt x="1006873" y="934660"/>
                  </a:lnTo>
                  <a:lnTo>
                    <a:pt x="1071357" y="939082"/>
                  </a:lnTo>
                  <a:lnTo>
                    <a:pt x="1136934" y="942281"/>
                  </a:lnTo>
                  <a:lnTo>
                    <a:pt x="1203516" y="944224"/>
                  </a:lnTo>
                  <a:lnTo>
                    <a:pt x="1271015" y="944880"/>
                  </a:lnTo>
                  <a:lnTo>
                    <a:pt x="1338515" y="944224"/>
                  </a:lnTo>
                  <a:lnTo>
                    <a:pt x="1405097" y="942281"/>
                  </a:lnTo>
                  <a:lnTo>
                    <a:pt x="1470674" y="939082"/>
                  </a:lnTo>
                  <a:lnTo>
                    <a:pt x="1535158" y="934660"/>
                  </a:lnTo>
                  <a:lnTo>
                    <a:pt x="1598461" y="929048"/>
                  </a:lnTo>
                  <a:lnTo>
                    <a:pt x="1660495" y="922278"/>
                  </a:lnTo>
                  <a:lnTo>
                    <a:pt x="1721173" y="914383"/>
                  </a:lnTo>
                  <a:lnTo>
                    <a:pt x="1780406" y="905397"/>
                  </a:lnTo>
                  <a:lnTo>
                    <a:pt x="1838107" y="895350"/>
                  </a:lnTo>
                  <a:lnTo>
                    <a:pt x="1894188" y="884277"/>
                  </a:lnTo>
                  <a:lnTo>
                    <a:pt x="1948561" y="872210"/>
                  </a:lnTo>
                  <a:lnTo>
                    <a:pt x="2001138" y="859181"/>
                  </a:lnTo>
                  <a:lnTo>
                    <a:pt x="2051831" y="845224"/>
                  </a:lnTo>
                  <a:lnTo>
                    <a:pt x="2100553" y="830370"/>
                  </a:lnTo>
                  <a:lnTo>
                    <a:pt x="2147215" y="814653"/>
                  </a:lnTo>
                  <a:lnTo>
                    <a:pt x="2191730" y="798106"/>
                  </a:lnTo>
                  <a:lnTo>
                    <a:pt x="2234010" y="780760"/>
                  </a:lnTo>
                  <a:lnTo>
                    <a:pt x="2273967" y="762649"/>
                  </a:lnTo>
                  <a:lnTo>
                    <a:pt x="2311513" y="743806"/>
                  </a:lnTo>
                  <a:lnTo>
                    <a:pt x="2346560" y="724262"/>
                  </a:lnTo>
                  <a:lnTo>
                    <a:pt x="2379020" y="704052"/>
                  </a:lnTo>
                  <a:lnTo>
                    <a:pt x="2435830" y="661760"/>
                  </a:lnTo>
                  <a:lnTo>
                    <a:pt x="2481239" y="617191"/>
                  </a:lnTo>
                  <a:lnTo>
                    <a:pt x="2514544" y="570607"/>
                  </a:lnTo>
                  <a:lnTo>
                    <a:pt x="2535042" y="522269"/>
                  </a:lnTo>
                  <a:lnTo>
                    <a:pt x="2542032" y="472439"/>
                  </a:lnTo>
                  <a:lnTo>
                    <a:pt x="2540270" y="447343"/>
                  </a:lnTo>
                  <a:lnTo>
                    <a:pt x="2526438" y="398208"/>
                  </a:lnTo>
                  <a:lnTo>
                    <a:pt x="2499448" y="350701"/>
                  </a:lnTo>
                  <a:lnTo>
                    <a:pt x="2460003" y="305084"/>
                  </a:lnTo>
                  <a:lnTo>
                    <a:pt x="2408806" y="261617"/>
                  </a:lnTo>
                  <a:lnTo>
                    <a:pt x="2346560" y="220560"/>
                  </a:lnTo>
                  <a:lnTo>
                    <a:pt x="2311513" y="201018"/>
                  </a:lnTo>
                  <a:lnTo>
                    <a:pt x="2273967" y="182176"/>
                  </a:lnTo>
                  <a:lnTo>
                    <a:pt x="2234010" y="164067"/>
                  </a:lnTo>
                  <a:lnTo>
                    <a:pt x="2191730" y="146724"/>
                  </a:lnTo>
                  <a:lnTo>
                    <a:pt x="2147215" y="130180"/>
                  </a:lnTo>
                  <a:lnTo>
                    <a:pt x="2100553" y="114466"/>
                  </a:lnTo>
                  <a:lnTo>
                    <a:pt x="2051831" y="99616"/>
                  </a:lnTo>
                  <a:lnTo>
                    <a:pt x="2001138" y="85663"/>
                  </a:lnTo>
                  <a:lnTo>
                    <a:pt x="1948561" y="72638"/>
                  </a:lnTo>
                  <a:lnTo>
                    <a:pt x="1894188" y="60575"/>
                  </a:lnTo>
                  <a:lnTo>
                    <a:pt x="1838107" y="49506"/>
                  </a:lnTo>
                  <a:lnTo>
                    <a:pt x="1780406" y="39464"/>
                  </a:lnTo>
                  <a:lnTo>
                    <a:pt x="1721173" y="30481"/>
                  </a:lnTo>
                  <a:lnTo>
                    <a:pt x="1660495" y="22589"/>
                  </a:lnTo>
                  <a:lnTo>
                    <a:pt x="1598461" y="15823"/>
                  </a:lnTo>
                  <a:lnTo>
                    <a:pt x="1535158" y="10213"/>
                  </a:lnTo>
                  <a:lnTo>
                    <a:pt x="1470674" y="5794"/>
                  </a:lnTo>
                  <a:lnTo>
                    <a:pt x="1405097" y="2596"/>
                  </a:lnTo>
                  <a:lnTo>
                    <a:pt x="1338515" y="654"/>
                  </a:lnTo>
                  <a:lnTo>
                    <a:pt x="1271015" y="0"/>
                  </a:lnTo>
                  <a:close/>
                </a:path>
              </a:pathLst>
            </a:custGeom>
            <a:solidFill>
              <a:srgbClr val="CCEBFF"/>
            </a:solidFill>
          </p:spPr>
          <p:txBody>
            <a:bodyPr wrap="square" lIns="0" tIns="0" rIns="0" bIns="0" rtlCol="0"/>
            <a:lstStyle/>
            <a:p>
              <a:endParaRPr/>
            </a:p>
          </p:txBody>
        </p:sp>
        <p:sp>
          <p:nvSpPr>
            <p:cNvPr id="33" name="object 33"/>
            <p:cNvSpPr/>
            <p:nvPr/>
          </p:nvSpPr>
          <p:spPr>
            <a:xfrm>
              <a:off x="3238500" y="2758439"/>
              <a:ext cx="2542540" cy="944880"/>
            </a:xfrm>
            <a:custGeom>
              <a:avLst/>
              <a:gdLst/>
              <a:ahLst/>
              <a:cxnLst/>
              <a:rect l="l" t="t" r="r" b="b"/>
              <a:pathLst>
                <a:path w="2542540" h="944879">
                  <a:moveTo>
                    <a:pt x="0" y="472439"/>
                  </a:moveTo>
                  <a:lnTo>
                    <a:pt x="6989" y="422588"/>
                  </a:lnTo>
                  <a:lnTo>
                    <a:pt x="27487" y="374235"/>
                  </a:lnTo>
                  <a:lnTo>
                    <a:pt x="60792" y="327640"/>
                  </a:lnTo>
                  <a:lnTo>
                    <a:pt x="106201" y="283065"/>
                  </a:lnTo>
                  <a:lnTo>
                    <a:pt x="163011" y="240771"/>
                  </a:lnTo>
                  <a:lnTo>
                    <a:pt x="195471" y="220560"/>
                  </a:lnTo>
                  <a:lnTo>
                    <a:pt x="230518" y="201018"/>
                  </a:lnTo>
                  <a:lnTo>
                    <a:pt x="268064" y="182176"/>
                  </a:lnTo>
                  <a:lnTo>
                    <a:pt x="308021" y="164067"/>
                  </a:lnTo>
                  <a:lnTo>
                    <a:pt x="350301" y="146724"/>
                  </a:lnTo>
                  <a:lnTo>
                    <a:pt x="394816" y="130180"/>
                  </a:lnTo>
                  <a:lnTo>
                    <a:pt x="441478" y="114466"/>
                  </a:lnTo>
                  <a:lnTo>
                    <a:pt x="490200" y="99616"/>
                  </a:lnTo>
                  <a:lnTo>
                    <a:pt x="540893" y="85663"/>
                  </a:lnTo>
                  <a:lnTo>
                    <a:pt x="593470" y="72638"/>
                  </a:lnTo>
                  <a:lnTo>
                    <a:pt x="647843" y="60575"/>
                  </a:lnTo>
                  <a:lnTo>
                    <a:pt x="703924" y="49506"/>
                  </a:lnTo>
                  <a:lnTo>
                    <a:pt x="761625" y="39464"/>
                  </a:lnTo>
                  <a:lnTo>
                    <a:pt x="820858" y="30481"/>
                  </a:lnTo>
                  <a:lnTo>
                    <a:pt x="881536" y="22589"/>
                  </a:lnTo>
                  <a:lnTo>
                    <a:pt x="943570" y="15823"/>
                  </a:lnTo>
                  <a:lnTo>
                    <a:pt x="1006873" y="10213"/>
                  </a:lnTo>
                  <a:lnTo>
                    <a:pt x="1071357" y="5794"/>
                  </a:lnTo>
                  <a:lnTo>
                    <a:pt x="1136934" y="2596"/>
                  </a:lnTo>
                  <a:lnTo>
                    <a:pt x="1203516" y="654"/>
                  </a:lnTo>
                  <a:lnTo>
                    <a:pt x="1271015" y="0"/>
                  </a:lnTo>
                  <a:lnTo>
                    <a:pt x="1338515" y="654"/>
                  </a:lnTo>
                  <a:lnTo>
                    <a:pt x="1405097" y="2596"/>
                  </a:lnTo>
                  <a:lnTo>
                    <a:pt x="1470674" y="5794"/>
                  </a:lnTo>
                  <a:lnTo>
                    <a:pt x="1535158" y="10213"/>
                  </a:lnTo>
                  <a:lnTo>
                    <a:pt x="1598461" y="15823"/>
                  </a:lnTo>
                  <a:lnTo>
                    <a:pt x="1660495" y="22589"/>
                  </a:lnTo>
                  <a:lnTo>
                    <a:pt x="1721173" y="30481"/>
                  </a:lnTo>
                  <a:lnTo>
                    <a:pt x="1780406" y="39464"/>
                  </a:lnTo>
                  <a:lnTo>
                    <a:pt x="1838107" y="49506"/>
                  </a:lnTo>
                  <a:lnTo>
                    <a:pt x="1894188" y="60575"/>
                  </a:lnTo>
                  <a:lnTo>
                    <a:pt x="1948561" y="72638"/>
                  </a:lnTo>
                  <a:lnTo>
                    <a:pt x="2001138" y="85663"/>
                  </a:lnTo>
                  <a:lnTo>
                    <a:pt x="2051831" y="99616"/>
                  </a:lnTo>
                  <a:lnTo>
                    <a:pt x="2100553" y="114466"/>
                  </a:lnTo>
                  <a:lnTo>
                    <a:pt x="2147215" y="130180"/>
                  </a:lnTo>
                  <a:lnTo>
                    <a:pt x="2191730" y="146724"/>
                  </a:lnTo>
                  <a:lnTo>
                    <a:pt x="2234010" y="164067"/>
                  </a:lnTo>
                  <a:lnTo>
                    <a:pt x="2273967" y="182176"/>
                  </a:lnTo>
                  <a:lnTo>
                    <a:pt x="2311513" y="201018"/>
                  </a:lnTo>
                  <a:lnTo>
                    <a:pt x="2346560" y="220560"/>
                  </a:lnTo>
                  <a:lnTo>
                    <a:pt x="2379020" y="240771"/>
                  </a:lnTo>
                  <a:lnTo>
                    <a:pt x="2435830" y="283065"/>
                  </a:lnTo>
                  <a:lnTo>
                    <a:pt x="2481239" y="327640"/>
                  </a:lnTo>
                  <a:lnTo>
                    <a:pt x="2514544" y="374235"/>
                  </a:lnTo>
                  <a:lnTo>
                    <a:pt x="2535042" y="422588"/>
                  </a:lnTo>
                  <a:lnTo>
                    <a:pt x="2542032" y="472439"/>
                  </a:lnTo>
                  <a:lnTo>
                    <a:pt x="2540270" y="497525"/>
                  </a:lnTo>
                  <a:lnTo>
                    <a:pt x="2526438" y="546641"/>
                  </a:lnTo>
                  <a:lnTo>
                    <a:pt x="2499448" y="594134"/>
                  </a:lnTo>
                  <a:lnTo>
                    <a:pt x="2460003" y="639744"/>
                  </a:lnTo>
                  <a:lnTo>
                    <a:pt x="2408806" y="683207"/>
                  </a:lnTo>
                  <a:lnTo>
                    <a:pt x="2346560" y="724262"/>
                  </a:lnTo>
                  <a:lnTo>
                    <a:pt x="2311513" y="743806"/>
                  </a:lnTo>
                  <a:lnTo>
                    <a:pt x="2273967" y="762649"/>
                  </a:lnTo>
                  <a:lnTo>
                    <a:pt x="2234010" y="780760"/>
                  </a:lnTo>
                  <a:lnTo>
                    <a:pt x="2191730" y="798106"/>
                  </a:lnTo>
                  <a:lnTo>
                    <a:pt x="2147215" y="814653"/>
                  </a:lnTo>
                  <a:lnTo>
                    <a:pt x="2100553" y="830370"/>
                  </a:lnTo>
                  <a:lnTo>
                    <a:pt x="2051831" y="845224"/>
                  </a:lnTo>
                  <a:lnTo>
                    <a:pt x="2001138" y="859181"/>
                  </a:lnTo>
                  <a:lnTo>
                    <a:pt x="1948561" y="872210"/>
                  </a:lnTo>
                  <a:lnTo>
                    <a:pt x="1894188" y="884277"/>
                  </a:lnTo>
                  <a:lnTo>
                    <a:pt x="1838107" y="895350"/>
                  </a:lnTo>
                  <a:lnTo>
                    <a:pt x="1780406" y="905397"/>
                  </a:lnTo>
                  <a:lnTo>
                    <a:pt x="1721173" y="914383"/>
                  </a:lnTo>
                  <a:lnTo>
                    <a:pt x="1660495" y="922278"/>
                  </a:lnTo>
                  <a:lnTo>
                    <a:pt x="1598461" y="929048"/>
                  </a:lnTo>
                  <a:lnTo>
                    <a:pt x="1535158" y="934660"/>
                  </a:lnTo>
                  <a:lnTo>
                    <a:pt x="1470674" y="939082"/>
                  </a:lnTo>
                  <a:lnTo>
                    <a:pt x="1405097" y="942281"/>
                  </a:lnTo>
                  <a:lnTo>
                    <a:pt x="1338515" y="944224"/>
                  </a:lnTo>
                  <a:lnTo>
                    <a:pt x="1271015" y="944880"/>
                  </a:lnTo>
                  <a:lnTo>
                    <a:pt x="1203516" y="944224"/>
                  </a:lnTo>
                  <a:lnTo>
                    <a:pt x="1136934" y="942281"/>
                  </a:lnTo>
                  <a:lnTo>
                    <a:pt x="1071357" y="939082"/>
                  </a:lnTo>
                  <a:lnTo>
                    <a:pt x="1006873" y="934660"/>
                  </a:lnTo>
                  <a:lnTo>
                    <a:pt x="943570" y="929048"/>
                  </a:lnTo>
                  <a:lnTo>
                    <a:pt x="881536" y="922278"/>
                  </a:lnTo>
                  <a:lnTo>
                    <a:pt x="820858" y="914383"/>
                  </a:lnTo>
                  <a:lnTo>
                    <a:pt x="761625" y="905397"/>
                  </a:lnTo>
                  <a:lnTo>
                    <a:pt x="703924" y="895350"/>
                  </a:lnTo>
                  <a:lnTo>
                    <a:pt x="647843" y="884277"/>
                  </a:lnTo>
                  <a:lnTo>
                    <a:pt x="593470" y="872210"/>
                  </a:lnTo>
                  <a:lnTo>
                    <a:pt x="540893" y="859181"/>
                  </a:lnTo>
                  <a:lnTo>
                    <a:pt x="490200" y="845224"/>
                  </a:lnTo>
                  <a:lnTo>
                    <a:pt x="441478" y="830370"/>
                  </a:lnTo>
                  <a:lnTo>
                    <a:pt x="394816" y="814653"/>
                  </a:lnTo>
                  <a:lnTo>
                    <a:pt x="350301" y="798106"/>
                  </a:lnTo>
                  <a:lnTo>
                    <a:pt x="308021" y="780760"/>
                  </a:lnTo>
                  <a:lnTo>
                    <a:pt x="268064" y="762649"/>
                  </a:lnTo>
                  <a:lnTo>
                    <a:pt x="230518" y="743806"/>
                  </a:lnTo>
                  <a:lnTo>
                    <a:pt x="195471" y="724262"/>
                  </a:lnTo>
                  <a:lnTo>
                    <a:pt x="163011" y="704052"/>
                  </a:lnTo>
                  <a:lnTo>
                    <a:pt x="106201" y="661760"/>
                  </a:lnTo>
                  <a:lnTo>
                    <a:pt x="60792" y="617191"/>
                  </a:lnTo>
                  <a:lnTo>
                    <a:pt x="27487" y="570607"/>
                  </a:lnTo>
                  <a:lnTo>
                    <a:pt x="6989" y="522269"/>
                  </a:lnTo>
                  <a:lnTo>
                    <a:pt x="0" y="472439"/>
                  </a:lnTo>
                  <a:close/>
                </a:path>
              </a:pathLst>
            </a:custGeom>
            <a:ln w="12192">
              <a:solidFill>
                <a:srgbClr val="009999"/>
              </a:solidFill>
            </a:ln>
          </p:spPr>
          <p:txBody>
            <a:bodyPr wrap="square" lIns="0" tIns="0" rIns="0" bIns="0" rtlCol="0"/>
            <a:lstStyle/>
            <a:p>
              <a:endParaRPr/>
            </a:p>
          </p:txBody>
        </p:sp>
      </p:grpSp>
      <p:sp>
        <p:nvSpPr>
          <p:cNvPr id="34" name="object 34"/>
          <p:cNvSpPr txBox="1"/>
          <p:nvPr/>
        </p:nvSpPr>
        <p:spPr>
          <a:xfrm>
            <a:off x="3411473" y="2269363"/>
            <a:ext cx="1751964"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01"/>
                </a:solidFill>
                <a:latin typeface="Times New Roman"/>
                <a:cs typeface="Times New Roman"/>
              </a:rPr>
              <a:t>Organization</a:t>
            </a:r>
            <a:endParaRPr sz="2400">
              <a:latin typeface="Times New Roman"/>
              <a:cs typeface="Times New Roman"/>
            </a:endParaRPr>
          </a:p>
        </p:txBody>
      </p:sp>
      <p:sp>
        <p:nvSpPr>
          <p:cNvPr id="36" name="object 3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17</a:t>
            </a:fld>
            <a:endParaRPr dirty="0"/>
          </a:p>
        </p:txBody>
      </p:sp>
      <p:sp>
        <p:nvSpPr>
          <p:cNvPr id="35" name="object 35"/>
          <p:cNvSpPr txBox="1"/>
          <p:nvPr/>
        </p:nvSpPr>
        <p:spPr>
          <a:xfrm>
            <a:off x="3161792" y="2538160"/>
            <a:ext cx="4256405" cy="1653539"/>
          </a:xfrm>
          <a:prstGeom prst="rect">
            <a:avLst/>
          </a:prstGeom>
        </p:spPr>
        <p:txBody>
          <a:bodyPr vert="horz" wrap="square" lIns="0" tIns="75565" rIns="0" bIns="0" rtlCol="0">
            <a:spAutoFit/>
          </a:bodyPr>
          <a:lstStyle/>
          <a:p>
            <a:pPr marR="5080" algn="r">
              <a:lnSpc>
                <a:spcPct val="100000"/>
              </a:lnSpc>
              <a:spcBef>
                <a:spcPts val="595"/>
              </a:spcBef>
            </a:pPr>
            <a:r>
              <a:rPr sz="2000" spc="-5" dirty="0">
                <a:solidFill>
                  <a:srgbClr val="000001"/>
                </a:solidFill>
                <a:latin typeface="Times New Roman"/>
                <a:cs typeface="Times New Roman"/>
              </a:rPr>
              <a:t>M</a:t>
            </a:r>
            <a:r>
              <a:rPr sz="2000" dirty="0">
                <a:solidFill>
                  <a:srgbClr val="000001"/>
                </a:solidFill>
                <a:latin typeface="Times New Roman"/>
                <a:cs typeface="Times New Roman"/>
              </a:rPr>
              <a:t>e</a:t>
            </a:r>
            <a:r>
              <a:rPr sz="2000" spc="-25" dirty="0">
                <a:solidFill>
                  <a:srgbClr val="000001"/>
                </a:solidFill>
                <a:latin typeface="Times New Roman"/>
                <a:cs typeface="Times New Roman"/>
              </a:rPr>
              <a:t>m</a:t>
            </a:r>
            <a:r>
              <a:rPr sz="2000" dirty="0">
                <a:solidFill>
                  <a:srgbClr val="000001"/>
                </a:solidFill>
                <a:latin typeface="Times New Roman"/>
                <a:cs typeface="Times New Roman"/>
              </a:rPr>
              <a:t>o</a:t>
            </a:r>
            <a:r>
              <a:rPr sz="2000" spc="5" dirty="0">
                <a:solidFill>
                  <a:srgbClr val="000001"/>
                </a:solidFill>
                <a:latin typeface="Times New Roman"/>
                <a:cs typeface="Times New Roman"/>
              </a:rPr>
              <a:t>r</a:t>
            </a:r>
            <a:r>
              <a:rPr sz="2000" dirty="0">
                <a:solidFill>
                  <a:srgbClr val="000001"/>
                </a:solidFill>
                <a:latin typeface="Times New Roman"/>
                <a:cs typeface="Times New Roman"/>
              </a:rPr>
              <a:t>y</a:t>
            </a:r>
            <a:endParaRPr sz="2000">
              <a:latin typeface="Times New Roman"/>
              <a:cs typeface="Times New Roman"/>
            </a:endParaRPr>
          </a:p>
          <a:p>
            <a:pPr marL="12700">
              <a:lnSpc>
                <a:spcPct val="100000"/>
              </a:lnSpc>
              <a:spcBef>
                <a:spcPts val="690"/>
              </a:spcBef>
            </a:pPr>
            <a:r>
              <a:rPr sz="2800" b="1" spc="-5" dirty="0">
                <a:solidFill>
                  <a:srgbClr val="FF0066"/>
                </a:solidFill>
                <a:latin typeface="Times New Roman"/>
                <a:cs typeface="Times New Roman"/>
              </a:rPr>
              <a:t>Computer</a:t>
            </a:r>
            <a:r>
              <a:rPr sz="2800" b="1" spc="-50" dirty="0">
                <a:solidFill>
                  <a:srgbClr val="FF0066"/>
                </a:solidFill>
                <a:latin typeface="Times New Roman"/>
                <a:cs typeface="Times New Roman"/>
              </a:rPr>
              <a:t> </a:t>
            </a:r>
            <a:r>
              <a:rPr sz="2800" b="1" spc="-5" dirty="0">
                <a:solidFill>
                  <a:srgbClr val="FF0066"/>
                </a:solidFill>
                <a:latin typeface="Times New Roman"/>
                <a:cs typeface="Times New Roman"/>
              </a:rPr>
              <a:t>system</a:t>
            </a:r>
            <a:endParaRPr sz="2800">
              <a:latin typeface="Times New Roman"/>
              <a:cs typeface="Times New Roman"/>
            </a:endParaRPr>
          </a:p>
          <a:p>
            <a:pPr>
              <a:lnSpc>
                <a:spcPct val="100000"/>
              </a:lnSpc>
            </a:pPr>
            <a:endParaRPr sz="2600">
              <a:latin typeface="Times New Roman"/>
              <a:cs typeface="Times New Roman"/>
            </a:endParaRPr>
          </a:p>
          <a:p>
            <a:pPr marL="263525">
              <a:lnSpc>
                <a:spcPct val="100000"/>
              </a:lnSpc>
            </a:pPr>
            <a:r>
              <a:rPr sz="2400" b="1" dirty="0">
                <a:solidFill>
                  <a:srgbClr val="FF9966"/>
                </a:solidFill>
                <a:latin typeface="Times New Roman"/>
                <a:cs typeface="Times New Roman"/>
              </a:rPr>
              <a:t>Operating</a:t>
            </a:r>
            <a:r>
              <a:rPr sz="2400" b="1" spc="-30" dirty="0">
                <a:solidFill>
                  <a:srgbClr val="FF9966"/>
                </a:solidFill>
                <a:latin typeface="Times New Roman"/>
                <a:cs typeface="Times New Roman"/>
              </a:rPr>
              <a:t> </a:t>
            </a:r>
            <a:r>
              <a:rPr sz="2400" b="1" dirty="0">
                <a:solidFill>
                  <a:srgbClr val="FF9966"/>
                </a:solidFill>
                <a:latin typeface="Times New Roman"/>
                <a:cs typeface="Times New Roman"/>
              </a:rPr>
              <a:t>system</a:t>
            </a:r>
            <a:endParaRPr sz="24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3374" y="213404"/>
            <a:ext cx="8466000" cy="574040"/>
          </a:xfrm>
          <a:prstGeom prst="rect">
            <a:avLst/>
          </a:prstGeom>
        </p:spPr>
        <p:txBody>
          <a:bodyPr vert="horz" wrap="square" lIns="0" tIns="12700" rIns="0" bIns="0" rtlCol="0">
            <a:spAutoFit/>
          </a:bodyPr>
          <a:lstStyle/>
          <a:p>
            <a:pPr marL="12700">
              <a:lnSpc>
                <a:spcPct val="100000"/>
              </a:lnSpc>
              <a:spcBef>
                <a:spcPts val="100"/>
              </a:spcBef>
            </a:pPr>
            <a:r>
              <a:rPr sz="3600" dirty="0"/>
              <a:t>Computer </a:t>
            </a:r>
            <a:r>
              <a:rPr sz="3600" spc="-5" dirty="0"/>
              <a:t>systems</a:t>
            </a:r>
            <a:r>
              <a:rPr sz="3600" spc="-114" dirty="0"/>
              <a:t> </a:t>
            </a:r>
            <a:r>
              <a:rPr sz="3600" spc="-5" dirty="0"/>
              <a:t>architecture</a:t>
            </a:r>
            <a:endParaRPr sz="36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18</a:t>
            </a:fld>
            <a:endParaRPr dirty="0"/>
          </a:p>
        </p:txBody>
      </p:sp>
      <p:sp>
        <p:nvSpPr>
          <p:cNvPr id="4" name="object 4"/>
          <p:cNvSpPr txBox="1"/>
          <p:nvPr/>
        </p:nvSpPr>
        <p:spPr>
          <a:xfrm>
            <a:off x="701751" y="1027912"/>
            <a:ext cx="6461049" cy="5021888"/>
          </a:xfrm>
          <a:prstGeom prst="rect">
            <a:avLst/>
          </a:prstGeom>
        </p:spPr>
        <p:txBody>
          <a:bodyPr vert="horz" wrap="square" lIns="0" tIns="73660" rIns="0" bIns="0" rtlCol="0">
            <a:spAutoFit/>
          </a:bodyPr>
          <a:lstStyle/>
          <a:p>
            <a:pPr marL="355600" indent="-342900">
              <a:lnSpc>
                <a:spcPct val="100000"/>
              </a:lnSpc>
              <a:spcBef>
                <a:spcPts val="580"/>
              </a:spcBef>
              <a:buClr>
                <a:srgbClr val="006666"/>
              </a:buClr>
              <a:buFont typeface="Wingdings"/>
              <a:buChar char=""/>
              <a:tabLst>
                <a:tab pos="354965" algn="l"/>
                <a:tab pos="355600" algn="l"/>
              </a:tabLst>
            </a:pPr>
            <a:r>
              <a:rPr sz="2000" b="1" spc="-5" dirty="0">
                <a:solidFill>
                  <a:srgbClr val="003300"/>
                </a:solidFill>
                <a:latin typeface="Arial"/>
                <a:cs typeface="Arial"/>
              </a:rPr>
              <a:t>Systems </a:t>
            </a:r>
            <a:r>
              <a:rPr sz="2000" b="1" spc="5" dirty="0">
                <a:solidFill>
                  <a:srgbClr val="003300"/>
                </a:solidFill>
                <a:latin typeface="Arial"/>
                <a:cs typeface="Arial"/>
              </a:rPr>
              <a:t>with </a:t>
            </a:r>
            <a:r>
              <a:rPr sz="2000" b="1" dirty="0">
                <a:solidFill>
                  <a:srgbClr val="003300"/>
                </a:solidFill>
                <a:latin typeface="Arial"/>
                <a:cs typeface="Arial"/>
              </a:rPr>
              <a:t>a single</a:t>
            </a:r>
            <a:r>
              <a:rPr sz="2000" b="1" spc="-90" dirty="0">
                <a:solidFill>
                  <a:srgbClr val="003300"/>
                </a:solidFill>
                <a:latin typeface="Arial"/>
                <a:cs typeface="Arial"/>
              </a:rPr>
              <a:t> </a:t>
            </a:r>
            <a:r>
              <a:rPr sz="2000" b="1" dirty="0">
                <a:solidFill>
                  <a:srgbClr val="003300"/>
                </a:solidFill>
                <a:latin typeface="Arial"/>
                <a:cs typeface="Arial"/>
              </a:rPr>
              <a:t>processor</a:t>
            </a:r>
            <a:endParaRPr sz="2000" dirty="0">
              <a:latin typeface="Arial"/>
              <a:cs typeface="Arial"/>
            </a:endParaRPr>
          </a:p>
          <a:p>
            <a:pPr marL="756285" lvl="1" indent="-287020">
              <a:lnSpc>
                <a:spcPct val="100000"/>
              </a:lnSpc>
              <a:spcBef>
                <a:spcPts val="480"/>
              </a:spcBef>
              <a:buClr>
                <a:srgbClr val="336699"/>
              </a:buClr>
              <a:buSzPct val="75000"/>
              <a:buFont typeface="Wingdings"/>
              <a:buChar char=""/>
              <a:tabLst>
                <a:tab pos="756285" algn="l"/>
                <a:tab pos="756920" algn="l"/>
              </a:tabLst>
            </a:pPr>
            <a:r>
              <a:rPr sz="2000" b="1" spc="-5" dirty="0">
                <a:solidFill>
                  <a:srgbClr val="003366"/>
                </a:solidFill>
                <a:latin typeface="Arial"/>
                <a:cs typeface="Arial"/>
              </a:rPr>
              <a:t>From </a:t>
            </a:r>
            <a:r>
              <a:rPr sz="2000" b="1" dirty="0">
                <a:solidFill>
                  <a:srgbClr val="003366"/>
                </a:solidFill>
                <a:latin typeface="Arial"/>
                <a:cs typeface="Arial"/>
              </a:rPr>
              <a:t>PDA</a:t>
            </a:r>
            <a:r>
              <a:rPr lang="en-CA" sz="2000" b="1" dirty="0">
                <a:solidFill>
                  <a:srgbClr val="003366"/>
                </a:solidFill>
                <a:latin typeface="Arial"/>
                <a:cs typeface="Arial"/>
              </a:rPr>
              <a:t> (cellphones)</a:t>
            </a:r>
            <a:r>
              <a:rPr sz="2000" b="1" dirty="0">
                <a:solidFill>
                  <a:srgbClr val="003366"/>
                </a:solidFill>
                <a:latin typeface="Arial"/>
                <a:cs typeface="Arial"/>
              </a:rPr>
              <a:t> to central</a:t>
            </a:r>
            <a:r>
              <a:rPr sz="2000" b="1" spc="-70" dirty="0">
                <a:solidFill>
                  <a:srgbClr val="003366"/>
                </a:solidFill>
                <a:latin typeface="Arial"/>
                <a:cs typeface="Arial"/>
              </a:rPr>
              <a:t> </a:t>
            </a:r>
            <a:r>
              <a:rPr sz="2000" b="1" dirty="0">
                <a:solidFill>
                  <a:srgbClr val="003366"/>
                </a:solidFill>
                <a:latin typeface="Arial"/>
                <a:cs typeface="Arial"/>
              </a:rPr>
              <a:t>computer</a:t>
            </a:r>
            <a:endParaRPr sz="2000" dirty="0">
              <a:latin typeface="Arial"/>
              <a:cs typeface="Arial"/>
            </a:endParaRPr>
          </a:p>
          <a:p>
            <a:pPr marL="756285" lvl="1" indent="-287020">
              <a:lnSpc>
                <a:spcPct val="100000"/>
              </a:lnSpc>
              <a:spcBef>
                <a:spcPts val="480"/>
              </a:spcBef>
              <a:buClr>
                <a:srgbClr val="336699"/>
              </a:buClr>
              <a:buSzPct val="75000"/>
              <a:buFont typeface="Wingdings"/>
              <a:buChar char=""/>
              <a:tabLst>
                <a:tab pos="756285" algn="l"/>
                <a:tab pos="756920" algn="l"/>
              </a:tabLst>
            </a:pPr>
            <a:r>
              <a:rPr sz="2000" b="1" dirty="0">
                <a:solidFill>
                  <a:srgbClr val="003366"/>
                </a:solidFill>
                <a:latin typeface="Arial"/>
                <a:cs typeface="Arial"/>
              </a:rPr>
              <a:t>Almost all </a:t>
            </a:r>
            <a:r>
              <a:rPr sz="2000" b="1" spc="-10" dirty="0">
                <a:solidFill>
                  <a:srgbClr val="003366"/>
                </a:solidFill>
                <a:latin typeface="Arial"/>
                <a:cs typeface="Arial"/>
              </a:rPr>
              <a:t>have </a:t>
            </a:r>
            <a:r>
              <a:rPr sz="2000" b="1" dirty="0">
                <a:solidFill>
                  <a:srgbClr val="003366"/>
                </a:solidFill>
                <a:latin typeface="Arial"/>
                <a:cs typeface="Arial"/>
              </a:rPr>
              <a:t>special-purpose processors</a:t>
            </a:r>
            <a:r>
              <a:rPr lang="en-CA" sz="2000" b="1" dirty="0">
                <a:solidFill>
                  <a:srgbClr val="003366"/>
                </a:solidFill>
                <a:latin typeface="Arial"/>
                <a:cs typeface="Arial"/>
              </a:rPr>
              <a:t> (</a:t>
            </a:r>
            <a:r>
              <a:rPr lang="en-CA" sz="2000" b="1" dirty="0" err="1">
                <a:solidFill>
                  <a:srgbClr val="003366"/>
                </a:solidFill>
                <a:latin typeface="Arial"/>
                <a:cs typeface="Arial"/>
              </a:rPr>
              <a:t>ie</a:t>
            </a:r>
            <a:r>
              <a:rPr lang="en-CA" sz="2000" b="1" dirty="0">
                <a:solidFill>
                  <a:srgbClr val="003366"/>
                </a:solidFill>
                <a:latin typeface="Arial"/>
                <a:cs typeface="Arial"/>
              </a:rPr>
              <a:t> controllers)</a:t>
            </a:r>
            <a:r>
              <a:rPr sz="2000" b="1" spc="-110" dirty="0">
                <a:solidFill>
                  <a:srgbClr val="003366"/>
                </a:solidFill>
                <a:latin typeface="Arial"/>
                <a:cs typeface="Arial"/>
              </a:rPr>
              <a:t> </a:t>
            </a:r>
            <a:r>
              <a:rPr sz="2000" b="1" dirty="0">
                <a:solidFill>
                  <a:srgbClr val="003366"/>
                </a:solidFill>
                <a:latin typeface="Arial"/>
                <a:cs typeface="Arial"/>
              </a:rPr>
              <a:t>for</a:t>
            </a:r>
            <a:r>
              <a:rPr lang="en-CA" sz="2000" b="1" dirty="0">
                <a:solidFill>
                  <a:srgbClr val="003366"/>
                </a:solidFill>
                <a:latin typeface="Arial"/>
                <a:cs typeface="Arial"/>
              </a:rPr>
              <a:t> </a:t>
            </a:r>
            <a:r>
              <a:rPr sz="2000" b="1" dirty="0">
                <a:solidFill>
                  <a:srgbClr val="003366"/>
                </a:solidFill>
                <a:latin typeface="Arial"/>
                <a:cs typeface="Arial"/>
              </a:rPr>
              <a:t>graphics,</a:t>
            </a:r>
            <a:r>
              <a:rPr sz="2000" b="1" spc="-40" dirty="0">
                <a:solidFill>
                  <a:srgbClr val="003366"/>
                </a:solidFill>
                <a:latin typeface="Arial"/>
                <a:cs typeface="Arial"/>
              </a:rPr>
              <a:t> </a:t>
            </a:r>
            <a:r>
              <a:rPr sz="2000" b="1" spc="-5" dirty="0">
                <a:solidFill>
                  <a:srgbClr val="003366"/>
                </a:solidFill>
                <a:latin typeface="Arial"/>
                <a:cs typeface="Arial"/>
              </a:rPr>
              <a:t>I/O</a:t>
            </a:r>
            <a:endParaRPr sz="2000" dirty="0">
              <a:latin typeface="Arial"/>
              <a:cs typeface="Arial"/>
            </a:endParaRPr>
          </a:p>
          <a:p>
            <a:pPr marL="1155700" lvl="2" indent="-229235">
              <a:lnSpc>
                <a:spcPct val="100000"/>
              </a:lnSpc>
              <a:spcBef>
                <a:spcPts val="440"/>
              </a:spcBef>
              <a:buClr>
                <a:srgbClr val="009999"/>
              </a:buClr>
              <a:buSzPct val="63888"/>
              <a:buFont typeface="Arial"/>
              <a:buChar char="•"/>
              <a:tabLst>
                <a:tab pos="1155700" algn="l"/>
                <a:tab pos="1156335" algn="l"/>
              </a:tabLst>
            </a:pPr>
            <a:r>
              <a:rPr sz="1800" b="1" dirty="0">
                <a:solidFill>
                  <a:srgbClr val="006666"/>
                </a:solidFill>
                <a:latin typeface="Arial"/>
                <a:cs typeface="Arial"/>
              </a:rPr>
              <a:t>This is not </a:t>
            </a:r>
            <a:r>
              <a:rPr sz="1800" b="1" spc="-5" dirty="0">
                <a:solidFill>
                  <a:srgbClr val="006666"/>
                </a:solidFill>
                <a:latin typeface="Arial"/>
                <a:cs typeface="Arial"/>
              </a:rPr>
              <a:t>considered </a:t>
            </a:r>
            <a:r>
              <a:rPr sz="1800" b="1" dirty="0">
                <a:solidFill>
                  <a:srgbClr val="006666"/>
                </a:solidFill>
                <a:latin typeface="Arial"/>
                <a:cs typeface="Arial"/>
              </a:rPr>
              <a:t>to be</a:t>
            </a:r>
            <a:r>
              <a:rPr sz="1800" b="1" spc="-35" dirty="0">
                <a:solidFill>
                  <a:srgbClr val="006666"/>
                </a:solidFill>
                <a:latin typeface="Arial"/>
                <a:cs typeface="Arial"/>
              </a:rPr>
              <a:t> </a:t>
            </a:r>
            <a:r>
              <a:rPr sz="1800" b="1" spc="-5" dirty="0">
                <a:solidFill>
                  <a:srgbClr val="006666"/>
                </a:solidFill>
                <a:latin typeface="Arial"/>
                <a:cs typeface="Arial"/>
              </a:rPr>
              <a:t>multi-processor</a:t>
            </a:r>
            <a:endParaRPr sz="1800" dirty="0">
              <a:latin typeface="Arial"/>
              <a:cs typeface="Arial"/>
            </a:endParaRPr>
          </a:p>
          <a:p>
            <a:pPr marL="355600" indent="-342900">
              <a:lnSpc>
                <a:spcPct val="100000"/>
              </a:lnSpc>
              <a:spcBef>
                <a:spcPts val="470"/>
              </a:spcBef>
              <a:buClr>
                <a:srgbClr val="006666"/>
              </a:buClr>
              <a:buFont typeface="Wingdings"/>
              <a:buChar char=""/>
              <a:tabLst>
                <a:tab pos="354965" algn="l"/>
                <a:tab pos="355600" algn="l"/>
              </a:tabLst>
            </a:pPr>
            <a:r>
              <a:rPr sz="2000" b="1" dirty="0">
                <a:solidFill>
                  <a:srgbClr val="003300"/>
                </a:solidFill>
                <a:latin typeface="Arial"/>
                <a:cs typeface="Arial"/>
              </a:rPr>
              <a:t>Multiprocessor</a:t>
            </a:r>
            <a:r>
              <a:rPr sz="2000" b="1" spc="-45" dirty="0">
                <a:solidFill>
                  <a:srgbClr val="003300"/>
                </a:solidFill>
                <a:latin typeface="Arial"/>
                <a:cs typeface="Arial"/>
              </a:rPr>
              <a:t> </a:t>
            </a:r>
            <a:r>
              <a:rPr sz="2000" b="1" spc="-5" dirty="0">
                <a:solidFill>
                  <a:srgbClr val="003300"/>
                </a:solidFill>
                <a:latin typeface="Arial"/>
                <a:cs typeface="Arial"/>
              </a:rPr>
              <a:t>systems</a:t>
            </a:r>
            <a:endParaRPr sz="2000" dirty="0">
              <a:latin typeface="Arial"/>
              <a:cs typeface="Arial"/>
            </a:endParaRPr>
          </a:p>
          <a:p>
            <a:pPr marL="756285" lvl="1" indent="-287020">
              <a:lnSpc>
                <a:spcPct val="100000"/>
              </a:lnSpc>
              <a:spcBef>
                <a:spcPts val="480"/>
              </a:spcBef>
              <a:buClr>
                <a:srgbClr val="336699"/>
              </a:buClr>
              <a:buSzPct val="75000"/>
              <a:buFont typeface="Wingdings"/>
              <a:buChar char=""/>
              <a:tabLst>
                <a:tab pos="756285" algn="l"/>
                <a:tab pos="756920" algn="l"/>
              </a:tabLst>
            </a:pPr>
            <a:r>
              <a:rPr sz="2000" b="1" dirty="0">
                <a:solidFill>
                  <a:srgbClr val="003366"/>
                </a:solidFill>
                <a:latin typeface="Arial"/>
                <a:cs typeface="Arial"/>
              </a:rPr>
              <a:t>Increased processing</a:t>
            </a:r>
            <a:r>
              <a:rPr sz="2000" b="1" spc="-60" dirty="0">
                <a:solidFill>
                  <a:srgbClr val="003366"/>
                </a:solidFill>
                <a:latin typeface="Arial"/>
                <a:cs typeface="Arial"/>
              </a:rPr>
              <a:t> </a:t>
            </a:r>
            <a:r>
              <a:rPr sz="2000" b="1" dirty="0">
                <a:solidFill>
                  <a:srgbClr val="003366"/>
                </a:solidFill>
                <a:latin typeface="Arial"/>
                <a:cs typeface="Arial"/>
              </a:rPr>
              <a:t>through</a:t>
            </a:r>
            <a:r>
              <a:rPr lang="en-CA" sz="2000" b="1" dirty="0">
                <a:solidFill>
                  <a:srgbClr val="003366"/>
                </a:solidFill>
                <a:latin typeface="Arial"/>
                <a:cs typeface="Arial"/>
              </a:rPr>
              <a:t>o</a:t>
            </a:r>
            <a:r>
              <a:rPr sz="2000" b="1" dirty="0" err="1">
                <a:solidFill>
                  <a:srgbClr val="003366"/>
                </a:solidFill>
                <a:latin typeface="Arial"/>
                <a:cs typeface="Arial"/>
              </a:rPr>
              <a:t>ut</a:t>
            </a:r>
            <a:endParaRPr sz="2000" dirty="0">
              <a:latin typeface="Arial"/>
              <a:cs typeface="Arial"/>
            </a:endParaRPr>
          </a:p>
          <a:p>
            <a:pPr marL="756285" lvl="1" indent="-287020">
              <a:lnSpc>
                <a:spcPct val="100000"/>
              </a:lnSpc>
              <a:spcBef>
                <a:spcPts val="484"/>
              </a:spcBef>
              <a:buClr>
                <a:srgbClr val="336699"/>
              </a:buClr>
              <a:buSzPct val="75000"/>
              <a:buFont typeface="Wingdings"/>
              <a:buChar char=""/>
              <a:tabLst>
                <a:tab pos="756285" algn="l"/>
                <a:tab pos="756920" algn="l"/>
              </a:tabLst>
            </a:pPr>
            <a:r>
              <a:rPr sz="2000" b="1" dirty="0">
                <a:solidFill>
                  <a:srgbClr val="003366"/>
                </a:solidFill>
                <a:latin typeface="Arial"/>
                <a:cs typeface="Arial"/>
              </a:rPr>
              <a:t>Economy of</a:t>
            </a:r>
            <a:r>
              <a:rPr sz="2000" b="1" spc="-20" dirty="0">
                <a:solidFill>
                  <a:srgbClr val="003366"/>
                </a:solidFill>
                <a:latin typeface="Arial"/>
                <a:cs typeface="Arial"/>
              </a:rPr>
              <a:t> </a:t>
            </a:r>
            <a:r>
              <a:rPr sz="2000" b="1" dirty="0">
                <a:solidFill>
                  <a:srgbClr val="003366"/>
                </a:solidFill>
                <a:latin typeface="Arial"/>
                <a:cs typeface="Arial"/>
              </a:rPr>
              <a:t>scale</a:t>
            </a:r>
            <a:endParaRPr sz="2000" dirty="0">
              <a:latin typeface="Arial"/>
              <a:cs typeface="Arial"/>
            </a:endParaRPr>
          </a:p>
          <a:p>
            <a:pPr marL="756285" lvl="1" indent="-287020">
              <a:lnSpc>
                <a:spcPct val="100000"/>
              </a:lnSpc>
              <a:spcBef>
                <a:spcPts val="480"/>
              </a:spcBef>
              <a:buClr>
                <a:srgbClr val="336699"/>
              </a:buClr>
              <a:buSzPct val="75000"/>
              <a:buFont typeface="Wingdings"/>
              <a:buChar char=""/>
              <a:tabLst>
                <a:tab pos="756285" algn="l"/>
                <a:tab pos="756920" algn="l"/>
              </a:tabLst>
            </a:pPr>
            <a:r>
              <a:rPr sz="2000" b="1" dirty="0">
                <a:solidFill>
                  <a:srgbClr val="003366"/>
                </a:solidFill>
                <a:latin typeface="Arial"/>
                <a:cs typeface="Arial"/>
              </a:rPr>
              <a:t>Increased</a:t>
            </a:r>
            <a:r>
              <a:rPr sz="2000" b="1" spc="-30" dirty="0">
                <a:solidFill>
                  <a:srgbClr val="003366"/>
                </a:solidFill>
                <a:latin typeface="Arial"/>
                <a:cs typeface="Arial"/>
              </a:rPr>
              <a:t> </a:t>
            </a:r>
            <a:r>
              <a:rPr sz="2000" b="1" spc="-5" dirty="0">
                <a:solidFill>
                  <a:srgbClr val="003366"/>
                </a:solidFill>
                <a:latin typeface="Arial"/>
                <a:cs typeface="Arial"/>
              </a:rPr>
              <a:t>reliability</a:t>
            </a:r>
            <a:endParaRPr sz="2000" dirty="0">
              <a:latin typeface="Arial"/>
              <a:cs typeface="Arial"/>
            </a:endParaRPr>
          </a:p>
          <a:p>
            <a:pPr marL="756285" lvl="1" indent="-287020">
              <a:lnSpc>
                <a:spcPct val="100000"/>
              </a:lnSpc>
              <a:spcBef>
                <a:spcPts val="480"/>
              </a:spcBef>
              <a:buClr>
                <a:srgbClr val="336699"/>
              </a:buClr>
              <a:buSzPct val="75000"/>
              <a:buFont typeface="Wingdings"/>
              <a:buChar char=""/>
              <a:tabLst>
                <a:tab pos="756285" algn="l"/>
                <a:tab pos="756920" algn="l"/>
              </a:tabLst>
            </a:pPr>
            <a:r>
              <a:rPr sz="2000" b="1" spc="-5" dirty="0">
                <a:solidFill>
                  <a:srgbClr val="003366"/>
                </a:solidFill>
                <a:latin typeface="Arial"/>
                <a:cs typeface="Arial"/>
              </a:rPr>
              <a:t>Asymmetric</a:t>
            </a:r>
            <a:r>
              <a:rPr sz="2000" b="1" spc="-10" dirty="0">
                <a:solidFill>
                  <a:srgbClr val="003366"/>
                </a:solidFill>
                <a:latin typeface="Arial"/>
                <a:cs typeface="Arial"/>
              </a:rPr>
              <a:t> </a:t>
            </a:r>
            <a:r>
              <a:rPr sz="2000" b="1" dirty="0">
                <a:solidFill>
                  <a:srgbClr val="003366"/>
                </a:solidFill>
                <a:latin typeface="Arial"/>
                <a:cs typeface="Arial"/>
              </a:rPr>
              <a:t>multiprocessing</a:t>
            </a:r>
            <a:endParaRPr sz="2000" dirty="0">
              <a:latin typeface="Arial"/>
              <a:cs typeface="Arial"/>
            </a:endParaRPr>
          </a:p>
          <a:p>
            <a:pPr marL="1155700" lvl="2" indent="-229235">
              <a:lnSpc>
                <a:spcPct val="100000"/>
              </a:lnSpc>
              <a:spcBef>
                <a:spcPts val="440"/>
              </a:spcBef>
              <a:buClr>
                <a:srgbClr val="009999"/>
              </a:buClr>
              <a:buSzPct val="63888"/>
              <a:buFont typeface="Arial"/>
              <a:buChar char="•"/>
              <a:tabLst>
                <a:tab pos="1155700" algn="l"/>
                <a:tab pos="1156335" algn="l"/>
              </a:tabLst>
            </a:pPr>
            <a:r>
              <a:rPr sz="1800" b="1" spc="-5" dirty="0">
                <a:solidFill>
                  <a:srgbClr val="006666"/>
                </a:solidFill>
                <a:latin typeface="Arial"/>
                <a:cs typeface="Arial"/>
              </a:rPr>
              <a:t>Each processor </a:t>
            </a:r>
            <a:r>
              <a:rPr sz="1800" b="1" dirty="0">
                <a:solidFill>
                  <a:srgbClr val="006666"/>
                </a:solidFill>
                <a:latin typeface="Arial"/>
                <a:cs typeface="Arial"/>
              </a:rPr>
              <a:t>is </a:t>
            </a:r>
            <a:r>
              <a:rPr sz="1800" b="1" spc="-10" dirty="0">
                <a:solidFill>
                  <a:srgbClr val="006666"/>
                </a:solidFill>
                <a:latin typeface="Arial"/>
                <a:cs typeface="Arial"/>
              </a:rPr>
              <a:t>given </a:t>
            </a:r>
            <a:r>
              <a:rPr sz="1800" b="1" dirty="0">
                <a:solidFill>
                  <a:srgbClr val="006666"/>
                </a:solidFill>
                <a:latin typeface="Arial"/>
                <a:cs typeface="Arial"/>
              </a:rPr>
              <a:t>a </a:t>
            </a:r>
            <a:r>
              <a:rPr sz="1800" b="1" spc="-5" dirty="0">
                <a:solidFill>
                  <a:srgbClr val="006666"/>
                </a:solidFill>
                <a:latin typeface="Arial"/>
                <a:cs typeface="Arial"/>
              </a:rPr>
              <a:t>specific</a:t>
            </a:r>
            <a:r>
              <a:rPr sz="1800" b="1" spc="40" dirty="0">
                <a:solidFill>
                  <a:srgbClr val="006666"/>
                </a:solidFill>
                <a:latin typeface="Arial"/>
                <a:cs typeface="Arial"/>
              </a:rPr>
              <a:t> </a:t>
            </a:r>
            <a:r>
              <a:rPr sz="1800" b="1" spc="-5" dirty="0">
                <a:solidFill>
                  <a:srgbClr val="006666"/>
                </a:solidFill>
                <a:latin typeface="Arial"/>
                <a:cs typeface="Arial"/>
              </a:rPr>
              <a:t>task</a:t>
            </a:r>
            <a:endParaRPr sz="1800" dirty="0">
              <a:latin typeface="Arial"/>
              <a:cs typeface="Arial"/>
            </a:endParaRPr>
          </a:p>
          <a:p>
            <a:pPr marL="756285" lvl="1" indent="-287020">
              <a:lnSpc>
                <a:spcPct val="100000"/>
              </a:lnSpc>
              <a:spcBef>
                <a:spcPts val="475"/>
              </a:spcBef>
              <a:buClr>
                <a:srgbClr val="336699"/>
              </a:buClr>
              <a:buSzPct val="75000"/>
              <a:buFont typeface="Wingdings"/>
              <a:buChar char=""/>
              <a:tabLst>
                <a:tab pos="756285" algn="l"/>
                <a:tab pos="756920" algn="l"/>
              </a:tabLst>
            </a:pPr>
            <a:r>
              <a:rPr sz="2000" b="1" spc="-5" dirty="0">
                <a:solidFill>
                  <a:srgbClr val="003366"/>
                </a:solidFill>
                <a:latin typeface="Arial"/>
                <a:cs typeface="Arial"/>
              </a:rPr>
              <a:t>Symmetric </a:t>
            </a:r>
            <a:r>
              <a:rPr sz="2000" b="1" dirty="0">
                <a:solidFill>
                  <a:srgbClr val="003366"/>
                </a:solidFill>
                <a:latin typeface="Arial"/>
                <a:cs typeface="Arial"/>
              </a:rPr>
              <a:t>multiprocessing (most</a:t>
            </a:r>
            <a:r>
              <a:rPr sz="2000" b="1" spc="-80" dirty="0">
                <a:solidFill>
                  <a:srgbClr val="003366"/>
                </a:solidFill>
                <a:latin typeface="Arial"/>
                <a:cs typeface="Arial"/>
              </a:rPr>
              <a:t> </a:t>
            </a:r>
            <a:r>
              <a:rPr sz="2000" b="1" dirty="0">
                <a:solidFill>
                  <a:srgbClr val="003366"/>
                </a:solidFill>
                <a:latin typeface="Arial"/>
                <a:cs typeface="Arial"/>
              </a:rPr>
              <a:t>common)</a:t>
            </a:r>
            <a:endParaRPr sz="2000" dirty="0">
              <a:latin typeface="Arial"/>
              <a:cs typeface="Arial"/>
            </a:endParaRPr>
          </a:p>
          <a:p>
            <a:pPr marL="1155700" lvl="2" indent="-229235">
              <a:lnSpc>
                <a:spcPct val="100000"/>
              </a:lnSpc>
              <a:spcBef>
                <a:spcPts val="440"/>
              </a:spcBef>
              <a:buClr>
                <a:srgbClr val="009999"/>
              </a:buClr>
              <a:buSzPct val="63888"/>
              <a:buFont typeface="Arial"/>
              <a:buChar char="•"/>
              <a:tabLst>
                <a:tab pos="1155700" algn="l"/>
                <a:tab pos="1156335" algn="l"/>
              </a:tabLst>
            </a:pPr>
            <a:r>
              <a:rPr sz="1800" b="1" spc="-20" dirty="0">
                <a:solidFill>
                  <a:srgbClr val="006666"/>
                </a:solidFill>
                <a:latin typeface="Arial"/>
                <a:cs typeface="Arial"/>
              </a:rPr>
              <a:t>All </a:t>
            </a:r>
            <a:r>
              <a:rPr sz="1800" b="1" spc="-5" dirty="0">
                <a:solidFill>
                  <a:srgbClr val="006666"/>
                </a:solidFill>
                <a:latin typeface="Arial"/>
                <a:cs typeface="Arial"/>
              </a:rPr>
              <a:t>processors </a:t>
            </a:r>
            <a:r>
              <a:rPr sz="1800" b="1" dirty="0">
                <a:solidFill>
                  <a:srgbClr val="006666"/>
                </a:solidFill>
                <a:latin typeface="Arial"/>
                <a:cs typeface="Arial"/>
              </a:rPr>
              <a:t>perform all OS</a:t>
            </a:r>
            <a:r>
              <a:rPr sz="1800" b="1" spc="55" dirty="0">
                <a:solidFill>
                  <a:srgbClr val="006666"/>
                </a:solidFill>
                <a:latin typeface="Arial"/>
                <a:cs typeface="Arial"/>
              </a:rPr>
              <a:t> </a:t>
            </a:r>
            <a:r>
              <a:rPr sz="1800" b="1" spc="-5" dirty="0">
                <a:solidFill>
                  <a:srgbClr val="006666"/>
                </a:solidFill>
                <a:latin typeface="Arial"/>
                <a:cs typeface="Arial"/>
              </a:rPr>
              <a:t>tasks</a:t>
            </a:r>
            <a:endParaRPr sz="1800" dirty="0">
              <a:latin typeface="Arial"/>
              <a:cs typeface="Arial"/>
            </a:endParaRPr>
          </a:p>
          <a:p>
            <a:pPr marL="355600" indent="-342900">
              <a:lnSpc>
                <a:spcPct val="100000"/>
              </a:lnSpc>
              <a:spcBef>
                <a:spcPts val="470"/>
              </a:spcBef>
              <a:buClr>
                <a:srgbClr val="006666"/>
              </a:buClr>
              <a:buFont typeface="Wingdings"/>
              <a:buChar char=""/>
              <a:tabLst>
                <a:tab pos="354965" algn="l"/>
                <a:tab pos="355600" algn="l"/>
              </a:tabLst>
            </a:pPr>
            <a:r>
              <a:rPr sz="2000" b="1" dirty="0">
                <a:solidFill>
                  <a:srgbClr val="003300"/>
                </a:solidFill>
                <a:latin typeface="Arial"/>
                <a:cs typeface="Arial"/>
              </a:rPr>
              <a:t>Clusters, distributed</a:t>
            </a:r>
            <a:r>
              <a:rPr sz="2000" b="1" spc="-70" dirty="0">
                <a:solidFill>
                  <a:srgbClr val="003300"/>
                </a:solidFill>
                <a:latin typeface="Arial"/>
                <a:cs typeface="Arial"/>
              </a:rPr>
              <a:t> </a:t>
            </a:r>
            <a:r>
              <a:rPr sz="2000" b="1" spc="-5" dirty="0">
                <a:solidFill>
                  <a:srgbClr val="003300"/>
                </a:solidFill>
                <a:latin typeface="Arial"/>
                <a:cs typeface="Arial"/>
              </a:rPr>
              <a:t>systems</a:t>
            </a:r>
            <a:endParaRPr sz="20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5C499B-1EED-1477-E784-4B9CC4D941D6}"/>
              </a:ext>
            </a:extLst>
          </p:cNvPr>
          <p:cNvPicPr>
            <a:picLocks noChangeAspect="1"/>
          </p:cNvPicPr>
          <p:nvPr/>
        </p:nvPicPr>
        <p:blipFill>
          <a:blip r:embed="rId2"/>
          <a:stretch>
            <a:fillRect/>
          </a:stretch>
        </p:blipFill>
        <p:spPr>
          <a:xfrm>
            <a:off x="152400" y="804946"/>
            <a:ext cx="9144000" cy="5248108"/>
          </a:xfrm>
          <a:prstGeom prst="rect">
            <a:avLst/>
          </a:prstGeom>
        </p:spPr>
      </p:pic>
    </p:spTree>
    <p:extLst>
      <p:ext uri="{BB962C8B-B14F-4D97-AF65-F5344CB8AC3E}">
        <p14:creationId xmlns:p14="http://schemas.microsoft.com/office/powerpoint/2010/main" val="358989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2150" y="601980"/>
            <a:ext cx="4738370" cy="3122930"/>
            <a:chOff x="3232150" y="601980"/>
            <a:chExt cx="4738370" cy="3122930"/>
          </a:xfrm>
        </p:grpSpPr>
        <p:sp>
          <p:nvSpPr>
            <p:cNvPr id="3" name="object 3"/>
            <p:cNvSpPr/>
            <p:nvPr/>
          </p:nvSpPr>
          <p:spPr>
            <a:xfrm>
              <a:off x="3238500" y="2773680"/>
              <a:ext cx="2542540" cy="944880"/>
            </a:xfrm>
            <a:custGeom>
              <a:avLst/>
              <a:gdLst/>
              <a:ahLst/>
              <a:cxnLst/>
              <a:rect l="l" t="t" r="r" b="b"/>
              <a:pathLst>
                <a:path w="2542540" h="944879">
                  <a:moveTo>
                    <a:pt x="1271015" y="0"/>
                  </a:moveTo>
                  <a:lnTo>
                    <a:pt x="1203516" y="654"/>
                  </a:lnTo>
                  <a:lnTo>
                    <a:pt x="1136934" y="2596"/>
                  </a:lnTo>
                  <a:lnTo>
                    <a:pt x="1071357" y="5794"/>
                  </a:lnTo>
                  <a:lnTo>
                    <a:pt x="1006873" y="10213"/>
                  </a:lnTo>
                  <a:lnTo>
                    <a:pt x="943570" y="15823"/>
                  </a:lnTo>
                  <a:lnTo>
                    <a:pt x="881536" y="22589"/>
                  </a:lnTo>
                  <a:lnTo>
                    <a:pt x="820858" y="30481"/>
                  </a:lnTo>
                  <a:lnTo>
                    <a:pt x="761625" y="39464"/>
                  </a:lnTo>
                  <a:lnTo>
                    <a:pt x="703924" y="49506"/>
                  </a:lnTo>
                  <a:lnTo>
                    <a:pt x="647843" y="60575"/>
                  </a:lnTo>
                  <a:lnTo>
                    <a:pt x="593470" y="72638"/>
                  </a:lnTo>
                  <a:lnTo>
                    <a:pt x="540893" y="85663"/>
                  </a:lnTo>
                  <a:lnTo>
                    <a:pt x="490200" y="99616"/>
                  </a:lnTo>
                  <a:lnTo>
                    <a:pt x="441478" y="114466"/>
                  </a:lnTo>
                  <a:lnTo>
                    <a:pt x="394816" y="130180"/>
                  </a:lnTo>
                  <a:lnTo>
                    <a:pt x="350301" y="146724"/>
                  </a:lnTo>
                  <a:lnTo>
                    <a:pt x="308021" y="164067"/>
                  </a:lnTo>
                  <a:lnTo>
                    <a:pt x="268064" y="182176"/>
                  </a:lnTo>
                  <a:lnTo>
                    <a:pt x="230518" y="201018"/>
                  </a:lnTo>
                  <a:lnTo>
                    <a:pt x="195471" y="220560"/>
                  </a:lnTo>
                  <a:lnTo>
                    <a:pt x="163011" y="240771"/>
                  </a:lnTo>
                  <a:lnTo>
                    <a:pt x="106201" y="283065"/>
                  </a:lnTo>
                  <a:lnTo>
                    <a:pt x="60792" y="327640"/>
                  </a:lnTo>
                  <a:lnTo>
                    <a:pt x="27487" y="374235"/>
                  </a:lnTo>
                  <a:lnTo>
                    <a:pt x="6989" y="422588"/>
                  </a:lnTo>
                  <a:lnTo>
                    <a:pt x="0" y="472440"/>
                  </a:lnTo>
                  <a:lnTo>
                    <a:pt x="1761" y="497525"/>
                  </a:lnTo>
                  <a:lnTo>
                    <a:pt x="15593" y="546641"/>
                  </a:lnTo>
                  <a:lnTo>
                    <a:pt x="42583" y="594134"/>
                  </a:lnTo>
                  <a:lnTo>
                    <a:pt x="82028" y="639744"/>
                  </a:lnTo>
                  <a:lnTo>
                    <a:pt x="133225" y="683207"/>
                  </a:lnTo>
                  <a:lnTo>
                    <a:pt x="195471" y="724262"/>
                  </a:lnTo>
                  <a:lnTo>
                    <a:pt x="230518" y="743806"/>
                  </a:lnTo>
                  <a:lnTo>
                    <a:pt x="268064" y="762649"/>
                  </a:lnTo>
                  <a:lnTo>
                    <a:pt x="308021" y="780760"/>
                  </a:lnTo>
                  <a:lnTo>
                    <a:pt x="350301" y="798106"/>
                  </a:lnTo>
                  <a:lnTo>
                    <a:pt x="394816" y="814653"/>
                  </a:lnTo>
                  <a:lnTo>
                    <a:pt x="441478" y="830370"/>
                  </a:lnTo>
                  <a:lnTo>
                    <a:pt x="490200" y="845224"/>
                  </a:lnTo>
                  <a:lnTo>
                    <a:pt x="540893" y="859181"/>
                  </a:lnTo>
                  <a:lnTo>
                    <a:pt x="593470" y="872210"/>
                  </a:lnTo>
                  <a:lnTo>
                    <a:pt x="647843" y="884277"/>
                  </a:lnTo>
                  <a:lnTo>
                    <a:pt x="703924" y="895350"/>
                  </a:lnTo>
                  <a:lnTo>
                    <a:pt x="761625" y="905397"/>
                  </a:lnTo>
                  <a:lnTo>
                    <a:pt x="820858" y="914383"/>
                  </a:lnTo>
                  <a:lnTo>
                    <a:pt x="881536" y="922278"/>
                  </a:lnTo>
                  <a:lnTo>
                    <a:pt x="943570" y="929048"/>
                  </a:lnTo>
                  <a:lnTo>
                    <a:pt x="1006873" y="934660"/>
                  </a:lnTo>
                  <a:lnTo>
                    <a:pt x="1071357" y="939082"/>
                  </a:lnTo>
                  <a:lnTo>
                    <a:pt x="1136934" y="942281"/>
                  </a:lnTo>
                  <a:lnTo>
                    <a:pt x="1203516" y="944224"/>
                  </a:lnTo>
                  <a:lnTo>
                    <a:pt x="1271015" y="944880"/>
                  </a:lnTo>
                  <a:lnTo>
                    <a:pt x="1338515" y="944224"/>
                  </a:lnTo>
                  <a:lnTo>
                    <a:pt x="1405097" y="942281"/>
                  </a:lnTo>
                  <a:lnTo>
                    <a:pt x="1470674" y="939082"/>
                  </a:lnTo>
                  <a:lnTo>
                    <a:pt x="1535158" y="934660"/>
                  </a:lnTo>
                  <a:lnTo>
                    <a:pt x="1598461" y="929048"/>
                  </a:lnTo>
                  <a:lnTo>
                    <a:pt x="1660495" y="922278"/>
                  </a:lnTo>
                  <a:lnTo>
                    <a:pt x="1721173" y="914383"/>
                  </a:lnTo>
                  <a:lnTo>
                    <a:pt x="1780406" y="905397"/>
                  </a:lnTo>
                  <a:lnTo>
                    <a:pt x="1838107" y="895350"/>
                  </a:lnTo>
                  <a:lnTo>
                    <a:pt x="1894188" y="884277"/>
                  </a:lnTo>
                  <a:lnTo>
                    <a:pt x="1948561" y="872210"/>
                  </a:lnTo>
                  <a:lnTo>
                    <a:pt x="2001138" y="859181"/>
                  </a:lnTo>
                  <a:lnTo>
                    <a:pt x="2051831" y="845224"/>
                  </a:lnTo>
                  <a:lnTo>
                    <a:pt x="2100553" y="830370"/>
                  </a:lnTo>
                  <a:lnTo>
                    <a:pt x="2147215" y="814653"/>
                  </a:lnTo>
                  <a:lnTo>
                    <a:pt x="2191730" y="798106"/>
                  </a:lnTo>
                  <a:lnTo>
                    <a:pt x="2234010" y="780760"/>
                  </a:lnTo>
                  <a:lnTo>
                    <a:pt x="2273967" y="762649"/>
                  </a:lnTo>
                  <a:lnTo>
                    <a:pt x="2311513" y="743806"/>
                  </a:lnTo>
                  <a:lnTo>
                    <a:pt x="2346560" y="724262"/>
                  </a:lnTo>
                  <a:lnTo>
                    <a:pt x="2379020" y="704052"/>
                  </a:lnTo>
                  <a:lnTo>
                    <a:pt x="2435830" y="661760"/>
                  </a:lnTo>
                  <a:lnTo>
                    <a:pt x="2481239" y="617191"/>
                  </a:lnTo>
                  <a:lnTo>
                    <a:pt x="2514544" y="570607"/>
                  </a:lnTo>
                  <a:lnTo>
                    <a:pt x="2535042" y="522269"/>
                  </a:lnTo>
                  <a:lnTo>
                    <a:pt x="2542032" y="472440"/>
                  </a:lnTo>
                  <a:lnTo>
                    <a:pt x="2540270" y="447343"/>
                  </a:lnTo>
                  <a:lnTo>
                    <a:pt x="2526438" y="398208"/>
                  </a:lnTo>
                  <a:lnTo>
                    <a:pt x="2499448" y="350701"/>
                  </a:lnTo>
                  <a:lnTo>
                    <a:pt x="2460003" y="305084"/>
                  </a:lnTo>
                  <a:lnTo>
                    <a:pt x="2408806" y="261617"/>
                  </a:lnTo>
                  <a:lnTo>
                    <a:pt x="2346560" y="220560"/>
                  </a:lnTo>
                  <a:lnTo>
                    <a:pt x="2311513" y="201018"/>
                  </a:lnTo>
                  <a:lnTo>
                    <a:pt x="2273967" y="182176"/>
                  </a:lnTo>
                  <a:lnTo>
                    <a:pt x="2234010" y="164067"/>
                  </a:lnTo>
                  <a:lnTo>
                    <a:pt x="2191730" y="146724"/>
                  </a:lnTo>
                  <a:lnTo>
                    <a:pt x="2147215" y="130180"/>
                  </a:lnTo>
                  <a:lnTo>
                    <a:pt x="2100553" y="114466"/>
                  </a:lnTo>
                  <a:lnTo>
                    <a:pt x="2051831" y="99616"/>
                  </a:lnTo>
                  <a:lnTo>
                    <a:pt x="2001138" y="85663"/>
                  </a:lnTo>
                  <a:lnTo>
                    <a:pt x="1948561" y="72638"/>
                  </a:lnTo>
                  <a:lnTo>
                    <a:pt x="1894188" y="60575"/>
                  </a:lnTo>
                  <a:lnTo>
                    <a:pt x="1838107" y="49506"/>
                  </a:lnTo>
                  <a:lnTo>
                    <a:pt x="1780406" y="39464"/>
                  </a:lnTo>
                  <a:lnTo>
                    <a:pt x="1721173" y="30481"/>
                  </a:lnTo>
                  <a:lnTo>
                    <a:pt x="1660495" y="22589"/>
                  </a:lnTo>
                  <a:lnTo>
                    <a:pt x="1598461" y="15823"/>
                  </a:lnTo>
                  <a:lnTo>
                    <a:pt x="1535158" y="10213"/>
                  </a:lnTo>
                  <a:lnTo>
                    <a:pt x="1470674" y="5794"/>
                  </a:lnTo>
                  <a:lnTo>
                    <a:pt x="1405097" y="2596"/>
                  </a:lnTo>
                  <a:lnTo>
                    <a:pt x="1338515" y="654"/>
                  </a:lnTo>
                  <a:lnTo>
                    <a:pt x="1271015" y="0"/>
                  </a:lnTo>
                  <a:close/>
                </a:path>
              </a:pathLst>
            </a:custGeom>
            <a:solidFill>
              <a:srgbClr val="CCEBFF"/>
            </a:solidFill>
          </p:spPr>
          <p:txBody>
            <a:bodyPr wrap="square" lIns="0" tIns="0" rIns="0" bIns="0" rtlCol="0"/>
            <a:lstStyle/>
            <a:p>
              <a:endParaRPr/>
            </a:p>
          </p:txBody>
        </p:sp>
        <p:sp>
          <p:nvSpPr>
            <p:cNvPr id="4" name="object 4"/>
            <p:cNvSpPr/>
            <p:nvPr/>
          </p:nvSpPr>
          <p:spPr>
            <a:xfrm>
              <a:off x="3238500" y="2773680"/>
              <a:ext cx="2542540" cy="944880"/>
            </a:xfrm>
            <a:custGeom>
              <a:avLst/>
              <a:gdLst/>
              <a:ahLst/>
              <a:cxnLst/>
              <a:rect l="l" t="t" r="r" b="b"/>
              <a:pathLst>
                <a:path w="2542540" h="944879">
                  <a:moveTo>
                    <a:pt x="0" y="472440"/>
                  </a:moveTo>
                  <a:lnTo>
                    <a:pt x="6989" y="422588"/>
                  </a:lnTo>
                  <a:lnTo>
                    <a:pt x="27487" y="374235"/>
                  </a:lnTo>
                  <a:lnTo>
                    <a:pt x="60792" y="327640"/>
                  </a:lnTo>
                  <a:lnTo>
                    <a:pt x="106201" y="283065"/>
                  </a:lnTo>
                  <a:lnTo>
                    <a:pt x="163011" y="240771"/>
                  </a:lnTo>
                  <a:lnTo>
                    <a:pt x="195471" y="220560"/>
                  </a:lnTo>
                  <a:lnTo>
                    <a:pt x="230518" y="201018"/>
                  </a:lnTo>
                  <a:lnTo>
                    <a:pt x="268064" y="182176"/>
                  </a:lnTo>
                  <a:lnTo>
                    <a:pt x="308021" y="164067"/>
                  </a:lnTo>
                  <a:lnTo>
                    <a:pt x="350301" y="146724"/>
                  </a:lnTo>
                  <a:lnTo>
                    <a:pt x="394816" y="130180"/>
                  </a:lnTo>
                  <a:lnTo>
                    <a:pt x="441478" y="114466"/>
                  </a:lnTo>
                  <a:lnTo>
                    <a:pt x="490200" y="99616"/>
                  </a:lnTo>
                  <a:lnTo>
                    <a:pt x="540893" y="85663"/>
                  </a:lnTo>
                  <a:lnTo>
                    <a:pt x="593470" y="72638"/>
                  </a:lnTo>
                  <a:lnTo>
                    <a:pt x="647843" y="60575"/>
                  </a:lnTo>
                  <a:lnTo>
                    <a:pt x="703924" y="49506"/>
                  </a:lnTo>
                  <a:lnTo>
                    <a:pt x="761625" y="39464"/>
                  </a:lnTo>
                  <a:lnTo>
                    <a:pt x="820858" y="30481"/>
                  </a:lnTo>
                  <a:lnTo>
                    <a:pt x="881536" y="22589"/>
                  </a:lnTo>
                  <a:lnTo>
                    <a:pt x="943570" y="15823"/>
                  </a:lnTo>
                  <a:lnTo>
                    <a:pt x="1006873" y="10213"/>
                  </a:lnTo>
                  <a:lnTo>
                    <a:pt x="1071357" y="5794"/>
                  </a:lnTo>
                  <a:lnTo>
                    <a:pt x="1136934" y="2596"/>
                  </a:lnTo>
                  <a:lnTo>
                    <a:pt x="1203516" y="654"/>
                  </a:lnTo>
                  <a:lnTo>
                    <a:pt x="1271015" y="0"/>
                  </a:lnTo>
                  <a:lnTo>
                    <a:pt x="1338515" y="654"/>
                  </a:lnTo>
                  <a:lnTo>
                    <a:pt x="1405097" y="2596"/>
                  </a:lnTo>
                  <a:lnTo>
                    <a:pt x="1470674" y="5794"/>
                  </a:lnTo>
                  <a:lnTo>
                    <a:pt x="1535158" y="10213"/>
                  </a:lnTo>
                  <a:lnTo>
                    <a:pt x="1598461" y="15823"/>
                  </a:lnTo>
                  <a:lnTo>
                    <a:pt x="1660495" y="22589"/>
                  </a:lnTo>
                  <a:lnTo>
                    <a:pt x="1721173" y="30481"/>
                  </a:lnTo>
                  <a:lnTo>
                    <a:pt x="1780406" y="39464"/>
                  </a:lnTo>
                  <a:lnTo>
                    <a:pt x="1838107" y="49506"/>
                  </a:lnTo>
                  <a:lnTo>
                    <a:pt x="1894188" y="60575"/>
                  </a:lnTo>
                  <a:lnTo>
                    <a:pt x="1948561" y="72638"/>
                  </a:lnTo>
                  <a:lnTo>
                    <a:pt x="2001138" y="85663"/>
                  </a:lnTo>
                  <a:lnTo>
                    <a:pt x="2051831" y="99616"/>
                  </a:lnTo>
                  <a:lnTo>
                    <a:pt x="2100553" y="114466"/>
                  </a:lnTo>
                  <a:lnTo>
                    <a:pt x="2147215" y="130180"/>
                  </a:lnTo>
                  <a:lnTo>
                    <a:pt x="2191730" y="146724"/>
                  </a:lnTo>
                  <a:lnTo>
                    <a:pt x="2234010" y="164067"/>
                  </a:lnTo>
                  <a:lnTo>
                    <a:pt x="2273967" y="182176"/>
                  </a:lnTo>
                  <a:lnTo>
                    <a:pt x="2311513" y="201018"/>
                  </a:lnTo>
                  <a:lnTo>
                    <a:pt x="2346560" y="220560"/>
                  </a:lnTo>
                  <a:lnTo>
                    <a:pt x="2379020" y="240771"/>
                  </a:lnTo>
                  <a:lnTo>
                    <a:pt x="2435830" y="283065"/>
                  </a:lnTo>
                  <a:lnTo>
                    <a:pt x="2481239" y="327640"/>
                  </a:lnTo>
                  <a:lnTo>
                    <a:pt x="2514544" y="374235"/>
                  </a:lnTo>
                  <a:lnTo>
                    <a:pt x="2535042" y="422588"/>
                  </a:lnTo>
                  <a:lnTo>
                    <a:pt x="2542032" y="472440"/>
                  </a:lnTo>
                  <a:lnTo>
                    <a:pt x="2540270" y="497525"/>
                  </a:lnTo>
                  <a:lnTo>
                    <a:pt x="2526438" y="546641"/>
                  </a:lnTo>
                  <a:lnTo>
                    <a:pt x="2499448" y="594134"/>
                  </a:lnTo>
                  <a:lnTo>
                    <a:pt x="2460003" y="639744"/>
                  </a:lnTo>
                  <a:lnTo>
                    <a:pt x="2408806" y="683207"/>
                  </a:lnTo>
                  <a:lnTo>
                    <a:pt x="2346560" y="724262"/>
                  </a:lnTo>
                  <a:lnTo>
                    <a:pt x="2311513" y="743806"/>
                  </a:lnTo>
                  <a:lnTo>
                    <a:pt x="2273967" y="762649"/>
                  </a:lnTo>
                  <a:lnTo>
                    <a:pt x="2234010" y="780760"/>
                  </a:lnTo>
                  <a:lnTo>
                    <a:pt x="2191730" y="798106"/>
                  </a:lnTo>
                  <a:lnTo>
                    <a:pt x="2147215" y="814653"/>
                  </a:lnTo>
                  <a:lnTo>
                    <a:pt x="2100553" y="830370"/>
                  </a:lnTo>
                  <a:lnTo>
                    <a:pt x="2051831" y="845224"/>
                  </a:lnTo>
                  <a:lnTo>
                    <a:pt x="2001138" y="859181"/>
                  </a:lnTo>
                  <a:lnTo>
                    <a:pt x="1948561" y="872210"/>
                  </a:lnTo>
                  <a:lnTo>
                    <a:pt x="1894188" y="884277"/>
                  </a:lnTo>
                  <a:lnTo>
                    <a:pt x="1838107" y="895350"/>
                  </a:lnTo>
                  <a:lnTo>
                    <a:pt x="1780406" y="905397"/>
                  </a:lnTo>
                  <a:lnTo>
                    <a:pt x="1721173" y="914383"/>
                  </a:lnTo>
                  <a:lnTo>
                    <a:pt x="1660495" y="922278"/>
                  </a:lnTo>
                  <a:lnTo>
                    <a:pt x="1598461" y="929048"/>
                  </a:lnTo>
                  <a:lnTo>
                    <a:pt x="1535158" y="934660"/>
                  </a:lnTo>
                  <a:lnTo>
                    <a:pt x="1470674" y="939082"/>
                  </a:lnTo>
                  <a:lnTo>
                    <a:pt x="1405097" y="942281"/>
                  </a:lnTo>
                  <a:lnTo>
                    <a:pt x="1338515" y="944224"/>
                  </a:lnTo>
                  <a:lnTo>
                    <a:pt x="1271015" y="944880"/>
                  </a:lnTo>
                  <a:lnTo>
                    <a:pt x="1203516" y="944224"/>
                  </a:lnTo>
                  <a:lnTo>
                    <a:pt x="1136934" y="942281"/>
                  </a:lnTo>
                  <a:lnTo>
                    <a:pt x="1071357" y="939082"/>
                  </a:lnTo>
                  <a:lnTo>
                    <a:pt x="1006873" y="934660"/>
                  </a:lnTo>
                  <a:lnTo>
                    <a:pt x="943570" y="929048"/>
                  </a:lnTo>
                  <a:lnTo>
                    <a:pt x="881536" y="922278"/>
                  </a:lnTo>
                  <a:lnTo>
                    <a:pt x="820858" y="914383"/>
                  </a:lnTo>
                  <a:lnTo>
                    <a:pt x="761625" y="905397"/>
                  </a:lnTo>
                  <a:lnTo>
                    <a:pt x="703924" y="895350"/>
                  </a:lnTo>
                  <a:lnTo>
                    <a:pt x="647843" y="884277"/>
                  </a:lnTo>
                  <a:lnTo>
                    <a:pt x="593470" y="872210"/>
                  </a:lnTo>
                  <a:lnTo>
                    <a:pt x="540893" y="859181"/>
                  </a:lnTo>
                  <a:lnTo>
                    <a:pt x="490200" y="845224"/>
                  </a:lnTo>
                  <a:lnTo>
                    <a:pt x="441478" y="830370"/>
                  </a:lnTo>
                  <a:lnTo>
                    <a:pt x="394816" y="814653"/>
                  </a:lnTo>
                  <a:lnTo>
                    <a:pt x="350301" y="798106"/>
                  </a:lnTo>
                  <a:lnTo>
                    <a:pt x="308021" y="780760"/>
                  </a:lnTo>
                  <a:lnTo>
                    <a:pt x="268064" y="762649"/>
                  </a:lnTo>
                  <a:lnTo>
                    <a:pt x="230518" y="743806"/>
                  </a:lnTo>
                  <a:lnTo>
                    <a:pt x="195471" y="724262"/>
                  </a:lnTo>
                  <a:lnTo>
                    <a:pt x="163011" y="704052"/>
                  </a:lnTo>
                  <a:lnTo>
                    <a:pt x="106201" y="661760"/>
                  </a:lnTo>
                  <a:lnTo>
                    <a:pt x="60792" y="617191"/>
                  </a:lnTo>
                  <a:lnTo>
                    <a:pt x="27487" y="570607"/>
                  </a:lnTo>
                  <a:lnTo>
                    <a:pt x="6989" y="522269"/>
                  </a:lnTo>
                  <a:lnTo>
                    <a:pt x="0" y="472440"/>
                  </a:lnTo>
                  <a:close/>
                </a:path>
              </a:pathLst>
            </a:custGeom>
            <a:ln w="12192">
              <a:solidFill>
                <a:srgbClr val="009999"/>
              </a:solidFill>
            </a:ln>
          </p:spPr>
          <p:txBody>
            <a:bodyPr wrap="square" lIns="0" tIns="0" rIns="0" bIns="0" rtlCol="0"/>
            <a:lstStyle/>
            <a:p>
              <a:endParaRPr/>
            </a:p>
          </p:txBody>
        </p:sp>
        <p:sp>
          <p:nvSpPr>
            <p:cNvPr id="5" name="object 5"/>
            <p:cNvSpPr/>
            <p:nvPr/>
          </p:nvSpPr>
          <p:spPr>
            <a:xfrm>
              <a:off x="4347293" y="621030"/>
              <a:ext cx="3604260" cy="2108200"/>
            </a:xfrm>
            <a:custGeom>
              <a:avLst/>
              <a:gdLst/>
              <a:ahLst/>
              <a:cxnLst/>
              <a:rect l="l" t="t" r="r" b="b"/>
              <a:pathLst>
                <a:path w="3604259" h="2108200">
                  <a:moveTo>
                    <a:pt x="101135" y="2107692"/>
                  </a:moveTo>
                  <a:lnTo>
                    <a:pt x="90366" y="2062984"/>
                  </a:lnTo>
                  <a:lnTo>
                    <a:pt x="79713" y="2018302"/>
                  </a:lnTo>
                  <a:lnTo>
                    <a:pt x="69283" y="1973667"/>
                  </a:lnTo>
                  <a:lnTo>
                    <a:pt x="59184" y="1929104"/>
                  </a:lnTo>
                  <a:lnTo>
                    <a:pt x="49522" y="1884637"/>
                  </a:lnTo>
                  <a:lnTo>
                    <a:pt x="40407" y="1840289"/>
                  </a:lnTo>
                  <a:lnTo>
                    <a:pt x="31944" y="1796084"/>
                  </a:lnTo>
                  <a:lnTo>
                    <a:pt x="24241" y="1752046"/>
                  </a:lnTo>
                  <a:lnTo>
                    <a:pt x="17406" y="1708198"/>
                  </a:lnTo>
                  <a:lnTo>
                    <a:pt x="11545" y="1664565"/>
                  </a:lnTo>
                  <a:lnTo>
                    <a:pt x="6767" y="1621169"/>
                  </a:lnTo>
                  <a:lnTo>
                    <a:pt x="3178" y="1578036"/>
                  </a:lnTo>
                  <a:lnTo>
                    <a:pt x="887" y="1535187"/>
                  </a:lnTo>
                  <a:lnTo>
                    <a:pt x="0" y="1492648"/>
                  </a:lnTo>
                  <a:lnTo>
                    <a:pt x="624" y="1450442"/>
                  </a:lnTo>
                  <a:lnTo>
                    <a:pt x="2867" y="1408592"/>
                  </a:lnTo>
                  <a:lnTo>
                    <a:pt x="6837" y="1367123"/>
                  </a:lnTo>
                  <a:lnTo>
                    <a:pt x="12641" y="1326057"/>
                  </a:lnTo>
                  <a:lnTo>
                    <a:pt x="20386" y="1285420"/>
                  </a:lnTo>
                  <a:lnTo>
                    <a:pt x="30180" y="1245234"/>
                  </a:lnTo>
                  <a:lnTo>
                    <a:pt x="42129" y="1205523"/>
                  </a:lnTo>
                  <a:lnTo>
                    <a:pt x="56342" y="1166312"/>
                  </a:lnTo>
                  <a:lnTo>
                    <a:pt x="72925" y="1127623"/>
                  </a:lnTo>
                  <a:lnTo>
                    <a:pt x="91986" y="1089480"/>
                  </a:lnTo>
                  <a:lnTo>
                    <a:pt x="113633" y="1051908"/>
                  </a:lnTo>
                  <a:lnTo>
                    <a:pt x="137972" y="1014929"/>
                  </a:lnTo>
                  <a:lnTo>
                    <a:pt x="165112" y="978569"/>
                  </a:lnTo>
                  <a:lnTo>
                    <a:pt x="195159" y="942849"/>
                  </a:lnTo>
                  <a:lnTo>
                    <a:pt x="228221" y="907795"/>
                  </a:lnTo>
                  <a:lnTo>
                    <a:pt x="264405" y="873429"/>
                  </a:lnTo>
                  <a:lnTo>
                    <a:pt x="303819" y="839777"/>
                  </a:lnTo>
                  <a:lnTo>
                    <a:pt x="346569" y="806860"/>
                  </a:lnTo>
                  <a:lnTo>
                    <a:pt x="392764" y="774703"/>
                  </a:lnTo>
                  <a:lnTo>
                    <a:pt x="442511" y="743331"/>
                  </a:lnTo>
                  <a:lnTo>
                    <a:pt x="500536" y="711173"/>
                  </a:lnTo>
                  <a:lnTo>
                    <a:pt x="566364" y="679513"/>
                  </a:lnTo>
                  <a:lnTo>
                    <a:pt x="602041" y="663872"/>
                  </a:lnTo>
                  <a:lnTo>
                    <a:pt x="639473" y="648358"/>
                  </a:lnTo>
                  <a:lnTo>
                    <a:pt x="678594" y="632974"/>
                  </a:lnTo>
                  <a:lnTo>
                    <a:pt x="719339" y="617719"/>
                  </a:lnTo>
                  <a:lnTo>
                    <a:pt x="761644" y="602595"/>
                  </a:lnTo>
                  <a:lnTo>
                    <a:pt x="805442" y="587604"/>
                  </a:lnTo>
                  <a:lnTo>
                    <a:pt x="850668" y="572745"/>
                  </a:lnTo>
                  <a:lnTo>
                    <a:pt x="897258" y="558022"/>
                  </a:lnTo>
                  <a:lnTo>
                    <a:pt x="945145" y="543434"/>
                  </a:lnTo>
                  <a:lnTo>
                    <a:pt x="994265" y="528982"/>
                  </a:lnTo>
                  <a:lnTo>
                    <a:pt x="1044552" y="514669"/>
                  </a:lnTo>
                  <a:lnTo>
                    <a:pt x="1095942" y="500494"/>
                  </a:lnTo>
                  <a:lnTo>
                    <a:pt x="1148367" y="486460"/>
                  </a:lnTo>
                  <a:lnTo>
                    <a:pt x="1201764" y="472567"/>
                  </a:lnTo>
                  <a:lnTo>
                    <a:pt x="1256067" y="458816"/>
                  </a:lnTo>
                  <a:lnTo>
                    <a:pt x="1311211" y="445209"/>
                  </a:lnTo>
                  <a:lnTo>
                    <a:pt x="1367131" y="431747"/>
                  </a:lnTo>
                  <a:lnTo>
                    <a:pt x="1423760" y="418431"/>
                  </a:lnTo>
                  <a:lnTo>
                    <a:pt x="1481034" y="405261"/>
                  </a:lnTo>
                  <a:lnTo>
                    <a:pt x="1538888" y="392240"/>
                  </a:lnTo>
                  <a:lnTo>
                    <a:pt x="1597257" y="379368"/>
                  </a:lnTo>
                  <a:lnTo>
                    <a:pt x="1656074" y="366646"/>
                  </a:lnTo>
                  <a:lnTo>
                    <a:pt x="1715275" y="354077"/>
                  </a:lnTo>
                  <a:lnTo>
                    <a:pt x="1774795" y="341659"/>
                  </a:lnTo>
                  <a:lnTo>
                    <a:pt x="1834567" y="329396"/>
                  </a:lnTo>
                  <a:lnTo>
                    <a:pt x="1894528" y="317288"/>
                  </a:lnTo>
                  <a:lnTo>
                    <a:pt x="1954611" y="305335"/>
                  </a:lnTo>
                  <a:lnTo>
                    <a:pt x="2014751" y="293540"/>
                  </a:lnTo>
                  <a:lnTo>
                    <a:pt x="2074883" y="281904"/>
                  </a:lnTo>
                  <a:lnTo>
                    <a:pt x="2134942" y="270427"/>
                  </a:lnTo>
                  <a:lnTo>
                    <a:pt x="2194863" y="259110"/>
                  </a:lnTo>
                  <a:lnTo>
                    <a:pt x="2254579" y="247956"/>
                  </a:lnTo>
                  <a:lnTo>
                    <a:pt x="2314026" y="236964"/>
                  </a:lnTo>
                  <a:lnTo>
                    <a:pt x="2373139" y="226137"/>
                  </a:lnTo>
                  <a:lnTo>
                    <a:pt x="2431852" y="215475"/>
                  </a:lnTo>
                  <a:lnTo>
                    <a:pt x="2490100" y="204979"/>
                  </a:lnTo>
                  <a:lnTo>
                    <a:pt x="2547818" y="194651"/>
                  </a:lnTo>
                  <a:lnTo>
                    <a:pt x="2604940" y="184491"/>
                  </a:lnTo>
                  <a:lnTo>
                    <a:pt x="2661401" y="174502"/>
                  </a:lnTo>
                  <a:lnTo>
                    <a:pt x="2717135" y="164683"/>
                  </a:lnTo>
                  <a:lnTo>
                    <a:pt x="2772079" y="155036"/>
                  </a:lnTo>
                  <a:lnTo>
                    <a:pt x="2826165" y="145563"/>
                  </a:lnTo>
                  <a:lnTo>
                    <a:pt x="2879329" y="136264"/>
                  </a:lnTo>
                  <a:lnTo>
                    <a:pt x="2931506" y="127140"/>
                  </a:lnTo>
                  <a:lnTo>
                    <a:pt x="2982631" y="118193"/>
                  </a:lnTo>
                  <a:lnTo>
                    <a:pt x="3032637" y="109424"/>
                  </a:lnTo>
                  <a:lnTo>
                    <a:pt x="3081460" y="100834"/>
                  </a:lnTo>
                  <a:lnTo>
                    <a:pt x="3129034" y="92424"/>
                  </a:lnTo>
                  <a:lnTo>
                    <a:pt x="3175295" y="84195"/>
                  </a:lnTo>
                  <a:lnTo>
                    <a:pt x="3220176" y="76149"/>
                  </a:lnTo>
                  <a:lnTo>
                    <a:pt x="3263613" y="68286"/>
                  </a:lnTo>
                  <a:lnTo>
                    <a:pt x="3305541" y="60607"/>
                  </a:lnTo>
                  <a:lnTo>
                    <a:pt x="3345893" y="53115"/>
                  </a:lnTo>
                  <a:lnTo>
                    <a:pt x="3384605" y="45809"/>
                  </a:lnTo>
                  <a:lnTo>
                    <a:pt x="3456847" y="31763"/>
                  </a:lnTo>
                  <a:lnTo>
                    <a:pt x="3521744" y="18479"/>
                  </a:lnTo>
                  <a:lnTo>
                    <a:pt x="3578774" y="5965"/>
                  </a:lnTo>
                  <a:lnTo>
                    <a:pt x="3604176" y="0"/>
                  </a:lnTo>
                </a:path>
              </a:pathLst>
            </a:custGeom>
            <a:ln w="38100">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3411473" y="2283714"/>
            <a:ext cx="1751964"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1"/>
                </a:solidFill>
                <a:latin typeface="Times New Roman"/>
                <a:cs typeface="Times New Roman"/>
              </a:rPr>
              <a:t>Organization</a:t>
            </a:r>
            <a:endParaRPr sz="2400">
              <a:latin typeface="Times New Roman"/>
              <a:cs typeface="Times New Roman"/>
            </a:endParaRPr>
          </a:p>
        </p:txBody>
      </p:sp>
      <p:sp>
        <p:nvSpPr>
          <p:cNvPr id="7" name="object 7"/>
          <p:cNvSpPr txBox="1"/>
          <p:nvPr/>
        </p:nvSpPr>
        <p:spPr>
          <a:xfrm>
            <a:off x="3161792" y="3008122"/>
            <a:ext cx="2696845" cy="119761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0066"/>
                </a:solidFill>
                <a:latin typeface="Times New Roman"/>
                <a:cs typeface="Times New Roman"/>
              </a:rPr>
              <a:t>Computer</a:t>
            </a:r>
            <a:r>
              <a:rPr sz="2800" b="1" spc="-75" dirty="0">
                <a:solidFill>
                  <a:srgbClr val="FF0066"/>
                </a:solidFill>
                <a:latin typeface="Times New Roman"/>
                <a:cs typeface="Times New Roman"/>
              </a:rPr>
              <a:t> </a:t>
            </a:r>
            <a:r>
              <a:rPr sz="2800" b="1" spc="-5" dirty="0">
                <a:solidFill>
                  <a:srgbClr val="FF0066"/>
                </a:solidFill>
                <a:latin typeface="Times New Roman"/>
                <a:cs typeface="Times New Roman"/>
              </a:rPr>
              <a:t>system</a:t>
            </a:r>
            <a:endParaRPr sz="2800">
              <a:latin typeface="Times New Roman"/>
              <a:cs typeface="Times New Roman"/>
            </a:endParaRPr>
          </a:p>
          <a:p>
            <a:pPr>
              <a:lnSpc>
                <a:spcPct val="100000"/>
              </a:lnSpc>
            </a:pPr>
            <a:endParaRPr sz="2600">
              <a:latin typeface="Times New Roman"/>
              <a:cs typeface="Times New Roman"/>
            </a:endParaRPr>
          </a:p>
          <a:p>
            <a:pPr marL="263525">
              <a:lnSpc>
                <a:spcPct val="100000"/>
              </a:lnSpc>
            </a:pPr>
            <a:r>
              <a:rPr sz="2400" b="1" dirty="0">
                <a:solidFill>
                  <a:srgbClr val="FF9966"/>
                </a:solidFill>
                <a:latin typeface="Times New Roman"/>
                <a:cs typeface="Times New Roman"/>
              </a:rPr>
              <a:t>Operating</a:t>
            </a:r>
            <a:r>
              <a:rPr sz="2400" b="1" spc="-60" dirty="0">
                <a:solidFill>
                  <a:srgbClr val="FF9966"/>
                </a:solidFill>
                <a:latin typeface="Times New Roman"/>
                <a:cs typeface="Times New Roman"/>
              </a:rPr>
              <a:t> </a:t>
            </a:r>
            <a:r>
              <a:rPr sz="2400" b="1" dirty="0">
                <a:solidFill>
                  <a:srgbClr val="FF9966"/>
                </a:solidFill>
                <a:latin typeface="Times New Roman"/>
                <a:cs typeface="Times New Roman"/>
              </a:rPr>
              <a:t>system</a:t>
            </a:r>
            <a:endParaRPr sz="2400">
              <a:latin typeface="Times New Roman"/>
              <a:cs typeface="Times New Roman"/>
            </a:endParaRPr>
          </a:p>
        </p:txBody>
      </p:sp>
      <p:sp>
        <p:nvSpPr>
          <p:cNvPr id="8" name="object 8"/>
          <p:cNvSpPr/>
          <p:nvPr/>
        </p:nvSpPr>
        <p:spPr>
          <a:xfrm>
            <a:off x="3254502" y="3690365"/>
            <a:ext cx="1582420" cy="2726690"/>
          </a:xfrm>
          <a:custGeom>
            <a:avLst/>
            <a:gdLst/>
            <a:ahLst/>
            <a:cxnLst/>
            <a:rect l="l" t="t" r="r" b="b"/>
            <a:pathLst>
              <a:path w="1582420" h="2726690">
                <a:moveTo>
                  <a:pt x="1581912" y="0"/>
                </a:moveTo>
                <a:lnTo>
                  <a:pt x="1580848" y="42045"/>
                </a:lnTo>
                <a:lnTo>
                  <a:pt x="1579659" y="84171"/>
                </a:lnTo>
                <a:lnTo>
                  <a:pt x="1578219" y="126441"/>
                </a:lnTo>
                <a:lnTo>
                  <a:pt x="1576402" y="168918"/>
                </a:lnTo>
                <a:lnTo>
                  <a:pt x="1574082" y="211667"/>
                </a:lnTo>
                <a:lnTo>
                  <a:pt x="1571133" y="254750"/>
                </a:lnTo>
                <a:lnTo>
                  <a:pt x="1567427" y="298231"/>
                </a:lnTo>
                <a:lnTo>
                  <a:pt x="1562840" y="342174"/>
                </a:lnTo>
                <a:lnTo>
                  <a:pt x="1557245" y="386641"/>
                </a:lnTo>
                <a:lnTo>
                  <a:pt x="1550515" y="431697"/>
                </a:lnTo>
                <a:lnTo>
                  <a:pt x="1542524" y="477404"/>
                </a:lnTo>
                <a:lnTo>
                  <a:pt x="1533147" y="523827"/>
                </a:lnTo>
                <a:lnTo>
                  <a:pt x="1522257" y="571028"/>
                </a:lnTo>
                <a:lnTo>
                  <a:pt x="1509728" y="619071"/>
                </a:lnTo>
                <a:lnTo>
                  <a:pt x="1495434" y="668020"/>
                </a:lnTo>
                <a:lnTo>
                  <a:pt x="1479248" y="717937"/>
                </a:lnTo>
                <a:lnTo>
                  <a:pt x="1461045" y="768887"/>
                </a:lnTo>
                <a:lnTo>
                  <a:pt x="1440697" y="820933"/>
                </a:lnTo>
                <a:lnTo>
                  <a:pt x="1418080" y="874138"/>
                </a:lnTo>
                <a:lnTo>
                  <a:pt x="1393066" y="928566"/>
                </a:lnTo>
                <a:lnTo>
                  <a:pt x="1365529" y="984280"/>
                </a:lnTo>
                <a:lnTo>
                  <a:pt x="1335344" y="1041343"/>
                </a:lnTo>
                <a:lnTo>
                  <a:pt x="1302385" y="1099819"/>
                </a:lnTo>
                <a:lnTo>
                  <a:pt x="1282115" y="1133814"/>
                </a:lnTo>
                <a:lnTo>
                  <a:pt x="1259956" y="1169313"/>
                </a:lnTo>
                <a:lnTo>
                  <a:pt x="1236010" y="1206220"/>
                </a:lnTo>
                <a:lnTo>
                  <a:pt x="1210376" y="1244444"/>
                </a:lnTo>
                <a:lnTo>
                  <a:pt x="1183157" y="1283889"/>
                </a:lnTo>
                <a:lnTo>
                  <a:pt x="1154454" y="1324462"/>
                </a:lnTo>
                <a:lnTo>
                  <a:pt x="1124367" y="1366070"/>
                </a:lnTo>
                <a:lnTo>
                  <a:pt x="1092998" y="1408618"/>
                </a:lnTo>
                <a:lnTo>
                  <a:pt x="1060447" y="1452013"/>
                </a:lnTo>
                <a:lnTo>
                  <a:pt x="1026816" y="1496161"/>
                </a:lnTo>
                <a:lnTo>
                  <a:pt x="992206" y="1540968"/>
                </a:lnTo>
                <a:lnTo>
                  <a:pt x="956718" y="1586340"/>
                </a:lnTo>
                <a:lnTo>
                  <a:pt x="920453" y="1632184"/>
                </a:lnTo>
                <a:lnTo>
                  <a:pt x="883513" y="1678405"/>
                </a:lnTo>
                <a:lnTo>
                  <a:pt x="845997" y="1724911"/>
                </a:lnTo>
                <a:lnTo>
                  <a:pt x="808008" y="1771606"/>
                </a:lnTo>
                <a:lnTo>
                  <a:pt x="769646" y="1818398"/>
                </a:lnTo>
                <a:lnTo>
                  <a:pt x="731012" y="1865193"/>
                </a:lnTo>
                <a:lnTo>
                  <a:pt x="692208" y="1911896"/>
                </a:lnTo>
                <a:lnTo>
                  <a:pt x="653335" y="1958414"/>
                </a:lnTo>
                <a:lnTo>
                  <a:pt x="614494" y="2004653"/>
                </a:lnTo>
                <a:lnTo>
                  <a:pt x="575785" y="2050520"/>
                </a:lnTo>
                <a:lnTo>
                  <a:pt x="537310" y="2095920"/>
                </a:lnTo>
                <a:lnTo>
                  <a:pt x="499170" y="2140760"/>
                </a:lnTo>
                <a:lnTo>
                  <a:pt x="461467" y="2184946"/>
                </a:lnTo>
                <a:lnTo>
                  <a:pt x="424300" y="2228384"/>
                </a:lnTo>
                <a:lnTo>
                  <a:pt x="387772" y="2270980"/>
                </a:lnTo>
                <a:lnTo>
                  <a:pt x="351983" y="2312641"/>
                </a:lnTo>
                <a:lnTo>
                  <a:pt x="317034" y="2353273"/>
                </a:lnTo>
                <a:lnTo>
                  <a:pt x="283027" y="2392782"/>
                </a:lnTo>
                <a:lnTo>
                  <a:pt x="250063" y="2431074"/>
                </a:lnTo>
                <a:lnTo>
                  <a:pt x="218242" y="2468056"/>
                </a:lnTo>
                <a:lnTo>
                  <a:pt x="187666" y="2503633"/>
                </a:lnTo>
                <a:lnTo>
                  <a:pt x="158436" y="2537712"/>
                </a:lnTo>
                <a:lnTo>
                  <a:pt x="130652" y="2570198"/>
                </a:lnTo>
                <a:lnTo>
                  <a:pt x="104417" y="2601000"/>
                </a:lnTo>
                <a:lnTo>
                  <a:pt x="56995" y="2657169"/>
                </a:lnTo>
                <a:lnTo>
                  <a:pt x="16978" y="2705470"/>
                </a:lnTo>
                <a:lnTo>
                  <a:pt x="0" y="2726435"/>
                </a:lnTo>
              </a:path>
            </a:pathLst>
          </a:custGeom>
          <a:ln w="38100">
            <a:solidFill>
              <a:srgbClr val="FF9966"/>
            </a:solidFill>
          </a:ln>
        </p:spPr>
        <p:txBody>
          <a:bodyPr wrap="square" lIns="0" tIns="0" rIns="0" bIns="0" rtlCol="0"/>
          <a:lstStyle/>
          <a:p>
            <a:endParaRPr/>
          </a:p>
        </p:txBody>
      </p:sp>
      <p:sp>
        <p:nvSpPr>
          <p:cNvPr id="9" name="object 9"/>
          <p:cNvSpPr txBox="1"/>
          <p:nvPr/>
        </p:nvSpPr>
        <p:spPr>
          <a:xfrm>
            <a:off x="215798" y="6343115"/>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2</a:t>
            </a:fld>
            <a:endParaRPr sz="1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3752" y="261717"/>
            <a:ext cx="7955280" cy="617413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678426" y="1539951"/>
            <a:ext cx="1068070" cy="6362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Memory</a:t>
            </a:r>
            <a:endParaRPr sz="2000">
              <a:latin typeface="Times New Roman"/>
              <a:cs typeface="Times New Roman"/>
            </a:endParaRPr>
          </a:p>
          <a:p>
            <a:pPr marL="12700">
              <a:lnSpc>
                <a:spcPct val="100000"/>
              </a:lnSpc>
            </a:pPr>
            <a:r>
              <a:rPr sz="2000" b="1" dirty="0">
                <a:solidFill>
                  <a:srgbClr val="000001"/>
                </a:solidFill>
                <a:latin typeface="Times New Roman"/>
                <a:cs typeface="Times New Roman"/>
              </a:rPr>
              <a:t>Structu</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20</a:t>
            </a:fld>
            <a:endParaRPr dirty="0"/>
          </a:p>
        </p:txBody>
      </p:sp>
      <p:sp>
        <p:nvSpPr>
          <p:cNvPr id="4" name="object 4"/>
          <p:cNvSpPr txBox="1"/>
          <p:nvPr/>
        </p:nvSpPr>
        <p:spPr>
          <a:xfrm>
            <a:off x="6518529" y="2296160"/>
            <a:ext cx="56197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M</a:t>
            </a:r>
            <a:r>
              <a:rPr sz="2000" spc="-10" dirty="0">
                <a:solidFill>
                  <a:srgbClr val="000001"/>
                </a:solidFill>
                <a:latin typeface="Times New Roman"/>
                <a:cs typeface="Times New Roman"/>
              </a:rPr>
              <a:t>a</a:t>
            </a:r>
            <a:r>
              <a:rPr sz="2000" dirty="0">
                <a:solidFill>
                  <a:srgbClr val="000001"/>
                </a:solidFill>
                <a:latin typeface="Times New Roman"/>
                <a:cs typeface="Times New Roman"/>
              </a:rPr>
              <a:t>in</a:t>
            </a:r>
            <a:endParaRPr sz="2000">
              <a:latin typeface="Times New Roman"/>
              <a:cs typeface="Times New Roman"/>
            </a:endParaRPr>
          </a:p>
        </p:txBody>
      </p:sp>
      <p:sp>
        <p:nvSpPr>
          <p:cNvPr id="5" name="object 5"/>
          <p:cNvSpPr txBox="1"/>
          <p:nvPr/>
        </p:nvSpPr>
        <p:spPr>
          <a:xfrm>
            <a:off x="6518529" y="2600655"/>
            <a:ext cx="899160" cy="3314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M</a:t>
            </a:r>
            <a:r>
              <a:rPr sz="2000" dirty="0">
                <a:solidFill>
                  <a:srgbClr val="000001"/>
                </a:solidFill>
                <a:latin typeface="Times New Roman"/>
                <a:cs typeface="Times New Roman"/>
              </a:rPr>
              <a:t>e</a:t>
            </a:r>
            <a:r>
              <a:rPr sz="2000" spc="-25" dirty="0">
                <a:solidFill>
                  <a:srgbClr val="000001"/>
                </a:solidFill>
                <a:latin typeface="Times New Roman"/>
                <a:cs typeface="Times New Roman"/>
              </a:rPr>
              <a:t>m</a:t>
            </a:r>
            <a:r>
              <a:rPr sz="2000" dirty="0">
                <a:solidFill>
                  <a:srgbClr val="000001"/>
                </a:solidFill>
                <a:latin typeface="Times New Roman"/>
                <a:cs typeface="Times New Roman"/>
              </a:rPr>
              <a:t>o</a:t>
            </a:r>
            <a:r>
              <a:rPr sz="2000" spc="5" dirty="0">
                <a:solidFill>
                  <a:srgbClr val="000001"/>
                </a:solidFill>
                <a:latin typeface="Times New Roman"/>
                <a:cs typeface="Times New Roman"/>
              </a:rPr>
              <a:t>r</a:t>
            </a:r>
            <a:r>
              <a:rPr sz="2000" dirty="0">
                <a:solidFill>
                  <a:srgbClr val="000001"/>
                </a:solidFill>
                <a:latin typeface="Times New Roman"/>
                <a:cs typeface="Times New Roman"/>
              </a:rPr>
              <a:t>y</a:t>
            </a:r>
            <a:endParaRPr sz="2000">
              <a:latin typeface="Times New Roman"/>
              <a:cs typeface="Times New Roman"/>
            </a:endParaRPr>
          </a:p>
        </p:txBody>
      </p:sp>
      <p:sp>
        <p:nvSpPr>
          <p:cNvPr id="6" name="object 6"/>
          <p:cNvSpPr txBox="1"/>
          <p:nvPr/>
        </p:nvSpPr>
        <p:spPr>
          <a:xfrm>
            <a:off x="7093457" y="1723136"/>
            <a:ext cx="1101725" cy="63563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000001"/>
                </a:solidFill>
                <a:latin typeface="Times New Roman"/>
                <a:cs typeface="Times New Roman"/>
              </a:rPr>
              <a:t>Seco</a:t>
            </a:r>
            <a:r>
              <a:rPr sz="2000" spc="5" dirty="0">
                <a:solidFill>
                  <a:srgbClr val="000001"/>
                </a:solidFill>
                <a:latin typeface="Times New Roman"/>
                <a:cs typeface="Times New Roman"/>
              </a:rPr>
              <a:t>n</a:t>
            </a:r>
            <a:r>
              <a:rPr sz="2000" dirty="0">
                <a:solidFill>
                  <a:srgbClr val="000001"/>
                </a:solidFill>
                <a:latin typeface="Times New Roman"/>
                <a:cs typeface="Times New Roman"/>
              </a:rPr>
              <a:t>da</a:t>
            </a:r>
            <a:r>
              <a:rPr sz="2000" spc="5" dirty="0">
                <a:solidFill>
                  <a:srgbClr val="000001"/>
                </a:solidFill>
                <a:latin typeface="Times New Roman"/>
                <a:cs typeface="Times New Roman"/>
              </a:rPr>
              <a:t>r</a:t>
            </a:r>
            <a:r>
              <a:rPr sz="2000" dirty="0">
                <a:solidFill>
                  <a:srgbClr val="000001"/>
                </a:solidFill>
                <a:latin typeface="Times New Roman"/>
                <a:cs typeface="Times New Roman"/>
              </a:rPr>
              <a:t>y  </a:t>
            </a:r>
            <a:r>
              <a:rPr sz="2000" spc="-5" dirty="0">
                <a:solidFill>
                  <a:srgbClr val="000001"/>
                </a:solidFill>
                <a:latin typeface="Times New Roman"/>
                <a:cs typeface="Times New Roman"/>
              </a:rPr>
              <a:t>Memory</a:t>
            </a:r>
            <a:endParaRPr sz="2000">
              <a:latin typeface="Times New Roman"/>
              <a:cs typeface="Times New Roman"/>
            </a:endParaRPr>
          </a:p>
        </p:txBody>
      </p:sp>
      <p:sp>
        <p:nvSpPr>
          <p:cNvPr id="7" name="object 7"/>
          <p:cNvSpPr txBox="1"/>
          <p:nvPr/>
        </p:nvSpPr>
        <p:spPr>
          <a:xfrm>
            <a:off x="3843273" y="517347"/>
            <a:ext cx="1137920" cy="829944"/>
          </a:xfrm>
          <a:prstGeom prst="rect">
            <a:avLst/>
          </a:prstGeom>
        </p:spPr>
        <p:txBody>
          <a:bodyPr vert="horz" wrap="square" lIns="0" tIns="13335" rIns="0" bIns="0" rtlCol="0">
            <a:spAutoFit/>
          </a:bodyPr>
          <a:lstStyle/>
          <a:p>
            <a:pPr marL="490220">
              <a:lnSpc>
                <a:spcPct val="100000"/>
              </a:lnSpc>
              <a:spcBef>
                <a:spcPts val="105"/>
              </a:spcBef>
            </a:pPr>
            <a:r>
              <a:rPr sz="2000" dirty="0">
                <a:solidFill>
                  <a:srgbClr val="000001"/>
                </a:solidFill>
                <a:latin typeface="Times New Roman"/>
                <a:cs typeface="Times New Roman"/>
              </a:rPr>
              <a:t>CPU</a:t>
            </a:r>
            <a:endParaRPr sz="2000">
              <a:latin typeface="Times New Roman"/>
              <a:cs typeface="Times New Roman"/>
            </a:endParaRPr>
          </a:p>
          <a:p>
            <a:pPr marL="12700">
              <a:lnSpc>
                <a:spcPct val="100000"/>
              </a:lnSpc>
              <a:spcBef>
                <a:spcPts val="1525"/>
              </a:spcBef>
            </a:pPr>
            <a:r>
              <a:rPr sz="2000" b="1" dirty="0">
                <a:solidFill>
                  <a:srgbClr val="000001"/>
                </a:solidFill>
                <a:latin typeface="Times New Roman"/>
                <a:cs typeface="Times New Roman"/>
              </a:rPr>
              <a:t>Hard</a:t>
            </a:r>
            <a:r>
              <a:rPr sz="2000" b="1" spc="-10" dirty="0">
                <a:solidFill>
                  <a:srgbClr val="000001"/>
                </a:solidFill>
                <a:latin typeface="Times New Roman"/>
                <a:cs typeface="Times New Roman"/>
              </a:rPr>
              <a:t>w</a:t>
            </a:r>
            <a:r>
              <a:rPr sz="2000" b="1" dirty="0">
                <a:solidFill>
                  <a:srgbClr val="000001"/>
                </a:solidFill>
                <a:latin typeface="Times New Roman"/>
                <a:cs typeface="Times New Roman"/>
              </a:rPr>
              <a:t>a</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8" name="object 8"/>
          <p:cNvSpPr txBox="1"/>
          <p:nvPr/>
        </p:nvSpPr>
        <p:spPr>
          <a:xfrm>
            <a:off x="2614422" y="0"/>
            <a:ext cx="1169670" cy="1090295"/>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00001"/>
                </a:solidFill>
                <a:latin typeface="Times New Roman"/>
                <a:cs typeface="Times New Roman"/>
              </a:rPr>
              <a:t>Device  Co</a:t>
            </a:r>
            <a:r>
              <a:rPr sz="2000" spc="5" dirty="0">
                <a:solidFill>
                  <a:srgbClr val="000001"/>
                </a:solidFill>
                <a:latin typeface="Times New Roman"/>
                <a:cs typeface="Times New Roman"/>
              </a:rPr>
              <a:t>n</a:t>
            </a:r>
            <a:r>
              <a:rPr sz="2000" dirty="0">
                <a:solidFill>
                  <a:srgbClr val="000001"/>
                </a:solidFill>
                <a:latin typeface="Times New Roman"/>
                <a:cs typeface="Times New Roman"/>
              </a:rPr>
              <a:t>troll</a:t>
            </a:r>
            <a:r>
              <a:rPr sz="2000" spc="-10" dirty="0">
                <a:solidFill>
                  <a:srgbClr val="000001"/>
                </a:solidFill>
                <a:latin typeface="Times New Roman"/>
                <a:cs typeface="Times New Roman"/>
              </a:rPr>
              <a:t>er</a:t>
            </a:r>
            <a:r>
              <a:rPr sz="2000" dirty="0">
                <a:solidFill>
                  <a:srgbClr val="000001"/>
                </a:solidFill>
                <a:latin typeface="Times New Roman"/>
                <a:cs typeface="Times New Roman"/>
              </a:rPr>
              <a:t>s</a:t>
            </a:r>
            <a:endParaRPr sz="2000">
              <a:latin typeface="Times New Roman"/>
              <a:cs typeface="Times New Roman"/>
            </a:endParaRPr>
          </a:p>
          <a:p>
            <a:pPr marL="261620">
              <a:lnSpc>
                <a:spcPct val="100000"/>
              </a:lnSpc>
              <a:spcBef>
                <a:spcPts val="1180"/>
              </a:spcBef>
            </a:pPr>
            <a:r>
              <a:rPr sz="2000" dirty="0">
                <a:solidFill>
                  <a:srgbClr val="000001"/>
                </a:solidFill>
                <a:latin typeface="Times New Roman"/>
                <a:cs typeface="Times New Roman"/>
              </a:rPr>
              <a:t>Bus</a:t>
            </a:r>
            <a:endParaRPr sz="2000">
              <a:latin typeface="Times New Roman"/>
              <a:cs typeface="Times New Roman"/>
            </a:endParaRPr>
          </a:p>
        </p:txBody>
      </p:sp>
      <p:sp>
        <p:nvSpPr>
          <p:cNvPr id="9" name="object 9"/>
          <p:cNvSpPr txBox="1"/>
          <p:nvPr/>
        </p:nvSpPr>
        <p:spPr>
          <a:xfrm>
            <a:off x="815441" y="408177"/>
            <a:ext cx="8991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M</a:t>
            </a:r>
            <a:r>
              <a:rPr sz="2000" spc="-10" dirty="0">
                <a:solidFill>
                  <a:srgbClr val="000001"/>
                </a:solidFill>
                <a:latin typeface="Times New Roman"/>
                <a:cs typeface="Times New Roman"/>
              </a:rPr>
              <a:t>e</a:t>
            </a:r>
            <a:r>
              <a:rPr sz="2000" spc="-25" dirty="0">
                <a:solidFill>
                  <a:srgbClr val="000001"/>
                </a:solidFill>
                <a:latin typeface="Times New Roman"/>
                <a:cs typeface="Times New Roman"/>
              </a:rPr>
              <a:t>m</a:t>
            </a:r>
            <a:r>
              <a:rPr sz="2000" dirty="0">
                <a:solidFill>
                  <a:srgbClr val="000001"/>
                </a:solidFill>
                <a:latin typeface="Times New Roman"/>
                <a:cs typeface="Times New Roman"/>
              </a:rPr>
              <a:t>o</a:t>
            </a:r>
            <a:r>
              <a:rPr sz="2000" spc="5" dirty="0">
                <a:solidFill>
                  <a:srgbClr val="000001"/>
                </a:solidFill>
                <a:latin typeface="Times New Roman"/>
                <a:cs typeface="Times New Roman"/>
              </a:rPr>
              <a:t>r</a:t>
            </a:r>
            <a:r>
              <a:rPr sz="2000" dirty="0">
                <a:solidFill>
                  <a:srgbClr val="000001"/>
                </a:solidFill>
                <a:latin typeface="Times New Roman"/>
                <a:cs typeface="Times New Roman"/>
              </a:rPr>
              <a:t>y</a:t>
            </a:r>
            <a:endParaRPr sz="2000">
              <a:latin typeface="Times New Roman"/>
              <a:cs typeface="Times New Roman"/>
            </a:endParaRPr>
          </a:p>
        </p:txBody>
      </p:sp>
      <p:sp>
        <p:nvSpPr>
          <p:cNvPr id="10" name="object 10"/>
          <p:cNvSpPr txBox="1"/>
          <p:nvPr/>
        </p:nvSpPr>
        <p:spPr>
          <a:xfrm>
            <a:off x="6813931" y="871855"/>
            <a:ext cx="661670" cy="6362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Direct</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I/O</a:t>
            </a:r>
            <a:endParaRPr sz="2000">
              <a:latin typeface="Times New Roman"/>
              <a:cs typeface="Times New Roman"/>
            </a:endParaRPr>
          </a:p>
        </p:txBody>
      </p:sp>
      <p:sp>
        <p:nvSpPr>
          <p:cNvPr id="11" name="object 11"/>
          <p:cNvSpPr txBox="1"/>
          <p:nvPr/>
        </p:nvSpPr>
        <p:spPr>
          <a:xfrm>
            <a:off x="7844408" y="653872"/>
            <a:ext cx="90233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in</a:t>
            </a:r>
            <a:r>
              <a:rPr sz="2000" spc="-10" dirty="0">
                <a:solidFill>
                  <a:srgbClr val="000001"/>
                </a:solidFill>
                <a:latin typeface="Times New Roman"/>
                <a:cs typeface="Times New Roman"/>
              </a:rPr>
              <a:t>t</a:t>
            </a:r>
            <a:r>
              <a:rPr sz="2000" dirty="0">
                <a:solidFill>
                  <a:srgbClr val="000001"/>
                </a:solidFill>
                <a:latin typeface="Times New Roman"/>
                <a:cs typeface="Times New Roman"/>
              </a:rPr>
              <a:t>err</a:t>
            </a:r>
            <a:r>
              <a:rPr sz="2000" spc="5" dirty="0">
                <a:solidFill>
                  <a:srgbClr val="000001"/>
                </a:solidFill>
                <a:latin typeface="Times New Roman"/>
                <a:cs typeface="Times New Roman"/>
              </a:rPr>
              <a:t>u</a:t>
            </a:r>
            <a:r>
              <a:rPr sz="2000" spc="-10" dirty="0">
                <a:solidFill>
                  <a:srgbClr val="000001"/>
                </a:solidFill>
                <a:latin typeface="Times New Roman"/>
                <a:cs typeface="Times New Roman"/>
              </a:rPr>
              <a:t>p</a:t>
            </a:r>
            <a:r>
              <a:rPr sz="2000" dirty="0">
                <a:solidFill>
                  <a:srgbClr val="000001"/>
                </a:solidFill>
                <a:latin typeface="Times New Roman"/>
                <a:cs typeface="Times New Roman"/>
              </a:rPr>
              <a:t>t</a:t>
            </a:r>
            <a:endParaRPr sz="2000">
              <a:latin typeface="Times New Roman"/>
              <a:cs typeface="Times New Roman"/>
            </a:endParaRPr>
          </a:p>
        </p:txBody>
      </p:sp>
      <p:sp>
        <p:nvSpPr>
          <p:cNvPr id="12" name="object 12"/>
          <p:cNvSpPr txBox="1"/>
          <p:nvPr/>
        </p:nvSpPr>
        <p:spPr>
          <a:xfrm>
            <a:off x="8423909" y="1599057"/>
            <a:ext cx="6197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DMA</a:t>
            </a:r>
            <a:endParaRPr sz="2000">
              <a:latin typeface="Times New Roman"/>
              <a:cs typeface="Times New Roman"/>
            </a:endParaRPr>
          </a:p>
        </p:txBody>
      </p:sp>
      <p:sp>
        <p:nvSpPr>
          <p:cNvPr id="13" name="object 13"/>
          <p:cNvSpPr txBox="1"/>
          <p:nvPr/>
        </p:nvSpPr>
        <p:spPr>
          <a:xfrm>
            <a:off x="5443854" y="932180"/>
            <a:ext cx="1068070" cy="6362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I/O</a:t>
            </a:r>
            <a:endParaRPr sz="2000">
              <a:latin typeface="Times New Roman"/>
              <a:cs typeface="Times New Roman"/>
            </a:endParaRPr>
          </a:p>
          <a:p>
            <a:pPr marL="12700">
              <a:lnSpc>
                <a:spcPct val="100000"/>
              </a:lnSpc>
            </a:pPr>
            <a:r>
              <a:rPr sz="2000" b="1" spc="-5" dirty="0">
                <a:solidFill>
                  <a:srgbClr val="000001"/>
                </a:solidFill>
                <a:latin typeface="Times New Roman"/>
                <a:cs typeface="Times New Roman"/>
              </a:rPr>
              <a:t>Structure</a:t>
            </a:r>
            <a:endParaRPr sz="2000">
              <a:latin typeface="Times New Roman"/>
              <a:cs typeface="Times New Roman"/>
            </a:endParaRPr>
          </a:p>
        </p:txBody>
      </p:sp>
      <p:sp>
        <p:nvSpPr>
          <p:cNvPr id="14" name="object 14"/>
          <p:cNvSpPr txBox="1"/>
          <p:nvPr/>
        </p:nvSpPr>
        <p:spPr>
          <a:xfrm>
            <a:off x="3033522" y="1539951"/>
            <a:ext cx="1402080" cy="3314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A</a:t>
            </a:r>
            <a:r>
              <a:rPr sz="2000" b="1" spc="-40" dirty="0">
                <a:solidFill>
                  <a:srgbClr val="000001"/>
                </a:solidFill>
                <a:latin typeface="Times New Roman"/>
                <a:cs typeface="Times New Roman"/>
              </a:rPr>
              <a:t>r</a:t>
            </a:r>
            <a:r>
              <a:rPr sz="2000" b="1" dirty="0">
                <a:solidFill>
                  <a:srgbClr val="000001"/>
                </a:solidFill>
                <a:latin typeface="Times New Roman"/>
                <a:cs typeface="Times New Roman"/>
              </a:rPr>
              <a:t>ch</a:t>
            </a:r>
            <a:r>
              <a:rPr sz="2000" b="1" spc="-10" dirty="0">
                <a:solidFill>
                  <a:srgbClr val="000001"/>
                </a:solidFill>
                <a:latin typeface="Times New Roman"/>
                <a:cs typeface="Times New Roman"/>
              </a:rPr>
              <a:t>i</a:t>
            </a:r>
            <a:r>
              <a:rPr sz="2000" b="1" dirty="0">
                <a:solidFill>
                  <a:srgbClr val="000001"/>
                </a:solidFill>
                <a:latin typeface="Times New Roman"/>
                <a:cs typeface="Times New Roman"/>
              </a:rPr>
              <a:t>tectu</a:t>
            </a:r>
            <a:r>
              <a:rPr sz="2000" b="1" spc="-40"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15" name="object 15"/>
          <p:cNvSpPr txBox="1"/>
          <p:nvPr/>
        </p:nvSpPr>
        <p:spPr>
          <a:xfrm>
            <a:off x="1758442" y="1090930"/>
            <a:ext cx="1001394" cy="6362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One</a:t>
            </a:r>
            <a:r>
              <a:rPr sz="2000" spc="-25" dirty="0">
                <a:solidFill>
                  <a:srgbClr val="000001"/>
                </a:solidFill>
                <a:latin typeface="Times New Roman"/>
                <a:cs typeface="Times New Roman"/>
              </a:rPr>
              <a:t> </a:t>
            </a:r>
            <a:r>
              <a:rPr sz="2000" dirty="0">
                <a:solidFill>
                  <a:srgbClr val="000001"/>
                </a:solidFill>
                <a:latin typeface="Times New Roman"/>
                <a:cs typeface="Times New Roman"/>
              </a:rPr>
              <a:t>*</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p</a:t>
            </a:r>
            <a:r>
              <a:rPr sz="2000" spc="5" dirty="0">
                <a:solidFill>
                  <a:srgbClr val="000001"/>
                </a:solidFill>
                <a:latin typeface="Times New Roman"/>
                <a:cs typeface="Times New Roman"/>
              </a:rPr>
              <a:t>r</a:t>
            </a:r>
            <a:r>
              <a:rPr sz="2000" dirty="0">
                <a:solidFill>
                  <a:srgbClr val="000001"/>
                </a:solidFill>
                <a:latin typeface="Times New Roman"/>
                <a:cs typeface="Times New Roman"/>
              </a:rPr>
              <a:t>ocess</a:t>
            </a:r>
            <a:r>
              <a:rPr sz="2000" spc="-10" dirty="0">
                <a:solidFill>
                  <a:srgbClr val="000001"/>
                </a:solidFill>
                <a:latin typeface="Times New Roman"/>
                <a:cs typeface="Times New Roman"/>
              </a:rPr>
              <a:t>o</a:t>
            </a:r>
            <a:r>
              <a:rPr sz="2000" dirty="0">
                <a:solidFill>
                  <a:srgbClr val="000001"/>
                </a:solidFill>
                <a:latin typeface="Times New Roman"/>
                <a:cs typeface="Times New Roman"/>
              </a:rPr>
              <a:t>r</a:t>
            </a:r>
            <a:endParaRPr sz="2000">
              <a:latin typeface="Times New Roman"/>
              <a:cs typeface="Times New Roman"/>
            </a:endParaRPr>
          </a:p>
        </p:txBody>
      </p:sp>
      <p:sp>
        <p:nvSpPr>
          <p:cNvPr id="16" name="object 16"/>
          <p:cNvSpPr txBox="1"/>
          <p:nvPr/>
        </p:nvSpPr>
        <p:spPr>
          <a:xfrm>
            <a:off x="407314" y="1381201"/>
            <a:ext cx="1002030" cy="6362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Multi</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p</a:t>
            </a:r>
            <a:r>
              <a:rPr sz="2000" spc="5" dirty="0">
                <a:solidFill>
                  <a:srgbClr val="000001"/>
                </a:solidFill>
                <a:latin typeface="Times New Roman"/>
                <a:cs typeface="Times New Roman"/>
              </a:rPr>
              <a:t>r</a:t>
            </a:r>
            <a:r>
              <a:rPr sz="2000" dirty="0">
                <a:solidFill>
                  <a:srgbClr val="000001"/>
                </a:solidFill>
                <a:latin typeface="Times New Roman"/>
                <a:cs typeface="Times New Roman"/>
              </a:rPr>
              <a:t>ocessor</a:t>
            </a:r>
            <a:endParaRPr sz="2000">
              <a:latin typeface="Times New Roman"/>
              <a:cs typeface="Times New Roman"/>
            </a:endParaRPr>
          </a:p>
        </p:txBody>
      </p:sp>
      <p:sp>
        <p:nvSpPr>
          <p:cNvPr id="17" name="object 17"/>
          <p:cNvSpPr txBox="1"/>
          <p:nvPr/>
        </p:nvSpPr>
        <p:spPr>
          <a:xfrm>
            <a:off x="364642" y="2219960"/>
            <a:ext cx="858519"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Clusters</a:t>
            </a:r>
            <a:endParaRPr sz="2000">
              <a:latin typeface="Times New Roman"/>
              <a:cs typeface="Times New Roman"/>
            </a:endParaRPr>
          </a:p>
        </p:txBody>
      </p:sp>
      <p:sp>
        <p:nvSpPr>
          <p:cNvPr id="18" name="object 18"/>
          <p:cNvSpPr txBox="1"/>
          <p:nvPr/>
        </p:nvSpPr>
        <p:spPr>
          <a:xfrm>
            <a:off x="3229482" y="2993593"/>
            <a:ext cx="275907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0066"/>
                </a:solidFill>
                <a:latin typeface="Times New Roman"/>
                <a:cs typeface="Times New Roman"/>
              </a:rPr>
              <a:t>Computer</a:t>
            </a:r>
            <a:r>
              <a:rPr sz="2800" b="1" spc="-120" dirty="0">
                <a:solidFill>
                  <a:srgbClr val="FF0066"/>
                </a:solidFill>
                <a:latin typeface="Times New Roman"/>
                <a:cs typeface="Times New Roman"/>
              </a:rPr>
              <a:t> </a:t>
            </a:r>
            <a:r>
              <a:rPr sz="2800" b="1" dirty="0">
                <a:solidFill>
                  <a:srgbClr val="FF0066"/>
                </a:solidFill>
                <a:latin typeface="Times New Roman"/>
                <a:cs typeface="Times New Roman"/>
              </a:rPr>
              <a:t>System</a:t>
            </a:r>
            <a:endParaRPr sz="2800">
              <a:latin typeface="Times New Roman"/>
              <a:cs typeface="Times New Roman"/>
            </a:endParaRPr>
          </a:p>
        </p:txBody>
      </p:sp>
      <p:sp>
        <p:nvSpPr>
          <p:cNvPr id="19" name="object 19"/>
          <p:cNvSpPr txBox="1"/>
          <p:nvPr/>
        </p:nvSpPr>
        <p:spPr>
          <a:xfrm>
            <a:off x="3411473" y="2269363"/>
            <a:ext cx="1751964"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01"/>
                </a:solidFill>
                <a:latin typeface="Times New Roman"/>
                <a:cs typeface="Times New Roman"/>
              </a:rPr>
              <a:t>Organization</a:t>
            </a:r>
            <a:endParaRPr sz="2400">
              <a:latin typeface="Times New Roman"/>
              <a:cs typeface="Times New Roman"/>
            </a:endParaRPr>
          </a:p>
        </p:txBody>
      </p:sp>
      <p:sp>
        <p:nvSpPr>
          <p:cNvPr id="20" name="object 20"/>
          <p:cNvSpPr txBox="1"/>
          <p:nvPr/>
        </p:nvSpPr>
        <p:spPr>
          <a:xfrm>
            <a:off x="3317875" y="3918330"/>
            <a:ext cx="1364615" cy="756920"/>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FF9966"/>
                </a:solidFill>
                <a:latin typeface="Times New Roman"/>
                <a:cs typeface="Times New Roman"/>
              </a:rPr>
              <a:t>Opera</a:t>
            </a:r>
            <a:r>
              <a:rPr sz="2400" b="1" spc="5" dirty="0">
                <a:solidFill>
                  <a:srgbClr val="FF9966"/>
                </a:solidFill>
                <a:latin typeface="Times New Roman"/>
                <a:cs typeface="Times New Roman"/>
              </a:rPr>
              <a:t>t</a:t>
            </a:r>
            <a:r>
              <a:rPr sz="2400" b="1" dirty="0">
                <a:solidFill>
                  <a:srgbClr val="FF9966"/>
                </a:solidFill>
                <a:latin typeface="Times New Roman"/>
                <a:cs typeface="Times New Roman"/>
              </a:rPr>
              <a:t>ing  </a:t>
            </a:r>
            <a:r>
              <a:rPr sz="2400" b="1" spc="-5" dirty="0">
                <a:solidFill>
                  <a:srgbClr val="FF9966"/>
                </a:solidFill>
                <a:latin typeface="Times New Roman"/>
                <a:cs typeface="Times New Roman"/>
              </a:rPr>
              <a:t>System</a:t>
            </a:r>
            <a:endParaRPr sz="2400">
              <a:latin typeface="Times New Roman"/>
              <a:cs typeface="Times New Roman"/>
            </a:endParaRPr>
          </a:p>
        </p:txBody>
      </p:sp>
      <p:sp>
        <p:nvSpPr>
          <p:cNvPr id="21" name="object 21"/>
          <p:cNvSpPr txBox="1"/>
          <p:nvPr/>
        </p:nvSpPr>
        <p:spPr>
          <a:xfrm>
            <a:off x="5232653" y="4136516"/>
            <a:ext cx="567690" cy="63627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9966"/>
                </a:solidFill>
                <a:latin typeface="Times New Roman"/>
                <a:cs typeface="Times New Roman"/>
              </a:rPr>
              <a:t>User</a:t>
            </a:r>
            <a:endParaRPr sz="2000">
              <a:latin typeface="Times New Roman"/>
              <a:cs typeface="Times New Roman"/>
            </a:endParaRPr>
          </a:p>
          <a:p>
            <a:pPr marL="12700">
              <a:lnSpc>
                <a:spcPct val="100000"/>
              </a:lnSpc>
            </a:pPr>
            <a:r>
              <a:rPr sz="2000" b="1" spc="-70" dirty="0">
                <a:solidFill>
                  <a:srgbClr val="FF9966"/>
                </a:solidFill>
                <a:latin typeface="Times New Roman"/>
                <a:cs typeface="Times New Roman"/>
              </a:rPr>
              <a:t>V</a:t>
            </a:r>
            <a:r>
              <a:rPr sz="2000" b="1" dirty="0">
                <a:solidFill>
                  <a:srgbClr val="FF9966"/>
                </a:solidFill>
                <a:latin typeface="Times New Roman"/>
                <a:cs typeface="Times New Roman"/>
              </a:rPr>
              <a:t>i</a:t>
            </a:r>
            <a:r>
              <a:rPr sz="2000" b="1" spc="-10" dirty="0">
                <a:solidFill>
                  <a:srgbClr val="FF9966"/>
                </a:solidFill>
                <a:latin typeface="Times New Roman"/>
                <a:cs typeface="Times New Roman"/>
              </a:rPr>
              <a:t>e</a:t>
            </a:r>
            <a:r>
              <a:rPr sz="2000" b="1" dirty="0">
                <a:solidFill>
                  <a:srgbClr val="FF9966"/>
                </a:solidFill>
                <a:latin typeface="Times New Roman"/>
                <a:cs typeface="Times New Roman"/>
              </a:rPr>
              <a:t>w</a:t>
            </a:r>
            <a:endParaRPr sz="2000">
              <a:latin typeface="Times New Roman"/>
              <a:cs typeface="Times New Roman"/>
            </a:endParaRPr>
          </a:p>
        </p:txBody>
      </p:sp>
      <p:sp>
        <p:nvSpPr>
          <p:cNvPr id="22" name="object 22"/>
          <p:cNvSpPr txBox="1"/>
          <p:nvPr/>
        </p:nvSpPr>
        <p:spPr>
          <a:xfrm>
            <a:off x="6008878" y="3118967"/>
            <a:ext cx="1278890" cy="975360"/>
          </a:xfrm>
          <a:prstGeom prst="rect">
            <a:avLst/>
          </a:prstGeom>
        </p:spPr>
        <p:txBody>
          <a:bodyPr vert="horz" wrap="square" lIns="0" tIns="12700" rIns="0" bIns="0" rtlCol="0">
            <a:spAutoFit/>
          </a:bodyPr>
          <a:lstStyle/>
          <a:p>
            <a:pPr marL="12700" marR="5080" indent="390525">
              <a:lnSpc>
                <a:spcPct val="105800"/>
              </a:lnSpc>
              <a:spcBef>
                <a:spcPts val="100"/>
              </a:spcBef>
            </a:pPr>
            <a:r>
              <a:rPr sz="2000" dirty="0">
                <a:solidFill>
                  <a:srgbClr val="FF9966"/>
                </a:solidFill>
                <a:latin typeface="Times New Roman"/>
                <a:cs typeface="Times New Roman"/>
              </a:rPr>
              <a:t>Ser</a:t>
            </a:r>
            <a:r>
              <a:rPr sz="2000" spc="5" dirty="0">
                <a:solidFill>
                  <a:srgbClr val="FF9966"/>
                </a:solidFill>
                <a:latin typeface="Times New Roman"/>
                <a:cs typeface="Times New Roman"/>
              </a:rPr>
              <a:t>v</a:t>
            </a:r>
            <a:r>
              <a:rPr sz="2000" dirty="0">
                <a:solidFill>
                  <a:srgbClr val="FF9966"/>
                </a:solidFill>
                <a:latin typeface="Times New Roman"/>
                <a:cs typeface="Times New Roman"/>
              </a:rPr>
              <a:t>i</a:t>
            </a:r>
            <a:r>
              <a:rPr sz="2000" spc="-10" dirty="0">
                <a:solidFill>
                  <a:srgbClr val="FF9966"/>
                </a:solidFill>
                <a:latin typeface="Times New Roman"/>
                <a:cs typeface="Times New Roman"/>
              </a:rPr>
              <a:t>c</a:t>
            </a:r>
            <a:r>
              <a:rPr sz="2000" dirty="0">
                <a:solidFill>
                  <a:srgbClr val="FF9966"/>
                </a:solidFill>
                <a:latin typeface="Times New Roman"/>
                <a:cs typeface="Times New Roman"/>
              </a:rPr>
              <a:t>es  What</a:t>
            </a:r>
            <a:endParaRPr sz="2000">
              <a:latin typeface="Times New Roman"/>
              <a:cs typeface="Times New Roman"/>
            </a:endParaRPr>
          </a:p>
          <a:p>
            <a:pPr marL="12700">
              <a:lnSpc>
                <a:spcPct val="100000"/>
              </a:lnSpc>
            </a:pPr>
            <a:r>
              <a:rPr sz="2000" spc="-5" dirty="0">
                <a:solidFill>
                  <a:srgbClr val="FF9966"/>
                </a:solidFill>
                <a:latin typeface="Times New Roman"/>
                <a:cs typeface="Times New Roman"/>
              </a:rPr>
              <a:t>is</a:t>
            </a:r>
            <a:r>
              <a:rPr sz="2000" spc="-20" dirty="0">
                <a:solidFill>
                  <a:srgbClr val="FF9966"/>
                </a:solidFill>
                <a:latin typeface="Times New Roman"/>
                <a:cs typeface="Times New Roman"/>
              </a:rPr>
              <a:t> </a:t>
            </a:r>
            <a:r>
              <a:rPr sz="2000" spc="-5" dirty="0">
                <a:solidFill>
                  <a:srgbClr val="FF9966"/>
                </a:solidFill>
                <a:latin typeface="Times New Roman"/>
                <a:cs typeface="Times New Roman"/>
              </a:rPr>
              <a:t>it?</a:t>
            </a:r>
            <a:endParaRPr sz="2000">
              <a:latin typeface="Times New Roman"/>
              <a:cs typeface="Times New Roman"/>
            </a:endParaRPr>
          </a:p>
        </p:txBody>
      </p:sp>
      <p:sp>
        <p:nvSpPr>
          <p:cNvPr id="23" name="object 23"/>
          <p:cNvSpPr txBox="1"/>
          <p:nvPr/>
        </p:nvSpPr>
        <p:spPr>
          <a:xfrm>
            <a:off x="7796910" y="2872181"/>
            <a:ext cx="136080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9966"/>
                </a:solidFill>
                <a:latin typeface="Times New Roman"/>
                <a:cs typeface="Times New Roman"/>
              </a:rPr>
              <a:t>User</a:t>
            </a:r>
            <a:r>
              <a:rPr sz="2000" spc="-80" dirty="0">
                <a:solidFill>
                  <a:srgbClr val="FF9966"/>
                </a:solidFill>
                <a:latin typeface="Times New Roman"/>
                <a:cs typeface="Times New Roman"/>
              </a:rPr>
              <a:t> </a:t>
            </a:r>
            <a:r>
              <a:rPr sz="2000" dirty="0">
                <a:solidFill>
                  <a:srgbClr val="FF9966"/>
                </a:solidFill>
                <a:latin typeface="Times New Roman"/>
                <a:cs typeface="Times New Roman"/>
              </a:rPr>
              <a:t>Interfac</a:t>
            </a:r>
            <a:endParaRPr sz="2000">
              <a:latin typeface="Times New Roman"/>
              <a:cs typeface="Times New Roman"/>
            </a:endParaRPr>
          </a:p>
        </p:txBody>
      </p:sp>
      <p:sp>
        <p:nvSpPr>
          <p:cNvPr id="24" name="object 24"/>
          <p:cNvSpPr txBox="1"/>
          <p:nvPr/>
        </p:nvSpPr>
        <p:spPr>
          <a:xfrm>
            <a:off x="7796910" y="3177667"/>
            <a:ext cx="122618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9966"/>
                </a:solidFill>
                <a:latin typeface="Times New Roman"/>
                <a:cs typeface="Times New Roman"/>
              </a:rPr>
              <a:t>GUI or</a:t>
            </a:r>
            <a:r>
              <a:rPr sz="2000" spc="-90" dirty="0">
                <a:solidFill>
                  <a:srgbClr val="FF9966"/>
                </a:solidFill>
                <a:latin typeface="Times New Roman"/>
                <a:cs typeface="Times New Roman"/>
              </a:rPr>
              <a:t> </a:t>
            </a:r>
            <a:r>
              <a:rPr sz="2000" dirty="0">
                <a:solidFill>
                  <a:srgbClr val="FF9966"/>
                </a:solidFill>
                <a:latin typeface="Times New Roman"/>
                <a:cs typeface="Times New Roman"/>
              </a:rPr>
              <a:t>CLI</a:t>
            </a:r>
            <a:endParaRPr sz="20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2400" y="0"/>
            <a:ext cx="8121497" cy="1062355"/>
          </a:xfrm>
          <a:prstGeom prst="rect">
            <a:avLst/>
          </a:prstGeom>
        </p:spPr>
        <p:txBody>
          <a:bodyPr vert="horz" wrap="square" lIns="0" tIns="194310" rIns="0" bIns="0" rtlCol="0">
            <a:spAutoFit/>
          </a:bodyPr>
          <a:lstStyle/>
          <a:p>
            <a:pPr marL="610870" marR="5080">
              <a:lnSpc>
                <a:spcPct val="70100"/>
              </a:lnSpc>
              <a:spcBef>
                <a:spcPts val="1530"/>
              </a:spcBef>
            </a:pPr>
            <a:r>
              <a:rPr spc="-5" dirty="0"/>
              <a:t>Abstract view of the </a:t>
            </a:r>
            <a:r>
              <a:rPr spc="-10" dirty="0"/>
              <a:t>components </a:t>
            </a:r>
            <a:r>
              <a:rPr spc="-5" dirty="0"/>
              <a:t>of a  computer</a:t>
            </a:r>
            <a:r>
              <a:rPr spc="-20" dirty="0"/>
              <a:t> </a:t>
            </a:r>
            <a:r>
              <a:rPr spc="-10" dirty="0"/>
              <a:t>system</a:t>
            </a:r>
          </a:p>
        </p:txBody>
      </p:sp>
      <p:grpSp>
        <p:nvGrpSpPr>
          <p:cNvPr id="6" name="object 6"/>
          <p:cNvGrpSpPr/>
          <p:nvPr/>
        </p:nvGrpSpPr>
        <p:grpSpPr>
          <a:xfrm>
            <a:off x="1685544" y="1492250"/>
            <a:ext cx="5943600" cy="4876800"/>
            <a:chOff x="1685544" y="1492250"/>
            <a:chExt cx="5943600" cy="4876800"/>
          </a:xfrm>
        </p:grpSpPr>
        <p:sp>
          <p:nvSpPr>
            <p:cNvPr id="7" name="object 7"/>
            <p:cNvSpPr/>
            <p:nvPr/>
          </p:nvSpPr>
          <p:spPr>
            <a:xfrm>
              <a:off x="1723644" y="1530095"/>
              <a:ext cx="5867400" cy="48006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685544" y="1492249"/>
              <a:ext cx="5943600" cy="4876800"/>
            </a:xfrm>
            <a:custGeom>
              <a:avLst/>
              <a:gdLst/>
              <a:ahLst/>
              <a:cxnLst/>
              <a:rect l="l" t="t" r="r" b="b"/>
              <a:pathLst>
                <a:path w="5943600" h="4876800">
                  <a:moveTo>
                    <a:pt x="5918200" y="25400"/>
                  </a:moveTo>
                  <a:lnTo>
                    <a:pt x="25400" y="25400"/>
                  </a:lnTo>
                  <a:lnTo>
                    <a:pt x="25400" y="38100"/>
                  </a:lnTo>
                  <a:lnTo>
                    <a:pt x="25400" y="4838700"/>
                  </a:lnTo>
                  <a:lnTo>
                    <a:pt x="25400" y="4851400"/>
                  </a:lnTo>
                  <a:lnTo>
                    <a:pt x="5918200" y="4851400"/>
                  </a:lnTo>
                  <a:lnTo>
                    <a:pt x="5918200" y="4838700"/>
                  </a:lnTo>
                  <a:lnTo>
                    <a:pt x="38100" y="4838700"/>
                  </a:lnTo>
                  <a:lnTo>
                    <a:pt x="38100" y="38100"/>
                  </a:lnTo>
                  <a:lnTo>
                    <a:pt x="5905500" y="38100"/>
                  </a:lnTo>
                  <a:lnTo>
                    <a:pt x="5905500" y="4838446"/>
                  </a:lnTo>
                  <a:lnTo>
                    <a:pt x="5918200" y="4838458"/>
                  </a:lnTo>
                  <a:lnTo>
                    <a:pt x="5918200" y="38100"/>
                  </a:lnTo>
                  <a:lnTo>
                    <a:pt x="5918200" y="37846"/>
                  </a:lnTo>
                  <a:lnTo>
                    <a:pt x="5918200" y="25400"/>
                  </a:lnTo>
                  <a:close/>
                </a:path>
                <a:path w="5943600" h="4876800">
                  <a:moveTo>
                    <a:pt x="5943600" y="0"/>
                  </a:moveTo>
                  <a:lnTo>
                    <a:pt x="0" y="0"/>
                  </a:lnTo>
                  <a:lnTo>
                    <a:pt x="0" y="12700"/>
                  </a:lnTo>
                  <a:lnTo>
                    <a:pt x="0" y="4864100"/>
                  </a:lnTo>
                  <a:lnTo>
                    <a:pt x="0" y="4876800"/>
                  </a:lnTo>
                  <a:lnTo>
                    <a:pt x="5943600" y="4876800"/>
                  </a:lnTo>
                  <a:lnTo>
                    <a:pt x="5943600" y="4864100"/>
                  </a:lnTo>
                  <a:lnTo>
                    <a:pt x="12700" y="4864100"/>
                  </a:lnTo>
                  <a:lnTo>
                    <a:pt x="12700" y="12700"/>
                  </a:lnTo>
                  <a:lnTo>
                    <a:pt x="5930900" y="12700"/>
                  </a:lnTo>
                  <a:lnTo>
                    <a:pt x="5930900" y="4863846"/>
                  </a:lnTo>
                  <a:lnTo>
                    <a:pt x="5943600" y="4863858"/>
                  </a:lnTo>
                  <a:lnTo>
                    <a:pt x="5943600" y="12700"/>
                  </a:lnTo>
                  <a:lnTo>
                    <a:pt x="5943600" y="12446"/>
                  </a:lnTo>
                  <a:lnTo>
                    <a:pt x="5943600" y="0"/>
                  </a:lnTo>
                  <a:close/>
                </a:path>
              </a:pathLst>
            </a:custGeom>
            <a:solidFill>
              <a:srgbClr val="CC6600"/>
            </a:solidFill>
          </p:spPr>
          <p:txBody>
            <a:bodyPr wrap="square" lIns="0" tIns="0" rIns="0" bIns="0" rtlCol="0"/>
            <a:lstStyle/>
            <a:p>
              <a:endParaRPr/>
            </a:p>
          </p:txBody>
        </p:sp>
      </p:gr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27074" y="31668"/>
            <a:ext cx="5564125" cy="505267"/>
          </a:xfrm>
          <a:prstGeom prst="rect">
            <a:avLst/>
          </a:prstGeom>
        </p:spPr>
        <p:txBody>
          <a:bodyPr vert="horz" wrap="square" lIns="0" tIns="12700" rIns="0" bIns="0" rtlCol="0">
            <a:spAutoFit/>
          </a:bodyPr>
          <a:lstStyle/>
          <a:p>
            <a:pPr marL="12700">
              <a:lnSpc>
                <a:spcPct val="100000"/>
              </a:lnSpc>
              <a:spcBef>
                <a:spcPts val="100"/>
              </a:spcBef>
            </a:pPr>
            <a:r>
              <a:rPr sz="3200" dirty="0"/>
              <a:t>User View of the</a:t>
            </a:r>
            <a:r>
              <a:rPr sz="3200" spc="-105" dirty="0"/>
              <a:t> </a:t>
            </a:r>
            <a:r>
              <a:rPr sz="3200" spc="-5" dirty="0"/>
              <a:t>computer</a:t>
            </a:r>
            <a:endParaRPr sz="32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22</a:t>
            </a:fld>
            <a:endParaRPr dirty="0"/>
          </a:p>
        </p:txBody>
      </p:sp>
      <p:sp>
        <p:nvSpPr>
          <p:cNvPr id="6" name="object 6"/>
          <p:cNvSpPr txBox="1"/>
          <p:nvPr/>
        </p:nvSpPr>
        <p:spPr>
          <a:xfrm>
            <a:off x="782827" y="998601"/>
            <a:ext cx="7672070" cy="5026025"/>
          </a:xfrm>
          <a:prstGeom prst="rect">
            <a:avLst/>
          </a:prstGeom>
        </p:spPr>
        <p:txBody>
          <a:bodyPr vert="horz" wrap="square" lIns="0" tIns="13335" rIns="0" bIns="0" rtlCol="0">
            <a:spAutoFit/>
          </a:bodyPr>
          <a:lstStyle/>
          <a:p>
            <a:pPr marL="355600" indent="-342900">
              <a:lnSpc>
                <a:spcPct val="100000"/>
              </a:lnSpc>
              <a:spcBef>
                <a:spcPts val="105"/>
              </a:spcBef>
              <a:buClr>
                <a:srgbClr val="006666"/>
              </a:buClr>
              <a:buFont typeface="Wingdings"/>
              <a:buChar char=""/>
              <a:tabLst>
                <a:tab pos="354965" algn="l"/>
                <a:tab pos="355600" algn="l"/>
              </a:tabLst>
            </a:pPr>
            <a:r>
              <a:rPr sz="2000" dirty="0">
                <a:solidFill>
                  <a:srgbClr val="003300"/>
                </a:solidFill>
                <a:latin typeface="Arial"/>
                <a:cs typeface="Arial"/>
              </a:rPr>
              <a:t>This </a:t>
            </a:r>
            <a:r>
              <a:rPr sz="2000" spc="-5" dirty="0">
                <a:solidFill>
                  <a:srgbClr val="003300"/>
                </a:solidFill>
                <a:latin typeface="Arial"/>
                <a:cs typeface="Arial"/>
              </a:rPr>
              <a:t>is </a:t>
            </a:r>
            <a:r>
              <a:rPr sz="2000" dirty="0">
                <a:solidFill>
                  <a:srgbClr val="003300"/>
                </a:solidFill>
                <a:latin typeface="Arial"/>
                <a:cs typeface="Arial"/>
              </a:rPr>
              <a:t>my system, only I use</a:t>
            </a:r>
            <a:r>
              <a:rPr sz="2000" spc="-105" dirty="0">
                <a:solidFill>
                  <a:srgbClr val="003300"/>
                </a:solidFill>
                <a:latin typeface="Arial"/>
                <a:cs typeface="Arial"/>
              </a:rPr>
              <a:t> </a:t>
            </a:r>
            <a:r>
              <a:rPr sz="2000" spc="-5" dirty="0">
                <a:solidFill>
                  <a:srgbClr val="003300"/>
                </a:solidFill>
                <a:latin typeface="Arial"/>
                <a:cs typeface="Arial"/>
              </a:rPr>
              <a:t>it</a:t>
            </a:r>
            <a:r>
              <a:rPr lang="en-CA" sz="2000" spc="-5" dirty="0">
                <a:solidFill>
                  <a:srgbClr val="003300"/>
                </a:solidFill>
                <a:latin typeface="Arial"/>
                <a:cs typeface="Arial"/>
              </a:rPr>
              <a:t> (consider a laptop)</a:t>
            </a:r>
            <a:endParaRPr sz="2000" dirty="0">
              <a:latin typeface="Arial"/>
              <a:cs typeface="Arial"/>
            </a:endParaRPr>
          </a:p>
          <a:p>
            <a:pPr marL="756285" marR="774065" lvl="1" indent="-287020">
              <a:lnSpc>
                <a:spcPct val="80000"/>
              </a:lnSpc>
              <a:spcBef>
                <a:spcPts val="480"/>
              </a:spcBef>
              <a:buClr>
                <a:srgbClr val="336699"/>
              </a:buClr>
              <a:buSzPct val="75000"/>
              <a:buFont typeface="Wingdings"/>
              <a:buChar char=""/>
              <a:tabLst>
                <a:tab pos="756285" algn="l"/>
                <a:tab pos="756920" algn="l"/>
              </a:tabLst>
            </a:pPr>
            <a:r>
              <a:rPr sz="2000" b="1" spc="-5" dirty="0">
                <a:solidFill>
                  <a:srgbClr val="003366"/>
                </a:solidFill>
                <a:latin typeface="Arial"/>
                <a:cs typeface="Arial"/>
              </a:rPr>
              <a:t>i.e, </a:t>
            </a:r>
            <a:r>
              <a:rPr sz="2000" b="1" dirty="0">
                <a:solidFill>
                  <a:srgbClr val="003366"/>
                </a:solidFill>
                <a:latin typeface="Arial"/>
                <a:cs typeface="Arial"/>
              </a:rPr>
              <a:t>desktop </a:t>
            </a:r>
            <a:r>
              <a:rPr sz="2000" b="1" spc="-5" dirty="0">
                <a:solidFill>
                  <a:srgbClr val="003366"/>
                </a:solidFill>
                <a:latin typeface="Arial"/>
                <a:cs typeface="Arial"/>
              </a:rPr>
              <a:t>system </a:t>
            </a:r>
            <a:r>
              <a:rPr sz="2000" b="1" spc="5" dirty="0">
                <a:solidFill>
                  <a:srgbClr val="003366"/>
                </a:solidFill>
                <a:latin typeface="Arial"/>
                <a:cs typeface="Arial"/>
              </a:rPr>
              <a:t>with </a:t>
            </a:r>
            <a:r>
              <a:rPr sz="2000" b="1" dirty="0">
                <a:solidFill>
                  <a:srgbClr val="003366"/>
                </a:solidFill>
                <a:latin typeface="Arial"/>
                <a:cs typeface="Arial"/>
              </a:rPr>
              <a:t>one user monopolizing</a:t>
            </a:r>
            <a:r>
              <a:rPr sz="2000" b="1" spc="-160" dirty="0">
                <a:solidFill>
                  <a:srgbClr val="003366"/>
                </a:solidFill>
                <a:latin typeface="Arial"/>
                <a:cs typeface="Arial"/>
              </a:rPr>
              <a:t> </a:t>
            </a:r>
            <a:r>
              <a:rPr sz="2000" b="1" dirty="0">
                <a:solidFill>
                  <a:srgbClr val="003366"/>
                </a:solidFill>
                <a:latin typeface="Arial"/>
                <a:cs typeface="Arial"/>
              </a:rPr>
              <a:t>its  resources</a:t>
            </a:r>
            <a:endParaRPr sz="2000" dirty="0">
              <a:latin typeface="Arial"/>
              <a:cs typeface="Arial"/>
            </a:endParaRPr>
          </a:p>
          <a:p>
            <a:pPr marL="756285" lvl="1" indent="-287020">
              <a:lnSpc>
                <a:spcPct val="100000"/>
              </a:lnSpc>
              <a:buClr>
                <a:srgbClr val="336699"/>
              </a:buClr>
              <a:buSzPct val="75000"/>
              <a:buFont typeface="Wingdings"/>
              <a:buChar char=""/>
              <a:tabLst>
                <a:tab pos="756285" algn="l"/>
                <a:tab pos="756920" algn="l"/>
              </a:tabLst>
            </a:pPr>
            <a:r>
              <a:rPr sz="2000" b="1" dirty="0">
                <a:solidFill>
                  <a:srgbClr val="003366"/>
                </a:solidFill>
                <a:latin typeface="Arial"/>
                <a:cs typeface="Arial"/>
              </a:rPr>
              <a:t>OS maximizes the </a:t>
            </a:r>
            <a:r>
              <a:rPr sz="2000" b="1" spc="10" dirty="0">
                <a:solidFill>
                  <a:srgbClr val="003366"/>
                </a:solidFill>
                <a:latin typeface="Arial"/>
                <a:cs typeface="Arial"/>
              </a:rPr>
              <a:t>work </a:t>
            </a:r>
            <a:r>
              <a:rPr sz="2000" b="1" dirty="0">
                <a:solidFill>
                  <a:srgbClr val="003366"/>
                </a:solidFill>
                <a:latin typeface="Arial"/>
                <a:cs typeface="Arial"/>
              </a:rPr>
              <a:t>or </a:t>
            </a:r>
            <a:r>
              <a:rPr sz="2000" b="1" spc="-10" dirty="0">
                <a:solidFill>
                  <a:srgbClr val="003366"/>
                </a:solidFill>
                <a:latin typeface="Arial"/>
                <a:cs typeface="Arial"/>
              </a:rPr>
              <a:t>play </a:t>
            </a:r>
            <a:r>
              <a:rPr sz="2000" b="1" dirty="0">
                <a:solidFill>
                  <a:srgbClr val="003366"/>
                </a:solidFill>
                <a:latin typeface="Arial"/>
                <a:cs typeface="Arial"/>
              </a:rPr>
              <a:t>user </a:t>
            </a:r>
            <a:r>
              <a:rPr sz="2000" b="1" spc="-5" dirty="0">
                <a:solidFill>
                  <a:srgbClr val="003366"/>
                </a:solidFill>
                <a:latin typeface="Arial"/>
                <a:cs typeface="Arial"/>
              </a:rPr>
              <a:t>is</a:t>
            </a:r>
            <a:r>
              <a:rPr sz="2000" b="1" spc="-180" dirty="0">
                <a:solidFill>
                  <a:srgbClr val="003366"/>
                </a:solidFill>
                <a:latin typeface="Arial"/>
                <a:cs typeface="Arial"/>
              </a:rPr>
              <a:t> </a:t>
            </a:r>
            <a:r>
              <a:rPr sz="2000" b="1" dirty="0">
                <a:solidFill>
                  <a:srgbClr val="003366"/>
                </a:solidFill>
                <a:latin typeface="Arial"/>
                <a:cs typeface="Arial"/>
              </a:rPr>
              <a:t>performing.</a:t>
            </a:r>
            <a:endParaRPr sz="2000" dirty="0">
              <a:latin typeface="Arial"/>
              <a:cs typeface="Arial"/>
            </a:endParaRPr>
          </a:p>
          <a:p>
            <a:pPr marL="756285" marR="925830" lvl="1" indent="-287020">
              <a:lnSpc>
                <a:spcPts val="1920"/>
              </a:lnSpc>
              <a:spcBef>
                <a:spcPts val="465"/>
              </a:spcBef>
              <a:buClr>
                <a:srgbClr val="336699"/>
              </a:buClr>
              <a:buSzPct val="75000"/>
              <a:buFont typeface="Wingdings"/>
              <a:buChar char=""/>
              <a:tabLst>
                <a:tab pos="756285" algn="l"/>
                <a:tab pos="756920" algn="l"/>
              </a:tabLst>
            </a:pPr>
            <a:r>
              <a:rPr sz="2000" b="1" dirty="0">
                <a:solidFill>
                  <a:srgbClr val="003366"/>
                </a:solidFill>
                <a:latin typeface="Arial"/>
                <a:cs typeface="Arial"/>
              </a:rPr>
              <a:t>OS designed mostly for ease of use, not</a:t>
            </a:r>
            <a:r>
              <a:rPr sz="2000" b="1" spc="-160" dirty="0">
                <a:solidFill>
                  <a:srgbClr val="003366"/>
                </a:solidFill>
                <a:latin typeface="Arial"/>
                <a:cs typeface="Arial"/>
              </a:rPr>
              <a:t> </a:t>
            </a:r>
            <a:r>
              <a:rPr sz="2000" b="1" dirty="0">
                <a:solidFill>
                  <a:srgbClr val="003366"/>
                </a:solidFill>
                <a:latin typeface="Arial"/>
                <a:cs typeface="Arial"/>
              </a:rPr>
              <a:t>resource  utilisation.</a:t>
            </a:r>
            <a:endParaRPr sz="2000" dirty="0">
              <a:latin typeface="Arial"/>
              <a:cs typeface="Arial"/>
            </a:endParaRPr>
          </a:p>
          <a:p>
            <a:pPr marL="756285" lvl="1" indent="-287020">
              <a:lnSpc>
                <a:spcPct val="100000"/>
              </a:lnSpc>
              <a:spcBef>
                <a:spcPts val="15"/>
              </a:spcBef>
              <a:buClr>
                <a:srgbClr val="336699"/>
              </a:buClr>
              <a:buSzPct val="75000"/>
              <a:buFont typeface="Wingdings"/>
              <a:buChar char=""/>
              <a:tabLst>
                <a:tab pos="756285" algn="l"/>
                <a:tab pos="756920" algn="l"/>
              </a:tabLst>
            </a:pPr>
            <a:r>
              <a:rPr sz="2000" b="1" dirty="0">
                <a:solidFill>
                  <a:srgbClr val="003366"/>
                </a:solidFill>
                <a:latin typeface="Arial"/>
                <a:cs typeface="Arial"/>
              </a:rPr>
              <a:t>Handheld </a:t>
            </a:r>
            <a:r>
              <a:rPr sz="2000" b="1" spc="-5" dirty="0">
                <a:solidFill>
                  <a:srgbClr val="003366"/>
                </a:solidFill>
                <a:latin typeface="Arial"/>
                <a:cs typeface="Arial"/>
              </a:rPr>
              <a:t>systems </a:t>
            </a:r>
            <a:r>
              <a:rPr sz="2000" b="1" dirty="0">
                <a:solidFill>
                  <a:srgbClr val="003366"/>
                </a:solidFill>
                <a:latin typeface="Arial"/>
                <a:cs typeface="Arial"/>
              </a:rPr>
              <a:t>– usability + </a:t>
            </a:r>
            <a:r>
              <a:rPr sz="2000" b="1" spc="-5" dirty="0">
                <a:solidFill>
                  <a:srgbClr val="003366"/>
                </a:solidFill>
                <a:latin typeface="Arial"/>
                <a:cs typeface="Arial"/>
              </a:rPr>
              <a:t>low </a:t>
            </a:r>
            <a:r>
              <a:rPr sz="2000" b="1" dirty="0">
                <a:solidFill>
                  <a:srgbClr val="003366"/>
                </a:solidFill>
                <a:latin typeface="Arial"/>
                <a:cs typeface="Arial"/>
              </a:rPr>
              <a:t>hardware</a:t>
            </a:r>
            <a:r>
              <a:rPr sz="2000" b="1" spc="-120" dirty="0">
                <a:solidFill>
                  <a:srgbClr val="003366"/>
                </a:solidFill>
                <a:latin typeface="Arial"/>
                <a:cs typeface="Arial"/>
              </a:rPr>
              <a:t> </a:t>
            </a:r>
            <a:r>
              <a:rPr sz="2000" b="1" dirty="0">
                <a:solidFill>
                  <a:srgbClr val="003366"/>
                </a:solidFill>
                <a:latin typeface="Arial"/>
                <a:cs typeface="Arial"/>
              </a:rPr>
              <a:t>demand</a:t>
            </a:r>
            <a:endParaRPr sz="2000" dirty="0">
              <a:latin typeface="Arial"/>
              <a:cs typeface="Arial"/>
            </a:endParaRPr>
          </a:p>
          <a:p>
            <a:pPr marL="355600" indent="-342900">
              <a:lnSpc>
                <a:spcPct val="100000"/>
              </a:lnSpc>
              <a:buClr>
                <a:srgbClr val="006666"/>
              </a:buClr>
              <a:buFont typeface="Wingdings"/>
              <a:buChar char=""/>
              <a:tabLst>
                <a:tab pos="354965" algn="l"/>
                <a:tab pos="355600" algn="l"/>
              </a:tabLst>
            </a:pPr>
            <a:r>
              <a:rPr sz="2000" dirty="0">
                <a:solidFill>
                  <a:srgbClr val="003300"/>
                </a:solidFill>
                <a:latin typeface="Arial"/>
                <a:cs typeface="Arial"/>
              </a:rPr>
              <a:t>This </a:t>
            </a:r>
            <a:r>
              <a:rPr sz="2000" spc="-5" dirty="0">
                <a:solidFill>
                  <a:srgbClr val="003300"/>
                </a:solidFill>
                <a:latin typeface="Arial"/>
                <a:cs typeface="Arial"/>
              </a:rPr>
              <a:t>is </a:t>
            </a:r>
            <a:r>
              <a:rPr sz="2000" dirty="0">
                <a:solidFill>
                  <a:srgbClr val="003300"/>
                </a:solidFill>
                <a:latin typeface="Arial"/>
                <a:cs typeface="Arial"/>
              </a:rPr>
              <a:t>the big dedicated computer, I'm lucky to have CPU</a:t>
            </a:r>
            <a:r>
              <a:rPr sz="2000" spc="-160" dirty="0">
                <a:solidFill>
                  <a:srgbClr val="003300"/>
                </a:solidFill>
                <a:latin typeface="Arial"/>
                <a:cs typeface="Arial"/>
              </a:rPr>
              <a:t> </a:t>
            </a:r>
            <a:r>
              <a:rPr sz="2000" spc="-5" dirty="0">
                <a:solidFill>
                  <a:srgbClr val="003300"/>
                </a:solidFill>
                <a:latin typeface="Arial"/>
                <a:cs typeface="Arial"/>
              </a:rPr>
              <a:t>time</a:t>
            </a:r>
            <a:endParaRPr sz="2000" dirty="0">
              <a:latin typeface="Arial"/>
              <a:cs typeface="Arial"/>
            </a:endParaRPr>
          </a:p>
          <a:p>
            <a:pPr marL="756285" lvl="1" indent="-287020">
              <a:lnSpc>
                <a:spcPct val="100000"/>
              </a:lnSpc>
              <a:spcBef>
                <a:spcPts val="5"/>
              </a:spcBef>
              <a:buClr>
                <a:srgbClr val="336699"/>
              </a:buClr>
              <a:buSzPct val="75000"/>
              <a:buFont typeface="Wingdings"/>
              <a:buChar char=""/>
              <a:tabLst>
                <a:tab pos="756285" algn="l"/>
                <a:tab pos="756920" algn="l"/>
              </a:tabLst>
            </a:pPr>
            <a:r>
              <a:rPr sz="2000" dirty="0">
                <a:solidFill>
                  <a:srgbClr val="003366"/>
                </a:solidFill>
                <a:latin typeface="Arial"/>
                <a:cs typeface="Arial"/>
              </a:rPr>
              <a:t>i.e Mainframe or</a:t>
            </a:r>
            <a:r>
              <a:rPr sz="2000" spc="-65" dirty="0">
                <a:solidFill>
                  <a:srgbClr val="003366"/>
                </a:solidFill>
                <a:latin typeface="Arial"/>
                <a:cs typeface="Arial"/>
              </a:rPr>
              <a:t> </a:t>
            </a:r>
            <a:r>
              <a:rPr sz="2000" dirty="0">
                <a:solidFill>
                  <a:srgbClr val="003366"/>
                </a:solidFill>
                <a:latin typeface="Arial"/>
                <a:cs typeface="Arial"/>
              </a:rPr>
              <a:t>minicomputer</a:t>
            </a:r>
            <a:endParaRPr sz="2000" dirty="0">
              <a:latin typeface="Arial"/>
              <a:cs typeface="Arial"/>
            </a:endParaRPr>
          </a:p>
          <a:p>
            <a:pPr marL="756285" marR="121285" lvl="1" indent="-287020">
              <a:lnSpc>
                <a:spcPts val="1920"/>
              </a:lnSpc>
              <a:spcBef>
                <a:spcPts val="459"/>
              </a:spcBef>
              <a:buClr>
                <a:srgbClr val="336699"/>
              </a:buClr>
              <a:buSzPct val="75000"/>
              <a:buFont typeface="Wingdings"/>
              <a:buChar char=""/>
              <a:tabLst>
                <a:tab pos="756285" algn="l"/>
                <a:tab pos="756920" algn="l"/>
              </a:tabLst>
            </a:pPr>
            <a:r>
              <a:rPr sz="2000" dirty="0">
                <a:solidFill>
                  <a:srgbClr val="003366"/>
                </a:solidFill>
                <a:latin typeface="Arial"/>
                <a:cs typeface="Arial"/>
              </a:rPr>
              <a:t>The OS </a:t>
            </a:r>
            <a:r>
              <a:rPr sz="2000" spc="-5" dirty="0">
                <a:solidFill>
                  <a:srgbClr val="003366"/>
                </a:solidFill>
                <a:latin typeface="Arial"/>
                <a:cs typeface="Arial"/>
              </a:rPr>
              <a:t>is </a:t>
            </a:r>
            <a:r>
              <a:rPr sz="2000" dirty="0">
                <a:solidFill>
                  <a:srgbClr val="003366"/>
                </a:solidFill>
                <a:latin typeface="Arial"/>
                <a:cs typeface="Arial"/>
              </a:rPr>
              <a:t>designed to maximize the use of resources</a:t>
            </a:r>
            <a:r>
              <a:rPr sz="2000" spc="-170" dirty="0">
                <a:solidFill>
                  <a:srgbClr val="003366"/>
                </a:solidFill>
                <a:latin typeface="Arial"/>
                <a:cs typeface="Arial"/>
              </a:rPr>
              <a:t> </a:t>
            </a:r>
            <a:r>
              <a:rPr sz="2000" dirty="0">
                <a:solidFill>
                  <a:srgbClr val="003366"/>
                </a:solidFill>
                <a:latin typeface="Arial"/>
                <a:cs typeface="Arial"/>
              </a:rPr>
              <a:t>(CPU,  memory,</a:t>
            </a:r>
            <a:r>
              <a:rPr sz="2000" spc="-40" dirty="0">
                <a:solidFill>
                  <a:srgbClr val="003366"/>
                </a:solidFill>
                <a:latin typeface="Arial"/>
                <a:cs typeface="Arial"/>
              </a:rPr>
              <a:t> </a:t>
            </a:r>
            <a:r>
              <a:rPr sz="2000" spc="-5" dirty="0">
                <a:solidFill>
                  <a:srgbClr val="003366"/>
                </a:solidFill>
                <a:latin typeface="Arial"/>
                <a:cs typeface="Arial"/>
              </a:rPr>
              <a:t>I/O)</a:t>
            </a:r>
            <a:endParaRPr sz="2000" dirty="0">
              <a:latin typeface="Arial"/>
              <a:cs typeface="Arial"/>
            </a:endParaRPr>
          </a:p>
          <a:p>
            <a:pPr marL="355600" indent="-342900">
              <a:lnSpc>
                <a:spcPct val="100000"/>
              </a:lnSpc>
              <a:spcBef>
                <a:spcPts val="20"/>
              </a:spcBef>
              <a:buClr>
                <a:srgbClr val="006666"/>
              </a:buClr>
              <a:buFont typeface="Wingdings"/>
              <a:buChar char=""/>
              <a:tabLst>
                <a:tab pos="354965" algn="l"/>
                <a:tab pos="355600" algn="l"/>
              </a:tabLst>
            </a:pPr>
            <a:r>
              <a:rPr sz="2000" dirty="0">
                <a:solidFill>
                  <a:srgbClr val="003300"/>
                </a:solidFill>
                <a:latin typeface="Arial"/>
                <a:cs typeface="Arial"/>
              </a:rPr>
              <a:t>Computer</a:t>
            </a:r>
            <a:r>
              <a:rPr sz="2000" spc="-45" dirty="0">
                <a:solidFill>
                  <a:srgbClr val="003300"/>
                </a:solidFill>
                <a:latin typeface="Arial"/>
                <a:cs typeface="Arial"/>
              </a:rPr>
              <a:t> </a:t>
            </a:r>
            <a:r>
              <a:rPr sz="2000" dirty="0">
                <a:solidFill>
                  <a:srgbClr val="003300"/>
                </a:solidFill>
                <a:latin typeface="Arial"/>
                <a:cs typeface="Arial"/>
              </a:rPr>
              <a:t>sharing</a:t>
            </a:r>
            <a:endParaRPr sz="2000" dirty="0">
              <a:latin typeface="Arial"/>
              <a:cs typeface="Arial"/>
            </a:endParaRPr>
          </a:p>
          <a:p>
            <a:pPr marL="756285" lvl="1" indent="-287020">
              <a:lnSpc>
                <a:spcPct val="100000"/>
              </a:lnSpc>
              <a:buClr>
                <a:srgbClr val="336699"/>
              </a:buClr>
              <a:buSzPct val="75000"/>
              <a:buFont typeface="Wingdings"/>
              <a:buChar char=""/>
              <a:tabLst>
                <a:tab pos="756285" algn="l"/>
                <a:tab pos="756920" algn="l"/>
              </a:tabLst>
            </a:pPr>
            <a:r>
              <a:rPr sz="2000" spc="-5" dirty="0">
                <a:solidFill>
                  <a:srgbClr val="003366"/>
                </a:solidFill>
                <a:latin typeface="Arial"/>
                <a:cs typeface="Arial"/>
              </a:rPr>
              <a:t>ie </a:t>
            </a:r>
            <a:r>
              <a:rPr sz="2000" dirty="0">
                <a:solidFill>
                  <a:srgbClr val="003366"/>
                </a:solidFill>
                <a:latin typeface="Arial"/>
                <a:cs typeface="Arial"/>
              </a:rPr>
              <a:t>workstations connected to a network of</a:t>
            </a:r>
            <a:r>
              <a:rPr sz="2000" spc="-160" dirty="0">
                <a:solidFill>
                  <a:srgbClr val="003366"/>
                </a:solidFill>
                <a:latin typeface="Arial"/>
                <a:cs typeface="Arial"/>
              </a:rPr>
              <a:t> </a:t>
            </a:r>
            <a:r>
              <a:rPr sz="2000" dirty="0">
                <a:solidFill>
                  <a:srgbClr val="003366"/>
                </a:solidFill>
                <a:latin typeface="Arial"/>
                <a:cs typeface="Arial"/>
              </a:rPr>
              <a:t>servers</a:t>
            </a:r>
            <a:endParaRPr sz="2000" dirty="0">
              <a:latin typeface="Arial"/>
              <a:cs typeface="Arial"/>
            </a:endParaRPr>
          </a:p>
          <a:p>
            <a:pPr marL="756285" lvl="1" indent="-287020">
              <a:lnSpc>
                <a:spcPct val="100000"/>
              </a:lnSpc>
              <a:buClr>
                <a:srgbClr val="336699"/>
              </a:buClr>
              <a:buSzPct val="75000"/>
              <a:buFont typeface="Wingdings"/>
              <a:buChar char=""/>
              <a:tabLst>
                <a:tab pos="756285" algn="l"/>
                <a:tab pos="756920" algn="l"/>
              </a:tabLst>
            </a:pPr>
            <a:r>
              <a:rPr sz="2000" dirty="0">
                <a:solidFill>
                  <a:srgbClr val="003366"/>
                </a:solidFill>
                <a:latin typeface="Arial"/>
                <a:cs typeface="Arial"/>
              </a:rPr>
              <a:t>Dedicated and shared</a:t>
            </a:r>
            <a:r>
              <a:rPr sz="2000" spc="-75" dirty="0">
                <a:solidFill>
                  <a:srgbClr val="003366"/>
                </a:solidFill>
                <a:latin typeface="Arial"/>
                <a:cs typeface="Arial"/>
              </a:rPr>
              <a:t> </a:t>
            </a:r>
            <a:r>
              <a:rPr sz="2000" dirty="0">
                <a:solidFill>
                  <a:srgbClr val="003366"/>
                </a:solidFill>
                <a:latin typeface="Arial"/>
                <a:cs typeface="Arial"/>
              </a:rPr>
              <a:t>resources</a:t>
            </a:r>
            <a:endParaRPr sz="2000" dirty="0">
              <a:latin typeface="Arial"/>
              <a:cs typeface="Arial"/>
            </a:endParaRPr>
          </a:p>
          <a:p>
            <a:pPr marL="756285" lvl="1" indent="-287020">
              <a:lnSpc>
                <a:spcPct val="100000"/>
              </a:lnSpc>
              <a:buClr>
                <a:srgbClr val="336699"/>
              </a:buClr>
              <a:buSzPct val="75000"/>
              <a:buFont typeface="Wingdings"/>
              <a:buChar char=""/>
              <a:tabLst>
                <a:tab pos="756285" algn="l"/>
                <a:tab pos="756920" algn="l"/>
              </a:tabLst>
            </a:pPr>
            <a:r>
              <a:rPr sz="2000" dirty="0">
                <a:solidFill>
                  <a:srgbClr val="003366"/>
                </a:solidFill>
                <a:latin typeface="Arial"/>
                <a:cs typeface="Arial"/>
              </a:rPr>
              <a:t>OS balances individual needs with resource utilization</a:t>
            </a:r>
            <a:r>
              <a:rPr sz="2000" spc="-120" dirty="0">
                <a:solidFill>
                  <a:srgbClr val="003366"/>
                </a:solidFill>
                <a:latin typeface="Arial"/>
                <a:cs typeface="Arial"/>
              </a:rPr>
              <a:t> </a:t>
            </a:r>
            <a:r>
              <a:rPr sz="2000" dirty="0">
                <a:solidFill>
                  <a:srgbClr val="003366"/>
                </a:solidFill>
                <a:latin typeface="Arial"/>
                <a:cs typeface="Arial"/>
              </a:rPr>
              <a:t>needs</a:t>
            </a:r>
            <a:endParaRPr sz="2000" dirty="0">
              <a:latin typeface="Arial"/>
              <a:cs typeface="Arial"/>
            </a:endParaRPr>
          </a:p>
          <a:p>
            <a:pPr marL="355600" indent="-342900">
              <a:lnSpc>
                <a:spcPct val="100000"/>
              </a:lnSpc>
              <a:buClr>
                <a:srgbClr val="006666"/>
              </a:buClr>
              <a:buFont typeface="Wingdings"/>
              <a:buChar char=""/>
              <a:tabLst>
                <a:tab pos="354965" algn="l"/>
                <a:tab pos="355600" algn="l"/>
              </a:tabLst>
            </a:pPr>
            <a:r>
              <a:rPr sz="2000" dirty="0">
                <a:solidFill>
                  <a:srgbClr val="003300"/>
                </a:solidFill>
                <a:latin typeface="Arial"/>
                <a:cs typeface="Arial"/>
              </a:rPr>
              <a:t>What? There </a:t>
            </a:r>
            <a:r>
              <a:rPr sz="2000" spc="-5" dirty="0">
                <a:solidFill>
                  <a:srgbClr val="003300"/>
                </a:solidFill>
                <a:latin typeface="Arial"/>
                <a:cs typeface="Arial"/>
              </a:rPr>
              <a:t>is </a:t>
            </a:r>
            <a:r>
              <a:rPr sz="2000" dirty="0">
                <a:solidFill>
                  <a:srgbClr val="003300"/>
                </a:solidFill>
                <a:latin typeface="Arial"/>
                <a:cs typeface="Arial"/>
              </a:rPr>
              <a:t>a computer</a:t>
            </a:r>
            <a:r>
              <a:rPr sz="2000" spc="-100" dirty="0">
                <a:solidFill>
                  <a:srgbClr val="003300"/>
                </a:solidFill>
                <a:latin typeface="Arial"/>
                <a:cs typeface="Arial"/>
              </a:rPr>
              <a:t> </a:t>
            </a:r>
            <a:r>
              <a:rPr sz="2000" dirty="0">
                <a:solidFill>
                  <a:srgbClr val="003300"/>
                </a:solidFill>
                <a:latin typeface="Arial"/>
                <a:cs typeface="Arial"/>
              </a:rPr>
              <a:t>inside.</a:t>
            </a:r>
            <a:endParaRPr sz="2000" dirty="0">
              <a:latin typeface="Arial"/>
              <a:cs typeface="Arial"/>
            </a:endParaRPr>
          </a:p>
          <a:p>
            <a:pPr marL="756285" lvl="1" indent="-287020">
              <a:lnSpc>
                <a:spcPct val="100000"/>
              </a:lnSpc>
              <a:buClr>
                <a:srgbClr val="336699"/>
              </a:buClr>
              <a:buSzPct val="75000"/>
              <a:buFont typeface="Wingdings"/>
              <a:buChar char=""/>
              <a:tabLst>
                <a:tab pos="756285" algn="l"/>
                <a:tab pos="756920" algn="l"/>
              </a:tabLst>
            </a:pPr>
            <a:r>
              <a:rPr sz="2000" dirty="0">
                <a:solidFill>
                  <a:srgbClr val="003366"/>
                </a:solidFill>
                <a:latin typeface="Arial"/>
                <a:cs typeface="Arial"/>
              </a:rPr>
              <a:t>Embedded systems designed to run with minimal</a:t>
            </a:r>
            <a:r>
              <a:rPr sz="2000" spc="-140" dirty="0">
                <a:solidFill>
                  <a:srgbClr val="003366"/>
                </a:solidFill>
                <a:latin typeface="Arial"/>
                <a:cs typeface="Arial"/>
              </a:rPr>
              <a:t> </a:t>
            </a:r>
            <a:r>
              <a:rPr sz="2000" dirty="0">
                <a:solidFill>
                  <a:srgbClr val="003366"/>
                </a:solidFill>
                <a:latin typeface="Arial"/>
                <a:cs typeface="Arial"/>
              </a:rPr>
              <a:t>intervention</a:t>
            </a:r>
            <a:endParaRPr sz="2000" dirty="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8802" y="0"/>
            <a:ext cx="7753597" cy="635000"/>
          </a:xfrm>
          <a:prstGeom prst="rect">
            <a:avLst/>
          </a:prstGeom>
        </p:spPr>
        <p:txBody>
          <a:bodyPr vert="horz" wrap="square" lIns="0" tIns="12065" rIns="0" bIns="0" rtlCol="0">
            <a:spAutoFit/>
          </a:bodyPr>
          <a:lstStyle/>
          <a:p>
            <a:pPr marL="12700">
              <a:lnSpc>
                <a:spcPct val="100000"/>
              </a:lnSpc>
              <a:spcBef>
                <a:spcPts val="95"/>
              </a:spcBef>
            </a:pPr>
            <a:r>
              <a:rPr spc="-5" dirty="0"/>
              <a:t>What do operating </a:t>
            </a:r>
            <a:r>
              <a:rPr spc="-10" dirty="0"/>
              <a:t>systems</a:t>
            </a:r>
            <a:r>
              <a:rPr spc="5" dirty="0"/>
              <a:t> </a:t>
            </a:r>
            <a:r>
              <a:rPr spc="-5" dirty="0"/>
              <a:t>do?</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23</a:t>
            </a:fld>
            <a:endParaRPr dirty="0"/>
          </a:p>
        </p:txBody>
      </p:sp>
      <p:sp>
        <p:nvSpPr>
          <p:cNvPr id="8" name="object 8"/>
          <p:cNvSpPr txBox="1"/>
          <p:nvPr/>
        </p:nvSpPr>
        <p:spPr>
          <a:xfrm>
            <a:off x="519176" y="1150111"/>
            <a:ext cx="7558405" cy="4038600"/>
          </a:xfrm>
          <a:prstGeom prst="rect">
            <a:avLst/>
          </a:prstGeom>
        </p:spPr>
        <p:txBody>
          <a:bodyPr vert="horz" wrap="square" lIns="0" tIns="12700" rIns="0" bIns="0" rtlCol="0">
            <a:spAutoFit/>
          </a:bodyPr>
          <a:lstStyle/>
          <a:p>
            <a:pPr marL="354965" marR="97790" indent="-342900">
              <a:lnSpc>
                <a:spcPct val="100000"/>
              </a:lnSpc>
              <a:spcBef>
                <a:spcPts val="100"/>
              </a:spcBef>
              <a:buClr>
                <a:srgbClr val="006666"/>
              </a:buClr>
              <a:buFont typeface="Wingdings"/>
              <a:buChar char=""/>
              <a:tabLst>
                <a:tab pos="354965" algn="l"/>
                <a:tab pos="355600" algn="l"/>
              </a:tabLst>
            </a:pPr>
            <a:r>
              <a:rPr sz="2400" b="1" dirty="0">
                <a:solidFill>
                  <a:srgbClr val="003300"/>
                </a:solidFill>
                <a:latin typeface="Arial"/>
                <a:cs typeface="Arial"/>
              </a:rPr>
              <a:t>Write </a:t>
            </a:r>
            <a:r>
              <a:rPr sz="2400" b="1" spc="-5" dirty="0">
                <a:solidFill>
                  <a:srgbClr val="003300"/>
                </a:solidFill>
                <a:latin typeface="Arial"/>
                <a:cs typeface="Arial"/>
              </a:rPr>
              <a:t>a sentence </a:t>
            </a:r>
            <a:r>
              <a:rPr sz="2400" b="1" dirty="0">
                <a:solidFill>
                  <a:srgbClr val="003300"/>
                </a:solidFill>
                <a:latin typeface="Arial"/>
                <a:cs typeface="Arial"/>
              </a:rPr>
              <a:t>or </a:t>
            </a:r>
            <a:r>
              <a:rPr sz="2400" b="1" spc="10" dirty="0">
                <a:solidFill>
                  <a:srgbClr val="003300"/>
                </a:solidFill>
                <a:latin typeface="Arial"/>
                <a:cs typeface="Arial"/>
              </a:rPr>
              <a:t>two </a:t>
            </a:r>
            <a:r>
              <a:rPr sz="2400" b="1" dirty="0">
                <a:solidFill>
                  <a:srgbClr val="003300"/>
                </a:solidFill>
                <a:latin typeface="Arial"/>
                <a:cs typeface="Arial"/>
              </a:rPr>
              <a:t>that summarizes the</a:t>
            </a:r>
            <a:r>
              <a:rPr sz="2400" b="1" spc="-110" dirty="0">
                <a:solidFill>
                  <a:srgbClr val="003300"/>
                </a:solidFill>
                <a:latin typeface="Arial"/>
                <a:cs typeface="Arial"/>
              </a:rPr>
              <a:t> </a:t>
            </a:r>
            <a:r>
              <a:rPr sz="2400" b="1" dirty="0">
                <a:solidFill>
                  <a:srgbClr val="003300"/>
                </a:solidFill>
                <a:latin typeface="Arial"/>
                <a:cs typeface="Arial"/>
              </a:rPr>
              <a:t>role  of the</a:t>
            </a:r>
            <a:r>
              <a:rPr sz="2400" b="1" spc="-20" dirty="0">
                <a:solidFill>
                  <a:srgbClr val="003300"/>
                </a:solidFill>
                <a:latin typeface="Arial"/>
                <a:cs typeface="Arial"/>
              </a:rPr>
              <a:t> </a:t>
            </a:r>
            <a:r>
              <a:rPr sz="2400" b="1" dirty="0">
                <a:solidFill>
                  <a:srgbClr val="003300"/>
                </a:solidFill>
                <a:latin typeface="Arial"/>
                <a:cs typeface="Arial"/>
              </a:rPr>
              <a:t>OS.</a:t>
            </a:r>
            <a:endParaRPr sz="2400" dirty="0">
              <a:latin typeface="Arial"/>
              <a:cs typeface="Arial"/>
            </a:endParaRPr>
          </a:p>
          <a:p>
            <a:pPr marL="756285" lvl="1" indent="-287655">
              <a:lnSpc>
                <a:spcPct val="100000"/>
              </a:lnSpc>
              <a:spcBef>
                <a:spcPts val="52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OS is the program most involved </a:t>
            </a:r>
            <a:r>
              <a:rPr sz="2200" b="1" dirty="0">
                <a:solidFill>
                  <a:srgbClr val="003366"/>
                </a:solidFill>
                <a:latin typeface="Arial"/>
                <a:cs typeface="Arial"/>
              </a:rPr>
              <a:t>with</a:t>
            </a:r>
            <a:r>
              <a:rPr sz="2200" b="1" spc="95" dirty="0">
                <a:solidFill>
                  <a:srgbClr val="003366"/>
                </a:solidFill>
                <a:latin typeface="Arial"/>
                <a:cs typeface="Arial"/>
              </a:rPr>
              <a:t> </a:t>
            </a:r>
            <a:r>
              <a:rPr sz="2200" b="1" dirty="0">
                <a:solidFill>
                  <a:srgbClr val="003366"/>
                </a:solidFill>
                <a:latin typeface="Arial"/>
                <a:cs typeface="Arial"/>
              </a:rPr>
              <a:t>hardware</a:t>
            </a:r>
            <a:endParaRPr sz="2200" dirty="0">
              <a:latin typeface="Arial"/>
              <a:cs typeface="Arial"/>
            </a:endParaRPr>
          </a:p>
          <a:p>
            <a:pPr marL="1155700" lvl="2" indent="-229235">
              <a:lnSpc>
                <a:spcPct val="100000"/>
              </a:lnSpc>
              <a:spcBef>
                <a:spcPts val="495"/>
              </a:spcBef>
              <a:buClr>
                <a:srgbClr val="009999"/>
              </a:buClr>
              <a:buSzPct val="65000"/>
              <a:buFont typeface="Arial"/>
              <a:buChar char="•"/>
              <a:tabLst>
                <a:tab pos="1155700" algn="l"/>
                <a:tab pos="1156335" algn="l"/>
              </a:tabLst>
            </a:pPr>
            <a:r>
              <a:rPr sz="2000" b="1" dirty="0">
                <a:solidFill>
                  <a:srgbClr val="006666"/>
                </a:solidFill>
                <a:latin typeface="Arial"/>
                <a:cs typeface="Arial"/>
              </a:rPr>
              <a:t>Hardware</a:t>
            </a:r>
            <a:r>
              <a:rPr sz="2000" b="1" spc="-55" dirty="0">
                <a:solidFill>
                  <a:srgbClr val="006666"/>
                </a:solidFill>
                <a:latin typeface="Arial"/>
                <a:cs typeface="Arial"/>
              </a:rPr>
              <a:t> </a:t>
            </a:r>
            <a:r>
              <a:rPr sz="2000" b="1" dirty="0">
                <a:solidFill>
                  <a:srgbClr val="006666"/>
                </a:solidFill>
                <a:latin typeface="Arial"/>
                <a:cs typeface="Arial"/>
              </a:rPr>
              <a:t>abstraction</a:t>
            </a:r>
            <a:r>
              <a:rPr lang="en-CA" sz="2000" b="1" dirty="0">
                <a:solidFill>
                  <a:srgbClr val="006666"/>
                </a:solidFill>
                <a:latin typeface="Arial"/>
                <a:cs typeface="Arial"/>
              </a:rPr>
              <a:t> (hides the details to the user)</a:t>
            </a:r>
            <a:endParaRPr sz="2000" dirty="0">
              <a:latin typeface="Arial"/>
              <a:cs typeface="Arial"/>
            </a:endParaRPr>
          </a:p>
          <a:p>
            <a:pPr marL="756285" lvl="1" indent="-287655">
              <a:lnSpc>
                <a:spcPct val="100000"/>
              </a:lnSpc>
              <a:spcBef>
                <a:spcPts val="51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The OS allocates</a:t>
            </a:r>
            <a:r>
              <a:rPr sz="2200" b="1" spc="50" dirty="0">
                <a:solidFill>
                  <a:srgbClr val="003366"/>
                </a:solidFill>
                <a:latin typeface="Arial"/>
                <a:cs typeface="Arial"/>
              </a:rPr>
              <a:t> </a:t>
            </a:r>
            <a:r>
              <a:rPr sz="2200" b="1" spc="-5" dirty="0">
                <a:solidFill>
                  <a:srgbClr val="003366"/>
                </a:solidFill>
                <a:latin typeface="Arial"/>
                <a:cs typeface="Arial"/>
              </a:rPr>
              <a:t>resources</a:t>
            </a:r>
            <a:endParaRPr sz="2200" dirty="0">
              <a:latin typeface="Arial"/>
              <a:cs typeface="Arial"/>
            </a:endParaRPr>
          </a:p>
          <a:p>
            <a:pPr marL="1155700" lvl="2" indent="-229235">
              <a:lnSpc>
                <a:spcPct val="100000"/>
              </a:lnSpc>
              <a:spcBef>
                <a:spcPts val="490"/>
              </a:spcBef>
              <a:buClr>
                <a:srgbClr val="009999"/>
              </a:buClr>
              <a:buSzPct val="65000"/>
              <a:buFont typeface="Arial"/>
              <a:buChar char="•"/>
              <a:tabLst>
                <a:tab pos="1155700" algn="l"/>
                <a:tab pos="1156335" algn="l"/>
              </a:tabLst>
            </a:pPr>
            <a:r>
              <a:rPr sz="2000" b="1" dirty="0">
                <a:solidFill>
                  <a:srgbClr val="006666"/>
                </a:solidFill>
                <a:latin typeface="Arial"/>
                <a:cs typeface="Arial"/>
              </a:rPr>
              <a:t>Manage all</a:t>
            </a:r>
            <a:r>
              <a:rPr sz="2000" b="1" spc="-45" dirty="0">
                <a:solidFill>
                  <a:srgbClr val="006666"/>
                </a:solidFill>
                <a:latin typeface="Arial"/>
                <a:cs typeface="Arial"/>
              </a:rPr>
              <a:t> </a:t>
            </a:r>
            <a:r>
              <a:rPr sz="2000" b="1" dirty="0">
                <a:solidFill>
                  <a:srgbClr val="006666"/>
                </a:solidFill>
                <a:latin typeface="Arial"/>
                <a:cs typeface="Arial"/>
              </a:rPr>
              <a:t>resources</a:t>
            </a:r>
            <a:endParaRPr sz="2000" dirty="0">
              <a:latin typeface="Arial"/>
              <a:cs typeface="Arial"/>
            </a:endParaRPr>
          </a:p>
          <a:p>
            <a:pPr marL="1155700" marR="304165" lvl="2" indent="-228600">
              <a:lnSpc>
                <a:spcPct val="100000"/>
              </a:lnSpc>
              <a:spcBef>
                <a:spcPts val="484"/>
              </a:spcBef>
              <a:buClr>
                <a:srgbClr val="009999"/>
              </a:buClr>
              <a:buSzPct val="65000"/>
              <a:buFont typeface="Arial"/>
              <a:buChar char="•"/>
              <a:tabLst>
                <a:tab pos="1155700" algn="l"/>
                <a:tab pos="1156335" algn="l"/>
              </a:tabLst>
            </a:pPr>
            <a:r>
              <a:rPr sz="2000" b="1" dirty="0">
                <a:solidFill>
                  <a:srgbClr val="006666"/>
                </a:solidFill>
                <a:latin typeface="Arial"/>
                <a:cs typeface="Arial"/>
              </a:rPr>
              <a:t>Deal </a:t>
            </a:r>
            <a:r>
              <a:rPr sz="2000" b="1" spc="5" dirty="0">
                <a:solidFill>
                  <a:srgbClr val="006666"/>
                </a:solidFill>
                <a:latin typeface="Arial"/>
                <a:cs typeface="Arial"/>
              </a:rPr>
              <a:t>with </a:t>
            </a:r>
            <a:r>
              <a:rPr sz="2000" b="1" dirty="0">
                <a:solidFill>
                  <a:srgbClr val="006666"/>
                </a:solidFill>
                <a:latin typeface="Arial"/>
                <a:cs typeface="Arial"/>
              </a:rPr>
              <a:t>conflicting demands for efficient and</a:t>
            </a:r>
            <a:r>
              <a:rPr sz="2000" b="1" spc="-220" dirty="0">
                <a:solidFill>
                  <a:srgbClr val="006666"/>
                </a:solidFill>
                <a:latin typeface="Arial"/>
                <a:cs typeface="Arial"/>
              </a:rPr>
              <a:t> </a:t>
            </a:r>
            <a:r>
              <a:rPr sz="2000" b="1" dirty="0">
                <a:solidFill>
                  <a:srgbClr val="006666"/>
                </a:solidFill>
                <a:latin typeface="Arial"/>
                <a:cs typeface="Arial"/>
              </a:rPr>
              <a:t>fair  use of</a:t>
            </a:r>
            <a:r>
              <a:rPr sz="2000" b="1" spc="-35" dirty="0">
                <a:solidFill>
                  <a:srgbClr val="006666"/>
                </a:solidFill>
                <a:latin typeface="Arial"/>
                <a:cs typeface="Arial"/>
              </a:rPr>
              <a:t> </a:t>
            </a:r>
            <a:r>
              <a:rPr sz="2000" b="1" dirty="0">
                <a:solidFill>
                  <a:srgbClr val="006666"/>
                </a:solidFill>
                <a:latin typeface="Arial"/>
                <a:cs typeface="Arial"/>
              </a:rPr>
              <a:t>resources</a:t>
            </a:r>
            <a:endParaRPr sz="2000" dirty="0">
              <a:latin typeface="Arial"/>
              <a:cs typeface="Arial"/>
            </a:endParaRPr>
          </a:p>
          <a:p>
            <a:pPr marL="756285" lvl="1" indent="-287655">
              <a:lnSpc>
                <a:spcPct val="100000"/>
              </a:lnSpc>
              <a:spcBef>
                <a:spcPts val="52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OS is a control</a:t>
            </a:r>
            <a:r>
              <a:rPr sz="2200" b="1" spc="35" dirty="0">
                <a:solidFill>
                  <a:srgbClr val="003366"/>
                </a:solidFill>
                <a:latin typeface="Arial"/>
                <a:cs typeface="Arial"/>
              </a:rPr>
              <a:t> </a:t>
            </a:r>
            <a:r>
              <a:rPr sz="2200" b="1" spc="-5" dirty="0">
                <a:solidFill>
                  <a:srgbClr val="003366"/>
                </a:solidFill>
                <a:latin typeface="Arial"/>
                <a:cs typeface="Arial"/>
              </a:rPr>
              <a:t>program</a:t>
            </a:r>
            <a:endParaRPr sz="2200" dirty="0">
              <a:latin typeface="Arial"/>
              <a:cs typeface="Arial"/>
            </a:endParaRPr>
          </a:p>
          <a:p>
            <a:pPr marL="1155700" lvl="2" indent="-229235">
              <a:lnSpc>
                <a:spcPct val="100000"/>
              </a:lnSpc>
              <a:spcBef>
                <a:spcPts val="484"/>
              </a:spcBef>
              <a:buClr>
                <a:srgbClr val="009999"/>
              </a:buClr>
              <a:buSzPct val="65000"/>
              <a:buFont typeface="Arial"/>
              <a:buChar char="•"/>
              <a:tabLst>
                <a:tab pos="1155700" algn="l"/>
                <a:tab pos="1156335" algn="l"/>
              </a:tabLst>
            </a:pPr>
            <a:r>
              <a:rPr sz="2000" b="1" dirty="0">
                <a:solidFill>
                  <a:srgbClr val="006666"/>
                </a:solidFill>
                <a:latin typeface="Arial"/>
                <a:cs typeface="Arial"/>
              </a:rPr>
              <a:t>Controls the execution of programs (ie processes)</a:t>
            </a:r>
            <a:r>
              <a:rPr sz="2000" b="1" spc="-170" dirty="0">
                <a:solidFill>
                  <a:srgbClr val="006666"/>
                </a:solidFill>
                <a:latin typeface="Arial"/>
                <a:cs typeface="Arial"/>
              </a:rPr>
              <a:t> </a:t>
            </a:r>
            <a:r>
              <a:rPr sz="2000" b="1" dirty="0">
                <a:solidFill>
                  <a:srgbClr val="006666"/>
                </a:solidFill>
                <a:latin typeface="Arial"/>
                <a:cs typeface="Arial"/>
              </a:rPr>
              <a:t>to</a:t>
            </a:r>
            <a:endParaRPr sz="2000" dirty="0">
              <a:latin typeface="Arial"/>
              <a:cs typeface="Arial"/>
            </a:endParaRPr>
          </a:p>
          <a:p>
            <a:pPr marL="1155700">
              <a:lnSpc>
                <a:spcPct val="100000"/>
              </a:lnSpc>
              <a:spcBef>
                <a:spcPts val="5"/>
              </a:spcBef>
            </a:pPr>
            <a:r>
              <a:rPr sz="2000" b="1" spc="-5" dirty="0">
                <a:solidFill>
                  <a:srgbClr val="006666"/>
                </a:solidFill>
                <a:latin typeface="Arial"/>
                <a:cs typeface="Arial"/>
              </a:rPr>
              <a:t>avoid </a:t>
            </a:r>
            <a:r>
              <a:rPr sz="2000" b="1" dirty="0">
                <a:solidFill>
                  <a:srgbClr val="006666"/>
                </a:solidFill>
                <a:latin typeface="Arial"/>
                <a:cs typeface="Arial"/>
              </a:rPr>
              <a:t>errors and misuse of the</a:t>
            </a:r>
            <a:r>
              <a:rPr sz="2000" b="1" spc="-80" dirty="0">
                <a:solidFill>
                  <a:srgbClr val="006666"/>
                </a:solidFill>
                <a:latin typeface="Arial"/>
                <a:cs typeface="Arial"/>
              </a:rPr>
              <a:t> </a:t>
            </a:r>
            <a:r>
              <a:rPr sz="2000" b="1" dirty="0">
                <a:solidFill>
                  <a:srgbClr val="006666"/>
                </a:solidFill>
                <a:latin typeface="Arial"/>
                <a:cs typeface="Arial"/>
              </a:rPr>
              <a:t>computer.</a:t>
            </a:r>
            <a:endParaRPr sz="20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01395" y="19792"/>
            <a:ext cx="7679055" cy="635000"/>
          </a:xfrm>
          <a:prstGeom prst="rect">
            <a:avLst/>
          </a:prstGeom>
        </p:spPr>
        <p:txBody>
          <a:bodyPr vert="horz" wrap="square" lIns="0" tIns="12065" rIns="0" bIns="0" rtlCol="0">
            <a:spAutoFit/>
          </a:bodyPr>
          <a:lstStyle/>
          <a:p>
            <a:pPr marL="12700">
              <a:lnSpc>
                <a:spcPct val="100000"/>
              </a:lnSpc>
              <a:spcBef>
                <a:spcPts val="95"/>
              </a:spcBef>
            </a:pPr>
            <a:r>
              <a:rPr spc="-5" dirty="0"/>
              <a:t>The definition of the </a:t>
            </a:r>
            <a:r>
              <a:rPr spc="-10" dirty="0"/>
              <a:t>Operating</a:t>
            </a:r>
            <a:r>
              <a:rPr spc="5" dirty="0"/>
              <a:t> </a:t>
            </a:r>
            <a:r>
              <a:rPr spc="-5" dirty="0"/>
              <a:t>System</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24</a:t>
            </a:fld>
            <a:endParaRPr dirty="0"/>
          </a:p>
        </p:txBody>
      </p:sp>
      <p:sp>
        <p:nvSpPr>
          <p:cNvPr id="7" name="object 7"/>
          <p:cNvSpPr txBox="1"/>
          <p:nvPr/>
        </p:nvSpPr>
        <p:spPr>
          <a:xfrm>
            <a:off x="596900" y="1137285"/>
            <a:ext cx="7483475" cy="4792980"/>
          </a:xfrm>
          <a:prstGeom prst="rect">
            <a:avLst/>
          </a:prstGeom>
        </p:spPr>
        <p:txBody>
          <a:bodyPr vert="horz" wrap="square" lIns="0" tIns="85725" rIns="0" bIns="0" rtlCol="0">
            <a:spAutoFit/>
          </a:bodyPr>
          <a:lstStyle/>
          <a:p>
            <a:pPr marL="355600" indent="-343535">
              <a:lnSpc>
                <a:spcPct val="100000"/>
              </a:lnSpc>
              <a:spcBef>
                <a:spcPts val="675"/>
              </a:spcBef>
              <a:buClr>
                <a:srgbClr val="006666"/>
              </a:buClr>
              <a:buFont typeface="Wingdings"/>
              <a:buChar char=""/>
              <a:tabLst>
                <a:tab pos="355600" algn="l"/>
                <a:tab pos="356235" algn="l"/>
              </a:tabLst>
            </a:pPr>
            <a:r>
              <a:rPr sz="2400" b="1" dirty="0">
                <a:solidFill>
                  <a:srgbClr val="003300"/>
                </a:solidFill>
                <a:latin typeface="Arial"/>
                <a:cs typeface="Arial"/>
              </a:rPr>
              <a:t>So </a:t>
            </a:r>
            <a:r>
              <a:rPr sz="2400" b="1" spc="5" dirty="0">
                <a:solidFill>
                  <a:srgbClr val="003300"/>
                </a:solidFill>
                <a:latin typeface="Arial"/>
                <a:cs typeface="Arial"/>
              </a:rPr>
              <a:t>what </a:t>
            </a:r>
            <a:r>
              <a:rPr sz="2400" b="1" dirty="0">
                <a:solidFill>
                  <a:srgbClr val="003300"/>
                </a:solidFill>
                <a:latin typeface="Arial"/>
                <a:cs typeface="Arial"/>
              </a:rPr>
              <a:t>is an </a:t>
            </a:r>
            <a:r>
              <a:rPr sz="2400" b="1" spc="-5" dirty="0">
                <a:solidFill>
                  <a:srgbClr val="003300"/>
                </a:solidFill>
                <a:latin typeface="Arial"/>
                <a:cs typeface="Arial"/>
              </a:rPr>
              <a:t>operating</a:t>
            </a:r>
            <a:r>
              <a:rPr sz="2400" b="1" spc="-100" dirty="0">
                <a:solidFill>
                  <a:srgbClr val="003300"/>
                </a:solidFill>
                <a:latin typeface="Arial"/>
                <a:cs typeface="Arial"/>
              </a:rPr>
              <a:t> </a:t>
            </a:r>
            <a:r>
              <a:rPr sz="2400" b="1" spc="-5" dirty="0">
                <a:solidFill>
                  <a:srgbClr val="003300"/>
                </a:solidFill>
                <a:latin typeface="Arial"/>
                <a:cs typeface="Arial"/>
              </a:rPr>
              <a:t>system?</a:t>
            </a:r>
            <a:endParaRPr sz="2400" dirty="0">
              <a:latin typeface="Arial"/>
              <a:cs typeface="Arial"/>
            </a:endParaRPr>
          </a:p>
          <a:p>
            <a:pPr marL="355600" indent="-343535">
              <a:lnSpc>
                <a:spcPct val="100000"/>
              </a:lnSpc>
              <a:spcBef>
                <a:spcPts val="575"/>
              </a:spcBef>
              <a:buClr>
                <a:srgbClr val="006666"/>
              </a:buClr>
              <a:buFont typeface="Wingdings"/>
              <a:buChar char=""/>
              <a:tabLst>
                <a:tab pos="355600" algn="l"/>
                <a:tab pos="356235" algn="l"/>
              </a:tabLst>
            </a:pPr>
            <a:r>
              <a:rPr sz="2400" b="1" dirty="0">
                <a:solidFill>
                  <a:srgbClr val="003300"/>
                </a:solidFill>
                <a:latin typeface="Arial"/>
                <a:cs typeface="Arial"/>
              </a:rPr>
              <a:t>No universal definition</a:t>
            </a:r>
            <a:r>
              <a:rPr sz="2400" b="1" spc="-70" dirty="0">
                <a:solidFill>
                  <a:srgbClr val="003300"/>
                </a:solidFill>
                <a:latin typeface="Arial"/>
                <a:cs typeface="Arial"/>
              </a:rPr>
              <a:t> </a:t>
            </a:r>
            <a:r>
              <a:rPr sz="2400" b="1" spc="-5" dirty="0">
                <a:solidFill>
                  <a:srgbClr val="003300"/>
                </a:solidFill>
                <a:latin typeface="Arial"/>
                <a:cs typeface="Arial"/>
              </a:rPr>
              <a:t>accepted</a:t>
            </a:r>
            <a:endParaRPr sz="2400" dirty="0">
              <a:latin typeface="Arial"/>
              <a:cs typeface="Arial"/>
            </a:endParaRPr>
          </a:p>
          <a:p>
            <a:pPr marL="355600" indent="-343535">
              <a:lnSpc>
                <a:spcPct val="100000"/>
              </a:lnSpc>
              <a:spcBef>
                <a:spcPts val="575"/>
              </a:spcBef>
              <a:buClr>
                <a:srgbClr val="006666"/>
              </a:buClr>
              <a:buFont typeface="Wingdings"/>
              <a:buChar char=""/>
              <a:tabLst>
                <a:tab pos="355600" algn="l"/>
                <a:tab pos="356235" algn="l"/>
              </a:tabLst>
            </a:pPr>
            <a:r>
              <a:rPr sz="2400" b="1" spc="-5" dirty="0">
                <a:solidFill>
                  <a:srgbClr val="003300"/>
                </a:solidFill>
                <a:latin typeface="Arial"/>
                <a:cs typeface="Arial"/>
              </a:rPr>
              <a:t>“Everything </a:t>
            </a:r>
            <a:r>
              <a:rPr sz="2400" b="1" dirty="0">
                <a:solidFill>
                  <a:srgbClr val="003300"/>
                </a:solidFill>
                <a:latin typeface="Arial"/>
                <a:cs typeface="Arial"/>
              </a:rPr>
              <a:t>the supplier </a:t>
            </a:r>
            <a:r>
              <a:rPr sz="2400" b="1" spc="-5" dirty="0">
                <a:solidFill>
                  <a:srgbClr val="003300"/>
                </a:solidFill>
                <a:latin typeface="Arial"/>
                <a:cs typeface="Arial"/>
              </a:rPr>
              <a:t>delivers </a:t>
            </a:r>
            <a:r>
              <a:rPr sz="2400" b="1" dirty="0">
                <a:solidFill>
                  <a:srgbClr val="003300"/>
                </a:solidFill>
                <a:latin typeface="Arial"/>
                <a:cs typeface="Arial"/>
              </a:rPr>
              <a:t>when</a:t>
            </a:r>
            <a:r>
              <a:rPr sz="2400" b="1" spc="-60" dirty="0">
                <a:solidFill>
                  <a:srgbClr val="003300"/>
                </a:solidFill>
                <a:latin typeface="Arial"/>
                <a:cs typeface="Arial"/>
              </a:rPr>
              <a:t> </a:t>
            </a:r>
            <a:r>
              <a:rPr sz="2400" b="1" dirty="0">
                <a:solidFill>
                  <a:srgbClr val="003300"/>
                </a:solidFill>
                <a:latin typeface="Arial"/>
                <a:cs typeface="Arial"/>
              </a:rPr>
              <a:t>ordering</a:t>
            </a:r>
            <a:endParaRPr sz="2400" dirty="0">
              <a:latin typeface="Arial"/>
              <a:cs typeface="Arial"/>
            </a:endParaRPr>
          </a:p>
          <a:p>
            <a:pPr marL="355600">
              <a:lnSpc>
                <a:spcPct val="100000"/>
              </a:lnSpc>
              <a:spcBef>
                <a:spcPts val="5"/>
              </a:spcBef>
            </a:pPr>
            <a:r>
              <a:rPr sz="2400" b="1" spc="-5" dirty="0">
                <a:solidFill>
                  <a:srgbClr val="003300"/>
                </a:solidFill>
                <a:latin typeface="Arial"/>
                <a:cs typeface="Arial"/>
              </a:rPr>
              <a:t>an </a:t>
            </a:r>
            <a:r>
              <a:rPr sz="2400" b="1" dirty="0">
                <a:solidFill>
                  <a:srgbClr val="003300"/>
                </a:solidFill>
                <a:latin typeface="Arial"/>
                <a:cs typeface="Arial"/>
              </a:rPr>
              <a:t>OS” is </a:t>
            </a:r>
            <a:r>
              <a:rPr sz="2400" b="1" spc="-5" dirty="0">
                <a:solidFill>
                  <a:srgbClr val="003300"/>
                </a:solidFill>
                <a:latin typeface="Arial"/>
                <a:cs typeface="Arial"/>
              </a:rPr>
              <a:t>a </a:t>
            </a:r>
            <a:r>
              <a:rPr sz="2400" b="1" dirty="0">
                <a:solidFill>
                  <a:srgbClr val="003300"/>
                </a:solidFill>
                <a:latin typeface="Arial"/>
                <a:cs typeface="Arial"/>
              </a:rPr>
              <a:t>good</a:t>
            </a:r>
            <a:r>
              <a:rPr sz="2400" b="1" spc="-45" dirty="0">
                <a:solidFill>
                  <a:srgbClr val="003300"/>
                </a:solidFill>
                <a:latin typeface="Arial"/>
                <a:cs typeface="Arial"/>
              </a:rPr>
              <a:t> </a:t>
            </a:r>
            <a:r>
              <a:rPr sz="2400" b="1" spc="-5" dirty="0">
                <a:solidFill>
                  <a:srgbClr val="003300"/>
                </a:solidFill>
                <a:latin typeface="Arial"/>
                <a:cs typeface="Arial"/>
              </a:rPr>
              <a:t>approximation</a:t>
            </a:r>
            <a:endParaRPr sz="2400" dirty="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But this varies a</a:t>
            </a:r>
            <a:r>
              <a:rPr sz="2200" b="1" spc="45" dirty="0">
                <a:solidFill>
                  <a:srgbClr val="003366"/>
                </a:solidFill>
                <a:latin typeface="Arial"/>
                <a:cs typeface="Arial"/>
              </a:rPr>
              <a:t> </a:t>
            </a:r>
            <a:r>
              <a:rPr sz="2200" b="1" dirty="0">
                <a:solidFill>
                  <a:srgbClr val="003366"/>
                </a:solidFill>
                <a:latin typeface="Arial"/>
                <a:cs typeface="Arial"/>
              </a:rPr>
              <a:t>lot.</a:t>
            </a:r>
            <a:endParaRPr sz="2200" dirty="0">
              <a:latin typeface="Arial"/>
              <a:cs typeface="Arial"/>
            </a:endParaRPr>
          </a:p>
          <a:p>
            <a:pPr marL="355600" indent="-343535">
              <a:lnSpc>
                <a:spcPct val="100000"/>
              </a:lnSpc>
              <a:spcBef>
                <a:spcPts val="580"/>
              </a:spcBef>
              <a:buClr>
                <a:srgbClr val="006666"/>
              </a:buClr>
              <a:buFont typeface="Wingdings"/>
              <a:buChar char=""/>
              <a:tabLst>
                <a:tab pos="355600" algn="l"/>
                <a:tab pos="356235" algn="l"/>
              </a:tabLst>
            </a:pPr>
            <a:r>
              <a:rPr sz="2400" b="1" spc="-5" dirty="0">
                <a:solidFill>
                  <a:srgbClr val="003300"/>
                </a:solidFill>
                <a:latin typeface="Arial"/>
                <a:cs typeface="Arial"/>
              </a:rPr>
              <a:t>“</a:t>
            </a:r>
            <a:r>
              <a:rPr sz="2400" b="1" u="sng" spc="-5" dirty="0">
                <a:solidFill>
                  <a:srgbClr val="003300"/>
                </a:solidFill>
                <a:latin typeface="Arial"/>
                <a:cs typeface="Arial"/>
              </a:rPr>
              <a:t>The program </a:t>
            </a:r>
            <a:r>
              <a:rPr sz="2400" b="1" u="sng" dirty="0">
                <a:solidFill>
                  <a:srgbClr val="003300"/>
                </a:solidFill>
                <a:latin typeface="Arial"/>
                <a:cs typeface="Arial"/>
              </a:rPr>
              <a:t>that </a:t>
            </a:r>
            <a:r>
              <a:rPr sz="2400" b="1" u="sng" spc="-5" dirty="0">
                <a:solidFill>
                  <a:srgbClr val="003300"/>
                </a:solidFill>
                <a:latin typeface="Arial"/>
                <a:cs typeface="Arial"/>
              </a:rPr>
              <a:t>runs all </a:t>
            </a:r>
            <a:r>
              <a:rPr sz="2400" b="1" u="sng" dirty="0">
                <a:solidFill>
                  <a:srgbClr val="003300"/>
                </a:solidFill>
                <a:latin typeface="Arial"/>
                <a:cs typeface="Arial"/>
              </a:rPr>
              <a:t>the </a:t>
            </a:r>
            <a:r>
              <a:rPr sz="2400" b="1" u="sng" spc="-5" dirty="0">
                <a:solidFill>
                  <a:srgbClr val="003300"/>
                </a:solidFill>
                <a:latin typeface="Arial"/>
                <a:cs typeface="Arial"/>
              </a:rPr>
              <a:t>time</a:t>
            </a:r>
            <a:r>
              <a:rPr sz="2400" b="1" spc="-5" dirty="0">
                <a:solidFill>
                  <a:srgbClr val="003300"/>
                </a:solidFill>
                <a:latin typeface="Arial"/>
                <a:cs typeface="Arial"/>
              </a:rPr>
              <a:t>” </a:t>
            </a:r>
            <a:r>
              <a:rPr sz="2400" b="1" dirty="0">
                <a:solidFill>
                  <a:srgbClr val="003300"/>
                </a:solidFill>
                <a:latin typeface="Arial"/>
                <a:cs typeface="Arial"/>
              </a:rPr>
              <a:t>is the</a:t>
            </a:r>
            <a:r>
              <a:rPr sz="2400" b="1" spc="-70" dirty="0">
                <a:solidFill>
                  <a:srgbClr val="003300"/>
                </a:solidFill>
                <a:latin typeface="Arial"/>
                <a:cs typeface="Arial"/>
              </a:rPr>
              <a:t> </a:t>
            </a:r>
            <a:r>
              <a:rPr sz="2400" b="1" dirty="0">
                <a:solidFill>
                  <a:srgbClr val="003300"/>
                </a:solidFill>
                <a:latin typeface="Arial"/>
                <a:cs typeface="Arial"/>
              </a:rPr>
              <a:t>one</a:t>
            </a:r>
            <a:endParaRPr sz="2400" dirty="0">
              <a:latin typeface="Arial"/>
              <a:cs typeface="Arial"/>
            </a:endParaRPr>
          </a:p>
          <a:p>
            <a:pPr marL="355600">
              <a:lnSpc>
                <a:spcPct val="100000"/>
              </a:lnSpc>
            </a:pPr>
            <a:r>
              <a:rPr sz="2400" b="1" spc="-5" dirty="0">
                <a:solidFill>
                  <a:srgbClr val="003300"/>
                </a:solidFill>
                <a:latin typeface="Arial"/>
                <a:cs typeface="Arial"/>
              </a:rPr>
              <a:t>used </a:t>
            </a:r>
            <a:r>
              <a:rPr sz="2400" b="1" dirty="0">
                <a:solidFill>
                  <a:srgbClr val="003300"/>
                </a:solidFill>
                <a:latin typeface="Arial"/>
                <a:cs typeface="Arial"/>
              </a:rPr>
              <a:t>in this</a:t>
            </a:r>
            <a:r>
              <a:rPr sz="2400" b="1" spc="-30" dirty="0">
                <a:solidFill>
                  <a:srgbClr val="003300"/>
                </a:solidFill>
                <a:latin typeface="Arial"/>
                <a:cs typeface="Arial"/>
              </a:rPr>
              <a:t> </a:t>
            </a:r>
            <a:r>
              <a:rPr sz="2400" b="1" spc="-5" dirty="0">
                <a:solidFill>
                  <a:srgbClr val="003300"/>
                </a:solidFill>
                <a:latin typeface="Arial"/>
                <a:cs typeface="Arial"/>
              </a:rPr>
              <a:t>course</a:t>
            </a:r>
            <a:endParaRPr sz="2400" dirty="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This is the</a:t>
            </a:r>
            <a:r>
              <a:rPr sz="2200" b="1" spc="35" dirty="0">
                <a:solidFill>
                  <a:srgbClr val="003366"/>
                </a:solidFill>
                <a:latin typeface="Arial"/>
                <a:cs typeface="Arial"/>
              </a:rPr>
              <a:t> </a:t>
            </a:r>
            <a:r>
              <a:rPr sz="2200" spc="-5" dirty="0">
                <a:solidFill>
                  <a:srgbClr val="003366"/>
                </a:solidFill>
                <a:latin typeface="Arial"/>
                <a:cs typeface="Arial"/>
              </a:rPr>
              <a:t>(Kernel)</a:t>
            </a:r>
            <a:endParaRPr sz="2200" dirty="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Any other program is a system program</a:t>
            </a:r>
            <a:r>
              <a:rPr sz="2200" b="1" spc="145" dirty="0">
                <a:solidFill>
                  <a:srgbClr val="003366"/>
                </a:solidFill>
                <a:latin typeface="Arial"/>
                <a:cs typeface="Arial"/>
              </a:rPr>
              <a:t> </a:t>
            </a:r>
            <a:r>
              <a:rPr sz="2200" b="1" spc="-5" dirty="0">
                <a:solidFill>
                  <a:srgbClr val="003366"/>
                </a:solidFill>
                <a:latin typeface="Arial"/>
                <a:cs typeface="Arial"/>
              </a:rPr>
              <a:t>(delivered</a:t>
            </a:r>
            <a:endParaRPr sz="2200" dirty="0">
              <a:latin typeface="Arial"/>
              <a:cs typeface="Arial"/>
            </a:endParaRPr>
          </a:p>
          <a:p>
            <a:pPr marL="756285">
              <a:lnSpc>
                <a:spcPct val="100000"/>
              </a:lnSpc>
              <a:spcBef>
                <a:spcPts val="5"/>
              </a:spcBef>
            </a:pPr>
            <a:r>
              <a:rPr sz="2200" b="1" dirty="0">
                <a:solidFill>
                  <a:srgbClr val="003366"/>
                </a:solidFill>
                <a:latin typeface="Arial"/>
                <a:cs typeface="Arial"/>
              </a:rPr>
              <a:t>with </a:t>
            </a:r>
            <a:r>
              <a:rPr sz="2200" b="1" spc="-5" dirty="0">
                <a:solidFill>
                  <a:srgbClr val="003366"/>
                </a:solidFill>
                <a:latin typeface="Arial"/>
                <a:cs typeface="Arial"/>
              </a:rPr>
              <a:t>the OS) or an application</a:t>
            </a:r>
            <a:r>
              <a:rPr sz="2200" b="1" spc="85" dirty="0">
                <a:solidFill>
                  <a:srgbClr val="003366"/>
                </a:solidFill>
                <a:latin typeface="Arial"/>
                <a:cs typeface="Arial"/>
              </a:rPr>
              <a:t> </a:t>
            </a:r>
            <a:r>
              <a:rPr sz="2200" b="1" spc="-5" dirty="0">
                <a:solidFill>
                  <a:srgbClr val="003366"/>
                </a:solidFill>
                <a:latin typeface="Arial"/>
                <a:cs typeface="Arial"/>
              </a:rPr>
              <a:t>program.</a:t>
            </a:r>
            <a:endParaRPr sz="2200" dirty="0">
              <a:latin typeface="Arial"/>
              <a:cs typeface="Arial"/>
            </a:endParaRPr>
          </a:p>
          <a:p>
            <a:pPr marL="756285" marR="341630" lvl="1" indent="-287020">
              <a:lnSpc>
                <a:spcPct val="100000"/>
              </a:lnSpc>
              <a:spcBef>
                <a:spcPts val="525"/>
              </a:spcBef>
              <a:buClr>
                <a:srgbClr val="336699"/>
              </a:buClr>
              <a:buSzPct val="75000"/>
              <a:buFont typeface="Wingdings"/>
              <a:buChar char=""/>
              <a:tabLst>
                <a:tab pos="756285" algn="l"/>
                <a:tab pos="756920" algn="l"/>
              </a:tabLst>
            </a:pPr>
            <a:r>
              <a:rPr sz="2200" b="1" i="1" spc="-5" dirty="0">
                <a:solidFill>
                  <a:srgbClr val="003366"/>
                </a:solidFill>
                <a:latin typeface="Arial"/>
                <a:cs typeface="Arial"/>
              </a:rPr>
              <a:t>What does “run all the time” mean? When I play  Tetris, Tetris is executed by CPU -</a:t>
            </a:r>
            <a:r>
              <a:rPr sz="2200" b="1" i="1" spc="125" dirty="0">
                <a:solidFill>
                  <a:srgbClr val="003366"/>
                </a:solidFill>
                <a:latin typeface="Arial"/>
                <a:cs typeface="Arial"/>
              </a:rPr>
              <a:t> </a:t>
            </a:r>
            <a:r>
              <a:rPr sz="2200" b="1" i="1" spc="-5" dirty="0">
                <a:solidFill>
                  <a:srgbClr val="003366"/>
                </a:solidFill>
                <a:latin typeface="Arial"/>
                <a:cs typeface="Arial"/>
              </a:rPr>
              <a:t>right?</a:t>
            </a:r>
            <a:endParaRPr sz="22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86154" y="90647"/>
            <a:ext cx="5076446" cy="627736"/>
          </a:xfrm>
          <a:prstGeom prst="rect">
            <a:avLst/>
          </a:prstGeom>
        </p:spPr>
        <p:txBody>
          <a:bodyPr vert="horz" wrap="square" lIns="0" tIns="12065" rIns="0" bIns="0" rtlCol="0">
            <a:spAutoFit/>
          </a:bodyPr>
          <a:lstStyle/>
          <a:p>
            <a:pPr marL="12700">
              <a:lnSpc>
                <a:spcPct val="100000"/>
              </a:lnSpc>
              <a:spcBef>
                <a:spcPts val="95"/>
              </a:spcBef>
            </a:pPr>
            <a:r>
              <a:rPr spc="-10" dirty="0"/>
              <a:t>Operating</a:t>
            </a:r>
            <a:r>
              <a:rPr spc="-40" dirty="0"/>
              <a:t> </a:t>
            </a:r>
            <a:r>
              <a:rPr spc="-5" dirty="0"/>
              <a:t>System</a:t>
            </a:r>
          </a:p>
        </p:txBody>
      </p:sp>
      <p:sp>
        <p:nvSpPr>
          <p:cNvPr id="5" name="object 5"/>
          <p:cNvSpPr txBox="1"/>
          <p:nvPr/>
        </p:nvSpPr>
        <p:spPr>
          <a:xfrm>
            <a:off x="486155" y="6357441"/>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25</a:t>
            </a:fld>
            <a:endParaRPr sz="1400">
              <a:latin typeface="Arial"/>
              <a:cs typeface="Arial"/>
            </a:endParaRPr>
          </a:p>
        </p:txBody>
      </p:sp>
      <p:sp>
        <p:nvSpPr>
          <p:cNvPr id="4" name="object 4"/>
          <p:cNvSpPr txBox="1"/>
          <p:nvPr/>
        </p:nvSpPr>
        <p:spPr>
          <a:xfrm>
            <a:off x="609600" y="1308061"/>
            <a:ext cx="8191855" cy="5141792"/>
          </a:xfrm>
          <a:prstGeom prst="rect">
            <a:avLst/>
          </a:prstGeom>
        </p:spPr>
        <p:txBody>
          <a:bodyPr vert="horz" wrap="square" lIns="0" tIns="98425" rIns="0" bIns="0" rtlCol="0">
            <a:spAutoFit/>
          </a:bodyPr>
          <a:lstStyle/>
          <a:p>
            <a:pPr marL="12700">
              <a:lnSpc>
                <a:spcPct val="100000"/>
              </a:lnSpc>
              <a:spcBef>
                <a:spcPts val="775"/>
              </a:spcBef>
            </a:pPr>
            <a:r>
              <a:rPr sz="2800" b="1" spc="-5" dirty="0">
                <a:solidFill>
                  <a:srgbClr val="003300"/>
                </a:solidFill>
                <a:latin typeface="Arial"/>
                <a:cs typeface="Arial"/>
              </a:rPr>
              <a:t>Two main</a:t>
            </a:r>
            <a:r>
              <a:rPr sz="2800" b="1" spc="10" dirty="0">
                <a:solidFill>
                  <a:srgbClr val="003300"/>
                </a:solidFill>
                <a:latin typeface="Arial"/>
                <a:cs typeface="Arial"/>
              </a:rPr>
              <a:t> </a:t>
            </a:r>
            <a:r>
              <a:rPr sz="2800" b="1" spc="-5" dirty="0">
                <a:solidFill>
                  <a:srgbClr val="003300"/>
                </a:solidFill>
                <a:latin typeface="Arial"/>
                <a:cs typeface="Arial"/>
              </a:rPr>
              <a:t>functions:</a:t>
            </a:r>
            <a:endParaRPr sz="2800" dirty="0">
              <a:latin typeface="Arial"/>
              <a:cs typeface="Arial"/>
            </a:endParaRPr>
          </a:p>
          <a:p>
            <a:pPr marL="355600" marR="112395" indent="-343535">
              <a:lnSpc>
                <a:spcPct val="100000"/>
              </a:lnSpc>
              <a:spcBef>
                <a:spcPts val="675"/>
              </a:spcBef>
              <a:buClr>
                <a:srgbClr val="006666"/>
              </a:buClr>
              <a:buFont typeface="Wingdings"/>
              <a:buChar char=""/>
              <a:tabLst>
                <a:tab pos="355600" algn="l"/>
                <a:tab pos="356235" algn="l"/>
              </a:tabLst>
            </a:pPr>
            <a:r>
              <a:rPr sz="2800" b="1" spc="-5" dirty="0">
                <a:solidFill>
                  <a:srgbClr val="003300"/>
                </a:solidFill>
                <a:latin typeface="Arial"/>
                <a:cs typeface="Arial"/>
              </a:rPr>
              <a:t>Is a </a:t>
            </a:r>
            <a:r>
              <a:rPr sz="2800" b="1" spc="-5" dirty="0">
                <a:solidFill>
                  <a:srgbClr val="FF9966"/>
                </a:solidFill>
                <a:latin typeface="Arial"/>
                <a:cs typeface="Arial"/>
              </a:rPr>
              <a:t>program </a:t>
            </a:r>
            <a:r>
              <a:rPr sz="2800" b="1" spc="-5" dirty="0">
                <a:solidFill>
                  <a:srgbClr val="003300"/>
                </a:solidFill>
                <a:latin typeface="Arial"/>
                <a:cs typeface="Arial"/>
              </a:rPr>
              <a:t>that controls the execution of  application</a:t>
            </a:r>
            <a:r>
              <a:rPr sz="2800" b="1" spc="15" dirty="0">
                <a:solidFill>
                  <a:srgbClr val="003300"/>
                </a:solidFill>
                <a:latin typeface="Arial"/>
                <a:cs typeface="Arial"/>
              </a:rPr>
              <a:t> </a:t>
            </a:r>
            <a:r>
              <a:rPr sz="2800" b="1" spc="-5" dirty="0">
                <a:solidFill>
                  <a:srgbClr val="003300"/>
                </a:solidFill>
                <a:latin typeface="Arial"/>
                <a:cs typeface="Arial"/>
              </a:rPr>
              <a:t>programs</a:t>
            </a:r>
            <a:endParaRPr sz="2800" dirty="0">
              <a:latin typeface="Arial"/>
              <a:cs typeface="Arial"/>
            </a:endParaRPr>
          </a:p>
          <a:p>
            <a:pPr marL="756285" marR="5080" lvl="1" indent="-287020">
              <a:lnSpc>
                <a:spcPct val="100000"/>
              </a:lnSpc>
              <a:spcBef>
                <a:spcPts val="630"/>
              </a:spcBef>
              <a:buClr>
                <a:srgbClr val="336699"/>
              </a:buClr>
              <a:buSzPct val="75000"/>
              <a:buFont typeface="Wingdings"/>
              <a:buChar char=""/>
              <a:tabLst>
                <a:tab pos="756285" algn="l"/>
                <a:tab pos="756920" algn="l"/>
              </a:tabLst>
            </a:pPr>
            <a:r>
              <a:rPr sz="2600" b="1" dirty="0">
                <a:solidFill>
                  <a:srgbClr val="003366"/>
                </a:solidFill>
                <a:latin typeface="Arial"/>
                <a:cs typeface="Arial"/>
              </a:rPr>
              <a:t>OS must relinquish control to user  programs and regain it safely and</a:t>
            </a:r>
            <a:r>
              <a:rPr sz="2600" b="1" spc="-60" dirty="0">
                <a:solidFill>
                  <a:srgbClr val="003366"/>
                </a:solidFill>
                <a:latin typeface="Arial"/>
                <a:cs typeface="Arial"/>
              </a:rPr>
              <a:t> </a:t>
            </a:r>
            <a:r>
              <a:rPr sz="2600" b="1" dirty="0">
                <a:solidFill>
                  <a:srgbClr val="003366"/>
                </a:solidFill>
                <a:latin typeface="Arial"/>
                <a:cs typeface="Arial"/>
              </a:rPr>
              <a:t>efficiently</a:t>
            </a:r>
            <a:endParaRPr sz="2600" dirty="0">
              <a:latin typeface="Arial"/>
              <a:cs typeface="Arial"/>
            </a:endParaRPr>
          </a:p>
          <a:p>
            <a:pPr marL="756285" lvl="1" indent="-287020">
              <a:lnSpc>
                <a:spcPct val="100000"/>
              </a:lnSpc>
              <a:spcBef>
                <a:spcPts val="630"/>
              </a:spcBef>
              <a:buClr>
                <a:srgbClr val="336699"/>
              </a:buClr>
              <a:buSzPct val="75000"/>
              <a:buFont typeface="Wingdings"/>
              <a:buChar char=""/>
              <a:tabLst>
                <a:tab pos="756285" algn="l"/>
                <a:tab pos="756920" algn="l"/>
              </a:tabLst>
            </a:pPr>
            <a:r>
              <a:rPr sz="2600" b="1" dirty="0">
                <a:solidFill>
                  <a:srgbClr val="003366"/>
                </a:solidFill>
                <a:latin typeface="Arial"/>
                <a:cs typeface="Arial"/>
              </a:rPr>
              <a:t>Tells the CPU </a:t>
            </a:r>
            <a:r>
              <a:rPr sz="2600" b="1" spc="5" dirty="0">
                <a:solidFill>
                  <a:srgbClr val="FF9966"/>
                </a:solidFill>
                <a:latin typeface="Arial"/>
                <a:cs typeface="Arial"/>
              </a:rPr>
              <a:t>when </a:t>
            </a:r>
            <a:r>
              <a:rPr sz="2600" b="1" dirty="0">
                <a:solidFill>
                  <a:srgbClr val="003366"/>
                </a:solidFill>
                <a:latin typeface="Arial"/>
                <a:cs typeface="Arial"/>
              </a:rPr>
              <a:t>to execute other</a:t>
            </a:r>
            <a:r>
              <a:rPr sz="2600" b="1" spc="-90" dirty="0">
                <a:solidFill>
                  <a:srgbClr val="003366"/>
                </a:solidFill>
                <a:latin typeface="Arial"/>
                <a:cs typeface="Arial"/>
              </a:rPr>
              <a:t> </a:t>
            </a:r>
            <a:r>
              <a:rPr sz="2600" b="1" dirty="0">
                <a:solidFill>
                  <a:srgbClr val="003366"/>
                </a:solidFill>
                <a:latin typeface="Arial"/>
                <a:cs typeface="Arial"/>
              </a:rPr>
              <a:t>p</a:t>
            </a:r>
            <a:r>
              <a:rPr lang="en-CA" sz="2600" b="1" dirty="0" err="1">
                <a:solidFill>
                  <a:srgbClr val="003366"/>
                </a:solidFill>
                <a:latin typeface="Arial"/>
                <a:cs typeface="Arial"/>
              </a:rPr>
              <a:t>ro</a:t>
            </a:r>
            <a:r>
              <a:rPr sz="2600" b="1" dirty="0">
                <a:solidFill>
                  <a:srgbClr val="003366"/>
                </a:solidFill>
                <a:latin typeface="Arial"/>
                <a:cs typeface="Arial"/>
              </a:rPr>
              <a:t>g</a:t>
            </a:r>
            <a:r>
              <a:rPr lang="en-CA" sz="2600" b="1" dirty="0" err="1">
                <a:solidFill>
                  <a:srgbClr val="003366"/>
                </a:solidFill>
                <a:latin typeface="Arial"/>
                <a:cs typeface="Arial"/>
              </a:rPr>
              <a:t>ra</a:t>
            </a:r>
            <a:r>
              <a:rPr sz="2600" b="1" dirty="0" err="1">
                <a:solidFill>
                  <a:srgbClr val="003366"/>
                </a:solidFill>
                <a:latin typeface="Arial"/>
                <a:cs typeface="Arial"/>
              </a:rPr>
              <a:t>ms</a:t>
            </a:r>
            <a:endParaRPr sz="2600" dirty="0">
              <a:latin typeface="Arial"/>
              <a:cs typeface="Arial"/>
            </a:endParaRPr>
          </a:p>
          <a:p>
            <a:pPr marL="355600" marR="1202055" indent="-343535">
              <a:lnSpc>
                <a:spcPct val="100000"/>
              </a:lnSpc>
              <a:spcBef>
                <a:spcPts val="665"/>
              </a:spcBef>
              <a:buClr>
                <a:srgbClr val="006666"/>
              </a:buClr>
              <a:buFont typeface="Wingdings"/>
              <a:buChar char=""/>
              <a:tabLst>
                <a:tab pos="355600" algn="l"/>
                <a:tab pos="356235" algn="l"/>
              </a:tabLst>
            </a:pPr>
            <a:r>
              <a:rPr sz="2800" b="1" spc="-5" dirty="0">
                <a:solidFill>
                  <a:srgbClr val="003300"/>
                </a:solidFill>
                <a:latin typeface="Arial"/>
                <a:cs typeface="Arial"/>
              </a:rPr>
              <a:t>Is an interface between the user and  hardware</a:t>
            </a:r>
            <a:endParaRPr sz="2800" dirty="0">
              <a:latin typeface="Arial"/>
              <a:cs typeface="Arial"/>
            </a:endParaRPr>
          </a:p>
          <a:p>
            <a:pPr marL="756285" marR="1235075" lvl="1" indent="-287020">
              <a:lnSpc>
                <a:spcPct val="100000"/>
              </a:lnSpc>
              <a:spcBef>
                <a:spcPts val="630"/>
              </a:spcBef>
              <a:buClr>
                <a:srgbClr val="336699"/>
              </a:buClr>
              <a:buSzPct val="75000"/>
              <a:buFont typeface="Wingdings"/>
              <a:buChar char=""/>
              <a:tabLst>
                <a:tab pos="756285" algn="l"/>
                <a:tab pos="756920" algn="l"/>
              </a:tabLst>
            </a:pPr>
            <a:r>
              <a:rPr sz="2600" b="1" dirty="0">
                <a:solidFill>
                  <a:srgbClr val="003366"/>
                </a:solidFill>
                <a:latin typeface="Arial"/>
                <a:cs typeface="Arial"/>
              </a:rPr>
              <a:t>Masks the details of the </a:t>
            </a:r>
            <a:r>
              <a:rPr sz="2600" b="1" spc="5" dirty="0">
                <a:solidFill>
                  <a:srgbClr val="003366"/>
                </a:solidFill>
                <a:latin typeface="Arial"/>
                <a:cs typeface="Arial"/>
              </a:rPr>
              <a:t>hardware</a:t>
            </a:r>
            <a:r>
              <a:rPr sz="2600" b="1" spc="-110" dirty="0">
                <a:solidFill>
                  <a:srgbClr val="003366"/>
                </a:solidFill>
                <a:latin typeface="Arial"/>
                <a:cs typeface="Arial"/>
              </a:rPr>
              <a:t> </a:t>
            </a:r>
            <a:r>
              <a:rPr sz="2600" b="1" dirty="0">
                <a:solidFill>
                  <a:srgbClr val="003366"/>
                </a:solidFill>
                <a:latin typeface="Arial"/>
                <a:cs typeface="Arial"/>
              </a:rPr>
              <a:t>to  application</a:t>
            </a:r>
            <a:r>
              <a:rPr sz="2600" b="1" spc="-30" dirty="0">
                <a:solidFill>
                  <a:srgbClr val="003366"/>
                </a:solidFill>
                <a:latin typeface="Arial"/>
                <a:cs typeface="Arial"/>
              </a:rPr>
              <a:t> </a:t>
            </a:r>
            <a:r>
              <a:rPr sz="2600" b="1" dirty="0">
                <a:solidFill>
                  <a:srgbClr val="003366"/>
                </a:solidFill>
                <a:latin typeface="Arial"/>
                <a:cs typeface="Arial"/>
              </a:rPr>
              <a:t>programs</a:t>
            </a:r>
            <a:endParaRPr sz="2600" dirty="0">
              <a:latin typeface="Arial"/>
              <a:cs typeface="Arial"/>
            </a:endParaRPr>
          </a:p>
          <a:p>
            <a:pPr marL="756285" lvl="1" indent="-287020">
              <a:lnSpc>
                <a:spcPct val="100000"/>
              </a:lnSpc>
              <a:spcBef>
                <a:spcPts val="630"/>
              </a:spcBef>
              <a:buClr>
                <a:srgbClr val="336699"/>
              </a:buClr>
              <a:buSzPct val="75000"/>
              <a:buFont typeface="Wingdings"/>
              <a:buChar char=""/>
              <a:tabLst>
                <a:tab pos="756285" algn="l"/>
                <a:tab pos="756920" algn="l"/>
              </a:tabLst>
            </a:pPr>
            <a:r>
              <a:rPr sz="2600" b="1" dirty="0">
                <a:solidFill>
                  <a:srgbClr val="003366"/>
                </a:solidFill>
                <a:latin typeface="Arial"/>
                <a:cs typeface="Arial"/>
              </a:rPr>
              <a:t>Hence OS must deal </a:t>
            </a:r>
            <a:r>
              <a:rPr sz="2600" b="1" spc="5" dirty="0">
                <a:solidFill>
                  <a:srgbClr val="003366"/>
                </a:solidFill>
                <a:latin typeface="Arial"/>
                <a:cs typeface="Arial"/>
              </a:rPr>
              <a:t>with </a:t>
            </a:r>
            <a:r>
              <a:rPr sz="2600" b="1" dirty="0">
                <a:solidFill>
                  <a:srgbClr val="003366"/>
                </a:solidFill>
                <a:latin typeface="Arial"/>
                <a:cs typeface="Arial"/>
              </a:rPr>
              <a:t>hardware</a:t>
            </a:r>
            <a:r>
              <a:rPr sz="2600" b="1" spc="-100" dirty="0">
                <a:solidFill>
                  <a:srgbClr val="003366"/>
                </a:solidFill>
                <a:latin typeface="Arial"/>
                <a:cs typeface="Arial"/>
              </a:rPr>
              <a:t> </a:t>
            </a:r>
            <a:r>
              <a:rPr sz="2600" b="1" dirty="0">
                <a:solidFill>
                  <a:srgbClr val="003366"/>
                </a:solidFill>
                <a:latin typeface="Arial"/>
                <a:cs typeface="Arial"/>
              </a:rPr>
              <a:t>details</a:t>
            </a:r>
            <a:endParaRPr sz="26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8354" y="393318"/>
            <a:ext cx="2244446" cy="635000"/>
          </a:xfrm>
          <a:prstGeom prst="rect">
            <a:avLst/>
          </a:prstGeom>
        </p:spPr>
        <p:txBody>
          <a:bodyPr vert="horz" wrap="square" lIns="0" tIns="12065" rIns="0" bIns="0" rtlCol="0">
            <a:spAutoFit/>
          </a:bodyPr>
          <a:lstStyle/>
          <a:p>
            <a:pPr marL="12700">
              <a:lnSpc>
                <a:spcPct val="100000"/>
              </a:lnSpc>
              <a:spcBef>
                <a:spcPts val="95"/>
              </a:spcBef>
            </a:pPr>
            <a:r>
              <a:rPr spc="-5" dirty="0"/>
              <a:t>Kernel?</a:t>
            </a:r>
          </a:p>
        </p:txBody>
      </p:sp>
      <p:sp>
        <p:nvSpPr>
          <p:cNvPr id="5" name="object 5"/>
          <p:cNvSpPr txBox="1"/>
          <p:nvPr/>
        </p:nvSpPr>
        <p:spPr>
          <a:xfrm>
            <a:off x="486155" y="6357441"/>
            <a:ext cx="274320" cy="224790"/>
          </a:xfrm>
          <a:prstGeom prst="rect">
            <a:avLst/>
          </a:prstGeom>
        </p:spPr>
        <p:txBody>
          <a:bodyPr vert="horz" wrap="square" lIns="0" tIns="0" rIns="0" bIns="0" rtlCol="0">
            <a:spAutoFit/>
          </a:bodyPr>
          <a:lstStyle/>
          <a:p>
            <a:pPr marL="38100">
              <a:lnSpc>
                <a:spcPts val="1650"/>
              </a:lnSpc>
            </a:pPr>
            <a:fld id="{81D60167-4931-47E6-BA6A-407CBD079E47}" type="slidenum">
              <a:rPr sz="1400" dirty="0">
                <a:solidFill>
                  <a:srgbClr val="FF9966"/>
                </a:solidFill>
                <a:latin typeface="Arial"/>
                <a:cs typeface="Arial"/>
              </a:rPr>
              <a:t>26</a:t>
            </a:fld>
            <a:endParaRPr sz="1400">
              <a:latin typeface="Arial"/>
              <a:cs typeface="Arial"/>
            </a:endParaRPr>
          </a:p>
        </p:txBody>
      </p:sp>
      <p:sp>
        <p:nvSpPr>
          <p:cNvPr id="4" name="object 4"/>
          <p:cNvSpPr txBox="1"/>
          <p:nvPr/>
        </p:nvSpPr>
        <p:spPr>
          <a:xfrm>
            <a:off x="830376" y="1289684"/>
            <a:ext cx="7825740" cy="4678045"/>
          </a:xfrm>
          <a:prstGeom prst="rect">
            <a:avLst/>
          </a:prstGeom>
        </p:spPr>
        <p:txBody>
          <a:bodyPr vert="horz" wrap="square" lIns="0" tIns="83820" rIns="0" bIns="0" rtlCol="0">
            <a:spAutoFit/>
          </a:bodyPr>
          <a:lstStyle/>
          <a:p>
            <a:pPr marL="355600" marR="152400" indent="-342900">
              <a:lnSpc>
                <a:spcPts val="2300"/>
              </a:lnSpc>
              <a:spcBef>
                <a:spcPts val="660"/>
              </a:spcBef>
              <a:buClr>
                <a:srgbClr val="006666"/>
              </a:buClr>
              <a:buFont typeface="Wingdings"/>
              <a:buChar char=""/>
              <a:tabLst>
                <a:tab pos="354965" algn="l"/>
                <a:tab pos="355600" algn="l"/>
              </a:tabLst>
            </a:pPr>
            <a:r>
              <a:rPr sz="2400" b="1" dirty="0">
                <a:solidFill>
                  <a:srgbClr val="003300"/>
                </a:solidFill>
                <a:latin typeface="Arial"/>
                <a:cs typeface="Arial"/>
              </a:rPr>
              <a:t>The </a:t>
            </a:r>
            <a:r>
              <a:rPr sz="2400" b="1" spc="-5" dirty="0">
                <a:solidFill>
                  <a:srgbClr val="003300"/>
                </a:solidFill>
                <a:latin typeface="Arial"/>
                <a:cs typeface="Arial"/>
              </a:rPr>
              <a:t>Kernel </a:t>
            </a:r>
            <a:r>
              <a:rPr sz="2400" b="1" dirty="0">
                <a:solidFill>
                  <a:srgbClr val="003300"/>
                </a:solidFill>
                <a:latin typeface="Arial"/>
                <a:cs typeface="Arial"/>
              </a:rPr>
              <a:t>is the </a:t>
            </a:r>
            <a:r>
              <a:rPr sz="2400" b="1" spc="-5" dirty="0">
                <a:solidFill>
                  <a:srgbClr val="003300"/>
                </a:solidFill>
                <a:latin typeface="Arial"/>
                <a:cs typeface="Arial"/>
              </a:rPr>
              <a:t>fundamental </a:t>
            </a:r>
            <a:r>
              <a:rPr sz="2400" b="1" dirty="0">
                <a:solidFill>
                  <a:srgbClr val="003300"/>
                </a:solidFill>
                <a:latin typeface="Arial"/>
                <a:cs typeface="Arial"/>
              </a:rPr>
              <a:t>part of an OS. It is </a:t>
            </a:r>
            <a:r>
              <a:rPr sz="2400" b="1" spc="-5" dirty="0">
                <a:solidFill>
                  <a:srgbClr val="003300"/>
                </a:solidFill>
                <a:latin typeface="Arial"/>
                <a:cs typeface="Arial"/>
              </a:rPr>
              <a:t>a  piece </a:t>
            </a:r>
            <a:r>
              <a:rPr sz="2400" b="1" dirty="0">
                <a:solidFill>
                  <a:srgbClr val="003300"/>
                </a:solidFill>
                <a:latin typeface="Arial"/>
                <a:cs typeface="Arial"/>
              </a:rPr>
              <a:t>of software </a:t>
            </a:r>
            <a:r>
              <a:rPr sz="2400" b="1" spc="-5" dirty="0">
                <a:solidFill>
                  <a:srgbClr val="003300"/>
                </a:solidFill>
                <a:latin typeface="Arial"/>
                <a:cs typeface="Arial"/>
              </a:rPr>
              <a:t>responsible </a:t>
            </a:r>
            <a:r>
              <a:rPr sz="2400" b="1" dirty="0">
                <a:solidFill>
                  <a:srgbClr val="003300"/>
                </a:solidFill>
                <a:latin typeface="Arial"/>
                <a:cs typeface="Arial"/>
              </a:rPr>
              <a:t>for </a:t>
            </a:r>
            <a:r>
              <a:rPr sz="2400" b="1" spc="-5" dirty="0">
                <a:solidFill>
                  <a:srgbClr val="003300"/>
                </a:solidFill>
                <a:latin typeface="Arial"/>
                <a:cs typeface="Arial"/>
              </a:rPr>
              <a:t>providing secure  access </a:t>
            </a:r>
            <a:r>
              <a:rPr sz="2400" b="1" dirty="0">
                <a:solidFill>
                  <a:srgbClr val="003300"/>
                </a:solidFill>
                <a:latin typeface="Arial"/>
                <a:cs typeface="Arial"/>
              </a:rPr>
              <a:t>of the machine's hardware to </a:t>
            </a:r>
            <a:r>
              <a:rPr sz="2400" b="1" spc="-5" dirty="0">
                <a:solidFill>
                  <a:srgbClr val="003300"/>
                </a:solidFill>
                <a:latin typeface="Arial"/>
                <a:cs typeface="Arial"/>
              </a:rPr>
              <a:t>various  computer </a:t>
            </a:r>
            <a:r>
              <a:rPr sz="2400" b="1" dirty="0">
                <a:solidFill>
                  <a:srgbClr val="003300"/>
                </a:solidFill>
                <a:latin typeface="Arial"/>
                <a:cs typeface="Arial"/>
              </a:rPr>
              <a:t>programs.</a:t>
            </a:r>
            <a:endParaRPr sz="2400">
              <a:latin typeface="Arial"/>
              <a:cs typeface="Arial"/>
            </a:endParaRPr>
          </a:p>
          <a:p>
            <a:pPr marL="355600" marR="157480" indent="-342900" algn="just">
              <a:lnSpc>
                <a:spcPct val="80000"/>
              </a:lnSpc>
              <a:spcBef>
                <a:spcPts val="1810"/>
              </a:spcBef>
              <a:buClr>
                <a:srgbClr val="006666"/>
              </a:buClr>
              <a:buFont typeface="Wingdings"/>
              <a:buChar char=""/>
              <a:tabLst>
                <a:tab pos="355600" algn="l"/>
              </a:tabLst>
            </a:pPr>
            <a:r>
              <a:rPr sz="2400" b="1" dirty="0">
                <a:solidFill>
                  <a:srgbClr val="003300"/>
                </a:solidFill>
                <a:latin typeface="Arial"/>
                <a:cs typeface="Arial"/>
              </a:rPr>
              <a:t>Since </a:t>
            </a:r>
            <a:r>
              <a:rPr sz="2400" b="1" spc="-5" dirty="0">
                <a:solidFill>
                  <a:srgbClr val="003300"/>
                </a:solidFill>
                <a:latin typeface="Arial"/>
                <a:cs typeface="Arial"/>
              </a:rPr>
              <a:t>there are many </a:t>
            </a:r>
            <a:r>
              <a:rPr sz="2400" b="1" dirty="0">
                <a:solidFill>
                  <a:srgbClr val="003300"/>
                </a:solidFill>
                <a:latin typeface="Arial"/>
                <a:cs typeface="Arial"/>
              </a:rPr>
              <a:t>programs, </a:t>
            </a:r>
            <a:r>
              <a:rPr sz="2400" b="1" spc="-5" dirty="0">
                <a:solidFill>
                  <a:srgbClr val="003300"/>
                </a:solidFill>
                <a:latin typeface="Arial"/>
                <a:cs typeface="Arial"/>
              </a:rPr>
              <a:t>and access </a:t>
            </a:r>
            <a:r>
              <a:rPr sz="2400" b="1" dirty="0">
                <a:solidFill>
                  <a:srgbClr val="003300"/>
                </a:solidFill>
                <a:latin typeface="Arial"/>
                <a:cs typeface="Arial"/>
              </a:rPr>
              <a:t>to the  hardware is limited, the kernel is also </a:t>
            </a:r>
            <a:r>
              <a:rPr sz="2400" b="1" spc="-5" dirty="0">
                <a:solidFill>
                  <a:srgbClr val="003300"/>
                </a:solidFill>
                <a:latin typeface="Arial"/>
                <a:cs typeface="Arial"/>
              </a:rPr>
              <a:t>responsible  </a:t>
            </a:r>
            <a:r>
              <a:rPr sz="2400" b="1" dirty="0">
                <a:solidFill>
                  <a:srgbClr val="003300"/>
                </a:solidFill>
                <a:latin typeface="Arial"/>
                <a:cs typeface="Arial"/>
              </a:rPr>
              <a:t>for </a:t>
            </a:r>
            <a:r>
              <a:rPr sz="2400" b="1" spc="-5" dirty="0">
                <a:solidFill>
                  <a:srgbClr val="003300"/>
                </a:solidFill>
                <a:latin typeface="Arial"/>
                <a:cs typeface="Arial"/>
              </a:rPr>
              <a:t>deciding </a:t>
            </a:r>
            <a:r>
              <a:rPr sz="2400" b="1" dirty="0">
                <a:solidFill>
                  <a:srgbClr val="003300"/>
                </a:solidFill>
                <a:latin typeface="Arial"/>
                <a:cs typeface="Arial"/>
              </a:rPr>
              <a:t>when </a:t>
            </a:r>
            <a:r>
              <a:rPr sz="2400" b="1" spc="-5" dirty="0">
                <a:solidFill>
                  <a:srgbClr val="003300"/>
                </a:solidFill>
                <a:latin typeface="Arial"/>
                <a:cs typeface="Arial"/>
              </a:rPr>
              <a:t>and how </a:t>
            </a:r>
            <a:r>
              <a:rPr sz="2400" b="1" dirty="0">
                <a:solidFill>
                  <a:srgbClr val="003300"/>
                </a:solidFill>
                <a:latin typeface="Arial"/>
                <a:cs typeface="Arial"/>
              </a:rPr>
              <a:t>long a </a:t>
            </a:r>
            <a:r>
              <a:rPr sz="2400" b="1" spc="-5" dirty="0">
                <a:solidFill>
                  <a:srgbClr val="003300"/>
                </a:solidFill>
                <a:latin typeface="Arial"/>
                <a:cs typeface="Arial"/>
              </a:rPr>
              <a:t>program</a:t>
            </a:r>
            <a:r>
              <a:rPr sz="2400" b="1" spc="-70" dirty="0">
                <a:solidFill>
                  <a:srgbClr val="003300"/>
                </a:solidFill>
                <a:latin typeface="Arial"/>
                <a:cs typeface="Arial"/>
              </a:rPr>
              <a:t> </a:t>
            </a:r>
            <a:r>
              <a:rPr sz="2400" b="1" spc="-5" dirty="0">
                <a:solidFill>
                  <a:srgbClr val="003300"/>
                </a:solidFill>
                <a:latin typeface="Arial"/>
                <a:cs typeface="Arial"/>
              </a:rPr>
              <a:t>should  </a:t>
            </a:r>
            <a:r>
              <a:rPr sz="2400" b="1" dirty="0">
                <a:solidFill>
                  <a:srgbClr val="003300"/>
                </a:solidFill>
                <a:latin typeface="Arial"/>
                <a:cs typeface="Arial"/>
              </a:rPr>
              <a:t>be able to </a:t>
            </a:r>
            <a:r>
              <a:rPr sz="2400" b="1" spc="-5" dirty="0">
                <a:solidFill>
                  <a:srgbClr val="003300"/>
                </a:solidFill>
                <a:latin typeface="Arial"/>
                <a:cs typeface="Arial"/>
              </a:rPr>
              <a:t>make </a:t>
            </a:r>
            <a:r>
              <a:rPr sz="2400" b="1" dirty="0">
                <a:solidFill>
                  <a:srgbClr val="003300"/>
                </a:solidFill>
                <a:latin typeface="Arial"/>
                <a:cs typeface="Arial"/>
              </a:rPr>
              <a:t>use of </a:t>
            </a:r>
            <a:r>
              <a:rPr sz="2400" b="1" spc="-5" dirty="0">
                <a:solidFill>
                  <a:srgbClr val="003300"/>
                </a:solidFill>
                <a:latin typeface="Arial"/>
                <a:cs typeface="Arial"/>
              </a:rPr>
              <a:t>a </a:t>
            </a:r>
            <a:r>
              <a:rPr sz="2400" b="1" dirty="0">
                <a:solidFill>
                  <a:srgbClr val="003300"/>
                </a:solidFill>
                <a:latin typeface="Arial"/>
                <a:cs typeface="Arial"/>
              </a:rPr>
              <a:t>piece </a:t>
            </a:r>
            <a:r>
              <a:rPr sz="2400" b="1" spc="-5" dirty="0">
                <a:solidFill>
                  <a:srgbClr val="003300"/>
                </a:solidFill>
                <a:latin typeface="Arial"/>
                <a:cs typeface="Arial"/>
              </a:rPr>
              <a:t>of</a:t>
            </a:r>
            <a:r>
              <a:rPr sz="2400" b="1" spc="-55" dirty="0">
                <a:solidFill>
                  <a:srgbClr val="003300"/>
                </a:solidFill>
                <a:latin typeface="Arial"/>
                <a:cs typeface="Arial"/>
              </a:rPr>
              <a:t> </a:t>
            </a:r>
            <a:r>
              <a:rPr sz="2400" b="1" dirty="0">
                <a:solidFill>
                  <a:srgbClr val="003300"/>
                </a:solidFill>
                <a:latin typeface="Arial"/>
                <a:cs typeface="Arial"/>
              </a:rPr>
              <a:t>hardware.</a:t>
            </a:r>
            <a:endParaRPr sz="2400">
              <a:latin typeface="Arial"/>
              <a:cs typeface="Arial"/>
            </a:endParaRPr>
          </a:p>
          <a:p>
            <a:pPr marL="355600" marR="5080" indent="-342900">
              <a:lnSpc>
                <a:spcPct val="80000"/>
              </a:lnSpc>
              <a:spcBef>
                <a:spcPts val="2014"/>
              </a:spcBef>
              <a:buClr>
                <a:srgbClr val="006666"/>
              </a:buClr>
              <a:buFont typeface="Wingdings"/>
              <a:buChar char=""/>
              <a:tabLst>
                <a:tab pos="354965" algn="l"/>
                <a:tab pos="355600" algn="l"/>
              </a:tabLst>
            </a:pPr>
            <a:r>
              <a:rPr sz="2400" b="1" spc="-5" dirty="0">
                <a:solidFill>
                  <a:srgbClr val="003300"/>
                </a:solidFill>
                <a:latin typeface="Arial"/>
                <a:cs typeface="Arial"/>
              </a:rPr>
              <a:t>Accessing </a:t>
            </a:r>
            <a:r>
              <a:rPr sz="2400" b="1" dirty="0">
                <a:solidFill>
                  <a:srgbClr val="003300"/>
                </a:solidFill>
                <a:latin typeface="Arial"/>
                <a:cs typeface="Arial"/>
              </a:rPr>
              <a:t>the hardware directly </a:t>
            </a:r>
            <a:r>
              <a:rPr sz="2400" b="1" spc="-5" dirty="0">
                <a:solidFill>
                  <a:srgbClr val="003300"/>
                </a:solidFill>
                <a:latin typeface="Arial"/>
                <a:cs typeface="Arial"/>
              </a:rPr>
              <a:t>could </a:t>
            </a:r>
            <a:r>
              <a:rPr sz="2400" b="1" dirty="0">
                <a:solidFill>
                  <a:srgbClr val="003300"/>
                </a:solidFill>
                <a:latin typeface="Arial"/>
                <a:cs typeface="Arial"/>
              </a:rPr>
              <a:t>also be </a:t>
            </a:r>
            <a:r>
              <a:rPr sz="2400" b="1" spc="-5" dirty="0">
                <a:solidFill>
                  <a:srgbClr val="003300"/>
                </a:solidFill>
                <a:latin typeface="Arial"/>
                <a:cs typeface="Arial"/>
              </a:rPr>
              <a:t>very  </a:t>
            </a:r>
            <a:r>
              <a:rPr sz="2400" b="1" dirty="0">
                <a:solidFill>
                  <a:srgbClr val="003300"/>
                </a:solidFill>
                <a:latin typeface="Arial"/>
                <a:cs typeface="Arial"/>
              </a:rPr>
              <a:t>complex, </a:t>
            </a:r>
            <a:r>
              <a:rPr sz="2400" b="1" spc="-5" dirty="0">
                <a:solidFill>
                  <a:srgbClr val="003300"/>
                </a:solidFill>
                <a:latin typeface="Arial"/>
                <a:cs typeface="Arial"/>
              </a:rPr>
              <a:t>so kernels usually </a:t>
            </a:r>
            <a:r>
              <a:rPr sz="2400" b="1" dirty="0">
                <a:solidFill>
                  <a:srgbClr val="003300"/>
                </a:solidFill>
                <a:latin typeface="Arial"/>
                <a:cs typeface="Arial"/>
              </a:rPr>
              <a:t>implement </a:t>
            </a:r>
            <a:r>
              <a:rPr sz="2400" b="1" spc="-5" dirty="0">
                <a:solidFill>
                  <a:srgbClr val="003300"/>
                </a:solidFill>
                <a:latin typeface="Arial"/>
                <a:cs typeface="Arial"/>
              </a:rPr>
              <a:t>a set </a:t>
            </a:r>
            <a:r>
              <a:rPr sz="2400" b="1" dirty="0">
                <a:solidFill>
                  <a:srgbClr val="003300"/>
                </a:solidFill>
                <a:latin typeface="Arial"/>
                <a:cs typeface="Arial"/>
              </a:rPr>
              <a:t>of  hardware </a:t>
            </a:r>
            <a:r>
              <a:rPr sz="2400" b="1" spc="-5" dirty="0">
                <a:solidFill>
                  <a:srgbClr val="003300"/>
                </a:solidFill>
                <a:latin typeface="Arial"/>
                <a:cs typeface="Arial"/>
              </a:rPr>
              <a:t>abstractions. These </a:t>
            </a:r>
            <a:r>
              <a:rPr sz="2400" b="1" dirty="0">
                <a:solidFill>
                  <a:srgbClr val="003300"/>
                </a:solidFill>
                <a:latin typeface="Arial"/>
                <a:cs typeface="Arial"/>
              </a:rPr>
              <a:t>abstractions </a:t>
            </a:r>
            <a:r>
              <a:rPr sz="2400" b="1" spc="-5" dirty="0">
                <a:solidFill>
                  <a:srgbClr val="003300"/>
                </a:solidFill>
                <a:latin typeface="Arial"/>
                <a:cs typeface="Arial"/>
              </a:rPr>
              <a:t>are a  </a:t>
            </a:r>
            <a:r>
              <a:rPr sz="2400" b="1" spc="5" dirty="0">
                <a:solidFill>
                  <a:srgbClr val="003300"/>
                </a:solidFill>
                <a:latin typeface="Arial"/>
                <a:cs typeface="Arial"/>
              </a:rPr>
              <a:t>way </a:t>
            </a:r>
            <a:r>
              <a:rPr sz="2400" b="1" spc="-5" dirty="0">
                <a:solidFill>
                  <a:srgbClr val="003300"/>
                </a:solidFill>
                <a:latin typeface="Arial"/>
                <a:cs typeface="Arial"/>
              </a:rPr>
              <a:t>of </a:t>
            </a:r>
            <a:r>
              <a:rPr sz="2400" b="1" dirty="0">
                <a:solidFill>
                  <a:srgbClr val="003300"/>
                </a:solidFill>
                <a:latin typeface="Arial"/>
                <a:cs typeface="Arial"/>
              </a:rPr>
              <a:t>hiding the </a:t>
            </a:r>
            <a:r>
              <a:rPr sz="2400" b="1" spc="-5" dirty="0">
                <a:solidFill>
                  <a:srgbClr val="003300"/>
                </a:solidFill>
                <a:latin typeface="Arial"/>
                <a:cs typeface="Arial"/>
              </a:rPr>
              <a:t>complexity, </a:t>
            </a:r>
            <a:r>
              <a:rPr sz="2400" b="1" dirty="0">
                <a:solidFill>
                  <a:srgbClr val="003300"/>
                </a:solidFill>
                <a:latin typeface="Arial"/>
                <a:cs typeface="Arial"/>
              </a:rPr>
              <a:t>and </a:t>
            </a:r>
            <a:r>
              <a:rPr sz="2400" b="1" spc="-5" dirty="0">
                <a:solidFill>
                  <a:srgbClr val="003300"/>
                </a:solidFill>
                <a:latin typeface="Arial"/>
                <a:cs typeface="Arial"/>
              </a:rPr>
              <a:t>providing a</a:t>
            </a:r>
            <a:r>
              <a:rPr sz="2400" b="1" spc="-105" dirty="0">
                <a:solidFill>
                  <a:srgbClr val="003300"/>
                </a:solidFill>
                <a:latin typeface="Arial"/>
                <a:cs typeface="Arial"/>
              </a:rPr>
              <a:t> </a:t>
            </a:r>
            <a:r>
              <a:rPr sz="2400" b="1" dirty="0">
                <a:solidFill>
                  <a:srgbClr val="003300"/>
                </a:solidFill>
                <a:latin typeface="Arial"/>
                <a:cs typeface="Arial"/>
              </a:rPr>
              <a:t>clean  and </a:t>
            </a:r>
            <a:r>
              <a:rPr sz="2400" b="1" spc="-5" dirty="0">
                <a:solidFill>
                  <a:srgbClr val="003300"/>
                </a:solidFill>
                <a:latin typeface="Arial"/>
                <a:cs typeface="Arial"/>
              </a:rPr>
              <a:t>uniform interface </a:t>
            </a:r>
            <a:r>
              <a:rPr sz="2400" b="1" dirty="0">
                <a:solidFill>
                  <a:srgbClr val="003300"/>
                </a:solidFill>
                <a:latin typeface="Arial"/>
                <a:cs typeface="Arial"/>
              </a:rPr>
              <a:t>to the </a:t>
            </a:r>
            <a:r>
              <a:rPr sz="2400" b="1" spc="-5" dirty="0">
                <a:solidFill>
                  <a:srgbClr val="003300"/>
                </a:solidFill>
                <a:latin typeface="Arial"/>
                <a:cs typeface="Arial"/>
              </a:rPr>
              <a:t>underlying </a:t>
            </a:r>
            <a:r>
              <a:rPr sz="2400" b="1" dirty="0">
                <a:solidFill>
                  <a:srgbClr val="003300"/>
                </a:solidFill>
                <a:latin typeface="Arial"/>
                <a:cs typeface="Arial"/>
              </a:rPr>
              <a:t>hardware,  which </a:t>
            </a:r>
            <a:r>
              <a:rPr sz="2400" b="1" spc="-5" dirty="0">
                <a:solidFill>
                  <a:srgbClr val="003300"/>
                </a:solidFill>
                <a:latin typeface="Arial"/>
                <a:cs typeface="Arial"/>
              </a:rPr>
              <a:t>makes </a:t>
            </a:r>
            <a:r>
              <a:rPr sz="2400" b="1" dirty="0">
                <a:solidFill>
                  <a:srgbClr val="003300"/>
                </a:solidFill>
                <a:latin typeface="Arial"/>
                <a:cs typeface="Arial"/>
              </a:rPr>
              <a:t>it </a:t>
            </a:r>
            <a:r>
              <a:rPr sz="2400" b="1" spc="-5" dirty="0">
                <a:solidFill>
                  <a:srgbClr val="003300"/>
                </a:solidFill>
                <a:latin typeface="Arial"/>
                <a:cs typeface="Arial"/>
              </a:rPr>
              <a:t>easier </a:t>
            </a:r>
            <a:r>
              <a:rPr sz="2400" b="1" dirty="0">
                <a:solidFill>
                  <a:srgbClr val="003300"/>
                </a:solidFill>
                <a:latin typeface="Arial"/>
                <a:cs typeface="Arial"/>
              </a:rPr>
              <a:t>on </a:t>
            </a:r>
            <a:r>
              <a:rPr sz="2400" b="1" spc="-5" dirty="0">
                <a:solidFill>
                  <a:srgbClr val="003300"/>
                </a:solidFill>
                <a:latin typeface="Arial"/>
                <a:cs typeface="Arial"/>
              </a:rPr>
              <a:t>application</a:t>
            </a:r>
            <a:r>
              <a:rPr sz="2400" b="1" spc="-10" dirty="0">
                <a:solidFill>
                  <a:srgbClr val="003300"/>
                </a:solidFill>
                <a:latin typeface="Arial"/>
                <a:cs typeface="Arial"/>
              </a:rPr>
              <a:t> </a:t>
            </a:r>
            <a:r>
              <a:rPr sz="2400" b="1" spc="-5" dirty="0">
                <a:solidFill>
                  <a:srgbClr val="003300"/>
                </a:solidFill>
                <a:latin typeface="Arial"/>
                <a:cs typeface="Arial"/>
              </a:rPr>
              <a:t>programmers.</a:t>
            </a:r>
            <a:endParaRPr sz="2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36803" y="393318"/>
            <a:ext cx="4368597" cy="635000"/>
          </a:xfrm>
          <a:prstGeom prst="rect">
            <a:avLst/>
          </a:prstGeom>
        </p:spPr>
        <p:txBody>
          <a:bodyPr vert="horz" wrap="square" lIns="0" tIns="12065" rIns="0" bIns="0" rtlCol="0">
            <a:spAutoFit/>
          </a:bodyPr>
          <a:lstStyle/>
          <a:p>
            <a:pPr marL="12700">
              <a:lnSpc>
                <a:spcPct val="100000"/>
              </a:lnSpc>
              <a:spcBef>
                <a:spcPts val="95"/>
              </a:spcBef>
            </a:pPr>
            <a:r>
              <a:rPr spc="-5" dirty="0"/>
              <a:t>System</a:t>
            </a:r>
            <a:r>
              <a:rPr spc="-55" dirty="0"/>
              <a:t> </a:t>
            </a:r>
            <a:r>
              <a:rPr spc="-5" dirty="0"/>
              <a:t>Programs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27</a:t>
            </a:fld>
            <a:endParaRPr dirty="0"/>
          </a:p>
        </p:txBody>
      </p:sp>
      <p:sp>
        <p:nvSpPr>
          <p:cNvPr id="4" name="object 4"/>
          <p:cNvSpPr txBox="1"/>
          <p:nvPr/>
        </p:nvSpPr>
        <p:spPr>
          <a:xfrm>
            <a:off x="777951" y="1247711"/>
            <a:ext cx="6905625" cy="3818254"/>
          </a:xfrm>
          <a:prstGeom prst="rect">
            <a:avLst/>
          </a:prstGeom>
        </p:spPr>
        <p:txBody>
          <a:bodyPr vert="horz" wrap="square" lIns="0" tIns="86360" rIns="0" bIns="0" rtlCol="0">
            <a:spAutoFit/>
          </a:bodyPr>
          <a:lstStyle/>
          <a:p>
            <a:pPr marL="355600" indent="-342900">
              <a:lnSpc>
                <a:spcPct val="100000"/>
              </a:lnSpc>
              <a:spcBef>
                <a:spcPts val="680"/>
              </a:spcBef>
              <a:buClr>
                <a:srgbClr val="006666"/>
              </a:buClr>
              <a:buFont typeface="Wingdings"/>
              <a:buChar char=""/>
              <a:tabLst>
                <a:tab pos="354965" algn="l"/>
                <a:tab pos="355600" algn="l"/>
              </a:tabLst>
            </a:pPr>
            <a:r>
              <a:rPr sz="2400" b="1" dirty="0">
                <a:solidFill>
                  <a:srgbClr val="003300"/>
                </a:solidFill>
                <a:latin typeface="Arial"/>
                <a:cs typeface="Arial"/>
              </a:rPr>
              <a:t>Are </a:t>
            </a:r>
            <a:r>
              <a:rPr sz="2400" b="1" spc="-5" dirty="0">
                <a:solidFill>
                  <a:srgbClr val="003300"/>
                </a:solidFill>
                <a:latin typeface="Arial"/>
                <a:cs typeface="Arial"/>
              </a:rPr>
              <a:t>part </a:t>
            </a:r>
            <a:r>
              <a:rPr sz="2400" b="1" dirty="0">
                <a:solidFill>
                  <a:srgbClr val="003300"/>
                </a:solidFill>
                <a:latin typeface="Arial"/>
                <a:cs typeface="Arial"/>
              </a:rPr>
              <a:t>of the </a:t>
            </a:r>
            <a:r>
              <a:rPr sz="2400" b="1" spc="-5" dirty="0">
                <a:solidFill>
                  <a:srgbClr val="003300"/>
                </a:solidFill>
                <a:latin typeface="Arial"/>
                <a:cs typeface="Arial"/>
              </a:rPr>
              <a:t>operating</a:t>
            </a:r>
            <a:r>
              <a:rPr sz="2400" b="1" spc="-60" dirty="0">
                <a:solidFill>
                  <a:srgbClr val="003300"/>
                </a:solidFill>
                <a:latin typeface="Arial"/>
                <a:cs typeface="Arial"/>
              </a:rPr>
              <a:t> </a:t>
            </a:r>
            <a:r>
              <a:rPr sz="2400" b="1" spc="-5" dirty="0">
                <a:solidFill>
                  <a:srgbClr val="003300"/>
                </a:solidFill>
                <a:latin typeface="Arial"/>
                <a:cs typeface="Arial"/>
              </a:rPr>
              <a:t>system</a:t>
            </a:r>
            <a:endParaRPr sz="2400" dirty="0">
              <a:latin typeface="Arial"/>
              <a:cs typeface="Arial"/>
            </a:endParaRPr>
          </a:p>
          <a:p>
            <a:pPr marL="355600" marR="198755" indent="-342900">
              <a:lnSpc>
                <a:spcPct val="100000"/>
              </a:lnSpc>
              <a:spcBef>
                <a:spcPts val="575"/>
              </a:spcBef>
              <a:buClr>
                <a:srgbClr val="006666"/>
              </a:buClr>
              <a:buFont typeface="Wingdings"/>
              <a:buChar char=""/>
              <a:tabLst>
                <a:tab pos="354965" algn="l"/>
                <a:tab pos="355600" algn="l"/>
              </a:tabLst>
            </a:pPr>
            <a:r>
              <a:rPr sz="2400" b="1" spc="-5" dirty="0">
                <a:solidFill>
                  <a:srgbClr val="003300"/>
                </a:solidFill>
                <a:latin typeface="Arial"/>
                <a:cs typeface="Arial"/>
              </a:rPr>
              <a:t>Anything </a:t>
            </a:r>
            <a:r>
              <a:rPr sz="2400" b="1" dirty="0">
                <a:solidFill>
                  <a:srgbClr val="003300"/>
                </a:solidFill>
                <a:latin typeface="Arial"/>
                <a:cs typeface="Arial"/>
              </a:rPr>
              <a:t>not in the kernel, </a:t>
            </a:r>
            <a:r>
              <a:rPr sz="2400" b="1" spc="-5" dirty="0">
                <a:solidFill>
                  <a:srgbClr val="003300"/>
                </a:solidFill>
                <a:latin typeface="Arial"/>
                <a:cs typeface="Arial"/>
              </a:rPr>
              <a:t>but shipped</a:t>
            </a:r>
            <a:r>
              <a:rPr sz="2400" b="1" spc="-95" dirty="0">
                <a:solidFill>
                  <a:srgbClr val="003300"/>
                </a:solidFill>
                <a:latin typeface="Arial"/>
                <a:cs typeface="Arial"/>
              </a:rPr>
              <a:t> </a:t>
            </a:r>
            <a:r>
              <a:rPr sz="2400" b="1" spc="5" dirty="0">
                <a:solidFill>
                  <a:srgbClr val="003300"/>
                </a:solidFill>
                <a:latin typeface="Arial"/>
                <a:cs typeface="Arial"/>
              </a:rPr>
              <a:t>with  </a:t>
            </a:r>
            <a:r>
              <a:rPr sz="2400" b="1" dirty="0">
                <a:solidFill>
                  <a:srgbClr val="003300"/>
                </a:solidFill>
                <a:latin typeface="Arial"/>
                <a:cs typeface="Arial"/>
              </a:rPr>
              <a:t>the</a:t>
            </a:r>
            <a:r>
              <a:rPr sz="2400" b="1" spc="-15" dirty="0">
                <a:solidFill>
                  <a:srgbClr val="003300"/>
                </a:solidFill>
                <a:latin typeface="Arial"/>
                <a:cs typeface="Arial"/>
              </a:rPr>
              <a:t> </a:t>
            </a:r>
            <a:r>
              <a:rPr sz="2400" b="1" dirty="0">
                <a:solidFill>
                  <a:srgbClr val="003300"/>
                </a:solidFill>
                <a:latin typeface="Arial"/>
                <a:cs typeface="Arial"/>
              </a:rPr>
              <a:t>OS</a:t>
            </a:r>
            <a:endParaRPr sz="2400" dirty="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All depends on the OS and the</a:t>
            </a:r>
            <a:r>
              <a:rPr sz="2200" b="1" spc="114" dirty="0">
                <a:solidFill>
                  <a:srgbClr val="003366"/>
                </a:solidFill>
                <a:latin typeface="Arial"/>
                <a:cs typeface="Arial"/>
              </a:rPr>
              <a:t> </a:t>
            </a:r>
            <a:r>
              <a:rPr sz="2200" b="1" spc="-5" dirty="0">
                <a:solidFill>
                  <a:srgbClr val="003366"/>
                </a:solidFill>
                <a:latin typeface="Arial"/>
                <a:cs typeface="Arial"/>
              </a:rPr>
              <a:t>supplier</a:t>
            </a:r>
            <a:endParaRPr sz="2200" dirty="0">
              <a:latin typeface="Arial"/>
              <a:cs typeface="Arial"/>
            </a:endParaRPr>
          </a:p>
          <a:p>
            <a:pPr marL="756285" marR="5080"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Can provide multiple </a:t>
            </a:r>
            <a:r>
              <a:rPr sz="2200" b="1" spc="-10" dirty="0">
                <a:solidFill>
                  <a:srgbClr val="003366"/>
                </a:solidFill>
                <a:latin typeface="Arial"/>
                <a:cs typeface="Arial"/>
              </a:rPr>
              <a:t>system </a:t>
            </a:r>
            <a:r>
              <a:rPr sz="2200" b="1" spc="-5" dirty="0">
                <a:solidFill>
                  <a:srgbClr val="003366"/>
                </a:solidFill>
                <a:latin typeface="Arial"/>
                <a:cs typeface="Arial"/>
              </a:rPr>
              <a:t>services, ie UNIX  commands (CLI) are </a:t>
            </a:r>
            <a:r>
              <a:rPr sz="2200" b="1" spc="-10" dirty="0">
                <a:solidFill>
                  <a:srgbClr val="003366"/>
                </a:solidFill>
                <a:latin typeface="Arial"/>
                <a:cs typeface="Arial"/>
              </a:rPr>
              <a:t>system </a:t>
            </a:r>
            <a:r>
              <a:rPr sz="2200" b="1" spc="-5" dirty="0">
                <a:solidFill>
                  <a:srgbClr val="003366"/>
                </a:solidFill>
                <a:latin typeface="Arial"/>
                <a:cs typeface="Arial"/>
              </a:rPr>
              <a:t>programs for  performing </a:t>
            </a:r>
            <a:r>
              <a:rPr sz="2200" b="1" spc="-10" dirty="0">
                <a:solidFill>
                  <a:srgbClr val="003366"/>
                </a:solidFill>
                <a:latin typeface="Arial"/>
                <a:cs typeface="Arial"/>
              </a:rPr>
              <a:t>system</a:t>
            </a:r>
            <a:r>
              <a:rPr sz="2200" b="1" spc="50" dirty="0">
                <a:solidFill>
                  <a:srgbClr val="003366"/>
                </a:solidFill>
                <a:latin typeface="Arial"/>
                <a:cs typeface="Arial"/>
              </a:rPr>
              <a:t> </a:t>
            </a:r>
            <a:r>
              <a:rPr sz="2200" b="1" spc="-5" dirty="0">
                <a:solidFill>
                  <a:srgbClr val="003366"/>
                </a:solidFill>
                <a:latin typeface="Arial"/>
                <a:cs typeface="Arial"/>
              </a:rPr>
              <a:t>tasks.</a:t>
            </a:r>
            <a:endParaRPr sz="2200" dirty="0">
              <a:latin typeface="Arial"/>
              <a:cs typeface="Arial"/>
            </a:endParaRPr>
          </a:p>
          <a:p>
            <a:pPr marL="756285" marR="26606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Much of the user's perspective on OS is  defined by </a:t>
            </a:r>
            <a:r>
              <a:rPr sz="2200" b="1" spc="-10" dirty="0">
                <a:solidFill>
                  <a:srgbClr val="003366"/>
                </a:solidFill>
                <a:latin typeface="Arial"/>
                <a:cs typeface="Arial"/>
              </a:rPr>
              <a:t>system </a:t>
            </a:r>
            <a:r>
              <a:rPr sz="2200" b="1" spc="-5" dirty="0">
                <a:solidFill>
                  <a:srgbClr val="003366"/>
                </a:solidFill>
                <a:latin typeface="Arial"/>
                <a:cs typeface="Arial"/>
              </a:rPr>
              <a:t>programs, not directly by  </a:t>
            </a:r>
            <a:r>
              <a:rPr sz="2200" b="1" spc="-10" dirty="0">
                <a:solidFill>
                  <a:srgbClr val="003366"/>
                </a:solidFill>
                <a:latin typeface="Arial"/>
                <a:cs typeface="Arial"/>
              </a:rPr>
              <a:t>system </a:t>
            </a:r>
            <a:r>
              <a:rPr sz="2200" b="1" spc="-5" dirty="0">
                <a:solidFill>
                  <a:srgbClr val="003366"/>
                </a:solidFill>
                <a:latin typeface="Arial"/>
                <a:cs typeface="Arial"/>
              </a:rPr>
              <a:t>calls to the</a:t>
            </a:r>
            <a:r>
              <a:rPr sz="2200" b="1" spc="75" dirty="0">
                <a:solidFill>
                  <a:srgbClr val="003366"/>
                </a:solidFill>
                <a:latin typeface="Arial"/>
                <a:cs typeface="Arial"/>
              </a:rPr>
              <a:t> </a:t>
            </a:r>
            <a:r>
              <a:rPr sz="2200" b="1" spc="-5" dirty="0">
                <a:solidFill>
                  <a:srgbClr val="003366"/>
                </a:solidFill>
                <a:latin typeface="Arial"/>
                <a:cs typeface="Arial"/>
              </a:rPr>
              <a:t>kernel.</a:t>
            </a:r>
            <a:endParaRPr sz="22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20700" y="230504"/>
            <a:ext cx="8242300" cy="627736"/>
          </a:xfrm>
          <a:prstGeom prst="rect">
            <a:avLst/>
          </a:prstGeom>
        </p:spPr>
        <p:txBody>
          <a:bodyPr vert="horz" wrap="square" lIns="0" tIns="12065" rIns="0" bIns="0" rtlCol="0">
            <a:spAutoFit/>
          </a:bodyPr>
          <a:lstStyle/>
          <a:p>
            <a:pPr marL="12700">
              <a:lnSpc>
                <a:spcPct val="100000"/>
              </a:lnSpc>
              <a:spcBef>
                <a:spcPts val="95"/>
              </a:spcBef>
            </a:pPr>
            <a:r>
              <a:rPr spc="-5" dirty="0"/>
              <a:t>Systems</a:t>
            </a:r>
            <a:r>
              <a:rPr lang="en-CA" spc="-5" dirty="0"/>
              <a:t>/Applications</a:t>
            </a:r>
            <a:r>
              <a:rPr spc="-45" dirty="0"/>
              <a:t> </a:t>
            </a:r>
            <a:r>
              <a:rPr spc="-5" dirty="0"/>
              <a:t>Programs</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28</a:t>
            </a:fld>
            <a:endParaRPr dirty="0"/>
          </a:p>
        </p:txBody>
      </p:sp>
      <p:sp>
        <p:nvSpPr>
          <p:cNvPr id="6" name="object 6"/>
          <p:cNvSpPr txBox="1"/>
          <p:nvPr/>
        </p:nvSpPr>
        <p:spPr>
          <a:xfrm>
            <a:off x="560628" y="1025728"/>
            <a:ext cx="7595870" cy="4610735"/>
          </a:xfrm>
          <a:prstGeom prst="rect">
            <a:avLst/>
          </a:prstGeom>
        </p:spPr>
        <p:txBody>
          <a:bodyPr vert="horz" wrap="square" lIns="0" tIns="12700" rIns="0" bIns="0" rtlCol="0">
            <a:spAutoFit/>
          </a:bodyPr>
          <a:lstStyle/>
          <a:p>
            <a:pPr marL="355600" marR="5080" indent="-342900">
              <a:lnSpc>
                <a:spcPct val="100000"/>
              </a:lnSpc>
              <a:spcBef>
                <a:spcPts val="100"/>
              </a:spcBef>
              <a:buClr>
                <a:srgbClr val="006666"/>
              </a:buClr>
              <a:buFont typeface="Wingdings"/>
              <a:buChar char=""/>
              <a:tabLst>
                <a:tab pos="354965" algn="l"/>
                <a:tab pos="355600" algn="l"/>
              </a:tabLst>
            </a:pPr>
            <a:r>
              <a:rPr sz="2400" b="1" spc="-5" dirty="0">
                <a:solidFill>
                  <a:srgbClr val="003300"/>
                </a:solidFill>
                <a:latin typeface="Arial"/>
                <a:cs typeface="Arial"/>
              </a:rPr>
              <a:t>System </a:t>
            </a:r>
            <a:r>
              <a:rPr sz="2400" b="1" dirty="0">
                <a:solidFill>
                  <a:srgbClr val="003300"/>
                </a:solidFill>
                <a:latin typeface="Arial"/>
                <a:cs typeface="Arial"/>
              </a:rPr>
              <a:t>programs (also called utility programs)  provide </a:t>
            </a:r>
            <a:r>
              <a:rPr sz="2400" b="1" spc="-5" dirty="0">
                <a:solidFill>
                  <a:srgbClr val="003300"/>
                </a:solidFill>
                <a:latin typeface="Arial"/>
                <a:cs typeface="Arial"/>
              </a:rPr>
              <a:t>an environment </a:t>
            </a:r>
            <a:r>
              <a:rPr sz="2400" b="1" dirty="0">
                <a:solidFill>
                  <a:srgbClr val="003300"/>
                </a:solidFill>
                <a:latin typeface="Arial"/>
                <a:cs typeface="Arial"/>
              </a:rPr>
              <a:t>for program</a:t>
            </a:r>
            <a:r>
              <a:rPr sz="2400" b="1" spc="-20" dirty="0">
                <a:solidFill>
                  <a:srgbClr val="003300"/>
                </a:solidFill>
                <a:latin typeface="Arial"/>
                <a:cs typeface="Arial"/>
              </a:rPr>
              <a:t> </a:t>
            </a:r>
            <a:r>
              <a:rPr sz="2400" b="1" spc="-5" dirty="0">
                <a:solidFill>
                  <a:srgbClr val="003300"/>
                </a:solidFill>
                <a:latin typeface="Arial"/>
                <a:cs typeface="Arial"/>
              </a:rPr>
              <a:t>development  and execution.</a:t>
            </a:r>
            <a:r>
              <a:rPr sz="2400" b="1" spc="-10" dirty="0">
                <a:solidFill>
                  <a:srgbClr val="003300"/>
                </a:solidFill>
                <a:latin typeface="Arial"/>
                <a:cs typeface="Arial"/>
              </a:rPr>
              <a:t> </a:t>
            </a:r>
            <a:r>
              <a:rPr sz="2400" b="1" spc="-5" dirty="0">
                <a:solidFill>
                  <a:srgbClr val="003300"/>
                </a:solidFill>
                <a:latin typeface="Arial"/>
                <a:cs typeface="Arial"/>
              </a:rPr>
              <a:t>Services:</a:t>
            </a:r>
            <a:endParaRPr sz="24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File management - ie copy, rm, ls,</a:t>
            </a:r>
            <a:r>
              <a:rPr sz="2200" b="1" spc="114" dirty="0">
                <a:solidFill>
                  <a:srgbClr val="003366"/>
                </a:solidFill>
                <a:latin typeface="Arial"/>
                <a:cs typeface="Arial"/>
              </a:rPr>
              <a:t> </a:t>
            </a:r>
            <a:r>
              <a:rPr sz="2200" b="1" spc="-5" dirty="0">
                <a:solidFill>
                  <a:srgbClr val="003366"/>
                </a:solidFill>
                <a:latin typeface="Arial"/>
                <a:cs typeface="Arial"/>
              </a:rPr>
              <a:t>mkdir</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Status information - ie ps, </a:t>
            </a:r>
            <a:r>
              <a:rPr sz="2200" b="1" dirty="0">
                <a:solidFill>
                  <a:srgbClr val="003366"/>
                </a:solidFill>
                <a:latin typeface="Arial"/>
                <a:cs typeface="Arial"/>
              </a:rPr>
              <a:t>who,</a:t>
            </a:r>
            <a:r>
              <a:rPr sz="2200" b="1" spc="100" dirty="0">
                <a:solidFill>
                  <a:srgbClr val="003366"/>
                </a:solidFill>
                <a:latin typeface="Arial"/>
                <a:cs typeface="Arial"/>
              </a:rPr>
              <a:t> </a:t>
            </a:r>
            <a:r>
              <a:rPr sz="2200" b="1" spc="-5" dirty="0">
                <a:solidFill>
                  <a:srgbClr val="003366"/>
                </a:solidFill>
                <a:latin typeface="Arial"/>
                <a:cs typeface="Arial"/>
              </a:rPr>
              <a:t>regedit</a:t>
            </a:r>
            <a:endParaRPr sz="220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Editing files -</a:t>
            </a:r>
            <a:r>
              <a:rPr sz="2200" b="1" spc="55" dirty="0">
                <a:solidFill>
                  <a:srgbClr val="003366"/>
                </a:solidFill>
                <a:latin typeface="Arial"/>
                <a:cs typeface="Arial"/>
              </a:rPr>
              <a:t> </a:t>
            </a:r>
            <a:r>
              <a:rPr sz="2200" b="1" spc="-5" dirty="0">
                <a:solidFill>
                  <a:srgbClr val="003366"/>
                </a:solidFill>
                <a:latin typeface="Arial"/>
                <a:cs typeface="Arial"/>
              </a:rPr>
              <a:t>editors</a:t>
            </a:r>
            <a:endParaRPr sz="2200">
              <a:latin typeface="Arial"/>
              <a:cs typeface="Arial"/>
            </a:endParaRPr>
          </a:p>
          <a:p>
            <a:pPr marL="75628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Programming language support - ie cc,</a:t>
            </a:r>
            <a:r>
              <a:rPr sz="2200" b="1" spc="135" dirty="0">
                <a:solidFill>
                  <a:srgbClr val="003366"/>
                </a:solidFill>
                <a:latin typeface="Arial"/>
                <a:cs typeface="Arial"/>
              </a:rPr>
              <a:t> </a:t>
            </a:r>
            <a:r>
              <a:rPr sz="2200" b="1" spc="-5" dirty="0">
                <a:solidFill>
                  <a:srgbClr val="003366"/>
                </a:solidFill>
                <a:latin typeface="Arial"/>
                <a:cs typeface="Arial"/>
              </a:rPr>
              <a:t>javac</a:t>
            </a:r>
            <a:endParaRPr sz="2200">
              <a:latin typeface="Arial"/>
              <a:cs typeface="Arial"/>
            </a:endParaRPr>
          </a:p>
          <a:p>
            <a:pPr marL="756285" marR="923925" lvl="1" indent="-287020">
              <a:lnSpc>
                <a:spcPct val="10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Programme loading and execution - loaders,  debuggers</a:t>
            </a:r>
            <a:endParaRPr sz="220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Communications - ssh,</a:t>
            </a:r>
            <a:r>
              <a:rPr sz="2200" b="1" spc="65" dirty="0">
                <a:solidFill>
                  <a:srgbClr val="003366"/>
                </a:solidFill>
                <a:latin typeface="Arial"/>
                <a:cs typeface="Arial"/>
              </a:rPr>
              <a:t> </a:t>
            </a:r>
            <a:r>
              <a:rPr sz="2200" b="1" spc="-5" dirty="0">
                <a:solidFill>
                  <a:srgbClr val="003366"/>
                </a:solidFill>
                <a:latin typeface="Arial"/>
                <a:cs typeface="Arial"/>
              </a:rPr>
              <a:t>ftp</a:t>
            </a:r>
            <a:endParaRPr sz="2200">
              <a:latin typeface="Arial"/>
              <a:cs typeface="Arial"/>
            </a:endParaRPr>
          </a:p>
          <a:p>
            <a:pPr marL="756285" marR="5080" lvl="1" indent="-287020">
              <a:lnSpc>
                <a:spcPct val="100000"/>
              </a:lnSpc>
              <a:spcBef>
                <a:spcPts val="53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Application programs - browsers, electronic pages,  games</a:t>
            </a:r>
            <a:endParaRPr sz="22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41451" y="169290"/>
            <a:ext cx="6187949" cy="513715"/>
          </a:xfrm>
          <a:prstGeom prst="rect">
            <a:avLst/>
          </a:prstGeom>
        </p:spPr>
        <p:txBody>
          <a:bodyPr vert="horz" wrap="square" lIns="0" tIns="12700" rIns="0" bIns="0" rtlCol="0">
            <a:spAutoFit/>
          </a:bodyPr>
          <a:lstStyle/>
          <a:p>
            <a:pPr marL="12700">
              <a:lnSpc>
                <a:spcPct val="100000"/>
              </a:lnSpc>
              <a:spcBef>
                <a:spcPts val="100"/>
              </a:spcBef>
            </a:pPr>
            <a:r>
              <a:rPr sz="3200" spc="-5" dirty="0"/>
              <a:t>Operating </a:t>
            </a:r>
            <a:r>
              <a:rPr sz="3200" dirty="0"/>
              <a:t>Systems</a:t>
            </a:r>
            <a:r>
              <a:rPr sz="3200" spc="-70" dirty="0"/>
              <a:t> </a:t>
            </a:r>
            <a:r>
              <a:rPr sz="3200" dirty="0"/>
              <a:t>Services</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29</a:t>
            </a:fld>
            <a:endParaRPr dirty="0"/>
          </a:p>
        </p:txBody>
      </p:sp>
      <p:sp>
        <p:nvSpPr>
          <p:cNvPr id="7" name="object 7"/>
          <p:cNvSpPr txBox="1"/>
          <p:nvPr/>
        </p:nvSpPr>
        <p:spPr>
          <a:xfrm>
            <a:off x="504850" y="727643"/>
            <a:ext cx="8145145" cy="5630387"/>
          </a:xfrm>
          <a:prstGeom prst="rect">
            <a:avLst/>
          </a:prstGeom>
        </p:spPr>
        <p:txBody>
          <a:bodyPr vert="horz" wrap="square" lIns="0" tIns="48895" rIns="0" bIns="0" rtlCol="0">
            <a:spAutoFit/>
          </a:bodyPr>
          <a:lstStyle/>
          <a:p>
            <a:pPr marL="355600" indent="-342900">
              <a:lnSpc>
                <a:spcPct val="100000"/>
              </a:lnSpc>
              <a:spcBef>
                <a:spcPts val="385"/>
              </a:spcBef>
              <a:buClr>
                <a:srgbClr val="006666"/>
              </a:buClr>
              <a:buFont typeface="Wingdings"/>
              <a:buChar char=""/>
              <a:tabLst>
                <a:tab pos="354965" algn="l"/>
                <a:tab pos="355600" algn="l"/>
              </a:tabLst>
            </a:pPr>
            <a:r>
              <a:rPr sz="2400" b="1" dirty="0">
                <a:solidFill>
                  <a:srgbClr val="003300"/>
                </a:solidFill>
                <a:latin typeface="Arial"/>
                <a:cs typeface="Arial"/>
              </a:rPr>
              <a:t>Input / Output</a:t>
            </a:r>
            <a:r>
              <a:rPr sz="2400" b="1" spc="-60" dirty="0">
                <a:solidFill>
                  <a:srgbClr val="003300"/>
                </a:solidFill>
                <a:latin typeface="Arial"/>
                <a:cs typeface="Arial"/>
              </a:rPr>
              <a:t> </a:t>
            </a:r>
            <a:r>
              <a:rPr sz="2400" b="1" dirty="0">
                <a:solidFill>
                  <a:srgbClr val="003300"/>
                </a:solidFill>
                <a:latin typeface="Arial"/>
                <a:cs typeface="Arial"/>
              </a:rPr>
              <a:t>operations</a:t>
            </a:r>
            <a:endParaRPr sz="2400" dirty="0">
              <a:latin typeface="Arial"/>
              <a:cs typeface="Arial"/>
            </a:endParaRPr>
          </a:p>
          <a:p>
            <a:pPr marL="756285" marR="182245" lvl="1" indent="-287020">
              <a:lnSpc>
                <a:spcPts val="2380"/>
              </a:lnSpc>
              <a:spcBef>
                <a:spcPts val="56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Hardware access is through the kernel for the running  program</a:t>
            </a:r>
            <a:endParaRPr sz="2200" dirty="0">
              <a:latin typeface="Arial"/>
              <a:cs typeface="Arial"/>
            </a:endParaRPr>
          </a:p>
          <a:p>
            <a:pPr marL="355600" indent="-342900">
              <a:lnSpc>
                <a:spcPct val="100000"/>
              </a:lnSpc>
              <a:spcBef>
                <a:spcPts val="250"/>
              </a:spcBef>
              <a:buClr>
                <a:srgbClr val="006666"/>
              </a:buClr>
              <a:buFont typeface="Wingdings"/>
              <a:buChar char=""/>
              <a:tabLst>
                <a:tab pos="354965" algn="l"/>
                <a:tab pos="355600" algn="l"/>
              </a:tabLst>
            </a:pPr>
            <a:r>
              <a:rPr sz="2400" b="1" dirty="0">
                <a:solidFill>
                  <a:srgbClr val="003300"/>
                </a:solidFill>
                <a:latin typeface="Arial"/>
                <a:cs typeface="Arial"/>
              </a:rPr>
              <a:t>Communications</a:t>
            </a:r>
            <a:endParaRPr sz="2400" dirty="0">
              <a:latin typeface="Arial"/>
              <a:cs typeface="Arial"/>
            </a:endParaRPr>
          </a:p>
          <a:p>
            <a:pPr marL="756285" marR="1064260" lvl="1" indent="-287020">
              <a:lnSpc>
                <a:spcPts val="2380"/>
              </a:lnSpc>
              <a:spcBef>
                <a:spcPts val="56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Communication </a:t>
            </a:r>
            <a:r>
              <a:rPr sz="2200" b="1" dirty="0">
                <a:solidFill>
                  <a:srgbClr val="003366"/>
                </a:solidFill>
                <a:latin typeface="Arial"/>
                <a:cs typeface="Arial"/>
              </a:rPr>
              <a:t>between </a:t>
            </a:r>
            <a:r>
              <a:rPr sz="2200" b="1" spc="-5" dirty="0">
                <a:solidFill>
                  <a:srgbClr val="003366"/>
                </a:solidFill>
                <a:latin typeface="Arial"/>
                <a:cs typeface="Arial"/>
              </a:rPr>
              <a:t>programs of the </a:t>
            </a:r>
            <a:r>
              <a:rPr sz="2200" b="1" dirty="0">
                <a:solidFill>
                  <a:srgbClr val="003366"/>
                </a:solidFill>
                <a:latin typeface="Arial"/>
                <a:cs typeface="Arial"/>
              </a:rPr>
              <a:t>same  </a:t>
            </a:r>
            <a:r>
              <a:rPr sz="2200" b="1" spc="-5" dirty="0">
                <a:solidFill>
                  <a:srgbClr val="003366"/>
                </a:solidFill>
                <a:latin typeface="Arial"/>
                <a:cs typeface="Arial"/>
              </a:rPr>
              <a:t>computer or </a:t>
            </a:r>
            <a:r>
              <a:rPr sz="2200" b="1" dirty="0">
                <a:solidFill>
                  <a:srgbClr val="003366"/>
                </a:solidFill>
                <a:latin typeface="Arial"/>
                <a:cs typeface="Arial"/>
              </a:rPr>
              <a:t>with </a:t>
            </a:r>
            <a:r>
              <a:rPr sz="2200" b="1" spc="-5" dirty="0">
                <a:solidFill>
                  <a:srgbClr val="003366"/>
                </a:solidFill>
                <a:latin typeface="Arial"/>
                <a:cs typeface="Arial"/>
              </a:rPr>
              <a:t>those of other</a:t>
            </a:r>
            <a:r>
              <a:rPr sz="2200" b="1" spc="110" dirty="0">
                <a:solidFill>
                  <a:srgbClr val="003366"/>
                </a:solidFill>
                <a:latin typeface="Arial"/>
                <a:cs typeface="Arial"/>
              </a:rPr>
              <a:t> </a:t>
            </a:r>
            <a:r>
              <a:rPr sz="2200" b="1" spc="-5" dirty="0">
                <a:solidFill>
                  <a:srgbClr val="003366"/>
                </a:solidFill>
                <a:latin typeface="Arial"/>
                <a:cs typeface="Arial"/>
              </a:rPr>
              <a:t>computers</a:t>
            </a:r>
            <a:endParaRPr sz="2200" dirty="0">
              <a:latin typeface="Arial"/>
              <a:cs typeface="Arial"/>
            </a:endParaRPr>
          </a:p>
          <a:p>
            <a:pPr marL="756285" lvl="1" indent="-287655">
              <a:lnSpc>
                <a:spcPct val="100000"/>
              </a:lnSpc>
              <a:spcBef>
                <a:spcPts val="22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Can be done </a:t>
            </a:r>
            <a:r>
              <a:rPr sz="2200" b="1" dirty="0">
                <a:solidFill>
                  <a:srgbClr val="003366"/>
                </a:solidFill>
                <a:latin typeface="Arial"/>
                <a:cs typeface="Arial"/>
              </a:rPr>
              <a:t>with </a:t>
            </a:r>
            <a:r>
              <a:rPr sz="2200" b="1" spc="-5" dirty="0">
                <a:solidFill>
                  <a:srgbClr val="003366"/>
                </a:solidFill>
                <a:latin typeface="Arial"/>
                <a:cs typeface="Arial"/>
              </a:rPr>
              <a:t>shared memory or message</a:t>
            </a:r>
            <a:r>
              <a:rPr sz="2200" b="1" spc="110" dirty="0">
                <a:solidFill>
                  <a:srgbClr val="003366"/>
                </a:solidFill>
                <a:latin typeface="Arial"/>
                <a:cs typeface="Arial"/>
              </a:rPr>
              <a:t> </a:t>
            </a:r>
            <a:r>
              <a:rPr sz="2200" b="1" spc="-5" dirty="0">
                <a:solidFill>
                  <a:srgbClr val="003366"/>
                </a:solidFill>
                <a:latin typeface="Arial"/>
                <a:cs typeface="Arial"/>
              </a:rPr>
              <a:t>passing</a:t>
            </a:r>
            <a:endParaRPr sz="2200" dirty="0">
              <a:latin typeface="Arial"/>
              <a:cs typeface="Arial"/>
            </a:endParaRPr>
          </a:p>
          <a:p>
            <a:pPr marL="355600" indent="-342900">
              <a:lnSpc>
                <a:spcPct val="100000"/>
              </a:lnSpc>
              <a:spcBef>
                <a:spcPts val="295"/>
              </a:spcBef>
              <a:buClr>
                <a:srgbClr val="006666"/>
              </a:buClr>
              <a:buFont typeface="Wingdings"/>
              <a:buChar char=""/>
              <a:tabLst>
                <a:tab pos="354965" algn="l"/>
                <a:tab pos="355600" algn="l"/>
              </a:tabLst>
            </a:pPr>
            <a:r>
              <a:rPr sz="2400" b="1" spc="-5" dirty="0">
                <a:solidFill>
                  <a:srgbClr val="003300"/>
                </a:solidFill>
                <a:latin typeface="Arial"/>
                <a:cs typeface="Arial"/>
              </a:rPr>
              <a:t>Error</a:t>
            </a:r>
            <a:r>
              <a:rPr sz="2400" b="1" dirty="0">
                <a:solidFill>
                  <a:srgbClr val="003300"/>
                </a:solidFill>
                <a:latin typeface="Arial"/>
                <a:cs typeface="Arial"/>
              </a:rPr>
              <a:t> </a:t>
            </a:r>
            <a:r>
              <a:rPr sz="2400" b="1" spc="-5" dirty="0">
                <a:solidFill>
                  <a:srgbClr val="003300"/>
                </a:solidFill>
                <a:latin typeface="Arial"/>
                <a:cs typeface="Arial"/>
              </a:rPr>
              <a:t>Detection</a:t>
            </a:r>
            <a:endParaRPr sz="2400" dirty="0">
              <a:latin typeface="Arial"/>
              <a:cs typeface="Arial"/>
            </a:endParaRPr>
          </a:p>
          <a:p>
            <a:pPr marL="756285" lvl="1" indent="-287655">
              <a:lnSpc>
                <a:spcPct val="100000"/>
              </a:lnSpc>
              <a:spcBef>
                <a:spcPts val="26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Detection</a:t>
            </a:r>
            <a:endParaRPr sz="2200" dirty="0">
              <a:latin typeface="Arial"/>
              <a:cs typeface="Arial"/>
            </a:endParaRPr>
          </a:p>
          <a:p>
            <a:pPr marL="1155700" lvl="2" indent="-229235">
              <a:lnSpc>
                <a:spcPts val="2280"/>
              </a:lnSpc>
              <a:spcBef>
                <a:spcPts val="250"/>
              </a:spcBef>
              <a:buClr>
                <a:srgbClr val="009999"/>
              </a:buClr>
              <a:buSzPct val="65000"/>
              <a:buFont typeface="Arial"/>
              <a:buChar char="•"/>
              <a:tabLst>
                <a:tab pos="1155700" algn="l"/>
                <a:tab pos="1156335" algn="l"/>
              </a:tabLst>
            </a:pPr>
            <a:r>
              <a:rPr sz="2000" b="1" dirty="0">
                <a:solidFill>
                  <a:srgbClr val="006666"/>
                </a:solidFill>
                <a:latin typeface="Arial"/>
                <a:cs typeface="Arial"/>
              </a:rPr>
              <a:t>Hardware errors (internal </a:t>
            </a:r>
            <a:r>
              <a:rPr sz="2000" b="1" spc="-5" dirty="0">
                <a:solidFill>
                  <a:srgbClr val="006666"/>
                </a:solidFill>
                <a:latin typeface="Arial"/>
                <a:cs typeface="Arial"/>
              </a:rPr>
              <a:t>or </a:t>
            </a:r>
            <a:r>
              <a:rPr sz="2000" b="1" dirty="0">
                <a:solidFill>
                  <a:srgbClr val="006666"/>
                </a:solidFill>
                <a:latin typeface="Arial"/>
                <a:cs typeface="Arial"/>
              </a:rPr>
              <a:t>external): </a:t>
            </a:r>
            <a:r>
              <a:rPr sz="2000" b="1" spc="-5" dirty="0">
                <a:solidFill>
                  <a:srgbClr val="006666"/>
                </a:solidFill>
                <a:latin typeface="Arial"/>
                <a:cs typeface="Arial"/>
              </a:rPr>
              <a:t>memory, </a:t>
            </a:r>
            <a:r>
              <a:rPr sz="2000" b="1" dirty="0">
                <a:solidFill>
                  <a:srgbClr val="006666"/>
                </a:solidFill>
                <a:latin typeface="Arial"/>
                <a:cs typeface="Arial"/>
              </a:rPr>
              <a:t>failure</a:t>
            </a:r>
            <a:r>
              <a:rPr sz="2000" b="1" spc="-185" dirty="0">
                <a:solidFill>
                  <a:srgbClr val="006666"/>
                </a:solidFill>
                <a:latin typeface="Arial"/>
                <a:cs typeface="Arial"/>
              </a:rPr>
              <a:t> </a:t>
            </a:r>
            <a:r>
              <a:rPr sz="2000" b="1" dirty="0">
                <a:solidFill>
                  <a:srgbClr val="006666"/>
                </a:solidFill>
                <a:latin typeface="Arial"/>
                <a:cs typeface="Arial"/>
              </a:rPr>
              <a:t>of</a:t>
            </a:r>
            <a:endParaRPr sz="2000" dirty="0">
              <a:latin typeface="Arial"/>
              <a:cs typeface="Arial"/>
            </a:endParaRPr>
          </a:p>
          <a:p>
            <a:pPr marL="1155700">
              <a:lnSpc>
                <a:spcPts val="2280"/>
              </a:lnSpc>
            </a:pPr>
            <a:r>
              <a:rPr sz="2000" b="1" dirty="0">
                <a:solidFill>
                  <a:srgbClr val="006666"/>
                </a:solidFill>
                <a:latin typeface="Arial"/>
                <a:cs typeface="Arial"/>
              </a:rPr>
              <a:t>an </a:t>
            </a:r>
            <a:r>
              <a:rPr sz="2000" b="1" spc="-5" dirty="0">
                <a:solidFill>
                  <a:srgbClr val="006666"/>
                </a:solidFill>
                <a:latin typeface="Arial"/>
                <a:cs typeface="Arial"/>
              </a:rPr>
              <a:t>I/O</a:t>
            </a:r>
            <a:r>
              <a:rPr sz="2000" b="1" spc="-45" dirty="0">
                <a:solidFill>
                  <a:srgbClr val="006666"/>
                </a:solidFill>
                <a:latin typeface="Arial"/>
                <a:cs typeface="Arial"/>
              </a:rPr>
              <a:t> </a:t>
            </a:r>
            <a:r>
              <a:rPr sz="2000" b="1" spc="-5" dirty="0">
                <a:solidFill>
                  <a:srgbClr val="006666"/>
                </a:solidFill>
                <a:latin typeface="Arial"/>
                <a:cs typeface="Arial"/>
              </a:rPr>
              <a:t>device</a:t>
            </a:r>
            <a:endParaRPr sz="2000" dirty="0">
              <a:latin typeface="Arial"/>
              <a:cs typeface="Arial"/>
            </a:endParaRPr>
          </a:p>
          <a:p>
            <a:pPr marL="1155700" marR="553085" lvl="2" indent="-228600">
              <a:lnSpc>
                <a:spcPts val="2160"/>
              </a:lnSpc>
              <a:spcBef>
                <a:spcPts val="515"/>
              </a:spcBef>
              <a:buClr>
                <a:srgbClr val="009999"/>
              </a:buClr>
              <a:buSzPct val="65000"/>
              <a:buFont typeface="Arial"/>
              <a:buChar char="•"/>
              <a:tabLst>
                <a:tab pos="1155700" algn="l"/>
                <a:tab pos="1156335" algn="l"/>
              </a:tabLst>
            </a:pPr>
            <a:r>
              <a:rPr sz="2000" b="1" dirty="0">
                <a:solidFill>
                  <a:srgbClr val="006666"/>
                </a:solidFill>
                <a:latin typeface="Arial"/>
                <a:cs typeface="Arial"/>
              </a:rPr>
              <a:t>Software errors: overflows, prohibition of access to</a:t>
            </a:r>
            <a:r>
              <a:rPr sz="2000" b="1" spc="-210" dirty="0">
                <a:solidFill>
                  <a:srgbClr val="006666"/>
                </a:solidFill>
                <a:latin typeface="Arial"/>
                <a:cs typeface="Arial"/>
              </a:rPr>
              <a:t> </a:t>
            </a:r>
            <a:r>
              <a:rPr sz="2000" b="1" dirty="0">
                <a:solidFill>
                  <a:srgbClr val="006666"/>
                </a:solidFill>
                <a:latin typeface="Arial"/>
                <a:cs typeface="Arial"/>
              </a:rPr>
              <a:t>a  memory</a:t>
            </a:r>
            <a:r>
              <a:rPr sz="2000" b="1" spc="-25" dirty="0">
                <a:solidFill>
                  <a:srgbClr val="006666"/>
                </a:solidFill>
                <a:latin typeface="Arial"/>
                <a:cs typeface="Arial"/>
              </a:rPr>
              <a:t> </a:t>
            </a:r>
            <a:r>
              <a:rPr sz="2000" b="1" dirty="0">
                <a:solidFill>
                  <a:srgbClr val="006666"/>
                </a:solidFill>
                <a:latin typeface="Arial"/>
                <a:cs typeface="Arial"/>
              </a:rPr>
              <a:t>slot</a:t>
            </a:r>
            <a:endParaRPr sz="2000" dirty="0">
              <a:latin typeface="Arial"/>
              <a:cs typeface="Arial"/>
            </a:endParaRPr>
          </a:p>
          <a:p>
            <a:pPr marL="1155700" lvl="2" indent="-229235">
              <a:lnSpc>
                <a:spcPct val="100000"/>
              </a:lnSpc>
              <a:spcBef>
                <a:spcPts val="204"/>
              </a:spcBef>
              <a:buClr>
                <a:srgbClr val="009999"/>
              </a:buClr>
              <a:buSzPct val="65000"/>
              <a:buFont typeface="Arial"/>
              <a:buChar char="•"/>
              <a:tabLst>
                <a:tab pos="1155700" algn="l"/>
                <a:tab pos="1156335" algn="l"/>
              </a:tabLst>
            </a:pPr>
            <a:r>
              <a:rPr sz="2000" b="1" spc="-5" dirty="0">
                <a:solidFill>
                  <a:srgbClr val="006666"/>
                </a:solidFill>
                <a:latin typeface="Arial"/>
                <a:cs typeface="Arial"/>
              </a:rPr>
              <a:t>Inability </a:t>
            </a:r>
            <a:r>
              <a:rPr sz="2000" b="1" dirty="0">
                <a:solidFill>
                  <a:srgbClr val="006666"/>
                </a:solidFill>
                <a:latin typeface="Arial"/>
                <a:cs typeface="Arial"/>
              </a:rPr>
              <a:t>for OS to satisfy</a:t>
            </a:r>
            <a:r>
              <a:rPr sz="2000" b="1" spc="-110" dirty="0">
                <a:solidFill>
                  <a:srgbClr val="006666"/>
                </a:solidFill>
                <a:latin typeface="Arial"/>
                <a:cs typeface="Arial"/>
              </a:rPr>
              <a:t> </a:t>
            </a:r>
            <a:r>
              <a:rPr sz="2000" b="1" dirty="0">
                <a:solidFill>
                  <a:srgbClr val="006666"/>
                </a:solidFill>
                <a:latin typeface="Arial"/>
                <a:cs typeface="Arial"/>
              </a:rPr>
              <a:t>request</a:t>
            </a:r>
            <a:endParaRPr sz="2000" dirty="0">
              <a:latin typeface="Arial"/>
              <a:cs typeface="Arial"/>
            </a:endParaRPr>
          </a:p>
          <a:p>
            <a:pPr marL="756285" lvl="1" indent="-287655">
              <a:lnSpc>
                <a:spcPts val="2510"/>
              </a:lnSpc>
              <a:spcBef>
                <a:spcPts val="259"/>
              </a:spcBef>
              <a:buClr>
                <a:srgbClr val="336699"/>
              </a:buClr>
              <a:buSzPct val="75000"/>
              <a:buFont typeface="Wingdings"/>
              <a:buChar char=""/>
              <a:tabLst>
                <a:tab pos="756285" algn="l"/>
                <a:tab pos="756920" algn="l"/>
              </a:tabLst>
            </a:pPr>
            <a:r>
              <a:rPr sz="2200" b="1" spc="-5" dirty="0">
                <a:solidFill>
                  <a:srgbClr val="003366"/>
                </a:solidFill>
                <a:latin typeface="Arial"/>
                <a:cs typeface="Arial"/>
              </a:rPr>
              <a:t>Reaction: just report the error to the application, </a:t>
            </a:r>
            <a:r>
              <a:rPr lang="en-CA" sz="2200" b="1" spc="-5" dirty="0">
                <a:solidFill>
                  <a:srgbClr val="003366"/>
                </a:solidFill>
                <a:latin typeface="Arial"/>
                <a:cs typeface="Arial"/>
              </a:rPr>
              <a:t>or </a:t>
            </a:r>
            <a:r>
              <a:rPr sz="2200" b="1" spc="-5" dirty="0">
                <a:solidFill>
                  <a:srgbClr val="003366"/>
                </a:solidFill>
                <a:latin typeface="Arial"/>
                <a:cs typeface="Arial"/>
              </a:rPr>
              <a:t>try</a:t>
            </a:r>
            <a:r>
              <a:rPr sz="2200" b="1" spc="290" dirty="0">
                <a:solidFill>
                  <a:srgbClr val="003366"/>
                </a:solidFill>
                <a:latin typeface="Arial"/>
                <a:cs typeface="Arial"/>
              </a:rPr>
              <a:t> </a:t>
            </a:r>
            <a:r>
              <a:rPr sz="2200" b="1" spc="-5" dirty="0">
                <a:solidFill>
                  <a:srgbClr val="003366"/>
                </a:solidFill>
                <a:latin typeface="Arial"/>
                <a:cs typeface="Arial"/>
              </a:rPr>
              <a:t>the</a:t>
            </a:r>
            <a:r>
              <a:rPr lang="en-CA" sz="2200" b="1" spc="-5" dirty="0">
                <a:solidFill>
                  <a:srgbClr val="003366"/>
                </a:solidFill>
                <a:latin typeface="Arial"/>
                <a:cs typeface="Arial"/>
              </a:rPr>
              <a:t> </a:t>
            </a:r>
            <a:r>
              <a:rPr sz="2200" b="1" spc="-5" dirty="0">
                <a:solidFill>
                  <a:srgbClr val="003366"/>
                </a:solidFill>
                <a:latin typeface="Arial"/>
                <a:cs typeface="Arial"/>
              </a:rPr>
              <a:t>operation again,</a:t>
            </a:r>
            <a:r>
              <a:rPr lang="en-CA" sz="2200" b="1" spc="-5" dirty="0">
                <a:solidFill>
                  <a:srgbClr val="003366"/>
                </a:solidFill>
                <a:latin typeface="Arial"/>
                <a:cs typeface="Arial"/>
              </a:rPr>
              <a:t> or</a:t>
            </a:r>
            <a:r>
              <a:rPr sz="2200" b="1" spc="-5" dirty="0">
                <a:solidFill>
                  <a:srgbClr val="003366"/>
                </a:solidFill>
                <a:latin typeface="Arial"/>
                <a:cs typeface="Arial"/>
              </a:rPr>
              <a:t> suspend the</a:t>
            </a:r>
            <a:r>
              <a:rPr sz="2200" b="1" spc="110" dirty="0">
                <a:solidFill>
                  <a:srgbClr val="003366"/>
                </a:solidFill>
                <a:latin typeface="Arial"/>
                <a:cs typeface="Arial"/>
              </a:rPr>
              <a:t> </a:t>
            </a:r>
            <a:r>
              <a:rPr sz="2200" b="1" spc="-5" dirty="0">
                <a:solidFill>
                  <a:srgbClr val="003366"/>
                </a:solidFill>
                <a:latin typeface="Arial"/>
                <a:cs typeface="Arial"/>
              </a:rPr>
              <a:t>application</a:t>
            </a:r>
            <a:endParaRPr sz="22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56332" y="467741"/>
            <a:ext cx="5814695" cy="2280285"/>
            <a:chOff x="2156332" y="467741"/>
            <a:chExt cx="5814695" cy="2280285"/>
          </a:xfrm>
        </p:grpSpPr>
        <p:sp>
          <p:nvSpPr>
            <p:cNvPr id="3" name="object 3"/>
            <p:cNvSpPr/>
            <p:nvPr/>
          </p:nvSpPr>
          <p:spPr>
            <a:xfrm>
              <a:off x="4347293" y="621030"/>
              <a:ext cx="3604260" cy="2108200"/>
            </a:xfrm>
            <a:custGeom>
              <a:avLst/>
              <a:gdLst/>
              <a:ahLst/>
              <a:cxnLst/>
              <a:rect l="l" t="t" r="r" b="b"/>
              <a:pathLst>
                <a:path w="3604259" h="2108200">
                  <a:moveTo>
                    <a:pt x="101135" y="2107692"/>
                  </a:moveTo>
                  <a:lnTo>
                    <a:pt x="90366" y="2062984"/>
                  </a:lnTo>
                  <a:lnTo>
                    <a:pt x="79713" y="2018302"/>
                  </a:lnTo>
                  <a:lnTo>
                    <a:pt x="69283" y="1973667"/>
                  </a:lnTo>
                  <a:lnTo>
                    <a:pt x="59184" y="1929104"/>
                  </a:lnTo>
                  <a:lnTo>
                    <a:pt x="49522" y="1884637"/>
                  </a:lnTo>
                  <a:lnTo>
                    <a:pt x="40407" y="1840289"/>
                  </a:lnTo>
                  <a:lnTo>
                    <a:pt x="31944" y="1796084"/>
                  </a:lnTo>
                  <a:lnTo>
                    <a:pt x="24241" y="1752046"/>
                  </a:lnTo>
                  <a:lnTo>
                    <a:pt x="17406" y="1708198"/>
                  </a:lnTo>
                  <a:lnTo>
                    <a:pt x="11545" y="1664565"/>
                  </a:lnTo>
                  <a:lnTo>
                    <a:pt x="6767" y="1621169"/>
                  </a:lnTo>
                  <a:lnTo>
                    <a:pt x="3178" y="1578036"/>
                  </a:lnTo>
                  <a:lnTo>
                    <a:pt x="887" y="1535187"/>
                  </a:lnTo>
                  <a:lnTo>
                    <a:pt x="0" y="1492648"/>
                  </a:lnTo>
                  <a:lnTo>
                    <a:pt x="624" y="1450442"/>
                  </a:lnTo>
                  <a:lnTo>
                    <a:pt x="2867" y="1408592"/>
                  </a:lnTo>
                  <a:lnTo>
                    <a:pt x="6837" y="1367123"/>
                  </a:lnTo>
                  <a:lnTo>
                    <a:pt x="12641" y="1326057"/>
                  </a:lnTo>
                  <a:lnTo>
                    <a:pt x="20386" y="1285420"/>
                  </a:lnTo>
                  <a:lnTo>
                    <a:pt x="30180" y="1245234"/>
                  </a:lnTo>
                  <a:lnTo>
                    <a:pt x="42129" y="1205523"/>
                  </a:lnTo>
                  <a:lnTo>
                    <a:pt x="56342" y="1166312"/>
                  </a:lnTo>
                  <a:lnTo>
                    <a:pt x="72925" y="1127623"/>
                  </a:lnTo>
                  <a:lnTo>
                    <a:pt x="91986" y="1089480"/>
                  </a:lnTo>
                  <a:lnTo>
                    <a:pt x="113633" y="1051908"/>
                  </a:lnTo>
                  <a:lnTo>
                    <a:pt x="137972" y="1014929"/>
                  </a:lnTo>
                  <a:lnTo>
                    <a:pt x="165112" y="978569"/>
                  </a:lnTo>
                  <a:lnTo>
                    <a:pt x="195159" y="942849"/>
                  </a:lnTo>
                  <a:lnTo>
                    <a:pt x="228221" y="907795"/>
                  </a:lnTo>
                  <a:lnTo>
                    <a:pt x="264405" y="873429"/>
                  </a:lnTo>
                  <a:lnTo>
                    <a:pt x="303819" y="839777"/>
                  </a:lnTo>
                  <a:lnTo>
                    <a:pt x="346569" y="806860"/>
                  </a:lnTo>
                  <a:lnTo>
                    <a:pt x="392764" y="774703"/>
                  </a:lnTo>
                  <a:lnTo>
                    <a:pt x="442511" y="743331"/>
                  </a:lnTo>
                  <a:lnTo>
                    <a:pt x="500536" y="711173"/>
                  </a:lnTo>
                  <a:lnTo>
                    <a:pt x="566364" y="679513"/>
                  </a:lnTo>
                  <a:lnTo>
                    <a:pt x="602041" y="663872"/>
                  </a:lnTo>
                  <a:lnTo>
                    <a:pt x="639473" y="648358"/>
                  </a:lnTo>
                  <a:lnTo>
                    <a:pt x="678594" y="632974"/>
                  </a:lnTo>
                  <a:lnTo>
                    <a:pt x="719339" y="617719"/>
                  </a:lnTo>
                  <a:lnTo>
                    <a:pt x="761644" y="602595"/>
                  </a:lnTo>
                  <a:lnTo>
                    <a:pt x="805442" y="587604"/>
                  </a:lnTo>
                  <a:lnTo>
                    <a:pt x="850668" y="572745"/>
                  </a:lnTo>
                  <a:lnTo>
                    <a:pt x="897258" y="558022"/>
                  </a:lnTo>
                  <a:lnTo>
                    <a:pt x="945145" y="543434"/>
                  </a:lnTo>
                  <a:lnTo>
                    <a:pt x="994265" y="528982"/>
                  </a:lnTo>
                  <a:lnTo>
                    <a:pt x="1044552" y="514669"/>
                  </a:lnTo>
                  <a:lnTo>
                    <a:pt x="1095942" y="500494"/>
                  </a:lnTo>
                  <a:lnTo>
                    <a:pt x="1148367" y="486460"/>
                  </a:lnTo>
                  <a:lnTo>
                    <a:pt x="1201764" y="472567"/>
                  </a:lnTo>
                  <a:lnTo>
                    <a:pt x="1256067" y="458816"/>
                  </a:lnTo>
                  <a:lnTo>
                    <a:pt x="1311211" y="445209"/>
                  </a:lnTo>
                  <a:lnTo>
                    <a:pt x="1367131" y="431747"/>
                  </a:lnTo>
                  <a:lnTo>
                    <a:pt x="1423760" y="418431"/>
                  </a:lnTo>
                  <a:lnTo>
                    <a:pt x="1481034" y="405261"/>
                  </a:lnTo>
                  <a:lnTo>
                    <a:pt x="1538888" y="392240"/>
                  </a:lnTo>
                  <a:lnTo>
                    <a:pt x="1597257" y="379368"/>
                  </a:lnTo>
                  <a:lnTo>
                    <a:pt x="1656074" y="366646"/>
                  </a:lnTo>
                  <a:lnTo>
                    <a:pt x="1715275" y="354077"/>
                  </a:lnTo>
                  <a:lnTo>
                    <a:pt x="1774795" y="341659"/>
                  </a:lnTo>
                  <a:lnTo>
                    <a:pt x="1834567" y="329396"/>
                  </a:lnTo>
                  <a:lnTo>
                    <a:pt x="1894528" y="317288"/>
                  </a:lnTo>
                  <a:lnTo>
                    <a:pt x="1954611" y="305335"/>
                  </a:lnTo>
                  <a:lnTo>
                    <a:pt x="2014751" y="293540"/>
                  </a:lnTo>
                  <a:lnTo>
                    <a:pt x="2074883" y="281904"/>
                  </a:lnTo>
                  <a:lnTo>
                    <a:pt x="2134942" y="270427"/>
                  </a:lnTo>
                  <a:lnTo>
                    <a:pt x="2194863" y="259110"/>
                  </a:lnTo>
                  <a:lnTo>
                    <a:pt x="2254579" y="247956"/>
                  </a:lnTo>
                  <a:lnTo>
                    <a:pt x="2314026" y="236964"/>
                  </a:lnTo>
                  <a:lnTo>
                    <a:pt x="2373139" y="226137"/>
                  </a:lnTo>
                  <a:lnTo>
                    <a:pt x="2431852" y="215475"/>
                  </a:lnTo>
                  <a:lnTo>
                    <a:pt x="2490100" y="204979"/>
                  </a:lnTo>
                  <a:lnTo>
                    <a:pt x="2547818" y="194651"/>
                  </a:lnTo>
                  <a:lnTo>
                    <a:pt x="2604940" y="184491"/>
                  </a:lnTo>
                  <a:lnTo>
                    <a:pt x="2661401" y="174502"/>
                  </a:lnTo>
                  <a:lnTo>
                    <a:pt x="2717135" y="164683"/>
                  </a:lnTo>
                  <a:lnTo>
                    <a:pt x="2772079" y="155036"/>
                  </a:lnTo>
                  <a:lnTo>
                    <a:pt x="2826165" y="145563"/>
                  </a:lnTo>
                  <a:lnTo>
                    <a:pt x="2879329" y="136264"/>
                  </a:lnTo>
                  <a:lnTo>
                    <a:pt x="2931506" y="127140"/>
                  </a:lnTo>
                  <a:lnTo>
                    <a:pt x="2982631" y="118193"/>
                  </a:lnTo>
                  <a:lnTo>
                    <a:pt x="3032637" y="109424"/>
                  </a:lnTo>
                  <a:lnTo>
                    <a:pt x="3081460" y="100834"/>
                  </a:lnTo>
                  <a:lnTo>
                    <a:pt x="3129034" y="92424"/>
                  </a:lnTo>
                  <a:lnTo>
                    <a:pt x="3175295" y="84195"/>
                  </a:lnTo>
                  <a:lnTo>
                    <a:pt x="3220176" y="76149"/>
                  </a:lnTo>
                  <a:lnTo>
                    <a:pt x="3263613" y="68286"/>
                  </a:lnTo>
                  <a:lnTo>
                    <a:pt x="3305541" y="60607"/>
                  </a:lnTo>
                  <a:lnTo>
                    <a:pt x="3345893" y="53115"/>
                  </a:lnTo>
                  <a:lnTo>
                    <a:pt x="3384605" y="45809"/>
                  </a:lnTo>
                  <a:lnTo>
                    <a:pt x="3456847" y="31763"/>
                  </a:lnTo>
                  <a:lnTo>
                    <a:pt x="3521744" y="18479"/>
                  </a:lnTo>
                  <a:lnTo>
                    <a:pt x="3578774" y="5965"/>
                  </a:lnTo>
                  <a:lnTo>
                    <a:pt x="3604176" y="0"/>
                  </a:lnTo>
                </a:path>
              </a:pathLst>
            </a:custGeom>
            <a:ln w="38100">
              <a:solidFill>
                <a:srgbClr val="000000"/>
              </a:solidFill>
            </a:ln>
          </p:spPr>
          <p:txBody>
            <a:bodyPr wrap="square" lIns="0" tIns="0" rIns="0" bIns="0" rtlCol="0"/>
            <a:lstStyle/>
            <a:p>
              <a:endParaRPr/>
            </a:p>
          </p:txBody>
        </p:sp>
        <p:sp>
          <p:nvSpPr>
            <p:cNvPr id="4" name="object 4"/>
            <p:cNvSpPr/>
            <p:nvPr/>
          </p:nvSpPr>
          <p:spPr>
            <a:xfrm>
              <a:off x="2170937" y="482346"/>
              <a:ext cx="2464435" cy="990600"/>
            </a:xfrm>
            <a:custGeom>
              <a:avLst/>
              <a:gdLst/>
              <a:ahLst/>
              <a:cxnLst/>
              <a:rect l="l" t="t" r="r" b="b"/>
              <a:pathLst>
                <a:path w="2464435" h="990600">
                  <a:moveTo>
                    <a:pt x="2464308" y="990600"/>
                  </a:moveTo>
                  <a:lnTo>
                    <a:pt x="2452198" y="949424"/>
                  </a:lnTo>
                  <a:lnTo>
                    <a:pt x="2439773" y="908351"/>
                  </a:lnTo>
                  <a:lnTo>
                    <a:pt x="2426715" y="867477"/>
                  </a:lnTo>
                  <a:lnTo>
                    <a:pt x="2412704" y="826901"/>
                  </a:lnTo>
                  <a:lnTo>
                    <a:pt x="2397422" y="786723"/>
                  </a:lnTo>
                  <a:lnTo>
                    <a:pt x="2380552" y="747041"/>
                  </a:lnTo>
                  <a:lnTo>
                    <a:pt x="2361775" y="707953"/>
                  </a:lnTo>
                  <a:lnTo>
                    <a:pt x="2340773" y="669559"/>
                  </a:lnTo>
                  <a:lnTo>
                    <a:pt x="2317228" y="631956"/>
                  </a:lnTo>
                  <a:lnTo>
                    <a:pt x="2290820" y="595244"/>
                  </a:lnTo>
                  <a:lnTo>
                    <a:pt x="2261233" y="559520"/>
                  </a:lnTo>
                  <a:lnTo>
                    <a:pt x="2228147" y="524885"/>
                  </a:lnTo>
                  <a:lnTo>
                    <a:pt x="2191245" y="491435"/>
                  </a:lnTo>
                  <a:lnTo>
                    <a:pt x="2150208" y="459271"/>
                  </a:lnTo>
                  <a:lnTo>
                    <a:pt x="2104718" y="428490"/>
                  </a:lnTo>
                  <a:lnTo>
                    <a:pt x="2054457" y="399192"/>
                  </a:lnTo>
                  <a:lnTo>
                    <a:pt x="1999107" y="371475"/>
                  </a:lnTo>
                  <a:lnTo>
                    <a:pt x="1926835" y="341931"/>
                  </a:lnTo>
                  <a:lnTo>
                    <a:pt x="1886136" y="327844"/>
                  </a:lnTo>
                  <a:lnTo>
                    <a:pt x="1842699" y="314197"/>
                  </a:lnTo>
                  <a:lnTo>
                    <a:pt x="1796750" y="300981"/>
                  </a:lnTo>
                  <a:lnTo>
                    <a:pt x="1748516" y="288182"/>
                  </a:lnTo>
                  <a:lnTo>
                    <a:pt x="1698224" y="275789"/>
                  </a:lnTo>
                  <a:lnTo>
                    <a:pt x="1646101" y="263791"/>
                  </a:lnTo>
                  <a:lnTo>
                    <a:pt x="1592373" y="252176"/>
                  </a:lnTo>
                  <a:lnTo>
                    <a:pt x="1537269" y="240933"/>
                  </a:lnTo>
                  <a:lnTo>
                    <a:pt x="1481014" y="230049"/>
                  </a:lnTo>
                  <a:lnTo>
                    <a:pt x="1423835" y="219513"/>
                  </a:lnTo>
                  <a:lnTo>
                    <a:pt x="1365960" y="209315"/>
                  </a:lnTo>
                  <a:lnTo>
                    <a:pt x="1307616" y="199441"/>
                  </a:lnTo>
                  <a:lnTo>
                    <a:pt x="1249029" y="189880"/>
                  </a:lnTo>
                  <a:lnTo>
                    <a:pt x="1190426" y="180622"/>
                  </a:lnTo>
                  <a:lnTo>
                    <a:pt x="1132034" y="171654"/>
                  </a:lnTo>
                  <a:lnTo>
                    <a:pt x="1074081" y="162964"/>
                  </a:lnTo>
                  <a:lnTo>
                    <a:pt x="1016793" y="154541"/>
                  </a:lnTo>
                  <a:lnTo>
                    <a:pt x="960397" y="146374"/>
                  </a:lnTo>
                  <a:lnTo>
                    <a:pt x="905120" y="138451"/>
                  </a:lnTo>
                  <a:lnTo>
                    <a:pt x="851189" y="130760"/>
                  </a:lnTo>
                  <a:lnTo>
                    <a:pt x="798831" y="123289"/>
                  </a:lnTo>
                  <a:lnTo>
                    <a:pt x="748272" y="116028"/>
                  </a:lnTo>
                  <a:lnTo>
                    <a:pt x="699741" y="108964"/>
                  </a:lnTo>
                  <a:lnTo>
                    <a:pt x="653463" y="102086"/>
                  </a:lnTo>
                  <a:lnTo>
                    <a:pt x="609665" y="95382"/>
                  </a:lnTo>
                  <a:lnTo>
                    <a:pt x="568576" y="88840"/>
                  </a:lnTo>
                  <a:lnTo>
                    <a:pt x="530420" y="82450"/>
                  </a:lnTo>
                  <a:lnTo>
                    <a:pt x="402742" y="59434"/>
                  </a:lnTo>
                  <a:lnTo>
                    <a:pt x="323762" y="46000"/>
                  </a:lnTo>
                  <a:lnTo>
                    <a:pt x="256942" y="35409"/>
                  </a:lnTo>
                  <a:lnTo>
                    <a:pt x="200738" y="27175"/>
                  </a:lnTo>
                  <a:lnTo>
                    <a:pt x="153606" y="20812"/>
                  </a:lnTo>
                  <a:lnTo>
                    <a:pt x="114003" y="15831"/>
                  </a:lnTo>
                  <a:lnTo>
                    <a:pt x="80384" y="11746"/>
                  </a:lnTo>
                  <a:lnTo>
                    <a:pt x="51207" y="8071"/>
                  </a:lnTo>
                  <a:lnTo>
                    <a:pt x="24927" y="4317"/>
                  </a:lnTo>
                  <a:lnTo>
                    <a:pt x="0" y="0"/>
                  </a:lnTo>
                </a:path>
              </a:pathLst>
            </a:custGeom>
            <a:ln w="28956">
              <a:solidFill>
                <a:srgbClr val="000000"/>
              </a:solidFill>
            </a:ln>
          </p:spPr>
          <p:txBody>
            <a:bodyPr wrap="square" lIns="0" tIns="0" rIns="0" bIns="0" rtlCol="0"/>
            <a:lstStyle/>
            <a:p>
              <a:endParaRPr/>
            </a:p>
          </p:txBody>
        </p:sp>
      </p:grpSp>
      <p:sp>
        <p:nvSpPr>
          <p:cNvPr id="5" name="object 5"/>
          <p:cNvSpPr txBox="1"/>
          <p:nvPr/>
        </p:nvSpPr>
        <p:spPr>
          <a:xfrm>
            <a:off x="3843273" y="517347"/>
            <a:ext cx="1137920" cy="829944"/>
          </a:xfrm>
          <a:prstGeom prst="rect">
            <a:avLst/>
          </a:prstGeom>
        </p:spPr>
        <p:txBody>
          <a:bodyPr vert="horz" wrap="square" lIns="0" tIns="13335" rIns="0" bIns="0" rtlCol="0">
            <a:spAutoFit/>
          </a:bodyPr>
          <a:lstStyle/>
          <a:p>
            <a:pPr marL="490220">
              <a:lnSpc>
                <a:spcPct val="100000"/>
              </a:lnSpc>
              <a:spcBef>
                <a:spcPts val="105"/>
              </a:spcBef>
            </a:pPr>
            <a:r>
              <a:rPr sz="2000" dirty="0">
                <a:solidFill>
                  <a:srgbClr val="000001"/>
                </a:solidFill>
                <a:latin typeface="Times New Roman"/>
                <a:cs typeface="Times New Roman"/>
              </a:rPr>
              <a:t>CPU</a:t>
            </a:r>
            <a:endParaRPr sz="2000">
              <a:latin typeface="Times New Roman"/>
              <a:cs typeface="Times New Roman"/>
            </a:endParaRPr>
          </a:p>
          <a:p>
            <a:pPr marL="12700">
              <a:lnSpc>
                <a:spcPct val="100000"/>
              </a:lnSpc>
              <a:spcBef>
                <a:spcPts val="1525"/>
              </a:spcBef>
            </a:pPr>
            <a:r>
              <a:rPr sz="2000" b="1" dirty="0">
                <a:solidFill>
                  <a:srgbClr val="000001"/>
                </a:solidFill>
                <a:latin typeface="Times New Roman"/>
                <a:cs typeface="Times New Roman"/>
              </a:rPr>
              <a:t>Hard</a:t>
            </a:r>
            <a:r>
              <a:rPr sz="2000" b="1" spc="-10" dirty="0">
                <a:solidFill>
                  <a:srgbClr val="000001"/>
                </a:solidFill>
                <a:latin typeface="Times New Roman"/>
                <a:cs typeface="Times New Roman"/>
              </a:rPr>
              <a:t>w</a:t>
            </a:r>
            <a:r>
              <a:rPr sz="2000" b="1" dirty="0">
                <a:solidFill>
                  <a:srgbClr val="000001"/>
                </a:solidFill>
                <a:latin typeface="Times New Roman"/>
                <a:cs typeface="Times New Roman"/>
              </a:rPr>
              <a:t>a</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6" name="object 6"/>
          <p:cNvSpPr txBox="1"/>
          <p:nvPr/>
        </p:nvSpPr>
        <p:spPr>
          <a:xfrm>
            <a:off x="2614422" y="0"/>
            <a:ext cx="1169670" cy="1090295"/>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00001"/>
                </a:solidFill>
                <a:latin typeface="Times New Roman"/>
                <a:cs typeface="Times New Roman"/>
              </a:rPr>
              <a:t>Device  Co</a:t>
            </a:r>
            <a:r>
              <a:rPr sz="2000" spc="5" dirty="0">
                <a:solidFill>
                  <a:srgbClr val="000001"/>
                </a:solidFill>
                <a:latin typeface="Times New Roman"/>
                <a:cs typeface="Times New Roman"/>
              </a:rPr>
              <a:t>n</a:t>
            </a:r>
            <a:r>
              <a:rPr sz="2000" dirty="0">
                <a:solidFill>
                  <a:srgbClr val="000001"/>
                </a:solidFill>
                <a:latin typeface="Times New Roman"/>
                <a:cs typeface="Times New Roman"/>
              </a:rPr>
              <a:t>troll</a:t>
            </a:r>
            <a:r>
              <a:rPr sz="2000" spc="-10" dirty="0">
                <a:solidFill>
                  <a:srgbClr val="000001"/>
                </a:solidFill>
                <a:latin typeface="Times New Roman"/>
                <a:cs typeface="Times New Roman"/>
              </a:rPr>
              <a:t>er</a:t>
            </a:r>
            <a:r>
              <a:rPr sz="2000" dirty="0">
                <a:solidFill>
                  <a:srgbClr val="000001"/>
                </a:solidFill>
                <a:latin typeface="Times New Roman"/>
                <a:cs typeface="Times New Roman"/>
              </a:rPr>
              <a:t>s</a:t>
            </a:r>
            <a:endParaRPr sz="2000">
              <a:latin typeface="Times New Roman"/>
              <a:cs typeface="Times New Roman"/>
            </a:endParaRPr>
          </a:p>
          <a:p>
            <a:pPr marL="261620">
              <a:lnSpc>
                <a:spcPct val="100000"/>
              </a:lnSpc>
              <a:spcBef>
                <a:spcPts val="1180"/>
              </a:spcBef>
            </a:pPr>
            <a:r>
              <a:rPr sz="2000" dirty="0">
                <a:solidFill>
                  <a:srgbClr val="000001"/>
                </a:solidFill>
                <a:latin typeface="Times New Roman"/>
                <a:cs typeface="Times New Roman"/>
              </a:rPr>
              <a:t>Bus</a:t>
            </a:r>
            <a:endParaRPr sz="2000">
              <a:latin typeface="Times New Roman"/>
              <a:cs typeface="Times New Roman"/>
            </a:endParaRPr>
          </a:p>
        </p:txBody>
      </p:sp>
      <p:sp>
        <p:nvSpPr>
          <p:cNvPr id="7" name="object 7"/>
          <p:cNvSpPr txBox="1"/>
          <p:nvPr/>
        </p:nvSpPr>
        <p:spPr>
          <a:xfrm>
            <a:off x="815441" y="408177"/>
            <a:ext cx="8991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M</a:t>
            </a:r>
            <a:r>
              <a:rPr sz="2000" spc="-10" dirty="0">
                <a:solidFill>
                  <a:srgbClr val="000001"/>
                </a:solidFill>
                <a:latin typeface="Times New Roman"/>
                <a:cs typeface="Times New Roman"/>
              </a:rPr>
              <a:t>e</a:t>
            </a:r>
            <a:r>
              <a:rPr sz="2000" spc="-25" dirty="0">
                <a:solidFill>
                  <a:srgbClr val="000001"/>
                </a:solidFill>
                <a:latin typeface="Times New Roman"/>
                <a:cs typeface="Times New Roman"/>
              </a:rPr>
              <a:t>m</a:t>
            </a:r>
            <a:r>
              <a:rPr sz="2000" dirty="0">
                <a:solidFill>
                  <a:srgbClr val="000001"/>
                </a:solidFill>
                <a:latin typeface="Times New Roman"/>
                <a:cs typeface="Times New Roman"/>
              </a:rPr>
              <a:t>o</a:t>
            </a:r>
            <a:r>
              <a:rPr sz="2000" spc="5" dirty="0">
                <a:solidFill>
                  <a:srgbClr val="000001"/>
                </a:solidFill>
                <a:latin typeface="Times New Roman"/>
                <a:cs typeface="Times New Roman"/>
              </a:rPr>
              <a:t>r</a:t>
            </a:r>
            <a:r>
              <a:rPr sz="2000" dirty="0">
                <a:solidFill>
                  <a:srgbClr val="000001"/>
                </a:solidFill>
                <a:latin typeface="Times New Roman"/>
                <a:cs typeface="Times New Roman"/>
              </a:rPr>
              <a:t>y</a:t>
            </a:r>
            <a:endParaRPr sz="2000">
              <a:latin typeface="Times New Roman"/>
              <a:cs typeface="Times New Roman"/>
            </a:endParaRPr>
          </a:p>
        </p:txBody>
      </p:sp>
      <p:grpSp>
        <p:nvGrpSpPr>
          <p:cNvPr id="8" name="object 8"/>
          <p:cNvGrpSpPr/>
          <p:nvPr/>
        </p:nvGrpSpPr>
        <p:grpSpPr>
          <a:xfrm>
            <a:off x="1682495" y="261717"/>
            <a:ext cx="4139565" cy="6174740"/>
            <a:chOff x="1682495" y="261717"/>
            <a:chExt cx="4139565" cy="6174740"/>
          </a:xfrm>
        </p:grpSpPr>
        <p:sp>
          <p:nvSpPr>
            <p:cNvPr id="9" name="object 9"/>
            <p:cNvSpPr/>
            <p:nvPr/>
          </p:nvSpPr>
          <p:spPr>
            <a:xfrm>
              <a:off x="4364735" y="830579"/>
              <a:ext cx="193792" cy="13076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688591" y="267813"/>
              <a:ext cx="2527300" cy="670560"/>
            </a:xfrm>
            <a:custGeom>
              <a:avLst/>
              <a:gdLst/>
              <a:ahLst/>
              <a:cxnLst/>
              <a:rect l="l" t="t" r="r" b="b"/>
              <a:pathLst>
                <a:path w="2527300" h="670560">
                  <a:moveTo>
                    <a:pt x="2170810" y="491773"/>
                  </a:moveTo>
                  <a:lnTo>
                    <a:pt x="2192591" y="499335"/>
                  </a:lnTo>
                  <a:lnTo>
                    <a:pt x="2216467" y="502457"/>
                  </a:lnTo>
                  <a:lnTo>
                    <a:pt x="2244534" y="496649"/>
                  </a:lnTo>
                  <a:lnTo>
                    <a:pt x="2278887" y="477422"/>
                  </a:lnTo>
                  <a:lnTo>
                    <a:pt x="2346357" y="426020"/>
                  </a:lnTo>
                  <a:lnTo>
                    <a:pt x="2386298" y="391808"/>
                  </a:lnTo>
                  <a:lnTo>
                    <a:pt x="2424778" y="354157"/>
                  </a:lnTo>
                  <a:lnTo>
                    <a:pt x="2457599" y="314741"/>
                  </a:lnTo>
                  <a:lnTo>
                    <a:pt x="2480563" y="275238"/>
                  </a:lnTo>
                  <a:lnTo>
                    <a:pt x="2495586" y="237798"/>
                  </a:lnTo>
                  <a:lnTo>
                    <a:pt x="2510188" y="194584"/>
                  </a:lnTo>
                  <a:lnTo>
                    <a:pt x="2521618" y="148998"/>
                  </a:lnTo>
                  <a:lnTo>
                    <a:pt x="2527123" y="104440"/>
                  </a:lnTo>
                  <a:lnTo>
                    <a:pt x="2523951" y="64312"/>
                  </a:lnTo>
                  <a:lnTo>
                    <a:pt x="2509348" y="32016"/>
                  </a:lnTo>
                  <a:lnTo>
                    <a:pt x="2480563" y="10951"/>
                  </a:lnTo>
                  <a:lnTo>
                    <a:pt x="2451156" y="3284"/>
                  </a:lnTo>
                  <a:lnTo>
                    <a:pt x="2414877" y="0"/>
                  </a:lnTo>
                  <a:lnTo>
                    <a:pt x="2372492" y="610"/>
                  </a:lnTo>
                  <a:lnTo>
                    <a:pt x="2324764" y="4629"/>
                  </a:lnTo>
                  <a:lnTo>
                    <a:pt x="2272458" y="11570"/>
                  </a:lnTo>
                  <a:lnTo>
                    <a:pt x="2216338" y="20945"/>
                  </a:lnTo>
                  <a:lnTo>
                    <a:pt x="2157169" y="32268"/>
                  </a:lnTo>
                  <a:lnTo>
                    <a:pt x="2095715" y="45052"/>
                  </a:lnTo>
                  <a:lnTo>
                    <a:pt x="2032740" y="58810"/>
                  </a:lnTo>
                  <a:lnTo>
                    <a:pt x="1969008" y="73054"/>
                  </a:lnTo>
                </a:path>
                <a:path w="2527300" h="670560">
                  <a:moveTo>
                    <a:pt x="2077211" y="491138"/>
                  </a:moveTo>
                  <a:lnTo>
                    <a:pt x="2064823" y="545087"/>
                  </a:lnTo>
                  <a:lnTo>
                    <a:pt x="2048398" y="594595"/>
                  </a:lnTo>
                  <a:lnTo>
                    <a:pt x="2023330" y="635174"/>
                  </a:lnTo>
                  <a:lnTo>
                    <a:pt x="1985009" y="662334"/>
                  </a:lnTo>
                  <a:lnTo>
                    <a:pt x="1945976" y="670198"/>
                  </a:lnTo>
                  <a:lnTo>
                    <a:pt x="1895206" y="670213"/>
                  </a:lnTo>
                  <a:lnTo>
                    <a:pt x="1839229" y="665112"/>
                  </a:lnTo>
                  <a:lnTo>
                    <a:pt x="1784575" y="657630"/>
                  </a:lnTo>
                  <a:lnTo>
                    <a:pt x="1737774" y="650501"/>
                  </a:lnTo>
                  <a:lnTo>
                    <a:pt x="1705356" y="646459"/>
                  </a:lnTo>
                </a:path>
                <a:path w="2527300" h="670560">
                  <a:moveTo>
                    <a:pt x="760476" y="259490"/>
                  </a:moveTo>
                  <a:lnTo>
                    <a:pt x="757402" y="304070"/>
                  </a:lnTo>
                  <a:lnTo>
                    <a:pt x="752219" y="347318"/>
                  </a:lnTo>
                  <a:lnTo>
                    <a:pt x="742814" y="387713"/>
                  </a:lnTo>
                  <a:lnTo>
                    <a:pt x="727078" y="423735"/>
                  </a:lnTo>
                  <a:lnTo>
                    <a:pt x="702900" y="453867"/>
                  </a:lnTo>
                  <a:lnTo>
                    <a:pt x="668169" y="476587"/>
                  </a:lnTo>
                  <a:lnTo>
                    <a:pt x="620776" y="490376"/>
                  </a:lnTo>
                  <a:lnTo>
                    <a:pt x="587041" y="492895"/>
                  </a:lnTo>
                  <a:lnTo>
                    <a:pt x="545454" y="491365"/>
                  </a:lnTo>
                  <a:lnTo>
                    <a:pt x="497520" y="486401"/>
                  </a:lnTo>
                  <a:lnTo>
                    <a:pt x="444743" y="478615"/>
                  </a:lnTo>
                  <a:lnTo>
                    <a:pt x="388626" y="468620"/>
                  </a:lnTo>
                  <a:lnTo>
                    <a:pt x="330675" y="457032"/>
                  </a:lnTo>
                  <a:lnTo>
                    <a:pt x="272394" y="444462"/>
                  </a:lnTo>
                  <a:lnTo>
                    <a:pt x="215286" y="431526"/>
                  </a:lnTo>
                  <a:lnTo>
                    <a:pt x="160856" y="418835"/>
                  </a:lnTo>
                  <a:lnTo>
                    <a:pt x="110608" y="407005"/>
                  </a:lnTo>
                  <a:lnTo>
                    <a:pt x="66046" y="396647"/>
                  </a:lnTo>
                  <a:lnTo>
                    <a:pt x="28675" y="388377"/>
                  </a:lnTo>
                  <a:lnTo>
                    <a:pt x="0" y="382807"/>
                  </a:lnTo>
                </a:path>
              </a:pathLst>
            </a:custGeom>
            <a:ln w="12192">
              <a:solidFill>
                <a:srgbClr val="000000"/>
              </a:solidFill>
            </a:ln>
          </p:spPr>
          <p:txBody>
            <a:bodyPr wrap="square" lIns="0" tIns="0" rIns="0" bIns="0" rtlCol="0"/>
            <a:lstStyle/>
            <a:p>
              <a:endParaRPr/>
            </a:p>
          </p:txBody>
        </p:sp>
        <p:sp>
          <p:nvSpPr>
            <p:cNvPr id="11" name="object 11"/>
            <p:cNvSpPr/>
            <p:nvPr/>
          </p:nvSpPr>
          <p:spPr>
            <a:xfrm>
              <a:off x="3254501" y="3690365"/>
              <a:ext cx="1582420" cy="2726690"/>
            </a:xfrm>
            <a:custGeom>
              <a:avLst/>
              <a:gdLst/>
              <a:ahLst/>
              <a:cxnLst/>
              <a:rect l="l" t="t" r="r" b="b"/>
              <a:pathLst>
                <a:path w="1582420" h="2726690">
                  <a:moveTo>
                    <a:pt x="1581912" y="0"/>
                  </a:moveTo>
                  <a:lnTo>
                    <a:pt x="1580848" y="42045"/>
                  </a:lnTo>
                  <a:lnTo>
                    <a:pt x="1579659" y="84171"/>
                  </a:lnTo>
                  <a:lnTo>
                    <a:pt x="1578219" y="126441"/>
                  </a:lnTo>
                  <a:lnTo>
                    <a:pt x="1576402" y="168918"/>
                  </a:lnTo>
                  <a:lnTo>
                    <a:pt x="1574082" y="211667"/>
                  </a:lnTo>
                  <a:lnTo>
                    <a:pt x="1571133" y="254750"/>
                  </a:lnTo>
                  <a:lnTo>
                    <a:pt x="1567427" y="298231"/>
                  </a:lnTo>
                  <a:lnTo>
                    <a:pt x="1562840" y="342174"/>
                  </a:lnTo>
                  <a:lnTo>
                    <a:pt x="1557245" y="386641"/>
                  </a:lnTo>
                  <a:lnTo>
                    <a:pt x="1550515" y="431697"/>
                  </a:lnTo>
                  <a:lnTo>
                    <a:pt x="1542524" y="477404"/>
                  </a:lnTo>
                  <a:lnTo>
                    <a:pt x="1533147" y="523827"/>
                  </a:lnTo>
                  <a:lnTo>
                    <a:pt x="1522257" y="571028"/>
                  </a:lnTo>
                  <a:lnTo>
                    <a:pt x="1509728" y="619071"/>
                  </a:lnTo>
                  <a:lnTo>
                    <a:pt x="1495434" y="668020"/>
                  </a:lnTo>
                  <a:lnTo>
                    <a:pt x="1479248" y="717937"/>
                  </a:lnTo>
                  <a:lnTo>
                    <a:pt x="1461045" y="768887"/>
                  </a:lnTo>
                  <a:lnTo>
                    <a:pt x="1440697" y="820933"/>
                  </a:lnTo>
                  <a:lnTo>
                    <a:pt x="1418080" y="874138"/>
                  </a:lnTo>
                  <a:lnTo>
                    <a:pt x="1393066" y="928566"/>
                  </a:lnTo>
                  <a:lnTo>
                    <a:pt x="1365529" y="984280"/>
                  </a:lnTo>
                  <a:lnTo>
                    <a:pt x="1335344" y="1041343"/>
                  </a:lnTo>
                  <a:lnTo>
                    <a:pt x="1302385" y="1099819"/>
                  </a:lnTo>
                  <a:lnTo>
                    <a:pt x="1282115" y="1133814"/>
                  </a:lnTo>
                  <a:lnTo>
                    <a:pt x="1259956" y="1169313"/>
                  </a:lnTo>
                  <a:lnTo>
                    <a:pt x="1236010" y="1206220"/>
                  </a:lnTo>
                  <a:lnTo>
                    <a:pt x="1210376" y="1244444"/>
                  </a:lnTo>
                  <a:lnTo>
                    <a:pt x="1183157" y="1283889"/>
                  </a:lnTo>
                  <a:lnTo>
                    <a:pt x="1154454" y="1324462"/>
                  </a:lnTo>
                  <a:lnTo>
                    <a:pt x="1124367" y="1366070"/>
                  </a:lnTo>
                  <a:lnTo>
                    <a:pt x="1092998" y="1408618"/>
                  </a:lnTo>
                  <a:lnTo>
                    <a:pt x="1060447" y="1452013"/>
                  </a:lnTo>
                  <a:lnTo>
                    <a:pt x="1026816" y="1496161"/>
                  </a:lnTo>
                  <a:lnTo>
                    <a:pt x="992206" y="1540968"/>
                  </a:lnTo>
                  <a:lnTo>
                    <a:pt x="956718" y="1586340"/>
                  </a:lnTo>
                  <a:lnTo>
                    <a:pt x="920453" y="1632184"/>
                  </a:lnTo>
                  <a:lnTo>
                    <a:pt x="883513" y="1678405"/>
                  </a:lnTo>
                  <a:lnTo>
                    <a:pt x="845997" y="1724911"/>
                  </a:lnTo>
                  <a:lnTo>
                    <a:pt x="808008" y="1771606"/>
                  </a:lnTo>
                  <a:lnTo>
                    <a:pt x="769646" y="1818398"/>
                  </a:lnTo>
                  <a:lnTo>
                    <a:pt x="731012" y="1865193"/>
                  </a:lnTo>
                  <a:lnTo>
                    <a:pt x="692208" y="1911896"/>
                  </a:lnTo>
                  <a:lnTo>
                    <a:pt x="653335" y="1958414"/>
                  </a:lnTo>
                  <a:lnTo>
                    <a:pt x="614494" y="2004653"/>
                  </a:lnTo>
                  <a:lnTo>
                    <a:pt x="575785" y="2050520"/>
                  </a:lnTo>
                  <a:lnTo>
                    <a:pt x="537310" y="2095920"/>
                  </a:lnTo>
                  <a:lnTo>
                    <a:pt x="499170" y="2140760"/>
                  </a:lnTo>
                  <a:lnTo>
                    <a:pt x="461467" y="2184946"/>
                  </a:lnTo>
                  <a:lnTo>
                    <a:pt x="424300" y="2228384"/>
                  </a:lnTo>
                  <a:lnTo>
                    <a:pt x="387772" y="2270980"/>
                  </a:lnTo>
                  <a:lnTo>
                    <a:pt x="351983" y="2312641"/>
                  </a:lnTo>
                  <a:lnTo>
                    <a:pt x="317034" y="2353273"/>
                  </a:lnTo>
                  <a:lnTo>
                    <a:pt x="283027" y="2392782"/>
                  </a:lnTo>
                  <a:lnTo>
                    <a:pt x="250063" y="2431074"/>
                  </a:lnTo>
                  <a:lnTo>
                    <a:pt x="218242" y="2468056"/>
                  </a:lnTo>
                  <a:lnTo>
                    <a:pt x="187666" y="2503633"/>
                  </a:lnTo>
                  <a:lnTo>
                    <a:pt x="158436" y="2537712"/>
                  </a:lnTo>
                  <a:lnTo>
                    <a:pt x="130652" y="2570198"/>
                  </a:lnTo>
                  <a:lnTo>
                    <a:pt x="104417" y="2601000"/>
                  </a:lnTo>
                  <a:lnTo>
                    <a:pt x="56995" y="2657169"/>
                  </a:lnTo>
                  <a:lnTo>
                    <a:pt x="16978" y="2705470"/>
                  </a:lnTo>
                  <a:lnTo>
                    <a:pt x="0" y="2726435"/>
                  </a:lnTo>
                </a:path>
              </a:pathLst>
            </a:custGeom>
            <a:ln w="38100">
              <a:solidFill>
                <a:srgbClr val="FF9966"/>
              </a:solidFill>
            </a:ln>
          </p:spPr>
          <p:txBody>
            <a:bodyPr wrap="square" lIns="0" tIns="0" rIns="0" bIns="0" rtlCol="0"/>
            <a:lstStyle/>
            <a:p>
              <a:endParaRPr/>
            </a:p>
          </p:txBody>
        </p:sp>
        <p:sp>
          <p:nvSpPr>
            <p:cNvPr id="12" name="object 12"/>
            <p:cNvSpPr/>
            <p:nvPr/>
          </p:nvSpPr>
          <p:spPr>
            <a:xfrm>
              <a:off x="3087623" y="2686811"/>
              <a:ext cx="2727960" cy="1016635"/>
            </a:xfrm>
            <a:custGeom>
              <a:avLst/>
              <a:gdLst/>
              <a:ahLst/>
              <a:cxnLst/>
              <a:rect l="l" t="t" r="r" b="b"/>
              <a:pathLst>
                <a:path w="2727960" h="1016635">
                  <a:moveTo>
                    <a:pt x="1363979" y="0"/>
                  </a:moveTo>
                  <a:lnTo>
                    <a:pt x="1295898" y="622"/>
                  </a:lnTo>
                  <a:lnTo>
                    <a:pt x="1228681" y="2468"/>
                  </a:lnTo>
                  <a:lnTo>
                    <a:pt x="1162407" y="5511"/>
                  </a:lnTo>
                  <a:lnTo>
                    <a:pt x="1097154" y="9720"/>
                  </a:lnTo>
                  <a:lnTo>
                    <a:pt x="1033000" y="15066"/>
                  </a:lnTo>
                  <a:lnTo>
                    <a:pt x="970023" y="21521"/>
                  </a:lnTo>
                  <a:lnTo>
                    <a:pt x="908301" y="29055"/>
                  </a:lnTo>
                  <a:lnTo>
                    <a:pt x="847912" y="37638"/>
                  </a:lnTo>
                  <a:lnTo>
                    <a:pt x="788935" y="47243"/>
                  </a:lnTo>
                  <a:lnTo>
                    <a:pt x="731447" y="57839"/>
                  </a:lnTo>
                  <a:lnTo>
                    <a:pt x="675527" y="69398"/>
                  </a:lnTo>
                  <a:lnTo>
                    <a:pt x="621252" y="81890"/>
                  </a:lnTo>
                  <a:lnTo>
                    <a:pt x="568702" y="95287"/>
                  </a:lnTo>
                  <a:lnTo>
                    <a:pt x="517953" y="109558"/>
                  </a:lnTo>
                  <a:lnTo>
                    <a:pt x="469085" y="124676"/>
                  </a:lnTo>
                  <a:lnTo>
                    <a:pt x="422174" y="140611"/>
                  </a:lnTo>
                  <a:lnTo>
                    <a:pt x="377300" y="157333"/>
                  </a:lnTo>
                  <a:lnTo>
                    <a:pt x="334541" y="174814"/>
                  </a:lnTo>
                  <a:lnTo>
                    <a:pt x="293974" y="193025"/>
                  </a:lnTo>
                  <a:lnTo>
                    <a:pt x="255678" y="211935"/>
                  </a:lnTo>
                  <a:lnTo>
                    <a:pt x="219730" y="231518"/>
                  </a:lnTo>
                  <a:lnTo>
                    <a:pt x="186210" y="251742"/>
                  </a:lnTo>
                  <a:lnTo>
                    <a:pt x="126762" y="294000"/>
                  </a:lnTo>
                  <a:lnTo>
                    <a:pt x="77959" y="338477"/>
                  </a:lnTo>
                  <a:lnTo>
                    <a:pt x="40426" y="384939"/>
                  </a:lnTo>
                  <a:lnTo>
                    <a:pt x="14787" y="433154"/>
                  </a:lnTo>
                  <a:lnTo>
                    <a:pt x="1669" y="482889"/>
                  </a:lnTo>
                  <a:lnTo>
                    <a:pt x="0" y="508253"/>
                  </a:lnTo>
                  <a:lnTo>
                    <a:pt x="1669" y="533618"/>
                  </a:lnTo>
                  <a:lnTo>
                    <a:pt x="14787" y="583353"/>
                  </a:lnTo>
                  <a:lnTo>
                    <a:pt x="40426" y="631568"/>
                  </a:lnTo>
                  <a:lnTo>
                    <a:pt x="77959" y="678030"/>
                  </a:lnTo>
                  <a:lnTo>
                    <a:pt x="126762" y="722507"/>
                  </a:lnTo>
                  <a:lnTo>
                    <a:pt x="186210" y="764765"/>
                  </a:lnTo>
                  <a:lnTo>
                    <a:pt x="219730" y="784989"/>
                  </a:lnTo>
                  <a:lnTo>
                    <a:pt x="255678" y="804572"/>
                  </a:lnTo>
                  <a:lnTo>
                    <a:pt x="293974" y="823482"/>
                  </a:lnTo>
                  <a:lnTo>
                    <a:pt x="334541" y="841693"/>
                  </a:lnTo>
                  <a:lnTo>
                    <a:pt x="377300" y="859174"/>
                  </a:lnTo>
                  <a:lnTo>
                    <a:pt x="422174" y="875896"/>
                  </a:lnTo>
                  <a:lnTo>
                    <a:pt x="469085" y="891831"/>
                  </a:lnTo>
                  <a:lnTo>
                    <a:pt x="517953" y="906949"/>
                  </a:lnTo>
                  <a:lnTo>
                    <a:pt x="568702" y="921220"/>
                  </a:lnTo>
                  <a:lnTo>
                    <a:pt x="621252" y="934617"/>
                  </a:lnTo>
                  <a:lnTo>
                    <a:pt x="675527" y="947109"/>
                  </a:lnTo>
                  <a:lnTo>
                    <a:pt x="731447" y="958668"/>
                  </a:lnTo>
                  <a:lnTo>
                    <a:pt x="788935" y="969264"/>
                  </a:lnTo>
                  <a:lnTo>
                    <a:pt x="847912" y="978869"/>
                  </a:lnTo>
                  <a:lnTo>
                    <a:pt x="908301" y="987452"/>
                  </a:lnTo>
                  <a:lnTo>
                    <a:pt x="970023" y="994986"/>
                  </a:lnTo>
                  <a:lnTo>
                    <a:pt x="1033000" y="1001441"/>
                  </a:lnTo>
                  <a:lnTo>
                    <a:pt x="1097154" y="1006787"/>
                  </a:lnTo>
                  <a:lnTo>
                    <a:pt x="1162407" y="1010996"/>
                  </a:lnTo>
                  <a:lnTo>
                    <a:pt x="1228681" y="1014039"/>
                  </a:lnTo>
                  <a:lnTo>
                    <a:pt x="1295898" y="1015885"/>
                  </a:lnTo>
                  <a:lnTo>
                    <a:pt x="1363979" y="1016507"/>
                  </a:lnTo>
                  <a:lnTo>
                    <a:pt x="1432061" y="1015885"/>
                  </a:lnTo>
                  <a:lnTo>
                    <a:pt x="1499278" y="1014039"/>
                  </a:lnTo>
                  <a:lnTo>
                    <a:pt x="1565552" y="1010996"/>
                  </a:lnTo>
                  <a:lnTo>
                    <a:pt x="1630805" y="1006787"/>
                  </a:lnTo>
                  <a:lnTo>
                    <a:pt x="1694959" y="1001441"/>
                  </a:lnTo>
                  <a:lnTo>
                    <a:pt x="1757936" y="994986"/>
                  </a:lnTo>
                  <a:lnTo>
                    <a:pt x="1819658" y="987452"/>
                  </a:lnTo>
                  <a:lnTo>
                    <a:pt x="1880047" y="978869"/>
                  </a:lnTo>
                  <a:lnTo>
                    <a:pt x="1939024" y="969264"/>
                  </a:lnTo>
                  <a:lnTo>
                    <a:pt x="1996512" y="958668"/>
                  </a:lnTo>
                  <a:lnTo>
                    <a:pt x="2052432" y="947109"/>
                  </a:lnTo>
                  <a:lnTo>
                    <a:pt x="2106707" y="934617"/>
                  </a:lnTo>
                  <a:lnTo>
                    <a:pt x="2159257" y="921220"/>
                  </a:lnTo>
                  <a:lnTo>
                    <a:pt x="2210006" y="906949"/>
                  </a:lnTo>
                  <a:lnTo>
                    <a:pt x="2258874" y="891831"/>
                  </a:lnTo>
                  <a:lnTo>
                    <a:pt x="2305785" y="875896"/>
                  </a:lnTo>
                  <a:lnTo>
                    <a:pt x="2350659" y="859174"/>
                  </a:lnTo>
                  <a:lnTo>
                    <a:pt x="2393418" y="841693"/>
                  </a:lnTo>
                  <a:lnTo>
                    <a:pt x="2433985" y="823482"/>
                  </a:lnTo>
                  <a:lnTo>
                    <a:pt x="2472281" y="804572"/>
                  </a:lnTo>
                  <a:lnTo>
                    <a:pt x="2508229" y="784989"/>
                  </a:lnTo>
                  <a:lnTo>
                    <a:pt x="2541749" y="764765"/>
                  </a:lnTo>
                  <a:lnTo>
                    <a:pt x="2601197" y="722507"/>
                  </a:lnTo>
                  <a:lnTo>
                    <a:pt x="2650000" y="678030"/>
                  </a:lnTo>
                  <a:lnTo>
                    <a:pt x="2687533" y="631568"/>
                  </a:lnTo>
                  <a:lnTo>
                    <a:pt x="2713172" y="583353"/>
                  </a:lnTo>
                  <a:lnTo>
                    <a:pt x="2726290" y="533618"/>
                  </a:lnTo>
                  <a:lnTo>
                    <a:pt x="2727960" y="508253"/>
                  </a:lnTo>
                  <a:lnTo>
                    <a:pt x="2726290" y="482889"/>
                  </a:lnTo>
                  <a:lnTo>
                    <a:pt x="2713172" y="433154"/>
                  </a:lnTo>
                  <a:lnTo>
                    <a:pt x="2687533" y="384939"/>
                  </a:lnTo>
                  <a:lnTo>
                    <a:pt x="2650000" y="338477"/>
                  </a:lnTo>
                  <a:lnTo>
                    <a:pt x="2601197" y="294000"/>
                  </a:lnTo>
                  <a:lnTo>
                    <a:pt x="2541749" y="251742"/>
                  </a:lnTo>
                  <a:lnTo>
                    <a:pt x="2508229" y="231518"/>
                  </a:lnTo>
                  <a:lnTo>
                    <a:pt x="2472281" y="211935"/>
                  </a:lnTo>
                  <a:lnTo>
                    <a:pt x="2433985" y="193025"/>
                  </a:lnTo>
                  <a:lnTo>
                    <a:pt x="2393418" y="174814"/>
                  </a:lnTo>
                  <a:lnTo>
                    <a:pt x="2350659" y="157333"/>
                  </a:lnTo>
                  <a:lnTo>
                    <a:pt x="2305785" y="140611"/>
                  </a:lnTo>
                  <a:lnTo>
                    <a:pt x="2258874" y="124676"/>
                  </a:lnTo>
                  <a:lnTo>
                    <a:pt x="2210006" y="109558"/>
                  </a:lnTo>
                  <a:lnTo>
                    <a:pt x="2159257" y="95287"/>
                  </a:lnTo>
                  <a:lnTo>
                    <a:pt x="2106707" y="81890"/>
                  </a:lnTo>
                  <a:lnTo>
                    <a:pt x="2052432" y="69398"/>
                  </a:lnTo>
                  <a:lnTo>
                    <a:pt x="1996512" y="57839"/>
                  </a:lnTo>
                  <a:lnTo>
                    <a:pt x="1939024" y="47243"/>
                  </a:lnTo>
                  <a:lnTo>
                    <a:pt x="1880047" y="37638"/>
                  </a:lnTo>
                  <a:lnTo>
                    <a:pt x="1819658" y="29055"/>
                  </a:lnTo>
                  <a:lnTo>
                    <a:pt x="1757936" y="21521"/>
                  </a:lnTo>
                  <a:lnTo>
                    <a:pt x="1694959" y="15066"/>
                  </a:lnTo>
                  <a:lnTo>
                    <a:pt x="1630805" y="9720"/>
                  </a:lnTo>
                  <a:lnTo>
                    <a:pt x="1565552" y="5511"/>
                  </a:lnTo>
                  <a:lnTo>
                    <a:pt x="1499278" y="2468"/>
                  </a:lnTo>
                  <a:lnTo>
                    <a:pt x="1432061" y="622"/>
                  </a:lnTo>
                  <a:lnTo>
                    <a:pt x="1363979" y="0"/>
                  </a:lnTo>
                  <a:close/>
                </a:path>
              </a:pathLst>
            </a:custGeom>
            <a:solidFill>
              <a:srgbClr val="CCEBFF"/>
            </a:solidFill>
          </p:spPr>
          <p:txBody>
            <a:bodyPr wrap="square" lIns="0" tIns="0" rIns="0" bIns="0" rtlCol="0"/>
            <a:lstStyle/>
            <a:p>
              <a:endParaRPr/>
            </a:p>
          </p:txBody>
        </p:sp>
        <p:sp>
          <p:nvSpPr>
            <p:cNvPr id="13" name="object 13"/>
            <p:cNvSpPr/>
            <p:nvPr/>
          </p:nvSpPr>
          <p:spPr>
            <a:xfrm>
              <a:off x="3087623" y="2686811"/>
              <a:ext cx="2727960" cy="1016635"/>
            </a:xfrm>
            <a:custGeom>
              <a:avLst/>
              <a:gdLst/>
              <a:ahLst/>
              <a:cxnLst/>
              <a:rect l="l" t="t" r="r" b="b"/>
              <a:pathLst>
                <a:path w="2727960" h="1016635">
                  <a:moveTo>
                    <a:pt x="0" y="508253"/>
                  </a:moveTo>
                  <a:lnTo>
                    <a:pt x="6624" y="457846"/>
                  </a:lnTo>
                  <a:lnTo>
                    <a:pt x="26080" y="408842"/>
                  </a:lnTo>
                  <a:lnTo>
                    <a:pt x="57744" y="361474"/>
                  </a:lnTo>
                  <a:lnTo>
                    <a:pt x="100991" y="315975"/>
                  </a:lnTo>
                  <a:lnTo>
                    <a:pt x="155194" y="272579"/>
                  </a:lnTo>
                  <a:lnTo>
                    <a:pt x="219730" y="231518"/>
                  </a:lnTo>
                  <a:lnTo>
                    <a:pt x="255678" y="211935"/>
                  </a:lnTo>
                  <a:lnTo>
                    <a:pt x="293974" y="193025"/>
                  </a:lnTo>
                  <a:lnTo>
                    <a:pt x="334541" y="174814"/>
                  </a:lnTo>
                  <a:lnTo>
                    <a:pt x="377300" y="157333"/>
                  </a:lnTo>
                  <a:lnTo>
                    <a:pt x="422174" y="140611"/>
                  </a:lnTo>
                  <a:lnTo>
                    <a:pt x="469085" y="124676"/>
                  </a:lnTo>
                  <a:lnTo>
                    <a:pt x="517953" y="109558"/>
                  </a:lnTo>
                  <a:lnTo>
                    <a:pt x="568702" y="95287"/>
                  </a:lnTo>
                  <a:lnTo>
                    <a:pt x="621252" y="81890"/>
                  </a:lnTo>
                  <a:lnTo>
                    <a:pt x="675527" y="69398"/>
                  </a:lnTo>
                  <a:lnTo>
                    <a:pt x="731447" y="57839"/>
                  </a:lnTo>
                  <a:lnTo>
                    <a:pt x="788935" y="47243"/>
                  </a:lnTo>
                  <a:lnTo>
                    <a:pt x="847912" y="37638"/>
                  </a:lnTo>
                  <a:lnTo>
                    <a:pt x="908301" y="29055"/>
                  </a:lnTo>
                  <a:lnTo>
                    <a:pt x="970023" y="21521"/>
                  </a:lnTo>
                  <a:lnTo>
                    <a:pt x="1033000" y="15066"/>
                  </a:lnTo>
                  <a:lnTo>
                    <a:pt x="1097154" y="9720"/>
                  </a:lnTo>
                  <a:lnTo>
                    <a:pt x="1162407" y="5511"/>
                  </a:lnTo>
                  <a:lnTo>
                    <a:pt x="1228681" y="2468"/>
                  </a:lnTo>
                  <a:lnTo>
                    <a:pt x="1295898" y="622"/>
                  </a:lnTo>
                  <a:lnTo>
                    <a:pt x="1363979" y="0"/>
                  </a:lnTo>
                  <a:lnTo>
                    <a:pt x="1432061" y="622"/>
                  </a:lnTo>
                  <a:lnTo>
                    <a:pt x="1499278" y="2468"/>
                  </a:lnTo>
                  <a:lnTo>
                    <a:pt x="1565552" y="5511"/>
                  </a:lnTo>
                  <a:lnTo>
                    <a:pt x="1630805" y="9720"/>
                  </a:lnTo>
                  <a:lnTo>
                    <a:pt x="1694959" y="15066"/>
                  </a:lnTo>
                  <a:lnTo>
                    <a:pt x="1757936" y="21521"/>
                  </a:lnTo>
                  <a:lnTo>
                    <a:pt x="1819658" y="29055"/>
                  </a:lnTo>
                  <a:lnTo>
                    <a:pt x="1880047" y="37638"/>
                  </a:lnTo>
                  <a:lnTo>
                    <a:pt x="1939024" y="47243"/>
                  </a:lnTo>
                  <a:lnTo>
                    <a:pt x="1996512" y="57839"/>
                  </a:lnTo>
                  <a:lnTo>
                    <a:pt x="2052432" y="69398"/>
                  </a:lnTo>
                  <a:lnTo>
                    <a:pt x="2106707" y="81890"/>
                  </a:lnTo>
                  <a:lnTo>
                    <a:pt x="2159257" y="95287"/>
                  </a:lnTo>
                  <a:lnTo>
                    <a:pt x="2210006" y="109558"/>
                  </a:lnTo>
                  <a:lnTo>
                    <a:pt x="2258874" y="124676"/>
                  </a:lnTo>
                  <a:lnTo>
                    <a:pt x="2305785" y="140611"/>
                  </a:lnTo>
                  <a:lnTo>
                    <a:pt x="2350659" y="157333"/>
                  </a:lnTo>
                  <a:lnTo>
                    <a:pt x="2393418" y="174814"/>
                  </a:lnTo>
                  <a:lnTo>
                    <a:pt x="2433985" y="193025"/>
                  </a:lnTo>
                  <a:lnTo>
                    <a:pt x="2472281" y="211935"/>
                  </a:lnTo>
                  <a:lnTo>
                    <a:pt x="2508229" y="231518"/>
                  </a:lnTo>
                  <a:lnTo>
                    <a:pt x="2541749" y="251742"/>
                  </a:lnTo>
                  <a:lnTo>
                    <a:pt x="2601197" y="294000"/>
                  </a:lnTo>
                  <a:lnTo>
                    <a:pt x="2650000" y="338477"/>
                  </a:lnTo>
                  <a:lnTo>
                    <a:pt x="2687533" y="384939"/>
                  </a:lnTo>
                  <a:lnTo>
                    <a:pt x="2713172" y="433154"/>
                  </a:lnTo>
                  <a:lnTo>
                    <a:pt x="2726290" y="482889"/>
                  </a:lnTo>
                  <a:lnTo>
                    <a:pt x="2727960" y="508253"/>
                  </a:lnTo>
                  <a:lnTo>
                    <a:pt x="2726290" y="533618"/>
                  </a:lnTo>
                  <a:lnTo>
                    <a:pt x="2713172" y="583353"/>
                  </a:lnTo>
                  <a:lnTo>
                    <a:pt x="2687533" y="631568"/>
                  </a:lnTo>
                  <a:lnTo>
                    <a:pt x="2650000" y="678030"/>
                  </a:lnTo>
                  <a:lnTo>
                    <a:pt x="2601197" y="722507"/>
                  </a:lnTo>
                  <a:lnTo>
                    <a:pt x="2541749" y="764765"/>
                  </a:lnTo>
                  <a:lnTo>
                    <a:pt x="2508229" y="784989"/>
                  </a:lnTo>
                  <a:lnTo>
                    <a:pt x="2472281" y="804572"/>
                  </a:lnTo>
                  <a:lnTo>
                    <a:pt x="2433985" y="823482"/>
                  </a:lnTo>
                  <a:lnTo>
                    <a:pt x="2393418" y="841693"/>
                  </a:lnTo>
                  <a:lnTo>
                    <a:pt x="2350659" y="859174"/>
                  </a:lnTo>
                  <a:lnTo>
                    <a:pt x="2305785" y="875896"/>
                  </a:lnTo>
                  <a:lnTo>
                    <a:pt x="2258874" y="891831"/>
                  </a:lnTo>
                  <a:lnTo>
                    <a:pt x="2210006" y="906949"/>
                  </a:lnTo>
                  <a:lnTo>
                    <a:pt x="2159257" y="921220"/>
                  </a:lnTo>
                  <a:lnTo>
                    <a:pt x="2106707" y="934617"/>
                  </a:lnTo>
                  <a:lnTo>
                    <a:pt x="2052432" y="947109"/>
                  </a:lnTo>
                  <a:lnTo>
                    <a:pt x="1996512" y="958668"/>
                  </a:lnTo>
                  <a:lnTo>
                    <a:pt x="1939024" y="969264"/>
                  </a:lnTo>
                  <a:lnTo>
                    <a:pt x="1880047" y="978869"/>
                  </a:lnTo>
                  <a:lnTo>
                    <a:pt x="1819658" y="987452"/>
                  </a:lnTo>
                  <a:lnTo>
                    <a:pt x="1757936" y="994986"/>
                  </a:lnTo>
                  <a:lnTo>
                    <a:pt x="1694959" y="1001441"/>
                  </a:lnTo>
                  <a:lnTo>
                    <a:pt x="1630805" y="1006787"/>
                  </a:lnTo>
                  <a:lnTo>
                    <a:pt x="1565552" y="1010996"/>
                  </a:lnTo>
                  <a:lnTo>
                    <a:pt x="1499278" y="1014039"/>
                  </a:lnTo>
                  <a:lnTo>
                    <a:pt x="1432061" y="1015885"/>
                  </a:lnTo>
                  <a:lnTo>
                    <a:pt x="1363979" y="1016507"/>
                  </a:lnTo>
                  <a:lnTo>
                    <a:pt x="1295898" y="1015885"/>
                  </a:lnTo>
                  <a:lnTo>
                    <a:pt x="1228681" y="1014039"/>
                  </a:lnTo>
                  <a:lnTo>
                    <a:pt x="1162407" y="1010996"/>
                  </a:lnTo>
                  <a:lnTo>
                    <a:pt x="1097154" y="1006787"/>
                  </a:lnTo>
                  <a:lnTo>
                    <a:pt x="1033000" y="1001441"/>
                  </a:lnTo>
                  <a:lnTo>
                    <a:pt x="970023" y="994986"/>
                  </a:lnTo>
                  <a:lnTo>
                    <a:pt x="908301" y="987452"/>
                  </a:lnTo>
                  <a:lnTo>
                    <a:pt x="847912" y="978869"/>
                  </a:lnTo>
                  <a:lnTo>
                    <a:pt x="788935" y="969264"/>
                  </a:lnTo>
                  <a:lnTo>
                    <a:pt x="731447" y="958668"/>
                  </a:lnTo>
                  <a:lnTo>
                    <a:pt x="675527" y="947109"/>
                  </a:lnTo>
                  <a:lnTo>
                    <a:pt x="621252" y="934617"/>
                  </a:lnTo>
                  <a:lnTo>
                    <a:pt x="568702" y="921220"/>
                  </a:lnTo>
                  <a:lnTo>
                    <a:pt x="517953" y="906949"/>
                  </a:lnTo>
                  <a:lnTo>
                    <a:pt x="469085" y="891831"/>
                  </a:lnTo>
                  <a:lnTo>
                    <a:pt x="422174" y="875896"/>
                  </a:lnTo>
                  <a:lnTo>
                    <a:pt x="377300" y="859174"/>
                  </a:lnTo>
                  <a:lnTo>
                    <a:pt x="334541" y="841693"/>
                  </a:lnTo>
                  <a:lnTo>
                    <a:pt x="293974" y="823482"/>
                  </a:lnTo>
                  <a:lnTo>
                    <a:pt x="255678" y="804572"/>
                  </a:lnTo>
                  <a:lnTo>
                    <a:pt x="219730" y="784989"/>
                  </a:lnTo>
                  <a:lnTo>
                    <a:pt x="186210" y="764765"/>
                  </a:lnTo>
                  <a:lnTo>
                    <a:pt x="126762" y="722507"/>
                  </a:lnTo>
                  <a:lnTo>
                    <a:pt x="77959" y="678030"/>
                  </a:lnTo>
                  <a:lnTo>
                    <a:pt x="40426" y="631568"/>
                  </a:lnTo>
                  <a:lnTo>
                    <a:pt x="14787" y="583353"/>
                  </a:lnTo>
                  <a:lnTo>
                    <a:pt x="1669" y="533618"/>
                  </a:lnTo>
                  <a:lnTo>
                    <a:pt x="0" y="508253"/>
                  </a:lnTo>
                  <a:close/>
                </a:path>
              </a:pathLst>
            </a:custGeom>
            <a:ln w="12192">
              <a:solidFill>
                <a:srgbClr val="009999"/>
              </a:solidFill>
            </a:ln>
          </p:spPr>
          <p:txBody>
            <a:bodyPr wrap="square" lIns="0" tIns="0" rIns="0" bIns="0" rtlCol="0"/>
            <a:lstStyle/>
            <a:p>
              <a:endParaRPr/>
            </a:p>
          </p:txBody>
        </p:sp>
      </p:grpSp>
      <p:sp>
        <p:nvSpPr>
          <p:cNvPr id="14" name="object 14"/>
          <p:cNvSpPr txBox="1"/>
          <p:nvPr/>
        </p:nvSpPr>
        <p:spPr>
          <a:xfrm>
            <a:off x="3060954" y="2269363"/>
            <a:ext cx="2696210" cy="1922145"/>
          </a:xfrm>
          <a:prstGeom prst="rect">
            <a:avLst/>
          </a:prstGeom>
        </p:spPr>
        <p:txBody>
          <a:bodyPr vert="horz" wrap="square" lIns="0" tIns="12700" rIns="0" bIns="0" rtlCol="0">
            <a:spAutoFit/>
          </a:bodyPr>
          <a:lstStyle/>
          <a:p>
            <a:pPr marL="362585">
              <a:lnSpc>
                <a:spcPct val="100000"/>
              </a:lnSpc>
              <a:spcBef>
                <a:spcPts val="100"/>
              </a:spcBef>
            </a:pPr>
            <a:r>
              <a:rPr sz="2400" b="1" spc="-5" dirty="0">
                <a:solidFill>
                  <a:srgbClr val="000001"/>
                </a:solidFill>
                <a:latin typeface="Times New Roman"/>
                <a:cs typeface="Times New Roman"/>
              </a:rPr>
              <a:t>Organization</a:t>
            </a:r>
            <a:endParaRPr sz="2400">
              <a:latin typeface="Times New Roman"/>
              <a:cs typeface="Times New Roman"/>
            </a:endParaRPr>
          </a:p>
          <a:p>
            <a:pPr>
              <a:lnSpc>
                <a:spcPct val="100000"/>
              </a:lnSpc>
            </a:pPr>
            <a:endParaRPr sz="2200">
              <a:latin typeface="Times New Roman"/>
              <a:cs typeface="Times New Roman"/>
            </a:endParaRPr>
          </a:p>
          <a:p>
            <a:pPr marR="5080" algn="r">
              <a:lnSpc>
                <a:spcPct val="100000"/>
              </a:lnSpc>
            </a:pPr>
            <a:r>
              <a:rPr sz="2800" b="1" spc="-5" dirty="0">
                <a:solidFill>
                  <a:srgbClr val="FF0066"/>
                </a:solidFill>
                <a:latin typeface="Times New Roman"/>
                <a:cs typeface="Times New Roman"/>
              </a:rPr>
              <a:t>Computer</a:t>
            </a:r>
            <a:r>
              <a:rPr sz="2800" b="1" spc="-80" dirty="0">
                <a:solidFill>
                  <a:srgbClr val="FF0066"/>
                </a:solidFill>
                <a:latin typeface="Times New Roman"/>
                <a:cs typeface="Times New Roman"/>
              </a:rPr>
              <a:t> </a:t>
            </a:r>
            <a:r>
              <a:rPr sz="2800" b="1" spc="-5" dirty="0">
                <a:solidFill>
                  <a:srgbClr val="FF0066"/>
                </a:solidFill>
                <a:latin typeface="Times New Roman"/>
                <a:cs typeface="Times New Roman"/>
              </a:rPr>
              <a:t>system</a:t>
            </a:r>
            <a:endParaRPr sz="2800">
              <a:latin typeface="Times New Roman"/>
              <a:cs typeface="Times New Roman"/>
            </a:endParaRPr>
          </a:p>
          <a:p>
            <a:pPr>
              <a:lnSpc>
                <a:spcPct val="100000"/>
              </a:lnSpc>
              <a:spcBef>
                <a:spcPts val="5"/>
              </a:spcBef>
            </a:pPr>
            <a:endParaRPr sz="2850">
              <a:latin typeface="Times New Roman"/>
              <a:cs typeface="Times New Roman"/>
            </a:endParaRPr>
          </a:p>
          <a:p>
            <a:pPr marR="29845" algn="r">
              <a:lnSpc>
                <a:spcPct val="100000"/>
              </a:lnSpc>
            </a:pPr>
            <a:r>
              <a:rPr sz="2400" b="1" dirty="0">
                <a:solidFill>
                  <a:srgbClr val="FF9966"/>
                </a:solidFill>
                <a:latin typeface="Times New Roman"/>
                <a:cs typeface="Times New Roman"/>
              </a:rPr>
              <a:t>Operating</a:t>
            </a:r>
            <a:r>
              <a:rPr sz="2400" b="1" spc="-120" dirty="0">
                <a:solidFill>
                  <a:srgbClr val="FF9966"/>
                </a:solidFill>
                <a:latin typeface="Times New Roman"/>
                <a:cs typeface="Times New Roman"/>
              </a:rPr>
              <a:t> </a:t>
            </a:r>
            <a:r>
              <a:rPr sz="2400" b="1" dirty="0">
                <a:solidFill>
                  <a:srgbClr val="FF9966"/>
                </a:solidFill>
                <a:latin typeface="Times New Roman"/>
                <a:cs typeface="Times New Roman"/>
              </a:rPr>
              <a:t>system</a:t>
            </a:r>
            <a:endParaRPr sz="2400">
              <a:latin typeface="Times New Roman"/>
              <a:cs typeface="Times New Roman"/>
            </a:endParaRPr>
          </a:p>
        </p:txBody>
      </p:sp>
      <p:sp>
        <p:nvSpPr>
          <p:cNvPr id="15" name="object 15"/>
          <p:cNvSpPr txBox="1"/>
          <p:nvPr/>
        </p:nvSpPr>
        <p:spPr>
          <a:xfrm>
            <a:off x="215798" y="6343115"/>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3</a:t>
            </a:fld>
            <a:endParaRPr sz="14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09878" y="70561"/>
            <a:ext cx="7252970" cy="958850"/>
          </a:xfrm>
          <a:prstGeom prst="rect">
            <a:avLst/>
          </a:prstGeom>
        </p:spPr>
        <p:txBody>
          <a:bodyPr vert="horz" wrap="square" lIns="0" tIns="177165" rIns="0" bIns="0" rtlCol="0">
            <a:spAutoFit/>
          </a:bodyPr>
          <a:lstStyle/>
          <a:p>
            <a:pPr marL="12700" marR="5080">
              <a:lnSpc>
                <a:spcPct val="70000"/>
              </a:lnSpc>
              <a:spcBef>
                <a:spcPts val="1395"/>
              </a:spcBef>
            </a:pPr>
            <a:r>
              <a:rPr sz="3600" dirty="0"/>
              <a:t>Services to </a:t>
            </a:r>
            <a:r>
              <a:rPr sz="3600" spc="-5" dirty="0"/>
              <a:t>ensure efficiency and proper  functioning</a:t>
            </a:r>
            <a:endParaRPr sz="360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30</a:t>
            </a:fld>
            <a:endParaRPr dirty="0"/>
          </a:p>
        </p:txBody>
      </p:sp>
      <p:sp>
        <p:nvSpPr>
          <p:cNvPr id="6" name="object 6"/>
          <p:cNvSpPr txBox="1"/>
          <p:nvPr/>
        </p:nvSpPr>
        <p:spPr>
          <a:xfrm>
            <a:off x="994054" y="1324178"/>
            <a:ext cx="8061325" cy="4512945"/>
          </a:xfrm>
          <a:prstGeom prst="rect">
            <a:avLst/>
          </a:prstGeom>
        </p:spPr>
        <p:txBody>
          <a:bodyPr vert="horz" wrap="square" lIns="0" tIns="12700" rIns="0" bIns="0" rtlCol="0">
            <a:spAutoFit/>
          </a:bodyPr>
          <a:lstStyle/>
          <a:p>
            <a:pPr marL="354965" indent="-342900">
              <a:lnSpc>
                <a:spcPts val="2880"/>
              </a:lnSpc>
              <a:spcBef>
                <a:spcPts val="100"/>
              </a:spcBef>
              <a:buClr>
                <a:srgbClr val="006666"/>
              </a:buClr>
              <a:buFont typeface="Wingdings"/>
              <a:buChar char=""/>
              <a:tabLst>
                <a:tab pos="354965" algn="l"/>
                <a:tab pos="355600" algn="l"/>
              </a:tabLst>
            </a:pPr>
            <a:r>
              <a:rPr sz="2400" b="1" spc="-5" dirty="0">
                <a:solidFill>
                  <a:srgbClr val="003300"/>
                </a:solidFill>
                <a:latin typeface="Arial"/>
                <a:cs typeface="Arial"/>
              </a:rPr>
              <a:t>Resource </a:t>
            </a:r>
            <a:r>
              <a:rPr sz="2400" b="1" dirty="0">
                <a:solidFill>
                  <a:srgbClr val="003300"/>
                </a:solidFill>
                <a:latin typeface="Arial"/>
                <a:cs typeface="Arial"/>
              </a:rPr>
              <a:t>allocation </a:t>
            </a:r>
            <a:r>
              <a:rPr sz="2400" b="1" spc="-5" dirty="0">
                <a:solidFill>
                  <a:srgbClr val="003300"/>
                </a:solidFill>
                <a:latin typeface="Arial"/>
                <a:cs typeface="Arial"/>
              </a:rPr>
              <a:t>and</a:t>
            </a:r>
            <a:r>
              <a:rPr sz="2400" b="1" spc="-25" dirty="0">
                <a:solidFill>
                  <a:srgbClr val="003300"/>
                </a:solidFill>
                <a:latin typeface="Arial"/>
                <a:cs typeface="Arial"/>
              </a:rPr>
              <a:t> </a:t>
            </a:r>
            <a:r>
              <a:rPr sz="2400" b="1" spc="-5" dirty="0">
                <a:solidFill>
                  <a:srgbClr val="003300"/>
                </a:solidFill>
                <a:latin typeface="Arial"/>
                <a:cs typeface="Arial"/>
              </a:rPr>
              <a:t>management</a:t>
            </a:r>
            <a:endParaRPr sz="2400" dirty="0">
              <a:latin typeface="Arial"/>
              <a:cs typeface="Arial"/>
            </a:endParaRPr>
          </a:p>
          <a:p>
            <a:pPr marL="756285" marR="1234440" lvl="1" indent="-287020">
              <a:lnSpc>
                <a:spcPct val="8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Required to serve multiple users and multiple  programs</a:t>
            </a:r>
            <a:endParaRPr sz="2200" dirty="0">
              <a:latin typeface="Arial"/>
              <a:cs typeface="Arial"/>
            </a:endParaRPr>
          </a:p>
          <a:p>
            <a:pPr marL="756285" lvl="1" indent="-287655">
              <a:lnSpc>
                <a:spcPts val="2375"/>
              </a:lnSpc>
              <a:buClr>
                <a:srgbClr val="336699"/>
              </a:buClr>
              <a:buSzPct val="75000"/>
              <a:buFont typeface="Wingdings"/>
              <a:buChar char=""/>
              <a:tabLst>
                <a:tab pos="756285" algn="l"/>
                <a:tab pos="756920" algn="l"/>
              </a:tabLst>
            </a:pPr>
            <a:r>
              <a:rPr sz="2200" b="1" spc="-5" dirty="0">
                <a:solidFill>
                  <a:srgbClr val="003366"/>
                </a:solidFill>
                <a:latin typeface="Arial"/>
                <a:cs typeface="Arial"/>
              </a:rPr>
              <a:t>Some resources have their specific</a:t>
            </a:r>
            <a:r>
              <a:rPr sz="2200" b="1" spc="95" dirty="0">
                <a:solidFill>
                  <a:srgbClr val="003366"/>
                </a:solidFill>
                <a:latin typeface="Arial"/>
                <a:cs typeface="Arial"/>
              </a:rPr>
              <a:t> </a:t>
            </a:r>
            <a:r>
              <a:rPr sz="2200" b="1" spc="-5" dirty="0">
                <a:solidFill>
                  <a:srgbClr val="003366"/>
                </a:solidFill>
                <a:latin typeface="Arial"/>
                <a:cs typeface="Arial"/>
              </a:rPr>
              <a:t>management</a:t>
            </a:r>
            <a:endParaRPr sz="2200" dirty="0">
              <a:latin typeface="Arial"/>
              <a:cs typeface="Arial"/>
            </a:endParaRPr>
          </a:p>
          <a:p>
            <a:pPr marL="756285">
              <a:lnSpc>
                <a:spcPts val="2375"/>
              </a:lnSpc>
            </a:pPr>
            <a:r>
              <a:rPr sz="2200" b="1" spc="-5" dirty="0">
                <a:solidFill>
                  <a:srgbClr val="003366"/>
                </a:solidFill>
                <a:latin typeface="Arial"/>
                <a:cs typeface="Arial"/>
              </a:rPr>
              <a:t>code:</a:t>
            </a:r>
            <a:endParaRPr sz="2200" dirty="0">
              <a:latin typeface="Arial"/>
              <a:cs typeface="Arial"/>
            </a:endParaRPr>
          </a:p>
          <a:p>
            <a:pPr marL="1155065" lvl="2" indent="-229235">
              <a:lnSpc>
                <a:spcPts val="2395"/>
              </a:lnSpc>
              <a:spcBef>
                <a:spcPts val="10"/>
              </a:spcBef>
              <a:buClr>
                <a:srgbClr val="009999"/>
              </a:buClr>
              <a:buSzPct val="65000"/>
              <a:buFont typeface="Arial"/>
              <a:buChar char="•"/>
              <a:tabLst>
                <a:tab pos="1155065" algn="l"/>
                <a:tab pos="1155700" algn="l"/>
              </a:tabLst>
            </a:pPr>
            <a:r>
              <a:rPr sz="2000" b="1" dirty="0">
                <a:solidFill>
                  <a:srgbClr val="006666"/>
                </a:solidFill>
                <a:latin typeface="Arial"/>
                <a:cs typeface="Arial"/>
              </a:rPr>
              <a:t>CPU, </a:t>
            </a:r>
            <a:r>
              <a:rPr sz="2000" b="1" spc="-5" dirty="0">
                <a:solidFill>
                  <a:srgbClr val="006666"/>
                </a:solidFill>
                <a:latin typeface="Arial"/>
                <a:cs typeface="Arial"/>
              </a:rPr>
              <a:t>main memory, </a:t>
            </a:r>
            <a:r>
              <a:rPr sz="2000" b="1" dirty="0">
                <a:solidFill>
                  <a:srgbClr val="006666"/>
                </a:solidFill>
                <a:latin typeface="Arial"/>
                <a:cs typeface="Arial"/>
              </a:rPr>
              <a:t>file</a:t>
            </a:r>
            <a:r>
              <a:rPr sz="2000" b="1" spc="-40" dirty="0">
                <a:solidFill>
                  <a:srgbClr val="006666"/>
                </a:solidFill>
                <a:latin typeface="Arial"/>
                <a:cs typeface="Arial"/>
              </a:rPr>
              <a:t> </a:t>
            </a:r>
            <a:r>
              <a:rPr sz="2000" b="1" spc="-5" dirty="0">
                <a:solidFill>
                  <a:srgbClr val="006666"/>
                </a:solidFill>
                <a:latin typeface="Arial"/>
                <a:cs typeface="Arial"/>
              </a:rPr>
              <a:t>system</a:t>
            </a:r>
            <a:endParaRPr sz="2000" dirty="0">
              <a:latin typeface="Arial"/>
              <a:cs typeface="Arial"/>
            </a:endParaRPr>
          </a:p>
          <a:p>
            <a:pPr marL="756285" lvl="1" indent="-287655">
              <a:lnSpc>
                <a:spcPts val="2635"/>
              </a:lnSpc>
              <a:buClr>
                <a:srgbClr val="336699"/>
              </a:buClr>
              <a:buSzPct val="75000"/>
              <a:buFont typeface="Wingdings"/>
              <a:buChar char=""/>
              <a:tabLst>
                <a:tab pos="756285" algn="l"/>
                <a:tab pos="756920" algn="l"/>
              </a:tabLst>
            </a:pPr>
            <a:r>
              <a:rPr sz="2200" b="1" spc="-5" dirty="0">
                <a:solidFill>
                  <a:srgbClr val="003366"/>
                </a:solidFill>
                <a:latin typeface="Arial"/>
                <a:cs typeface="Arial"/>
              </a:rPr>
              <a:t>Others are managed via a general code -</a:t>
            </a:r>
            <a:r>
              <a:rPr sz="2200" b="1" spc="135" dirty="0">
                <a:solidFill>
                  <a:srgbClr val="003366"/>
                </a:solidFill>
                <a:latin typeface="Arial"/>
                <a:cs typeface="Arial"/>
              </a:rPr>
              <a:t> </a:t>
            </a:r>
            <a:r>
              <a:rPr sz="2200" b="1" spc="-5" dirty="0">
                <a:solidFill>
                  <a:srgbClr val="003366"/>
                </a:solidFill>
                <a:latin typeface="Arial"/>
                <a:cs typeface="Arial"/>
              </a:rPr>
              <a:t>I/O</a:t>
            </a:r>
            <a:endParaRPr sz="2200" dirty="0">
              <a:latin typeface="Arial"/>
              <a:cs typeface="Arial"/>
            </a:endParaRPr>
          </a:p>
          <a:p>
            <a:pPr marL="354965" indent="-342900">
              <a:lnSpc>
                <a:spcPts val="2880"/>
              </a:lnSpc>
              <a:spcBef>
                <a:spcPts val="5"/>
              </a:spcBef>
              <a:buClr>
                <a:srgbClr val="006666"/>
              </a:buClr>
              <a:buFont typeface="Wingdings"/>
              <a:buChar char=""/>
              <a:tabLst>
                <a:tab pos="354965" algn="l"/>
                <a:tab pos="355600" algn="l"/>
              </a:tabLst>
            </a:pPr>
            <a:r>
              <a:rPr sz="2400" b="1" spc="-5" dirty="0">
                <a:solidFill>
                  <a:srgbClr val="003300"/>
                </a:solidFill>
                <a:latin typeface="Arial"/>
                <a:cs typeface="Arial"/>
              </a:rPr>
              <a:t>Accounting</a:t>
            </a:r>
            <a:endParaRPr sz="2400" dirty="0">
              <a:latin typeface="Arial"/>
              <a:cs typeface="Arial"/>
            </a:endParaRPr>
          </a:p>
          <a:p>
            <a:pPr marL="756285" lvl="1" indent="-287655">
              <a:lnSpc>
                <a:spcPts val="2640"/>
              </a:lnSpc>
              <a:buClr>
                <a:srgbClr val="336699"/>
              </a:buClr>
              <a:buSzPct val="75000"/>
              <a:buFont typeface="Wingdings"/>
              <a:buChar char=""/>
              <a:tabLst>
                <a:tab pos="756285" algn="l"/>
                <a:tab pos="756920" algn="l"/>
              </a:tabLst>
            </a:pPr>
            <a:r>
              <a:rPr sz="2200" b="1" spc="-5" dirty="0">
                <a:solidFill>
                  <a:srgbClr val="003366"/>
                </a:solidFill>
                <a:latin typeface="Arial"/>
                <a:cs typeface="Arial"/>
              </a:rPr>
              <a:t>Statistics on the use of resources by</a:t>
            </a:r>
            <a:r>
              <a:rPr sz="2200" b="1" spc="145" dirty="0">
                <a:solidFill>
                  <a:srgbClr val="003366"/>
                </a:solidFill>
                <a:latin typeface="Arial"/>
                <a:cs typeface="Arial"/>
              </a:rPr>
              <a:t> </a:t>
            </a:r>
            <a:r>
              <a:rPr sz="2200" b="1" spc="-5" dirty="0">
                <a:solidFill>
                  <a:srgbClr val="003366"/>
                </a:solidFill>
                <a:latin typeface="Arial"/>
                <a:cs typeface="Arial"/>
              </a:rPr>
              <a:t>users</a:t>
            </a:r>
            <a:endParaRPr sz="2200" dirty="0">
              <a:latin typeface="Arial"/>
              <a:cs typeface="Arial"/>
            </a:endParaRPr>
          </a:p>
          <a:p>
            <a:pPr marL="354965" indent="-342900">
              <a:lnSpc>
                <a:spcPts val="2880"/>
              </a:lnSpc>
              <a:spcBef>
                <a:spcPts val="5"/>
              </a:spcBef>
              <a:buClr>
                <a:srgbClr val="006666"/>
              </a:buClr>
              <a:buFont typeface="Wingdings"/>
              <a:buChar char=""/>
              <a:tabLst>
                <a:tab pos="354965" algn="l"/>
                <a:tab pos="355600" algn="l"/>
              </a:tabLst>
            </a:pPr>
            <a:r>
              <a:rPr sz="2400" b="1" dirty="0">
                <a:solidFill>
                  <a:srgbClr val="003300"/>
                </a:solidFill>
                <a:latin typeface="Arial"/>
                <a:cs typeface="Arial"/>
              </a:rPr>
              <a:t>Protection </a:t>
            </a:r>
            <a:r>
              <a:rPr sz="2400" b="1" spc="-5" dirty="0">
                <a:solidFill>
                  <a:srgbClr val="003300"/>
                </a:solidFill>
                <a:latin typeface="Arial"/>
                <a:cs typeface="Arial"/>
              </a:rPr>
              <a:t>and</a:t>
            </a:r>
            <a:r>
              <a:rPr sz="2400" b="1" spc="-15" dirty="0">
                <a:solidFill>
                  <a:srgbClr val="003300"/>
                </a:solidFill>
                <a:latin typeface="Arial"/>
                <a:cs typeface="Arial"/>
              </a:rPr>
              <a:t> </a:t>
            </a:r>
            <a:r>
              <a:rPr sz="2400" b="1" spc="-5" dirty="0">
                <a:solidFill>
                  <a:srgbClr val="003300"/>
                </a:solidFill>
                <a:latin typeface="Arial"/>
                <a:cs typeface="Arial"/>
              </a:rPr>
              <a:t>security</a:t>
            </a:r>
            <a:endParaRPr sz="2400" dirty="0">
              <a:latin typeface="Arial"/>
              <a:cs typeface="Arial"/>
            </a:endParaRPr>
          </a:p>
          <a:p>
            <a:pPr marL="756285" marR="5080" lvl="1" indent="-287020">
              <a:lnSpc>
                <a:spcPct val="8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Prevent intruders (unauthorized users) from accessing  the</a:t>
            </a:r>
            <a:r>
              <a:rPr sz="2200" b="1" spc="10" dirty="0">
                <a:solidFill>
                  <a:srgbClr val="003366"/>
                </a:solidFill>
                <a:latin typeface="Arial"/>
                <a:cs typeface="Arial"/>
              </a:rPr>
              <a:t> </a:t>
            </a:r>
            <a:r>
              <a:rPr sz="2200" b="1" spc="-10" dirty="0">
                <a:solidFill>
                  <a:srgbClr val="003366"/>
                </a:solidFill>
                <a:latin typeface="Arial"/>
                <a:cs typeface="Arial"/>
              </a:rPr>
              <a:t>system</a:t>
            </a:r>
            <a:endParaRPr sz="2200" dirty="0">
              <a:latin typeface="Arial"/>
              <a:cs typeface="Arial"/>
            </a:endParaRPr>
          </a:p>
          <a:p>
            <a:pPr marL="756285" marR="301625" lvl="1" indent="-287020">
              <a:lnSpc>
                <a:spcPts val="2110"/>
              </a:lnSpc>
              <a:spcBef>
                <a:spcPts val="51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Prevent users from accessing resources that are not  intended for</a:t>
            </a:r>
            <a:r>
              <a:rPr sz="2200" b="1" spc="55" dirty="0">
                <a:solidFill>
                  <a:srgbClr val="003366"/>
                </a:solidFill>
                <a:latin typeface="Arial"/>
                <a:cs typeface="Arial"/>
              </a:rPr>
              <a:t> </a:t>
            </a:r>
            <a:r>
              <a:rPr sz="2200" b="1" spc="-5" dirty="0">
                <a:solidFill>
                  <a:srgbClr val="003366"/>
                </a:solidFill>
                <a:latin typeface="Arial"/>
                <a:cs typeface="Arial"/>
              </a:rPr>
              <a:t>them</a:t>
            </a:r>
            <a:endParaRPr sz="22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30426" y="361010"/>
            <a:ext cx="5313173" cy="635000"/>
          </a:xfrm>
          <a:prstGeom prst="rect">
            <a:avLst/>
          </a:prstGeom>
        </p:spPr>
        <p:txBody>
          <a:bodyPr vert="horz" wrap="square" lIns="0" tIns="12065" rIns="0" bIns="0" rtlCol="0">
            <a:spAutoFit/>
          </a:bodyPr>
          <a:lstStyle/>
          <a:p>
            <a:pPr marL="12700">
              <a:lnSpc>
                <a:spcPct val="100000"/>
              </a:lnSpc>
              <a:spcBef>
                <a:spcPts val="95"/>
              </a:spcBef>
            </a:pPr>
            <a:r>
              <a:rPr spc="-5" dirty="0"/>
              <a:t>User </a:t>
            </a:r>
            <a:r>
              <a:rPr spc="-10" dirty="0"/>
              <a:t>interface </a:t>
            </a:r>
            <a:r>
              <a:rPr spc="-5" dirty="0"/>
              <a:t>-</a:t>
            </a:r>
            <a:r>
              <a:rPr spc="-10" dirty="0"/>
              <a:t> </a:t>
            </a:r>
            <a:r>
              <a:rPr spc="-5" dirty="0"/>
              <a:t>CLI</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31</a:t>
            </a:fld>
            <a:endParaRPr dirty="0"/>
          </a:p>
        </p:txBody>
      </p:sp>
      <p:sp>
        <p:nvSpPr>
          <p:cNvPr id="7" name="object 7"/>
          <p:cNvSpPr txBox="1"/>
          <p:nvPr/>
        </p:nvSpPr>
        <p:spPr>
          <a:xfrm>
            <a:off x="809650" y="1338529"/>
            <a:ext cx="7727315" cy="3892550"/>
          </a:xfrm>
          <a:prstGeom prst="rect">
            <a:avLst/>
          </a:prstGeom>
        </p:spPr>
        <p:txBody>
          <a:bodyPr vert="horz" wrap="square" lIns="0" tIns="12700" rIns="0" bIns="0" rtlCol="0">
            <a:spAutoFit/>
          </a:bodyPr>
          <a:lstStyle/>
          <a:p>
            <a:pPr marL="12700">
              <a:lnSpc>
                <a:spcPts val="2735"/>
              </a:lnSpc>
              <a:spcBef>
                <a:spcPts val="100"/>
              </a:spcBef>
            </a:pPr>
            <a:r>
              <a:rPr sz="2400" b="1" dirty="0">
                <a:solidFill>
                  <a:srgbClr val="003300"/>
                </a:solidFill>
                <a:latin typeface="Arial"/>
                <a:cs typeface="Arial"/>
              </a:rPr>
              <a:t>Command Line Interface </a:t>
            </a:r>
            <a:r>
              <a:rPr sz="2400" b="1" spc="-5" dirty="0">
                <a:solidFill>
                  <a:srgbClr val="003300"/>
                </a:solidFill>
                <a:latin typeface="Arial"/>
                <a:cs typeface="Arial"/>
              </a:rPr>
              <a:t>(CLI) </a:t>
            </a:r>
            <a:r>
              <a:rPr sz="2400" b="1" dirty="0">
                <a:solidFill>
                  <a:srgbClr val="003300"/>
                </a:solidFill>
                <a:latin typeface="Arial"/>
                <a:cs typeface="Arial"/>
              </a:rPr>
              <a:t>allows command</a:t>
            </a:r>
            <a:r>
              <a:rPr sz="2400" b="1" spc="-130" dirty="0">
                <a:solidFill>
                  <a:srgbClr val="003300"/>
                </a:solidFill>
                <a:latin typeface="Arial"/>
                <a:cs typeface="Arial"/>
              </a:rPr>
              <a:t> </a:t>
            </a:r>
            <a:r>
              <a:rPr sz="2400" b="1" dirty="0">
                <a:solidFill>
                  <a:srgbClr val="003300"/>
                </a:solidFill>
                <a:latin typeface="Arial"/>
                <a:cs typeface="Arial"/>
              </a:rPr>
              <a:t>entry</a:t>
            </a:r>
            <a:endParaRPr sz="2400">
              <a:latin typeface="Arial"/>
              <a:cs typeface="Arial"/>
            </a:endParaRPr>
          </a:p>
          <a:p>
            <a:pPr marL="355600">
              <a:lnSpc>
                <a:spcPts val="2735"/>
              </a:lnSpc>
            </a:pPr>
            <a:r>
              <a:rPr sz="2400" b="1" dirty="0">
                <a:solidFill>
                  <a:srgbClr val="003300"/>
                </a:solidFill>
                <a:latin typeface="Arial"/>
                <a:cs typeface="Arial"/>
              </a:rPr>
              <a:t>directly </a:t>
            </a:r>
            <a:r>
              <a:rPr sz="2400" b="1" spc="-5" dirty="0">
                <a:solidFill>
                  <a:srgbClr val="003300"/>
                </a:solidFill>
                <a:latin typeface="Arial"/>
                <a:cs typeface="Arial"/>
              </a:rPr>
              <a:t>from </a:t>
            </a:r>
            <a:r>
              <a:rPr sz="2400" b="1" dirty="0">
                <a:solidFill>
                  <a:srgbClr val="003300"/>
                </a:solidFill>
                <a:latin typeface="Arial"/>
                <a:cs typeface="Arial"/>
              </a:rPr>
              <a:t>the</a:t>
            </a:r>
            <a:r>
              <a:rPr sz="2400" b="1" spc="-35" dirty="0">
                <a:solidFill>
                  <a:srgbClr val="003300"/>
                </a:solidFill>
                <a:latin typeface="Arial"/>
                <a:cs typeface="Arial"/>
              </a:rPr>
              <a:t> </a:t>
            </a:r>
            <a:r>
              <a:rPr sz="2400" b="1" spc="-5" dirty="0">
                <a:solidFill>
                  <a:srgbClr val="003300"/>
                </a:solidFill>
                <a:latin typeface="Arial"/>
                <a:cs typeface="Arial"/>
              </a:rPr>
              <a:t>keyboard</a:t>
            </a:r>
            <a:endParaRPr sz="2400">
              <a:latin typeface="Arial"/>
              <a:cs typeface="Arial"/>
            </a:endParaRPr>
          </a:p>
          <a:p>
            <a:pPr marL="756285" marR="422909" indent="-287020">
              <a:lnSpc>
                <a:spcPts val="2380"/>
              </a:lnSpc>
              <a:spcBef>
                <a:spcPts val="55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The command interpreter is a program that reads  commands </a:t>
            </a:r>
            <a:r>
              <a:rPr sz="2200" b="1" spc="-10" dirty="0">
                <a:solidFill>
                  <a:srgbClr val="003366"/>
                </a:solidFill>
                <a:latin typeface="Arial"/>
                <a:cs typeface="Arial"/>
              </a:rPr>
              <a:t>typed </a:t>
            </a:r>
            <a:r>
              <a:rPr sz="2200" b="1" spc="-5" dirty="0">
                <a:solidFill>
                  <a:srgbClr val="003366"/>
                </a:solidFill>
                <a:latin typeface="Arial"/>
                <a:cs typeface="Arial"/>
              </a:rPr>
              <a:t>by the</a:t>
            </a:r>
            <a:r>
              <a:rPr sz="2200" b="1" spc="75" dirty="0">
                <a:solidFill>
                  <a:srgbClr val="003366"/>
                </a:solidFill>
                <a:latin typeface="Arial"/>
                <a:cs typeface="Arial"/>
              </a:rPr>
              <a:t> </a:t>
            </a:r>
            <a:r>
              <a:rPr sz="2200" b="1" spc="-5" dirty="0">
                <a:solidFill>
                  <a:srgbClr val="003366"/>
                </a:solidFill>
                <a:latin typeface="Arial"/>
                <a:cs typeface="Arial"/>
              </a:rPr>
              <a:t>user</a:t>
            </a:r>
            <a:endParaRPr sz="2200">
              <a:latin typeface="Arial"/>
              <a:cs typeface="Arial"/>
            </a:endParaRPr>
          </a:p>
          <a:p>
            <a:pPr marL="1155700" lvl="1" indent="-229235">
              <a:lnSpc>
                <a:spcPct val="100000"/>
              </a:lnSpc>
              <a:spcBef>
                <a:spcPts val="210"/>
              </a:spcBef>
              <a:buClr>
                <a:srgbClr val="009999"/>
              </a:buClr>
              <a:buSzPct val="65000"/>
              <a:buFont typeface="Arial"/>
              <a:buChar char="•"/>
              <a:tabLst>
                <a:tab pos="1155700" algn="l"/>
                <a:tab pos="1156335" algn="l"/>
              </a:tabLst>
            </a:pPr>
            <a:r>
              <a:rPr sz="2000" b="1" dirty="0">
                <a:solidFill>
                  <a:srgbClr val="006666"/>
                </a:solidFill>
                <a:latin typeface="Arial"/>
                <a:cs typeface="Arial"/>
              </a:rPr>
              <a:t>Often referred to as the "shell" (UNIX</a:t>
            </a:r>
            <a:r>
              <a:rPr sz="2000" b="1" spc="-155" dirty="0">
                <a:solidFill>
                  <a:srgbClr val="006666"/>
                </a:solidFill>
                <a:latin typeface="Arial"/>
                <a:cs typeface="Arial"/>
              </a:rPr>
              <a:t> </a:t>
            </a:r>
            <a:r>
              <a:rPr sz="2000" b="1" spc="-5" dirty="0">
                <a:solidFill>
                  <a:srgbClr val="006666"/>
                </a:solidFill>
                <a:latin typeface="Arial"/>
                <a:cs typeface="Arial"/>
              </a:rPr>
              <a:t>terminology)</a:t>
            </a:r>
            <a:endParaRPr sz="2000">
              <a:latin typeface="Arial"/>
              <a:cs typeface="Arial"/>
            </a:endParaRPr>
          </a:p>
          <a:p>
            <a:pPr marL="756285" marR="569595" indent="-287020">
              <a:lnSpc>
                <a:spcPts val="2380"/>
              </a:lnSpc>
              <a:spcBef>
                <a:spcPts val="55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The execution of a command is done one of </a:t>
            </a:r>
            <a:r>
              <a:rPr sz="2200" b="1" dirty="0">
                <a:solidFill>
                  <a:srgbClr val="003366"/>
                </a:solidFill>
                <a:latin typeface="Arial"/>
                <a:cs typeface="Arial"/>
              </a:rPr>
              <a:t>two  </a:t>
            </a:r>
            <a:r>
              <a:rPr sz="2200" b="1" spc="-5" dirty="0">
                <a:solidFill>
                  <a:srgbClr val="003366"/>
                </a:solidFill>
                <a:latin typeface="Arial"/>
                <a:cs typeface="Arial"/>
              </a:rPr>
              <a:t>ways</a:t>
            </a:r>
            <a:endParaRPr sz="2200">
              <a:latin typeface="Arial"/>
              <a:cs typeface="Arial"/>
            </a:endParaRPr>
          </a:p>
          <a:p>
            <a:pPr marL="1155700" lvl="1" indent="-229235">
              <a:lnSpc>
                <a:spcPct val="100000"/>
              </a:lnSpc>
              <a:spcBef>
                <a:spcPts val="204"/>
              </a:spcBef>
              <a:buClr>
                <a:srgbClr val="009999"/>
              </a:buClr>
              <a:buSzPct val="65000"/>
              <a:buFont typeface="Arial"/>
              <a:buChar char="•"/>
              <a:tabLst>
                <a:tab pos="1155700" algn="l"/>
                <a:tab pos="1156335" algn="l"/>
              </a:tabLst>
            </a:pPr>
            <a:r>
              <a:rPr sz="2000" b="1" dirty="0">
                <a:solidFill>
                  <a:srgbClr val="006666"/>
                </a:solidFill>
                <a:latin typeface="Arial"/>
                <a:cs typeface="Arial"/>
              </a:rPr>
              <a:t>The interpreter executes the</a:t>
            </a:r>
            <a:r>
              <a:rPr sz="2000" b="1" spc="-120" dirty="0">
                <a:solidFill>
                  <a:srgbClr val="006666"/>
                </a:solidFill>
                <a:latin typeface="Arial"/>
                <a:cs typeface="Arial"/>
              </a:rPr>
              <a:t> </a:t>
            </a:r>
            <a:r>
              <a:rPr sz="2000" b="1" dirty="0">
                <a:solidFill>
                  <a:srgbClr val="006666"/>
                </a:solidFill>
                <a:latin typeface="Arial"/>
                <a:cs typeface="Arial"/>
              </a:rPr>
              <a:t>command</a:t>
            </a:r>
            <a:endParaRPr sz="2000">
              <a:latin typeface="Arial"/>
              <a:cs typeface="Arial"/>
            </a:endParaRPr>
          </a:p>
          <a:p>
            <a:pPr marL="1612900" marR="330835" lvl="2" indent="-228600">
              <a:lnSpc>
                <a:spcPts val="1939"/>
              </a:lnSpc>
              <a:spcBef>
                <a:spcPts val="475"/>
              </a:spcBef>
              <a:buChar char="•"/>
              <a:tabLst>
                <a:tab pos="1612900" algn="l"/>
                <a:tab pos="1613535" algn="l"/>
              </a:tabLst>
            </a:pPr>
            <a:r>
              <a:rPr sz="1800" spc="-5" dirty="0">
                <a:solidFill>
                  <a:srgbClr val="336699"/>
                </a:solidFill>
                <a:latin typeface="Arial"/>
                <a:cs typeface="Arial"/>
              </a:rPr>
              <a:t>Programming instructions allow </a:t>
            </a:r>
            <a:r>
              <a:rPr sz="1800" dirty="0">
                <a:solidFill>
                  <a:srgbClr val="336699"/>
                </a:solidFill>
                <a:latin typeface="Arial"/>
                <a:cs typeface="Arial"/>
              </a:rPr>
              <a:t>the </a:t>
            </a:r>
            <a:r>
              <a:rPr sz="1800" spc="-5" dirty="0">
                <a:solidFill>
                  <a:srgbClr val="336699"/>
                </a:solidFill>
                <a:latin typeface="Arial"/>
                <a:cs typeface="Arial"/>
              </a:rPr>
              <a:t>interpreter </a:t>
            </a:r>
            <a:r>
              <a:rPr sz="1800" dirty="0">
                <a:solidFill>
                  <a:srgbClr val="336699"/>
                </a:solidFill>
                <a:latin typeface="Arial"/>
                <a:cs typeface="Arial"/>
              </a:rPr>
              <a:t>to </a:t>
            </a:r>
            <a:r>
              <a:rPr sz="1800" spc="-5" dirty="0">
                <a:solidFill>
                  <a:srgbClr val="336699"/>
                </a:solidFill>
                <a:latin typeface="Arial"/>
                <a:cs typeface="Arial"/>
              </a:rPr>
              <a:t>execute  "shell"</a:t>
            </a:r>
            <a:r>
              <a:rPr sz="1800" dirty="0">
                <a:solidFill>
                  <a:srgbClr val="336699"/>
                </a:solidFill>
                <a:latin typeface="Arial"/>
                <a:cs typeface="Arial"/>
              </a:rPr>
              <a:t> </a:t>
            </a:r>
            <a:r>
              <a:rPr sz="1800" spc="-5" dirty="0">
                <a:solidFill>
                  <a:srgbClr val="336699"/>
                </a:solidFill>
                <a:latin typeface="Arial"/>
                <a:cs typeface="Arial"/>
              </a:rPr>
              <a:t>programs</a:t>
            </a:r>
            <a:endParaRPr sz="1800">
              <a:latin typeface="Arial"/>
              <a:cs typeface="Arial"/>
            </a:endParaRPr>
          </a:p>
          <a:p>
            <a:pPr marL="1155700" lvl="1" indent="-229235">
              <a:lnSpc>
                <a:spcPts val="2280"/>
              </a:lnSpc>
              <a:spcBef>
                <a:spcPts val="210"/>
              </a:spcBef>
              <a:buClr>
                <a:srgbClr val="009999"/>
              </a:buClr>
              <a:buSzPct val="65000"/>
              <a:buFont typeface="Arial"/>
              <a:buChar char="•"/>
              <a:tabLst>
                <a:tab pos="1155700" algn="l"/>
                <a:tab pos="1156335" algn="l"/>
              </a:tabLst>
            </a:pPr>
            <a:r>
              <a:rPr sz="2000" b="1" dirty="0">
                <a:solidFill>
                  <a:srgbClr val="006666"/>
                </a:solidFill>
                <a:latin typeface="Arial"/>
                <a:cs typeface="Arial"/>
              </a:rPr>
              <a:t>The command is used to start a separate program</a:t>
            </a:r>
            <a:r>
              <a:rPr sz="2000" b="1" spc="-180" dirty="0">
                <a:solidFill>
                  <a:srgbClr val="006666"/>
                </a:solidFill>
                <a:latin typeface="Arial"/>
                <a:cs typeface="Arial"/>
              </a:rPr>
              <a:t> </a:t>
            </a:r>
            <a:r>
              <a:rPr sz="2000" b="1" dirty="0">
                <a:solidFill>
                  <a:srgbClr val="006666"/>
                </a:solidFill>
                <a:latin typeface="Arial"/>
                <a:cs typeface="Arial"/>
              </a:rPr>
              <a:t>(eg</a:t>
            </a:r>
            <a:endParaRPr sz="2000">
              <a:latin typeface="Arial"/>
              <a:cs typeface="Arial"/>
            </a:endParaRPr>
          </a:p>
          <a:p>
            <a:pPr marL="1155700">
              <a:lnSpc>
                <a:spcPts val="2280"/>
              </a:lnSpc>
            </a:pPr>
            <a:r>
              <a:rPr sz="2000" b="1" dirty="0">
                <a:solidFill>
                  <a:srgbClr val="006666"/>
                </a:solidFill>
                <a:latin typeface="Arial"/>
                <a:cs typeface="Arial"/>
              </a:rPr>
              <a:t>a </a:t>
            </a:r>
            <a:r>
              <a:rPr sz="2000" b="1" spc="-5" dirty="0">
                <a:solidFill>
                  <a:srgbClr val="006666"/>
                </a:solidFill>
                <a:latin typeface="Arial"/>
                <a:cs typeface="Arial"/>
              </a:rPr>
              <a:t>system</a:t>
            </a:r>
            <a:r>
              <a:rPr sz="2000" b="1" spc="-15" dirty="0">
                <a:solidFill>
                  <a:srgbClr val="006666"/>
                </a:solidFill>
                <a:latin typeface="Arial"/>
                <a:cs typeface="Arial"/>
              </a:rPr>
              <a:t> </a:t>
            </a:r>
            <a:r>
              <a:rPr sz="2000" b="1" dirty="0">
                <a:solidFill>
                  <a:srgbClr val="006666"/>
                </a:solidFill>
                <a:latin typeface="Arial"/>
                <a:cs typeface="Arial"/>
              </a:rPr>
              <a:t>program)</a:t>
            </a:r>
            <a:endParaRPr sz="20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393318"/>
            <a:ext cx="4909922" cy="635000"/>
          </a:xfrm>
          <a:prstGeom prst="rect">
            <a:avLst/>
          </a:prstGeom>
        </p:spPr>
        <p:txBody>
          <a:bodyPr vert="horz" wrap="square" lIns="0" tIns="12065" rIns="0" bIns="0" rtlCol="0">
            <a:spAutoFit/>
          </a:bodyPr>
          <a:lstStyle/>
          <a:p>
            <a:pPr marL="12700">
              <a:lnSpc>
                <a:spcPct val="100000"/>
              </a:lnSpc>
              <a:spcBef>
                <a:spcPts val="95"/>
              </a:spcBef>
            </a:pPr>
            <a:r>
              <a:rPr spc="-5" dirty="0"/>
              <a:t>User </a:t>
            </a:r>
            <a:r>
              <a:rPr spc="-10" dirty="0"/>
              <a:t>interface </a:t>
            </a:r>
            <a:r>
              <a:rPr spc="-5" dirty="0"/>
              <a:t>-</a:t>
            </a:r>
            <a:r>
              <a:rPr spc="-20" dirty="0"/>
              <a:t> </a:t>
            </a:r>
            <a:r>
              <a:rPr spc="-10" dirty="0"/>
              <a:t>GUI</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32</a:t>
            </a:fld>
            <a:endParaRPr dirty="0"/>
          </a:p>
        </p:txBody>
      </p:sp>
      <p:sp>
        <p:nvSpPr>
          <p:cNvPr id="7" name="object 7"/>
          <p:cNvSpPr txBox="1"/>
          <p:nvPr/>
        </p:nvSpPr>
        <p:spPr>
          <a:xfrm>
            <a:off x="760577" y="1252702"/>
            <a:ext cx="7623175" cy="4701540"/>
          </a:xfrm>
          <a:prstGeom prst="rect">
            <a:avLst/>
          </a:prstGeom>
        </p:spPr>
        <p:txBody>
          <a:bodyPr vert="horz" wrap="square" lIns="0" tIns="73660" rIns="0" bIns="0" rtlCol="0">
            <a:spAutoFit/>
          </a:bodyPr>
          <a:lstStyle/>
          <a:p>
            <a:pPr marL="355600" indent="-342900">
              <a:lnSpc>
                <a:spcPct val="100000"/>
              </a:lnSpc>
              <a:spcBef>
                <a:spcPts val="580"/>
              </a:spcBef>
              <a:buClr>
                <a:srgbClr val="006666"/>
              </a:buClr>
              <a:buFont typeface="Wingdings"/>
              <a:buChar char=""/>
              <a:tabLst>
                <a:tab pos="354965" algn="l"/>
                <a:tab pos="355600" algn="l"/>
              </a:tabLst>
            </a:pPr>
            <a:r>
              <a:rPr sz="2000" b="1" dirty="0">
                <a:solidFill>
                  <a:srgbClr val="003300"/>
                </a:solidFill>
                <a:latin typeface="Arial"/>
                <a:cs typeface="Arial"/>
              </a:rPr>
              <a:t>User-friendly interface that represents a desktop</a:t>
            </a:r>
            <a:r>
              <a:rPr sz="2000" b="1" spc="-165" dirty="0">
                <a:solidFill>
                  <a:srgbClr val="003300"/>
                </a:solidFill>
                <a:latin typeface="Arial"/>
                <a:cs typeface="Arial"/>
              </a:rPr>
              <a:t> </a:t>
            </a:r>
            <a:r>
              <a:rPr sz="2000" b="1" dirty="0">
                <a:solidFill>
                  <a:srgbClr val="003300"/>
                </a:solidFill>
                <a:latin typeface="Arial"/>
                <a:cs typeface="Arial"/>
              </a:rPr>
              <a:t>surface</a:t>
            </a:r>
            <a:endParaRPr sz="2000">
              <a:latin typeface="Arial"/>
              <a:cs typeface="Arial"/>
            </a:endParaRPr>
          </a:p>
          <a:p>
            <a:pPr marL="756285" lvl="1" indent="-287020">
              <a:lnSpc>
                <a:spcPct val="100000"/>
              </a:lnSpc>
              <a:spcBef>
                <a:spcPts val="484"/>
              </a:spcBef>
              <a:buClr>
                <a:srgbClr val="336699"/>
              </a:buClr>
              <a:buSzPct val="75000"/>
              <a:buFont typeface="Wingdings"/>
              <a:buChar char=""/>
              <a:tabLst>
                <a:tab pos="756285" algn="l"/>
                <a:tab pos="756920" algn="l"/>
              </a:tabLst>
            </a:pPr>
            <a:r>
              <a:rPr sz="2000" b="1" dirty="0">
                <a:solidFill>
                  <a:srgbClr val="003366"/>
                </a:solidFill>
                <a:latin typeface="Arial"/>
                <a:cs typeface="Arial"/>
              </a:rPr>
              <a:t>With mouse, </a:t>
            </a:r>
            <a:r>
              <a:rPr sz="2000" b="1" spc="-5" dirty="0">
                <a:solidFill>
                  <a:srgbClr val="003366"/>
                </a:solidFill>
                <a:latin typeface="Arial"/>
                <a:cs typeface="Arial"/>
              </a:rPr>
              <a:t>keyboard, </a:t>
            </a:r>
            <a:r>
              <a:rPr sz="2000" b="1" dirty="0">
                <a:solidFill>
                  <a:srgbClr val="003366"/>
                </a:solidFill>
                <a:latin typeface="Arial"/>
                <a:cs typeface="Arial"/>
              </a:rPr>
              <a:t>and</a:t>
            </a:r>
            <a:r>
              <a:rPr sz="2000" b="1" spc="-50" dirty="0">
                <a:solidFill>
                  <a:srgbClr val="003366"/>
                </a:solidFill>
                <a:latin typeface="Arial"/>
                <a:cs typeface="Arial"/>
              </a:rPr>
              <a:t> </a:t>
            </a:r>
            <a:r>
              <a:rPr sz="2000" b="1" dirty="0">
                <a:solidFill>
                  <a:srgbClr val="003366"/>
                </a:solidFill>
                <a:latin typeface="Arial"/>
                <a:cs typeface="Arial"/>
              </a:rPr>
              <a:t>monitor</a:t>
            </a:r>
            <a:endParaRPr sz="2000">
              <a:latin typeface="Arial"/>
              <a:cs typeface="Arial"/>
            </a:endParaRPr>
          </a:p>
          <a:p>
            <a:pPr marL="756285" lvl="1" indent="-287020">
              <a:lnSpc>
                <a:spcPct val="100000"/>
              </a:lnSpc>
              <a:spcBef>
                <a:spcPts val="480"/>
              </a:spcBef>
              <a:buClr>
                <a:srgbClr val="336699"/>
              </a:buClr>
              <a:buSzPct val="75000"/>
              <a:buFont typeface="Wingdings"/>
              <a:buChar char=""/>
              <a:tabLst>
                <a:tab pos="756285" algn="l"/>
                <a:tab pos="756920" algn="l"/>
              </a:tabLst>
            </a:pPr>
            <a:r>
              <a:rPr sz="2000" b="1" dirty="0">
                <a:solidFill>
                  <a:srgbClr val="003366"/>
                </a:solidFill>
                <a:latin typeface="Arial"/>
                <a:cs typeface="Arial"/>
              </a:rPr>
              <a:t>Icons represent files, programs, actions,</a:t>
            </a:r>
            <a:r>
              <a:rPr sz="2000" b="1" spc="-165" dirty="0">
                <a:solidFill>
                  <a:srgbClr val="003366"/>
                </a:solidFill>
                <a:latin typeface="Arial"/>
                <a:cs typeface="Arial"/>
              </a:rPr>
              <a:t> </a:t>
            </a:r>
            <a:r>
              <a:rPr sz="2000" b="1" dirty="0">
                <a:solidFill>
                  <a:srgbClr val="003366"/>
                </a:solidFill>
                <a:latin typeface="Arial"/>
                <a:cs typeface="Arial"/>
              </a:rPr>
              <a:t>etc.</a:t>
            </a:r>
            <a:endParaRPr sz="2000">
              <a:latin typeface="Arial"/>
              <a:cs typeface="Arial"/>
            </a:endParaRPr>
          </a:p>
          <a:p>
            <a:pPr marL="756285" lvl="1" indent="-287020">
              <a:lnSpc>
                <a:spcPct val="100000"/>
              </a:lnSpc>
              <a:spcBef>
                <a:spcPts val="480"/>
              </a:spcBef>
              <a:buClr>
                <a:srgbClr val="336699"/>
              </a:buClr>
              <a:buSzPct val="75000"/>
              <a:buFont typeface="Wingdings"/>
              <a:buChar char=""/>
              <a:tabLst>
                <a:tab pos="756285" algn="l"/>
                <a:tab pos="756920" algn="l"/>
              </a:tabLst>
            </a:pPr>
            <a:r>
              <a:rPr sz="2000" b="1" spc="-5" dirty="0">
                <a:solidFill>
                  <a:srgbClr val="003366"/>
                </a:solidFill>
                <a:latin typeface="Arial"/>
                <a:cs typeface="Arial"/>
              </a:rPr>
              <a:t>Invented </a:t>
            </a:r>
            <a:r>
              <a:rPr sz="2000" b="1" dirty="0">
                <a:solidFill>
                  <a:srgbClr val="003366"/>
                </a:solidFill>
                <a:latin typeface="Arial"/>
                <a:cs typeface="Arial"/>
              </a:rPr>
              <a:t>at Xerox</a:t>
            </a:r>
            <a:r>
              <a:rPr sz="2000" b="1" spc="-40" dirty="0">
                <a:solidFill>
                  <a:srgbClr val="003366"/>
                </a:solidFill>
                <a:latin typeface="Arial"/>
                <a:cs typeface="Arial"/>
              </a:rPr>
              <a:t> </a:t>
            </a:r>
            <a:r>
              <a:rPr sz="2000" b="1" dirty="0">
                <a:solidFill>
                  <a:srgbClr val="003366"/>
                </a:solidFill>
                <a:latin typeface="Arial"/>
                <a:cs typeface="Arial"/>
              </a:rPr>
              <a:t>PARC</a:t>
            </a:r>
            <a:endParaRPr sz="2000">
              <a:latin typeface="Arial"/>
              <a:cs typeface="Arial"/>
            </a:endParaRPr>
          </a:p>
          <a:p>
            <a:pPr marL="355600" indent="-342900">
              <a:lnSpc>
                <a:spcPct val="100000"/>
              </a:lnSpc>
              <a:spcBef>
                <a:spcPts val="480"/>
              </a:spcBef>
              <a:buClr>
                <a:srgbClr val="006666"/>
              </a:buClr>
              <a:buFont typeface="Wingdings"/>
              <a:buChar char=""/>
              <a:tabLst>
                <a:tab pos="354965" algn="l"/>
                <a:tab pos="355600" algn="l"/>
              </a:tabLst>
            </a:pPr>
            <a:r>
              <a:rPr sz="2000" b="1" dirty="0">
                <a:solidFill>
                  <a:srgbClr val="003300"/>
                </a:solidFill>
                <a:latin typeface="Arial"/>
                <a:cs typeface="Arial"/>
              </a:rPr>
              <a:t>Many </a:t>
            </a:r>
            <a:r>
              <a:rPr sz="2000" b="1" spc="-5" dirty="0">
                <a:solidFill>
                  <a:srgbClr val="003300"/>
                </a:solidFill>
                <a:latin typeface="Arial"/>
                <a:cs typeface="Arial"/>
              </a:rPr>
              <a:t>systems </a:t>
            </a:r>
            <a:r>
              <a:rPr sz="2000" b="1" dirty="0">
                <a:solidFill>
                  <a:srgbClr val="003300"/>
                </a:solidFill>
                <a:latin typeface="Arial"/>
                <a:cs typeface="Arial"/>
              </a:rPr>
              <a:t>include CLI and GUI</a:t>
            </a:r>
            <a:r>
              <a:rPr sz="2000" b="1" spc="-75" dirty="0">
                <a:solidFill>
                  <a:srgbClr val="003300"/>
                </a:solidFill>
                <a:latin typeface="Arial"/>
                <a:cs typeface="Arial"/>
              </a:rPr>
              <a:t> </a:t>
            </a:r>
            <a:r>
              <a:rPr sz="2000" b="1" dirty="0">
                <a:solidFill>
                  <a:srgbClr val="003300"/>
                </a:solidFill>
                <a:latin typeface="Arial"/>
                <a:cs typeface="Arial"/>
              </a:rPr>
              <a:t>interfaces.</a:t>
            </a:r>
            <a:endParaRPr sz="2000">
              <a:latin typeface="Arial"/>
              <a:cs typeface="Arial"/>
            </a:endParaRPr>
          </a:p>
          <a:p>
            <a:pPr marL="756285" lvl="1" indent="-287020">
              <a:lnSpc>
                <a:spcPct val="100000"/>
              </a:lnSpc>
              <a:spcBef>
                <a:spcPts val="480"/>
              </a:spcBef>
              <a:buClr>
                <a:srgbClr val="336699"/>
              </a:buClr>
              <a:buSzPct val="75000"/>
              <a:buFont typeface="Wingdings"/>
              <a:buChar char=""/>
              <a:tabLst>
                <a:tab pos="756285" algn="l"/>
                <a:tab pos="756920" algn="l"/>
              </a:tabLst>
            </a:pPr>
            <a:r>
              <a:rPr sz="2000" b="1" dirty="0">
                <a:solidFill>
                  <a:srgbClr val="003366"/>
                </a:solidFill>
                <a:latin typeface="Arial"/>
                <a:cs typeface="Arial"/>
              </a:rPr>
              <a:t>Microsoft Windows </a:t>
            </a:r>
            <a:r>
              <a:rPr sz="2000" b="1" spc="-5" dirty="0">
                <a:solidFill>
                  <a:srgbClr val="003366"/>
                </a:solidFill>
                <a:latin typeface="Arial"/>
                <a:cs typeface="Arial"/>
              </a:rPr>
              <a:t>is </a:t>
            </a:r>
            <a:r>
              <a:rPr sz="2000" b="1" dirty="0">
                <a:solidFill>
                  <a:srgbClr val="003366"/>
                </a:solidFill>
                <a:latin typeface="Arial"/>
                <a:cs typeface="Arial"/>
              </a:rPr>
              <a:t>GUI </a:t>
            </a:r>
            <a:r>
              <a:rPr sz="2000" b="1" spc="5" dirty="0">
                <a:solidFill>
                  <a:srgbClr val="003366"/>
                </a:solidFill>
                <a:latin typeface="Arial"/>
                <a:cs typeface="Arial"/>
              </a:rPr>
              <a:t>with </a:t>
            </a:r>
            <a:r>
              <a:rPr sz="2000" b="1" dirty="0">
                <a:solidFill>
                  <a:srgbClr val="003366"/>
                </a:solidFill>
                <a:latin typeface="Arial"/>
                <a:cs typeface="Arial"/>
              </a:rPr>
              <a:t>a </a:t>
            </a:r>
            <a:r>
              <a:rPr sz="2000" b="1" spc="-5" dirty="0">
                <a:solidFill>
                  <a:srgbClr val="003366"/>
                </a:solidFill>
                <a:latin typeface="Arial"/>
                <a:cs typeface="Arial"/>
              </a:rPr>
              <a:t>CLI “command”</a:t>
            </a:r>
            <a:r>
              <a:rPr sz="2000" b="1" spc="-185" dirty="0">
                <a:solidFill>
                  <a:srgbClr val="003366"/>
                </a:solidFill>
                <a:latin typeface="Arial"/>
                <a:cs typeface="Arial"/>
              </a:rPr>
              <a:t> </a:t>
            </a:r>
            <a:r>
              <a:rPr sz="2000" b="1" dirty="0">
                <a:solidFill>
                  <a:srgbClr val="003366"/>
                </a:solidFill>
                <a:latin typeface="Arial"/>
                <a:cs typeface="Arial"/>
              </a:rPr>
              <a:t>shell</a:t>
            </a:r>
            <a:endParaRPr sz="2000">
              <a:latin typeface="Arial"/>
              <a:cs typeface="Arial"/>
            </a:endParaRPr>
          </a:p>
          <a:p>
            <a:pPr marL="756285" lvl="1" indent="-287020">
              <a:lnSpc>
                <a:spcPct val="100000"/>
              </a:lnSpc>
              <a:spcBef>
                <a:spcPts val="480"/>
              </a:spcBef>
              <a:buClr>
                <a:srgbClr val="336699"/>
              </a:buClr>
              <a:buSzPct val="75000"/>
              <a:buFont typeface="Wingdings"/>
              <a:buChar char=""/>
              <a:tabLst>
                <a:tab pos="756285" algn="l"/>
                <a:tab pos="756920" algn="l"/>
              </a:tabLst>
            </a:pPr>
            <a:r>
              <a:rPr sz="2000" b="1" dirty="0">
                <a:solidFill>
                  <a:srgbClr val="003366"/>
                </a:solidFill>
                <a:latin typeface="Arial"/>
                <a:cs typeface="Arial"/>
              </a:rPr>
              <a:t>Apple Mac OS X contains the “Aqua” GUI interface </a:t>
            </a:r>
            <a:r>
              <a:rPr sz="2000" b="1" spc="-5" dirty="0">
                <a:solidFill>
                  <a:srgbClr val="003366"/>
                </a:solidFill>
                <a:latin typeface="Arial"/>
                <a:cs typeface="Arial"/>
              </a:rPr>
              <a:t>and</a:t>
            </a:r>
            <a:r>
              <a:rPr sz="2000" b="1" spc="-170" dirty="0">
                <a:solidFill>
                  <a:srgbClr val="003366"/>
                </a:solidFill>
                <a:latin typeface="Arial"/>
                <a:cs typeface="Arial"/>
              </a:rPr>
              <a:t> </a:t>
            </a:r>
            <a:r>
              <a:rPr sz="2000" b="1" dirty="0">
                <a:solidFill>
                  <a:srgbClr val="003366"/>
                </a:solidFill>
                <a:latin typeface="Arial"/>
                <a:cs typeface="Arial"/>
              </a:rPr>
              <a:t>a</a:t>
            </a:r>
            <a:endParaRPr sz="2000">
              <a:latin typeface="Arial"/>
              <a:cs typeface="Arial"/>
            </a:endParaRPr>
          </a:p>
          <a:p>
            <a:pPr marL="756285">
              <a:lnSpc>
                <a:spcPct val="100000"/>
              </a:lnSpc>
            </a:pPr>
            <a:r>
              <a:rPr sz="2000" b="1" dirty="0">
                <a:solidFill>
                  <a:srgbClr val="003366"/>
                </a:solidFill>
                <a:latin typeface="Arial"/>
                <a:cs typeface="Arial"/>
              </a:rPr>
              <a:t>UNIX kernel and therefore the</a:t>
            </a:r>
            <a:r>
              <a:rPr sz="2000" b="1" spc="-110" dirty="0">
                <a:solidFill>
                  <a:srgbClr val="003366"/>
                </a:solidFill>
                <a:latin typeface="Arial"/>
                <a:cs typeface="Arial"/>
              </a:rPr>
              <a:t> </a:t>
            </a:r>
            <a:r>
              <a:rPr sz="2000" b="1" dirty="0">
                <a:solidFill>
                  <a:srgbClr val="003366"/>
                </a:solidFill>
                <a:latin typeface="Arial"/>
                <a:cs typeface="Arial"/>
              </a:rPr>
              <a:t>“shell”</a:t>
            </a:r>
            <a:endParaRPr sz="2000">
              <a:latin typeface="Arial"/>
              <a:cs typeface="Arial"/>
            </a:endParaRPr>
          </a:p>
          <a:p>
            <a:pPr marL="756285" marR="384810" lvl="1" indent="-287020">
              <a:lnSpc>
                <a:spcPct val="100000"/>
              </a:lnSpc>
              <a:spcBef>
                <a:spcPts val="484"/>
              </a:spcBef>
              <a:buClr>
                <a:srgbClr val="336699"/>
              </a:buClr>
              <a:buSzPct val="75000"/>
              <a:buFont typeface="Wingdings"/>
              <a:buChar char=""/>
              <a:tabLst>
                <a:tab pos="756285" algn="l"/>
                <a:tab pos="756920" algn="l"/>
              </a:tabLst>
            </a:pPr>
            <a:r>
              <a:rPr sz="2000" b="1" dirty="0">
                <a:solidFill>
                  <a:srgbClr val="003366"/>
                </a:solidFill>
                <a:latin typeface="Arial"/>
                <a:cs typeface="Arial"/>
              </a:rPr>
              <a:t>Solaris and Linux are CLI </a:t>
            </a:r>
            <a:r>
              <a:rPr sz="2000" b="1" spc="5" dirty="0">
                <a:solidFill>
                  <a:srgbClr val="003366"/>
                </a:solidFill>
                <a:latin typeface="Arial"/>
                <a:cs typeface="Arial"/>
              </a:rPr>
              <a:t>with </a:t>
            </a:r>
            <a:r>
              <a:rPr sz="2000" b="1" dirty="0">
                <a:solidFill>
                  <a:srgbClr val="003366"/>
                </a:solidFill>
                <a:latin typeface="Arial"/>
                <a:cs typeface="Arial"/>
              </a:rPr>
              <a:t>optional GUI</a:t>
            </a:r>
            <a:r>
              <a:rPr sz="2000" b="1" spc="-185" dirty="0">
                <a:solidFill>
                  <a:srgbClr val="003366"/>
                </a:solidFill>
                <a:latin typeface="Arial"/>
                <a:cs typeface="Arial"/>
              </a:rPr>
              <a:t> </a:t>
            </a:r>
            <a:r>
              <a:rPr sz="2000" b="1" dirty="0">
                <a:solidFill>
                  <a:srgbClr val="003366"/>
                </a:solidFill>
                <a:latin typeface="Arial"/>
                <a:cs typeface="Arial"/>
              </a:rPr>
              <a:t>interfaces  </a:t>
            </a:r>
            <a:r>
              <a:rPr sz="2000" b="1" spc="-5" dirty="0">
                <a:solidFill>
                  <a:srgbClr val="003366"/>
                </a:solidFill>
                <a:latin typeface="Arial"/>
                <a:cs typeface="Arial"/>
              </a:rPr>
              <a:t>(Java </a:t>
            </a:r>
            <a:r>
              <a:rPr sz="2000" b="1" dirty="0">
                <a:solidFill>
                  <a:srgbClr val="003366"/>
                </a:solidFill>
                <a:latin typeface="Arial"/>
                <a:cs typeface="Arial"/>
              </a:rPr>
              <a:t>Desktop,</a:t>
            </a:r>
            <a:r>
              <a:rPr sz="2000" b="1" spc="-30" dirty="0">
                <a:solidFill>
                  <a:srgbClr val="003366"/>
                </a:solidFill>
                <a:latin typeface="Arial"/>
                <a:cs typeface="Arial"/>
              </a:rPr>
              <a:t> </a:t>
            </a:r>
            <a:r>
              <a:rPr sz="2000" b="1" dirty="0">
                <a:solidFill>
                  <a:srgbClr val="003366"/>
                </a:solidFill>
                <a:latin typeface="Arial"/>
                <a:cs typeface="Arial"/>
              </a:rPr>
              <a:t>KDE)</a:t>
            </a:r>
            <a:endParaRPr sz="2000">
              <a:latin typeface="Arial"/>
              <a:cs typeface="Arial"/>
            </a:endParaRPr>
          </a:p>
          <a:p>
            <a:pPr marL="355600" indent="-342900">
              <a:lnSpc>
                <a:spcPct val="100000"/>
              </a:lnSpc>
              <a:spcBef>
                <a:spcPts val="520"/>
              </a:spcBef>
              <a:buClr>
                <a:srgbClr val="006666"/>
              </a:buClr>
              <a:buFont typeface="Wingdings"/>
              <a:buChar char=""/>
              <a:tabLst>
                <a:tab pos="354965" algn="l"/>
                <a:tab pos="355600" algn="l"/>
              </a:tabLst>
            </a:pPr>
            <a:r>
              <a:rPr sz="2200" b="1" spc="-5" dirty="0">
                <a:solidFill>
                  <a:srgbClr val="003300"/>
                </a:solidFill>
                <a:latin typeface="Arial"/>
                <a:cs typeface="Arial"/>
              </a:rPr>
              <a:t>Which interface do </a:t>
            </a:r>
            <a:r>
              <a:rPr sz="2200" b="1" spc="-15" dirty="0">
                <a:solidFill>
                  <a:srgbClr val="003300"/>
                </a:solidFill>
                <a:latin typeface="Arial"/>
                <a:cs typeface="Arial"/>
              </a:rPr>
              <a:t>you </a:t>
            </a:r>
            <a:r>
              <a:rPr sz="2200" b="1" spc="-5" dirty="0">
                <a:solidFill>
                  <a:srgbClr val="003300"/>
                </a:solidFill>
                <a:latin typeface="Arial"/>
                <a:cs typeface="Arial"/>
              </a:rPr>
              <a:t>prefer? (True hacker</a:t>
            </a:r>
            <a:r>
              <a:rPr sz="2200" b="1" spc="204" dirty="0">
                <a:solidFill>
                  <a:srgbClr val="003300"/>
                </a:solidFill>
                <a:latin typeface="Arial"/>
                <a:cs typeface="Arial"/>
              </a:rPr>
              <a:t> </a:t>
            </a:r>
            <a:r>
              <a:rPr sz="2200" b="1" dirty="0">
                <a:solidFill>
                  <a:srgbClr val="003300"/>
                </a:solidFill>
                <a:latin typeface="Arial"/>
                <a:cs typeface="Arial"/>
              </a:rPr>
              <a:t>would</a:t>
            </a:r>
            <a:endParaRPr sz="2200">
              <a:latin typeface="Arial"/>
              <a:cs typeface="Arial"/>
            </a:endParaRPr>
          </a:p>
          <a:p>
            <a:pPr marL="355600">
              <a:lnSpc>
                <a:spcPct val="100000"/>
              </a:lnSpc>
            </a:pPr>
            <a:r>
              <a:rPr sz="2200" b="1" spc="-5" dirty="0">
                <a:solidFill>
                  <a:srgbClr val="003300"/>
                </a:solidFill>
                <a:latin typeface="Arial"/>
                <a:cs typeface="Arial"/>
              </a:rPr>
              <a:t>never use</a:t>
            </a:r>
            <a:r>
              <a:rPr sz="2200" b="1" spc="5" dirty="0">
                <a:solidFill>
                  <a:srgbClr val="003300"/>
                </a:solidFill>
                <a:latin typeface="Arial"/>
                <a:cs typeface="Arial"/>
              </a:rPr>
              <a:t> </a:t>
            </a:r>
            <a:r>
              <a:rPr sz="2200" b="1" spc="-5" dirty="0">
                <a:solidFill>
                  <a:srgbClr val="003300"/>
                </a:solidFill>
                <a:latin typeface="Arial"/>
                <a:cs typeface="Arial"/>
              </a:rPr>
              <a:t>GUI)</a:t>
            </a:r>
            <a:endParaRPr sz="2200">
              <a:latin typeface="Arial"/>
              <a:cs typeface="Arial"/>
            </a:endParaRPr>
          </a:p>
          <a:p>
            <a:pPr marL="355600" indent="-342900">
              <a:lnSpc>
                <a:spcPct val="100000"/>
              </a:lnSpc>
              <a:spcBef>
                <a:spcPts val="530"/>
              </a:spcBef>
              <a:buClr>
                <a:srgbClr val="006666"/>
              </a:buClr>
              <a:buFont typeface="Wingdings"/>
              <a:buChar char=""/>
              <a:tabLst>
                <a:tab pos="354965" algn="l"/>
                <a:tab pos="355600" algn="l"/>
              </a:tabLst>
            </a:pPr>
            <a:r>
              <a:rPr sz="2200" b="1" spc="-5" dirty="0">
                <a:solidFill>
                  <a:srgbClr val="003300"/>
                </a:solidFill>
                <a:latin typeface="Arial"/>
                <a:cs typeface="Arial"/>
              </a:rPr>
              <a:t>CLI benefits: easier to execute complex</a:t>
            </a:r>
            <a:r>
              <a:rPr sz="2200" b="1" spc="160" dirty="0">
                <a:solidFill>
                  <a:srgbClr val="003300"/>
                </a:solidFill>
                <a:latin typeface="Arial"/>
                <a:cs typeface="Arial"/>
              </a:rPr>
              <a:t> </a:t>
            </a:r>
            <a:r>
              <a:rPr sz="2200" b="1" spc="-5" dirty="0">
                <a:solidFill>
                  <a:srgbClr val="003300"/>
                </a:solidFill>
                <a:latin typeface="Arial"/>
                <a:cs typeface="Arial"/>
              </a:rPr>
              <a:t>commands.</a:t>
            </a:r>
            <a:endParaRPr sz="22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3376" y="330784"/>
            <a:ext cx="3506623" cy="635000"/>
          </a:xfrm>
          <a:prstGeom prst="rect">
            <a:avLst/>
          </a:prstGeom>
        </p:spPr>
        <p:txBody>
          <a:bodyPr vert="horz" wrap="square" lIns="0" tIns="12065" rIns="0" bIns="0" rtlCol="0">
            <a:spAutoFit/>
          </a:bodyPr>
          <a:lstStyle/>
          <a:p>
            <a:pPr marL="12700">
              <a:lnSpc>
                <a:spcPct val="100000"/>
              </a:lnSpc>
              <a:spcBef>
                <a:spcPts val="95"/>
              </a:spcBef>
            </a:pPr>
            <a:r>
              <a:rPr spc="-5" dirty="0"/>
              <a:t>OS</a:t>
            </a:r>
            <a:r>
              <a:rPr spc="-55" dirty="0"/>
              <a:t> </a:t>
            </a:r>
            <a:r>
              <a:rPr spc="-10" dirty="0"/>
              <a:t>interfaces</a:t>
            </a:r>
          </a:p>
        </p:txBody>
      </p:sp>
      <p:sp>
        <p:nvSpPr>
          <p:cNvPr id="4" name="object 4"/>
          <p:cNvSpPr txBox="1"/>
          <p:nvPr/>
        </p:nvSpPr>
        <p:spPr>
          <a:xfrm>
            <a:off x="823975" y="1319911"/>
            <a:ext cx="7710170" cy="3245485"/>
          </a:xfrm>
          <a:prstGeom prst="rect">
            <a:avLst/>
          </a:prstGeom>
        </p:spPr>
        <p:txBody>
          <a:bodyPr vert="horz" wrap="square" lIns="0" tIns="85725" rIns="0" bIns="0" rtlCol="0">
            <a:spAutoFit/>
          </a:bodyPr>
          <a:lstStyle/>
          <a:p>
            <a:pPr marL="355600" indent="-342900">
              <a:lnSpc>
                <a:spcPct val="100000"/>
              </a:lnSpc>
              <a:spcBef>
                <a:spcPts val="675"/>
              </a:spcBef>
              <a:buClr>
                <a:srgbClr val="006666"/>
              </a:buClr>
              <a:buFont typeface="Wingdings"/>
              <a:buChar char=""/>
              <a:tabLst>
                <a:tab pos="354965" algn="l"/>
                <a:tab pos="355600" algn="l"/>
              </a:tabLst>
            </a:pPr>
            <a:r>
              <a:rPr sz="2400" b="1" spc="-5" dirty="0">
                <a:solidFill>
                  <a:srgbClr val="003300"/>
                </a:solidFill>
                <a:latin typeface="Arial"/>
                <a:cs typeface="Arial"/>
              </a:rPr>
              <a:t>CLI and </a:t>
            </a:r>
            <a:r>
              <a:rPr sz="2400" b="1" dirty="0">
                <a:solidFill>
                  <a:srgbClr val="003300"/>
                </a:solidFill>
                <a:latin typeface="Arial"/>
                <a:cs typeface="Arial"/>
              </a:rPr>
              <a:t>GUI - interfaces for the</a:t>
            </a:r>
            <a:r>
              <a:rPr sz="2400" b="1" spc="-30" dirty="0">
                <a:solidFill>
                  <a:srgbClr val="003300"/>
                </a:solidFill>
                <a:latin typeface="Arial"/>
                <a:cs typeface="Arial"/>
              </a:rPr>
              <a:t> </a:t>
            </a:r>
            <a:r>
              <a:rPr sz="2400" b="1" spc="-5" dirty="0">
                <a:solidFill>
                  <a:srgbClr val="003300"/>
                </a:solidFill>
                <a:latin typeface="Arial"/>
                <a:cs typeface="Arial"/>
              </a:rPr>
              <a:t>user</a:t>
            </a:r>
            <a:endParaRPr sz="2400">
              <a:latin typeface="Arial"/>
              <a:cs typeface="Arial"/>
            </a:endParaRPr>
          </a:p>
          <a:p>
            <a:pPr marL="355600" marR="760095" indent="-342900">
              <a:lnSpc>
                <a:spcPct val="100000"/>
              </a:lnSpc>
              <a:spcBef>
                <a:spcPts val="575"/>
              </a:spcBef>
              <a:buClr>
                <a:srgbClr val="006666"/>
              </a:buClr>
              <a:buFont typeface="Wingdings"/>
              <a:buChar char=""/>
              <a:tabLst>
                <a:tab pos="354965" algn="l"/>
                <a:tab pos="355600" algn="l"/>
              </a:tabLst>
            </a:pPr>
            <a:r>
              <a:rPr sz="2400" b="1" dirty="0">
                <a:solidFill>
                  <a:srgbClr val="003300"/>
                </a:solidFill>
                <a:latin typeface="Arial"/>
                <a:cs typeface="Arial"/>
              </a:rPr>
              <a:t>What </a:t>
            </a:r>
            <a:r>
              <a:rPr sz="2400" b="1" spc="-5" dirty="0">
                <a:solidFill>
                  <a:srgbClr val="003300"/>
                </a:solidFill>
                <a:latin typeface="Arial"/>
                <a:cs typeface="Arial"/>
              </a:rPr>
              <a:t>are </a:t>
            </a:r>
            <a:r>
              <a:rPr sz="2400" b="1" dirty="0">
                <a:solidFill>
                  <a:srgbClr val="003300"/>
                </a:solidFill>
                <a:latin typeface="Arial"/>
                <a:cs typeface="Arial"/>
              </a:rPr>
              <a:t>the other </a:t>
            </a:r>
            <a:r>
              <a:rPr sz="2400" b="1" spc="-5" dirty="0">
                <a:solidFill>
                  <a:srgbClr val="003300"/>
                </a:solidFill>
                <a:latin typeface="Arial"/>
                <a:cs typeface="Arial"/>
              </a:rPr>
              <a:t>interfaces </a:t>
            </a:r>
            <a:r>
              <a:rPr sz="2400" b="1" dirty="0">
                <a:solidFill>
                  <a:srgbClr val="003300"/>
                </a:solidFill>
                <a:latin typeface="Arial"/>
                <a:cs typeface="Arial"/>
              </a:rPr>
              <a:t>of the </a:t>
            </a:r>
            <a:r>
              <a:rPr sz="2400" b="1" spc="-5" dirty="0">
                <a:solidFill>
                  <a:srgbClr val="003300"/>
                </a:solidFill>
                <a:latin typeface="Arial"/>
                <a:cs typeface="Arial"/>
              </a:rPr>
              <a:t>operating  system?</a:t>
            </a:r>
            <a:endParaRPr sz="2400">
              <a:latin typeface="Arial"/>
              <a:cs typeface="Arial"/>
            </a:endParaRPr>
          </a:p>
          <a:p>
            <a:pPr marL="756285" marR="5080" lvl="1" indent="-287020">
              <a:lnSpc>
                <a:spcPct val="100000"/>
              </a:lnSpc>
              <a:spcBef>
                <a:spcPts val="580"/>
              </a:spcBef>
              <a:buClr>
                <a:srgbClr val="336699"/>
              </a:buClr>
              <a:buSzPct val="75000"/>
              <a:buFont typeface="Wingdings"/>
              <a:buChar char=""/>
              <a:tabLst>
                <a:tab pos="756285" algn="l"/>
                <a:tab pos="756920" algn="l"/>
              </a:tabLst>
            </a:pPr>
            <a:r>
              <a:rPr sz="2400" b="1" spc="-5" dirty="0">
                <a:solidFill>
                  <a:srgbClr val="003366"/>
                </a:solidFill>
                <a:latin typeface="Arial"/>
                <a:cs typeface="Arial"/>
              </a:rPr>
              <a:t>Interface </a:t>
            </a:r>
            <a:r>
              <a:rPr sz="2400" b="1" dirty="0">
                <a:solidFill>
                  <a:srgbClr val="003366"/>
                </a:solidFill>
                <a:latin typeface="Arial"/>
                <a:cs typeface="Arial"/>
              </a:rPr>
              <a:t>for programs that run on the</a:t>
            </a:r>
            <a:r>
              <a:rPr sz="2400" b="1" spc="-60" dirty="0">
                <a:solidFill>
                  <a:srgbClr val="003366"/>
                </a:solidFill>
                <a:latin typeface="Arial"/>
                <a:cs typeface="Arial"/>
              </a:rPr>
              <a:t> </a:t>
            </a:r>
            <a:r>
              <a:rPr sz="2400" b="1" spc="-5" dirty="0">
                <a:solidFill>
                  <a:srgbClr val="003366"/>
                </a:solidFill>
                <a:latin typeface="Arial"/>
                <a:cs typeface="Arial"/>
              </a:rPr>
              <a:t>computer  and request services from </a:t>
            </a:r>
            <a:r>
              <a:rPr sz="2400" b="1" dirty="0">
                <a:solidFill>
                  <a:srgbClr val="003366"/>
                </a:solidFill>
                <a:latin typeface="Arial"/>
                <a:cs typeface="Arial"/>
              </a:rPr>
              <a:t>the</a:t>
            </a:r>
            <a:r>
              <a:rPr sz="2400" b="1" spc="20" dirty="0">
                <a:solidFill>
                  <a:srgbClr val="003366"/>
                </a:solidFill>
                <a:latin typeface="Arial"/>
                <a:cs typeface="Arial"/>
              </a:rPr>
              <a:t> </a:t>
            </a:r>
            <a:r>
              <a:rPr sz="2400" b="1" dirty="0">
                <a:solidFill>
                  <a:srgbClr val="003366"/>
                </a:solidFill>
                <a:latin typeface="Arial"/>
                <a:cs typeface="Arial"/>
              </a:rPr>
              <a:t>OS</a:t>
            </a:r>
            <a:endParaRPr sz="2400">
              <a:latin typeface="Arial"/>
              <a:cs typeface="Arial"/>
            </a:endParaRPr>
          </a:p>
          <a:p>
            <a:pPr marL="1155700" lvl="2" indent="-229235">
              <a:lnSpc>
                <a:spcPct val="100000"/>
              </a:lnSpc>
              <a:spcBef>
                <a:spcPts val="484"/>
              </a:spcBef>
              <a:buClr>
                <a:srgbClr val="009999"/>
              </a:buClr>
              <a:buSzPct val="65000"/>
              <a:buFont typeface="Arial"/>
              <a:buChar char="•"/>
              <a:tabLst>
                <a:tab pos="1155700" algn="l"/>
                <a:tab pos="1156335" algn="l"/>
              </a:tabLst>
            </a:pPr>
            <a:r>
              <a:rPr sz="2000" b="1" dirty="0">
                <a:solidFill>
                  <a:srgbClr val="006666"/>
                </a:solidFill>
                <a:latin typeface="Arial"/>
                <a:cs typeface="Arial"/>
              </a:rPr>
              <a:t>The </a:t>
            </a:r>
            <a:r>
              <a:rPr sz="2000" b="1" spc="-5" dirty="0">
                <a:solidFill>
                  <a:srgbClr val="006666"/>
                </a:solidFill>
                <a:latin typeface="Arial"/>
                <a:cs typeface="Arial"/>
              </a:rPr>
              <a:t>system </a:t>
            </a:r>
            <a:r>
              <a:rPr sz="2000" b="1" dirty="0">
                <a:solidFill>
                  <a:srgbClr val="006666"/>
                </a:solidFill>
                <a:latin typeface="Arial"/>
                <a:cs typeface="Arial"/>
              </a:rPr>
              <a:t>call</a:t>
            </a:r>
            <a:r>
              <a:rPr sz="2000" b="1" spc="-50" dirty="0">
                <a:solidFill>
                  <a:srgbClr val="006666"/>
                </a:solidFill>
                <a:latin typeface="Arial"/>
                <a:cs typeface="Arial"/>
              </a:rPr>
              <a:t> </a:t>
            </a:r>
            <a:r>
              <a:rPr sz="2000" b="1" dirty="0">
                <a:solidFill>
                  <a:srgbClr val="006666"/>
                </a:solidFill>
                <a:latin typeface="Arial"/>
                <a:cs typeface="Arial"/>
              </a:rPr>
              <a:t>interface</a:t>
            </a:r>
            <a:endParaRPr sz="2000">
              <a:latin typeface="Arial"/>
              <a:cs typeface="Arial"/>
            </a:endParaRPr>
          </a:p>
          <a:p>
            <a:pPr marL="756285" lvl="1" indent="-287020">
              <a:lnSpc>
                <a:spcPct val="100000"/>
              </a:lnSpc>
              <a:spcBef>
                <a:spcPts val="575"/>
              </a:spcBef>
              <a:buClr>
                <a:srgbClr val="336699"/>
              </a:buClr>
              <a:buSzPct val="75000"/>
              <a:buFont typeface="Wingdings"/>
              <a:buChar char=""/>
              <a:tabLst>
                <a:tab pos="756285" algn="l"/>
                <a:tab pos="756920" algn="l"/>
              </a:tabLst>
            </a:pPr>
            <a:r>
              <a:rPr sz="2400" b="1" dirty="0">
                <a:solidFill>
                  <a:srgbClr val="003366"/>
                </a:solidFill>
                <a:latin typeface="Arial"/>
                <a:cs typeface="Arial"/>
              </a:rPr>
              <a:t>Hardware</a:t>
            </a:r>
            <a:r>
              <a:rPr sz="2400" b="1" spc="-15" dirty="0">
                <a:solidFill>
                  <a:srgbClr val="003366"/>
                </a:solidFill>
                <a:latin typeface="Arial"/>
                <a:cs typeface="Arial"/>
              </a:rPr>
              <a:t> </a:t>
            </a:r>
            <a:r>
              <a:rPr sz="2400" b="1" spc="-5" dirty="0">
                <a:solidFill>
                  <a:srgbClr val="003366"/>
                </a:solidFill>
                <a:latin typeface="Arial"/>
                <a:cs typeface="Arial"/>
              </a:rPr>
              <a:t>interface</a:t>
            </a:r>
            <a:endParaRPr sz="2400">
              <a:latin typeface="Arial"/>
              <a:cs typeface="Arial"/>
            </a:endParaRPr>
          </a:p>
          <a:p>
            <a:pPr marL="1155700" lvl="2" indent="-229235">
              <a:lnSpc>
                <a:spcPct val="100000"/>
              </a:lnSpc>
              <a:spcBef>
                <a:spcPts val="480"/>
              </a:spcBef>
              <a:buClr>
                <a:srgbClr val="009999"/>
              </a:buClr>
              <a:buSzPct val="65000"/>
              <a:buFont typeface="Arial"/>
              <a:buChar char="•"/>
              <a:tabLst>
                <a:tab pos="1155700" algn="l"/>
                <a:tab pos="1156335" algn="l"/>
                <a:tab pos="4023995" algn="l"/>
              </a:tabLst>
            </a:pPr>
            <a:r>
              <a:rPr sz="2000" b="1" dirty="0">
                <a:solidFill>
                  <a:srgbClr val="006666"/>
                </a:solidFill>
                <a:latin typeface="Arial"/>
                <a:cs typeface="Arial"/>
              </a:rPr>
              <a:t>Interrupts,</a:t>
            </a:r>
            <a:r>
              <a:rPr sz="2000" b="1" spc="-10" dirty="0">
                <a:solidFill>
                  <a:srgbClr val="006666"/>
                </a:solidFill>
                <a:latin typeface="Arial"/>
                <a:cs typeface="Arial"/>
              </a:rPr>
              <a:t> </a:t>
            </a:r>
            <a:r>
              <a:rPr sz="2000" b="1" spc="-5" dirty="0">
                <a:solidFill>
                  <a:srgbClr val="006666"/>
                </a:solidFill>
                <a:latin typeface="Arial"/>
                <a:cs typeface="Arial"/>
              </a:rPr>
              <a:t>drivers	device</a:t>
            </a:r>
            <a:r>
              <a:rPr sz="2000" b="1" dirty="0">
                <a:solidFill>
                  <a:srgbClr val="006666"/>
                </a:solidFill>
                <a:latin typeface="Arial"/>
                <a:cs typeface="Arial"/>
              </a:rPr>
              <a:t> controllers</a:t>
            </a:r>
            <a:endParaRPr sz="2000">
              <a:latin typeface="Arial"/>
              <a:cs typeface="Arial"/>
            </a:endParaRPr>
          </a:p>
        </p:txBody>
      </p:sp>
      <p:sp>
        <p:nvSpPr>
          <p:cNvPr id="5" name="object 5"/>
          <p:cNvSpPr/>
          <p:nvPr/>
        </p:nvSpPr>
        <p:spPr>
          <a:xfrm>
            <a:off x="4299203" y="4389120"/>
            <a:ext cx="425450" cy="76200"/>
          </a:xfrm>
          <a:custGeom>
            <a:avLst/>
            <a:gdLst/>
            <a:ahLst/>
            <a:cxnLst/>
            <a:rect l="l" t="t" r="r" b="b"/>
            <a:pathLst>
              <a:path w="425450" h="76200">
                <a:moveTo>
                  <a:pt x="76200" y="0"/>
                </a:moveTo>
                <a:lnTo>
                  <a:pt x="0" y="38099"/>
                </a:lnTo>
                <a:lnTo>
                  <a:pt x="76200" y="76199"/>
                </a:lnTo>
                <a:lnTo>
                  <a:pt x="76200" y="44449"/>
                </a:lnTo>
                <a:lnTo>
                  <a:pt x="63500" y="44449"/>
                </a:lnTo>
                <a:lnTo>
                  <a:pt x="63500" y="31749"/>
                </a:lnTo>
                <a:lnTo>
                  <a:pt x="76200" y="31749"/>
                </a:lnTo>
                <a:lnTo>
                  <a:pt x="76200" y="0"/>
                </a:lnTo>
                <a:close/>
              </a:path>
              <a:path w="425450" h="76200">
                <a:moveTo>
                  <a:pt x="348996" y="0"/>
                </a:moveTo>
                <a:lnTo>
                  <a:pt x="348996" y="76199"/>
                </a:lnTo>
                <a:lnTo>
                  <a:pt x="412496" y="44449"/>
                </a:lnTo>
                <a:lnTo>
                  <a:pt x="361696" y="44449"/>
                </a:lnTo>
                <a:lnTo>
                  <a:pt x="361696" y="31749"/>
                </a:lnTo>
                <a:lnTo>
                  <a:pt x="412496" y="31749"/>
                </a:lnTo>
                <a:lnTo>
                  <a:pt x="348996" y="0"/>
                </a:lnTo>
                <a:close/>
              </a:path>
              <a:path w="425450" h="76200">
                <a:moveTo>
                  <a:pt x="76200" y="31749"/>
                </a:moveTo>
                <a:lnTo>
                  <a:pt x="63500" y="31749"/>
                </a:lnTo>
                <a:lnTo>
                  <a:pt x="63500" y="44449"/>
                </a:lnTo>
                <a:lnTo>
                  <a:pt x="76200" y="44449"/>
                </a:lnTo>
                <a:lnTo>
                  <a:pt x="76200" y="31749"/>
                </a:lnTo>
                <a:close/>
              </a:path>
              <a:path w="425450" h="76200">
                <a:moveTo>
                  <a:pt x="348996" y="31749"/>
                </a:moveTo>
                <a:lnTo>
                  <a:pt x="76200" y="31749"/>
                </a:lnTo>
                <a:lnTo>
                  <a:pt x="76200" y="44449"/>
                </a:lnTo>
                <a:lnTo>
                  <a:pt x="348996" y="44449"/>
                </a:lnTo>
                <a:lnTo>
                  <a:pt x="348996" y="31749"/>
                </a:lnTo>
                <a:close/>
              </a:path>
              <a:path w="425450" h="76200">
                <a:moveTo>
                  <a:pt x="412496" y="31749"/>
                </a:moveTo>
                <a:lnTo>
                  <a:pt x="361696" y="31749"/>
                </a:lnTo>
                <a:lnTo>
                  <a:pt x="361696" y="44449"/>
                </a:lnTo>
                <a:lnTo>
                  <a:pt x="412496" y="44449"/>
                </a:lnTo>
                <a:lnTo>
                  <a:pt x="425196" y="38099"/>
                </a:lnTo>
                <a:lnTo>
                  <a:pt x="412496" y="31749"/>
                </a:lnTo>
                <a:close/>
              </a:path>
            </a:pathLst>
          </a:custGeom>
          <a:solidFill>
            <a:srgbClr val="009999"/>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4904" y="261717"/>
            <a:ext cx="8644128" cy="617413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678426" y="1539951"/>
            <a:ext cx="1068070" cy="6362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Memory</a:t>
            </a:r>
            <a:endParaRPr sz="2000">
              <a:latin typeface="Times New Roman"/>
              <a:cs typeface="Times New Roman"/>
            </a:endParaRPr>
          </a:p>
          <a:p>
            <a:pPr marL="12700">
              <a:lnSpc>
                <a:spcPct val="100000"/>
              </a:lnSpc>
            </a:pPr>
            <a:r>
              <a:rPr sz="2000" b="1" dirty="0">
                <a:solidFill>
                  <a:srgbClr val="000001"/>
                </a:solidFill>
                <a:latin typeface="Times New Roman"/>
                <a:cs typeface="Times New Roman"/>
              </a:rPr>
              <a:t>Structu</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34</a:t>
            </a:fld>
            <a:endParaRPr dirty="0"/>
          </a:p>
        </p:txBody>
      </p:sp>
      <p:sp>
        <p:nvSpPr>
          <p:cNvPr id="4" name="object 4"/>
          <p:cNvSpPr txBox="1"/>
          <p:nvPr/>
        </p:nvSpPr>
        <p:spPr>
          <a:xfrm>
            <a:off x="6518529" y="2296160"/>
            <a:ext cx="56197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M</a:t>
            </a:r>
            <a:r>
              <a:rPr sz="2000" spc="-10" dirty="0">
                <a:solidFill>
                  <a:srgbClr val="000001"/>
                </a:solidFill>
                <a:latin typeface="Times New Roman"/>
                <a:cs typeface="Times New Roman"/>
              </a:rPr>
              <a:t>a</a:t>
            </a:r>
            <a:r>
              <a:rPr sz="2000" dirty="0">
                <a:solidFill>
                  <a:srgbClr val="000001"/>
                </a:solidFill>
                <a:latin typeface="Times New Roman"/>
                <a:cs typeface="Times New Roman"/>
              </a:rPr>
              <a:t>in</a:t>
            </a:r>
            <a:endParaRPr sz="2000">
              <a:latin typeface="Times New Roman"/>
              <a:cs typeface="Times New Roman"/>
            </a:endParaRPr>
          </a:p>
        </p:txBody>
      </p:sp>
      <p:sp>
        <p:nvSpPr>
          <p:cNvPr id="5" name="object 5"/>
          <p:cNvSpPr txBox="1"/>
          <p:nvPr/>
        </p:nvSpPr>
        <p:spPr>
          <a:xfrm>
            <a:off x="6518529" y="2600655"/>
            <a:ext cx="899160" cy="3314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M</a:t>
            </a:r>
            <a:r>
              <a:rPr sz="2000" dirty="0">
                <a:solidFill>
                  <a:srgbClr val="000001"/>
                </a:solidFill>
                <a:latin typeface="Times New Roman"/>
                <a:cs typeface="Times New Roman"/>
              </a:rPr>
              <a:t>e</a:t>
            </a:r>
            <a:r>
              <a:rPr sz="2000" spc="-25" dirty="0">
                <a:solidFill>
                  <a:srgbClr val="000001"/>
                </a:solidFill>
                <a:latin typeface="Times New Roman"/>
                <a:cs typeface="Times New Roman"/>
              </a:rPr>
              <a:t>m</a:t>
            </a:r>
            <a:r>
              <a:rPr sz="2000" dirty="0">
                <a:solidFill>
                  <a:srgbClr val="000001"/>
                </a:solidFill>
                <a:latin typeface="Times New Roman"/>
                <a:cs typeface="Times New Roman"/>
              </a:rPr>
              <a:t>o</a:t>
            </a:r>
            <a:r>
              <a:rPr sz="2000" spc="5" dirty="0">
                <a:solidFill>
                  <a:srgbClr val="000001"/>
                </a:solidFill>
                <a:latin typeface="Times New Roman"/>
                <a:cs typeface="Times New Roman"/>
              </a:rPr>
              <a:t>r</a:t>
            </a:r>
            <a:r>
              <a:rPr sz="2000" dirty="0">
                <a:solidFill>
                  <a:srgbClr val="000001"/>
                </a:solidFill>
                <a:latin typeface="Times New Roman"/>
                <a:cs typeface="Times New Roman"/>
              </a:rPr>
              <a:t>y</a:t>
            </a:r>
            <a:endParaRPr sz="2000">
              <a:latin typeface="Times New Roman"/>
              <a:cs typeface="Times New Roman"/>
            </a:endParaRPr>
          </a:p>
        </p:txBody>
      </p:sp>
      <p:sp>
        <p:nvSpPr>
          <p:cNvPr id="6" name="object 6"/>
          <p:cNvSpPr txBox="1"/>
          <p:nvPr/>
        </p:nvSpPr>
        <p:spPr>
          <a:xfrm>
            <a:off x="7093457" y="1723136"/>
            <a:ext cx="1101725" cy="63563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000001"/>
                </a:solidFill>
                <a:latin typeface="Times New Roman"/>
                <a:cs typeface="Times New Roman"/>
              </a:rPr>
              <a:t>Seco</a:t>
            </a:r>
            <a:r>
              <a:rPr sz="2000" spc="5" dirty="0">
                <a:solidFill>
                  <a:srgbClr val="000001"/>
                </a:solidFill>
                <a:latin typeface="Times New Roman"/>
                <a:cs typeface="Times New Roman"/>
              </a:rPr>
              <a:t>n</a:t>
            </a:r>
            <a:r>
              <a:rPr sz="2000" dirty="0">
                <a:solidFill>
                  <a:srgbClr val="000001"/>
                </a:solidFill>
                <a:latin typeface="Times New Roman"/>
                <a:cs typeface="Times New Roman"/>
              </a:rPr>
              <a:t>da</a:t>
            </a:r>
            <a:r>
              <a:rPr sz="2000" spc="5" dirty="0">
                <a:solidFill>
                  <a:srgbClr val="000001"/>
                </a:solidFill>
                <a:latin typeface="Times New Roman"/>
                <a:cs typeface="Times New Roman"/>
              </a:rPr>
              <a:t>r</a:t>
            </a:r>
            <a:r>
              <a:rPr sz="2000" dirty="0">
                <a:solidFill>
                  <a:srgbClr val="000001"/>
                </a:solidFill>
                <a:latin typeface="Times New Roman"/>
                <a:cs typeface="Times New Roman"/>
              </a:rPr>
              <a:t>y  </a:t>
            </a:r>
            <a:r>
              <a:rPr sz="2000" spc="-5" dirty="0">
                <a:solidFill>
                  <a:srgbClr val="000001"/>
                </a:solidFill>
                <a:latin typeface="Times New Roman"/>
                <a:cs typeface="Times New Roman"/>
              </a:rPr>
              <a:t>Memory</a:t>
            </a:r>
            <a:endParaRPr sz="2000">
              <a:latin typeface="Times New Roman"/>
              <a:cs typeface="Times New Roman"/>
            </a:endParaRPr>
          </a:p>
        </p:txBody>
      </p:sp>
      <p:sp>
        <p:nvSpPr>
          <p:cNvPr id="7" name="object 7"/>
          <p:cNvSpPr txBox="1"/>
          <p:nvPr/>
        </p:nvSpPr>
        <p:spPr>
          <a:xfrm>
            <a:off x="3843273" y="517347"/>
            <a:ext cx="1137920" cy="829944"/>
          </a:xfrm>
          <a:prstGeom prst="rect">
            <a:avLst/>
          </a:prstGeom>
        </p:spPr>
        <p:txBody>
          <a:bodyPr vert="horz" wrap="square" lIns="0" tIns="13335" rIns="0" bIns="0" rtlCol="0">
            <a:spAutoFit/>
          </a:bodyPr>
          <a:lstStyle/>
          <a:p>
            <a:pPr marL="490220">
              <a:lnSpc>
                <a:spcPct val="100000"/>
              </a:lnSpc>
              <a:spcBef>
                <a:spcPts val="105"/>
              </a:spcBef>
            </a:pPr>
            <a:r>
              <a:rPr sz="2000" dirty="0">
                <a:solidFill>
                  <a:srgbClr val="000001"/>
                </a:solidFill>
                <a:latin typeface="Times New Roman"/>
                <a:cs typeface="Times New Roman"/>
              </a:rPr>
              <a:t>CPU</a:t>
            </a:r>
            <a:endParaRPr sz="2000">
              <a:latin typeface="Times New Roman"/>
              <a:cs typeface="Times New Roman"/>
            </a:endParaRPr>
          </a:p>
          <a:p>
            <a:pPr marL="12700">
              <a:lnSpc>
                <a:spcPct val="100000"/>
              </a:lnSpc>
              <a:spcBef>
                <a:spcPts val="1525"/>
              </a:spcBef>
            </a:pPr>
            <a:r>
              <a:rPr sz="2000" b="1" dirty="0">
                <a:solidFill>
                  <a:srgbClr val="000001"/>
                </a:solidFill>
                <a:latin typeface="Times New Roman"/>
                <a:cs typeface="Times New Roman"/>
              </a:rPr>
              <a:t>Hard</a:t>
            </a:r>
            <a:r>
              <a:rPr sz="2000" b="1" spc="-10" dirty="0">
                <a:solidFill>
                  <a:srgbClr val="000001"/>
                </a:solidFill>
                <a:latin typeface="Times New Roman"/>
                <a:cs typeface="Times New Roman"/>
              </a:rPr>
              <a:t>w</a:t>
            </a:r>
            <a:r>
              <a:rPr sz="2000" b="1" dirty="0">
                <a:solidFill>
                  <a:srgbClr val="000001"/>
                </a:solidFill>
                <a:latin typeface="Times New Roman"/>
                <a:cs typeface="Times New Roman"/>
              </a:rPr>
              <a:t>a</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8" name="object 8"/>
          <p:cNvSpPr txBox="1"/>
          <p:nvPr/>
        </p:nvSpPr>
        <p:spPr>
          <a:xfrm>
            <a:off x="2614422" y="0"/>
            <a:ext cx="1169670" cy="1090295"/>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00001"/>
                </a:solidFill>
                <a:latin typeface="Times New Roman"/>
                <a:cs typeface="Times New Roman"/>
              </a:rPr>
              <a:t>Device  Co</a:t>
            </a:r>
            <a:r>
              <a:rPr sz="2000" spc="5" dirty="0">
                <a:solidFill>
                  <a:srgbClr val="000001"/>
                </a:solidFill>
                <a:latin typeface="Times New Roman"/>
                <a:cs typeface="Times New Roman"/>
              </a:rPr>
              <a:t>n</a:t>
            </a:r>
            <a:r>
              <a:rPr sz="2000" dirty="0">
                <a:solidFill>
                  <a:srgbClr val="000001"/>
                </a:solidFill>
                <a:latin typeface="Times New Roman"/>
                <a:cs typeface="Times New Roman"/>
              </a:rPr>
              <a:t>troll</a:t>
            </a:r>
            <a:r>
              <a:rPr sz="2000" spc="-10" dirty="0">
                <a:solidFill>
                  <a:srgbClr val="000001"/>
                </a:solidFill>
                <a:latin typeface="Times New Roman"/>
                <a:cs typeface="Times New Roman"/>
              </a:rPr>
              <a:t>er</a:t>
            </a:r>
            <a:r>
              <a:rPr sz="2000" dirty="0">
                <a:solidFill>
                  <a:srgbClr val="000001"/>
                </a:solidFill>
                <a:latin typeface="Times New Roman"/>
                <a:cs typeface="Times New Roman"/>
              </a:rPr>
              <a:t>s</a:t>
            </a:r>
            <a:endParaRPr sz="2000">
              <a:latin typeface="Times New Roman"/>
              <a:cs typeface="Times New Roman"/>
            </a:endParaRPr>
          </a:p>
          <a:p>
            <a:pPr marL="261620">
              <a:lnSpc>
                <a:spcPct val="100000"/>
              </a:lnSpc>
              <a:spcBef>
                <a:spcPts val="1180"/>
              </a:spcBef>
            </a:pPr>
            <a:r>
              <a:rPr sz="2000" dirty="0">
                <a:solidFill>
                  <a:srgbClr val="000001"/>
                </a:solidFill>
                <a:latin typeface="Times New Roman"/>
                <a:cs typeface="Times New Roman"/>
              </a:rPr>
              <a:t>Bus</a:t>
            </a:r>
            <a:endParaRPr sz="2000">
              <a:latin typeface="Times New Roman"/>
              <a:cs typeface="Times New Roman"/>
            </a:endParaRPr>
          </a:p>
        </p:txBody>
      </p:sp>
      <p:sp>
        <p:nvSpPr>
          <p:cNvPr id="9" name="object 9"/>
          <p:cNvSpPr txBox="1"/>
          <p:nvPr/>
        </p:nvSpPr>
        <p:spPr>
          <a:xfrm>
            <a:off x="815441" y="408177"/>
            <a:ext cx="8991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M</a:t>
            </a:r>
            <a:r>
              <a:rPr sz="2000" spc="-10" dirty="0">
                <a:solidFill>
                  <a:srgbClr val="000001"/>
                </a:solidFill>
                <a:latin typeface="Times New Roman"/>
                <a:cs typeface="Times New Roman"/>
              </a:rPr>
              <a:t>e</a:t>
            </a:r>
            <a:r>
              <a:rPr sz="2000" spc="-25" dirty="0">
                <a:solidFill>
                  <a:srgbClr val="000001"/>
                </a:solidFill>
                <a:latin typeface="Times New Roman"/>
                <a:cs typeface="Times New Roman"/>
              </a:rPr>
              <a:t>m</a:t>
            </a:r>
            <a:r>
              <a:rPr sz="2000" dirty="0">
                <a:solidFill>
                  <a:srgbClr val="000001"/>
                </a:solidFill>
                <a:latin typeface="Times New Roman"/>
                <a:cs typeface="Times New Roman"/>
              </a:rPr>
              <a:t>o</a:t>
            </a:r>
            <a:r>
              <a:rPr sz="2000" spc="5" dirty="0">
                <a:solidFill>
                  <a:srgbClr val="000001"/>
                </a:solidFill>
                <a:latin typeface="Times New Roman"/>
                <a:cs typeface="Times New Roman"/>
              </a:rPr>
              <a:t>r</a:t>
            </a:r>
            <a:r>
              <a:rPr sz="2000" dirty="0">
                <a:solidFill>
                  <a:srgbClr val="000001"/>
                </a:solidFill>
                <a:latin typeface="Times New Roman"/>
                <a:cs typeface="Times New Roman"/>
              </a:rPr>
              <a:t>y</a:t>
            </a:r>
            <a:endParaRPr sz="2000">
              <a:latin typeface="Times New Roman"/>
              <a:cs typeface="Times New Roman"/>
            </a:endParaRPr>
          </a:p>
        </p:txBody>
      </p:sp>
      <p:sp>
        <p:nvSpPr>
          <p:cNvPr id="10" name="object 10"/>
          <p:cNvSpPr txBox="1"/>
          <p:nvPr/>
        </p:nvSpPr>
        <p:spPr>
          <a:xfrm>
            <a:off x="6813931" y="871855"/>
            <a:ext cx="661670" cy="6362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Direct</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I/O</a:t>
            </a:r>
            <a:endParaRPr sz="2000">
              <a:latin typeface="Times New Roman"/>
              <a:cs typeface="Times New Roman"/>
            </a:endParaRPr>
          </a:p>
        </p:txBody>
      </p:sp>
      <p:sp>
        <p:nvSpPr>
          <p:cNvPr id="11" name="object 11"/>
          <p:cNvSpPr txBox="1"/>
          <p:nvPr/>
        </p:nvSpPr>
        <p:spPr>
          <a:xfrm>
            <a:off x="7844408" y="653872"/>
            <a:ext cx="90233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in</a:t>
            </a:r>
            <a:r>
              <a:rPr sz="2000" spc="-10" dirty="0">
                <a:solidFill>
                  <a:srgbClr val="000001"/>
                </a:solidFill>
                <a:latin typeface="Times New Roman"/>
                <a:cs typeface="Times New Roman"/>
              </a:rPr>
              <a:t>t</a:t>
            </a:r>
            <a:r>
              <a:rPr sz="2000" dirty="0">
                <a:solidFill>
                  <a:srgbClr val="000001"/>
                </a:solidFill>
                <a:latin typeface="Times New Roman"/>
                <a:cs typeface="Times New Roman"/>
              </a:rPr>
              <a:t>err</a:t>
            </a:r>
            <a:r>
              <a:rPr sz="2000" spc="5" dirty="0">
                <a:solidFill>
                  <a:srgbClr val="000001"/>
                </a:solidFill>
                <a:latin typeface="Times New Roman"/>
                <a:cs typeface="Times New Roman"/>
              </a:rPr>
              <a:t>u</a:t>
            </a:r>
            <a:r>
              <a:rPr sz="2000" spc="-10" dirty="0">
                <a:solidFill>
                  <a:srgbClr val="000001"/>
                </a:solidFill>
                <a:latin typeface="Times New Roman"/>
                <a:cs typeface="Times New Roman"/>
              </a:rPr>
              <a:t>p</a:t>
            </a:r>
            <a:r>
              <a:rPr sz="2000" dirty="0">
                <a:solidFill>
                  <a:srgbClr val="000001"/>
                </a:solidFill>
                <a:latin typeface="Times New Roman"/>
                <a:cs typeface="Times New Roman"/>
              </a:rPr>
              <a:t>t</a:t>
            </a:r>
            <a:endParaRPr sz="2000">
              <a:latin typeface="Times New Roman"/>
              <a:cs typeface="Times New Roman"/>
            </a:endParaRPr>
          </a:p>
        </p:txBody>
      </p:sp>
      <p:sp>
        <p:nvSpPr>
          <p:cNvPr id="12" name="object 12"/>
          <p:cNvSpPr txBox="1"/>
          <p:nvPr/>
        </p:nvSpPr>
        <p:spPr>
          <a:xfrm>
            <a:off x="8423909" y="1599057"/>
            <a:ext cx="6197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DMA</a:t>
            </a:r>
            <a:endParaRPr sz="2000">
              <a:latin typeface="Times New Roman"/>
              <a:cs typeface="Times New Roman"/>
            </a:endParaRPr>
          </a:p>
        </p:txBody>
      </p:sp>
      <p:sp>
        <p:nvSpPr>
          <p:cNvPr id="13" name="object 13"/>
          <p:cNvSpPr txBox="1"/>
          <p:nvPr/>
        </p:nvSpPr>
        <p:spPr>
          <a:xfrm>
            <a:off x="5443854" y="932180"/>
            <a:ext cx="1068070" cy="6362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I/O</a:t>
            </a:r>
            <a:endParaRPr sz="2000">
              <a:latin typeface="Times New Roman"/>
              <a:cs typeface="Times New Roman"/>
            </a:endParaRPr>
          </a:p>
          <a:p>
            <a:pPr marL="12700">
              <a:lnSpc>
                <a:spcPct val="100000"/>
              </a:lnSpc>
            </a:pPr>
            <a:r>
              <a:rPr sz="2000" b="1" spc="-5" dirty="0">
                <a:solidFill>
                  <a:srgbClr val="000001"/>
                </a:solidFill>
                <a:latin typeface="Times New Roman"/>
                <a:cs typeface="Times New Roman"/>
              </a:rPr>
              <a:t>Structure</a:t>
            </a:r>
            <a:endParaRPr sz="2000">
              <a:latin typeface="Times New Roman"/>
              <a:cs typeface="Times New Roman"/>
            </a:endParaRPr>
          </a:p>
        </p:txBody>
      </p:sp>
      <p:sp>
        <p:nvSpPr>
          <p:cNvPr id="14" name="object 14"/>
          <p:cNvSpPr txBox="1"/>
          <p:nvPr/>
        </p:nvSpPr>
        <p:spPr>
          <a:xfrm>
            <a:off x="3033522" y="1539951"/>
            <a:ext cx="1402080" cy="3314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A</a:t>
            </a:r>
            <a:r>
              <a:rPr sz="2000" b="1" spc="-40" dirty="0">
                <a:solidFill>
                  <a:srgbClr val="000001"/>
                </a:solidFill>
                <a:latin typeface="Times New Roman"/>
                <a:cs typeface="Times New Roman"/>
              </a:rPr>
              <a:t>r</a:t>
            </a:r>
            <a:r>
              <a:rPr sz="2000" b="1" dirty="0">
                <a:solidFill>
                  <a:srgbClr val="000001"/>
                </a:solidFill>
                <a:latin typeface="Times New Roman"/>
                <a:cs typeface="Times New Roman"/>
              </a:rPr>
              <a:t>ch</a:t>
            </a:r>
            <a:r>
              <a:rPr sz="2000" b="1" spc="-10" dirty="0">
                <a:solidFill>
                  <a:srgbClr val="000001"/>
                </a:solidFill>
                <a:latin typeface="Times New Roman"/>
                <a:cs typeface="Times New Roman"/>
              </a:rPr>
              <a:t>i</a:t>
            </a:r>
            <a:r>
              <a:rPr sz="2000" b="1" dirty="0">
                <a:solidFill>
                  <a:srgbClr val="000001"/>
                </a:solidFill>
                <a:latin typeface="Times New Roman"/>
                <a:cs typeface="Times New Roman"/>
              </a:rPr>
              <a:t>tectu</a:t>
            </a:r>
            <a:r>
              <a:rPr sz="2000" b="1" spc="-40"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15" name="object 15"/>
          <p:cNvSpPr txBox="1"/>
          <p:nvPr/>
        </p:nvSpPr>
        <p:spPr>
          <a:xfrm>
            <a:off x="1758442" y="1090930"/>
            <a:ext cx="1001394" cy="6362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One</a:t>
            </a:r>
            <a:r>
              <a:rPr sz="2000" spc="-25" dirty="0">
                <a:solidFill>
                  <a:srgbClr val="000001"/>
                </a:solidFill>
                <a:latin typeface="Times New Roman"/>
                <a:cs typeface="Times New Roman"/>
              </a:rPr>
              <a:t> </a:t>
            </a:r>
            <a:r>
              <a:rPr sz="2000" dirty="0">
                <a:solidFill>
                  <a:srgbClr val="000001"/>
                </a:solidFill>
                <a:latin typeface="Times New Roman"/>
                <a:cs typeface="Times New Roman"/>
              </a:rPr>
              <a:t>*</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p</a:t>
            </a:r>
            <a:r>
              <a:rPr sz="2000" spc="5" dirty="0">
                <a:solidFill>
                  <a:srgbClr val="000001"/>
                </a:solidFill>
                <a:latin typeface="Times New Roman"/>
                <a:cs typeface="Times New Roman"/>
              </a:rPr>
              <a:t>r</a:t>
            </a:r>
            <a:r>
              <a:rPr sz="2000" dirty="0">
                <a:solidFill>
                  <a:srgbClr val="000001"/>
                </a:solidFill>
                <a:latin typeface="Times New Roman"/>
                <a:cs typeface="Times New Roman"/>
              </a:rPr>
              <a:t>ocess</a:t>
            </a:r>
            <a:r>
              <a:rPr sz="2000" spc="-10" dirty="0">
                <a:solidFill>
                  <a:srgbClr val="000001"/>
                </a:solidFill>
                <a:latin typeface="Times New Roman"/>
                <a:cs typeface="Times New Roman"/>
              </a:rPr>
              <a:t>o</a:t>
            </a:r>
            <a:r>
              <a:rPr sz="2000" dirty="0">
                <a:solidFill>
                  <a:srgbClr val="000001"/>
                </a:solidFill>
                <a:latin typeface="Times New Roman"/>
                <a:cs typeface="Times New Roman"/>
              </a:rPr>
              <a:t>r</a:t>
            </a:r>
            <a:endParaRPr sz="2000">
              <a:latin typeface="Times New Roman"/>
              <a:cs typeface="Times New Roman"/>
            </a:endParaRPr>
          </a:p>
        </p:txBody>
      </p:sp>
      <p:sp>
        <p:nvSpPr>
          <p:cNvPr id="16" name="object 16"/>
          <p:cNvSpPr txBox="1"/>
          <p:nvPr/>
        </p:nvSpPr>
        <p:spPr>
          <a:xfrm>
            <a:off x="407314" y="1381201"/>
            <a:ext cx="1002030" cy="6362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Multi</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p</a:t>
            </a:r>
            <a:r>
              <a:rPr sz="2000" spc="5" dirty="0">
                <a:solidFill>
                  <a:srgbClr val="000001"/>
                </a:solidFill>
                <a:latin typeface="Times New Roman"/>
                <a:cs typeface="Times New Roman"/>
              </a:rPr>
              <a:t>r</a:t>
            </a:r>
            <a:r>
              <a:rPr sz="2000" dirty="0">
                <a:solidFill>
                  <a:srgbClr val="000001"/>
                </a:solidFill>
                <a:latin typeface="Times New Roman"/>
                <a:cs typeface="Times New Roman"/>
              </a:rPr>
              <a:t>ocessor</a:t>
            </a:r>
            <a:endParaRPr sz="2000">
              <a:latin typeface="Times New Roman"/>
              <a:cs typeface="Times New Roman"/>
            </a:endParaRPr>
          </a:p>
        </p:txBody>
      </p:sp>
      <p:sp>
        <p:nvSpPr>
          <p:cNvPr id="17" name="object 17"/>
          <p:cNvSpPr txBox="1"/>
          <p:nvPr/>
        </p:nvSpPr>
        <p:spPr>
          <a:xfrm>
            <a:off x="364642" y="2219960"/>
            <a:ext cx="858519"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Clusters</a:t>
            </a:r>
            <a:endParaRPr sz="2000">
              <a:latin typeface="Times New Roman"/>
              <a:cs typeface="Times New Roman"/>
            </a:endParaRPr>
          </a:p>
        </p:txBody>
      </p:sp>
      <p:sp>
        <p:nvSpPr>
          <p:cNvPr id="18" name="object 18"/>
          <p:cNvSpPr txBox="1"/>
          <p:nvPr/>
        </p:nvSpPr>
        <p:spPr>
          <a:xfrm>
            <a:off x="3411473" y="2269363"/>
            <a:ext cx="1751964"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01"/>
                </a:solidFill>
                <a:latin typeface="Times New Roman"/>
                <a:cs typeface="Times New Roman"/>
              </a:rPr>
              <a:t>Organization</a:t>
            </a:r>
            <a:endParaRPr sz="2400">
              <a:latin typeface="Times New Roman"/>
              <a:cs typeface="Times New Roman"/>
            </a:endParaRPr>
          </a:p>
        </p:txBody>
      </p:sp>
      <p:sp>
        <p:nvSpPr>
          <p:cNvPr id="19" name="object 19"/>
          <p:cNvSpPr txBox="1"/>
          <p:nvPr/>
        </p:nvSpPr>
        <p:spPr>
          <a:xfrm>
            <a:off x="3229482" y="2839540"/>
            <a:ext cx="2759075" cy="1104265"/>
          </a:xfrm>
          <a:prstGeom prst="rect">
            <a:avLst/>
          </a:prstGeom>
        </p:spPr>
        <p:txBody>
          <a:bodyPr vert="horz" wrap="square" lIns="0" tIns="166370" rIns="0" bIns="0" rtlCol="0">
            <a:spAutoFit/>
          </a:bodyPr>
          <a:lstStyle/>
          <a:p>
            <a:pPr marL="12700">
              <a:lnSpc>
                <a:spcPct val="100000"/>
              </a:lnSpc>
              <a:spcBef>
                <a:spcPts val="1310"/>
              </a:spcBef>
            </a:pPr>
            <a:r>
              <a:rPr sz="2800" b="1" dirty="0">
                <a:solidFill>
                  <a:srgbClr val="FF0066"/>
                </a:solidFill>
                <a:latin typeface="Times New Roman"/>
                <a:cs typeface="Times New Roman"/>
              </a:rPr>
              <a:t>Computer</a:t>
            </a:r>
            <a:r>
              <a:rPr sz="2800" b="1" spc="-120" dirty="0">
                <a:solidFill>
                  <a:srgbClr val="FF0066"/>
                </a:solidFill>
                <a:latin typeface="Times New Roman"/>
                <a:cs typeface="Times New Roman"/>
              </a:rPr>
              <a:t> </a:t>
            </a:r>
            <a:r>
              <a:rPr sz="2800" b="1" dirty="0">
                <a:solidFill>
                  <a:srgbClr val="FF0066"/>
                </a:solidFill>
                <a:latin typeface="Times New Roman"/>
                <a:cs typeface="Times New Roman"/>
              </a:rPr>
              <a:t>System</a:t>
            </a:r>
            <a:endParaRPr sz="2800">
              <a:latin typeface="Times New Roman"/>
              <a:cs typeface="Times New Roman"/>
            </a:endParaRPr>
          </a:p>
          <a:p>
            <a:pPr marL="243840">
              <a:lnSpc>
                <a:spcPct val="100000"/>
              </a:lnSpc>
              <a:spcBef>
                <a:spcPts val="1040"/>
              </a:spcBef>
            </a:pPr>
            <a:r>
              <a:rPr sz="2400" b="1" dirty="0">
                <a:solidFill>
                  <a:srgbClr val="FF9966"/>
                </a:solidFill>
                <a:latin typeface="Times New Roman"/>
                <a:cs typeface="Times New Roman"/>
              </a:rPr>
              <a:t>Operating</a:t>
            </a:r>
            <a:endParaRPr sz="2400">
              <a:latin typeface="Times New Roman"/>
              <a:cs typeface="Times New Roman"/>
            </a:endParaRPr>
          </a:p>
        </p:txBody>
      </p:sp>
      <p:sp>
        <p:nvSpPr>
          <p:cNvPr id="20" name="object 20"/>
          <p:cNvSpPr txBox="1"/>
          <p:nvPr/>
        </p:nvSpPr>
        <p:spPr>
          <a:xfrm>
            <a:off x="5232653" y="4136516"/>
            <a:ext cx="1130300"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9966"/>
                </a:solidFill>
                <a:latin typeface="Times New Roman"/>
                <a:cs typeface="Times New Roman"/>
              </a:rPr>
              <a:t>User</a:t>
            </a:r>
            <a:r>
              <a:rPr sz="2000" b="1" spc="-150" dirty="0">
                <a:solidFill>
                  <a:srgbClr val="FF9966"/>
                </a:solidFill>
                <a:latin typeface="Times New Roman"/>
                <a:cs typeface="Times New Roman"/>
              </a:rPr>
              <a:t> </a:t>
            </a:r>
            <a:r>
              <a:rPr sz="2000" b="1" spc="-20" dirty="0">
                <a:solidFill>
                  <a:srgbClr val="FF9966"/>
                </a:solidFill>
                <a:latin typeface="Times New Roman"/>
                <a:cs typeface="Times New Roman"/>
              </a:rPr>
              <a:t>View</a:t>
            </a:r>
            <a:endParaRPr sz="2000">
              <a:latin typeface="Times New Roman"/>
              <a:cs typeface="Times New Roman"/>
            </a:endParaRPr>
          </a:p>
        </p:txBody>
      </p:sp>
      <p:sp>
        <p:nvSpPr>
          <p:cNvPr id="21" name="object 21"/>
          <p:cNvSpPr txBox="1"/>
          <p:nvPr/>
        </p:nvSpPr>
        <p:spPr>
          <a:xfrm>
            <a:off x="6008878" y="3118967"/>
            <a:ext cx="1278890" cy="670560"/>
          </a:xfrm>
          <a:prstGeom prst="rect">
            <a:avLst/>
          </a:prstGeom>
        </p:spPr>
        <p:txBody>
          <a:bodyPr vert="horz" wrap="square" lIns="0" tIns="12700" rIns="0" bIns="0" rtlCol="0">
            <a:spAutoFit/>
          </a:bodyPr>
          <a:lstStyle/>
          <a:p>
            <a:pPr marL="12700" marR="5080" indent="390525">
              <a:lnSpc>
                <a:spcPct val="105800"/>
              </a:lnSpc>
              <a:spcBef>
                <a:spcPts val="100"/>
              </a:spcBef>
            </a:pPr>
            <a:r>
              <a:rPr sz="2000" dirty="0">
                <a:solidFill>
                  <a:srgbClr val="FF9966"/>
                </a:solidFill>
                <a:latin typeface="Times New Roman"/>
                <a:cs typeface="Times New Roman"/>
              </a:rPr>
              <a:t>Ser</a:t>
            </a:r>
            <a:r>
              <a:rPr sz="2000" spc="5" dirty="0">
                <a:solidFill>
                  <a:srgbClr val="FF9966"/>
                </a:solidFill>
                <a:latin typeface="Times New Roman"/>
                <a:cs typeface="Times New Roman"/>
              </a:rPr>
              <a:t>v</a:t>
            </a:r>
            <a:r>
              <a:rPr sz="2000" dirty="0">
                <a:solidFill>
                  <a:srgbClr val="FF9966"/>
                </a:solidFill>
                <a:latin typeface="Times New Roman"/>
                <a:cs typeface="Times New Roman"/>
              </a:rPr>
              <a:t>i</a:t>
            </a:r>
            <a:r>
              <a:rPr sz="2000" spc="-10" dirty="0">
                <a:solidFill>
                  <a:srgbClr val="FF9966"/>
                </a:solidFill>
                <a:latin typeface="Times New Roman"/>
                <a:cs typeface="Times New Roman"/>
              </a:rPr>
              <a:t>c</a:t>
            </a:r>
            <a:r>
              <a:rPr sz="2000" dirty="0">
                <a:solidFill>
                  <a:srgbClr val="FF9966"/>
                </a:solidFill>
                <a:latin typeface="Times New Roman"/>
                <a:cs typeface="Times New Roman"/>
              </a:rPr>
              <a:t>es  What </a:t>
            </a:r>
            <a:r>
              <a:rPr sz="2000" spc="-5" dirty="0">
                <a:solidFill>
                  <a:srgbClr val="FF9966"/>
                </a:solidFill>
                <a:latin typeface="Times New Roman"/>
                <a:cs typeface="Times New Roman"/>
              </a:rPr>
              <a:t>is</a:t>
            </a:r>
            <a:r>
              <a:rPr sz="2000" spc="-70" dirty="0">
                <a:solidFill>
                  <a:srgbClr val="FF9966"/>
                </a:solidFill>
                <a:latin typeface="Times New Roman"/>
                <a:cs typeface="Times New Roman"/>
              </a:rPr>
              <a:t> </a:t>
            </a:r>
            <a:r>
              <a:rPr sz="2000" spc="-5" dirty="0">
                <a:solidFill>
                  <a:srgbClr val="FF9966"/>
                </a:solidFill>
                <a:latin typeface="Times New Roman"/>
                <a:cs typeface="Times New Roman"/>
              </a:rPr>
              <a:t>it?</a:t>
            </a:r>
            <a:endParaRPr sz="2000">
              <a:latin typeface="Times New Roman"/>
              <a:cs typeface="Times New Roman"/>
            </a:endParaRPr>
          </a:p>
        </p:txBody>
      </p:sp>
      <p:sp>
        <p:nvSpPr>
          <p:cNvPr id="22" name="object 22"/>
          <p:cNvSpPr txBox="1"/>
          <p:nvPr/>
        </p:nvSpPr>
        <p:spPr>
          <a:xfrm>
            <a:off x="7796910" y="2872181"/>
            <a:ext cx="136080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9966"/>
                </a:solidFill>
                <a:latin typeface="Times New Roman"/>
                <a:cs typeface="Times New Roman"/>
              </a:rPr>
              <a:t>User</a:t>
            </a:r>
            <a:r>
              <a:rPr sz="2000" spc="-80" dirty="0">
                <a:solidFill>
                  <a:srgbClr val="FF9966"/>
                </a:solidFill>
                <a:latin typeface="Times New Roman"/>
                <a:cs typeface="Times New Roman"/>
              </a:rPr>
              <a:t> </a:t>
            </a:r>
            <a:r>
              <a:rPr sz="2000" dirty="0">
                <a:solidFill>
                  <a:srgbClr val="FF9966"/>
                </a:solidFill>
                <a:latin typeface="Times New Roman"/>
                <a:cs typeface="Times New Roman"/>
              </a:rPr>
              <a:t>Interfac</a:t>
            </a:r>
            <a:endParaRPr sz="2000">
              <a:latin typeface="Times New Roman"/>
              <a:cs typeface="Times New Roman"/>
            </a:endParaRPr>
          </a:p>
        </p:txBody>
      </p:sp>
      <p:sp>
        <p:nvSpPr>
          <p:cNvPr id="23" name="object 23"/>
          <p:cNvSpPr txBox="1"/>
          <p:nvPr/>
        </p:nvSpPr>
        <p:spPr>
          <a:xfrm>
            <a:off x="7796910" y="3177667"/>
            <a:ext cx="122618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9966"/>
                </a:solidFill>
                <a:latin typeface="Times New Roman"/>
                <a:cs typeface="Times New Roman"/>
              </a:rPr>
              <a:t>GUI or</a:t>
            </a:r>
            <a:r>
              <a:rPr sz="2000" spc="-90" dirty="0">
                <a:solidFill>
                  <a:srgbClr val="FF9966"/>
                </a:solidFill>
                <a:latin typeface="Times New Roman"/>
                <a:cs typeface="Times New Roman"/>
              </a:rPr>
              <a:t> </a:t>
            </a:r>
            <a:r>
              <a:rPr sz="2000" dirty="0">
                <a:solidFill>
                  <a:srgbClr val="FF9966"/>
                </a:solidFill>
                <a:latin typeface="Times New Roman"/>
                <a:cs typeface="Times New Roman"/>
              </a:rPr>
              <a:t>CLI</a:t>
            </a:r>
            <a:endParaRPr sz="2000">
              <a:latin typeface="Times New Roman"/>
              <a:cs typeface="Times New Roman"/>
            </a:endParaRPr>
          </a:p>
        </p:txBody>
      </p:sp>
      <p:sp>
        <p:nvSpPr>
          <p:cNvPr id="24" name="object 24"/>
          <p:cNvSpPr txBox="1"/>
          <p:nvPr/>
        </p:nvSpPr>
        <p:spPr>
          <a:xfrm>
            <a:off x="2022094" y="3669919"/>
            <a:ext cx="80391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9966"/>
                </a:solidFill>
                <a:latin typeface="Times New Roman"/>
                <a:cs typeface="Times New Roman"/>
              </a:rPr>
              <a:t>Process</a:t>
            </a:r>
            <a:endParaRPr sz="2000">
              <a:latin typeface="Times New Roman"/>
              <a:cs typeface="Times New Roman"/>
            </a:endParaRPr>
          </a:p>
        </p:txBody>
      </p:sp>
      <p:sp>
        <p:nvSpPr>
          <p:cNvPr id="25" name="object 25"/>
          <p:cNvSpPr txBox="1"/>
          <p:nvPr/>
        </p:nvSpPr>
        <p:spPr>
          <a:xfrm>
            <a:off x="2022094" y="3717428"/>
            <a:ext cx="2395855" cy="1601470"/>
          </a:xfrm>
          <a:prstGeom prst="rect">
            <a:avLst/>
          </a:prstGeom>
        </p:spPr>
        <p:txBody>
          <a:bodyPr vert="horz" wrap="square" lIns="0" tIns="219710" rIns="0" bIns="0" rtlCol="0">
            <a:spAutoFit/>
          </a:bodyPr>
          <a:lstStyle/>
          <a:p>
            <a:pPr marR="5080" algn="r">
              <a:lnSpc>
                <a:spcPct val="100000"/>
              </a:lnSpc>
              <a:spcBef>
                <a:spcPts val="1730"/>
              </a:spcBef>
            </a:pPr>
            <a:r>
              <a:rPr sz="2000" spc="-5" dirty="0">
                <a:solidFill>
                  <a:srgbClr val="FF9966"/>
                </a:solidFill>
                <a:latin typeface="Times New Roman"/>
                <a:cs typeface="Times New Roman"/>
              </a:rPr>
              <a:t>Management</a:t>
            </a:r>
            <a:r>
              <a:rPr sz="2000" spc="355" dirty="0">
                <a:solidFill>
                  <a:srgbClr val="FF9966"/>
                </a:solidFill>
                <a:latin typeface="Times New Roman"/>
                <a:cs typeface="Times New Roman"/>
              </a:rPr>
              <a:t> </a:t>
            </a:r>
            <a:r>
              <a:rPr sz="3600" b="1" spc="-7" baseline="1157" dirty="0">
                <a:solidFill>
                  <a:srgbClr val="FF9966"/>
                </a:solidFill>
                <a:latin typeface="Times New Roman"/>
                <a:cs typeface="Times New Roman"/>
              </a:rPr>
              <a:t>System</a:t>
            </a:r>
            <a:endParaRPr sz="3600" baseline="1157">
              <a:latin typeface="Times New Roman"/>
              <a:cs typeface="Times New Roman"/>
            </a:endParaRPr>
          </a:p>
          <a:p>
            <a:pPr marR="19685" algn="r">
              <a:lnSpc>
                <a:spcPts val="2065"/>
              </a:lnSpc>
              <a:spcBef>
                <a:spcPts val="1365"/>
              </a:spcBef>
            </a:pPr>
            <a:r>
              <a:rPr sz="2000" b="1" dirty="0">
                <a:solidFill>
                  <a:srgbClr val="FF9966"/>
                </a:solidFill>
                <a:latin typeface="Times New Roman"/>
                <a:cs typeface="Times New Roman"/>
              </a:rPr>
              <a:t>Ope</a:t>
            </a:r>
            <a:r>
              <a:rPr sz="2000" b="1" spc="-10" dirty="0">
                <a:solidFill>
                  <a:srgbClr val="FF9966"/>
                </a:solidFill>
                <a:latin typeface="Times New Roman"/>
                <a:cs typeface="Times New Roman"/>
              </a:rPr>
              <a:t>r</a:t>
            </a:r>
            <a:r>
              <a:rPr sz="2000" b="1" dirty="0">
                <a:solidFill>
                  <a:srgbClr val="FF9966"/>
                </a:solidFill>
                <a:latin typeface="Times New Roman"/>
                <a:cs typeface="Times New Roman"/>
              </a:rPr>
              <a:t>a</a:t>
            </a:r>
            <a:r>
              <a:rPr sz="2000" b="1" spc="5" dirty="0">
                <a:solidFill>
                  <a:srgbClr val="FF9966"/>
                </a:solidFill>
                <a:latin typeface="Times New Roman"/>
                <a:cs typeface="Times New Roman"/>
              </a:rPr>
              <a:t>t</a:t>
            </a:r>
            <a:r>
              <a:rPr sz="2000" b="1" dirty="0">
                <a:solidFill>
                  <a:srgbClr val="FF9966"/>
                </a:solidFill>
                <a:latin typeface="Times New Roman"/>
                <a:cs typeface="Times New Roman"/>
              </a:rPr>
              <a:t>i</a:t>
            </a:r>
            <a:r>
              <a:rPr sz="2000" b="1" spc="-15" dirty="0">
                <a:solidFill>
                  <a:srgbClr val="FF9966"/>
                </a:solidFill>
                <a:latin typeface="Times New Roman"/>
                <a:cs typeface="Times New Roman"/>
              </a:rPr>
              <a:t>o</a:t>
            </a:r>
            <a:r>
              <a:rPr sz="2000" b="1" dirty="0">
                <a:solidFill>
                  <a:srgbClr val="FF9966"/>
                </a:solidFill>
                <a:latin typeface="Times New Roman"/>
                <a:cs typeface="Times New Roman"/>
              </a:rPr>
              <a:t>n</a:t>
            </a:r>
            <a:endParaRPr sz="2000">
              <a:latin typeface="Times New Roman"/>
              <a:cs typeface="Times New Roman"/>
            </a:endParaRPr>
          </a:p>
          <a:p>
            <a:pPr marL="287020">
              <a:lnSpc>
                <a:spcPts val="2065"/>
              </a:lnSpc>
            </a:pPr>
            <a:r>
              <a:rPr sz="2000" dirty="0">
                <a:solidFill>
                  <a:srgbClr val="FF9966"/>
                </a:solidFill>
                <a:latin typeface="Times New Roman"/>
                <a:cs typeface="Times New Roman"/>
              </a:rPr>
              <a:t>Dual</a:t>
            </a:r>
            <a:endParaRPr sz="2000">
              <a:latin typeface="Times New Roman"/>
              <a:cs typeface="Times New Roman"/>
            </a:endParaRPr>
          </a:p>
          <a:p>
            <a:pPr marL="287020">
              <a:lnSpc>
                <a:spcPct val="100000"/>
              </a:lnSpc>
              <a:spcBef>
                <a:spcPts val="5"/>
              </a:spcBef>
            </a:pPr>
            <a:r>
              <a:rPr sz="2000" dirty="0">
                <a:solidFill>
                  <a:srgbClr val="FF9966"/>
                </a:solidFill>
                <a:latin typeface="Times New Roman"/>
                <a:cs typeface="Times New Roman"/>
              </a:rPr>
              <a:t>Mode</a:t>
            </a:r>
            <a:endParaRPr sz="2000">
              <a:latin typeface="Times New Roman"/>
              <a:cs typeface="Times New Roman"/>
            </a:endParaRPr>
          </a:p>
        </p:txBody>
      </p:sp>
      <p:sp>
        <p:nvSpPr>
          <p:cNvPr id="26" name="object 26"/>
          <p:cNvSpPr txBox="1"/>
          <p:nvPr/>
        </p:nvSpPr>
        <p:spPr>
          <a:xfrm>
            <a:off x="258267" y="4188967"/>
            <a:ext cx="1351915" cy="63627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9966"/>
                </a:solidFill>
                <a:latin typeface="Times New Roman"/>
                <a:cs typeface="Times New Roman"/>
              </a:rPr>
              <a:t>Memory</a:t>
            </a:r>
            <a:endParaRPr sz="2000">
              <a:latin typeface="Times New Roman"/>
              <a:cs typeface="Times New Roman"/>
            </a:endParaRPr>
          </a:p>
          <a:p>
            <a:pPr marL="12700">
              <a:lnSpc>
                <a:spcPct val="100000"/>
              </a:lnSpc>
            </a:pPr>
            <a:r>
              <a:rPr sz="2000" spc="-5" dirty="0">
                <a:solidFill>
                  <a:srgbClr val="FF9966"/>
                </a:solidFill>
                <a:latin typeface="Times New Roman"/>
                <a:cs typeface="Times New Roman"/>
              </a:rPr>
              <a:t>Management</a:t>
            </a:r>
            <a:endParaRPr sz="2000">
              <a:latin typeface="Times New Roman"/>
              <a:cs typeface="Times New Roman"/>
            </a:endParaRPr>
          </a:p>
        </p:txBody>
      </p:sp>
      <p:sp>
        <p:nvSpPr>
          <p:cNvPr id="27" name="object 27"/>
          <p:cNvSpPr txBox="1"/>
          <p:nvPr/>
        </p:nvSpPr>
        <p:spPr>
          <a:xfrm>
            <a:off x="447243" y="3242563"/>
            <a:ext cx="1351915" cy="6362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9966"/>
                </a:solidFill>
                <a:latin typeface="Times New Roman"/>
                <a:cs typeface="Times New Roman"/>
              </a:rPr>
              <a:t>I/O</a:t>
            </a:r>
            <a:endParaRPr sz="2000">
              <a:latin typeface="Times New Roman"/>
              <a:cs typeface="Times New Roman"/>
            </a:endParaRPr>
          </a:p>
          <a:p>
            <a:pPr marL="12700">
              <a:lnSpc>
                <a:spcPct val="100000"/>
              </a:lnSpc>
            </a:pPr>
            <a:r>
              <a:rPr sz="2000" spc="-5" dirty="0">
                <a:solidFill>
                  <a:srgbClr val="FF9966"/>
                </a:solidFill>
                <a:latin typeface="Times New Roman"/>
                <a:cs typeface="Times New Roman"/>
              </a:rPr>
              <a:t>Management</a:t>
            </a:r>
            <a:endParaRPr sz="20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7" y="268935"/>
            <a:ext cx="7422057" cy="635000"/>
          </a:xfrm>
          <a:prstGeom prst="rect">
            <a:avLst/>
          </a:prstGeom>
        </p:spPr>
        <p:txBody>
          <a:bodyPr vert="horz" wrap="square" lIns="0" tIns="12065" rIns="0" bIns="0" rtlCol="0">
            <a:spAutoFit/>
          </a:bodyPr>
          <a:lstStyle/>
          <a:p>
            <a:pPr marL="12700">
              <a:lnSpc>
                <a:spcPct val="100000"/>
              </a:lnSpc>
              <a:spcBef>
                <a:spcPts val="95"/>
              </a:spcBef>
            </a:pPr>
            <a:r>
              <a:rPr spc="-5" dirty="0"/>
              <a:t>Operating-System</a:t>
            </a:r>
            <a:r>
              <a:rPr spc="-40" dirty="0"/>
              <a:t> </a:t>
            </a:r>
            <a:r>
              <a:rPr spc="-10" dirty="0"/>
              <a:t>Operations</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35</a:t>
            </a:fld>
            <a:endParaRPr dirty="0"/>
          </a:p>
        </p:txBody>
      </p:sp>
      <p:sp>
        <p:nvSpPr>
          <p:cNvPr id="7" name="object 7"/>
          <p:cNvSpPr txBox="1"/>
          <p:nvPr/>
        </p:nvSpPr>
        <p:spPr>
          <a:xfrm>
            <a:off x="968451" y="1104976"/>
            <a:ext cx="7563484" cy="3896995"/>
          </a:xfrm>
          <a:prstGeom prst="rect">
            <a:avLst/>
          </a:prstGeom>
        </p:spPr>
        <p:txBody>
          <a:bodyPr vert="horz" wrap="square" lIns="0" tIns="12700" rIns="0" bIns="0" rtlCol="0">
            <a:spAutoFit/>
          </a:bodyPr>
          <a:lstStyle/>
          <a:p>
            <a:pPr marL="355600" indent="-343535" algn="just">
              <a:lnSpc>
                <a:spcPct val="100000"/>
              </a:lnSpc>
              <a:spcBef>
                <a:spcPts val="100"/>
              </a:spcBef>
              <a:buClr>
                <a:srgbClr val="006666"/>
              </a:buClr>
              <a:buFont typeface="Wingdings"/>
              <a:buChar char=""/>
              <a:tabLst>
                <a:tab pos="356235" algn="l"/>
              </a:tabLst>
            </a:pPr>
            <a:r>
              <a:rPr sz="2400" b="1" dirty="0">
                <a:solidFill>
                  <a:srgbClr val="003300"/>
                </a:solidFill>
                <a:latin typeface="Arial"/>
                <a:cs typeface="Arial"/>
              </a:rPr>
              <a:t>The OS works on the basis of</a:t>
            </a:r>
            <a:r>
              <a:rPr sz="2400" b="1" spc="-90" dirty="0">
                <a:solidFill>
                  <a:srgbClr val="003300"/>
                </a:solidFill>
                <a:latin typeface="Arial"/>
                <a:cs typeface="Arial"/>
              </a:rPr>
              <a:t> </a:t>
            </a:r>
            <a:r>
              <a:rPr sz="2400" b="1" dirty="0">
                <a:solidFill>
                  <a:srgbClr val="003300"/>
                </a:solidFill>
                <a:latin typeface="Arial"/>
                <a:cs typeface="Arial"/>
              </a:rPr>
              <a:t>interrupts</a:t>
            </a:r>
            <a:endParaRPr sz="2400">
              <a:latin typeface="Arial"/>
              <a:cs typeface="Arial"/>
            </a:endParaRPr>
          </a:p>
          <a:p>
            <a:pPr marL="355600" indent="-343535" algn="just">
              <a:lnSpc>
                <a:spcPts val="2880"/>
              </a:lnSpc>
              <a:spcBef>
                <a:spcPts val="5"/>
              </a:spcBef>
              <a:buClr>
                <a:srgbClr val="006666"/>
              </a:buClr>
              <a:buFont typeface="Wingdings"/>
              <a:buChar char=""/>
              <a:tabLst>
                <a:tab pos="356235" algn="l"/>
              </a:tabLst>
            </a:pPr>
            <a:r>
              <a:rPr sz="2400" b="1" dirty="0">
                <a:solidFill>
                  <a:srgbClr val="003300"/>
                </a:solidFill>
                <a:latin typeface="Arial"/>
                <a:cs typeface="Arial"/>
              </a:rPr>
              <a:t>Interrupts </a:t>
            </a:r>
            <a:r>
              <a:rPr sz="2400" b="1" spc="-5" dirty="0">
                <a:solidFill>
                  <a:srgbClr val="003300"/>
                </a:solidFill>
                <a:latin typeface="Arial"/>
                <a:cs typeface="Arial"/>
              </a:rPr>
              <a:t>come from </a:t>
            </a:r>
            <a:r>
              <a:rPr sz="2400" b="1" dirty="0">
                <a:solidFill>
                  <a:srgbClr val="003300"/>
                </a:solidFill>
                <a:latin typeface="Arial"/>
                <a:cs typeface="Arial"/>
              </a:rPr>
              <a:t>hardware </a:t>
            </a:r>
            <a:r>
              <a:rPr sz="2400" b="1" spc="-5" dirty="0">
                <a:solidFill>
                  <a:srgbClr val="003300"/>
                </a:solidFill>
                <a:latin typeface="Arial"/>
                <a:cs typeface="Arial"/>
              </a:rPr>
              <a:t>AND </a:t>
            </a:r>
            <a:r>
              <a:rPr sz="2400" b="1" dirty="0">
                <a:solidFill>
                  <a:srgbClr val="003300"/>
                </a:solidFill>
                <a:latin typeface="Arial"/>
                <a:cs typeface="Arial"/>
              </a:rPr>
              <a:t>software</a:t>
            </a:r>
            <a:endParaRPr sz="2400">
              <a:latin typeface="Arial"/>
              <a:cs typeface="Arial"/>
            </a:endParaRPr>
          </a:p>
          <a:p>
            <a:pPr marL="756285" lvl="1" indent="-287020" algn="just">
              <a:lnSpc>
                <a:spcPts val="2640"/>
              </a:lnSpc>
              <a:buClr>
                <a:srgbClr val="336699"/>
              </a:buClr>
              <a:buSzPct val="75000"/>
              <a:buFont typeface="Wingdings"/>
              <a:buChar char=""/>
              <a:tabLst>
                <a:tab pos="756920" algn="l"/>
              </a:tabLst>
            </a:pPr>
            <a:r>
              <a:rPr sz="2200" b="1" spc="-5" dirty="0">
                <a:solidFill>
                  <a:srgbClr val="003366"/>
                </a:solidFill>
                <a:latin typeface="Arial"/>
                <a:cs typeface="Arial"/>
              </a:rPr>
              <a:t>Mouse click, divide by zero, OS service</a:t>
            </a:r>
            <a:r>
              <a:rPr sz="2200" b="1" spc="105" dirty="0">
                <a:solidFill>
                  <a:srgbClr val="003366"/>
                </a:solidFill>
                <a:latin typeface="Arial"/>
                <a:cs typeface="Arial"/>
              </a:rPr>
              <a:t> </a:t>
            </a:r>
            <a:r>
              <a:rPr sz="2200" b="1" spc="-5" dirty="0">
                <a:solidFill>
                  <a:srgbClr val="003366"/>
                </a:solidFill>
                <a:latin typeface="Arial"/>
                <a:cs typeface="Arial"/>
              </a:rPr>
              <a:t>request</a:t>
            </a:r>
            <a:endParaRPr sz="2200">
              <a:latin typeface="Arial"/>
              <a:cs typeface="Arial"/>
            </a:endParaRPr>
          </a:p>
          <a:p>
            <a:pPr marL="756285" marR="5080" lvl="1" indent="-287020" algn="just">
              <a:lnSpc>
                <a:spcPct val="80000"/>
              </a:lnSpc>
              <a:spcBef>
                <a:spcPts val="525"/>
              </a:spcBef>
              <a:buClr>
                <a:srgbClr val="336699"/>
              </a:buClr>
              <a:buSzPct val="75000"/>
              <a:buFont typeface="Wingdings"/>
              <a:buChar char=""/>
              <a:tabLst>
                <a:tab pos="756920" algn="l"/>
              </a:tabLst>
            </a:pPr>
            <a:r>
              <a:rPr sz="2200" b="1" spc="-5" dirty="0">
                <a:solidFill>
                  <a:srgbClr val="003366"/>
                </a:solidFill>
                <a:latin typeface="Arial"/>
                <a:cs typeface="Arial"/>
              </a:rPr>
              <a:t>Timer interruption (process time finished), memory  access error (process </a:t>
            </a:r>
            <a:r>
              <a:rPr sz="2200" b="1" dirty="0">
                <a:solidFill>
                  <a:srgbClr val="003366"/>
                </a:solidFill>
                <a:latin typeface="Arial"/>
                <a:cs typeface="Arial"/>
              </a:rPr>
              <a:t>wants </a:t>
            </a:r>
            <a:r>
              <a:rPr sz="2200" b="1" spc="-5" dirty="0">
                <a:solidFill>
                  <a:srgbClr val="003366"/>
                </a:solidFill>
                <a:latin typeface="Arial"/>
                <a:cs typeface="Arial"/>
              </a:rPr>
              <a:t>to modify another one  or the</a:t>
            </a:r>
            <a:r>
              <a:rPr sz="2200" b="1" spc="5" dirty="0">
                <a:solidFill>
                  <a:srgbClr val="003366"/>
                </a:solidFill>
                <a:latin typeface="Arial"/>
                <a:cs typeface="Arial"/>
              </a:rPr>
              <a:t> </a:t>
            </a:r>
            <a:r>
              <a:rPr sz="2200" b="1" spc="-5" dirty="0">
                <a:solidFill>
                  <a:srgbClr val="003366"/>
                </a:solidFill>
                <a:latin typeface="Arial"/>
                <a:cs typeface="Arial"/>
              </a:rPr>
              <a:t>OS).</a:t>
            </a:r>
            <a:endParaRPr sz="2200">
              <a:latin typeface="Arial"/>
              <a:cs typeface="Arial"/>
            </a:endParaRPr>
          </a:p>
          <a:p>
            <a:pPr marL="355600" marR="343535" indent="-343535" algn="just">
              <a:lnSpc>
                <a:spcPct val="80000"/>
              </a:lnSpc>
              <a:spcBef>
                <a:spcPts val="580"/>
              </a:spcBef>
              <a:buClr>
                <a:srgbClr val="006666"/>
              </a:buClr>
              <a:buFont typeface="Wingdings"/>
              <a:buChar char=""/>
              <a:tabLst>
                <a:tab pos="356235" algn="l"/>
              </a:tabLst>
            </a:pPr>
            <a:r>
              <a:rPr sz="2400" b="1" dirty="0">
                <a:solidFill>
                  <a:srgbClr val="003300"/>
                </a:solidFill>
                <a:latin typeface="Arial"/>
                <a:cs typeface="Arial"/>
              </a:rPr>
              <a:t>Some operations </a:t>
            </a:r>
            <a:r>
              <a:rPr sz="2400" b="1" spc="5" dirty="0">
                <a:solidFill>
                  <a:srgbClr val="003300"/>
                </a:solidFill>
                <a:latin typeface="Arial"/>
                <a:cs typeface="Arial"/>
              </a:rPr>
              <a:t>will </a:t>
            </a:r>
            <a:r>
              <a:rPr sz="2400" b="1" spc="-5" dirty="0">
                <a:solidFill>
                  <a:srgbClr val="003300"/>
                </a:solidFill>
                <a:latin typeface="Arial"/>
                <a:cs typeface="Arial"/>
              </a:rPr>
              <a:t>have </a:t>
            </a:r>
            <a:r>
              <a:rPr sz="2400" b="1" dirty="0">
                <a:solidFill>
                  <a:srgbClr val="003300"/>
                </a:solidFill>
                <a:latin typeface="Arial"/>
                <a:cs typeface="Arial"/>
              </a:rPr>
              <a:t>to be done only by</a:t>
            </a:r>
            <a:r>
              <a:rPr sz="2400" b="1" spc="-145" dirty="0">
                <a:solidFill>
                  <a:srgbClr val="003300"/>
                </a:solidFill>
                <a:latin typeface="Arial"/>
                <a:cs typeface="Arial"/>
              </a:rPr>
              <a:t> </a:t>
            </a:r>
            <a:r>
              <a:rPr sz="2400" b="1" spc="-5" dirty="0">
                <a:solidFill>
                  <a:srgbClr val="003300"/>
                </a:solidFill>
                <a:latin typeface="Arial"/>
                <a:cs typeface="Arial"/>
              </a:rPr>
              <a:t>a  </a:t>
            </a:r>
            <a:r>
              <a:rPr sz="2400" b="1" dirty="0">
                <a:solidFill>
                  <a:srgbClr val="003300"/>
                </a:solidFill>
                <a:latin typeface="Arial"/>
                <a:cs typeface="Arial"/>
              </a:rPr>
              <a:t>reliable</a:t>
            </a:r>
            <a:r>
              <a:rPr sz="2400" b="1" spc="-20" dirty="0">
                <a:solidFill>
                  <a:srgbClr val="003300"/>
                </a:solidFill>
                <a:latin typeface="Arial"/>
                <a:cs typeface="Arial"/>
              </a:rPr>
              <a:t> </a:t>
            </a:r>
            <a:r>
              <a:rPr sz="2400" b="1" dirty="0">
                <a:solidFill>
                  <a:srgbClr val="003300"/>
                </a:solidFill>
                <a:latin typeface="Arial"/>
                <a:cs typeface="Arial"/>
              </a:rPr>
              <a:t>program.</a:t>
            </a:r>
            <a:endParaRPr sz="2400">
              <a:latin typeface="Arial"/>
              <a:cs typeface="Arial"/>
            </a:endParaRPr>
          </a:p>
          <a:p>
            <a:pPr marL="756285" lvl="1" indent="-287020">
              <a:lnSpc>
                <a:spcPts val="2640"/>
              </a:lnSpc>
              <a:buClr>
                <a:srgbClr val="336699"/>
              </a:buClr>
              <a:buSzPct val="75000"/>
              <a:buFont typeface="Wingdings"/>
              <a:buChar char=""/>
              <a:tabLst>
                <a:tab pos="756285" algn="l"/>
                <a:tab pos="756920" algn="l"/>
              </a:tabLst>
            </a:pPr>
            <a:r>
              <a:rPr sz="2200" b="1" spc="-5" dirty="0">
                <a:solidFill>
                  <a:srgbClr val="003366"/>
                </a:solidFill>
                <a:latin typeface="Arial"/>
                <a:cs typeface="Arial"/>
              </a:rPr>
              <a:t>Access </a:t>
            </a:r>
            <a:r>
              <a:rPr sz="2200" b="1" dirty="0">
                <a:solidFill>
                  <a:srgbClr val="003366"/>
                </a:solidFill>
                <a:latin typeface="Arial"/>
                <a:cs typeface="Arial"/>
              </a:rPr>
              <a:t>hardware, </a:t>
            </a:r>
            <a:r>
              <a:rPr sz="2200" b="1" spc="-5" dirty="0">
                <a:solidFill>
                  <a:srgbClr val="003366"/>
                </a:solidFill>
                <a:latin typeface="Arial"/>
                <a:cs typeface="Arial"/>
              </a:rPr>
              <a:t>memory management</a:t>
            </a:r>
            <a:r>
              <a:rPr sz="2200" b="1" spc="15" dirty="0">
                <a:solidFill>
                  <a:srgbClr val="003366"/>
                </a:solidFill>
                <a:latin typeface="Arial"/>
                <a:cs typeface="Arial"/>
              </a:rPr>
              <a:t> </a:t>
            </a:r>
            <a:r>
              <a:rPr sz="2200" b="1" spc="-5" dirty="0">
                <a:solidFill>
                  <a:srgbClr val="003366"/>
                </a:solidFill>
                <a:latin typeface="Arial"/>
                <a:cs typeface="Arial"/>
              </a:rPr>
              <a:t>registers.</a:t>
            </a:r>
            <a:endParaRPr sz="2200">
              <a:latin typeface="Arial"/>
              <a:cs typeface="Arial"/>
            </a:endParaRPr>
          </a:p>
          <a:p>
            <a:pPr marL="756285" marR="1267460" lvl="1" indent="-287020">
              <a:lnSpc>
                <a:spcPct val="8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An evil user program could damage other  processes, steal the </a:t>
            </a:r>
            <a:r>
              <a:rPr sz="2200" b="1" spc="-10" dirty="0">
                <a:solidFill>
                  <a:srgbClr val="003366"/>
                </a:solidFill>
                <a:latin typeface="Arial"/>
                <a:cs typeface="Arial"/>
              </a:rPr>
              <a:t>system,</a:t>
            </a:r>
            <a:r>
              <a:rPr sz="2200" b="1" spc="85" dirty="0">
                <a:solidFill>
                  <a:srgbClr val="003366"/>
                </a:solidFill>
                <a:latin typeface="Arial"/>
                <a:cs typeface="Arial"/>
              </a:rPr>
              <a:t> </a:t>
            </a:r>
            <a:r>
              <a:rPr sz="2200" b="1" spc="-5" dirty="0">
                <a:solidFill>
                  <a:srgbClr val="003366"/>
                </a:solidFill>
                <a:latin typeface="Arial"/>
                <a:cs typeface="Arial"/>
              </a:rPr>
              <a:t>...</a:t>
            </a:r>
            <a:endParaRPr sz="2200">
              <a:latin typeface="Arial"/>
              <a:cs typeface="Arial"/>
            </a:endParaRPr>
          </a:p>
          <a:p>
            <a:pPr marL="756285" lvl="1" indent="-287020">
              <a:lnSpc>
                <a:spcPct val="100000"/>
              </a:lnSpc>
              <a:buClr>
                <a:srgbClr val="336699"/>
              </a:buClr>
              <a:buSzPct val="75000"/>
              <a:buFont typeface="Wingdings"/>
              <a:buChar char=""/>
              <a:tabLst>
                <a:tab pos="756285" algn="l"/>
                <a:tab pos="756920" algn="l"/>
              </a:tabLst>
            </a:pPr>
            <a:r>
              <a:rPr sz="2200" b="1" spc="-5" dirty="0">
                <a:solidFill>
                  <a:srgbClr val="003366"/>
                </a:solidFill>
                <a:latin typeface="Arial"/>
                <a:cs typeface="Arial"/>
              </a:rPr>
              <a:t>Solution: operation in dual</a:t>
            </a:r>
            <a:r>
              <a:rPr sz="2200" b="1" spc="90" dirty="0">
                <a:solidFill>
                  <a:srgbClr val="003366"/>
                </a:solidFill>
                <a:latin typeface="Arial"/>
                <a:cs typeface="Arial"/>
              </a:rPr>
              <a:t> </a:t>
            </a:r>
            <a:r>
              <a:rPr sz="2200" b="1" spc="-5" dirty="0">
                <a:solidFill>
                  <a:srgbClr val="003366"/>
                </a:solidFill>
                <a:latin typeface="Arial"/>
                <a:cs typeface="Arial"/>
              </a:rPr>
              <a:t>mode.</a:t>
            </a:r>
            <a:endParaRPr sz="22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93318"/>
            <a:ext cx="7043522" cy="627736"/>
          </a:xfrm>
          <a:prstGeom prst="rect">
            <a:avLst/>
          </a:prstGeom>
        </p:spPr>
        <p:txBody>
          <a:bodyPr vert="horz" wrap="square" lIns="0" tIns="12065" rIns="0" bIns="0" rtlCol="0">
            <a:spAutoFit/>
          </a:bodyPr>
          <a:lstStyle/>
          <a:p>
            <a:pPr marL="12700">
              <a:lnSpc>
                <a:spcPct val="100000"/>
              </a:lnSpc>
              <a:spcBef>
                <a:spcPts val="95"/>
              </a:spcBef>
            </a:pPr>
            <a:r>
              <a:rPr spc="-5" dirty="0"/>
              <a:t>User mode and </a:t>
            </a:r>
            <a:r>
              <a:rPr spc="-10" dirty="0"/>
              <a:t>kernel</a:t>
            </a:r>
            <a:r>
              <a:rPr spc="-30" dirty="0"/>
              <a:t> </a:t>
            </a:r>
            <a:r>
              <a:rPr spc="-5" dirty="0"/>
              <a:t>mode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36</a:t>
            </a:fld>
            <a:endParaRPr dirty="0"/>
          </a:p>
        </p:txBody>
      </p:sp>
      <p:sp>
        <p:nvSpPr>
          <p:cNvPr id="4" name="object 4"/>
          <p:cNvSpPr txBox="1"/>
          <p:nvPr/>
        </p:nvSpPr>
        <p:spPr>
          <a:xfrm>
            <a:off x="482600" y="1268933"/>
            <a:ext cx="8078470" cy="3247390"/>
          </a:xfrm>
          <a:prstGeom prst="rect">
            <a:avLst/>
          </a:prstGeom>
        </p:spPr>
        <p:txBody>
          <a:bodyPr vert="horz" wrap="square" lIns="0" tIns="60325" rIns="0" bIns="0" rtlCol="0">
            <a:spAutoFit/>
          </a:bodyPr>
          <a:lstStyle/>
          <a:p>
            <a:pPr marL="355600" marR="5080" indent="-342900">
              <a:lnSpc>
                <a:spcPts val="3030"/>
              </a:lnSpc>
              <a:spcBef>
                <a:spcPts val="475"/>
              </a:spcBef>
              <a:buClr>
                <a:srgbClr val="006666"/>
              </a:buClr>
              <a:buFont typeface="Wingdings"/>
              <a:buChar char=""/>
              <a:tabLst>
                <a:tab pos="354965" algn="l"/>
                <a:tab pos="355600" algn="l"/>
              </a:tabLst>
            </a:pPr>
            <a:r>
              <a:rPr sz="2800" b="1" spc="-5" dirty="0">
                <a:solidFill>
                  <a:srgbClr val="003300"/>
                </a:solidFill>
                <a:latin typeface="Arial"/>
                <a:cs typeface="Arial"/>
              </a:rPr>
              <a:t>Dual mode operation allows the OS to protect  </a:t>
            </a:r>
            <a:r>
              <a:rPr sz="2800" b="1" dirty="0">
                <a:solidFill>
                  <a:srgbClr val="003300"/>
                </a:solidFill>
                <a:latin typeface="Arial"/>
                <a:cs typeface="Arial"/>
              </a:rPr>
              <a:t>itself </a:t>
            </a:r>
            <a:r>
              <a:rPr sz="2800" b="1" spc="-5" dirty="0">
                <a:solidFill>
                  <a:srgbClr val="003300"/>
                </a:solidFill>
                <a:latin typeface="Arial"/>
                <a:cs typeface="Arial"/>
              </a:rPr>
              <a:t>and other</a:t>
            </a:r>
            <a:r>
              <a:rPr sz="2800" b="1" spc="35" dirty="0">
                <a:solidFill>
                  <a:srgbClr val="003300"/>
                </a:solidFill>
                <a:latin typeface="Arial"/>
                <a:cs typeface="Arial"/>
              </a:rPr>
              <a:t> </a:t>
            </a:r>
            <a:r>
              <a:rPr sz="2800" b="1" spc="-5" dirty="0">
                <a:solidFill>
                  <a:srgbClr val="003300"/>
                </a:solidFill>
                <a:latin typeface="Arial"/>
                <a:cs typeface="Arial"/>
              </a:rPr>
              <a:t>components</a:t>
            </a:r>
            <a:endParaRPr sz="2800">
              <a:latin typeface="Arial"/>
              <a:cs typeface="Arial"/>
            </a:endParaRPr>
          </a:p>
          <a:p>
            <a:pPr marL="756285" lvl="1" indent="-287020">
              <a:lnSpc>
                <a:spcPct val="100000"/>
              </a:lnSpc>
              <a:spcBef>
                <a:spcPts val="270"/>
              </a:spcBef>
              <a:buClr>
                <a:srgbClr val="336699"/>
              </a:buClr>
              <a:buSzPct val="75000"/>
              <a:buFont typeface="Wingdings"/>
              <a:buChar char=""/>
              <a:tabLst>
                <a:tab pos="756285" algn="l"/>
                <a:tab pos="756920" algn="l"/>
              </a:tabLst>
            </a:pPr>
            <a:r>
              <a:rPr sz="2600" b="1" dirty="0">
                <a:solidFill>
                  <a:srgbClr val="003366"/>
                </a:solidFill>
                <a:latin typeface="Arial"/>
                <a:cs typeface="Arial"/>
              </a:rPr>
              <a:t>User mode and kernel mode (or</a:t>
            </a:r>
            <a:r>
              <a:rPr sz="2600" b="1" spc="-45" dirty="0">
                <a:solidFill>
                  <a:srgbClr val="003366"/>
                </a:solidFill>
                <a:latin typeface="Arial"/>
                <a:cs typeface="Arial"/>
              </a:rPr>
              <a:t> </a:t>
            </a:r>
            <a:r>
              <a:rPr sz="2600" b="1" dirty="0">
                <a:solidFill>
                  <a:srgbClr val="003366"/>
                </a:solidFill>
                <a:latin typeface="Arial"/>
                <a:cs typeface="Arial"/>
              </a:rPr>
              <a:t>supervision)</a:t>
            </a:r>
            <a:endParaRPr sz="2600">
              <a:latin typeface="Arial"/>
              <a:cs typeface="Arial"/>
            </a:endParaRPr>
          </a:p>
          <a:p>
            <a:pPr marL="756285" lvl="1" indent="-287020">
              <a:lnSpc>
                <a:spcPct val="100000"/>
              </a:lnSpc>
              <a:spcBef>
                <a:spcPts val="310"/>
              </a:spcBef>
              <a:buClr>
                <a:srgbClr val="336699"/>
              </a:buClr>
              <a:buSzPct val="75000"/>
              <a:buFont typeface="Wingdings"/>
              <a:buChar char=""/>
              <a:tabLst>
                <a:tab pos="756285" algn="l"/>
                <a:tab pos="756920" algn="l"/>
              </a:tabLst>
            </a:pPr>
            <a:r>
              <a:rPr sz="2600" b="1" dirty="0">
                <a:solidFill>
                  <a:srgbClr val="003366"/>
                </a:solidFill>
                <a:latin typeface="Arial"/>
                <a:cs typeface="Arial"/>
              </a:rPr>
              <a:t>Bit mode is found in </a:t>
            </a:r>
            <a:r>
              <a:rPr sz="2600" b="1" spc="-5" dirty="0">
                <a:solidFill>
                  <a:srgbClr val="003366"/>
                </a:solidFill>
                <a:latin typeface="Arial"/>
                <a:cs typeface="Arial"/>
              </a:rPr>
              <a:t>the</a:t>
            </a:r>
            <a:r>
              <a:rPr sz="2600" b="1" spc="-55" dirty="0">
                <a:solidFill>
                  <a:srgbClr val="003366"/>
                </a:solidFill>
                <a:latin typeface="Arial"/>
                <a:cs typeface="Arial"/>
              </a:rPr>
              <a:t> </a:t>
            </a:r>
            <a:r>
              <a:rPr sz="2600" b="1" spc="5" dirty="0">
                <a:solidFill>
                  <a:srgbClr val="003366"/>
                </a:solidFill>
                <a:latin typeface="Arial"/>
                <a:cs typeface="Arial"/>
              </a:rPr>
              <a:t>hardware</a:t>
            </a:r>
            <a:endParaRPr sz="2600">
              <a:latin typeface="Arial"/>
              <a:cs typeface="Arial"/>
            </a:endParaRPr>
          </a:p>
          <a:p>
            <a:pPr marL="1155700" lvl="2" indent="-229235">
              <a:lnSpc>
                <a:spcPct val="100000"/>
              </a:lnSpc>
              <a:spcBef>
                <a:spcPts val="300"/>
              </a:spcBef>
              <a:buClr>
                <a:srgbClr val="009999"/>
              </a:buClr>
              <a:buSzPct val="64583"/>
              <a:buFont typeface="Arial"/>
              <a:buChar char="•"/>
              <a:tabLst>
                <a:tab pos="1155700" algn="l"/>
                <a:tab pos="1156335" algn="l"/>
              </a:tabLst>
            </a:pPr>
            <a:r>
              <a:rPr sz="2400" b="1" dirty="0">
                <a:solidFill>
                  <a:srgbClr val="006666"/>
                </a:solidFill>
                <a:latin typeface="Arial"/>
                <a:cs typeface="Arial"/>
              </a:rPr>
              <a:t>Distinguish the mode </a:t>
            </a:r>
            <a:r>
              <a:rPr sz="2400" b="1" spc="-5" dirty="0">
                <a:solidFill>
                  <a:srgbClr val="006666"/>
                </a:solidFill>
                <a:latin typeface="Arial"/>
                <a:cs typeface="Arial"/>
              </a:rPr>
              <a:t>(user </a:t>
            </a:r>
            <a:r>
              <a:rPr sz="2400" b="1" dirty="0">
                <a:solidFill>
                  <a:srgbClr val="006666"/>
                </a:solidFill>
                <a:latin typeface="Arial"/>
                <a:cs typeface="Arial"/>
              </a:rPr>
              <a:t>or</a:t>
            </a:r>
            <a:r>
              <a:rPr sz="2400" b="1" spc="-60" dirty="0">
                <a:solidFill>
                  <a:srgbClr val="006666"/>
                </a:solidFill>
                <a:latin typeface="Arial"/>
                <a:cs typeface="Arial"/>
              </a:rPr>
              <a:t> </a:t>
            </a:r>
            <a:r>
              <a:rPr sz="2400" b="1" spc="-5" dirty="0">
                <a:solidFill>
                  <a:srgbClr val="006666"/>
                </a:solidFill>
                <a:latin typeface="Arial"/>
                <a:cs typeface="Arial"/>
              </a:rPr>
              <a:t>kernel)</a:t>
            </a:r>
            <a:endParaRPr sz="2400">
              <a:latin typeface="Arial"/>
              <a:cs typeface="Arial"/>
            </a:endParaRPr>
          </a:p>
          <a:p>
            <a:pPr marL="1155700" lvl="2" indent="-229235">
              <a:lnSpc>
                <a:spcPct val="100000"/>
              </a:lnSpc>
              <a:spcBef>
                <a:spcPts val="285"/>
              </a:spcBef>
              <a:buClr>
                <a:srgbClr val="009999"/>
              </a:buClr>
              <a:buSzPct val="64583"/>
              <a:buFont typeface="Arial"/>
              <a:buChar char="•"/>
              <a:tabLst>
                <a:tab pos="1155700" algn="l"/>
                <a:tab pos="1156335" algn="l"/>
              </a:tabLst>
            </a:pPr>
            <a:r>
              <a:rPr sz="2400" b="1" dirty="0">
                <a:solidFill>
                  <a:srgbClr val="006666"/>
                </a:solidFill>
                <a:latin typeface="Arial"/>
                <a:cs typeface="Arial"/>
              </a:rPr>
              <a:t>Some instructions </a:t>
            </a:r>
            <a:r>
              <a:rPr sz="2400" b="1" spc="-5" dirty="0">
                <a:solidFill>
                  <a:srgbClr val="006666"/>
                </a:solidFill>
                <a:latin typeface="Arial"/>
                <a:cs typeface="Arial"/>
              </a:rPr>
              <a:t>are</a:t>
            </a:r>
            <a:r>
              <a:rPr sz="2400" b="1" spc="-30" dirty="0">
                <a:solidFill>
                  <a:srgbClr val="006666"/>
                </a:solidFill>
                <a:latin typeface="Arial"/>
                <a:cs typeface="Arial"/>
              </a:rPr>
              <a:t> </a:t>
            </a:r>
            <a:r>
              <a:rPr sz="2400" b="1" dirty="0">
                <a:solidFill>
                  <a:srgbClr val="006666"/>
                </a:solidFill>
                <a:latin typeface="Arial"/>
                <a:cs typeface="Arial"/>
              </a:rPr>
              <a:t>privileged</a:t>
            </a:r>
            <a:endParaRPr sz="2400">
              <a:latin typeface="Arial"/>
              <a:cs typeface="Arial"/>
            </a:endParaRPr>
          </a:p>
          <a:p>
            <a:pPr marL="1155700" lvl="2" indent="-229235">
              <a:lnSpc>
                <a:spcPts val="2735"/>
              </a:lnSpc>
              <a:spcBef>
                <a:spcPts val="290"/>
              </a:spcBef>
              <a:buClr>
                <a:srgbClr val="009999"/>
              </a:buClr>
              <a:buSzPct val="64583"/>
              <a:buFont typeface="Arial"/>
              <a:buChar char="•"/>
              <a:tabLst>
                <a:tab pos="1155700" algn="l"/>
                <a:tab pos="1156335" algn="l"/>
              </a:tabLst>
            </a:pPr>
            <a:r>
              <a:rPr sz="2400" b="1" spc="-5" dirty="0">
                <a:solidFill>
                  <a:srgbClr val="006666"/>
                </a:solidFill>
                <a:latin typeface="Arial"/>
                <a:cs typeface="Arial"/>
              </a:rPr>
              <a:t>Call </a:t>
            </a:r>
            <a:r>
              <a:rPr sz="2400" b="1" dirty="0">
                <a:solidFill>
                  <a:srgbClr val="006666"/>
                </a:solidFill>
                <a:latin typeface="Arial"/>
                <a:cs typeface="Arial"/>
              </a:rPr>
              <a:t>to OS </a:t>
            </a:r>
            <a:r>
              <a:rPr sz="2400" b="1" spc="-5" dirty="0">
                <a:solidFill>
                  <a:srgbClr val="006666"/>
                </a:solidFill>
                <a:latin typeface="Arial"/>
                <a:cs typeface="Arial"/>
              </a:rPr>
              <a:t>changes </a:t>
            </a:r>
            <a:r>
              <a:rPr sz="2400" b="1" dirty="0">
                <a:solidFill>
                  <a:srgbClr val="006666"/>
                </a:solidFill>
                <a:latin typeface="Arial"/>
                <a:cs typeface="Arial"/>
              </a:rPr>
              <a:t>the </a:t>
            </a:r>
            <a:r>
              <a:rPr sz="2400" b="1" spc="-5" dirty="0">
                <a:solidFill>
                  <a:srgbClr val="006666"/>
                </a:solidFill>
                <a:latin typeface="Arial"/>
                <a:cs typeface="Arial"/>
              </a:rPr>
              <a:t>mode </a:t>
            </a:r>
            <a:r>
              <a:rPr sz="2400" b="1" dirty="0">
                <a:solidFill>
                  <a:srgbClr val="006666"/>
                </a:solidFill>
                <a:latin typeface="Arial"/>
                <a:cs typeface="Arial"/>
              </a:rPr>
              <a:t>to </a:t>
            </a:r>
            <a:r>
              <a:rPr sz="2400" b="1" spc="-5" dirty="0">
                <a:solidFill>
                  <a:srgbClr val="006666"/>
                </a:solidFill>
                <a:latin typeface="Arial"/>
                <a:cs typeface="Arial"/>
              </a:rPr>
              <a:t>kernel and</a:t>
            </a:r>
            <a:r>
              <a:rPr sz="2400" b="1" spc="-50" dirty="0">
                <a:solidFill>
                  <a:srgbClr val="006666"/>
                </a:solidFill>
                <a:latin typeface="Arial"/>
                <a:cs typeface="Arial"/>
              </a:rPr>
              <a:t> </a:t>
            </a:r>
            <a:r>
              <a:rPr sz="2400" b="1" dirty="0">
                <a:solidFill>
                  <a:srgbClr val="006666"/>
                </a:solidFill>
                <a:latin typeface="Arial"/>
                <a:cs typeface="Arial"/>
              </a:rPr>
              <a:t>the</a:t>
            </a:r>
            <a:endParaRPr sz="2400">
              <a:latin typeface="Arial"/>
              <a:cs typeface="Arial"/>
            </a:endParaRPr>
          </a:p>
          <a:p>
            <a:pPr marL="1155700">
              <a:lnSpc>
                <a:spcPts val="2735"/>
              </a:lnSpc>
            </a:pPr>
            <a:r>
              <a:rPr sz="2400" b="1" spc="-5" dirty="0">
                <a:solidFill>
                  <a:srgbClr val="006666"/>
                </a:solidFill>
                <a:latin typeface="Arial"/>
                <a:cs typeface="Arial"/>
              </a:rPr>
              <a:t>return </a:t>
            </a:r>
            <a:r>
              <a:rPr sz="2400" b="1" dirty="0">
                <a:solidFill>
                  <a:srgbClr val="006666"/>
                </a:solidFill>
                <a:latin typeface="Arial"/>
                <a:cs typeface="Arial"/>
              </a:rPr>
              <a:t>of the call </a:t>
            </a:r>
            <a:r>
              <a:rPr sz="2400" b="1" spc="-5" dirty="0">
                <a:solidFill>
                  <a:srgbClr val="006666"/>
                </a:solidFill>
                <a:latin typeface="Arial"/>
                <a:cs typeface="Arial"/>
              </a:rPr>
              <a:t>changes </a:t>
            </a:r>
            <a:r>
              <a:rPr sz="2400" b="1" dirty="0">
                <a:solidFill>
                  <a:srgbClr val="006666"/>
                </a:solidFill>
                <a:latin typeface="Arial"/>
                <a:cs typeface="Arial"/>
              </a:rPr>
              <a:t>it to </a:t>
            </a:r>
            <a:r>
              <a:rPr sz="2400" b="1" spc="-5" dirty="0">
                <a:solidFill>
                  <a:srgbClr val="006666"/>
                </a:solidFill>
                <a:latin typeface="Arial"/>
                <a:cs typeface="Arial"/>
              </a:rPr>
              <a:t>user</a:t>
            </a:r>
            <a:r>
              <a:rPr sz="2400" b="1" spc="-50" dirty="0">
                <a:solidFill>
                  <a:srgbClr val="006666"/>
                </a:solidFill>
                <a:latin typeface="Arial"/>
                <a:cs typeface="Arial"/>
              </a:rPr>
              <a:t> </a:t>
            </a:r>
            <a:r>
              <a:rPr sz="2400" b="1" dirty="0">
                <a:solidFill>
                  <a:srgbClr val="006666"/>
                </a:solidFill>
                <a:latin typeface="Arial"/>
                <a:cs typeface="Arial"/>
              </a:rPr>
              <a:t>mode.</a:t>
            </a:r>
            <a:endParaRPr sz="24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6397" y="236570"/>
            <a:ext cx="8347807" cy="505267"/>
          </a:xfrm>
          <a:prstGeom prst="rect">
            <a:avLst/>
          </a:prstGeom>
        </p:spPr>
        <p:txBody>
          <a:bodyPr vert="horz" wrap="square" lIns="0" tIns="12700" rIns="0" bIns="0" rtlCol="0">
            <a:spAutoFit/>
          </a:bodyPr>
          <a:lstStyle/>
          <a:p>
            <a:pPr marL="12700">
              <a:lnSpc>
                <a:spcPct val="100000"/>
              </a:lnSpc>
              <a:spcBef>
                <a:spcPts val="100"/>
              </a:spcBef>
            </a:pPr>
            <a:r>
              <a:rPr sz="3200" dirty="0"/>
              <a:t>Transition from user mode to </a:t>
            </a:r>
            <a:r>
              <a:rPr sz="3200" spc="-5" dirty="0"/>
              <a:t>kernel</a:t>
            </a:r>
            <a:r>
              <a:rPr sz="3200" spc="-130" dirty="0"/>
              <a:t> </a:t>
            </a:r>
            <a:r>
              <a:rPr sz="3200" dirty="0"/>
              <a:t>mode</a:t>
            </a:r>
          </a:p>
        </p:txBody>
      </p:sp>
      <p:sp>
        <p:nvSpPr>
          <p:cNvPr id="4" name="object 4"/>
          <p:cNvSpPr txBox="1"/>
          <p:nvPr/>
        </p:nvSpPr>
        <p:spPr>
          <a:xfrm>
            <a:off x="1032154" y="1204061"/>
            <a:ext cx="7512050" cy="2251075"/>
          </a:xfrm>
          <a:prstGeom prst="rect">
            <a:avLst/>
          </a:prstGeom>
        </p:spPr>
        <p:txBody>
          <a:bodyPr vert="horz" wrap="square" lIns="0" tIns="43180" rIns="0" bIns="0" rtlCol="0">
            <a:spAutoFit/>
          </a:bodyPr>
          <a:lstStyle/>
          <a:p>
            <a:pPr marL="354965" indent="-342900">
              <a:lnSpc>
                <a:spcPct val="100000"/>
              </a:lnSpc>
              <a:spcBef>
                <a:spcPts val="340"/>
              </a:spcBef>
              <a:buClr>
                <a:srgbClr val="006666"/>
              </a:buClr>
              <a:buFont typeface="Wingdings"/>
              <a:buChar char=""/>
              <a:tabLst>
                <a:tab pos="354965" algn="l"/>
                <a:tab pos="355600" algn="l"/>
              </a:tabLst>
            </a:pPr>
            <a:r>
              <a:rPr sz="2000" b="1" dirty="0">
                <a:solidFill>
                  <a:srgbClr val="003300"/>
                </a:solidFill>
                <a:latin typeface="Arial"/>
                <a:cs typeface="Arial"/>
              </a:rPr>
              <a:t>A timer </a:t>
            </a:r>
            <a:r>
              <a:rPr sz="2000" b="1" spc="-5" dirty="0">
                <a:solidFill>
                  <a:srgbClr val="003300"/>
                </a:solidFill>
                <a:latin typeface="Arial"/>
                <a:cs typeface="Arial"/>
              </a:rPr>
              <a:t>prevents </a:t>
            </a:r>
            <a:r>
              <a:rPr sz="2000" b="1" dirty="0">
                <a:solidFill>
                  <a:srgbClr val="003300"/>
                </a:solidFill>
                <a:latin typeface="Arial"/>
                <a:cs typeface="Arial"/>
              </a:rPr>
              <a:t>processes from taking </a:t>
            </a:r>
            <a:r>
              <a:rPr sz="2000" b="1" spc="-5" dirty="0">
                <a:solidFill>
                  <a:srgbClr val="003300"/>
                </a:solidFill>
                <a:latin typeface="Arial"/>
                <a:cs typeface="Arial"/>
              </a:rPr>
              <a:t>over </a:t>
            </a:r>
            <a:r>
              <a:rPr sz="2000" b="1" dirty="0">
                <a:solidFill>
                  <a:srgbClr val="003300"/>
                </a:solidFill>
                <a:latin typeface="Arial"/>
                <a:cs typeface="Arial"/>
              </a:rPr>
              <a:t>the</a:t>
            </a:r>
            <a:r>
              <a:rPr sz="2000" b="1" spc="-114" dirty="0">
                <a:solidFill>
                  <a:srgbClr val="003300"/>
                </a:solidFill>
                <a:latin typeface="Arial"/>
                <a:cs typeface="Arial"/>
              </a:rPr>
              <a:t> </a:t>
            </a:r>
            <a:r>
              <a:rPr sz="2000" b="1" spc="-5" dirty="0">
                <a:solidFill>
                  <a:srgbClr val="003300"/>
                </a:solidFill>
                <a:latin typeface="Arial"/>
                <a:cs typeface="Arial"/>
              </a:rPr>
              <a:t>system</a:t>
            </a:r>
            <a:endParaRPr sz="2000">
              <a:latin typeface="Arial"/>
              <a:cs typeface="Arial"/>
            </a:endParaRPr>
          </a:p>
          <a:p>
            <a:pPr marL="756285" lvl="1" indent="-287655">
              <a:lnSpc>
                <a:spcPct val="100000"/>
              </a:lnSpc>
              <a:spcBef>
                <a:spcPts val="240"/>
              </a:spcBef>
              <a:buClr>
                <a:srgbClr val="336699"/>
              </a:buClr>
              <a:buSzPct val="75000"/>
              <a:buFont typeface="Wingdings"/>
              <a:buChar char=""/>
              <a:tabLst>
                <a:tab pos="756285" algn="l"/>
                <a:tab pos="756920" algn="l"/>
              </a:tabLst>
            </a:pPr>
            <a:r>
              <a:rPr sz="2000" b="1" dirty="0">
                <a:solidFill>
                  <a:srgbClr val="003366"/>
                </a:solidFill>
                <a:latin typeface="Arial"/>
                <a:cs typeface="Arial"/>
              </a:rPr>
              <a:t>An interruption after a period of</a:t>
            </a:r>
            <a:r>
              <a:rPr sz="2000" b="1" spc="-125" dirty="0">
                <a:solidFill>
                  <a:srgbClr val="003366"/>
                </a:solidFill>
                <a:latin typeface="Arial"/>
                <a:cs typeface="Arial"/>
              </a:rPr>
              <a:t> </a:t>
            </a:r>
            <a:r>
              <a:rPr sz="2000" b="1" dirty="0">
                <a:solidFill>
                  <a:srgbClr val="003366"/>
                </a:solidFill>
                <a:latin typeface="Arial"/>
                <a:cs typeface="Arial"/>
              </a:rPr>
              <a:t>time</a:t>
            </a:r>
            <a:endParaRPr sz="2000">
              <a:latin typeface="Arial"/>
              <a:cs typeface="Arial"/>
            </a:endParaRPr>
          </a:p>
          <a:p>
            <a:pPr marL="756285" lvl="1" indent="-287655">
              <a:lnSpc>
                <a:spcPct val="100000"/>
              </a:lnSpc>
              <a:spcBef>
                <a:spcPts val="240"/>
              </a:spcBef>
              <a:buClr>
                <a:srgbClr val="336699"/>
              </a:buClr>
              <a:buSzPct val="75000"/>
              <a:buFont typeface="Wingdings"/>
              <a:buChar char=""/>
              <a:tabLst>
                <a:tab pos="756285" algn="l"/>
                <a:tab pos="756920" algn="l"/>
              </a:tabLst>
            </a:pPr>
            <a:r>
              <a:rPr sz="2000" b="1" dirty="0">
                <a:solidFill>
                  <a:srgbClr val="003366"/>
                </a:solidFill>
                <a:latin typeface="Arial"/>
                <a:cs typeface="Arial"/>
              </a:rPr>
              <a:t>OS decrements a</a:t>
            </a:r>
            <a:r>
              <a:rPr sz="2000" b="1" spc="-75" dirty="0">
                <a:solidFill>
                  <a:srgbClr val="003366"/>
                </a:solidFill>
                <a:latin typeface="Arial"/>
                <a:cs typeface="Arial"/>
              </a:rPr>
              <a:t> </a:t>
            </a:r>
            <a:r>
              <a:rPr sz="2000" b="1" dirty="0">
                <a:solidFill>
                  <a:srgbClr val="003366"/>
                </a:solidFill>
                <a:latin typeface="Arial"/>
                <a:cs typeface="Arial"/>
              </a:rPr>
              <a:t>counter</a:t>
            </a:r>
            <a:endParaRPr sz="2000">
              <a:latin typeface="Arial"/>
              <a:cs typeface="Arial"/>
            </a:endParaRPr>
          </a:p>
          <a:p>
            <a:pPr marL="756285" marR="808990" lvl="1" indent="-287020">
              <a:lnSpc>
                <a:spcPts val="2160"/>
              </a:lnSpc>
              <a:spcBef>
                <a:spcPts val="509"/>
              </a:spcBef>
              <a:buClr>
                <a:srgbClr val="336699"/>
              </a:buClr>
              <a:buSzPct val="75000"/>
              <a:buFont typeface="Wingdings"/>
              <a:buChar char=""/>
              <a:tabLst>
                <a:tab pos="756285" algn="l"/>
                <a:tab pos="756920" algn="l"/>
              </a:tabLst>
            </a:pPr>
            <a:r>
              <a:rPr sz="2000" b="1" dirty="0">
                <a:solidFill>
                  <a:srgbClr val="003366"/>
                </a:solidFill>
                <a:latin typeface="Arial"/>
                <a:cs typeface="Arial"/>
              </a:rPr>
              <a:t>When the counter </a:t>
            </a:r>
            <a:r>
              <a:rPr sz="2000" b="1" spc="-5" dirty="0">
                <a:solidFill>
                  <a:srgbClr val="003366"/>
                </a:solidFill>
                <a:latin typeface="Arial"/>
                <a:cs typeface="Arial"/>
              </a:rPr>
              <a:t>is </a:t>
            </a:r>
            <a:r>
              <a:rPr sz="2000" b="1" dirty="0">
                <a:solidFill>
                  <a:srgbClr val="003366"/>
                </a:solidFill>
                <a:latin typeface="Arial"/>
                <a:cs typeface="Arial"/>
              </a:rPr>
              <a:t>zero, change process or</a:t>
            </a:r>
            <a:r>
              <a:rPr sz="2000" b="1" spc="-145" dirty="0">
                <a:solidFill>
                  <a:srgbClr val="003366"/>
                </a:solidFill>
                <a:latin typeface="Arial"/>
                <a:cs typeface="Arial"/>
              </a:rPr>
              <a:t> </a:t>
            </a:r>
            <a:r>
              <a:rPr sz="2000" b="1" dirty="0">
                <a:solidFill>
                  <a:srgbClr val="003366"/>
                </a:solidFill>
                <a:latin typeface="Arial"/>
                <a:cs typeface="Arial"/>
              </a:rPr>
              <a:t>end  process.</a:t>
            </a:r>
            <a:endParaRPr sz="2000">
              <a:latin typeface="Arial"/>
              <a:cs typeface="Arial"/>
            </a:endParaRPr>
          </a:p>
          <a:p>
            <a:pPr marL="756285" marR="5080" lvl="1" indent="-287020">
              <a:lnSpc>
                <a:spcPts val="2160"/>
              </a:lnSpc>
              <a:spcBef>
                <a:spcPts val="480"/>
              </a:spcBef>
              <a:buClr>
                <a:srgbClr val="336699"/>
              </a:buClr>
              <a:buSzPct val="75000"/>
              <a:buFont typeface="Wingdings"/>
              <a:buChar char=""/>
              <a:tabLst>
                <a:tab pos="756285" algn="l"/>
                <a:tab pos="756920" algn="l"/>
              </a:tabLst>
            </a:pPr>
            <a:r>
              <a:rPr sz="2000" b="1" dirty="0">
                <a:solidFill>
                  <a:srgbClr val="003366"/>
                </a:solidFill>
                <a:latin typeface="Arial"/>
                <a:cs typeface="Arial"/>
              </a:rPr>
              <a:t>Configure before </a:t>
            </a:r>
            <a:r>
              <a:rPr sz="2000" b="1" spc="-5" dirty="0">
                <a:solidFill>
                  <a:srgbClr val="003366"/>
                </a:solidFill>
                <a:latin typeface="Arial"/>
                <a:cs typeface="Arial"/>
              </a:rPr>
              <a:t>giving </a:t>
            </a:r>
            <a:r>
              <a:rPr sz="2000" b="1" dirty="0">
                <a:solidFill>
                  <a:srgbClr val="003366"/>
                </a:solidFill>
                <a:latin typeface="Arial"/>
                <a:cs typeface="Arial"/>
              </a:rPr>
              <a:t>control to the process to</a:t>
            </a:r>
            <a:r>
              <a:rPr sz="2000" b="1" spc="-120" dirty="0">
                <a:solidFill>
                  <a:srgbClr val="003366"/>
                </a:solidFill>
                <a:latin typeface="Arial"/>
                <a:cs typeface="Arial"/>
              </a:rPr>
              <a:t> </a:t>
            </a:r>
            <a:r>
              <a:rPr sz="2000" b="1" dirty="0">
                <a:solidFill>
                  <a:srgbClr val="003366"/>
                </a:solidFill>
                <a:latin typeface="Arial"/>
                <a:cs typeface="Arial"/>
              </a:rPr>
              <a:t>regain  control or terminate the</a:t>
            </a:r>
            <a:r>
              <a:rPr sz="2000" b="1" spc="-85" dirty="0">
                <a:solidFill>
                  <a:srgbClr val="003366"/>
                </a:solidFill>
                <a:latin typeface="Arial"/>
                <a:cs typeface="Arial"/>
              </a:rPr>
              <a:t> </a:t>
            </a:r>
            <a:r>
              <a:rPr sz="2000" b="1" dirty="0">
                <a:solidFill>
                  <a:srgbClr val="003366"/>
                </a:solidFill>
                <a:latin typeface="Arial"/>
                <a:cs typeface="Arial"/>
              </a:rPr>
              <a:t>program.</a:t>
            </a:r>
            <a:endParaRPr sz="2000">
              <a:latin typeface="Arial"/>
              <a:cs typeface="Arial"/>
            </a:endParaRPr>
          </a:p>
        </p:txBody>
      </p:sp>
      <p:grpSp>
        <p:nvGrpSpPr>
          <p:cNvPr id="5" name="object 5"/>
          <p:cNvGrpSpPr/>
          <p:nvPr/>
        </p:nvGrpSpPr>
        <p:grpSpPr>
          <a:xfrm>
            <a:off x="1187196" y="4083050"/>
            <a:ext cx="7559040" cy="2324100"/>
            <a:chOff x="1187196" y="4083050"/>
            <a:chExt cx="7559040" cy="2324100"/>
          </a:xfrm>
        </p:grpSpPr>
        <p:sp>
          <p:nvSpPr>
            <p:cNvPr id="6" name="object 6"/>
            <p:cNvSpPr/>
            <p:nvPr/>
          </p:nvSpPr>
          <p:spPr>
            <a:xfrm>
              <a:off x="1225296" y="4120896"/>
              <a:ext cx="7482840" cy="22479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87196" y="4083049"/>
              <a:ext cx="7559040" cy="2324100"/>
            </a:xfrm>
            <a:custGeom>
              <a:avLst/>
              <a:gdLst/>
              <a:ahLst/>
              <a:cxnLst/>
              <a:rect l="l" t="t" r="r" b="b"/>
              <a:pathLst>
                <a:path w="7559040" h="2324100">
                  <a:moveTo>
                    <a:pt x="7533640" y="25400"/>
                  </a:moveTo>
                  <a:lnTo>
                    <a:pt x="25400" y="25400"/>
                  </a:lnTo>
                  <a:lnTo>
                    <a:pt x="25400" y="38100"/>
                  </a:lnTo>
                  <a:lnTo>
                    <a:pt x="25400" y="2286000"/>
                  </a:lnTo>
                  <a:lnTo>
                    <a:pt x="25400" y="2298700"/>
                  </a:lnTo>
                  <a:lnTo>
                    <a:pt x="7533640" y="2298700"/>
                  </a:lnTo>
                  <a:lnTo>
                    <a:pt x="7533640" y="2286000"/>
                  </a:lnTo>
                  <a:lnTo>
                    <a:pt x="38100" y="2286000"/>
                  </a:lnTo>
                  <a:lnTo>
                    <a:pt x="38100" y="38100"/>
                  </a:lnTo>
                  <a:lnTo>
                    <a:pt x="7520940" y="38100"/>
                  </a:lnTo>
                  <a:lnTo>
                    <a:pt x="7520940" y="2285746"/>
                  </a:lnTo>
                  <a:lnTo>
                    <a:pt x="7533640" y="2285746"/>
                  </a:lnTo>
                  <a:lnTo>
                    <a:pt x="7533640" y="38100"/>
                  </a:lnTo>
                  <a:lnTo>
                    <a:pt x="7533640" y="37846"/>
                  </a:lnTo>
                  <a:lnTo>
                    <a:pt x="7533640" y="25400"/>
                  </a:lnTo>
                  <a:close/>
                </a:path>
                <a:path w="7559040" h="2324100">
                  <a:moveTo>
                    <a:pt x="7559040" y="0"/>
                  </a:moveTo>
                  <a:lnTo>
                    <a:pt x="0" y="0"/>
                  </a:lnTo>
                  <a:lnTo>
                    <a:pt x="0" y="12700"/>
                  </a:lnTo>
                  <a:lnTo>
                    <a:pt x="0" y="2311400"/>
                  </a:lnTo>
                  <a:lnTo>
                    <a:pt x="0" y="2324100"/>
                  </a:lnTo>
                  <a:lnTo>
                    <a:pt x="7559040" y="2324100"/>
                  </a:lnTo>
                  <a:lnTo>
                    <a:pt x="7559040" y="2311400"/>
                  </a:lnTo>
                  <a:lnTo>
                    <a:pt x="12700" y="2311400"/>
                  </a:lnTo>
                  <a:lnTo>
                    <a:pt x="12700" y="12700"/>
                  </a:lnTo>
                  <a:lnTo>
                    <a:pt x="7546340" y="12700"/>
                  </a:lnTo>
                  <a:lnTo>
                    <a:pt x="7546340" y="2311146"/>
                  </a:lnTo>
                  <a:lnTo>
                    <a:pt x="7559040" y="2311146"/>
                  </a:lnTo>
                  <a:lnTo>
                    <a:pt x="7559040" y="12700"/>
                  </a:lnTo>
                  <a:lnTo>
                    <a:pt x="7559040" y="12446"/>
                  </a:lnTo>
                  <a:lnTo>
                    <a:pt x="7559040" y="0"/>
                  </a:lnTo>
                  <a:close/>
                </a:path>
              </a:pathLst>
            </a:custGeom>
            <a:solidFill>
              <a:srgbClr val="CC6600"/>
            </a:solid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5226" y="230504"/>
            <a:ext cx="3573374" cy="635000"/>
          </a:xfrm>
          <a:prstGeom prst="rect">
            <a:avLst/>
          </a:prstGeom>
        </p:spPr>
        <p:txBody>
          <a:bodyPr vert="horz" wrap="square" lIns="0" tIns="12065" rIns="0" bIns="0" rtlCol="0">
            <a:spAutoFit/>
          </a:bodyPr>
          <a:lstStyle/>
          <a:p>
            <a:pPr marL="12700">
              <a:lnSpc>
                <a:spcPct val="100000"/>
              </a:lnSpc>
              <a:spcBef>
                <a:spcPts val="95"/>
              </a:spcBef>
            </a:pPr>
            <a:r>
              <a:rPr spc="-5" dirty="0"/>
              <a:t>System</a:t>
            </a:r>
            <a:r>
              <a:rPr spc="-60" dirty="0"/>
              <a:t> </a:t>
            </a:r>
            <a:r>
              <a:rPr spc="-5" dirty="0"/>
              <a:t>Calls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38</a:t>
            </a:fld>
            <a:endParaRPr dirty="0"/>
          </a:p>
        </p:txBody>
      </p:sp>
      <p:sp>
        <p:nvSpPr>
          <p:cNvPr id="4" name="object 4"/>
          <p:cNvSpPr txBox="1"/>
          <p:nvPr/>
        </p:nvSpPr>
        <p:spPr>
          <a:xfrm>
            <a:off x="350926" y="971924"/>
            <a:ext cx="7530465" cy="4306570"/>
          </a:xfrm>
          <a:prstGeom prst="rect">
            <a:avLst/>
          </a:prstGeom>
        </p:spPr>
        <p:txBody>
          <a:bodyPr vert="horz" wrap="square" lIns="0" tIns="85725" rIns="0" bIns="0" rtlCol="0">
            <a:spAutoFit/>
          </a:bodyPr>
          <a:lstStyle/>
          <a:p>
            <a:pPr marL="355600" indent="-342900">
              <a:lnSpc>
                <a:spcPct val="100000"/>
              </a:lnSpc>
              <a:spcBef>
                <a:spcPts val="675"/>
              </a:spcBef>
              <a:buClr>
                <a:srgbClr val="006666"/>
              </a:buClr>
              <a:buFont typeface="Wingdings"/>
              <a:buChar char=""/>
              <a:tabLst>
                <a:tab pos="354965" algn="l"/>
                <a:tab pos="355600" algn="l"/>
              </a:tabLst>
            </a:pPr>
            <a:r>
              <a:rPr sz="2400" b="1" dirty="0">
                <a:solidFill>
                  <a:srgbClr val="003300"/>
                </a:solidFill>
                <a:latin typeface="Arial"/>
                <a:cs typeface="Arial"/>
              </a:rPr>
              <a:t>The </a:t>
            </a:r>
            <a:r>
              <a:rPr sz="2400" b="1" spc="-5" dirty="0">
                <a:solidFill>
                  <a:srgbClr val="003300"/>
                </a:solidFill>
                <a:latin typeface="Arial"/>
                <a:cs typeface="Arial"/>
              </a:rPr>
              <a:t>interface </a:t>
            </a:r>
            <a:r>
              <a:rPr sz="2400" b="1" dirty="0">
                <a:solidFill>
                  <a:srgbClr val="003300"/>
                </a:solidFill>
                <a:latin typeface="Arial"/>
                <a:cs typeface="Arial"/>
              </a:rPr>
              <a:t>that </a:t>
            </a:r>
            <a:r>
              <a:rPr sz="2400" b="1" spc="-5" dirty="0">
                <a:solidFill>
                  <a:srgbClr val="003300"/>
                </a:solidFill>
                <a:latin typeface="Arial"/>
                <a:cs typeface="Arial"/>
              </a:rPr>
              <a:t>offers </a:t>
            </a:r>
            <a:r>
              <a:rPr sz="2400" b="1" dirty="0">
                <a:solidFill>
                  <a:srgbClr val="003300"/>
                </a:solidFill>
                <a:latin typeface="Arial"/>
                <a:cs typeface="Arial"/>
              </a:rPr>
              <a:t>OS </a:t>
            </a:r>
            <a:r>
              <a:rPr sz="2400" b="1" spc="-5" dirty="0">
                <a:solidFill>
                  <a:srgbClr val="003300"/>
                </a:solidFill>
                <a:latin typeface="Arial"/>
                <a:cs typeface="Arial"/>
              </a:rPr>
              <a:t>services </a:t>
            </a:r>
            <a:r>
              <a:rPr sz="2400" b="1" dirty="0">
                <a:solidFill>
                  <a:srgbClr val="003300"/>
                </a:solidFill>
                <a:latin typeface="Arial"/>
                <a:cs typeface="Arial"/>
              </a:rPr>
              <a:t>to</a:t>
            </a:r>
            <a:r>
              <a:rPr sz="2400" b="1" spc="10" dirty="0">
                <a:solidFill>
                  <a:srgbClr val="003300"/>
                </a:solidFill>
                <a:latin typeface="Arial"/>
                <a:cs typeface="Arial"/>
              </a:rPr>
              <a:t> </a:t>
            </a:r>
            <a:r>
              <a:rPr sz="2400" b="1" spc="-5" dirty="0">
                <a:solidFill>
                  <a:srgbClr val="003300"/>
                </a:solidFill>
                <a:latin typeface="Arial"/>
                <a:cs typeface="Arial"/>
              </a:rPr>
              <a:t>programs</a:t>
            </a:r>
            <a:endParaRPr sz="240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Process</a:t>
            </a:r>
            <a:r>
              <a:rPr sz="2200" b="1" spc="5" dirty="0">
                <a:solidFill>
                  <a:srgbClr val="003366"/>
                </a:solidFill>
                <a:latin typeface="Arial"/>
                <a:cs typeface="Arial"/>
              </a:rPr>
              <a:t> </a:t>
            </a:r>
            <a:r>
              <a:rPr sz="2200" b="1" spc="-5" dirty="0">
                <a:solidFill>
                  <a:srgbClr val="003366"/>
                </a:solidFill>
                <a:latin typeface="Arial"/>
                <a:cs typeface="Arial"/>
              </a:rPr>
              <a:t>control:</a:t>
            </a:r>
            <a:endParaRPr sz="2200">
              <a:latin typeface="Arial"/>
              <a:cs typeface="Arial"/>
            </a:endParaRPr>
          </a:p>
          <a:p>
            <a:pPr marL="1155700" lvl="2" indent="-229870">
              <a:lnSpc>
                <a:spcPct val="100000"/>
              </a:lnSpc>
              <a:spcBef>
                <a:spcPts val="490"/>
              </a:spcBef>
              <a:buClr>
                <a:srgbClr val="009999"/>
              </a:buClr>
              <a:buSzPct val="65000"/>
              <a:buFont typeface="Arial"/>
              <a:buChar char="•"/>
              <a:tabLst>
                <a:tab pos="1155700" algn="l"/>
                <a:tab pos="1156335" algn="l"/>
              </a:tabLst>
            </a:pPr>
            <a:r>
              <a:rPr sz="2000" b="1" dirty="0">
                <a:solidFill>
                  <a:srgbClr val="006666"/>
                </a:solidFill>
                <a:latin typeface="Arial"/>
                <a:cs typeface="Arial"/>
              </a:rPr>
              <a:t>to run a</a:t>
            </a:r>
            <a:r>
              <a:rPr sz="2000" b="1" spc="-40" dirty="0">
                <a:solidFill>
                  <a:srgbClr val="006666"/>
                </a:solidFill>
                <a:latin typeface="Arial"/>
                <a:cs typeface="Arial"/>
              </a:rPr>
              <a:t> </a:t>
            </a:r>
            <a:r>
              <a:rPr sz="2000" b="1" dirty="0">
                <a:solidFill>
                  <a:srgbClr val="006666"/>
                </a:solidFill>
                <a:latin typeface="Arial"/>
                <a:cs typeface="Arial"/>
              </a:rPr>
              <a:t>program.</a:t>
            </a:r>
            <a:endParaRPr sz="2000">
              <a:latin typeface="Arial"/>
              <a:cs typeface="Arial"/>
            </a:endParaRPr>
          </a:p>
          <a:p>
            <a:pPr marL="756285" lvl="1" indent="-287020">
              <a:lnSpc>
                <a:spcPct val="100000"/>
              </a:lnSpc>
              <a:spcBef>
                <a:spcPts val="52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File</a:t>
            </a:r>
            <a:r>
              <a:rPr sz="2200" b="1" spc="10" dirty="0">
                <a:solidFill>
                  <a:srgbClr val="003366"/>
                </a:solidFill>
                <a:latin typeface="Arial"/>
                <a:cs typeface="Arial"/>
              </a:rPr>
              <a:t> </a:t>
            </a:r>
            <a:r>
              <a:rPr sz="2200" b="1" spc="-5" dirty="0">
                <a:solidFill>
                  <a:srgbClr val="003366"/>
                </a:solidFill>
                <a:latin typeface="Arial"/>
                <a:cs typeface="Arial"/>
              </a:rPr>
              <a:t>management:</a:t>
            </a:r>
            <a:endParaRPr sz="2200">
              <a:latin typeface="Arial"/>
              <a:cs typeface="Arial"/>
            </a:endParaRPr>
          </a:p>
          <a:p>
            <a:pPr marL="1155700" lvl="2" indent="-229870">
              <a:lnSpc>
                <a:spcPct val="100000"/>
              </a:lnSpc>
              <a:spcBef>
                <a:spcPts val="490"/>
              </a:spcBef>
              <a:buClr>
                <a:srgbClr val="009999"/>
              </a:buClr>
              <a:buSzPct val="65000"/>
              <a:buFont typeface="Arial"/>
              <a:buChar char="•"/>
              <a:tabLst>
                <a:tab pos="1155700" algn="l"/>
                <a:tab pos="1156335" algn="l"/>
              </a:tabLst>
            </a:pPr>
            <a:r>
              <a:rPr sz="2000" b="1" dirty="0">
                <a:solidFill>
                  <a:srgbClr val="006666"/>
                </a:solidFill>
                <a:latin typeface="Arial"/>
                <a:cs typeface="Arial"/>
              </a:rPr>
              <a:t>create / open / read / write a file, </a:t>
            </a:r>
            <a:r>
              <a:rPr sz="2000" b="1" spc="-5" dirty="0">
                <a:solidFill>
                  <a:srgbClr val="006666"/>
                </a:solidFill>
                <a:latin typeface="Arial"/>
                <a:cs typeface="Arial"/>
              </a:rPr>
              <a:t>list </a:t>
            </a:r>
            <a:r>
              <a:rPr sz="2000" b="1" dirty="0">
                <a:solidFill>
                  <a:srgbClr val="006666"/>
                </a:solidFill>
                <a:latin typeface="Arial"/>
                <a:cs typeface="Arial"/>
              </a:rPr>
              <a:t>a</a:t>
            </a:r>
            <a:r>
              <a:rPr sz="2000" b="1" spc="-225" dirty="0">
                <a:solidFill>
                  <a:srgbClr val="006666"/>
                </a:solidFill>
                <a:latin typeface="Arial"/>
                <a:cs typeface="Arial"/>
              </a:rPr>
              <a:t> </a:t>
            </a:r>
            <a:r>
              <a:rPr sz="2000" b="1" spc="-5" dirty="0">
                <a:solidFill>
                  <a:srgbClr val="006666"/>
                </a:solidFill>
                <a:latin typeface="Arial"/>
                <a:cs typeface="Arial"/>
              </a:rPr>
              <a:t>directory.</a:t>
            </a:r>
            <a:endParaRPr sz="2000">
              <a:latin typeface="Arial"/>
              <a:cs typeface="Arial"/>
            </a:endParaRPr>
          </a:p>
          <a:p>
            <a:pPr marL="756285" lvl="1" indent="-287020">
              <a:lnSpc>
                <a:spcPct val="100000"/>
              </a:lnSpc>
              <a:spcBef>
                <a:spcPts val="52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Device</a:t>
            </a:r>
            <a:r>
              <a:rPr sz="2200" b="1" spc="10" dirty="0">
                <a:solidFill>
                  <a:srgbClr val="003366"/>
                </a:solidFill>
                <a:latin typeface="Arial"/>
                <a:cs typeface="Arial"/>
              </a:rPr>
              <a:t> </a:t>
            </a:r>
            <a:r>
              <a:rPr sz="2200" b="1" spc="-5" dirty="0">
                <a:solidFill>
                  <a:srgbClr val="003366"/>
                </a:solidFill>
                <a:latin typeface="Arial"/>
                <a:cs typeface="Arial"/>
              </a:rPr>
              <a:t>management:</a:t>
            </a:r>
            <a:endParaRPr sz="2200">
              <a:latin typeface="Arial"/>
              <a:cs typeface="Arial"/>
            </a:endParaRPr>
          </a:p>
          <a:p>
            <a:pPr marL="1155700" lvl="2" indent="-229870">
              <a:lnSpc>
                <a:spcPct val="100000"/>
              </a:lnSpc>
              <a:spcBef>
                <a:spcPts val="490"/>
              </a:spcBef>
              <a:buClr>
                <a:srgbClr val="009999"/>
              </a:buClr>
              <a:buSzPct val="65000"/>
              <a:buFont typeface="Arial"/>
              <a:buChar char="•"/>
              <a:tabLst>
                <a:tab pos="1155700" algn="l"/>
                <a:tab pos="1156335" algn="l"/>
              </a:tabLst>
            </a:pPr>
            <a:r>
              <a:rPr sz="2000" b="1" dirty="0">
                <a:solidFill>
                  <a:srgbClr val="006666"/>
                </a:solidFill>
                <a:latin typeface="Arial"/>
                <a:cs typeface="Arial"/>
              </a:rPr>
              <a:t>request / release of a</a:t>
            </a:r>
            <a:r>
              <a:rPr sz="2000" b="1" spc="-90" dirty="0">
                <a:solidFill>
                  <a:srgbClr val="006666"/>
                </a:solidFill>
                <a:latin typeface="Arial"/>
                <a:cs typeface="Arial"/>
              </a:rPr>
              <a:t> </a:t>
            </a:r>
            <a:r>
              <a:rPr sz="2000" b="1" spc="-5" dirty="0">
                <a:solidFill>
                  <a:srgbClr val="006666"/>
                </a:solidFill>
                <a:latin typeface="Arial"/>
                <a:cs typeface="Arial"/>
              </a:rPr>
              <a:t>device</a:t>
            </a:r>
            <a:endParaRPr sz="2000">
              <a:latin typeface="Arial"/>
              <a:cs typeface="Arial"/>
            </a:endParaRPr>
          </a:p>
          <a:p>
            <a:pPr marL="756285" lvl="1" indent="-287020">
              <a:lnSpc>
                <a:spcPct val="100000"/>
              </a:lnSpc>
              <a:spcBef>
                <a:spcPts val="52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Information</a:t>
            </a:r>
            <a:r>
              <a:rPr sz="2200" b="1" spc="20" dirty="0">
                <a:solidFill>
                  <a:srgbClr val="003366"/>
                </a:solidFill>
                <a:latin typeface="Arial"/>
                <a:cs typeface="Arial"/>
              </a:rPr>
              <a:t> </a:t>
            </a:r>
            <a:r>
              <a:rPr sz="2200" b="1" spc="-5" dirty="0">
                <a:solidFill>
                  <a:srgbClr val="003366"/>
                </a:solidFill>
                <a:latin typeface="Arial"/>
                <a:cs typeface="Arial"/>
              </a:rPr>
              <a:t>management:</a:t>
            </a:r>
            <a:endParaRPr sz="2200">
              <a:latin typeface="Arial"/>
              <a:cs typeface="Arial"/>
            </a:endParaRPr>
          </a:p>
          <a:p>
            <a:pPr marL="1155700" lvl="2" indent="-229870">
              <a:lnSpc>
                <a:spcPct val="100000"/>
              </a:lnSpc>
              <a:spcBef>
                <a:spcPts val="484"/>
              </a:spcBef>
              <a:buClr>
                <a:srgbClr val="009999"/>
              </a:buClr>
              <a:buSzPct val="65000"/>
              <a:buFont typeface="Arial"/>
              <a:buChar char="•"/>
              <a:tabLst>
                <a:tab pos="1155700" algn="l"/>
                <a:tab pos="1156335" algn="l"/>
              </a:tabLst>
            </a:pPr>
            <a:r>
              <a:rPr sz="2000" b="1" dirty="0">
                <a:solidFill>
                  <a:srgbClr val="006666"/>
                </a:solidFill>
                <a:latin typeface="Arial"/>
                <a:cs typeface="Arial"/>
              </a:rPr>
              <a:t>time management, process attributes and</a:t>
            </a:r>
            <a:r>
              <a:rPr sz="2000" b="1" spc="-145" dirty="0">
                <a:solidFill>
                  <a:srgbClr val="006666"/>
                </a:solidFill>
                <a:latin typeface="Arial"/>
                <a:cs typeface="Arial"/>
              </a:rPr>
              <a:t> </a:t>
            </a:r>
            <a:r>
              <a:rPr sz="2000" b="1" dirty="0">
                <a:solidFill>
                  <a:srgbClr val="006666"/>
                </a:solidFill>
                <a:latin typeface="Arial"/>
                <a:cs typeface="Arial"/>
              </a:rPr>
              <a:t>files</a:t>
            </a:r>
            <a:endParaRPr sz="2000">
              <a:latin typeface="Arial"/>
              <a:cs typeface="Arial"/>
            </a:endParaRPr>
          </a:p>
          <a:p>
            <a:pPr marL="756285" lvl="1" indent="-287020">
              <a:lnSpc>
                <a:spcPct val="100000"/>
              </a:lnSpc>
              <a:spcBef>
                <a:spcPts val="525"/>
              </a:spcBef>
              <a:buClr>
                <a:srgbClr val="336699"/>
              </a:buClr>
              <a:buSzPct val="75000"/>
              <a:buFont typeface="Wingdings"/>
              <a:buChar char=""/>
              <a:tabLst>
                <a:tab pos="756285" algn="l"/>
                <a:tab pos="756920" algn="l"/>
              </a:tabLst>
            </a:pPr>
            <a:r>
              <a:rPr sz="2200" b="1" spc="-5" dirty="0">
                <a:solidFill>
                  <a:srgbClr val="003366"/>
                </a:solidFill>
                <a:latin typeface="Arial"/>
                <a:cs typeface="Arial"/>
              </a:rPr>
              <a:t>Communication:</a:t>
            </a:r>
            <a:endParaRPr sz="2200">
              <a:latin typeface="Arial"/>
              <a:cs typeface="Arial"/>
            </a:endParaRPr>
          </a:p>
          <a:p>
            <a:pPr marL="1155700" lvl="2" indent="-229870">
              <a:lnSpc>
                <a:spcPct val="100000"/>
              </a:lnSpc>
              <a:spcBef>
                <a:spcPts val="489"/>
              </a:spcBef>
              <a:buClr>
                <a:srgbClr val="009999"/>
              </a:buClr>
              <a:buSzPct val="65000"/>
              <a:buFont typeface="Arial"/>
              <a:buChar char="•"/>
              <a:tabLst>
                <a:tab pos="1155700" algn="l"/>
                <a:tab pos="1156335" algn="l"/>
              </a:tabLst>
            </a:pPr>
            <a:r>
              <a:rPr sz="2000" b="1" dirty="0">
                <a:solidFill>
                  <a:srgbClr val="006666"/>
                </a:solidFill>
                <a:latin typeface="Arial"/>
                <a:cs typeface="Arial"/>
              </a:rPr>
              <a:t>open / close a connection, send / </a:t>
            </a:r>
            <a:r>
              <a:rPr sz="2000" b="1" spc="-5" dirty="0">
                <a:solidFill>
                  <a:srgbClr val="006666"/>
                </a:solidFill>
                <a:latin typeface="Arial"/>
                <a:cs typeface="Arial"/>
              </a:rPr>
              <a:t>receive</a:t>
            </a:r>
            <a:r>
              <a:rPr sz="2000" b="1" spc="-120" dirty="0">
                <a:solidFill>
                  <a:srgbClr val="006666"/>
                </a:solidFill>
                <a:latin typeface="Arial"/>
                <a:cs typeface="Arial"/>
              </a:rPr>
              <a:t> </a:t>
            </a:r>
            <a:r>
              <a:rPr sz="2000" b="1" dirty="0">
                <a:solidFill>
                  <a:srgbClr val="006666"/>
                </a:solidFill>
                <a:latin typeface="Arial"/>
                <a:cs typeface="Arial"/>
              </a:rPr>
              <a:t>messages</a:t>
            </a:r>
            <a:endParaRPr sz="20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35050" y="393318"/>
            <a:ext cx="6803949" cy="635000"/>
          </a:xfrm>
          <a:prstGeom prst="rect">
            <a:avLst/>
          </a:prstGeom>
        </p:spPr>
        <p:txBody>
          <a:bodyPr vert="horz" wrap="square" lIns="0" tIns="12065" rIns="0" bIns="0" rtlCol="0">
            <a:spAutoFit/>
          </a:bodyPr>
          <a:lstStyle/>
          <a:p>
            <a:pPr marL="12700">
              <a:lnSpc>
                <a:spcPct val="100000"/>
              </a:lnSpc>
              <a:spcBef>
                <a:spcPts val="95"/>
              </a:spcBef>
            </a:pPr>
            <a:r>
              <a:rPr spc="-5" dirty="0"/>
              <a:t>System Call</a:t>
            </a:r>
            <a:r>
              <a:rPr spc="-20" dirty="0"/>
              <a:t> </a:t>
            </a:r>
            <a:r>
              <a:rPr spc="-5" dirty="0"/>
              <a:t>(continued)</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39</a:t>
            </a:fld>
            <a:endParaRPr dirty="0"/>
          </a:p>
        </p:txBody>
      </p:sp>
      <p:sp>
        <p:nvSpPr>
          <p:cNvPr id="7" name="object 7"/>
          <p:cNvSpPr txBox="1"/>
          <p:nvPr/>
        </p:nvSpPr>
        <p:spPr>
          <a:xfrm>
            <a:off x="501802" y="1308861"/>
            <a:ext cx="8489798" cy="4508927"/>
          </a:xfrm>
          <a:prstGeom prst="rect">
            <a:avLst/>
          </a:prstGeom>
        </p:spPr>
        <p:txBody>
          <a:bodyPr vert="horz" wrap="square" lIns="0" tIns="12700" rIns="0" bIns="0" rtlCol="0">
            <a:spAutoFit/>
          </a:bodyPr>
          <a:lstStyle/>
          <a:p>
            <a:pPr marL="355600" marR="1308100" indent="-342900">
              <a:lnSpc>
                <a:spcPct val="100000"/>
              </a:lnSpc>
              <a:spcBef>
                <a:spcPts val="100"/>
              </a:spcBef>
              <a:buClr>
                <a:srgbClr val="006666"/>
              </a:buClr>
              <a:buFont typeface="Wingdings"/>
              <a:buChar char=""/>
              <a:tabLst>
                <a:tab pos="354965" algn="l"/>
                <a:tab pos="355600" algn="l"/>
              </a:tabLst>
            </a:pPr>
            <a:r>
              <a:rPr sz="2400" b="1" spc="-5" dirty="0">
                <a:solidFill>
                  <a:srgbClr val="003300"/>
                </a:solidFill>
                <a:latin typeface="Arial"/>
                <a:cs typeface="Arial"/>
              </a:rPr>
              <a:t>Normally </a:t>
            </a:r>
            <a:r>
              <a:rPr sz="2400" b="1" dirty="0">
                <a:solidFill>
                  <a:srgbClr val="003300"/>
                </a:solidFill>
                <a:latin typeface="Arial"/>
                <a:cs typeface="Arial"/>
              </a:rPr>
              <a:t>written </a:t>
            </a:r>
            <a:r>
              <a:rPr sz="2400" b="1" spc="5" dirty="0">
                <a:solidFill>
                  <a:srgbClr val="003300"/>
                </a:solidFill>
                <a:latin typeface="Arial"/>
                <a:cs typeface="Arial"/>
              </a:rPr>
              <a:t>with </a:t>
            </a:r>
            <a:r>
              <a:rPr sz="2400" b="1" dirty="0">
                <a:solidFill>
                  <a:srgbClr val="003300"/>
                </a:solidFill>
                <a:latin typeface="Arial"/>
                <a:cs typeface="Arial"/>
              </a:rPr>
              <a:t>high level</a:t>
            </a:r>
            <a:r>
              <a:rPr sz="2400" b="1" spc="-150" dirty="0">
                <a:solidFill>
                  <a:srgbClr val="003300"/>
                </a:solidFill>
                <a:latin typeface="Arial"/>
                <a:cs typeface="Arial"/>
              </a:rPr>
              <a:t> </a:t>
            </a:r>
            <a:r>
              <a:rPr sz="2400" b="1" dirty="0">
                <a:solidFill>
                  <a:srgbClr val="003300"/>
                </a:solidFill>
                <a:latin typeface="Arial"/>
                <a:cs typeface="Arial"/>
              </a:rPr>
              <a:t>programming  </a:t>
            </a:r>
            <a:r>
              <a:rPr sz="2400" b="1" spc="-5" dirty="0">
                <a:solidFill>
                  <a:srgbClr val="003300"/>
                </a:solidFill>
                <a:latin typeface="Arial"/>
                <a:cs typeface="Arial"/>
              </a:rPr>
              <a:t>language (eg</a:t>
            </a:r>
            <a:r>
              <a:rPr sz="2400" b="1" spc="-10" dirty="0">
                <a:solidFill>
                  <a:srgbClr val="003300"/>
                </a:solidFill>
                <a:latin typeface="Arial"/>
                <a:cs typeface="Arial"/>
              </a:rPr>
              <a:t> </a:t>
            </a:r>
            <a:r>
              <a:rPr sz="2400" b="1" dirty="0">
                <a:solidFill>
                  <a:srgbClr val="003300"/>
                </a:solidFill>
                <a:latin typeface="Arial"/>
                <a:cs typeface="Arial"/>
              </a:rPr>
              <a:t>C)</a:t>
            </a:r>
            <a:r>
              <a:rPr lang="en-CA" sz="2400" b="1" dirty="0">
                <a:solidFill>
                  <a:srgbClr val="003300"/>
                </a:solidFill>
                <a:latin typeface="Arial"/>
                <a:cs typeface="Arial"/>
              </a:rPr>
              <a:t> (such as open, write, read…) </a:t>
            </a:r>
            <a:r>
              <a:rPr sz="2400" b="1" dirty="0">
                <a:solidFill>
                  <a:srgbClr val="003300"/>
                </a:solidFill>
                <a:latin typeface="Arial"/>
                <a:cs typeface="Arial"/>
              </a:rPr>
              <a:t>.</a:t>
            </a:r>
            <a:endParaRPr sz="2400" dirty="0">
              <a:latin typeface="Arial"/>
              <a:cs typeface="Arial"/>
            </a:endParaRPr>
          </a:p>
          <a:p>
            <a:pPr marL="355600" indent="-342900">
              <a:lnSpc>
                <a:spcPct val="100000"/>
              </a:lnSpc>
              <a:spcBef>
                <a:spcPts val="575"/>
              </a:spcBef>
              <a:buClr>
                <a:srgbClr val="006666"/>
              </a:buClr>
              <a:buFont typeface="Wingdings"/>
              <a:buChar char=""/>
              <a:tabLst>
                <a:tab pos="354965" algn="l"/>
                <a:tab pos="355600" algn="l"/>
              </a:tabLst>
            </a:pPr>
            <a:r>
              <a:rPr sz="2400" b="1" dirty="0">
                <a:solidFill>
                  <a:srgbClr val="003300"/>
                </a:solidFill>
                <a:latin typeface="Arial"/>
                <a:cs typeface="Arial"/>
              </a:rPr>
              <a:t>Implemented with software interrupt </a:t>
            </a:r>
            <a:r>
              <a:rPr sz="2400" b="1" spc="-5" dirty="0">
                <a:solidFill>
                  <a:srgbClr val="003300"/>
                </a:solidFill>
                <a:latin typeface="Arial"/>
                <a:cs typeface="Arial"/>
              </a:rPr>
              <a:t>(called </a:t>
            </a:r>
            <a:r>
              <a:rPr sz="2400" b="1" dirty="0">
                <a:solidFill>
                  <a:srgbClr val="003300"/>
                </a:solidFill>
                <a:latin typeface="Arial"/>
                <a:cs typeface="Arial"/>
              </a:rPr>
              <a:t>from</a:t>
            </a:r>
            <a:r>
              <a:rPr sz="2400" b="1" spc="-130" dirty="0">
                <a:solidFill>
                  <a:srgbClr val="003300"/>
                </a:solidFill>
                <a:latin typeface="Arial"/>
                <a:cs typeface="Arial"/>
              </a:rPr>
              <a:t> </a:t>
            </a:r>
            <a:r>
              <a:rPr sz="2400" b="1" spc="-5" dirty="0">
                <a:solidFill>
                  <a:srgbClr val="003300"/>
                </a:solidFill>
                <a:latin typeface="Arial"/>
                <a:cs typeface="Arial"/>
              </a:rPr>
              <a:t>user</a:t>
            </a:r>
            <a:endParaRPr sz="2400" dirty="0">
              <a:latin typeface="Arial"/>
              <a:cs typeface="Arial"/>
            </a:endParaRPr>
          </a:p>
          <a:p>
            <a:pPr marL="355600">
              <a:lnSpc>
                <a:spcPct val="100000"/>
              </a:lnSpc>
              <a:spcBef>
                <a:spcPts val="5"/>
              </a:spcBef>
            </a:pPr>
            <a:r>
              <a:rPr sz="2400" b="1" spc="-5" dirty="0">
                <a:solidFill>
                  <a:srgbClr val="003300"/>
                </a:solidFill>
                <a:latin typeface="Arial"/>
                <a:cs typeface="Arial"/>
              </a:rPr>
              <a:t>p</a:t>
            </a:r>
            <a:r>
              <a:rPr lang="en-CA" sz="2400" b="1" spc="-5" dirty="0" err="1">
                <a:solidFill>
                  <a:srgbClr val="003300"/>
                </a:solidFill>
                <a:latin typeface="Arial"/>
                <a:cs typeface="Arial"/>
              </a:rPr>
              <a:t>ro</a:t>
            </a:r>
            <a:r>
              <a:rPr sz="2400" b="1" spc="-5" dirty="0">
                <a:solidFill>
                  <a:srgbClr val="003300"/>
                </a:solidFill>
                <a:latin typeface="Arial"/>
                <a:cs typeface="Arial"/>
              </a:rPr>
              <a:t>g</a:t>
            </a:r>
            <a:r>
              <a:rPr lang="en-CA" sz="2400" b="1" spc="-5" dirty="0" err="1">
                <a:solidFill>
                  <a:srgbClr val="003300"/>
                </a:solidFill>
                <a:latin typeface="Arial"/>
                <a:cs typeface="Arial"/>
              </a:rPr>
              <a:t>ra</a:t>
            </a:r>
            <a:r>
              <a:rPr sz="2400" b="1" spc="-5" dirty="0">
                <a:solidFill>
                  <a:srgbClr val="003300"/>
                </a:solidFill>
                <a:latin typeface="Arial"/>
                <a:cs typeface="Arial"/>
              </a:rPr>
              <a:t>m </a:t>
            </a:r>
            <a:r>
              <a:rPr sz="2400" b="1" dirty="0">
                <a:solidFill>
                  <a:srgbClr val="003300"/>
                </a:solidFill>
                <a:latin typeface="Arial"/>
                <a:cs typeface="Arial"/>
              </a:rPr>
              <a:t>by invoking </a:t>
            </a:r>
            <a:r>
              <a:rPr sz="2400" b="1" spc="-5" dirty="0">
                <a:solidFill>
                  <a:srgbClr val="003366"/>
                </a:solidFill>
                <a:latin typeface="Arial"/>
                <a:cs typeface="Arial"/>
              </a:rPr>
              <a:t>trap</a:t>
            </a:r>
            <a:r>
              <a:rPr sz="2400" b="1" spc="-45" dirty="0">
                <a:solidFill>
                  <a:srgbClr val="003366"/>
                </a:solidFill>
                <a:latin typeface="Arial"/>
                <a:cs typeface="Arial"/>
              </a:rPr>
              <a:t> </a:t>
            </a:r>
            <a:r>
              <a:rPr sz="2400" b="1" dirty="0">
                <a:solidFill>
                  <a:srgbClr val="003300"/>
                </a:solidFill>
                <a:latin typeface="Arial"/>
                <a:cs typeface="Arial"/>
              </a:rPr>
              <a:t>instruction</a:t>
            </a:r>
            <a:endParaRPr sz="2400" dirty="0">
              <a:latin typeface="Arial"/>
              <a:cs typeface="Arial"/>
            </a:endParaRPr>
          </a:p>
          <a:p>
            <a:pPr marL="756285" marR="100965" lvl="1" indent="-287020">
              <a:lnSpc>
                <a:spcPct val="100000"/>
              </a:lnSpc>
              <a:spcBef>
                <a:spcPts val="52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The software interrupt changes the mode bit to kernel  mode and calls the appropriate subroutine according to  an array of </a:t>
            </a:r>
            <a:r>
              <a:rPr sz="2200" b="1" spc="-10" dirty="0">
                <a:solidFill>
                  <a:srgbClr val="003366"/>
                </a:solidFill>
                <a:latin typeface="Arial"/>
                <a:cs typeface="Arial"/>
              </a:rPr>
              <a:t>system </a:t>
            </a:r>
            <a:r>
              <a:rPr sz="2200" b="1" spc="-5" dirty="0">
                <a:solidFill>
                  <a:srgbClr val="003366"/>
                </a:solidFill>
                <a:latin typeface="Arial"/>
                <a:cs typeface="Arial"/>
              </a:rPr>
              <a:t>calls and the interrupt</a:t>
            </a:r>
            <a:r>
              <a:rPr sz="2200" b="1" spc="185" dirty="0">
                <a:solidFill>
                  <a:srgbClr val="003366"/>
                </a:solidFill>
                <a:latin typeface="Arial"/>
                <a:cs typeface="Arial"/>
              </a:rPr>
              <a:t> </a:t>
            </a:r>
            <a:r>
              <a:rPr sz="2200" b="1" spc="-5" dirty="0">
                <a:solidFill>
                  <a:srgbClr val="003366"/>
                </a:solidFill>
                <a:latin typeface="Arial"/>
                <a:cs typeface="Arial"/>
              </a:rPr>
              <a:t>number</a:t>
            </a:r>
            <a:endParaRPr sz="2200" dirty="0">
              <a:latin typeface="Arial"/>
              <a:cs typeface="Arial"/>
            </a:endParaRPr>
          </a:p>
          <a:p>
            <a:pPr marL="926465" marR="5080" lvl="2">
              <a:lnSpc>
                <a:spcPct val="120000"/>
              </a:lnSpc>
              <a:spcBef>
                <a:spcPts val="10"/>
              </a:spcBef>
              <a:buClr>
                <a:srgbClr val="009999"/>
              </a:buClr>
              <a:buSzPct val="65000"/>
              <a:buFont typeface="Arial"/>
              <a:buChar char="•"/>
              <a:tabLst>
                <a:tab pos="1155065" algn="l"/>
                <a:tab pos="1155700" algn="l"/>
              </a:tabLst>
            </a:pPr>
            <a:r>
              <a:rPr sz="2000" b="1" dirty="0">
                <a:solidFill>
                  <a:srgbClr val="006666"/>
                </a:solidFill>
                <a:latin typeface="Arial"/>
                <a:cs typeface="Arial"/>
              </a:rPr>
              <a:t>Linux example: </a:t>
            </a:r>
            <a:r>
              <a:rPr sz="2000" b="1" u="heavy" dirty="0">
                <a:solidFill>
                  <a:srgbClr val="FF9966"/>
                </a:solidFill>
                <a:uFill>
                  <a:solidFill>
                    <a:srgbClr val="FF9966"/>
                  </a:solidFill>
                </a:uFill>
                <a:latin typeface="Arial"/>
                <a:cs typeface="Arial"/>
              </a:rPr>
              <a:t> </a:t>
            </a:r>
            <a:r>
              <a:rPr sz="2000" b="1" u="heavy" spc="-5" dirty="0">
                <a:solidFill>
                  <a:srgbClr val="FF9966"/>
                </a:solidFill>
                <a:uFill>
                  <a:solidFill>
                    <a:srgbClr val="FF9966"/>
                  </a:solidFill>
                </a:uFill>
                <a:latin typeface="Arial"/>
                <a:cs typeface="Arial"/>
                <a:hlinkClick r:id="rId2"/>
              </a:rPr>
              <a:t>http://docs.cs.up.ac.za/programming/asm/derick_tut/syscalls</a:t>
            </a:r>
            <a:endParaRPr sz="2000" dirty="0">
              <a:latin typeface="Arial"/>
              <a:cs typeface="Arial"/>
            </a:endParaRPr>
          </a:p>
          <a:p>
            <a:pPr marL="1155065">
              <a:lnSpc>
                <a:spcPct val="100000"/>
              </a:lnSpc>
            </a:pPr>
            <a:r>
              <a:rPr sz="2000" b="1" u="heavy" dirty="0">
                <a:solidFill>
                  <a:srgbClr val="FF9966"/>
                </a:solidFill>
                <a:uFill>
                  <a:solidFill>
                    <a:srgbClr val="FF9966"/>
                  </a:solidFill>
                </a:uFill>
                <a:latin typeface="Arial"/>
                <a:cs typeface="Arial"/>
                <a:hlinkClick r:id="rId2"/>
              </a:rPr>
              <a:t>.html</a:t>
            </a:r>
            <a:endParaRPr sz="2000" dirty="0">
              <a:latin typeface="Arial"/>
              <a:cs typeface="Arial"/>
            </a:endParaRPr>
          </a:p>
          <a:p>
            <a:pPr marL="355600" marR="107950" indent="-342900">
              <a:lnSpc>
                <a:spcPct val="100000"/>
              </a:lnSpc>
              <a:spcBef>
                <a:spcPts val="575"/>
              </a:spcBef>
              <a:buClr>
                <a:srgbClr val="006666"/>
              </a:buClr>
              <a:buFont typeface="Wingdings"/>
              <a:buChar char=""/>
              <a:tabLst>
                <a:tab pos="354965" algn="l"/>
                <a:tab pos="355600" algn="l"/>
              </a:tabLst>
            </a:pPr>
            <a:r>
              <a:rPr sz="2400" b="1" spc="-5" dirty="0">
                <a:solidFill>
                  <a:srgbClr val="003300"/>
                </a:solidFill>
                <a:latin typeface="Arial"/>
                <a:cs typeface="Arial"/>
              </a:rPr>
              <a:t>At </a:t>
            </a:r>
            <a:r>
              <a:rPr sz="2400" b="1" dirty="0">
                <a:solidFill>
                  <a:srgbClr val="003300"/>
                </a:solidFill>
                <a:latin typeface="Arial"/>
                <a:cs typeface="Arial"/>
              </a:rPr>
              <a:t>the end </a:t>
            </a:r>
            <a:r>
              <a:rPr sz="2400" b="1" spc="-5" dirty="0">
                <a:solidFill>
                  <a:srgbClr val="003300"/>
                </a:solidFill>
                <a:latin typeface="Arial"/>
                <a:cs typeface="Arial"/>
              </a:rPr>
              <a:t>of </a:t>
            </a:r>
            <a:r>
              <a:rPr sz="2400" b="1" dirty="0">
                <a:solidFill>
                  <a:srgbClr val="003300"/>
                </a:solidFill>
                <a:latin typeface="Arial"/>
                <a:cs typeface="Arial"/>
              </a:rPr>
              <a:t>the </a:t>
            </a:r>
            <a:r>
              <a:rPr sz="2400" b="1" spc="-5" dirty="0">
                <a:solidFill>
                  <a:srgbClr val="003300"/>
                </a:solidFill>
                <a:latin typeface="Arial"/>
                <a:cs typeface="Arial"/>
              </a:rPr>
              <a:t>subroutine, </a:t>
            </a:r>
            <a:r>
              <a:rPr sz="2400" b="1" dirty="0">
                <a:solidFill>
                  <a:srgbClr val="003300"/>
                </a:solidFill>
                <a:latin typeface="Arial"/>
                <a:cs typeface="Arial"/>
              </a:rPr>
              <a:t>the mode returns to</a:t>
            </a:r>
            <a:r>
              <a:rPr sz="2400" b="1" spc="-75" dirty="0">
                <a:solidFill>
                  <a:srgbClr val="003300"/>
                </a:solidFill>
                <a:latin typeface="Arial"/>
                <a:cs typeface="Arial"/>
              </a:rPr>
              <a:t> </a:t>
            </a:r>
            <a:r>
              <a:rPr sz="2400" b="1" spc="-5" dirty="0">
                <a:solidFill>
                  <a:srgbClr val="003300"/>
                </a:solidFill>
                <a:latin typeface="Arial"/>
                <a:cs typeface="Arial"/>
              </a:rPr>
              <a:t>user  mode and values are </a:t>
            </a:r>
            <a:r>
              <a:rPr sz="2400" b="1" dirty="0">
                <a:solidFill>
                  <a:srgbClr val="003300"/>
                </a:solidFill>
                <a:latin typeface="Arial"/>
                <a:cs typeface="Arial"/>
              </a:rPr>
              <a:t>returned to the calling</a:t>
            </a:r>
            <a:r>
              <a:rPr sz="2400" b="1" spc="-100" dirty="0">
                <a:solidFill>
                  <a:srgbClr val="003300"/>
                </a:solidFill>
                <a:latin typeface="Arial"/>
                <a:cs typeface="Arial"/>
              </a:rPr>
              <a:t> </a:t>
            </a:r>
            <a:r>
              <a:rPr sz="2400" b="1" dirty="0">
                <a:solidFill>
                  <a:srgbClr val="003300"/>
                </a:solidFill>
                <a:latin typeface="Arial"/>
                <a:cs typeface="Arial"/>
              </a:rPr>
              <a:t>program.</a:t>
            </a:r>
            <a:endParaRPr sz="24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29622" y="96799"/>
            <a:ext cx="4042378" cy="635000"/>
          </a:xfrm>
          <a:prstGeom prst="rect">
            <a:avLst/>
          </a:prstGeom>
        </p:spPr>
        <p:txBody>
          <a:bodyPr vert="horz" wrap="square" lIns="0" tIns="12065" rIns="0" bIns="0" rtlCol="0">
            <a:spAutoFit/>
          </a:bodyPr>
          <a:lstStyle/>
          <a:p>
            <a:pPr marL="12700">
              <a:lnSpc>
                <a:spcPct val="100000"/>
              </a:lnSpc>
              <a:spcBef>
                <a:spcPts val="95"/>
              </a:spcBef>
            </a:pPr>
            <a:r>
              <a:rPr spc="-10" dirty="0"/>
              <a:t>Main</a:t>
            </a:r>
            <a:r>
              <a:rPr spc="-50" dirty="0"/>
              <a:t> </a:t>
            </a:r>
            <a:r>
              <a:rPr spc="-5" dirty="0"/>
              <a:t>hardware</a:t>
            </a:r>
          </a:p>
        </p:txBody>
      </p:sp>
      <p:grpSp>
        <p:nvGrpSpPr>
          <p:cNvPr id="4" name="object 4"/>
          <p:cNvGrpSpPr/>
          <p:nvPr/>
        </p:nvGrpSpPr>
        <p:grpSpPr>
          <a:xfrm>
            <a:off x="3854196" y="3970020"/>
            <a:ext cx="5111750" cy="2529840"/>
            <a:chOff x="3854196" y="3970020"/>
            <a:chExt cx="5111750" cy="2529840"/>
          </a:xfrm>
        </p:grpSpPr>
        <p:sp>
          <p:nvSpPr>
            <p:cNvPr id="5" name="object 5"/>
            <p:cNvSpPr/>
            <p:nvPr/>
          </p:nvSpPr>
          <p:spPr>
            <a:xfrm>
              <a:off x="3892296" y="4008120"/>
              <a:ext cx="5035296" cy="245364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854196" y="3970019"/>
              <a:ext cx="5111750" cy="2529840"/>
            </a:xfrm>
            <a:custGeom>
              <a:avLst/>
              <a:gdLst/>
              <a:ahLst/>
              <a:cxnLst/>
              <a:rect l="l" t="t" r="r" b="b"/>
              <a:pathLst>
                <a:path w="5111750" h="2529840">
                  <a:moveTo>
                    <a:pt x="5086096" y="25400"/>
                  </a:moveTo>
                  <a:lnTo>
                    <a:pt x="25400" y="25400"/>
                  </a:lnTo>
                  <a:lnTo>
                    <a:pt x="25400" y="38100"/>
                  </a:lnTo>
                  <a:lnTo>
                    <a:pt x="5073396" y="38100"/>
                  </a:lnTo>
                  <a:lnTo>
                    <a:pt x="5073396" y="2491740"/>
                  </a:lnTo>
                  <a:lnTo>
                    <a:pt x="38100" y="2491740"/>
                  </a:lnTo>
                  <a:lnTo>
                    <a:pt x="38100" y="38112"/>
                  </a:lnTo>
                  <a:lnTo>
                    <a:pt x="25400" y="38112"/>
                  </a:lnTo>
                  <a:lnTo>
                    <a:pt x="25400" y="2491740"/>
                  </a:lnTo>
                  <a:lnTo>
                    <a:pt x="25400" y="2504440"/>
                  </a:lnTo>
                  <a:lnTo>
                    <a:pt x="5086096" y="2504440"/>
                  </a:lnTo>
                  <a:lnTo>
                    <a:pt x="5086096" y="2491752"/>
                  </a:lnTo>
                  <a:lnTo>
                    <a:pt x="5086096" y="38100"/>
                  </a:lnTo>
                  <a:lnTo>
                    <a:pt x="5086096" y="25400"/>
                  </a:lnTo>
                  <a:close/>
                </a:path>
                <a:path w="5111750" h="2529840">
                  <a:moveTo>
                    <a:pt x="5111496" y="0"/>
                  </a:moveTo>
                  <a:lnTo>
                    <a:pt x="0" y="0"/>
                  </a:lnTo>
                  <a:lnTo>
                    <a:pt x="0" y="12700"/>
                  </a:lnTo>
                  <a:lnTo>
                    <a:pt x="5098796" y="12700"/>
                  </a:lnTo>
                  <a:lnTo>
                    <a:pt x="5098796" y="2517140"/>
                  </a:lnTo>
                  <a:lnTo>
                    <a:pt x="12700" y="2517140"/>
                  </a:lnTo>
                  <a:lnTo>
                    <a:pt x="12700" y="12712"/>
                  </a:lnTo>
                  <a:lnTo>
                    <a:pt x="0" y="12712"/>
                  </a:lnTo>
                  <a:lnTo>
                    <a:pt x="0" y="2517140"/>
                  </a:lnTo>
                  <a:lnTo>
                    <a:pt x="0" y="2529840"/>
                  </a:lnTo>
                  <a:lnTo>
                    <a:pt x="5111496" y="2529840"/>
                  </a:lnTo>
                  <a:lnTo>
                    <a:pt x="5111496" y="2517152"/>
                  </a:lnTo>
                  <a:lnTo>
                    <a:pt x="5111496" y="12700"/>
                  </a:lnTo>
                  <a:lnTo>
                    <a:pt x="5111496" y="0"/>
                  </a:lnTo>
                  <a:close/>
                </a:path>
              </a:pathLst>
            </a:custGeom>
            <a:solidFill>
              <a:srgbClr val="CC6600"/>
            </a:solidFill>
          </p:spPr>
          <p:txBody>
            <a:bodyPr wrap="square" lIns="0" tIns="0" rIns="0" bIns="0" rtlCol="0"/>
            <a:lstStyle/>
            <a:p>
              <a:endParaRPr/>
            </a:p>
          </p:txBody>
        </p:sp>
      </p:grpSp>
      <p:sp>
        <p:nvSpPr>
          <p:cNvPr id="7" name="object 7"/>
          <p:cNvSpPr txBox="1"/>
          <p:nvPr/>
        </p:nvSpPr>
        <p:spPr>
          <a:xfrm>
            <a:off x="476199" y="1323847"/>
            <a:ext cx="8322309" cy="4109720"/>
          </a:xfrm>
          <a:prstGeom prst="rect">
            <a:avLst/>
          </a:prstGeom>
        </p:spPr>
        <p:txBody>
          <a:bodyPr vert="horz" wrap="square" lIns="0" tIns="12700" rIns="0" bIns="0" rtlCol="0">
            <a:spAutoFit/>
          </a:bodyPr>
          <a:lstStyle/>
          <a:p>
            <a:pPr marL="490220" indent="-343535">
              <a:lnSpc>
                <a:spcPct val="100000"/>
              </a:lnSpc>
              <a:spcBef>
                <a:spcPts val="100"/>
              </a:spcBef>
              <a:buClr>
                <a:srgbClr val="006666"/>
              </a:buClr>
              <a:buFont typeface="Wingdings"/>
              <a:buChar char=""/>
              <a:tabLst>
                <a:tab pos="490220" algn="l"/>
                <a:tab pos="490855" algn="l"/>
              </a:tabLst>
            </a:pPr>
            <a:r>
              <a:rPr sz="1800" b="1" spc="-5" dirty="0">
                <a:solidFill>
                  <a:srgbClr val="003300"/>
                </a:solidFill>
                <a:latin typeface="Arial"/>
                <a:cs typeface="Arial"/>
              </a:rPr>
              <a:t>Processor</a:t>
            </a:r>
            <a:r>
              <a:rPr sz="1800" b="1" dirty="0">
                <a:solidFill>
                  <a:srgbClr val="003300"/>
                </a:solidFill>
                <a:latin typeface="Arial"/>
                <a:cs typeface="Arial"/>
              </a:rPr>
              <a:t> </a:t>
            </a:r>
            <a:r>
              <a:rPr sz="1800" b="1" spc="-5" dirty="0">
                <a:solidFill>
                  <a:srgbClr val="003300"/>
                </a:solidFill>
                <a:latin typeface="Arial"/>
                <a:cs typeface="Arial"/>
              </a:rPr>
              <a:t>(CPU)</a:t>
            </a:r>
            <a:endParaRPr sz="1800">
              <a:latin typeface="Arial"/>
              <a:cs typeface="Arial"/>
            </a:endParaRPr>
          </a:p>
          <a:p>
            <a:pPr marL="490220" indent="-343535">
              <a:lnSpc>
                <a:spcPct val="100000"/>
              </a:lnSpc>
              <a:buClr>
                <a:srgbClr val="006666"/>
              </a:buClr>
              <a:buFont typeface="Wingdings"/>
              <a:buChar char=""/>
              <a:tabLst>
                <a:tab pos="490220" algn="l"/>
                <a:tab pos="490855" algn="l"/>
              </a:tabLst>
            </a:pPr>
            <a:r>
              <a:rPr sz="1800" b="1" dirty="0">
                <a:solidFill>
                  <a:srgbClr val="003300"/>
                </a:solidFill>
                <a:latin typeface="Arial"/>
                <a:cs typeface="Arial"/>
              </a:rPr>
              <a:t>Main </a:t>
            </a:r>
            <a:r>
              <a:rPr sz="1800" b="1" spc="-5" dirty="0">
                <a:solidFill>
                  <a:srgbClr val="003300"/>
                </a:solidFill>
                <a:latin typeface="Arial"/>
                <a:cs typeface="Arial"/>
              </a:rPr>
              <a:t>memory (real </a:t>
            </a:r>
            <a:r>
              <a:rPr sz="1800" b="1" spc="-10" dirty="0">
                <a:solidFill>
                  <a:srgbClr val="003300"/>
                </a:solidFill>
                <a:latin typeface="Arial"/>
                <a:cs typeface="Arial"/>
              </a:rPr>
              <a:t>memory,</a:t>
            </a:r>
            <a:r>
              <a:rPr sz="1800" b="1" spc="35" dirty="0">
                <a:solidFill>
                  <a:srgbClr val="003300"/>
                </a:solidFill>
                <a:latin typeface="Arial"/>
                <a:cs typeface="Arial"/>
              </a:rPr>
              <a:t> </a:t>
            </a:r>
            <a:r>
              <a:rPr sz="1800" b="1" spc="-20" dirty="0">
                <a:solidFill>
                  <a:srgbClr val="003300"/>
                </a:solidFill>
                <a:latin typeface="Arial"/>
                <a:cs typeface="Arial"/>
              </a:rPr>
              <a:t>RAM)</a:t>
            </a:r>
            <a:endParaRPr sz="1800">
              <a:latin typeface="Arial"/>
              <a:cs typeface="Arial"/>
            </a:endParaRPr>
          </a:p>
          <a:p>
            <a:pPr marL="891540" lvl="1" indent="-287655">
              <a:lnSpc>
                <a:spcPct val="100000"/>
              </a:lnSpc>
              <a:buClr>
                <a:srgbClr val="336699"/>
              </a:buClr>
              <a:buSzPct val="75000"/>
              <a:buFont typeface="Wingdings"/>
              <a:buChar char=""/>
              <a:tabLst>
                <a:tab pos="891540" algn="l"/>
                <a:tab pos="892175" algn="l"/>
              </a:tabLst>
            </a:pPr>
            <a:r>
              <a:rPr sz="1800" b="1" dirty="0">
                <a:solidFill>
                  <a:srgbClr val="003366"/>
                </a:solidFill>
                <a:latin typeface="Arial"/>
                <a:cs typeface="Arial"/>
              </a:rPr>
              <a:t>Contains code and</a:t>
            </a:r>
            <a:r>
              <a:rPr sz="1800" b="1" spc="-25" dirty="0">
                <a:solidFill>
                  <a:srgbClr val="003366"/>
                </a:solidFill>
                <a:latin typeface="Arial"/>
                <a:cs typeface="Arial"/>
              </a:rPr>
              <a:t> </a:t>
            </a:r>
            <a:r>
              <a:rPr sz="1800" b="1" dirty="0">
                <a:solidFill>
                  <a:srgbClr val="003366"/>
                </a:solidFill>
                <a:latin typeface="Arial"/>
                <a:cs typeface="Arial"/>
              </a:rPr>
              <a:t>data</a:t>
            </a:r>
            <a:endParaRPr sz="1800">
              <a:latin typeface="Arial"/>
              <a:cs typeface="Arial"/>
            </a:endParaRPr>
          </a:p>
          <a:p>
            <a:pPr marL="490220" indent="-343535">
              <a:lnSpc>
                <a:spcPct val="100000"/>
              </a:lnSpc>
              <a:buClr>
                <a:srgbClr val="006666"/>
              </a:buClr>
              <a:buFont typeface="Wingdings"/>
              <a:buChar char=""/>
              <a:tabLst>
                <a:tab pos="490220" algn="l"/>
                <a:tab pos="490855" algn="l"/>
              </a:tabLst>
            </a:pPr>
            <a:r>
              <a:rPr sz="1800" b="1" dirty="0">
                <a:solidFill>
                  <a:srgbClr val="003300"/>
                </a:solidFill>
                <a:latin typeface="Arial"/>
                <a:cs typeface="Arial"/>
              </a:rPr>
              <a:t>I/O Modules (I/O </a:t>
            </a:r>
            <a:r>
              <a:rPr sz="1800" b="1" spc="-5" dirty="0">
                <a:solidFill>
                  <a:srgbClr val="003300"/>
                </a:solidFill>
                <a:latin typeface="Arial"/>
                <a:cs typeface="Arial"/>
              </a:rPr>
              <a:t>Controllers, </a:t>
            </a:r>
            <a:r>
              <a:rPr sz="1800" b="1" dirty="0">
                <a:solidFill>
                  <a:srgbClr val="003300"/>
                </a:solidFill>
                <a:latin typeface="Arial"/>
                <a:cs typeface="Arial"/>
              </a:rPr>
              <a:t>I/O </a:t>
            </a:r>
            <a:r>
              <a:rPr sz="1800" b="1" spc="-5" dirty="0">
                <a:solidFill>
                  <a:srgbClr val="003300"/>
                </a:solidFill>
                <a:latin typeface="Arial"/>
                <a:cs typeface="Arial"/>
              </a:rPr>
              <a:t>Processors</a:t>
            </a:r>
            <a:r>
              <a:rPr sz="1800" b="1" spc="-20" dirty="0">
                <a:solidFill>
                  <a:srgbClr val="003300"/>
                </a:solidFill>
                <a:latin typeface="Arial"/>
                <a:cs typeface="Arial"/>
              </a:rPr>
              <a:t> </a:t>
            </a:r>
            <a:r>
              <a:rPr sz="1800" b="1" dirty="0">
                <a:solidFill>
                  <a:srgbClr val="003300"/>
                </a:solidFill>
                <a:latin typeface="Arial"/>
                <a:cs typeface="Arial"/>
              </a:rPr>
              <a:t>...)</a:t>
            </a:r>
            <a:endParaRPr sz="1800">
              <a:latin typeface="Arial"/>
              <a:cs typeface="Arial"/>
            </a:endParaRPr>
          </a:p>
          <a:p>
            <a:pPr marL="891540" marR="5080" lvl="1" indent="-287020">
              <a:lnSpc>
                <a:spcPct val="80000"/>
              </a:lnSpc>
              <a:spcBef>
                <a:spcPts val="434"/>
              </a:spcBef>
              <a:buClr>
                <a:srgbClr val="336699"/>
              </a:buClr>
              <a:buSzPct val="75000"/>
              <a:buFont typeface="Wingdings"/>
              <a:buChar char=""/>
              <a:tabLst>
                <a:tab pos="891540" algn="l"/>
                <a:tab pos="892175" algn="l"/>
              </a:tabLst>
            </a:pPr>
            <a:r>
              <a:rPr sz="1800" b="1" dirty="0">
                <a:solidFill>
                  <a:srgbClr val="003366"/>
                </a:solidFill>
                <a:latin typeface="Arial"/>
                <a:cs typeface="Arial"/>
              </a:rPr>
              <a:t>hardware </a:t>
            </a:r>
            <a:r>
              <a:rPr sz="1800" b="1" spc="5" dirty="0">
                <a:solidFill>
                  <a:srgbClr val="003366"/>
                </a:solidFill>
                <a:latin typeface="Arial"/>
                <a:cs typeface="Arial"/>
              </a:rPr>
              <a:t>(with </a:t>
            </a:r>
            <a:r>
              <a:rPr sz="1800" b="1" spc="-5" dirty="0">
                <a:solidFill>
                  <a:srgbClr val="003366"/>
                </a:solidFill>
                <a:latin typeface="Arial"/>
                <a:cs typeface="Arial"/>
              </a:rPr>
              <a:t>registers: </a:t>
            </a:r>
            <a:r>
              <a:rPr sz="1800" b="1" dirty="0">
                <a:solidFill>
                  <a:srgbClr val="003366"/>
                </a:solidFill>
                <a:latin typeface="Arial"/>
                <a:cs typeface="Arial"/>
              </a:rPr>
              <a:t>I/O ports) for data </a:t>
            </a:r>
            <a:r>
              <a:rPr sz="1800" b="1" spc="-5" dirty="0">
                <a:solidFill>
                  <a:srgbClr val="003366"/>
                </a:solidFill>
                <a:latin typeface="Arial"/>
                <a:cs typeface="Arial"/>
              </a:rPr>
              <a:t>transport </a:t>
            </a:r>
            <a:r>
              <a:rPr sz="1800" b="1" dirty="0">
                <a:solidFill>
                  <a:srgbClr val="003366"/>
                </a:solidFill>
                <a:latin typeface="Arial"/>
                <a:cs typeface="Arial"/>
              </a:rPr>
              <a:t>between</a:t>
            </a:r>
            <a:r>
              <a:rPr sz="1800" b="1" spc="-60" dirty="0">
                <a:solidFill>
                  <a:srgbClr val="003366"/>
                </a:solidFill>
                <a:latin typeface="Arial"/>
                <a:cs typeface="Arial"/>
              </a:rPr>
              <a:t> </a:t>
            </a:r>
            <a:r>
              <a:rPr sz="1800" b="1" spc="-5" dirty="0">
                <a:solidFill>
                  <a:srgbClr val="003366"/>
                </a:solidFill>
                <a:latin typeface="Arial"/>
                <a:cs typeface="Arial"/>
              </a:rPr>
              <a:t>CPUs  </a:t>
            </a:r>
            <a:r>
              <a:rPr sz="1800" b="1" dirty="0">
                <a:solidFill>
                  <a:srgbClr val="003366"/>
                </a:solidFill>
                <a:latin typeface="Arial"/>
                <a:cs typeface="Arial"/>
              </a:rPr>
              <a:t>and </a:t>
            </a:r>
            <a:r>
              <a:rPr sz="1800" b="1" spc="-5" dirty="0">
                <a:solidFill>
                  <a:srgbClr val="003366"/>
                </a:solidFill>
                <a:latin typeface="Arial"/>
                <a:cs typeface="Arial"/>
              </a:rPr>
              <a:t>peripherals such</a:t>
            </a:r>
            <a:r>
              <a:rPr sz="1800" b="1" dirty="0">
                <a:solidFill>
                  <a:srgbClr val="003366"/>
                </a:solidFill>
                <a:latin typeface="Arial"/>
                <a:cs typeface="Arial"/>
              </a:rPr>
              <a:t> </a:t>
            </a:r>
            <a:r>
              <a:rPr sz="1800" b="1" spc="-10" dirty="0">
                <a:solidFill>
                  <a:srgbClr val="003366"/>
                </a:solidFill>
                <a:latin typeface="Arial"/>
                <a:cs typeface="Arial"/>
              </a:rPr>
              <a:t>as:</a:t>
            </a:r>
            <a:endParaRPr sz="1800">
              <a:latin typeface="Arial"/>
              <a:cs typeface="Arial"/>
            </a:endParaRPr>
          </a:p>
          <a:p>
            <a:pPr marL="1290955" lvl="2" indent="-229235">
              <a:lnSpc>
                <a:spcPct val="100000"/>
              </a:lnSpc>
              <a:buClr>
                <a:srgbClr val="009999"/>
              </a:buClr>
              <a:buSzPct val="63888"/>
              <a:buFont typeface="Arial"/>
              <a:buChar char="•"/>
              <a:tabLst>
                <a:tab pos="1290320" algn="l"/>
                <a:tab pos="1291590" algn="l"/>
              </a:tabLst>
            </a:pPr>
            <a:r>
              <a:rPr sz="1800" b="1" spc="-5" dirty="0">
                <a:solidFill>
                  <a:srgbClr val="006666"/>
                </a:solidFill>
                <a:latin typeface="Arial"/>
                <a:cs typeface="Arial"/>
              </a:rPr>
              <a:t>secondary memory </a:t>
            </a:r>
            <a:r>
              <a:rPr sz="1800" b="1" dirty="0">
                <a:solidFill>
                  <a:srgbClr val="006666"/>
                </a:solidFill>
                <a:latin typeface="Arial"/>
                <a:cs typeface="Arial"/>
              </a:rPr>
              <a:t>(e.g. hard</a:t>
            </a:r>
            <a:r>
              <a:rPr sz="1800" b="1" spc="5" dirty="0">
                <a:solidFill>
                  <a:srgbClr val="006666"/>
                </a:solidFill>
                <a:latin typeface="Arial"/>
                <a:cs typeface="Arial"/>
              </a:rPr>
              <a:t> </a:t>
            </a:r>
            <a:r>
              <a:rPr sz="1800" b="1" spc="-5" dirty="0">
                <a:solidFill>
                  <a:srgbClr val="006666"/>
                </a:solidFill>
                <a:latin typeface="Arial"/>
                <a:cs typeface="Arial"/>
              </a:rPr>
              <a:t>disks)</a:t>
            </a:r>
            <a:endParaRPr sz="1800">
              <a:latin typeface="Arial"/>
              <a:cs typeface="Arial"/>
            </a:endParaRPr>
          </a:p>
          <a:p>
            <a:pPr marL="1290955" lvl="2" indent="-229235">
              <a:lnSpc>
                <a:spcPct val="100000"/>
              </a:lnSpc>
              <a:buClr>
                <a:srgbClr val="009999"/>
              </a:buClr>
              <a:buSzPct val="63888"/>
              <a:buFont typeface="Arial"/>
              <a:buChar char="•"/>
              <a:tabLst>
                <a:tab pos="1290320" algn="l"/>
                <a:tab pos="1291590" algn="l"/>
              </a:tabLst>
            </a:pPr>
            <a:r>
              <a:rPr sz="1800" b="1" spc="-5" dirty="0">
                <a:solidFill>
                  <a:srgbClr val="006666"/>
                </a:solidFill>
                <a:latin typeface="Arial"/>
                <a:cs typeface="Arial"/>
              </a:rPr>
              <a:t>keyboard, screen</a:t>
            </a:r>
            <a:r>
              <a:rPr sz="1800" b="1" spc="30" dirty="0">
                <a:solidFill>
                  <a:srgbClr val="006666"/>
                </a:solidFill>
                <a:latin typeface="Arial"/>
                <a:cs typeface="Arial"/>
              </a:rPr>
              <a:t> </a:t>
            </a:r>
            <a:r>
              <a:rPr sz="1800" b="1" dirty="0">
                <a:solidFill>
                  <a:srgbClr val="006666"/>
                </a:solidFill>
                <a:latin typeface="Arial"/>
                <a:cs typeface="Arial"/>
              </a:rPr>
              <a:t>...</a:t>
            </a:r>
            <a:endParaRPr sz="1800">
              <a:latin typeface="Arial"/>
              <a:cs typeface="Arial"/>
            </a:endParaRPr>
          </a:p>
          <a:p>
            <a:pPr marL="1290955" lvl="2" indent="-229235">
              <a:lnSpc>
                <a:spcPct val="100000"/>
              </a:lnSpc>
              <a:buClr>
                <a:srgbClr val="009999"/>
              </a:buClr>
              <a:buSzPct val="63888"/>
              <a:buFont typeface="Arial"/>
              <a:buChar char="•"/>
              <a:tabLst>
                <a:tab pos="1290320" algn="l"/>
                <a:tab pos="1291590" algn="l"/>
              </a:tabLst>
            </a:pPr>
            <a:r>
              <a:rPr sz="1800" b="1" spc="-5" dirty="0">
                <a:solidFill>
                  <a:srgbClr val="006666"/>
                </a:solidFill>
                <a:latin typeface="Arial"/>
                <a:cs typeface="Arial"/>
              </a:rPr>
              <a:t>Communication </a:t>
            </a:r>
            <a:r>
              <a:rPr sz="1800" b="1" dirty="0">
                <a:solidFill>
                  <a:srgbClr val="006666"/>
                </a:solidFill>
                <a:latin typeface="Arial"/>
                <a:cs typeface="Arial"/>
              </a:rPr>
              <a:t>equipment</a:t>
            </a:r>
            <a:endParaRPr sz="1800">
              <a:latin typeface="Arial"/>
              <a:cs typeface="Arial"/>
            </a:endParaRPr>
          </a:p>
          <a:p>
            <a:pPr>
              <a:lnSpc>
                <a:spcPct val="100000"/>
              </a:lnSpc>
              <a:spcBef>
                <a:spcPts val="15"/>
              </a:spcBef>
            </a:pPr>
            <a:endParaRPr sz="2450">
              <a:latin typeface="Arial"/>
              <a:cs typeface="Arial"/>
            </a:endParaRPr>
          </a:p>
          <a:p>
            <a:pPr marL="355600" indent="-343535" algn="just">
              <a:lnSpc>
                <a:spcPts val="2155"/>
              </a:lnSpc>
              <a:buClr>
                <a:srgbClr val="006666"/>
              </a:buClr>
              <a:buFont typeface="Wingdings"/>
              <a:buChar char=""/>
              <a:tabLst>
                <a:tab pos="356235" algn="l"/>
              </a:tabLst>
            </a:pPr>
            <a:r>
              <a:rPr sz="1800" b="1" spc="-5" dirty="0">
                <a:solidFill>
                  <a:srgbClr val="003300"/>
                </a:solidFill>
                <a:latin typeface="Arial"/>
                <a:cs typeface="Arial"/>
              </a:rPr>
              <a:t>Interconnection (ie:</a:t>
            </a:r>
            <a:r>
              <a:rPr sz="1800" b="1" spc="-10" dirty="0">
                <a:solidFill>
                  <a:srgbClr val="003300"/>
                </a:solidFill>
                <a:latin typeface="Arial"/>
                <a:cs typeface="Arial"/>
              </a:rPr>
              <a:t> </a:t>
            </a:r>
            <a:r>
              <a:rPr sz="1800" b="1" dirty="0">
                <a:solidFill>
                  <a:srgbClr val="003300"/>
                </a:solidFill>
                <a:latin typeface="Arial"/>
                <a:cs typeface="Arial"/>
              </a:rPr>
              <a:t>Bus)</a:t>
            </a:r>
            <a:endParaRPr sz="1800">
              <a:latin typeface="Arial"/>
              <a:cs typeface="Arial"/>
            </a:endParaRPr>
          </a:p>
          <a:p>
            <a:pPr marL="756285" marR="5191125" lvl="1" indent="-287020" algn="just">
              <a:lnSpc>
                <a:spcPct val="80000"/>
              </a:lnSpc>
              <a:spcBef>
                <a:spcPts val="475"/>
              </a:spcBef>
              <a:buClr>
                <a:srgbClr val="336699"/>
              </a:buClr>
              <a:buSzPct val="75000"/>
              <a:buFont typeface="Wingdings"/>
              <a:buChar char=""/>
              <a:tabLst>
                <a:tab pos="756920" algn="l"/>
              </a:tabLst>
            </a:pPr>
            <a:r>
              <a:rPr sz="2000" b="1" dirty="0">
                <a:solidFill>
                  <a:srgbClr val="003366"/>
                </a:solidFill>
                <a:latin typeface="Arial"/>
                <a:cs typeface="Arial"/>
              </a:rPr>
              <a:t>for communication  between processor  (s), memory and</a:t>
            </a:r>
            <a:r>
              <a:rPr sz="2000" b="1" spc="-135" dirty="0">
                <a:solidFill>
                  <a:srgbClr val="003366"/>
                </a:solidFill>
                <a:latin typeface="Arial"/>
                <a:cs typeface="Arial"/>
              </a:rPr>
              <a:t> </a:t>
            </a:r>
            <a:r>
              <a:rPr sz="2000" b="1" spc="-5" dirty="0">
                <a:solidFill>
                  <a:srgbClr val="003366"/>
                </a:solidFill>
                <a:latin typeface="Arial"/>
                <a:cs typeface="Arial"/>
              </a:rPr>
              <a:t>I/O  </a:t>
            </a:r>
            <a:r>
              <a:rPr sz="2000" b="1" dirty="0">
                <a:solidFill>
                  <a:srgbClr val="003366"/>
                </a:solidFill>
                <a:latin typeface="Arial"/>
                <a:cs typeface="Arial"/>
              </a:rPr>
              <a:t>modules</a:t>
            </a:r>
            <a:endParaRPr sz="2000">
              <a:latin typeface="Arial"/>
              <a:cs typeface="Arial"/>
            </a:endParaRPr>
          </a:p>
        </p:txBody>
      </p:sp>
      <p:sp>
        <p:nvSpPr>
          <p:cNvPr id="8" name="object 8"/>
          <p:cNvSpPr txBox="1"/>
          <p:nvPr/>
        </p:nvSpPr>
        <p:spPr>
          <a:xfrm>
            <a:off x="215798" y="6343115"/>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4</a:t>
            </a:fld>
            <a:endParaRPr sz="14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93318"/>
            <a:ext cx="4224122" cy="635000"/>
          </a:xfrm>
          <a:prstGeom prst="rect">
            <a:avLst/>
          </a:prstGeom>
        </p:spPr>
        <p:txBody>
          <a:bodyPr vert="horz" wrap="square" lIns="0" tIns="12065" rIns="0" bIns="0" rtlCol="0">
            <a:spAutoFit/>
          </a:bodyPr>
          <a:lstStyle/>
          <a:p>
            <a:pPr marL="12700">
              <a:lnSpc>
                <a:spcPct val="100000"/>
              </a:lnSpc>
              <a:spcBef>
                <a:spcPts val="95"/>
              </a:spcBef>
            </a:pPr>
            <a:r>
              <a:rPr spc="-5" dirty="0"/>
              <a:t>System Calls</a:t>
            </a:r>
            <a:r>
              <a:rPr spc="-45" dirty="0"/>
              <a:t> </a:t>
            </a:r>
            <a:r>
              <a:rPr spc="-5" dirty="0"/>
              <a:t>API</a:t>
            </a:r>
          </a:p>
        </p:txBody>
      </p:sp>
      <p:grpSp>
        <p:nvGrpSpPr>
          <p:cNvPr id="4" name="object 4"/>
          <p:cNvGrpSpPr/>
          <p:nvPr/>
        </p:nvGrpSpPr>
        <p:grpSpPr>
          <a:xfrm>
            <a:off x="944880" y="1457960"/>
            <a:ext cx="7560945" cy="4653280"/>
            <a:chOff x="944880" y="1457960"/>
            <a:chExt cx="7560945" cy="4653280"/>
          </a:xfrm>
        </p:grpSpPr>
        <p:sp>
          <p:nvSpPr>
            <p:cNvPr id="5" name="object 5"/>
            <p:cNvSpPr/>
            <p:nvPr/>
          </p:nvSpPr>
          <p:spPr>
            <a:xfrm>
              <a:off x="982980" y="1496568"/>
              <a:ext cx="7484364" cy="457657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44880" y="1457959"/>
              <a:ext cx="7560945" cy="4653280"/>
            </a:xfrm>
            <a:custGeom>
              <a:avLst/>
              <a:gdLst/>
              <a:ahLst/>
              <a:cxnLst/>
              <a:rect l="l" t="t" r="r" b="b"/>
              <a:pathLst>
                <a:path w="7560945" h="4653280">
                  <a:moveTo>
                    <a:pt x="7535164" y="25400"/>
                  </a:moveTo>
                  <a:lnTo>
                    <a:pt x="25400" y="25400"/>
                  </a:lnTo>
                  <a:lnTo>
                    <a:pt x="25400" y="38100"/>
                  </a:lnTo>
                  <a:lnTo>
                    <a:pt x="25400" y="4615180"/>
                  </a:lnTo>
                  <a:lnTo>
                    <a:pt x="25400" y="4627880"/>
                  </a:lnTo>
                  <a:lnTo>
                    <a:pt x="7535164" y="4627880"/>
                  </a:lnTo>
                  <a:lnTo>
                    <a:pt x="7535164" y="4615192"/>
                  </a:lnTo>
                  <a:lnTo>
                    <a:pt x="7535164" y="38608"/>
                  </a:lnTo>
                  <a:lnTo>
                    <a:pt x="7522464" y="38608"/>
                  </a:lnTo>
                  <a:lnTo>
                    <a:pt x="7522464" y="4615180"/>
                  </a:lnTo>
                  <a:lnTo>
                    <a:pt x="38100" y="4615180"/>
                  </a:lnTo>
                  <a:lnTo>
                    <a:pt x="38100" y="38100"/>
                  </a:lnTo>
                  <a:lnTo>
                    <a:pt x="7535164" y="38100"/>
                  </a:lnTo>
                  <a:lnTo>
                    <a:pt x="7535164" y="25400"/>
                  </a:lnTo>
                  <a:close/>
                </a:path>
                <a:path w="7560945" h="4653280">
                  <a:moveTo>
                    <a:pt x="7560564" y="0"/>
                  </a:moveTo>
                  <a:lnTo>
                    <a:pt x="0" y="0"/>
                  </a:lnTo>
                  <a:lnTo>
                    <a:pt x="0" y="12700"/>
                  </a:lnTo>
                  <a:lnTo>
                    <a:pt x="0" y="4640580"/>
                  </a:lnTo>
                  <a:lnTo>
                    <a:pt x="0" y="4653280"/>
                  </a:lnTo>
                  <a:lnTo>
                    <a:pt x="7560564" y="4653280"/>
                  </a:lnTo>
                  <a:lnTo>
                    <a:pt x="7560564" y="4640580"/>
                  </a:lnTo>
                  <a:lnTo>
                    <a:pt x="7560564" y="13208"/>
                  </a:lnTo>
                  <a:lnTo>
                    <a:pt x="7547864" y="13208"/>
                  </a:lnTo>
                  <a:lnTo>
                    <a:pt x="7547864" y="4640580"/>
                  </a:lnTo>
                  <a:lnTo>
                    <a:pt x="12700" y="4640580"/>
                  </a:lnTo>
                  <a:lnTo>
                    <a:pt x="12700" y="12700"/>
                  </a:lnTo>
                  <a:lnTo>
                    <a:pt x="7560564" y="12700"/>
                  </a:lnTo>
                  <a:lnTo>
                    <a:pt x="7560564"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0375" y="229946"/>
            <a:ext cx="6269025" cy="574675"/>
          </a:xfrm>
          <a:prstGeom prst="rect">
            <a:avLst/>
          </a:prstGeom>
        </p:spPr>
        <p:txBody>
          <a:bodyPr vert="horz" wrap="square" lIns="0" tIns="12700" rIns="0" bIns="0" rtlCol="0">
            <a:spAutoFit/>
          </a:bodyPr>
          <a:lstStyle/>
          <a:p>
            <a:pPr marL="12700">
              <a:lnSpc>
                <a:spcPct val="100000"/>
              </a:lnSpc>
              <a:spcBef>
                <a:spcPts val="100"/>
              </a:spcBef>
            </a:pPr>
            <a:r>
              <a:rPr sz="3600" dirty="0"/>
              <a:t>How to </a:t>
            </a:r>
            <a:r>
              <a:rPr sz="3600" spc="-5" dirty="0"/>
              <a:t>access system</a:t>
            </a:r>
            <a:r>
              <a:rPr sz="3600" spc="-95" dirty="0"/>
              <a:t> </a:t>
            </a:r>
            <a:r>
              <a:rPr sz="3600" spc="-5" dirty="0"/>
              <a:t>calls</a:t>
            </a:r>
            <a:endParaRPr sz="36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41</a:t>
            </a:fld>
            <a:endParaRPr dirty="0"/>
          </a:p>
        </p:txBody>
      </p:sp>
      <p:sp>
        <p:nvSpPr>
          <p:cNvPr id="4" name="object 4"/>
          <p:cNvSpPr txBox="1"/>
          <p:nvPr/>
        </p:nvSpPr>
        <p:spPr>
          <a:xfrm>
            <a:off x="382625" y="1232662"/>
            <a:ext cx="8578850" cy="5105400"/>
          </a:xfrm>
          <a:prstGeom prst="rect">
            <a:avLst/>
          </a:prstGeom>
        </p:spPr>
        <p:txBody>
          <a:bodyPr vert="horz" wrap="square" lIns="0" tIns="13335" rIns="0" bIns="0" rtlCol="0">
            <a:spAutoFit/>
          </a:bodyPr>
          <a:lstStyle/>
          <a:p>
            <a:pPr marL="355600" marR="5080" indent="-342900">
              <a:lnSpc>
                <a:spcPct val="100000"/>
              </a:lnSpc>
              <a:spcBef>
                <a:spcPts val="105"/>
              </a:spcBef>
              <a:buClr>
                <a:srgbClr val="006666"/>
              </a:buClr>
              <a:buFont typeface="Wingdings"/>
              <a:buChar char=""/>
              <a:tabLst>
                <a:tab pos="354965" algn="l"/>
                <a:tab pos="355600" algn="l"/>
              </a:tabLst>
            </a:pPr>
            <a:r>
              <a:rPr sz="2000" b="1" dirty="0">
                <a:solidFill>
                  <a:srgbClr val="003300"/>
                </a:solidFill>
                <a:latin typeface="Arial"/>
                <a:cs typeface="Arial"/>
              </a:rPr>
              <a:t>Often accessed through programs </a:t>
            </a:r>
            <a:r>
              <a:rPr sz="2000" b="1" spc="5" dirty="0">
                <a:solidFill>
                  <a:srgbClr val="003300"/>
                </a:solidFill>
                <a:latin typeface="Arial"/>
                <a:cs typeface="Arial"/>
              </a:rPr>
              <a:t>with </a:t>
            </a:r>
            <a:r>
              <a:rPr sz="2000" b="1" dirty="0">
                <a:solidFill>
                  <a:srgbClr val="003300"/>
                </a:solidFill>
                <a:latin typeface="Arial"/>
                <a:cs typeface="Arial"/>
              </a:rPr>
              <a:t>an application</a:t>
            </a:r>
            <a:r>
              <a:rPr sz="2000" b="1" spc="-195" dirty="0">
                <a:solidFill>
                  <a:srgbClr val="003300"/>
                </a:solidFill>
                <a:latin typeface="Arial"/>
                <a:cs typeface="Arial"/>
              </a:rPr>
              <a:t> </a:t>
            </a:r>
            <a:r>
              <a:rPr sz="2000" b="1" dirty="0">
                <a:solidFill>
                  <a:srgbClr val="003300"/>
                </a:solidFill>
                <a:latin typeface="Arial"/>
                <a:cs typeface="Arial"/>
              </a:rPr>
              <a:t>programming  interface (API) and not directly </a:t>
            </a:r>
            <a:r>
              <a:rPr sz="2000" b="1" spc="-10" dirty="0">
                <a:solidFill>
                  <a:srgbClr val="003300"/>
                </a:solidFill>
                <a:latin typeface="Arial"/>
                <a:cs typeface="Arial"/>
              </a:rPr>
              <a:t>via </a:t>
            </a:r>
            <a:r>
              <a:rPr sz="2000" b="1" spc="-5" dirty="0">
                <a:solidFill>
                  <a:srgbClr val="003300"/>
                </a:solidFill>
                <a:latin typeface="Arial"/>
                <a:cs typeface="Arial"/>
              </a:rPr>
              <a:t>system </a:t>
            </a:r>
            <a:r>
              <a:rPr sz="2000" b="1" dirty="0">
                <a:solidFill>
                  <a:srgbClr val="003300"/>
                </a:solidFill>
                <a:latin typeface="Arial"/>
                <a:cs typeface="Arial"/>
              </a:rPr>
              <a:t>call</a:t>
            </a:r>
            <a:r>
              <a:rPr sz="2000" b="1" spc="-135" dirty="0">
                <a:solidFill>
                  <a:srgbClr val="003300"/>
                </a:solidFill>
                <a:latin typeface="Arial"/>
                <a:cs typeface="Arial"/>
              </a:rPr>
              <a:t> </a:t>
            </a:r>
            <a:r>
              <a:rPr sz="2000" b="1" dirty="0">
                <a:solidFill>
                  <a:srgbClr val="003300"/>
                </a:solidFill>
                <a:latin typeface="Arial"/>
                <a:cs typeface="Arial"/>
              </a:rPr>
              <a:t>use.</a:t>
            </a:r>
            <a:endParaRPr sz="2000">
              <a:latin typeface="Arial"/>
              <a:cs typeface="Arial"/>
            </a:endParaRPr>
          </a:p>
          <a:p>
            <a:pPr marL="355600" indent="-342900">
              <a:lnSpc>
                <a:spcPct val="100000"/>
              </a:lnSpc>
              <a:spcBef>
                <a:spcPts val="475"/>
              </a:spcBef>
              <a:buClr>
                <a:srgbClr val="006666"/>
              </a:buClr>
              <a:buFont typeface="Wingdings"/>
              <a:buChar char=""/>
              <a:tabLst>
                <a:tab pos="354965" algn="l"/>
                <a:tab pos="355600" algn="l"/>
              </a:tabLst>
            </a:pPr>
            <a:r>
              <a:rPr sz="2000" b="1" dirty="0">
                <a:solidFill>
                  <a:srgbClr val="003300"/>
                </a:solidFill>
                <a:latin typeface="Arial"/>
                <a:cs typeface="Arial"/>
              </a:rPr>
              <a:t>Common</a:t>
            </a:r>
            <a:r>
              <a:rPr sz="2000" b="1" spc="-5" dirty="0">
                <a:solidFill>
                  <a:srgbClr val="003300"/>
                </a:solidFill>
                <a:latin typeface="Arial"/>
                <a:cs typeface="Arial"/>
              </a:rPr>
              <a:t> </a:t>
            </a:r>
            <a:r>
              <a:rPr sz="2000" b="1" dirty="0">
                <a:solidFill>
                  <a:srgbClr val="003300"/>
                </a:solidFill>
                <a:latin typeface="Arial"/>
                <a:cs typeface="Arial"/>
              </a:rPr>
              <a:t>APIs:</a:t>
            </a:r>
            <a:endParaRPr sz="2000">
              <a:latin typeface="Arial"/>
              <a:cs typeface="Arial"/>
            </a:endParaRPr>
          </a:p>
          <a:p>
            <a:pPr marL="756285" lvl="1" indent="-287020">
              <a:lnSpc>
                <a:spcPct val="100000"/>
              </a:lnSpc>
              <a:spcBef>
                <a:spcPts val="484"/>
              </a:spcBef>
              <a:buClr>
                <a:srgbClr val="336699"/>
              </a:buClr>
              <a:buSzPct val="75000"/>
              <a:buFont typeface="Wingdings"/>
              <a:buChar char=""/>
              <a:tabLst>
                <a:tab pos="756285" algn="l"/>
                <a:tab pos="756920" algn="l"/>
              </a:tabLst>
            </a:pPr>
            <a:r>
              <a:rPr sz="2000" b="1" dirty="0">
                <a:solidFill>
                  <a:srgbClr val="003366"/>
                </a:solidFill>
                <a:latin typeface="Arial"/>
                <a:cs typeface="Arial"/>
              </a:rPr>
              <a:t>Win32 for</a:t>
            </a:r>
            <a:r>
              <a:rPr sz="2000" b="1" spc="-45" dirty="0">
                <a:solidFill>
                  <a:srgbClr val="003366"/>
                </a:solidFill>
                <a:latin typeface="Arial"/>
                <a:cs typeface="Arial"/>
              </a:rPr>
              <a:t> </a:t>
            </a:r>
            <a:r>
              <a:rPr sz="2000" b="1" spc="5" dirty="0">
                <a:solidFill>
                  <a:srgbClr val="003366"/>
                </a:solidFill>
                <a:latin typeface="Arial"/>
                <a:cs typeface="Arial"/>
              </a:rPr>
              <a:t>Windows</a:t>
            </a:r>
            <a:endParaRPr sz="2000">
              <a:latin typeface="Arial"/>
              <a:cs typeface="Arial"/>
            </a:endParaRPr>
          </a:p>
          <a:p>
            <a:pPr marL="756285" lvl="1" indent="-287020">
              <a:lnSpc>
                <a:spcPct val="100000"/>
              </a:lnSpc>
              <a:spcBef>
                <a:spcPts val="480"/>
              </a:spcBef>
              <a:buClr>
                <a:srgbClr val="336699"/>
              </a:buClr>
              <a:buSzPct val="75000"/>
              <a:buFont typeface="Wingdings"/>
              <a:buChar char=""/>
              <a:tabLst>
                <a:tab pos="756285" algn="l"/>
                <a:tab pos="756920" algn="l"/>
              </a:tabLst>
            </a:pPr>
            <a:r>
              <a:rPr sz="2000" b="1" dirty="0">
                <a:solidFill>
                  <a:srgbClr val="003366"/>
                </a:solidFill>
                <a:latin typeface="Arial"/>
                <a:cs typeface="Arial"/>
              </a:rPr>
              <a:t>POSIX API for POSIX</a:t>
            </a:r>
            <a:r>
              <a:rPr sz="2000" b="1" spc="-65" dirty="0">
                <a:solidFill>
                  <a:srgbClr val="003366"/>
                </a:solidFill>
                <a:latin typeface="Arial"/>
                <a:cs typeface="Arial"/>
              </a:rPr>
              <a:t> </a:t>
            </a:r>
            <a:r>
              <a:rPr sz="2000" b="1" spc="-5" dirty="0">
                <a:solidFill>
                  <a:srgbClr val="003366"/>
                </a:solidFill>
                <a:latin typeface="Arial"/>
                <a:cs typeface="Arial"/>
              </a:rPr>
              <a:t>systems</a:t>
            </a:r>
            <a:endParaRPr sz="2000">
              <a:latin typeface="Arial"/>
              <a:cs typeface="Arial"/>
            </a:endParaRPr>
          </a:p>
          <a:p>
            <a:pPr marL="1155700" lvl="2" indent="-229235">
              <a:lnSpc>
                <a:spcPct val="100000"/>
              </a:lnSpc>
              <a:spcBef>
                <a:spcPts val="440"/>
              </a:spcBef>
              <a:buClr>
                <a:srgbClr val="009999"/>
              </a:buClr>
              <a:buSzPct val="63888"/>
              <a:buFont typeface="Arial"/>
              <a:buChar char="•"/>
              <a:tabLst>
                <a:tab pos="1155700" algn="l"/>
                <a:tab pos="1156335" algn="l"/>
              </a:tabLst>
            </a:pPr>
            <a:r>
              <a:rPr sz="1800" b="1" spc="-5" dirty="0">
                <a:solidFill>
                  <a:srgbClr val="006666"/>
                </a:solidFill>
                <a:latin typeface="Arial"/>
                <a:cs typeface="Arial"/>
              </a:rPr>
              <a:t>UNIX, </a:t>
            </a:r>
            <a:r>
              <a:rPr sz="1800" b="1" dirty="0">
                <a:solidFill>
                  <a:srgbClr val="006666"/>
                </a:solidFill>
                <a:latin typeface="Arial"/>
                <a:cs typeface="Arial"/>
              </a:rPr>
              <a:t>Linux and </a:t>
            </a:r>
            <a:r>
              <a:rPr sz="1800" b="1" spc="-20" dirty="0">
                <a:solidFill>
                  <a:srgbClr val="006666"/>
                </a:solidFill>
                <a:latin typeface="Arial"/>
                <a:cs typeface="Arial"/>
              </a:rPr>
              <a:t>MAC </a:t>
            </a:r>
            <a:r>
              <a:rPr sz="1800" b="1" dirty="0">
                <a:solidFill>
                  <a:srgbClr val="006666"/>
                </a:solidFill>
                <a:latin typeface="Arial"/>
                <a:cs typeface="Arial"/>
              </a:rPr>
              <a:t>OS</a:t>
            </a:r>
            <a:r>
              <a:rPr sz="1800" b="1" spc="50" dirty="0">
                <a:solidFill>
                  <a:srgbClr val="006666"/>
                </a:solidFill>
                <a:latin typeface="Arial"/>
                <a:cs typeface="Arial"/>
              </a:rPr>
              <a:t> </a:t>
            </a:r>
            <a:r>
              <a:rPr sz="1800" b="1" dirty="0">
                <a:solidFill>
                  <a:srgbClr val="006666"/>
                </a:solidFill>
                <a:latin typeface="Arial"/>
                <a:cs typeface="Arial"/>
              </a:rPr>
              <a:t>X</a:t>
            </a:r>
            <a:endParaRPr sz="1800">
              <a:latin typeface="Arial"/>
              <a:cs typeface="Arial"/>
            </a:endParaRPr>
          </a:p>
          <a:p>
            <a:pPr marL="756285" lvl="1" indent="-287020">
              <a:lnSpc>
                <a:spcPct val="100000"/>
              </a:lnSpc>
              <a:spcBef>
                <a:spcPts val="470"/>
              </a:spcBef>
              <a:buClr>
                <a:srgbClr val="336699"/>
              </a:buClr>
              <a:buSzPct val="75000"/>
              <a:buFont typeface="Wingdings"/>
              <a:buChar char=""/>
              <a:tabLst>
                <a:tab pos="756285" algn="l"/>
                <a:tab pos="756920" algn="l"/>
              </a:tabLst>
            </a:pPr>
            <a:r>
              <a:rPr sz="2000" b="1" spc="-5" dirty="0">
                <a:solidFill>
                  <a:srgbClr val="003366"/>
                </a:solidFill>
                <a:latin typeface="Arial"/>
                <a:cs typeface="Arial"/>
              </a:rPr>
              <a:t>Java </a:t>
            </a:r>
            <a:r>
              <a:rPr sz="2000" b="1" dirty="0">
                <a:solidFill>
                  <a:srgbClr val="003366"/>
                </a:solidFill>
                <a:latin typeface="Arial"/>
                <a:cs typeface="Arial"/>
              </a:rPr>
              <a:t>API for </a:t>
            </a:r>
            <a:r>
              <a:rPr sz="2000" b="1" spc="-5" dirty="0">
                <a:solidFill>
                  <a:srgbClr val="003366"/>
                </a:solidFill>
                <a:latin typeface="Arial"/>
                <a:cs typeface="Arial"/>
              </a:rPr>
              <a:t>Java </a:t>
            </a:r>
            <a:r>
              <a:rPr sz="2000" b="1" dirty="0">
                <a:solidFill>
                  <a:srgbClr val="003366"/>
                </a:solidFill>
                <a:latin typeface="Arial"/>
                <a:cs typeface="Arial"/>
              </a:rPr>
              <a:t>Virtual Machine</a:t>
            </a:r>
            <a:r>
              <a:rPr sz="2000" b="1" spc="-60" dirty="0">
                <a:solidFill>
                  <a:srgbClr val="003366"/>
                </a:solidFill>
                <a:latin typeface="Arial"/>
                <a:cs typeface="Arial"/>
              </a:rPr>
              <a:t> </a:t>
            </a:r>
            <a:r>
              <a:rPr sz="2000" b="1" dirty="0">
                <a:solidFill>
                  <a:srgbClr val="003366"/>
                </a:solidFill>
                <a:latin typeface="Arial"/>
                <a:cs typeface="Arial"/>
              </a:rPr>
              <a:t>(JVM)</a:t>
            </a:r>
            <a:endParaRPr sz="2000">
              <a:latin typeface="Arial"/>
              <a:cs typeface="Arial"/>
            </a:endParaRPr>
          </a:p>
          <a:p>
            <a:pPr marL="355600" marR="1597660" indent="-342900">
              <a:lnSpc>
                <a:spcPct val="100000"/>
              </a:lnSpc>
              <a:spcBef>
                <a:spcPts val="484"/>
              </a:spcBef>
              <a:buClr>
                <a:srgbClr val="006666"/>
              </a:buClr>
              <a:buFont typeface="Wingdings"/>
              <a:buChar char=""/>
              <a:tabLst>
                <a:tab pos="354965" algn="l"/>
                <a:tab pos="355600" algn="l"/>
              </a:tabLst>
            </a:pPr>
            <a:r>
              <a:rPr sz="2000" b="1" dirty="0">
                <a:solidFill>
                  <a:srgbClr val="003300"/>
                </a:solidFill>
                <a:latin typeface="Arial"/>
                <a:cs typeface="Arial"/>
              </a:rPr>
              <a:t>The calling program does not </a:t>
            </a:r>
            <a:r>
              <a:rPr sz="2000" b="1" spc="-5" dirty="0">
                <a:solidFill>
                  <a:srgbClr val="003300"/>
                </a:solidFill>
                <a:latin typeface="Arial"/>
                <a:cs typeface="Arial"/>
              </a:rPr>
              <a:t>know anything </a:t>
            </a:r>
            <a:r>
              <a:rPr sz="2000" b="1" dirty="0">
                <a:solidFill>
                  <a:srgbClr val="003300"/>
                </a:solidFill>
                <a:latin typeface="Arial"/>
                <a:cs typeface="Arial"/>
              </a:rPr>
              <a:t>about</a:t>
            </a:r>
            <a:r>
              <a:rPr sz="2000" b="1" spc="-75" dirty="0">
                <a:solidFill>
                  <a:srgbClr val="003300"/>
                </a:solidFill>
                <a:latin typeface="Arial"/>
                <a:cs typeface="Arial"/>
              </a:rPr>
              <a:t> </a:t>
            </a:r>
            <a:r>
              <a:rPr sz="2000" b="1" dirty="0">
                <a:solidFill>
                  <a:srgbClr val="003300"/>
                </a:solidFill>
                <a:latin typeface="Arial"/>
                <a:cs typeface="Arial"/>
              </a:rPr>
              <a:t>the  implementation of the </a:t>
            </a:r>
            <a:r>
              <a:rPr sz="2000" b="1" spc="-5" dirty="0">
                <a:solidFill>
                  <a:srgbClr val="003300"/>
                </a:solidFill>
                <a:latin typeface="Arial"/>
                <a:cs typeface="Arial"/>
              </a:rPr>
              <a:t>system</a:t>
            </a:r>
            <a:r>
              <a:rPr sz="2000" b="1" spc="-75" dirty="0">
                <a:solidFill>
                  <a:srgbClr val="003300"/>
                </a:solidFill>
                <a:latin typeface="Arial"/>
                <a:cs typeface="Arial"/>
              </a:rPr>
              <a:t> </a:t>
            </a:r>
            <a:r>
              <a:rPr sz="2000" b="1" spc="-5" dirty="0">
                <a:solidFill>
                  <a:srgbClr val="003300"/>
                </a:solidFill>
                <a:latin typeface="Arial"/>
                <a:cs typeface="Arial"/>
              </a:rPr>
              <a:t>call.</a:t>
            </a:r>
            <a:endParaRPr sz="2000">
              <a:latin typeface="Arial"/>
              <a:cs typeface="Arial"/>
            </a:endParaRPr>
          </a:p>
          <a:p>
            <a:pPr marL="756285" lvl="1" indent="-287020">
              <a:lnSpc>
                <a:spcPct val="100000"/>
              </a:lnSpc>
              <a:spcBef>
                <a:spcPts val="480"/>
              </a:spcBef>
              <a:buClr>
                <a:srgbClr val="336699"/>
              </a:buClr>
              <a:buSzPct val="75000"/>
              <a:buFont typeface="Wingdings"/>
              <a:buChar char=""/>
              <a:tabLst>
                <a:tab pos="756285" algn="l"/>
                <a:tab pos="756920" algn="l"/>
              </a:tabLst>
            </a:pPr>
            <a:r>
              <a:rPr sz="2000" b="1" spc="-5" dirty="0">
                <a:solidFill>
                  <a:srgbClr val="003366"/>
                </a:solidFill>
                <a:latin typeface="Arial"/>
                <a:cs typeface="Arial"/>
              </a:rPr>
              <a:t>Simply obeys </a:t>
            </a:r>
            <a:r>
              <a:rPr sz="2000" b="1" dirty="0">
                <a:solidFill>
                  <a:srgbClr val="003366"/>
                </a:solidFill>
                <a:latin typeface="Arial"/>
                <a:cs typeface="Arial"/>
              </a:rPr>
              <a:t>API standards: parameters to </a:t>
            </a:r>
            <a:r>
              <a:rPr sz="2000" b="1" spc="-5" dirty="0">
                <a:solidFill>
                  <a:srgbClr val="003366"/>
                </a:solidFill>
                <a:latin typeface="Arial"/>
                <a:cs typeface="Arial"/>
              </a:rPr>
              <a:t>provide,</a:t>
            </a:r>
            <a:r>
              <a:rPr sz="2000" b="1" spc="-70" dirty="0">
                <a:solidFill>
                  <a:srgbClr val="003366"/>
                </a:solidFill>
                <a:latin typeface="Arial"/>
                <a:cs typeface="Arial"/>
              </a:rPr>
              <a:t> </a:t>
            </a:r>
            <a:r>
              <a:rPr sz="2000" b="1" dirty="0">
                <a:solidFill>
                  <a:srgbClr val="003366"/>
                </a:solidFill>
                <a:latin typeface="Arial"/>
                <a:cs typeface="Arial"/>
              </a:rPr>
              <a:t>return</a:t>
            </a:r>
            <a:endParaRPr sz="2000">
              <a:latin typeface="Arial"/>
              <a:cs typeface="Arial"/>
            </a:endParaRPr>
          </a:p>
          <a:p>
            <a:pPr marL="756285">
              <a:lnSpc>
                <a:spcPct val="100000"/>
              </a:lnSpc>
            </a:pPr>
            <a:r>
              <a:rPr sz="2000" b="1" spc="-5" dirty="0">
                <a:solidFill>
                  <a:srgbClr val="003366"/>
                </a:solidFill>
                <a:latin typeface="Arial"/>
                <a:cs typeface="Arial"/>
              </a:rPr>
              <a:t>values, </a:t>
            </a:r>
            <a:r>
              <a:rPr sz="2000" b="1" dirty="0">
                <a:solidFill>
                  <a:srgbClr val="003366"/>
                </a:solidFill>
                <a:latin typeface="Arial"/>
                <a:cs typeface="Arial"/>
              </a:rPr>
              <a:t>and desired</a:t>
            </a:r>
            <a:r>
              <a:rPr sz="2000" b="1" spc="-50" dirty="0">
                <a:solidFill>
                  <a:srgbClr val="003366"/>
                </a:solidFill>
                <a:latin typeface="Arial"/>
                <a:cs typeface="Arial"/>
              </a:rPr>
              <a:t> </a:t>
            </a:r>
            <a:r>
              <a:rPr sz="2000" b="1" dirty="0">
                <a:solidFill>
                  <a:srgbClr val="003366"/>
                </a:solidFill>
                <a:latin typeface="Arial"/>
                <a:cs typeface="Arial"/>
              </a:rPr>
              <a:t>operation</a:t>
            </a:r>
            <a:endParaRPr sz="2000">
              <a:latin typeface="Arial"/>
              <a:cs typeface="Arial"/>
            </a:endParaRPr>
          </a:p>
          <a:p>
            <a:pPr marL="756285" lvl="1" indent="-287020">
              <a:lnSpc>
                <a:spcPct val="100000"/>
              </a:lnSpc>
              <a:spcBef>
                <a:spcPts val="480"/>
              </a:spcBef>
              <a:buClr>
                <a:srgbClr val="336699"/>
              </a:buClr>
              <a:buSzPct val="75000"/>
              <a:buFont typeface="Wingdings"/>
              <a:buChar char=""/>
              <a:tabLst>
                <a:tab pos="756285" algn="l"/>
                <a:tab pos="756920" algn="l"/>
              </a:tabLst>
            </a:pPr>
            <a:r>
              <a:rPr sz="2000" b="1" dirty="0">
                <a:solidFill>
                  <a:srgbClr val="003366"/>
                </a:solidFill>
                <a:latin typeface="Arial"/>
                <a:cs typeface="Arial"/>
              </a:rPr>
              <a:t>The OS interface details are hidden behind the</a:t>
            </a:r>
            <a:r>
              <a:rPr sz="2000" b="1" spc="-150" dirty="0">
                <a:solidFill>
                  <a:srgbClr val="003366"/>
                </a:solidFill>
                <a:latin typeface="Arial"/>
                <a:cs typeface="Arial"/>
              </a:rPr>
              <a:t> </a:t>
            </a:r>
            <a:r>
              <a:rPr sz="2000" b="1" dirty="0">
                <a:solidFill>
                  <a:srgbClr val="003366"/>
                </a:solidFill>
                <a:latin typeface="Arial"/>
                <a:cs typeface="Arial"/>
              </a:rPr>
              <a:t>API.</a:t>
            </a:r>
            <a:endParaRPr sz="2000">
              <a:latin typeface="Arial"/>
              <a:cs typeface="Arial"/>
            </a:endParaRPr>
          </a:p>
          <a:p>
            <a:pPr marL="1155700" marR="708025" lvl="2" indent="-228600">
              <a:lnSpc>
                <a:spcPct val="100000"/>
              </a:lnSpc>
              <a:spcBef>
                <a:spcPts val="440"/>
              </a:spcBef>
              <a:buClr>
                <a:srgbClr val="009999"/>
              </a:buClr>
              <a:buSzPct val="63888"/>
              <a:buFont typeface="Arial"/>
              <a:buChar char="•"/>
              <a:tabLst>
                <a:tab pos="1155700" algn="l"/>
                <a:tab pos="1156335" algn="l"/>
              </a:tabLst>
            </a:pPr>
            <a:r>
              <a:rPr sz="1800" b="1" spc="-5" dirty="0">
                <a:solidFill>
                  <a:srgbClr val="006666"/>
                </a:solidFill>
                <a:latin typeface="Arial"/>
                <a:cs typeface="Arial"/>
              </a:rPr>
              <a:t>Managed </a:t>
            </a:r>
            <a:r>
              <a:rPr sz="1800" b="1" dirty="0">
                <a:solidFill>
                  <a:srgbClr val="006666"/>
                </a:solidFill>
                <a:latin typeface="Arial"/>
                <a:cs typeface="Arial"/>
              </a:rPr>
              <a:t>by the </a:t>
            </a:r>
            <a:r>
              <a:rPr sz="1800" b="1" spc="-20" dirty="0">
                <a:solidFill>
                  <a:srgbClr val="006666"/>
                </a:solidFill>
                <a:latin typeface="Arial"/>
                <a:cs typeface="Arial"/>
              </a:rPr>
              <a:t>API </a:t>
            </a:r>
            <a:r>
              <a:rPr sz="1800" b="1" spc="-5" dirty="0">
                <a:solidFill>
                  <a:srgbClr val="006666"/>
                </a:solidFill>
                <a:latin typeface="Arial"/>
                <a:cs typeface="Arial"/>
              </a:rPr>
              <a:t>library (set </a:t>
            </a:r>
            <a:r>
              <a:rPr sz="1800" b="1" dirty="0">
                <a:solidFill>
                  <a:srgbClr val="006666"/>
                </a:solidFill>
                <a:latin typeface="Arial"/>
                <a:cs typeface="Arial"/>
              </a:rPr>
              <a:t>of functions supplied </a:t>
            </a:r>
            <a:r>
              <a:rPr sz="1800" b="1" spc="5" dirty="0">
                <a:solidFill>
                  <a:srgbClr val="006666"/>
                </a:solidFill>
                <a:latin typeface="Arial"/>
                <a:cs typeface="Arial"/>
              </a:rPr>
              <a:t>with </a:t>
            </a:r>
            <a:r>
              <a:rPr sz="1800" b="1" dirty="0">
                <a:solidFill>
                  <a:srgbClr val="006666"/>
                </a:solidFill>
                <a:latin typeface="Arial"/>
                <a:cs typeface="Arial"/>
              </a:rPr>
              <a:t>the  </a:t>
            </a:r>
            <a:r>
              <a:rPr sz="1800" b="1" spc="-5" dirty="0">
                <a:solidFill>
                  <a:srgbClr val="006666"/>
                </a:solidFill>
                <a:latin typeface="Arial"/>
                <a:cs typeface="Arial"/>
              </a:rPr>
              <a:t>compiler)</a:t>
            </a:r>
            <a:endParaRPr sz="1800">
              <a:latin typeface="Arial"/>
              <a:cs typeface="Arial"/>
            </a:endParaRPr>
          </a:p>
          <a:p>
            <a:pPr marL="355600" indent="-342900">
              <a:lnSpc>
                <a:spcPct val="100000"/>
              </a:lnSpc>
              <a:spcBef>
                <a:spcPts val="475"/>
              </a:spcBef>
              <a:buClr>
                <a:srgbClr val="006666"/>
              </a:buClr>
              <a:buFont typeface="Wingdings"/>
              <a:buChar char=""/>
              <a:tabLst>
                <a:tab pos="354965" algn="l"/>
                <a:tab pos="355600" algn="l"/>
              </a:tabLst>
            </a:pPr>
            <a:r>
              <a:rPr sz="2000" b="1" spc="-5" dirty="0">
                <a:solidFill>
                  <a:srgbClr val="003300"/>
                </a:solidFill>
                <a:latin typeface="Arial"/>
                <a:cs typeface="Arial"/>
              </a:rPr>
              <a:t>Possible </a:t>
            </a:r>
            <a:r>
              <a:rPr sz="2000" b="1" dirty="0">
                <a:solidFill>
                  <a:srgbClr val="003300"/>
                </a:solidFill>
                <a:latin typeface="Arial"/>
                <a:cs typeface="Arial"/>
              </a:rPr>
              <a:t>to use </a:t>
            </a:r>
            <a:r>
              <a:rPr sz="2000" b="1" spc="-5" dirty="0">
                <a:solidFill>
                  <a:srgbClr val="003300"/>
                </a:solidFill>
                <a:latin typeface="Arial"/>
                <a:cs typeface="Arial"/>
              </a:rPr>
              <a:t>system </a:t>
            </a:r>
            <a:r>
              <a:rPr sz="2000" b="1" dirty="0">
                <a:solidFill>
                  <a:srgbClr val="003300"/>
                </a:solidFill>
                <a:latin typeface="Arial"/>
                <a:cs typeface="Arial"/>
              </a:rPr>
              <a:t>calls</a:t>
            </a:r>
            <a:r>
              <a:rPr sz="2000" b="1" spc="-60" dirty="0">
                <a:solidFill>
                  <a:srgbClr val="003300"/>
                </a:solidFill>
                <a:latin typeface="Arial"/>
                <a:cs typeface="Arial"/>
              </a:rPr>
              <a:t> </a:t>
            </a:r>
            <a:r>
              <a:rPr sz="2000" b="1" dirty="0">
                <a:solidFill>
                  <a:srgbClr val="003300"/>
                </a:solidFill>
                <a:latin typeface="Arial"/>
                <a:cs typeface="Arial"/>
              </a:rPr>
              <a:t>directly</a:t>
            </a:r>
            <a:endParaRPr sz="20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1395" y="296417"/>
            <a:ext cx="8109205" cy="627736"/>
          </a:xfrm>
          <a:prstGeom prst="rect">
            <a:avLst/>
          </a:prstGeom>
        </p:spPr>
        <p:txBody>
          <a:bodyPr vert="horz" wrap="square" lIns="0" tIns="12065" rIns="0" bIns="0" rtlCol="0">
            <a:spAutoFit/>
          </a:bodyPr>
          <a:lstStyle/>
          <a:p>
            <a:pPr marL="12700">
              <a:lnSpc>
                <a:spcPct val="100000"/>
              </a:lnSpc>
              <a:spcBef>
                <a:spcPts val="95"/>
              </a:spcBef>
            </a:pPr>
            <a:r>
              <a:rPr spc="-5" dirty="0"/>
              <a:t>Example </a:t>
            </a:r>
            <a:r>
              <a:rPr dirty="0"/>
              <a:t>of </a:t>
            </a:r>
            <a:r>
              <a:rPr spc="-5" dirty="0"/>
              <a:t>the </a:t>
            </a:r>
            <a:r>
              <a:rPr spc="-10" dirty="0"/>
              <a:t>standard </a:t>
            </a:r>
            <a:r>
              <a:rPr spc="-5" dirty="0"/>
              <a:t>API in</a:t>
            </a:r>
            <a:r>
              <a:rPr spc="-20" dirty="0"/>
              <a:t> </a:t>
            </a:r>
            <a:r>
              <a:rPr spc="-5" dirty="0"/>
              <a:t>C</a:t>
            </a:r>
          </a:p>
        </p:txBody>
      </p:sp>
      <p:sp>
        <p:nvSpPr>
          <p:cNvPr id="4" name="object 4"/>
          <p:cNvSpPr txBox="1"/>
          <p:nvPr/>
        </p:nvSpPr>
        <p:spPr>
          <a:xfrm>
            <a:off x="847750" y="1340611"/>
            <a:ext cx="6462395" cy="878840"/>
          </a:xfrm>
          <a:prstGeom prst="rect">
            <a:avLst/>
          </a:prstGeom>
        </p:spPr>
        <p:txBody>
          <a:bodyPr vert="horz" wrap="square" lIns="0" tIns="12065" rIns="0" bIns="0" rtlCol="0">
            <a:spAutoFit/>
          </a:bodyPr>
          <a:lstStyle/>
          <a:p>
            <a:pPr marL="355600" marR="5080" indent="-343535">
              <a:lnSpc>
                <a:spcPct val="100000"/>
              </a:lnSpc>
              <a:spcBef>
                <a:spcPts val="95"/>
              </a:spcBef>
              <a:buClr>
                <a:srgbClr val="006666"/>
              </a:buClr>
              <a:buFont typeface="Wingdings"/>
              <a:buChar char=""/>
              <a:tabLst>
                <a:tab pos="355600" algn="l"/>
                <a:tab pos="356235" algn="l"/>
              </a:tabLst>
            </a:pPr>
            <a:r>
              <a:rPr sz="2800" b="1" spc="-10" dirty="0">
                <a:solidFill>
                  <a:srgbClr val="003300"/>
                </a:solidFill>
                <a:latin typeface="Arial"/>
                <a:cs typeface="Arial"/>
              </a:rPr>
              <a:t>The </a:t>
            </a:r>
            <a:r>
              <a:rPr sz="2800" b="1" spc="-5" dirty="0">
                <a:solidFill>
                  <a:srgbClr val="003300"/>
                </a:solidFill>
                <a:latin typeface="Arial"/>
                <a:cs typeface="Arial"/>
              </a:rPr>
              <a:t>printf () function which makes a  write() </a:t>
            </a:r>
            <a:r>
              <a:rPr sz="2800" b="1" spc="-10" dirty="0">
                <a:solidFill>
                  <a:srgbClr val="003300"/>
                </a:solidFill>
                <a:latin typeface="Arial"/>
                <a:cs typeface="Arial"/>
              </a:rPr>
              <a:t>system</a:t>
            </a:r>
            <a:r>
              <a:rPr sz="2800" b="1" spc="40" dirty="0">
                <a:solidFill>
                  <a:srgbClr val="003300"/>
                </a:solidFill>
                <a:latin typeface="Arial"/>
                <a:cs typeface="Arial"/>
              </a:rPr>
              <a:t> </a:t>
            </a:r>
            <a:r>
              <a:rPr sz="2800" b="1" spc="-5" dirty="0">
                <a:solidFill>
                  <a:srgbClr val="003300"/>
                </a:solidFill>
                <a:latin typeface="Arial"/>
                <a:cs typeface="Arial"/>
              </a:rPr>
              <a:t>call</a:t>
            </a:r>
            <a:endParaRPr sz="2800">
              <a:latin typeface="Arial"/>
              <a:cs typeface="Arial"/>
            </a:endParaRPr>
          </a:p>
        </p:txBody>
      </p:sp>
      <p:grpSp>
        <p:nvGrpSpPr>
          <p:cNvPr id="5" name="object 5"/>
          <p:cNvGrpSpPr/>
          <p:nvPr/>
        </p:nvGrpSpPr>
        <p:grpSpPr>
          <a:xfrm>
            <a:off x="4381500" y="2172970"/>
            <a:ext cx="3843654" cy="4319270"/>
            <a:chOff x="4381500" y="2172970"/>
            <a:chExt cx="3843654" cy="4319270"/>
          </a:xfrm>
        </p:grpSpPr>
        <p:sp>
          <p:nvSpPr>
            <p:cNvPr id="6" name="object 6"/>
            <p:cNvSpPr/>
            <p:nvPr/>
          </p:nvSpPr>
          <p:spPr>
            <a:xfrm>
              <a:off x="4419600" y="2211324"/>
              <a:ext cx="3767328" cy="424281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381500" y="2172969"/>
              <a:ext cx="3843654" cy="4319270"/>
            </a:xfrm>
            <a:custGeom>
              <a:avLst/>
              <a:gdLst/>
              <a:ahLst/>
              <a:cxnLst/>
              <a:rect l="l" t="t" r="r" b="b"/>
              <a:pathLst>
                <a:path w="3843654" h="4319270">
                  <a:moveTo>
                    <a:pt x="3818128" y="25400"/>
                  </a:moveTo>
                  <a:lnTo>
                    <a:pt x="25400" y="25400"/>
                  </a:lnTo>
                  <a:lnTo>
                    <a:pt x="25400" y="38100"/>
                  </a:lnTo>
                  <a:lnTo>
                    <a:pt x="25400" y="4281170"/>
                  </a:lnTo>
                  <a:lnTo>
                    <a:pt x="25400" y="4293870"/>
                  </a:lnTo>
                  <a:lnTo>
                    <a:pt x="3818128" y="4293870"/>
                  </a:lnTo>
                  <a:lnTo>
                    <a:pt x="3818128" y="4281170"/>
                  </a:lnTo>
                  <a:lnTo>
                    <a:pt x="3818128" y="38354"/>
                  </a:lnTo>
                  <a:lnTo>
                    <a:pt x="3805428" y="38354"/>
                  </a:lnTo>
                  <a:lnTo>
                    <a:pt x="3805428" y="4281170"/>
                  </a:lnTo>
                  <a:lnTo>
                    <a:pt x="38100" y="4281170"/>
                  </a:lnTo>
                  <a:lnTo>
                    <a:pt x="38100" y="38100"/>
                  </a:lnTo>
                  <a:lnTo>
                    <a:pt x="3818128" y="38100"/>
                  </a:lnTo>
                  <a:lnTo>
                    <a:pt x="3818128" y="25400"/>
                  </a:lnTo>
                  <a:close/>
                </a:path>
                <a:path w="3843654" h="4319270">
                  <a:moveTo>
                    <a:pt x="3843528" y="0"/>
                  </a:moveTo>
                  <a:lnTo>
                    <a:pt x="0" y="0"/>
                  </a:lnTo>
                  <a:lnTo>
                    <a:pt x="0" y="12700"/>
                  </a:lnTo>
                  <a:lnTo>
                    <a:pt x="0" y="4306570"/>
                  </a:lnTo>
                  <a:lnTo>
                    <a:pt x="0" y="4319270"/>
                  </a:lnTo>
                  <a:lnTo>
                    <a:pt x="3843528" y="4319270"/>
                  </a:lnTo>
                  <a:lnTo>
                    <a:pt x="3843528" y="4306570"/>
                  </a:lnTo>
                  <a:lnTo>
                    <a:pt x="3843528" y="12954"/>
                  </a:lnTo>
                  <a:lnTo>
                    <a:pt x="3830828" y="12954"/>
                  </a:lnTo>
                  <a:lnTo>
                    <a:pt x="3830828" y="4306570"/>
                  </a:lnTo>
                  <a:lnTo>
                    <a:pt x="12700" y="4306570"/>
                  </a:lnTo>
                  <a:lnTo>
                    <a:pt x="12700" y="12700"/>
                  </a:lnTo>
                  <a:lnTo>
                    <a:pt x="3843528" y="12700"/>
                  </a:lnTo>
                  <a:lnTo>
                    <a:pt x="3843528" y="0"/>
                  </a:lnTo>
                  <a:close/>
                </a:path>
              </a:pathLst>
            </a:custGeom>
            <a:solidFill>
              <a:srgbClr val="CC6600"/>
            </a:solid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82650" y="240538"/>
            <a:ext cx="8708949" cy="513715"/>
          </a:xfrm>
          <a:prstGeom prst="rect">
            <a:avLst/>
          </a:prstGeom>
        </p:spPr>
        <p:txBody>
          <a:bodyPr vert="horz" wrap="square" lIns="0" tIns="12700" rIns="0" bIns="0" rtlCol="0">
            <a:spAutoFit/>
          </a:bodyPr>
          <a:lstStyle/>
          <a:p>
            <a:pPr marL="12700">
              <a:lnSpc>
                <a:spcPct val="100000"/>
              </a:lnSpc>
              <a:spcBef>
                <a:spcPts val="100"/>
              </a:spcBef>
            </a:pPr>
            <a:r>
              <a:rPr sz="3200" spc="-5" dirty="0"/>
              <a:t>Main </a:t>
            </a:r>
            <a:r>
              <a:rPr sz="3200" dirty="0"/>
              <a:t>operations of </a:t>
            </a:r>
            <a:r>
              <a:rPr sz="3200" spc="-5" dirty="0"/>
              <a:t>an Operating </a:t>
            </a:r>
            <a:r>
              <a:rPr sz="3200" dirty="0"/>
              <a:t>System</a:t>
            </a:r>
            <a:r>
              <a:rPr sz="3200" spc="-95" dirty="0"/>
              <a:t> </a:t>
            </a:r>
            <a:r>
              <a:rPr sz="2800" spc="-5" dirty="0"/>
              <a:t>(OS)</a:t>
            </a:r>
            <a:endParaRPr sz="2800"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43</a:t>
            </a:fld>
            <a:endParaRPr dirty="0"/>
          </a:p>
        </p:txBody>
      </p:sp>
      <p:sp>
        <p:nvSpPr>
          <p:cNvPr id="8" name="object 8"/>
          <p:cNvSpPr txBox="1"/>
          <p:nvPr/>
        </p:nvSpPr>
        <p:spPr>
          <a:xfrm>
            <a:off x="511251" y="856171"/>
            <a:ext cx="7798434" cy="5415280"/>
          </a:xfrm>
          <a:prstGeom prst="rect">
            <a:avLst/>
          </a:prstGeom>
        </p:spPr>
        <p:txBody>
          <a:bodyPr vert="horz" wrap="square" lIns="0" tIns="44450" rIns="0" bIns="0" rtlCol="0">
            <a:spAutoFit/>
          </a:bodyPr>
          <a:lstStyle/>
          <a:p>
            <a:pPr marL="355600" indent="-342900" algn="just">
              <a:lnSpc>
                <a:spcPct val="100000"/>
              </a:lnSpc>
              <a:spcBef>
                <a:spcPts val="350"/>
              </a:spcBef>
              <a:buClr>
                <a:srgbClr val="006666"/>
              </a:buClr>
              <a:buFont typeface="Wingdings"/>
              <a:buChar char=""/>
              <a:tabLst>
                <a:tab pos="355600" algn="l"/>
              </a:tabLst>
            </a:pPr>
            <a:r>
              <a:rPr sz="2000" b="1" dirty="0">
                <a:solidFill>
                  <a:srgbClr val="003300"/>
                </a:solidFill>
                <a:latin typeface="Arial"/>
                <a:cs typeface="Arial"/>
              </a:rPr>
              <a:t>Process</a:t>
            </a:r>
            <a:r>
              <a:rPr sz="2000" b="1" spc="-20" dirty="0">
                <a:solidFill>
                  <a:srgbClr val="003300"/>
                </a:solidFill>
                <a:latin typeface="Arial"/>
                <a:cs typeface="Arial"/>
              </a:rPr>
              <a:t> </a:t>
            </a:r>
            <a:r>
              <a:rPr sz="2000" b="1" dirty="0">
                <a:solidFill>
                  <a:srgbClr val="003300"/>
                </a:solidFill>
                <a:latin typeface="Arial"/>
                <a:cs typeface="Arial"/>
              </a:rPr>
              <a:t>management</a:t>
            </a:r>
            <a:endParaRPr sz="2000">
              <a:latin typeface="Arial"/>
              <a:cs typeface="Arial"/>
            </a:endParaRPr>
          </a:p>
          <a:p>
            <a:pPr marL="756285" lvl="1" indent="-287020" algn="just">
              <a:lnSpc>
                <a:spcPct val="100000"/>
              </a:lnSpc>
              <a:spcBef>
                <a:spcPts val="225"/>
              </a:spcBef>
              <a:buClr>
                <a:srgbClr val="336699"/>
              </a:buClr>
              <a:buSzPct val="75000"/>
              <a:buFont typeface="Wingdings"/>
              <a:buChar char=""/>
              <a:tabLst>
                <a:tab pos="756920" algn="l"/>
              </a:tabLst>
            </a:pPr>
            <a:r>
              <a:rPr sz="1800" b="1" spc="-5" dirty="0">
                <a:solidFill>
                  <a:srgbClr val="003366"/>
                </a:solidFill>
                <a:latin typeface="Arial"/>
                <a:cs typeface="Arial"/>
              </a:rPr>
              <a:t>A process </a:t>
            </a:r>
            <a:r>
              <a:rPr sz="1800" b="1" spc="5" dirty="0">
                <a:solidFill>
                  <a:srgbClr val="003366"/>
                </a:solidFill>
                <a:latin typeface="Arial"/>
                <a:cs typeface="Arial"/>
              </a:rPr>
              <a:t>with </a:t>
            </a:r>
            <a:r>
              <a:rPr sz="1800" b="1" spc="-5" dirty="0">
                <a:solidFill>
                  <a:srgbClr val="003366"/>
                </a:solidFill>
                <a:latin typeface="Arial"/>
                <a:cs typeface="Arial"/>
              </a:rPr>
              <a:t>a thread </a:t>
            </a:r>
            <a:r>
              <a:rPr sz="1800" b="1" dirty="0">
                <a:solidFill>
                  <a:srgbClr val="003366"/>
                </a:solidFill>
                <a:latin typeface="Arial"/>
                <a:cs typeface="Arial"/>
              </a:rPr>
              <a:t>has </a:t>
            </a:r>
            <a:r>
              <a:rPr sz="1800" b="1" spc="-5" dirty="0">
                <a:solidFill>
                  <a:srgbClr val="003366"/>
                </a:solidFill>
                <a:latin typeface="Arial"/>
                <a:cs typeface="Arial"/>
              </a:rPr>
              <a:t>a </a:t>
            </a:r>
            <a:r>
              <a:rPr sz="1800" b="1" dirty="0">
                <a:solidFill>
                  <a:srgbClr val="003366"/>
                </a:solidFill>
                <a:latin typeface="Arial"/>
                <a:cs typeface="Arial"/>
              </a:rPr>
              <a:t>single </a:t>
            </a:r>
            <a:r>
              <a:rPr sz="1800" b="1" spc="-5" dirty="0">
                <a:solidFill>
                  <a:srgbClr val="003366"/>
                </a:solidFill>
                <a:latin typeface="Arial"/>
                <a:cs typeface="Arial"/>
              </a:rPr>
              <a:t>program</a:t>
            </a:r>
            <a:r>
              <a:rPr sz="1800" b="1" spc="-35" dirty="0">
                <a:solidFill>
                  <a:srgbClr val="003366"/>
                </a:solidFill>
                <a:latin typeface="Arial"/>
                <a:cs typeface="Arial"/>
              </a:rPr>
              <a:t> </a:t>
            </a:r>
            <a:r>
              <a:rPr sz="1800" b="1" dirty="0">
                <a:solidFill>
                  <a:srgbClr val="003366"/>
                </a:solidFill>
                <a:latin typeface="Arial"/>
                <a:cs typeface="Arial"/>
              </a:rPr>
              <a:t>counter</a:t>
            </a:r>
            <a:endParaRPr sz="1800">
              <a:latin typeface="Arial"/>
              <a:cs typeface="Arial"/>
            </a:endParaRPr>
          </a:p>
          <a:p>
            <a:pPr marL="756285" lvl="1" indent="-287020" algn="just">
              <a:lnSpc>
                <a:spcPct val="100000"/>
              </a:lnSpc>
              <a:spcBef>
                <a:spcPts val="235"/>
              </a:spcBef>
              <a:buClr>
                <a:srgbClr val="336699"/>
              </a:buClr>
              <a:buSzPct val="75000"/>
              <a:buFont typeface="Wingdings"/>
              <a:buChar char=""/>
              <a:tabLst>
                <a:tab pos="756920" algn="l"/>
              </a:tabLst>
            </a:pPr>
            <a:r>
              <a:rPr sz="2000" b="1" dirty="0">
                <a:solidFill>
                  <a:srgbClr val="003366"/>
                </a:solidFill>
                <a:latin typeface="Arial"/>
                <a:cs typeface="Arial"/>
              </a:rPr>
              <a:t>The OS manages the resources required by the</a:t>
            </a:r>
            <a:r>
              <a:rPr sz="2000" b="1" spc="-125" dirty="0">
                <a:solidFill>
                  <a:srgbClr val="003366"/>
                </a:solidFill>
                <a:latin typeface="Arial"/>
                <a:cs typeface="Arial"/>
              </a:rPr>
              <a:t> </a:t>
            </a:r>
            <a:r>
              <a:rPr sz="2000" b="1" dirty="0">
                <a:solidFill>
                  <a:srgbClr val="003366"/>
                </a:solidFill>
                <a:latin typeface="Arial"/>
                <a:cs typeface="Arial"/>
              </a:rPr>
              <a:t>processes</a:t>
            </a:r>
            <a:endParaRPr sz="2000">
              <a:latin typeface="Arial"/>
              <a:cs typeface="Arial"/>
            </a:endParaRPr>
          </a:p>
          <a:p>
            <a:pPr marL="1155700" lvl="2" indent="-229235" algn="just">
              <a:lnSpc>
                <a:spcPct val="100000"/>
              </a:lnSpc>
              <a:spcBef>
                <a:spcPts val="225"/>
              </a:spcBef>
              <a:buClr>
                <a:srgbClr val="009999"/>
              </a:buClr>
              <a:buSzPct val="63888"/>
              <a:buFont typeface="Arial"/>
              <a:buChar char="•"/>
              <a:tabLst>
                <a:tab pos="1156335" algn="l"/>
              </a:tabLst>
            </a:pPr>
            <a:r>
              <a:rPr sz="1800" b="1" spc="-5" dirty="0">
                <a:solidFill>
                  <a:srgbClr val="006666"/>
                </a:solidFill>
                <a:latin typeface="Arial"/>
                <a:cs typeface="Arial"/>
              </a:rPr>
              <a:t>CPU, </a:t>
            </a:r>
            <a:r>
              <a:rPr sz="1800" b="1" spc="-10" dirty="0">
                <a:solidFill>
                  <a:srgbClr val="006666"/>
                </a:solidFill>
                <a:latin typeface="Arial"/>
                <a:cs typeface="Arial"/>
              </a:rPr>
              <a:t>memory, </a:t>
            </a:r>
            <a:r>
              <a:rPr sz="1800" b="1" dirty="0">
                <a:solidFill>
                  <a:srgbClr val="006666"/>
                </a:solidFill>
                <a:latin typeface="Arial"/>
                <a:cs typeface="Arial"/>
              </a:rPr>
              <a:t>I/O,</a:t>
            </a:r>
            <a:r>
              <a:rPr sz="1800" b="1" spc="25" dirty="0">
                <a:solidFill>
                  <a:srgbClr val="006666"/>
                </a:solidFill>
                <a:latin typeface="Arial"/>
                <a:cs typeface="Arial"/>
              </a:rPr>
              <a:t> </a:t>
            </a:r>
            <a:r>
              <a:rPr sz="1800" b="1" dirty="0">
                <a:solidFill>
                  <a:srgbClr val="006666"/>
                </a:solidFill>
                <a:latin typeface="Arial"/>
                <a:cs typeface="Arial"/>
              </a:rPr>
              <a:t>files</a:t>
            </a:r>
            <a:endParaRPr sz="1800">
              <a:latin typeface="Arial"/>
              <a:cs typeface="Arial"/>
            </a:endParaRPr>
          </a:p>
          <a:p>
            <a:pPr marL="1155700" lvl="2" indent="-229235" algn="just">
              <a:lnSpc>
                <a:spcPct val="100000"/>
              </a:lnSpc>
              <a:spcBef>
                <a:spcPts val="215"/>
              </a:spcBef>
              <a:buClr>
                <a:srgbClr val="009999"/>
              </a:buClr>
              <a:buSzPct val="63888"/>
              <a:buFont typeface="Arial"/>
              <a:buChar char="•"/>
              <a:tabLst>
                <a:tab pos="1156335" algn="l"/>
              </a:tabLst>
            </a:pPr>
            <a:r>
              <a:rPr sz="1800" b="1" dirty="0">
                <a:solidFill>
                  <a:srgbClr val="006666"/>
                </a:solidFill>
                <a:latin typeface="Arial"/>
                <a:cs typeface="Arial"/>
              </a:rPr>
              <a:t>Initialization</a:t>
            </a:r>
            <a:r>
              <a:rPr sz="1800" b="1" spc="-30" dirty="0">
                <a:solidFill>
                  <a:srgbClr val="006666"/>
                </a:solidFill>
                <a:latin typeface="Arial"/>
                <a:cs typeface="Arial"/>
              </a:rPr>
              <a:t> </a:t>
            </a:r>
            <a:r>
              <a:rPr sz="1800" b="1" dirty="0">
                <a:solidFill>
                  <a:srgbClr val="006666"/>
                </a:solidFill>
                <a:latin typeface="Arial"/>
                <a:cs typeface="Arial"/>
              </a:rPr>
              <a:t>data</a:t>
            </a:r>
            <a:endParaRPr sz="1800">
              <a:latin typeface="Arial"/>
              <a:cs typeface="Arial"/>
            </a:endParaRPr>
          </a:p>
          <a:p>
            <a:pPr marL="756285" lvl="1" indent="-287020" algn="just">
              <a:lnSpc>
                <a:spcPts val="2280"/>
              </a:lnSpc>
              <a:spcBef>
                <a:spcPts val="229"/>
              </a:spcBef>
              <a:buClr>
                <a:srgbClr val="336699"/>
              </a:buClr>
              <a:buSzPct val="75000"/>
              <a:buFont typeface="Wingdings"/>
              <a:buChar char=""/>
              <a:tabLst>
                <a:tab pos="756920" algn="l"/>
              </a:tabLst>
            </a:pPr>
            <a:r>
              <a:rPr sz="2000" b="1" dirty="0">
                <a:solidFill>
                  <a:srgbClr val="003366"/>
                </a:solidFill>
                <a:latin typeface="Arial"/>
                <a:cs typeface="Arial"/>
              </a:rPr>
              <a:t>The OS manages the </a:t>
            </a:r>
            <a:r>
              <a:rPr sz="2000" b="1" spc="-5" dirty="0">
                <a:solidFill>
                  <a:srgbClr val="003366"/>
                </a:solidFill>
                <a:latin typeface="Arial"/>
                <a:cs typeface="Arial"/>
              </a:rPr>
              <a:t>activities </a:t>
            </a:r>
            <a:r>
              <a:rPr sz="2000" b="1" dirty="0">
                <a:solidFill>
                  <a:srgbClr val="003366"/>
                </a:solidFill>
                <a:latin typeface="Arial"/>
                <a:cs typeface="Arial"/>
              </a:rPr>
              <a:t>of the processes:</a:t>
            </a:r>
            <a:r>
              <a:rPr sz="2000" b="1" spc="-110" dirty="0">
                <a:solidFill>
                  <a:srgbClr val="003366"/>
                </a:solidFill>
                <a:latin typeface="Arial"/>
                <a:cs typeface="Arial"/>
              </a:rPr>
              <a:t> </a:t>
            </a:r>
            <a:r>
              <a:rPr sz="2000" b="1" dirty="0">
                <a:solidFill>
                  <a:srgbClr val="003366"/>
                </a:solidFill>
                <a:latin typeface="Arial"/>
                <a:cs typeface="Arial"/>
              </a:rPr>
              <a:t>creation</a:t>
            </a:r>
            <a:endParaRPr sz="2000">
              <a:latin typeface="Arial"/>
              <a:cs typeface="Arial"/>
            </a:endParaRPr>
          </a:p>
          <a:p>
            <a:pPr marL="756285" algn="just">
              <a:lnSpc>
                <a:spcPts val="2280"/>
              </a:lnSpc>
            </a:pPr>
            <a:r>
              <a:rPr sz="2000" b="1" dirty="0">
                <a:solidFill>
                  <a:srgbClr val="003366"/>
                </a:solidFill>
                <a:latin typeface="Arial"/>
                <a:cs typeface="Arial"/>
              </a:rPr>
              <a:t>and destruction, interactions between processes,</a:t>
            </a:r>
            <a:r>
              <a:rPr sz="2000" b="1" spc="-180" dirty="0">
                <a:solidFill>
                  <a:srgbClr val="003366"/>
                </a:solidFill>
                <a:latin typeface="Arial"/>
                <a:cs typeface="Arial"/>
              </a:rPr>
              <a:t> </a:t>
            </a:r>
            <a:r>
              <a:rPr sz="2000" b="1" dirty="0">
                <a:solidFill>
                  <a:srgbClr val="003366"/>
                </a:solidFill>
                <a:latin typeface="Arial"/>
                <a:cs typeface="Arial"/>
              </a:rPr>
              <a:t>etc.</a:t>
            </a:r>
            <a:endParaRPr sz="2000">
              <a:latin typeface="Arial"/>
              <a:cs typeface="Arial"/>
            </a:endParaRPr>
          </a:p>
          <a:p>
            <a:pPr marL="355600" indent="-342900" algn="just">
              <a:lnSpc>
                <a:spcPct val="100000"/>
              </a:lnSpc>
              <a:spcBef>
                <a:spcPts val="240"/>
              </a:spcBef>
              <a:buClr>
                <a:srgbClr val="006666"/>
              </a:buClr>
              <a:buFont typeface="Wingdings"/>
              <a:buChar char=""/>
              <a:tabLst>
                <a:tab pos="355600" algn="l"/>
              </a:tabLst>
            </a:pPr>
            <a:r>
              <a:rPr sz="2000" b="1" dirty="0">
                <a:solidFill>
                  <a:srgbClr val="003300"/>
                </a:solidFill>
                <a:latin typeface="Arial"/>
                <a:cs typeface="Arial"/>
              </a:rPr>
              <a:t>Memory</a:t>
            </a:r>
            <a:r>
              <a:rPr sz="2000" b="1" spc="-40" dirty="0">
                <a:solidFill>
                  <a:srgbClr val="003300"/>
                </a:solidFill>
                <a:latin typeface="Arial"/>
                <a:cs typeface="Arial"/>
              </a:rPr>
              <a:t> </a:t>
            </a:r>
            <a:r>
              <a:rPr sz="2000" b="1" dirty="0">
                <a:solidFill>
                  <a:srgbClr val="003300"/>
                </a:solidFill>
                <a:latin typeface="Arial"/>
                <a:cs typeface="Arial"/>
              </a:rPr>
              <a:t>management</a:t>
            </a:r>
            <a:endParaRPr sz="2000">
              <a:latin typeface="Arial"/>
              <a:cs typeface="Arial"/>
            </a:endParaRPr>
          </a:p>
          <a:p>
            <a:pPr marL="756285" marR="387350" lvl="1" indent="-287020" algn="just">
              <a:lnSpc>
                <a:spcPct val="90100"/>
              </a:lnSpc>
              <a:spcBef>
                <a:spcPts val="440"/>
              </a:spcBef>
              <a:buClr>
                <a:srgbClr val="336699"/>
              </a:buClr>
              <a:buSzPct val="75000"/>
              <a:buFont typeface="Wingdings"/>
              <a:buChar char=""/>
              <a:tabLst>
                <a:tab pos="756920" algn="l"/>
              </a:tabLst>
            </a:pPr>
            <a:r>
              <a:rPr sz="1800" b="1" spc="-5" dirty="0">
                <a:solidFill>
                  <a:srgbClr val="003366"/>
                </a:solidFill>
                <a:latin typeface="Arial"/>
                <a:cs typeface="Arial"/>
              </a:rPr>
              <a:t>Memory management determines </a:t>
            </a:r>
            <a:r>
              <a:rPr sz="1800" b="1" spc="5" dirty="0">
                <a:solidFill>
                  <a:srgbClr val="003366"/>
                </a:solidFill>
                <a:latin typeface="Arial"/>
                <a:cs typeface="Arial"/>
              </a:rPr>
              <a:t>which </a:t>
            </a:r>
            <a:r>
              <a:rPr sz="1800" b="1" spc="-5" dirty="0">
                <a:solidFill>
                  <a:srgbClr val="003366"/>
                </a:solidFill>
                <a:latin typeface="Arial"/>
                <a:cs typeface="Arial"/>
              </a:rPr>
              <a:t>process </a:t>
            </a:r>
            <a:r>
              <a:rPr sz="1800" b="1" dirty="0">
                <a:solidFill>
                  <a:srgbClr val="003366"/>
                </a:solidFill>
                <a:latin typeface="Arial"/>
                <a:cs typeface="Arial"/>
              </a:rPr>
              <a:t>and </a:t>
            </a:r>
            <a:r>
              <a:rPr sz="1800" b="1" spc="5" dirty="0">
                <a:solidFill>
                  <a:srgbClr val="003366"/>
                </a:solidFill>
                <a:latin typeface="Arial"/>
                <a:cs typeface="Arial"/>
              </a:rPr>
              <a:t>when </a:t>
            </a:r>
            <a:r>
              <a:rPr sz="1800" b="1" dirty="0">
                <a:solidFill>
                  <a:srgbClr val="003366"/>
                </a:solidFill>
                <a:latin typeface="Arial"/>
                <a:cs typeface="Arial"/>
              </a:rPr>
              <a:t>it  </a:t>
            </a:r>
            <a:r>
              <a:rPr sz="1800" b="1" spc="-5" dirty="0">
                <a:solidFill>
                  <a:srgbClr val="003366"/>
                </a:solidFill>
                <a:latin typeface="Arial"/>
                <a:cs typeface="Arial"/>
              </a:rPr>
              <a:t>occupies memory </a:t>
            </a:r>
            <a:r>
              <a:rPr sz="1800" b="1" dirty="0">
                <a:solidFill>
                  <a:srgbClr val="003366"/>
                </a:solidFill>
                <a:latin typeface="Arial"/>
                <a:cs typeface="Arial"/>
              </a:rPr>
              <a:t>to optimize </a:t>
            </a:r>
            <a:r>
              <a:rPr sz="1800" b="1" spc="-5" dirty="0">
                <a:solidFill>
                  <a:srgbClr val="003366"/>
                </a:solidFill>
                <a:latin typeface="Arial"/>
                <a:cs typeface="Arial"/>
              </a:rPr>
              <a:t>CPU usage </a:t>
            </a:r>
            <a:r>
              <a:rPr sz="1800" b="1" dirty="0">
                <a:solidFill>
                  <a:srgbClr val="003366"/>
                </a:solidFill>
                <a:latin typeface="Arial"/>
                <a:cs typeface="Arial"/>
              </a:rPr>
              <a:t>and the computer's  </a:t>
            </a:r>
            <a:r>
              <a:rPr sz="1800" b="1" spc="-5" dirty="0">
                <a:solidFill>
                  <a:srgbClr val="003366"/>
                </a:solidFill>
                <a:latin typeface="Arial"/>
                <a:cs typeface="Arial"/>
              </a:rPr>
              <a:t>response </a:t>
            </a:r>
            <a:r>
              <a:rPr sz="1800" b="1" dirty="0">
                <a:solidFill>
                  <a:srgbClr val="003366"/>
                </a:solidFill>
                <a:latin typeface="Arial"/>
                <a:cs typeface="Arial"/>
              </a:rPr>
              <a:t>to </a:t>
            </a:r>
            <a:r>
              <a:rPr sz="1800" b="1" spc="-5" dirty="0">
                <a:solidFill>
                  <a:srgbClr val="003366"/>
                </a:solidFill>
                <a:latin typeface="Arial"/>
                <a:cs typeface="Arial"/>
              </a:rPr>
              <a:t>users</a:t>
            </a:r>
            <a:endParaRPr sz="1800">
              <a:latin typeface="Arial"/>
              <a:cs typeface="Arial"/>
            </a:endParaRPr>
          </a:p>
          <a:p>
            <a:pPr marL="355600" indent="-342900" algn="just">
              <a:lnSpc>
                <a:spcPct val="100000"/>
              </a:lnSpc>
              <a:spcBef>
                <a:spcPts val="229"/>
              </a:spcBef>
              <a:buClr>
                <a:srgbClr val="006666"/>
              </a:buClr>
              <a:buFont typeface="Wingdings"/>
              <a:buChar char=""/>
              <a:tabLst>
                <a:tab pos="355600" algn="l"/>
              </a:tabLst>
            </a:pPr>
            <a:r>
              <a:rPr sz="2000" b="1" dirty="0">
                <a:solidFill>
                  <a:srgbClr val="003300"/>
                </a:solidFill>
                <a:latin typeface="Arial"/>
                <a:cs typeface="Arial"/>
              </a:rPr>
              <a:t>Secondary memory</a:t>
            </a:r>
            <a:r>
              <a:rPr sz="2000" b="1" spc="-40" dirty="0">
                <a:solidFill>
                  <a:srgbClr val="003300"/>
                </a:solidFill>
                <a:latin typeface="Arial"/>
                <a:cs typeface="Arial"/>
              </a:rPr>
              <a:t> </a:t>
            </a:r>
            <a:r>
              <a:rPr sz="2000" b="1" dirty="0">
                <a:solidFill>
                  <a:srgbClr val="003300"/>
                </a:solidFill>
                <a:latin typeface="Arial"/>
                <a:cs typeface="Arial"/>
              </a:rPr>
              <a:t>management</a:t>
            </a:r>
            <a:endParaRPr sz="2000">
              <a:latin typeface="Arial"/>
              <a:cs typeface="Arial"/>
            </a:endParaRPr>
          </a:p>
          <a:p>
            <a:pPr marL="756285" marR="288290" lvl="1" indent="-287020" algn="just">
              <a:lnSpc>
                <a:spcPts val="1939"/>
              </a:lnSpc>
              <a:spcBef>
                <a:spcPts val="475"/>
              </a:spcBef>
              <a:buClr>
                <a:srgbClr val="336699"/>
              </a:buClr>
              <a:buSzPct val="75000"/>
              <a:buFont typeface="Wingdings"/>
              <a:buChar char=""/>
              <a:tabLst>
                <a:tab pos="756920" algn="l"/>
              </a:tabLst>
            </a:pPr>
            <a:r>
              <a:rPr sz="1800" b="1" dirty="0">
                <a:solidFill>
                  <a:srgbClr val="003366"/>
                </a:solidFill>
                <a:latin typeface="Arial"/>
                <a:cs typeface="Arial"/>
              </a:rPr>
              <a:t>The OS </a:t>
            </a:r>
            <a:r>
              <a:rPr sz="1800" b="1" spc="-5" dirty="0">
                <a:solidFill>
                  <a:srgbClr val="003366"/>
                </a:solidFill>
                <a:latin typeface="Arial"/>
                <a:cs typeface="Arial"/>
              </a:rPr>
              <a:t>provides a </a:t>
            </a:r>
            <a:r>
              <a:rPr sz="1800" b="1" dirty="0">
                <a:solidFill>
                  <a:srgbClr val="003366"/>
                </a:solidFill>
                <a:latin typeface="Arial"/>
                <a:cs typeface="Arial"/>
              </a:rPr>
              <a:t>uniform and logical </a:t>
            </a:r>
            <a:r>
              <a:rPr sz="1800" b="1" spc="-15" dirty="0">
                <a:solidFill>
                  <a:srgbClr val="003366"/>
                </a:solidFill>
                <a:latin typeface="Arial"/>
                <a:cs typeface="Arial"/>
              </a:rPr>
              <a:t>view </a:t>
            </a:r>
            <a:r>
              <a:rPr sz="1800" b="1" dirty="0">
                <a:solidFill>
                  <a:srgbClr val="003366"/>
                </a:solidFill>
                <a:latin typeface="Arial"/>
                <a:cs typeface="Arial"/>
              </a:rPr>
              <a:t>of the information  </a:t>
            </a:r>
            <a:r>
              <a:rPr sz="1800" b="1" spc="-5" dirty="0">
                <a:solidFill>
                  <a:srgbClr val="003366"/>
                </a:solidFill>
                <a:latin typeface="Arial"/>
                <a:cs typeface="Arial"/>
              </a:rPr>
              <a:t>stored </a:t>
            </a:r>
            <a:r>
              <a:rPr sz="1800" b="1" dirty="0">
                <a:solidFill>
                  <a:srgbClr val="003366"/>
                </a:solidFill>
                <a:latin typeface="Arial"/>
                <a:cs typeface="Arial"/>
              </a:rPr>
              <a:t>in </a:t>
            </a:r>
            <a:r>
              <a:rPr sz="1800" b="1" spc="-5" dirty="0">
                <a:solidFill>
                  <a:srgbClr val="003366"/>
                </a:solidFill>
                <a:latin typeface="Arial"/>
                <a:cs typeface="Arial"/>
              </a:rPr>
              <a:t>secondary</a:t>
            </a:r>
            <a:r>
              <a:rPr sz="1800" b="1" spc="15" dirty="0">
                <a:solidFill>
                  <a:srgbClr val="003366"/>
                </a:solidFill>
                <a:latin typeface="Arial"/>
                <a:cs typeface="Arial"/>
              </a:rPr>
              <a:t> </a:t>
            </a:r>
            <a:r>
              <a:rPr sz="1800" b="1" spc="-5" dirty="0">
                <a:solidFill>
                  <a:srgbClr val="003366"/>
                </a:solidFill>
                <a:latin typeface="Arial"/>
                <a:cs typeface="Arial"/>
              </a:rPr>
              <a:t>memory</a:t>
            </a:r>
            <a:endParaRPr sz="1800">
              <a:latin typeface="Arial"/>
              <a:cs typeface="Arial"/>
            </a:endParaRPr>
          </a:p>
          <a:p>
            <a:pPr marL="756285" lvl="1" indent="-287020" algn="just">
              <a:lnSpc>
                <a:spcPct val="100000"/>
              </a:lnSpc>
              <a:spcBef>
                <a:spcPts val="190"/>
              </a:spcBef>
              <a:buClr>
                <a:srgbClr val="336699"/>
              </a:buClr>
              <a:buSzPct val="75000"/>
              <a:buFont typeface="Wingdings"/>
              <a:buChar char=""/>
              <a:tabLst>
                <a:tab pos="756920" algn="l"/>
              </a:tabLst>
            </a:pPr>
            <a:r>
              <a:rPr sz="1800" b="1" dirty="0">
                <a:solidFill>
                  <a:srgbClr val="003366"/>
                </a:solidFill>
                <a:latin typeface="Arial"/>
                <a:cs typeface="Arial"/>
              </a:rPr>
              <a:t>File </a:t>
            </a:r>
            <a:r>
              <a:rPr sz="1800" b="1" spc="-10" dirty="0">
                <a:solidFill>
                  <a:srgbClr val="003366"/>
                </a:solidFill>
                <a:latin typeface="Arial"/>
                <a:cs typeface="Arial"/>
              </a:rPr>
              <a:t>system, mass</a:t>
            </a:r>
            <a:r>
              <a:rPr sz="1800" b="1" spc="30" dirty="0">
                <a:solidFill>
                  <a:srgbClr val="003366"/>
                </a:solidFill>
                <a:latin typeface="Arial"/>
                <a:cs typeface="Arial"/>
              </a:rPr>
              <a:t> </a:t>
            </a:r>
            <a:r>
              <a:rPr sz="1800" b="1" spc="-5" dirty="0">
                <a:solidFill>
                  <a:srgbClr val="003366"/>
                </a:solidFill>
                <a:latin typeface="Arial"/>
                <a:cs typeface="Arial"/>
              </a:rPr>
              <a:t>storage</a:t>
            </a:r>
            <a:endParaRPr sz="1800">
              <a:latin typeface="Arial"/>
              <a:cs typeface="Arial"/>
            </a:endParaRPr>
          </a:p>
          <a:p>
            <a:pPr marL="355600" indent="-342900" algn="just">
              <a:lnSpc>
                <a:spcPct val="100000"/>
              </a:lnSpc>
              <a:spcBef>
                <a:spcPts val="235"/>
              </a:spcBef>
              <a:buClr>
                <a:srgbClr val="006666"/>
              </a:buClr>
              <a:buFont typeface="Wingdings"/>
              <a:buChar char=""/>
              <a:tabLst>
                <a:tab pos="355600" algn="l"/>
              </a:tabLst>
            </a:pPr>
            <a:r>
              <a:rPr sz="2000" b="1" dirty="0">
                <a:solidFill>
                  <a:srgbClr val="003300"/>
                </a:solidFill>
                <a:latin typeface="Arial"/>
                <a:cs typeface="Arial"/>
              </a:rPr>
              <a:t>The </a:t>
            </a:r>
            <a:r>
              <a:rPr sz="2000" b="1" spc="-5" dirty="0">
                <a:solidFill>
                  <a:srgbClr val="003300"/>
                </a:solidFill>
                <a:latin typeface="Arial"/>
                <a:cs typeface="Arial"/>
              </a:rPr>
              <a:t>I/O</a:t>
            </a:r>
            <a:r>
              <a:rPr sz="2000" b="1" spc="-35" dirty="0">
                <a:solidFill>
                  <a:srgbClr val="003300"/>
                </a:solidFill>
                <a:latin typeface="Arial"/>
                <a:cs typeface="Arial"/>
              </a:rPr>
              <a:t> </a:t>
            </a:r>
            <a:r>
              <a:rPr sz="2000" b="1" spc="-5" dirty="0">
                <a:solidFill>
                  <a:srgbClr val="003300"/>
                </a:solidFill>
                <a:latin typeface="Arial"/>
                <a:cs typeface="Arial"/>
              </a:rPr>
              <a:t>subsystem</a:t>
            </a:r>
            <a:endParaRPr sz="2000">
              <a:latin typeface="Arial"/>
              <a:cs typeface="Arial"/>
            </a:endParaRPr>
          </a:p>
          <a:p>
            <a:pPr marL="756285" marR="146050" lvl="1" indent="-287020" algn="just">
              <a:lnSpc>
                <a:spcPts val="1939"/>
              </a:lnSpc>
              <a:spcBef>
                <a:spcPts val="470"/>
              </a:spcBef>
              <a:buClr>
                <a:srgbClr val="336699"/>
              </a:buClr>
              <a:buSzPct val="75000"/>
              <a:buFont typeface="Wingdings"/>
              <a:buChar char=""/>
              <a:tabLst>
                <a:tab pos="756920" algn="l"/>
              </a:tabLst>
            </a:pPr>
            <a:r>
              <a:rPr sz="1800" b="1" spc="-5" dirty="0">
                <a:solidFill>
                  <a:srgbClr val="003366"/>
                </a:solidFill>
                <a:latin typeface="Arial"/>
                <a:cs typeface="Arial"/>
              </a:rPr>
              <a:t>A </a:t>
            </a:r>
            <a:r>
              <a:rPr sz="1800" b="1" dirty="0">
                <a:solidFill>
                  <a:srgbClr val="003366"/>
                </a:solidFill>
                <a:latin typeface="Arial"/>
                <a:cs typeface="Arial"/>
              </a:rPr>
              <a:t>role of the OS is to hide the </a:t>
            </a:r>
            <a:r>
              <a:rPr sz="1800" b="1" spc="-10" dirty="0">
                <a:solidFill>
                  <a:srgbClr val="003366"/>
                </a:solidFill>
                <a:latin typeface="Arial"/>
                <a:cs typeface="Arial"/>
              </a:rPr>
              <a:t>various </a:t>
            </a:r>
            <a:r>
              <a:rPr sz="1800" b="1" spc="-5" dirty="0">
                <a:solidFill>
                  <a:srgbClr val="003366"/>
                </a:solidFill>
                <a:latin typeface="Arial"/>
                <a:cs typeface="Arial"/>
              </a:rPr>
              <a:t>peculiarities </a:t>
            </a:r>
            <a:r>
              <a:rPr sz="1800" b="1" dirty="0">
                <a:solidFill>
                  <a:srgbClr val="003366"/>
                </a:solidFill>
                <a:latin typeface="Arial"/>
                <a:cs typeface="Arial"/>
              </a:rPr>
              <a:t>of the </a:t>
            </a:r>
            <a:r>
              <a:rPr sz="1800" b="1" spc="-5" dirty="0">
                <a:solidFill>
                  <a:srgbClr val="003366"/>
                </a:solidFill>
                <a:latin typeface="Arial"/>
                <a:cs typeface="Arial"/>
              </a:rPr>
              <a:t>user's  </a:t>
            </a:r>
            <a:r>
              <a:rPr sz="1800" b="1" spc="-10" dirty="0">
                <a:solidFill>
                  <a:srgbClr val="003366"/>
                </a:solidFill>
                <a:latin typeface="Arial"/>
                <a:cs typeface="Arial"/>
              </a:rPr>
              <a:t>devices</a:t>
            </a:r>
            <a:endParaRPr sz="18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475" y="6340551"/>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43</a:t>
            </a:r>
            <a:endParaRPr sz="1400">
              <a:latin typeface="Arial"/>
              <a:cs typeface="Arial"/>
            </a:endParaRPr>
          </a:p>
        </p:txBody>
      </p:sp>
      <p:sp>
        <p:nvSpPr>
          <p:cNvPr id="3" name="object 3"/>
          <p:cNvSpPr/>
          <p:nvPr/>
        </p:nvSpPr>
        <p:spPr>
          <a:xfrm>
            <a:off x="374904" y="261717"/>
            <a:ext cx="8644128" cy="619242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678426" y="1539951"/>
            <a:ext cx="1068070" cy="6362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Memory</a:t>
            </a:r>
            <a:endParaRPr sz="2000">
              <a:latin typeface="Times New Roman"/>
              <a:cs typeface="Times New Roman"/>
            </a:endParaRPr>
          </a:p>
          <a:p>
            <a:pPr marL="12700">
              <a:lnSpc>
                <a:spcPct val="100000"/>
              </a:lnSpc>
            </a:pPr>
            <a:r>
              <a:rPr sz="2000" b="1" dirty="0">
                <a:solidFill>
                  <a:srgbClr val="000001"/>
                </a:solidFill>
                <a:latin typeface="Times New Roman"/>
                <a:cs typeface="Times New Roman"/>
              </a:rPr>
              <a:t>Structu</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5" name="object 5"/>
          <p:cNvSpPr txBox="1"/>
          <p:nvPr/>
        </p:nvSpPr>
        <p:spPr>
          <a:xfrm>
            <a:off x="6518529" y="2296160"/>
            <a:ext cx="56197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M</a:t>
            </a:r>
            <a:r>
              <a:rPr sz="2000" spc="-10" dirty="0">
                <a:solidFill>
                  <a:srgbClr val="000001"/>
                </a:solidFill>
                <a:latin typeface="Times New Roman"/>
                <a:cs typeface="Times New Roman"/>
              </a:rPr>
              <a:t>a</a:t>
            </a:r>
            <a:r>
              <a:rPr sz="2000" dirty="0">
                <a:solidFill>
                  <a:srgbClr val="000001"/>
                </a:solidFill>
                <a:latin typeface="Times New Roman"/>
                <a:cs typeface="Times New Roman"/>
              </a:rPr>
              <a:t>in</a:t>
            </a:r>
            <a:endParaRPr sz="2000">
              <a:latin typeface="Times New Roman"/>
              <a:cs typeface="Times New Roman"/>
            </a:endParaRPr>
          </a:p>
        </p:txBody>
      </p:sp>
      <p:sp>
        <p:nvSpPr>
          <p:cNvPr id="6" name="object 6"/>
          <p:cNvSpPr txBox="1"/>
          <p:nvPr/>
        </p:nvSpPr>
        <p:spPr>
          <a:xfrm>
            <a:off x="6518529" y="2600655"/>
            <a:ext cx="899160" cy="3314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M</a:t>
            </a:r>
            <a:r>
              <a:rPr sz="2000" dirty="0">
                <a:solidFill>
                  <a:srgbClr val="000001"/>
                </a:solidFill>
                <a:latin typeface="Times New Roman"/>
                <a:cs typeface="Times New Roman"/>
              </a:rPr>
              <a:t>e</a:t>
            </a:r>
            <a:r>
              <a:rPr sz="2000" spc="-25" dirty="0">
                <a:solidFill>
                  <a:srgbClr val="000001"/>
                </a:solidFill>
                <a:latin typeface="Times New Roman"/>
                <a:cs typeface="Times New Roman"/>
              </a:rPr>
              <a:t>m</a:t>
            </a:r>
            <a:r>
              <a:rPr sz="2000" dirty="0">
                <a:solidFill>
                  <a:srgbClr val="000001"/>
                </a:solidFill>
                <a:latin typeface="Times New Roman"/>
                <a:cs typeface="Times New Roman"/>
              </a:rPr>
              <a:t>o</a:t>
            </a:r>
            <a:r>
              <a:rPr sz="2000" spc="5" dirty="0">
                <a:solidFill>
                  <a:srgbClr val="000001"/>
                </a:solidFill>
                <a:latin typeface="Times New Roman"/>
                <a:cs typeface="Times New Roman"/>
              </a:rPr>
              <a:t>r</a:t>
            </a:r>
            <a:r>
              <a:rPr sz="2000" dirty="0">
                <a:solidFill>
                  <a:srgbClr val="000001"/>
                </a:solidFill>
                <a:latin typeface="Times New Roman"/>
                <a:cs typeface="Times New Roman"/>
              </a:rPr>
              <a:t>y</a:t>
            </a:r>
            <a:endParaRPr sz="2000">
              <a:latin typeface="Times New Roman"/>
              <a:cs typeface="Times New Roman"/>
            </a:endParaRPr>
          </a:p>
        </p:txBody>
      </p:sp>
      <p:sp>
        <p:nvSpPr>
          <p:cNvPr id="7" name="object 7"/>
          <p:cNvSpPr txBox="1"/>
          <p:nvPr/>
        </p:nvSpPr>
        <p:spPr>
          <a:xfrm>
            <a:off x="7093457" y="1723136"/>
            <a:ext cx="1101725" cy="63563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000001"/>
                </a:solidFill>
                <a:latin typeface="Times New Roman"/>
                <a:cs typeface="Times New Roman"/>
              </a:rPr>
              <a:t>Seco</a:t>
            </a:r>
            <a:r>
              <a:rPr sz="2000" spc="5" dirty="0">
                <a:solidFill>
                  <a:srgbClr val="000001"/>
                </a:solidFill>
                <a:latin typeface="Times New Roman"/>
                <a:cs typeface="Times New Roman"/>
              </a:rPr>
              <a:t>n</a:t>
            </a:r>
            <a:r>
              <a:rPr sz="2000" dirty="0">
                <a:solidFill>
                  <a:srgbClr val="000001"/>
                </a:solidFill>
                <a:latin typeface="Times New Roman"/>
                <a:cs typeface="Times New Roman"/>
              </a:rPr>
              <a:t>da</a:t>
            </a:r>
            <a:r>
              <a:rPr sz="2000" spc="5" dirty="0">
                <a:solidFill>
                  <a:srgbClr val="000001"/>
                </a:solidFill>
                <a:latin typeface="Times New Roman"/>
                <a:cs typeface="Times New Roman"/>
              </a:rPr>
              <a:t>r</a:t>
            </a:r>
            <a:r>
              <a:rPr sz="2000" dirty="0">
                <a:solidFill>
                  <a:srgbClr val="000001"/>
                </a:solidFill>
                <a:latin typeface="Times New Roman"/>
                <a:cs typeface="Times New Roman"/>
              </a:rPr>
              <a:t>y  </a:t>
            </a:r>
            <a:r>
              <a:rPr sz="2000" spc="-5" dirty="0">
                <a:solidFill>
                  <a:srgbClr val="000001"/>
                </a:solidFill>
                <a:latin typeface="Times New Roman"/>
                <a:cs typeface="Times New Roman"/>
              </a:rPr>
              <a:t>Memory</a:t>
            </a:r>
            <a:endParaRPr sz="2000">
              <a:latin typeface="Times New Roman"/>
              <a:cs typeface="Times New Roman"/>
            </a:endParaRPr>
          </a:p>
        </p:txBody>
      </p:sp>
      <p:sp>
        <p:nvSpPr>
          <p:cNvPr id="8" name="object 8"/>
          <p:cNvSpPr txBox="1"/>
          <p:nvPr/>
        </p:nvSpPr>
        <p:spPr>
          <a:xfrm>
            <a:off x="3843273" y="517347"/>
            <a:ext cx="1137920" cy="829944"/>
          </a:xfrm>
          <a:prstGeom prst="rect">
            <a:avLst/>
          </a:prstGeom>
        </p:spPr>
        <p:txBody>
          <a:bodyPr vert="horz" wrap="square" lIns="0" tIns="13335" rIns="0" bIns="0" rtlCol="0">
            <a:spAutoFit/>
          </a:bodyPr>
          <a:lstStyle/>
          <a:p>
            <a:pPr marL="490220">
              <a:lnSpc>
                <a:spcPct val="100000"/>
              </a:lnSpc>
              <a:spcBef>
                <a:spcPts val="105"/>
              </a:spcBef>
            </a:pPr>
            <a:r>
              <a:rPr sz="2000" dirty="0">
                <a:solidFill>
                  <a:srgbClr val="000001"/>
                </a:solidFill>
                <a:latin typeface="Times New Roman"/>
                <a:cs typeface="Times New Roman"/>
              </a:rPr>
              <a:t>CPU</a:t>
            </a:r>
            <a:endParaRPr sz="2000">
              <a:latin typeface="Times New Roman"/>
              <a:cs typeface="Times New Roman"/>
            </a:endParaRPr>
          </a:p>
          <a:p>
            <a:pPr marL="12700">
              <a:lnSpc>
                <a:spcPct val="100000"/>
              </a:lnSpc>
              <a:spcBef>
                <a:spcPts val="1525"/>
              </a:spcBef>
            </a:pPr>
            <a:r>
              <a:rPr sz="2000" b="1" dirty="0">
                <a:solidFill>
                  <a:srgbClr val="000001"/>
                </a:solidFill>
                <a:latin typeface="Times New Roman"/>
                <a:cs typeface="Times New Roman"/>
              </a:rPr>
              <a:t>Hard</a:t>
            </a:r>
            <a:r>
              <a:rPr sz="2000" b="1" spc="-10" dirty="0">
                <a:solidFill>
                  <a:srgbClr val="000001"/>
                </a:solidFill>
                <a:latin typeface="Times New Roman"/>
                <a:cs typeface="Times New Roman"/>
              </a:rPr>
              <a:t>w</a:t>
            </a:r>
            <a:r>
              <a:rPr sz="2000" b="1" dirty="0">
                <a:solidFill>
                  <a:srgbClr val="000001"/>
                </a:solidFill>
                <a:latin typeface="Times New Roman"/>
                <a:cs typeface="Times New Roman"/>
              </a:rPr>
              <a:t>a</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9" name="object 9"/>
          <p:cNvSpPr txBox="1"/>
          <p:nvPr/>
        </p:nvSpPr>
        <p:spPr>
          <a:xfrm>
            <a:off x="2614422" y="0"/>
            <a:ext cx="1169670" cy="1090295"/>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00001"/>
                </a:solidFill>
                <a:latin typeface="Times New Roman"/>
                <a:cs typeface="Times New Roman"/>
              </a:rPr>
              <a:t>Device  Co</a:t>
            </a:r>
            <a:r>
              <a:rPr sz="2000" spc="5" dirty="0">
                <a:solidFill>
                  <a:srgbClr val="000001"/>
                </a:solidFill>
                <a:latin typeface="Times New Roman"/>
                <a:cs typeface="Times New Roman"/>
              </a:rPr>
              <a:t>n</a:t>
            </a:r>
            <a:r>
              <a:rPr sz="2000" dirty="0">
                <a:solidFill>
                  <a:srgbClr val="000001"/>
                </a:solidFill>
                <a:latin typeface="Times New Roman"/>
                <a:cs typeface="Times New Roman"/>
              </a:rPr>
              <a:t>troll</a:t>
            </a:r>
            <a:r>
              <a:rPr sz="2000" spc="-10" dirty="0">
                <a:solidFill>
                  <a:srgbClr val="000001"/>
                </a:solidFill>
                <a:latin typeface="Times New Roman"/>
                <a:cs typeface="Times New Roman"/>
              </a:rPr>
              <a:t>er</a:t>
            </a:r>
            <a:r>
              <a:rPr sz="2000" dirty="0">
                <a:solidFill>
                  <a:srgbClr val="000001"/>
                </a:solidFill>
                <a:latin typeface="Times New Roman"/>
                <a:cs typeface="Times New Roman"/>
              </a:rPr>
              <a:t>s</a:t>
            </a:r>
            <a:endParaRPr sz="2000">
              <a:latin typeface="Times New Roman"/>
              <a:cs typeface="Times New Roman"/>
            </a:endParaRPr>
          </a:p>
          <a:p>
            <a:pPr marL="261620">
              <a:lnSpc>
                <a:spcPct val="100000"/>
              </a:lnSpc>
              <a:spcBef>
                <a:spcPts val="1180"/>
              </a:spcBef>
            </a:pPr>
            <a:r>
              <a:rPr sz="2000" dirty="0">
                <a:solidFill>
                  <a:srgbClr val="000001"/>
                </a:solidFill>
                <a:latin typeface="Times New Roman"/>
                <a:cs typeface="Times New Roman"/>
              </a:rPr>
              <a:t>Bus</a:t>
            </a:r>
            <a:endParaRPr sz="2000">
              <a:latin typeface="Times New Roman"/>
              <a:cs typeface="Times New Roman"/>
            </a:endParaRPr>
          </a:p>
        </p:txBody>
      </p:sp>
      <p:sp>
        <p:nvSpPr>
          <p:cNvPr id="10" name="object 10"/>
          <p:cNvSpPr txBox="1"/>
          <p:nvPr/>
        </p:nvSpPr>
        <p:spPr>
          <a:xfrm>
            <a:off x="815441" y="408177"/>
            <a:ext cx="8991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M</a:t>
            </a:r>
            <a:r>
              <a:rPr sz="2000" spc="-10" dirty="0">
                <a:solidFill>
                  <a:srgbClr val="000001"/>
                </a:solidFill>
                <a:latin typeface="Times New Roman"/>
                <a:cs typeface="Times New Roman"/>
              </a:rPr>
              <a:t>e</a:t>
            </a:r>
            <a:r>
              <a:rPr sz="2000" spc="-25" dirty="0">
                <a:solidFill>
                  <a:srgbClr val="000001"/>
                </a:solidFill>
                <a:latin typeface="Times New Roman"/>
                <a:cs typeface="Times New Roman"/>
              </a:rPr>
              <a:t>m</a:t>
            </a:r>
            <a:r>
              <a:rPr sz="2000" dirty="0">
                <a:solidFill>
                  <a:srgbClr val="000001"/>
                </a:solidFill>
                <a:latin typeface="Times New Roman"/>
                <a:cs typeface="Times New Roman"/>
              </a:rPr>
              <a:t>o</a:t>
            </a:r>
            <a:r>
              <a:rPr sz="2000" spc="5" dirty="0">
                <a:solidFill>
                  <a:srgbClr val="000001"/>
                </a:solidFill>
                <a:latin typeface="Times New Roman"/>
                <a:cs typeface="Times New Roman"/>
              </a:rPr>
              <a:t>r</a:t>
            </a:r>
            <a:r>
              <a:rPr sz="2000" dirty="0">
                <a:solidFill>
                  <a:srgbClr val="000001"/>
                </a:solidFill>
                <a:latin typeface="Times New Roman"/>
                <a:cs typeface="Times New Roman"/>
              </a:rPr>
              <a:t>y</a:t>
            </a:r>
            <a:endParaRPr sz="2000">
              <a:latin typeface="Times New Roman"/>
              <a:cs typeface="Times New Roman"/>
            </a:endParaRPr>
          </a:p>
        </p:txBody>
      </p:sp>
      <p:sp>
        <p:nvSpPr>
          <p:cNvPr id="11" name="object 11"/>
          <p:cNvSpPr txBox="1"/>
          <p:nvPr/>
        </p:nvSpPr>
        <p:spPr>
          <a:xfrm>
            <a:off x="6813931" y="871855"/>
            <a:ext cx="661670" cy="6362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Direct</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I/O</a:t>
            </a:r>
            <a:endParaRPr sz="2000">
              <a:latin typeface="Times New Roman"/>
              <a:cs typeface="Times New Roman"/>
            </a:endParaRPr>
          </a:p>
        </p:txBody>
      </p:sp>
      <p:sp>
        <p:nvSpPr>
          <p:cNvPr id="12" name="object 12"/>
          <p:cNvSpPr txBox="1"/>
          <p:nvPr/>
        </p:nvSpPr>
        <p:spPr>
          <a:xfrm>
            <a:off x="7844408" y="653872"/>
            <a:ext cx="90233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in</a:t>
            </a:r>
            <a:r>
              <a:rPr sz="2000" spc="-10" dirty="0">
                <a:solidFill>
                  <a:srgbClr val="000001"/>
                </a:solidFill>
                <a:latin typeface="Times New Roman"/>
                <a:cs typeface="Times New Roman"/>
              </a:rPr>
              <a:t>t</a:t>
            </a:r>
            <a:r>
              <a:rPr sz="2000" dirty="0">
                <a:solidFill>
                  <a:srgbClr val="000001"/>
                </a:solidFill>
                <a:latin typeface="Times New Roman"/>
                <a:cs typeface="Times New Roman"/>
              </a:rPr>
              <a:t>err</a:t>
            </a:r>
            <a:r>
              <a:rPr sz="2000" spc="5" dirty="0">
                <a:solidFill>
                  <a:srgbClr val="000001"/>
                </a:solidFill>
                <a:latin typeface="Times New Roman"/>
                <a:cs typeface="Times New Roman"/>
              </a:rPr>
              <a:t>u</a:t>
            </a:r>
            <a:r>
              <a:rPr sz="2000" spc="-10" dirty="0">
                <a:solidFill>
                  <a:srgbClr val="000001"/>
                </a:solidFill>
                <a:latin typeface="Times New Roman"/>
                <a:cs typeface="Times New Roman"/>
              </a:rPr>
              <a:t>p</a:t>
            </a:r>
            <a:r>
              <a:rPr sz="2000" dirty="0">
                <a:solidFill>
                  <a:srgbClr val="000001"/>
                </a:solidFill>
                <a:latin typeface="Times New Roman"/>
                <a:cs typeface="Times New Roman"/>
              </a:rPr>
              <a:t>t</a:t>
            </a:r>
            <a:endParaRPr sz="2000">
              <a:latin typeface="Times New Roman"/>
              <a:cs typeface="Times New Roman"/>
            </a:endParaRPr>
          </a:p>
        </p:txBody>
      </p:sp>
      <p:sp>
        <p:nvSpPr>
          <p:cNvPr id="13" name="object 13"/>
          <p:cNvSpPr txBox="1"/>
          <p:nvPr/>
        </p:nvSpPr>
        <p:spPr>
          <a:xfrm>
            <a:off x="8423909" y="1599057"/>
            <a:ext cx="6197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DMA</a:t>
            </a:r>
            <a:endParaRPr sz="2000">
              <a:latin typeface="Times New Roman"/>
              <a:cs typeface="Times New Roman"/>
            </a:endParaRPr>
          </a:p>
        </p:txBody>
      </p:sp>
      <p:sp>
        <p:nvSpPr>
          <p:cNvPr id="14" name="object 14"/>
          <p:cNvSpPr txBox="1"/>
          <p:nvPr/>
        </p:nvSpPr>
        <p:spPr>
          <a:xfrm>
            <a:off x="5443854" y="932180"/>
            <a:ext cx="1068070" cy="6362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I/O</a:t>
            </a:r>
            <a:endParaRPr sz="2000">
              <a:latin typeface="Times New Roman"/>
              <a:cs typeface="Times New Roman"/>
            </a:endParaRPr>
          </a:p>
          <a:p>
            <a:pPr marL="12700">
              <a:lnSpc>
                <a:spcPct val="100000"/>
              </a:lnSpc>
            </a:pPr>
            <a:r>
              <a:rPr sz="2000" b="1" spc="-5" dirty="0">
                <a:solidFill>
                  <a:srgbClr val="000001"/>
                </a:solidFill>
                <a:latin typeface="Times New Roman"/>
                <a:cs typeface="Times New Roman"/>
              </a:rPr>
              <a:t>Structure</a:t>
            </a:r>
            <a:endParaRPr sz="2000">
              <a:latin typeface="Times New Roman"/>
              <a:cs typeface="Times New Roman"/>
            </a:endParaRPr>
          </a:p>
        </p:txBody>
      </p:sp>
      <p:sp>
        <p:nvSpPr>
          <p:cNvPr id="15" name="object 15"/>
          <p:cNvSpPr txBox="1"/>
          <p:nvPr/>
        </p:nvSpPr>
        <p:spPr>
          <a:xfrm>
            <a:off x="3033522" y="1539951"/>
            <a:ext cx="1402080" cy="3314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A</a:t>
            </a:r>
            <a:r>
              <a:rPr sz="2000" b="1" spc="-40" dirty="0">
                <a:solidFill>
                  <a:srgbClr val="000001"/>
                </a:solidFill>
                <a:latin typeface="Times New Roman"/>
                <a:cs typeface="Times New Roman"/>
              </a:rPr>
              <a:t>r</a:t>
            </a:r>
            <a:r>
              <a:rPr sz="2000" b="1" dirty="0">
                <a:solidFill>
                  <a:srgbClr val="000001"/>
                </a:solidFill>
                <a:latin typeface="Times New Roman"/>
                <a:cs typeface="Times New Roman"/>
              </a:rPr>
              <a:t>ch</a:t>
            </a:r>
            <a:r>
              <a:rPr sz="2000" b="1" spc="-10" dirty="0">
                <a:solidFill>
                  <a:srgbClr val="000001"/>
                </a:solidFill>
                <a:latin typeface="Times New Roman"/>
                <a:cs typeface="Times New Roman"/>
              </a:rPr>
              <a:t>i</a:t>
            </a:r>
            <a:r>
              <a:rPr sz="2000" b="1" dirty="0">
                <a:solidFill>
                  <a:srgbClr val="000001"/>
                </a:solidFill>
                <a:latin typeface="Times New Roman"/>
                <a:cs typeface="Times New Roman"/>
              </a:rPr>
              <a:t>tectu</a:t>
            </a:r>
            <a:r>
              <a:rPr sz="2000" b="1" spc="-40"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16" name="object 16"/>
          <p:cNvSpPr txBox="1"/>
          <p:nvPr/>
        </p:nvSpPr>
        <p:spPr>
          <a:xfrm>
            <a:off x="1758442" y="1090930"/>
            <a:ext cx="1001394" cy="6362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One</a:t>
            </a:r>
            <a:r>
              <a:rPr sz="2000" spc="-25" dirty="0">
                <a:solidFill>
                  <a:srgbClr val="000001"/>
                </a:solidFill>
                <a:latin typeface="Times New Roman"/>
                <a:cs typeface="Times New Roman"/>
              </a:rPr>
              <a:t> </a:t>
            </a:r>
            <a:r>
              <a:rPr sz="2000" dirty="0">
                <a:solidFill>
                  <a:srgbClr val="000001"/>
                </a:solidFill>
                <a:latin typeface="Times New Roman"/>
                <a:cs typeface="Times New Roman"/>
              </a:rPr>
              <a:t>*</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p</a:t>
            </a:r>
            <a:r>
              <a:rPr sz="2000" spc="5" dirty="0">
                <a:solidFill>
                  <a:srgbClr val="000001"/>
                </a:solidFill>
                <a:latin typeface="Times New Roman"/>
                <a:cs typeface="Times New Roman"/>
              </a:rPr>
              <a:t>r</a:t>
            </a:r>
            <a:r>
              <a:rPr sz="2000" dirty="0">
                <a:solidFill>
                  <a:srgbClr val="000001"/>
                </a:solidFill>
                <a:latin typeface="Times New Roman"/>
                <a:cs typeface="Times New Roman"/>
              </a:rPr>
              <a:t>ocess</a:t>
            </a:r>
            <a:r>
              <a:rPr sz="2000" spc="-10" dirty="0">
                <a:solidFill>
                  <a:srgbClr val="000001"/>
                </a:solidFill>
                <a:latin typeface="Times New Roman"/>
                <a:cs typeface="Times New Roman"/>
              </a:rPr>
              <a:t>o</a:t>
            </a:r>
            <a:r>
              <a:rPr sz="2000" dirty="0">
                <a:solidFill>
                  <a:srgbClr val="000001"/>
                </a:solidFill>
                <a:latin typeface="Times New Roman"/>
                <a:cs typeface="Times New Roman"/>
              </a:rPr>
              <a:t>r</a:t>
            </a:r>
            <a:endParaRPr sz="2000">
              <a:latin typeface="Times New Roman"/>
              <a:cs typeface="Times New Roman"/>
            </a:endParaRPr>
          </a:p>
        </p:txBody>
      </p:sp>
      <p:sp>
        <p:nvSpPr>
          <p:cNvPr id="17" name="object 17"/>
          <p:cNvSpPr txBox="1"/>
          <p:nvPr/>
        </p:nvSpPr>
        <p:spPr>
          <a:xfrm>
            <a:off x="407314" y="1381201"/>
            <a:ext cx="1002030" cy="6362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Multi</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p</a:t>
            </a:r>
            <a:r>
              <a:rPr sz="2000" spc="5" dirty="0">
                <a:solidFill>
                  <a:srgbClr val="000001"/>
                </a:solidFill>
                <a:latin typeface="Times New Roman"/>
                <a:cs typeface="Times New Roman"/>
              </a:rPr>
              <a:t>r</a:t>
            </a:r>
            <a:r>
              <a:rPr sz="2000" dirty="0">
                <a:solidFill>
                  <a:srgbClr val="000001"/>
                </a:solidFill>
                <a:latin typeface="Times New Roman"/>
                <a:cs typeface="Times New Roman"/>
              </a:rPr>
              <a:t>ocessor</a:t>
            </a:r>
            <a:endParaRPr sz="2000">
              <a:latin typeface="Times New Roman"/>
              <a:cs typeface="Times New Roman"/>
            </a:endParaRPr>
          </a:p>
        </p:txBody>
      </p:sp>
      <p:sp>
        <p:nvSpPr>
          <p:cNvPr id="18" name="object 18"/>
          <p:cNvSpPr txBox="1"/>
          <p:nvPr/>
        </p:nvSpPr>
        <p:spPr>
          <a:xfrm>
            <a:off x="364642" y="2219960"/>
            <a:ext cx="858519"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Clusters</a:t>
            </a:r>
            <a:endParaRPr sz="2000">
              <a:latin typeface="Times New Roman"/>
              <a:cs typeface="Times New Roman"/>
            </a:endParaRPr>
          </a:p>
        </p:txBody>
      </p:sp>
      <p:sp>
        <p:nvSpPr>
          <p:cNvPr id="19" name="object 19"/>
          <p:cNvSpPr txBox="1"/>
          <p:nvPr/>
        </p:nvSpPr>
        <p:spPr>
          <a:xfrm>
            <a:off x="3411473" y="2269363"/>
            <a:ext cx="1751964"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01"/>
                </a:solidFill>
                <a:latin typeface="Times New Roman"/>
                <a:cs typeface="Times New Roman"/>
              </a:rPr>
              <a:t>Organization</a:t>
            </a:r>
            <a:endParaRPr sz="2400">
              <a:latin typeface="Times New Roman"/>
              <a:cs typeface="Times New Roman"/>
            </a:endParaRPr>
          </a:p>
        </p:txBody>
      </p:sp>
      <p:sp>
        <p:nvSpPr>
          <p:cNvPr id="20" name="object 20"/>
          <p:cNvSpPr txBox="1"/>
          <p:nvPr/>
        </p:nvSpPr>
        <p:spPr>
          <a:xfrm>
            <a:off x="3229482" y="2839540"/>
            <a:ext cx="2759075" cy="1104265"/>
          </a:xfrm>
          <a:prstGeom prst="rect">
            <a:avLst/>
          </a:prstGeom>
        </p:spPr>
        <p:txBody>
          <a:bodyPr vert="horz" wrap="square" lIns="0" tIns="166370" rIns="0" bIns="0" rtlCol="0">
            <a:spAutoFit/>
          </a:bodyPr>
          <a:lstStyle/>
          <a:p>
            <a:pPr marL="12700">
              <a:lnSpc>
                <a:spcPct val="100000"/>
              </a:lnSpc>
              <a:spcBef>
                <a:spcPts val="1310"/>
              </a:spcBef>
            </a:pPr>
            <a:r>
              <a:rPr sz="2800" b="1" dirty="0">
                <a:solidFill>
                  <a:srgbClr val="FF0066"/>
                </a:solidFill>
                <a:latin typeface="Times New Roman"/>
                <a:cs typeface="Times New Roman"/>
              </a:rPr>
              <a:t>Computer</a:t>
            </a:r>
            <a:r>
              <a:rPr sz="2800" b="1" spc="-120" dirty="0">
                <a:solidFill>
                  <a:srgbClr val="FF0066"/>
                </a:solidFill>
                <a:latin typeface="Times New Roman"/>
                <a:cs typeface="Times New Roman"/>
              </a:rPr>
              <a:t> </a:t>
            </a:r>
            <a:r>
              <a:rPr sz="2800" b="1" dirty="0">
                <a:solidFill>
                  <a:srgbClr val="FF0066"/>
                </a:solidFill>
                <a:latin typeface="Times New Roman"/>
                <a:cs typeface="Times New Roman"/>
              </a:rPr>
              <a:t>System</a:t>
            </a:r>
            <a:endParaRPr sz="2800">
              <a:latin typeface="Times New Roman"/>
              <a:cs typeface="Times New Roman"/>
            </a:endParaRPr>
          </a:p>
          <a:p>
            <a:pPr marL="243840">
              <a:lnSpc>
                <a:spcPct val="100000"/>
              </a:lnSpc>
              <a:spcBef>
                <a:spcPts val="1040"/>
              </a:spcBef>
            </a:pPr>
            <a:r>
              <a:rPr sz="2400" b="1" dirty="0">
                <a:solidFill>
                  <a:srgbClr val="FF9966"/>
                </a:solidFill>
                <a:latin typeface="Times New Roman"/>
                <a:cs typeface="Times New Roman"/>
              </a:rPr>
              <a:t>Operating</a:t>
            </a:r>
            <a:endParaRPr sz="2400">
              <a:latin typeface="Times New Roman"/>
              <a:cs typeface="Times New Roman"/>
            </a:endParaRPr>
          </a:p>
        </p:txBody>
      </p:sp>
      <p:sp>
        <p:nvSpPr>
          <p:cNvPr id="21" name="object 21"/>
          <p:cNvSpPr txBox="1"/>
          <p:nvPr/>
        </p:nvSpPr>
        <p:spPr>
          <a:xfrm>
            <a:off x="5232653" y="4136516"/>
            <a:ext cx="1130300"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9966"/>
                </a:solidFill>
                <a:latin typeface="Times New Roman"/>
                <a:cs typeface="Times New Roman"/>
              </a:rPr>
              <a:t>User</a:t>
            </a:r>
            <a:r>
              <a:rPr sz="2000" b="1" spc="-150" dirty="0">
                <a:solidFill>
                  <a:srgbClr val="FF9966"/>
                </a:solidFill>
                <a:latin typeface="Times New Roman"/>
                <a:cs typeface="Times New Roman"/>
              </a:rPr>
              <a:t> </a:t>
            </a:r>
            <a:r>
              <a:rPr sz="2000" b="1" spc="-20" dirty="0">
                <a:solidFill>
                  <a:srgbClr val="FF9966"/>
                </a:solidFill>
                <a:latin typeface="Times New Roman"/>
                <a:cs typeface="Times New Roman"/>
              </a:rPr>
              <a:t>View</a:t>
            </a:r>
            <a:endParaRPr sz="2000">
              <a:latin typeface="Times New Roman"/>
              <a:cs typeface="Times New Roman"/>
            </a:endParaRPr>
          </a:p>
        </p:txBody>
      </p:sp>
      <p:sp>
        <p:nvSpPr>
          <p:cNvPr id="22" name="object 22"/>
          <p:cNvSpPr txBox="1"/>
          <p:nvPr/>
        </p:nvSpPr>
        <p:spPr>
          <a:xfrm>
            <a:off x="6008878" y="3118967"/>
            <a:ext cx="1278890" cy="670560"/>
          </a:xfrm>
          <a:prstGeom prst="rect">
            <a:avLst/>
          </a:prstGeom>
        </p:spPr>
        <p:txBody>
          <a:bodyPr vert="horz" wrap="square" lIns="0" tIns="12700" rIns="0" bIns="0" rtlCol="0">
            <a:spAutoFit/>
          </a:bodyPr>
          <a:lstStyle/>
          <a:p>
            <a:pPr marL="12700" marR="5080" indent="390525">
              <a:lnSpc>
                <a:spcPct val="105800"/>
              </a:lnSpc>
              <a:spcBef>
                <a:spcPts val="100"/>
              </a:spcBef>
            </a:pPr>
            <a:r>
              <a:rPr sz="2000" dirty="0">
                <a:solidFill>
                  <a:srgbClr val="FF9966"/>
                </a:solidFill>
                <a:latin typeface="Times New Roman"/>
                <a:cs typeface="Times New Roman"/>
              </a:rPr>
              <a:t>Ser</a:t>
            </a:r>
            <a:r>
              <a:rPr sz="2000" spc="5" dirty="0">
                <a:solidFill>
                  <a:srgbClr val="FF9966"/>
                </a:solidFill>
                <a:latin typeface="Times New Roman"/>
                <a:cs typeface="Times New Roman"/>
              </a:rPr>
              <a:t>v</a:t>
            </a:r>
            <a:r>
              <a:rPr sz="2000" dirty="0">
                <a:solidFill>
                  <a:srgbClr val="FF9966"/>
                </a:solidFill>
                <a:latin typeface="Times New Roman"/>
                <a:cs typeface="Times New Roman"/>
              </a:rPr>
              <a:t>i</a:t>
            </a:r>
            <a:r>
              <a:rPr sz="2000" spc="-10" dirty="0">
                <a:solidFill>
                  <a:srgbClr val="FF9966"/>
                </a:solidFill>
                <a:latin typeface="Times New Roman"/>
                <a:cs typeface="Times New Roman"/>
              </a:rPr>
              <a:t>c</a:t>
            </a:r>
            <a:r>
              <a:rPr sz="2000" dirty="0">
                <a:solidFill>
                  <a:srgbClr val="FF9966"/>
                </a:solidFill>
                <a:latin typeface="Times New Roman"/>
                <a:cs typeface="Times New Roman"/>
              </a:rPr>
              <a:t>es  What </a:t>
            </a:r>
            <a:r>
              <a:rPr sz="2000" spc="-5" dirty="0">
                <a:solidFill>
                  <a:srgbClr val="FF9966"/>
                </a:solidFill>
                <a:latin typeface="Times New Roman"/>
                <a:cs typeface="Times New Roman"/>
              </a:rPr>
              <a:t>is</a:t>
            </a:r>
            <a:r>
              <a:rPr sz="2000" spc="-70" dirty="0">
                <a:solidFill>
                  <a:srgbClr val="FF9966"/>
                </a:solidFill>
                <a:latin typeface="Times New Roman"/>
                <a:cs typeface="Times New Roman"/>
              </a:rPr>
              <a:t> </a:t>
            </a:r>
            <a:r>
              <a:rPr sz="2000" spc="-5" dirty="0">
                <a:solidFill>
                  <a:srgbClr val="FF9966"/>
                </a:solidFill>
                <a:latin typeface="Times New Roman"/>
                <a:cs typeface="Times New Roman"/>
              </a:rPr>
              <a:t>it?</a:t>
            </a:r>
            <a:endParaRPr sz="2000">
              <a:latin typeface="Times New Roman"/>
              <a:cs typeface="Times New Roman"/>
            </a:endParaRPr>
          </a:p>
        </p:txBody>
      </p:sp>
      <p:sp>
        <p:nvSpPr>
          <p:cNvPr id="23" name="object 23"/>
          <p:cNvSpPr txBox="1"/>
          <p:nvPr/>
        </p:nvSpPr>
        <p:spPr>
          <a:xfrm>
            <a:off x="7796910" y="2872181"/>
            <a:ext cx="136080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9966"/>
                </a:solidFill>
                <a:latin typeface="Times New Roman"/>
                <a:cs typeface="Times New Roman"/>
              </a:rPr>
              <a:t>User</a:t>
            </a:r>
            <a:r>
              <a:rPr sz="2000" spc="-80" dirty="0">
                <a:solidFill>
                  <a:srgbClr val="FF9966"/>
                </a:solidFill>
                <a:latin typeface="Times New Roman"/>
                <a:cs typeface="Times New Roman"/>
              </a:rPr>
              <a:t> </a:t>
            </a:r>
            <a:r>
              <a:rPr sz="2000" dirty="0">
                <a:solidFill>
                  <a:srgbClr val="FF9966"/>
                </a:solidFill>
                <a:latin typeface="Times New Roman"/>
                <a:cs typeface="Times New Roman"/>
              </a:rPr>
              <a:t>Interfac</a:t>
            </a:r>
            <a:endParaRPr sz="2000">
              <a:latin typeface="Times New Roman"/>
              <a:cs typeface="Times New Roman"/>
            </a:endParaRPr>
          </a:p>
        </p:txBody>
      </p:sp>
      <p:sp>
        <p:nvSpPr>
          <p:cNvPr id="24" name="object 24"/>
          <p:cNvSpPr txBox="1"/>
          <p:nvPr/>
        </p:nvSpPr>
        <p:spPr>
          <a:xfrm>
            <a:off x="7796910" y="3177667"/>
            <a:ext cx="122618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9966"/>
                </a:solidFill>
                <a:latin typeface="Times New Roman"/>
                <a:cs typeface="Times New Roman"/>
              </a:rPr>
              <a:t>GUI or</a:t>
            </a:r>
            <a:r>
              <a:rPr sz="2000" spc="-90" dirty="0">
                <a:solidFill>
                  <a:srgbClr val="FF9966"/>
                </a:solidFill>
                <a:latin typeface="Times New Roman"/>
                <a:cs typeface="Times New Roman"/>
              </a:rPr>
              <a:t> </a:t>
            </a:r>
            <a:r>
              <a:rPr sz="2000" dirty="0">
                <a:solidFill>
                  <a:srgbClr val="FF9966"/>
                </a:solidFill>
                <a:latin typeface="Times New Roman"/>
                <a:cs typeface="Times New Roman"/>
              </a:rPr>
              <a:t>CLI</a:t>
            </a:r>
            <a:endParaRPr sz="2000">
              <a:latin typeface="Times New Roman"/>
              <a:cs typeface="Times New Roman"/>
            </a:endParaRPr>
          </a:p>
        </p:txBody>
      </p:sp>
      <p:sp>
        <p:nvSpPr>
          <p:cNvPr id="25" name="object 25"/>
          <p:cNvSpPr txBox="1"/>
          <p:nvPr/>
        </p:nvSpPr>
        <p:spPr>
          <a:xfrm>
            <a:off x="2022094" y="3669919"/>
            <a:ext cx="80391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9966"/>
                </a:solidFill>
                <a:latin typeface="Times New Roman"/>
                <a:cs typeface="Times New Roman"/>
              </a:rPr>
              <a:t>Process</a:t>
            </a:r>
            <a:endParaRPr sz="2000">
              <a:latin typeface="Times New Roman"/>
              <a:cs typeface="Times New Roman"/>
            </a:endParaRPr>
          </a:p>
        </p:txBody>
      </p:sp>
      <p:sp>
        <p:nvSpPr>
          <p:cNvPr id="26" name="object 26"/>
          <p:cNvSpPr txBox="1"/>
          <p:nvPr/>
        </p:nvSpPr>
        <p:spPr>
          <a:xfrm>
            <a:off x="2022094" y="3717428"/>
            <a:ext cx="2395855" cy="1601470"/>
          </a:xfrm>
          <a:prstGeom prst="rect">
            <a:avLst/>
          </a:prstGeom>
        </p:spPr>
        <p:txBody>
          <a:bodyPr vert="horz" wrap="square" lIns="0" tIns="219710" rIns="0" bIns="0" rtlCol="0">
            <a:spAutoFit/>
          </a:bodyPr>
          <a:lstStyle/>
          <a:p>
            <a:pPr marR="5080" algn="r">
              <a:lnSpc>
                <a:spcPct val="100000"/>
              </a:lnSpc>
              <a:spcBef>
                <a:spcPts val="1730"/>
              </a:spcBef>
            </a:pPr>
            <a:r>
              <a:rPr sz="2000" spc="-5" dirty="0">
                <a:solidFill>
                  <a:srgbClr val="FF9966"/>
                </a:solidFill>
                <a:latin typeface="Times New Roman"/>
                <a:cs typeface="Times New Roman"/>
              </a:rPr>
              <a:t>Management</a:t>
            </a:r>
            <a:r>
              <a:rPr sz="2000" spc="355" dirty="0">
                <a:solidFill>
                  <a:srgbClr val="FF9966"/>
                </a:solidFill>
                <a:latin typeface="Times New Roman"/>
                <a:cs typeface="Times New Roman"/>
              </a:rPr>
              <a:t> </a:t>
            </a:r>
            <a:r>
              <a:rPr sz="3600" b="1" spc="-7" baseline="1157" dirty="0">
                <a:solidFill>
                  <a:srgbClr val="FF9966"/>
                </a:solidFill>
                <a:latin typeface="Times New Roman"/>
                <a:cs typeface="Times New Roman"/>
              </a:rPr>
              <a:t>System</a:t>
            </a:r>
            <a:endParaRPr sz="3600" baseline="1157">
              <a:latin typeface="Times New Roman"/>
              <a:cs typeface="Times New Roman"/>
            </a:endParaRPr>
          </a:p>
          <a:p>
            <a:pPr marR="19685" algn="r">
              <a:lnSpc>
                <a:spcPts val="2065"/>
              </a:lnSpc>
              <a:spcBef>
                <a:spcPts val="1365"/>
              </a:spcBef>
            </a:pPr>
            <a:r>
              <a:rPr sz="2000" b="1" dirty="0">
                <a:solidFill>
                  <a:srgbClr val="FF9966"/>
                </a:solidFill>
                <a:latin typeface="Times New Roman"/>
                <a:cs typeface="Times New Roman"/>
              </a:rPr>
              <a:t>Ope</a:t>
            </a:r>
            <a:r>
              <a:rPr sz="2000" b="1" spc="-10" dirty="0">
                <a:solidFill>
                  <a:srgbClr val="FF9966"/>
                </a:solidFill>
                <a:latin typeface="Times New Roman"/>
                <a:cs typeface="Times New Roman"/>
              </a:rPr>
              <a:t>r</a:t>
            </a:r>
            <a:r>
              <a:rPr sz="2000" b="1" dirty="0">
                <a:solidFill>
                  <a:srgbClr val="FF9966"/>
                </a:solidFill>
                <a:latin typeface="Times New Roman"/>
                <a:cs typeface="Times New Roman"/>
              </a:rPr>
              <a:t>a</a:t>
            </a:r>
            <a:r>
              <a:rPr sz="2000" b="1" spc="5" dirty="0">
                <a:solidFill>
                  <a:srgbClr val="FF9966"/>
                </a:solidFill>
                <a:latin typeface="Times New Roman"/>
                <a:cs typeface="Times New Roman"/>
              </a:rPr>
              <a:t>t</a:t>
            </a:r>
            <a:r>
              <a:rPr sz="2000" b="1" dirty="0">
                <a:solidFill>
                  <a:srgbClr val="FF9966"/>
                </a:solidFill>
                <a:latin typeface="Times New Roman"/>
                <a:cs typeface="Times New Roman"/>
              </a:rPr>
              <a:t>i</a:t>
            </a:r>
            <a:r>
              <a:rPr sz="2000" b="1" spc="-15" dirty="0">
                <a:solidFill>
                  <a:srgbClr val="FF9966"/>
                </a:solidFill>
                <a:latin typeface="Times New Roman"/>
                <a:cs typeface="Times New Roman"/>
              </a:rPr>
              <a:t>o</a:t>
            </a:r>
            <a:r>
              <a:rPr sz="2000" b="1" dirty="0">
                <a:solidFill>
                  <a:srgbClr val="FF9966"/>
                </a:solidFill>
                <a:latin typeface="Times New Roman"/>
                <a:cs typeface="Times New Roman"/>
              </a:rPr>
              <a:t>n</a:t>
            </a:r>
            <a:endParaRPr sz="2000">
              <a:latin typeface="Times New Roman"/>
              <a:cs typeface="Times New Roman"/>
            </a:endParaRPr>
          </a:p>
          <a:p>
            <a:pPr marL="287020">
              <a:lnSpc>
                <a:spcPts val="2065"/>
              </a:lnSpc>
            </a:pPr>
            <a:r>
              <a:rPr sz="2000" dirty="0">
                <a:solidFill>
                  <a:srgbClr val="FF9966"/>
                </a:solidFill>
                <a:latin typeface="Times New Roman"/>
                <a:cs typeface="Times New Roman"/>
              </a:rPr>
              <a:t>Dual</a:t>
            </a:r>
            <a:endParaRPr sz="2000">
              <a:latin typeface="Times New Roman"/>
              <a:cs typeface="Times New Roman"/>
            </a:endParaRPr>
          </a:p>
          <a:p>
            <a:pPr marL="287020">
              <a:lnSpc>
                <a:spcPct val="100000"/>
              </a:lnSpc>
              <a:spcBef>
                <a:spcPts val="5"/>
              </a:spcBef>
            </a:pPr>
            <a:r>
              <a:rPr sz="2000" dirty="0">
                <a:solidFill>
                  <a:srgbClr val="FF9966"/>
                </a:solidFill>
                <a:latin typeface="Times New Roman"/>
                <a:cs typeface="Times New Roman"/>
              </a:rPr>
              <a:t>Mode</a:t>
            </a:r>
            <a:endParaRPr sz="2000">
              <a:latin typeface="Times New Roman"/>
              <a:cs typeface="Times New Roman"/>
            </a:endParaRPr>
          </a:p>
        </p:txBody>
      </p:sp>
      <p:sp>
        <p:nvSpPr>
          <p:cNvPr id="27" name="object 27"/>
          <p:cNvSpPr txBox="1"/>
          <p:nvPr/>
        </p:nvSpPr>
        <p:spPr>
          <a:xfrm>
            <a:off x="258267" y="4188967"/>
            <a:ext cx="1351915" cy="63627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9966"/>
                </a:solidFill>
                <a:latin typeface="Times New Roman"/>
                <a:cs typeface="Times New Roman"/>
              </a:rPr>
              <a:t>Memory</a:t>
            </a:r>
            <a:endParaRPr sz="2000">
              <a:latin typeface="Times New Roman"/>
              <a:cs typeface="Times New Roman"/>
            </a:endParaRPr>
          </a:p>
          <a:p>
            <a:pPr marL="12700">
              <a:lnSpc>
                <a:spcPct val="100000"/>
              </a:lnSpc>
            </a:pPr>
            <a:r>
              <a:rPr sz="2000" spc="-5" dirty="0">
                <a:solidFill>
                  <a:srgbClr val="FF9966"/>
                </a:solidFill>
                <a:latin typeface="Times New Roman"/>
                <a:cs typeface="Times New Roman"/>
              </a:rPr>
              <a:t>Management</a:t>
            </a:r>
            <a:endParaRPr sz="2000">
              <a:latin typeface="Times New Roman"/>
              <a:cs typeface="Times New Roman"/>
            </a:endParaRPr>
          </a:p>
        </p:txBody>
      </p:sp>
      <p:sp>
        <p:nvSpPr>
          <p:cNvPr id="28" name="object 28"/>
          <p:cNvSpPr txBox="1"/>
          <p:nvPr/>
        </p:nvSpPr>
        <p:spPr>
          <a:xfrm>
            <a:off x="447243" y="3242563"/>
            <a:ext cx="1351915" cy="6362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9966"/>
                </a:solidFill>
                <a:latin typeface="Times New Roman"/>
                <a:cs typeface="Times New Roman"/>
              </a:rPr>
              <a:t>I/O</a:t>
            </a:r>
            <a:endParaRPr sz="2000">
              <a:latin typeface="Times New Roman"/>
              <a:cs typeface="Times New Roman"/>
            </a:endParaRPr>
          </a:p>
          <a:p>
            <a:pPr marL="12700">
              <a:lnSpc>
                <a:spcPct val="100000"/>
              </a:lnSpc>
            </a:pPr>
            <a:r>
              <a:rPr sz="2000" spc="-5" dirty="0">
                <a:solidFill>
                  <a:srgbClr val="FF9966"/>
                </a:solidFill>
                <a:latin typeface="Times New Roman"/>
                <a:cs typeface="Times New Roman"/>
              </a:rPr>
              <a:t>Management</a:t>
            </a:r>
            <a:endParaRPr sz="2000">
              <a:latin typeface="Times New Roman"/>
              <a:cs typeface="Times New Roman"/>
            </a:endParaRPr>
          </a:p>
        </p:txBody>
      </p:sp>
      <p:sp>
        <p:nvSpPr>
          <p:cNvPr id="29" name="object 29"/>
          <p:cNvSpPr txBox="1"/>
          <p:nvPr/>
        </p:nvSpPr>
        <p:spPr>
          <a:xfrm>
            <a:off x="3836923" y="5556300"/>
            <a:ext cx="1010919" cy="635635"/>
          </a:xfrm>
          <a:prstGeom prst="rect">
            <a:avLst/>
          </a:prstGeom>
        </p:spPr>
        <p:txBody>
          <a:bodyPr vert="horz" wrap="square" lIns="0" tIns="12700" rIns="0" bIns="0" rtlCol="0">
            <a:spAutoFit/>
          </a:bodyPr>
          <a:lstStyle/>
          <a:p>
            <a:pPr marL="12700" marR="5080">
              <a:lnSpc>
                <a:spcPct val="100000"/>
              </a:lnSpc>
              <a:spcBef>
                <a:spcPts val="100"/>
              </a:spcBef>
            </a:pPr>
            <a:r>
              <a:rPr sz="2000" b="1" dirty="0">
                <a:solidFill>
                  <a:srgbClr val="FF9966"/>
                </a:solidFill>
                <a:latin typeface="Times New Roman"/>
                <a:cs typeface="Times New Roman"/>
              </a:rPr>
              <a:t>Dif</a:t>
            </a:r>
            <a:r>
              <a:rPr sz="2000" b="1" spc="5" dirty="0">
                <a:solidFill>
                  <a:srgbClr val="FF9966"/>
                </a:solidFill>
                <a:latin typeface="Times New Roman"/>
                <a:cs typeface="Times New Roman"/>
              </a:rPr>
              <a:t>f</a:t>
            </a:r>
            <a:r>
              <a:rPr sz="2000" b="1" dirty="0">
                <a:solidFill>
                  <a:srgbClr val="FF9966"/>
                </a:solidFill>
                <a:latin typeface="Times New Roman"/>
                <a:cs typeface="Times New Roman"/>
              </a:rPr>
              <a:t>e</a:t>
            </a:r>
            <a:r>
              <a:rPr sz="2000" b="1" spc="-40" dirty="0">
                <a:solidFill>
                  <a:srgbClr val="FF9966"/>
                </a:solidFill>
                <a:latin typeface="Times New Roman"/>
                <a:cs typeface="Times New Roman"/>
              </a:rPr>
              <a:t>r</a:t>
            </a:r>
            <a:r>
              <a:rPr sz="2000" b="1" dirty="0">
                <a:solidFill>
                  <a:srgbClr val="FF9966"/>
                </a:solidFill>
                <a:latin typeface="Times New Roman"/>
                <a:cs typeface="Times New Roman"/>
              </a:rPr>
              <a:t>ent  Flavors</a:t>
            </a:r>
            <a:endParaRPr sz="2000">
              <a:latin typeface="Times New Roman"/>
              <a:cs typeface="Times New Roman"/>
            </a:endParaRPr>
          </a:p>
        </p:txBody>
      </p:sp>
      <p:sp>
        <p:nvSpPr>
          <p:cNvPr id="30" name="object 30"/>
          <p:cNvSpPr txBox="1"/>
          <p:nvPr/>
        </p:nvSpPr>
        <p:spPr>
          <a:xfrm>
            <a:off x="4572127" y="5063997"/>
            <a:ext cx="74676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9966"/>
                </a:solidFill>
                <a:latin typeface="Times New Roman"/>
                <a:cs typeface="Times New Roman"/>
              </a:rPr>
              <a:t>Design</a:t>
            </a:r>
            <a:endParaRPr sz="2000">
              <a:latin typeface="Times New Roman"/>
              <a:cs typeface="Times New Roman"/>
            </a:endParaRPr>
          </a:p>
        </p:txBody>
      </p:sp>
      <p:sp>
        <p:nvSpPr>
          <p:cNvPr id="31" name="object 31"/>
          <p:cNvSpPr txBox="1"/>
          <p:nvPr/>
        </p:nvSpPr>
        <p:spPr>
          <a:xfrm>
            <a:off x="4572127" y="5368848"/>
            <a:ext cx="104457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9966"/>
                </a:solidFill>
                <a:latin typeface="Times New Roman"/>
                <a:cs typeface="Times New Roman"/>
              </a:rPr>
              <a:t>Q</a:t>
            </a:r>
            <a:r>
              <a:rPr sz="2000" spc="10" dirty="0">
                <a:solidFill>
                  <a:srgbClr val="FF9966"/>
                </a:solidFill>
                <a:latin typeface="Times New Roman"/>
                <a:cs typeface="Times New Roman"/>
              </a:rPr>
              <a:t>u</a:t>
            </a:r>
            <a:r>
              <a:rPr sz="2000" dirty="0">
                <a:solidFill>
                  <a:srgbClr val="FF9966"/>
                </a:solidFill>
                <a:latin typeface="Times New Roman"/>
                <a:cs typeface="Times New Roman"/>
              </a:rPr>
              <a:t>es</a:t>
            </a:r>
            <a:r>
              <a:rPr sz="2000" spc="-10" dirty="0">
                <a:solidFill>
                  <a:srgbClr val="FF9966"/>
                </a:solidFill>
                <a:latin typeface="Times New Roman"/>
                <a:cs typeface="Times New Roman"/>
              </a:rPr>
              <a:t>t</a:t>
            </a:r>
            <a:r>
              <a:rPr sz="2000" dirty="0">
                <a:solidFill>
                  <a:srgbClr val="FF9966"/>
                </a:solidFill>
                <a:latin typeface="Times New Roman"/>
                <a:cs typeface="Times New Roman"/>
              </a:rPr>
              <a:t>ions</a:t>
            </a:r>
            <a:endParaRPr sz="2000">
              <a:latin typeface="Times New Roman"/>
              <a:cs typeface="Times New Roman"/>
            </a:endParaRPr>
          </a:p>
        </p:txBody>
      </p:sp>
      <p:sp>
        <p:nvSpPr>
          <p:cNvPr id="32" name="object 32"/>
          <p:cNvSpPr txBox="1"/>
          <p:nvPr/>
        </p:nvSpPr>
        <p:spPr>
          <a:xfrm>
            <a:off x="7604506" y="5121021"/>
            <a:ext cx="95885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9966"/>
                </a:solidFill>
                <a:latin typeface="Times New Roman"/>
                <a:cs typeface="Times New Roman"/>
              </a:rPr>
              <a:t>Str</a:t>
            </a:r>
            <a:r>
              <a:rPr sz="2000" spc="5" dirty="0">
                <a:solidFill>
                  <a:srgbClr val="FF9966"/>
                </a:solidFill>
                <a:latin typeface="Times New Roman"/>
                <a:cs typeface="Times New Roman"/>
              </a:rPr>
              <a:t>u</a:t>
            </a:r>
            <a:r>
              <a:rPr sz="2000" dirty="0">
                <a:solidFill>
                  <a:srgbClr val="FF9966"/>
                </a:solidFill>
                <a:latin typeface="Times New Roman"/>
                <a:cs typeface="Times New Roman"/>
              </a:rPr>
              <a:t>c</a:t>
            </a:r>
            <a:r>
              <a:rPr sz="2000" spc="-10" dirty="0">
                <a:solidFill>
                  <a:srgbClr val="FF9966"/>
                </a:solidFill>
                <a:latin typeface="Times New Roman"/>
                <a:cs typeface="Times New Roman"/>
              </a:rPr>
              <a:t>t</a:t>
            </a:r>
            <a:r>
              <a:rPr sz="2000" dirty="0">
                <a:solidFill>
                  <a:srgbClr val="FF9966"/>
                </a:solidFill>
                <a:latin typeface="Times New Roman"/>
                <a:cs typeface="Times New Roman"/>
              </a:rPr>
              <a:t>ure</a:t>
            </a:r>
            <a:endParaRPr sz="2000">
              <a:latin typeface="Times New Roman"/>
              <a:cs typeface="Times New Roman"/>
            </a:endParaRPr>
          </a:p>
        </p:txBody>
      </p:sp>
      <p:sp>
        <p:nvSpPr>
          <p:cNvPr id="33" name="object 33"/>
          <p:cNvSpPr txBox="1"/>
          <p:nvPr/>
        </p:nvSpPr>
        <p:spPr>
          <a:xfrm>
            <a:off x="8125459" y="6065926"/>
            <a:ext cx="61849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9966"/>
                </a:solidFill>
                <a:latin typeface="Times New Roman"/>
                <a:cs typeface="Times New Roman"/>
              </a:rPr>
              <a:t>La</a:t>
            </a:r>
            <a:r>
              <a:rPr sz="2000" spc="-10" dirty="0">
                <a:solidFill>
                  <a:srgbClr val="FF9966"/>
                </a:solidFill>
                <a:latin typeface="Times New Roman"/>
                <a:cs typeface="Times New Roman"/>
              </a:rPr>
              <a:t>y</a:t>
            </a:r>
            <a:r>
              <a:rPr sz="2000" dirty="0">
                <a:solidFill>
                  <a:srgbClr val="FF9966"/>
                </a:solidFill>
                <a:latin typeface="Times New Roman"/>
                <a:cs typeface="Times New Roman"/>
              </a:rPr>
              <a:t>er</a:t>
            </a:r>
            <a:endParaRPr sz="2000">
              <a:latin typeface="Times New Roman"/>
              <a:cs typeface="Times New Roman"/>
            </a:endParaRPr>
          </a:p>
        </p:txBody>
      </p:sp>
      <p:sp>
        <p:nvSpPr>
          <p:cNvPr id="34" name="object 34"/>
          <p:cNvSpPr txBox="1"/>
          <p:nvPr/>
        </p:nvSpPr>
        <p:spPr>
          <a:xfrm>
            <a:off x="7037958" y="6160719"/>
            <a:ext cx="662305" cy="6362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9966"/>
                </a:solidFill>
                <a:latin typeface="Times New Roman"/>
                <a:cs typeface="Times New Roman"/>
              </a:rPr>
              <a:t>Micro</a:t>
            </a:r>
            <a:endParaRPr sz="2000">
              <a:latin typeface="Times New Roman"/>
              <a:cs typeface="Times New Roman"/>
            </a:endParaRPr>
          </a:p>
          <a:p>
            <a:pPr marL="12700">
              <a:lnSpc>
                <a:spcPct val="100000"/>
              </a:lnSpc>
            </a:pPr>
            <a:r>
              <a:rPr sz="2000" dirty="0">
                <a:solidFill>
                  <a:srgbClr val="FF9966"/>
                </a:solidFill>
                <a:latin typeface="Times New Roman"/>
                <a:cs typeface="Times New Roman"/>
              </a:rPr>
              <a:t>ke</a:t>
            </a:r>
            <a:r>
              <a:rPr sz="2000" spc="5" dirty="0">
                <a:solidFill>
                  <a:srgbClr val="FF9966"/>
                </a:solidFill>
                <a:latin typeface="Times New Roman"/>
                <a:cs typeface="Times New Roman"/>
              </a:rPr>
              <a:t>r</a:t>
            </a:r>
            <a:r>
              <a:rPr sz="2000" dirty="0">
                <a:solidFill>
                  <a:srgbClr val="FF9966"/>
                </a:solidFill>
                <a:latin typeface="Times New Roman"/>
                <a:cs typeface="Times New Roman"/>
              </a:rPr>
              <a:t>nel</a:t>
            </a:r>
            <a:endParaRPr sz="2000">
              <a:latin typeface="Times New Roman"/>
              <a:cs typeface="Times New Roman"/>
            </a:endParaRPr>
          </a:p>
        </p:txBody>
      </p:sp>
      <p:sp>
        <p:nvSpPr>
          <p:cNvPr id="35" name="object 35"/>
          <p:cNvSpPr txBox="1"/>
          <p:nvPr/>
        </p:nvSpPr>
        <p:spPr>
          <a:xfrm>
            <a:off x="5556630" y="6332626"/>
            <a:ext cx="91694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9966"/>
                </a:solidFill>
                <a:latin typeface="Times New Roman"/>
                <a:cs typeface="Times New Roman"/>
              </a:rPr>
              <a:t>Modules</a:t>
            </a:r>
            <a:endParaRPr sz="2000">
              <a:latin typeface="Times New Roman"/>
              <a:cs typeface="Times New Roman"/>
            </a:endParaRPr>
          </a:p>
        </p:txBody>
      </p:sp>
      <p:sp>
        <p:nvSpPr>
          <p:cNvPr id="36" name="object 36"/>
          <p:cNvSpPr txBox="1"/>
          <p:nvPr/>
        </p:nvSpPr>
        <p:spPr>
          <a:xfrm>
            <a:off x="6154928" y="4804613"/>
            <a:ext cx="916305" cy="636905"/>
          </a:xfrm>
          <a:prstGeom prst="rect">
            <a:avLst/>
          </a:prstGeom>
        </p:spPr>
        <p:txBody>
          <a:bodyPr vert="horz" wrap="square" lIns="0" tIns="13335" rIns="0" bIns="0" rtlCol="0">
            <a:spAutoFit/>
          </a:bodyPr>
          <a:lstStyle/>
          <a:p>
            <a:pPr marL="12700">
              <a:lnSpc>
                <a:spcPct val="100000"/>
              </a:lnSpc>
              <a:spcBef>
                <a:spcPts val="105"/>
              </a:spcBef>
            </a:pPr>
            <a:r>
              <a:rPr sz="2000" spc="-15" dirty="0">
                <a:solidFill>
                  <a:srgbClr val="FF9966"/>
                </a:solidFill>
                <a:latin typeface="Times New Roman"/>
                <a:cs typeface="Times New Roman"/>
              </a:rPr>
              <a:t>Virtual</a:t>
            </a:r>
            <a:endParaRPr sz="2000">
              <a:latin typeface="Times New Roman"/>
              <a:cs typeface="Times New Roman"/>
            </a:endParaRPr>
          </a:p>
          <a:p>
            <a:pPr marL="12700">
              <a:lnSpc>
                <a:spcPct val="100000"/>
              </a:lnSpc>
              <a:spcBef>
                <a:spcPts val="5"/>
              </a:spcBef>
            </a:pPr>
            <a:r>
              <a:rPr sz="2000" dirty="0">
                <a:solidFill>
                  <a:srgbClr val="FF9966"/>
                </a:solidFill>
                <a:latin typeface="Times New Roman"/>
                <a:cs typeface="Times New Roman"/>
              </a:rPr>
              <a:t>Ma</a:t>
            </a:r>
            <a:r>
              <a:rPr sz="2000" spc="-10" dirty="0">
                <a:solidFill>
                  <a:srgbClr val="FF9966"/>
                </a:solidFill>
                <a:latin typeface="Times New Roman"/>
                <a:cs typeface="Times New Roman"/>
              </a:rPr>
              <a:t>c</a:t>
            </a:r>
            <a:r>
              <a:rPr sz="2000" spc="5" dirty="0">
                <a:solidFill>
                  <a:srgbClr val="FF9966"/>
                </a:solidFill>
                <a:latin typeface="Times New Roman"/>
                <a:cs typeface="Times New Roman"/>
              </a:rPr>
              <a:t>h</a:t>
            </a:r>
            <a:r>
              <a:rPr sz="2000" dirty="0">
                <a:solidFill>
                  <a:srgbClr val="FF9966"/>
                </a:solidFill>
                <a:latin typeface="Times New Roman"/>
                <a:cs typeface="Times New Roman"/>
              </a:rPr>
              <a:t>ine</a:t>
            </a:r>
            <a:endParaRPr sz="20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09878" y="432942"/>
            <a:ext cx="6433922" cy="574040"/>
          </a:xfrm>
          <a:prstGeom prst="rect">
            <a:avLst/>
          </a:prstGeom>
        </p:spPr>
        <p:txBody>
          <a:bodyPr vert="horz" wrap="square" lIns="0" tIns="12700" rIns="0" bIns="0" rtlCol="0">
            <a:spAutoFit/>
          </a:bodyPr>
          <a:lstStyle/>
          <a:p>
            <a:pPr marL="12700">
              <a:lnSpc>
                <a:spcPct val="100000"/>
              </a:lnSpc>
              <a:spcBef>
                <a:spcPts val="100"/>
              </a:spcBef>
            </a:pPr>
            <a:r>
              <a:rPr sz="3600" dirty="0"/>
              <a:t>Design </a:t>
            </a:r>
            <a:r>
              <a:rPr sz="3600" spc="-5" dirty="0"/>
              <a:t>and </a:t>
            </a:r>
            <a:r>
              <a:rPr sz="3600" dirty="0"/>
              <a:t>realization of</a:t>
            </a:r>
            <a:r>
              <a:rPr sz="3600" spc="-125" dirty="0"/>
              <a:t> </a:t>
            </a:r>
            <a:r>
              <a:rPr sz="3600" spc="-5" dirty="0"/>
              <a:t>OS</a:t>
            </a:r>
            <a:endParaRPr sz="3600"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45</a:t>
            </a:fld>
            <a:endParaRPr dirty="0"/>
          </a:p>
        </p:txBody>
      </p:sp>
      <p:sp>
        <p:nvSpPr>
          <p:cNvPr id="7" name="object 7"/>
          <p:cNvSpPr txBox="1"/>
          <p:nvPr/>
        </p:nvSpPr>
        <p:spPr>
          <a:xfrm>
            <a:off x="828852" y="1445132"/>
            <a:ext cx="8238948" cy="5003293"/>
          </a:xfrm>
          <a:prstGeom prst="rect">
            <a:avLst/>
          </a:prstGeom>
        </p:spPr>
        <p:txBody>
          <a:bodyPr vert="horz" wrap="square" lIns="0" tIns="47625" rIns="0" bIns="0" rtlCol="0">
            <a:spAutoFit/>
          </a:bodyPr>
          <a:lstStyle/>
          <a:p>
            <a:pPr marL="355600" marR="502284" indent="-342900">
              <a:lnSpc>
                <a:spcPts val="2160"/>
              </a:lnSpc>
              <a:spcBef>
                <a:spcPts val="375"/>
              </a:spcBef>
              <a:buClr>
                <a:srgbClr val="006666"/>
              </a:buClr>
              <a:buFont typeface="Wingdings"/>
              <a:buChar char=""/>
              <a:tabLst>
                <a:tab pos="354965" algn="l"/>
                <a:tab pos="355600" algn="l"/>
              </a:tabLst>
            </a:pPr>
            <a:r>
              <a:rPr sz="2000" b="1" dirty="0">
                <a:solidFill>
                  <a:srgbClr val="003300"/>
                </a:solidFill>
                <a:latin typeface="Arial"/>
                <a:cs typeface="Arial"/>
              </a:rPr>
              <a:t>The design of the </a:t>
            </a:r>
            <a:r>
              <a:rPr lang="en-CA" sz="2000" b="1" dirty="0">
                <a:solidFill>
                  <a:srgbClr val="003300"/>
                </a:solidFill>
                <a:latin typeface="Arial"/>
                <a:cs typeface="Arial"/>
              </a:rPr>
              <a:t>OS</a:t>
            </a:r>
            <a:r>
              <a:rPr sz="2000" b="1" dirty="0">
                <a:solidFill>
                  <a:srgbClr val="003300"/>
                </a:solidFill>
                <a:latin typeface="Arial"/>
                <a:cs typeface="Arial"/>
              </a:rPr>
              <a:t> is mainly affected by the choice</a:t>
            </a:r>
            <a:r>
              <a:rPr sz="2000" b="1" spc="-200" dirty="0">
                <a:solidFill>
                  <a:srgbClr val="003300"/>
                </a:solidFill>
                <a:latin typeface="Arial"/>
                <a:cs typeface="Arial"/>
              </a:rPr>
              <a:t> </a:t>
            </a:r>
            <a:r>
              <a:rPr sz="2000" b="1" dirty="0">
                <a:solidFill>
                  <a:srgbClr val="003300"/>
                </a:solidFill>
                <a:latin typeface="Arial"/>
                <a:cs typeface="Arial"/>
              </a:rPr>
              <a:t>of  material and </a:t>
            </a:r>
            <a:r>
              <a:rPr sz="2000" b="1" spc="-10" dirty="0">
                <a:solidFill>
                  <a:srgbClr val="003300"/>
                </a:solidFill>
                <a:latin typeface="Arial"/>
                <a:cs typeface="Arial"/>
              </a:rPr>
              <a:t>type </a:t>
            </a:r>
            <a:r>
              <a:rPr sz="2000" b="1" dirty="0">
                <a:solidFill>
                  <a:srgbClr val="003300"/>
                </a:solidFill>
                <a:latin typeface="Arial"/>
                <a:cs typeface="Arial"/>
              </a:rPr>
              <a:t>of</a:t>
            </a:r>
            <a:r>
              <a:rPr sz="2000" b="1" spc="-40" dirty="0">
                <a:solidFill>
                  <a:srgbClr val="003300"/>
                </a:solidFill>
                <a:latin typeface="Arial"/>
                <a:cs typeface="Arial"/>
              </a:rPr>
              <a:t> </a:t>
            </a:r>
            <a:r>
              <a:rPr sz="2000" b="1" spc="-5" dirty="0">
                <a:solidFill>
                  <a:srgbClr val="003300"/>
                </a:solidFill>
                <a:latin typeface="Arial"/>
                <a:cs typeface="Arial"/>
              </a:rPr>
              <a:t>system</a:t>
            </a:r>
            <a:endParaRPr sz="2000" dirty="0">
              <a:latin typeface="Arial"/>
              <a:cs typeface="Arial"/>
            </a:endParaRPr>
          </a:p>
          <a:p>
            <a:pPr marL="756285" lvl="1" indent="-287655">
              <a:lnSpc>
                <a:spcPts val="2280"/>
              </a:lnSpc>
              <a:spcBef>
                <a:spcPts val="209"/>
              </a:spcBef>
              <a:buClr>
                <a:srgbClr val="336699"/>
              </a:buClr>
              <a:buSzPct val="75000"/>
              <a:buFont typeface="Wingdings"/>
              <a:buChar char=""/>
              <a:tabLst>
                <a:tab pos="756285" algn="l"/>
                <a:tab pos="756920" algn="l"/>
              </a:tabLst>
            </a:pPr>
            <a:r>
              <a:rPr sz="2000" b="1" dirty="0">
                <a:solidFill>
                  <a:srgbClr val="003366"/>
                </a:solidFill>
                <a:latin typeface="Arial"/>
                <a:cs typeface="Arial"/>
              </a:rPr>
              <a:t>Batch, time-shared</a:t>
            </a:r>
            <a:r>
              <a:rPr lang="en-CA" sz="2000" b="1" dirty="0">
                <a:solidFill>
                  <a:srgbClr val="003366"/>
                </a:solidFill>
                <a:latin typeface="Arial"/>
                <a:cs typeface="Arial"/>
              </a:rPr>
              <a:t> (</a:t>
            </a:r>
            <a:r>
              <a:rPr lang="en-CA" sz="2000" b="1" dirty="0" err="1">
                <a:solidFill>
                  <a:srgbClr val="003366"/>
                </a:solidFill>
                <a:latin typeface="Arial"/>
                <a:cs typeface="Arial"/>
              </a:rPr>
              <a:t>ie</a:t>
            </a:r>
            <a:r>
              <a:rPr lang="en-CA" sz="2000" b="1" dirty="0">
                <a:solidFill>
                  <a:srgbClr val="003366"/>
                </a:solidFill>
                <a:latin typeface="Arial"/>
                <a:cs typeface="Arial"/>
              </a:rPr>
              <a:t>. Round Robin)</a:t>
            </a:r>
            <a:r>
              <a:rPr sz="2000" b="1" dirty="0">
                <a:solidFill>
                  <a:srgbClr val="003366"/>
                </a:solidFill>
                <a:latin typeface="Arial"/>
                <a:cs typeface="Arial"/>
              </a:rPr>
              <a:t>, one-user, multi-user,</a:t>
            </a:r>
            <a:r>
              <a:rPr sz="2000" b="1" spc="-180" dirty="0">
                <a:solidFill>
                  <a:srgbClr val="003366"/>
                </a:solidFill>
                <a:latin typeface="Arial"/>
                <a:cs typeface="Arial"/>
              </a:rPr>
              <a:t> </a:t>
            </a:r>
            <a:r>
              <a:rPr sz="2000" b="1" dirty="0">
                <a:solidFill>
                  <a:srgbClr val="003366"/>
                </a:solidFill>
                <a:latin typeface="Arial"/>
                <a:cs typeface="Arial"/>
              </a:rPr>
              <a:t>distributed</a:t>
            </a:r>
            <a:r>
              <a:rPr lang="en-CA" sz="2000" b="1" dirty="0">
                <a:solidFill>
                  <a:srgbClr val="003366"/>
                </a:solidFill>
                <a:latin typeface="Arial"/>
                <a:cs typeface="Arial"/>
              </a:rPr>
              <a:t> (different environments?)</a:t>
            </a:r>
            <a:r>
              <a:rPr sz="2000" b="1" dirty="0">
                <a:solidFill>
                  <a:srgbClr val="003366"/>
                </a:solidFill>
                <a:latin typeface="Arial"/>
                <a:cs typeface="Arial"/>
              </a:rPr>
              <a:t>,</a:t>
            </a:r>
            <a:r>
              <a:rPr lang="en-CA" sz="2000" b="1" dirty="0">
                <a:solidFill>
                  <a:srgbClr val="003366"/>
                </a:solidFill>
                <a:latin typeface="Arial"/>
                <a:cs typeface="Arial"/>
              </a:rPr>
              <a:t> </a:t>
            </a:r>
            <a:r>
              <a:rPr sz="2000" b="1" dirty="0">
                <a:solidFill>
                  <a:srgbClr val="003366"/>
                </a:solidFill>
                <a:latin typeface="Arial"/>
                <a:cs typeface="Arial"/>
              </a:rPr>
              <a:t>real-</a:t>
            </a:r>
            <a:r>
              <a:rPr sz="2000" b="1" dirty="0" err="1">
                <a:solidFill>
                  <a:srgbClr val="003366"/>
                </a:solidFill>
                <a:latin typeface="Arial"/>
                <a:cs typeface="Arial"/>
              </a:rPr>
              <a:t>tim</a:t>
            </a:r>
            <a:r>
              <a:rPr lang="en-CA" sz="2000" b="1" dirty="0">
                <a:solidFill>
                  <a:srgbClr val="003366"/>
                </a:solidFill>
                <a:latin typeface="Arial"/>
                <a:cs typeface="Arial"/>
              </a:rPr>
              <a:t>e (more complex, cannot afford to fail during an operation) vs</a:t>
            </a:r>
            <a:r>
              <a:rPr sz="2000" b="1" dirty="0">
                <a:solidFill>
                  <a:srgbClr val="003366"/>
                </a:solidFill>
                <a:latin typeface="Arial"/>
                <a:cs typeface="Arial"/>
              </a:rPr>
              <a:t> general</a:t>
            </a:r>
            <a:r>
              <a:rPr sz="2000" b="1" spc="-90" dirty="0">
                <a:solidFill>
                  <a:srgbClr val="003366"/>
                </a:solidFill>
                <a:latin typeface="Arial"/>
                <a:cs typeface="Arial"/>
              </a:rPr>
              <a:t> </a:t>
            </a:r>
            <a:r>
              <a:rPr sz="2000" b="1" dirty="0">
                <a:solidFill>
                  <a:srgbClr val="003366"/>
                </a:solidFill>
                <a:latin typeface="Arial"/>
                <a:cs typeface="Arial"/>
              </a:rPr>
              <a:t>use</a:t>
            </a:r>
            <a:r>
              <a:rPr lang="en-CA" sz="2000" b="1" dirty="0">
                <a:solidFill>
                  <a:srgbClr val="003366"/>
                </a:solidFill>
                <a:latin typeface="Arial"/>
                <a:cs typeface="Arial"/>
              </a:rPr>
              <a:t> (home, university, minimal impact on surrounding)</a:t>
            </a:r>
            <a:endParaRPr sz="2000" dirty="0">
              <a:latin typeface="Arial"/>
              <a:cs typeface="Arial"/>
            </a:endParaRPr>
          </a:p>
          <a:p>
            <a:pPr marL="355600" indent="-342900">
              <a:lnSpc>
                <a:spcPct val="100000"/>
              </a:lnSpc>
              <a:spcBef>
                <a:spcPts val="240"/>
              </a:spcBef>
              <a:buClr>
                <a:srgbClr val="006666"/>
              </a:buClr>
              <a:buFont typeface="Wingdings"/>
              <a:buChar char=""/>
              <a:tabLst>
                <a:tab pos="354965" algn="l"/>
                <a:tab pos="355600" algn="l"/>
              </a:tabLst>
            </a:pPr>
            <a:r>
              <a:rPr sz="2000" b="1" dirty="0">
                <a:solidFill>
                  <a:srgbClr val="003300"/>
                </a:solidFill>
                <a:latin typeface="Arial"/>
                <a:cs typeface="Arial"/>
              </a:rPr>
              <a:t>User needs </a:t>
            </a:r>
            <a:r>
              <a:rPr sz="2000" b="1" spc="-5" dirty="0">
                <a:solidFill>
                  <a:srgbClr val="003300"/>
                </a:solidFill>
                <a:latin typeface="Arial"/>
                <a:cs typeface="Arial"/>
              </a:rPr>
              <a:t>versus system</a:t>
            </a:r>
            <a:r>
              <a:rPr sz="2000" b="1" spc="-30" dirty="0">
                <a:solidFill>
                  <a:srgbClr val="003300"/>
                </a:solidFill>
                <a:latin typeface="Arial"/>
                <a:cs typeface="Arial"/>
              </a:rPr>
              <a:t> </a:t>
            </a:r>
            <a:r>
              <a:rPr sz="2000" b="1" dirty="0">
                <a:solidFill>
                  <a:srgbClr val="003300"/>
                </a:solidFill>
                <a:latin typeface="Arial"/>
                <a:cs typeface="Arial"/>
              </a:rPr>
              <a:t>needs</a:t>
            </a:r>
            <a:endParaRPr sz="2000" dirty="0">
              <a:latin typeface="Arial"/>
              <a:cs typeface="Arial"/>
            </a:endParaRPr>
          </a:p>
          <a:p>
            <a:pPr marL="756285" lvl="1" indent="-287655">
              <a:lnSpc>
                <a:spcPct val="100000"/>
              </a:lnSpc>
              <a:spcBef>
                <a:spcPts val="240"/>
              </a:spcBef>
              <a:buClr>
                <a:srgbClr val="336699"/>
              </a:buClr>
              <a:buSzPct val="75000"/>
              <a:buFont typeface="Wingdings"/>
              <a:buChar char=""/>
              <a:tabLst>
                <a:tab pos="756285" algn="l"/>
                <a:tab pos="756920" algn="l"/>
              </a:tabLst>
            </a:pPr>
            <a:r>
              <a:rPr sz="2000" b="1" dirty="0">
                <a:solidFill>
                  <a:srgbClr val="003366"/>
                </a:solidFill>
                <a:latin typeface="Arial"/>
                <a:cs typeface="Arial"/>
              </a:rPr>
              <a:t>User needs - easy to use, easy to learn, reliable, and</a:t>
            </a:r>
            <a:r>
              <a:rPr sz="2000" b="1" spc="-215" dirty="0">
                <a:solidFill>
                  <a:srgbClr val="003366"/>
                </a:solidFill>
                <a:latin typeface="Arial"/>
                <a:cs typeface="Arial"/>
              </a:rPr>
              <a:t> </a:t>
            </a:r>
            <a:r>
              <a:rPr sz="2000" b="1" dirty="0">
                <a:solidFill>
                  <a:srgbClr val="003366"/>
                </a:solidFill>
                <a:latin typeface="Arial"/>
                <a:cs typeface="Arial"/>
              </a:rPr>
              <a:t>fast</a:t>
            </a:r>
            <a:endParaRPr sz="2000" dirty="0">
              <a:latin typeface="Arial"/>
              <a:cs typeface="Arial"/>
            </a:endParaRPr>
          </a:p>
          <a:p>
            <a:pPr marL="756285" marR="80645" lvl="1" indent="-287020">
              <a:lnSpc>
                <a:spcPct val="90000"/>
              </a:lnSpc>
              <a:spcBef>
                <a:spcPts val="480"/>
              </a:spcBef>
              <a:buClr>
                <a:srgbClr val="336699"/>
              </a:buClr>
              <a:buSzPct val="75000"/>
              <a:buFont typeface="Wingdings"/>
              <a:buChar char=""/>
              <a:tabLst>
                <a:tab pos="756285" algn="l"/>
                <a:tab pos="756920" algn="l"/>
              </a:tabLst>
            </a:pPr>
            <a:r>
              <a:rPr sz="2000" b="1" spc="-5" dirty="0">
                <a:solidFill>
                  <a:srgbClr val="003366"/>
                </a:solidFill>
                <a:latin typeface="Arial"/>
                <a:cs typeface="Arial"/>
              </a:rPr>
              <a:t>System </a:t>
            </a:r>
            <a:r>
              <a:rPr sz="2000" b="1" dirty="0">
                <a:solidFill>
                  <a:srgbClr val="003366"/>
                </a:solidFill>
                <a:latin typeface="Arial"/>
                <a:cs typeface="Arial"/>
              </a:rPr>
              <a:t>requirements - easy to design, </a:t>
            </a:r>
            <a:r>
              <a:rPr sz="2000" b="1" spc="-5" dirty="0">
                <a:solidFill>
                  <a:srgbClr val="003366"/>
                </a:solidFill>
                <a:latin typeface="Arial"/>
                <a:cs typeface="Arial"/>
              </a:rPr>
              <a:t>simple </a:t>
            </a:r>
            <a:r>
              <a:rPr sz="2000" b="1" dirty="0">
                <a:solidFill>
                  <a:srgbClr val="003366"/>
                </a:solidFill>
                <a:latin typeface="Arial"/>
                <a:cs typeface="Arial"/>
              </a:rPr>
              <a:t>to </a:t>
            </a:r>
            <a:r>
              <a:rPr sz="2000" b="1" spc="-5" dirty="0">
                <a:solidFill>
                  <a:srgbClr val="003366"/>
                </a:solidFill>
                <a:latin typeface="Arial"/>
                <a:cs typeface="Arial"/>
              </a:rPr>
              <a:t>build  </a:t>
            </a:r>
            <a:r>
              <a:rPr sz="2000" b="1" dirty="0">
                <a:solidFill>
                  <a:srgbClr val="003366"/>
                </a:solidFill>
                <a:latin typeface="Arial"/>
                <a:cs typeface="Arial"/>
              </a:rPr>
              <a:t>and maintain</a:t>
            </a:r>
            <a:r>
              <a:rPr lang="en-CA" sz="2000" b="1" dirty="0">
                <a:solidFill>
                  <a:srgbClr val="003366"/>
                </a:solidFill>
                <a:latin typeface="Arial"/>
                <a:cs typeface="Arial"/>
              </a:rPr>
              <a:t> (easy/simple to modify/change in the future)</a:t>
            </a:r>
            <a:r>
              <a:rPr sz="2000" b="1" dirty="0">
                <a:solidFill>
                  <a:srgbClr val="003366"/>
                </a:solidFill>
                <a:latin typeface="Arial"/>
                <a:cs typeface="Arial"/>
              </a:rPr>
              <a:t>, as </a:t>
            </a:r>
            <a:r>
              <a:rPr sz="2000" b="1" spc="10" dirty="0">
                <a:solidFill>
                  <a:srgbClr val="003366"/>
                </a:solidFill>
                <a:latin typeface="Arial"/>
                <a:cs typeface="Arial"/>
              </a:rPr>
              <a:t>well </a:t>
            </a:r>
            <a:r>
              <a:rPr sz="2000" b="1" dirty="0">
                <a:solidFill>
                  <a:srgbClr val="003366"/>
                </a:solidFill>
                <a:latin typeface="Arial"/>
                <a:cs typeface="Arial"/>
              </a:rPr>
              <a:t>as flexible, reliable, error-free,</a:t>
            </a:r>
            <a:r>
              <a:rPr sz="2000" b="1" spc="-310" dirty="0">
                <a:solidFill>
                  <a:srgbClr val="003366"/>
                </a:solidFill>
                <a:latin typeface="Arial"/>
                <a:cs typeface="Arial"/>
              </a:rPr>
              <a:t> </a:t>
            </a:r>
            <a:r>
              <a:rPr sz="2000" b="1" dirty="0">
                <a:solidFill>
                  <a:srgbClr val="003366"/>
                </a:solidFill>
                <a:latin typeface="Arial"/>
                <a:cs typeface="Arial"/>
              </a:rPr>
              <a:t>and  efficient.</a:t>
            </a:r>
            <a:endParaRPr lang="en-CA" sz="2000" b="1" dirty="0">
              <a:solidFill>
                <a:srgbClr val="003366"/>
              </a:solidFill>
              <a:latin typeface="Arial"/>
              <a:cs typeface="Arial"/>
            </a:endParaRPr>
          </a:p>
          <a:p>
            <a:pPr marL="756285" marR="80645" lvl="1" indent="-287020">
              <a:lnSpc>
                <a:spcPct val="90000"/>
              </a:lnSpc>
              <a:spcBef>
                <a:spcPts val="480"/>
              </a:spcBef>
              <a:buClr>
                <a:srgbClr val="336699"/>
              </a:buClr>
              <a:buSzPct val="75000"/>
              <a:buFont typeface="Wingdings"/>
              <a:buChar char=""/>
              <a:tabLst>
                <a:tab pos="756285" algn="l"/>
                <a:tab pos="756920" algn="l"/>
              </a:tabLst>
            </a:pPr>
            <a:r>
              <a:rPr lang="en-CA" sz="2000" b="1" dirty="0">
                <a:solidFill>
                  <a:srgbClr val="003366"/>
                </a:solidFill>
                <a:latin typeface="Arial"/>
                <a:cs typeface="Arial"/>
              </a:rPr>
              <a:t>A balance between user needs and system needs is required.</a:t>
            </a:r>
            <a:endParaRPr sz="2000" dirty="0">
              <a:latin typeface="Arial"/>
              <a:cs typeface="Arial"/>
            </a:endParaRPr>
          </a:p>
          <a:p>
            <a:pPr marL="355600" indent="-342900">
              <a:lnSpc>
                <a:spcPct val="100000"/>
              </a:lnSpc>
              <a:spcBef>
                <a:spcPts val="240"/>
              </a:spcBef>
              <a:buClr>
                <a:srgbClr val="006666"/>
              </a:buClr>
              <a:buFont typeface="Wingdings"/>
              <a:buChar char=""/>
              <a:tabLst>
                <a:tab pos="354965" algn="l"/>
                <a:tab pos="355600" algn="l"/>
              </a:tabLst>
            </a:pPr>
            <a:r>
              <a:rPr sz="2000" b="1" dirty="0">
                <a:solidFill>
                  <a:srgbClr val="003300"/>
                </a:solidFill>
                <a:latin typeface="Arial"/>
                <a:cs typeface="Arial"/>
              </a:rPr>
              <a:t>Implementation</a:t>
            </a:r>
            <a:endParaRPr sz="2000" dirty="0">
              <a:latin typeface="Arial"/>
              <a:cs typeface="Arial"/>
            </a:endParaRPr>
          </a:p>
          <a:p>
            <a:pPr marL="756285" lvl="1" indent="-287655">
              <a:lnSpc>
                <a:spcPct val="100000"/>
              </a:lnSpc>
              <a:spcBef>
                <a:spcPts val="240"/>
              </a:spcBef>
              <a:buClr>
                <a:srgbClr val="336699"/>
              </a:buClr>
              <a:buSzPct val="75000"/>
              <a:buFont typeface="Wingdings"/>
              <a:buChar char=""/>
              <a:tabLst>
                <a:tab pos="756285" algn="l"/>
                <a:tab pos="756920" algn="l"/>
              </a:tabLst>
            </a:pPr>
            <a:r>
              <a:rPr sz="2000" b="1" dirty="0">
                <a:solidFill>
                  <a:srgbClr val="003366"/>
                </a:solidFill>
                <a:latin typeface="Arial"/>
                <a:cs typeface="Arial"/>
              </a:rPr>
              <a:t>Traditionally </a:t>
            </a:r>
            <a:r>
              <a:rPr sz="2000" b="1" spc="-5" dirty="0">
                <a:solidFill>
                  <a:srgbClr val="003366"/>
                </a:solidFill>
                <a:latin typeface="Arial"/>
                <a:cs typeface="Arial"/>
              </a:rPr>
              <a:t>in</a:t>
            </a:r>
            <a:r>
              <a:rPr sz="2000" b="1" spc="-45" dirty="0">
                <a:solidFill>
                  <a:srgbClr val="003366"/>
                </a:solidFill>
                <a:latin typeface="Arial"/>
                <a:cs typeface="Arial"/>
              </a:rPr>
              <a:t> </a:t>
            </a:r>
            <a:r>
              <a:rPr sz="2000" b="1" dirty="0">
                <a:solidFill>
                  <a:srgbClr val="003366"/>
                </a:solidFill>
                <a:latin typeface="Arial"/>
                <a:cs typeface="Arial"/>
              </a:rPr>
              <a:t>assembler</a:t>
            </a:r>
            <a:endParaRPr sz="2000" dirty="0">
              <a:latin typeface="Arial"/>
              <a:cs typeface="Arial"/>
            </a:endParaRPr>
          </a:p>
          <a:p>
            <a:pPr marL="756285" lvl="1" indent="-287655">
              <a:lnSpc>
                <a:spcPts val="2280"/>
              </a:lnSpc>
              <a:spcBef>
                <a:spcPts val="240"/>
              </a:spcBef>
              <a:buClr>
                <a:srgbClr val="336699"/>
              </a:buClr>
              <a:buSzPct val="75000"/>
              <a:buFont typeface="Wingdings"/>
              <a:buChar char=""/>
              <a:tabLst>
                <a:tab pos="756285" algn="l"/>
                <a:tab pos="756920" algn="l"/>
              </a:tabLst>
            </a:pPr>
            <a:r>
              <a:rPr sz="2000" b="1" spc="-5" dirty="0">
                <a:solidFill>
                  <a:srgbClr val="003366"/>
                </a:solidFill>
                <a:latin typeface="Arial"/>
                <a:cs typeface="Arial"/>
              </a:rPr>
              <a:t>Today, </a:t>
            </a:r>
            <a:r>
              <a:rPr sz="2000" b="1" dirty="0">
                <a:solidFill>
                  <a:srgbClr val="003366"/>
                </a:solidFill>
                <a:latin typeface="Arial"/>
                <a:cs typeface="Arial"/>
              </a:rPr>
              <a:t>especially in C, </a:t>
            </a:r>
            <a:r>
              <a:rPr sz="2000" b="1" spc="5" dirty="0">
                <a:solidFill>
                  <a:srgbClr val="003366"/>
                </a:solidFill>
                <a:latin typeface="Arial"/>
                <a:cs typeface="Arial"/>
              </a:rPr>
              <a:t>with </a:t>
            </a:r>
            <a:r>
              <a:rPr sz="2000" b="1" dirty="0">
                <a:solidFill>
                  <a:srgbClr val="003366"/>
                </a:solidFill>
                <a:latin typeface="Arial"/>
                <a:cs typeface="Arial"/>
              </a:rPr>
              <a:t>small sections in</a:t>
            </a:r>
            <a:r>
              <a:rPr sz="2000" b="1" spc="-215" dirty="0">
                <a:solidFill>
                  <a:srgbClr val="003366"/>
                </a:solidFill>
                <a:latin typeface="Arial"/>
                <a:cs typeface="Arial"/>
              </a:rPr>
              <a:t> </a:t>
            </a:r>
            <a:r>
              <a:rPr sz="2000" b="1" dirty="0">
                <a:solidFill>
                  <a:srgbClr val="003366"/>
                </a:solidFill>
                <a:latin typeface="Arial"/>
                <a:cs typeface="Arial"/>
              </a:rPr>
              <a:t>assembler</a:t>
            </a:r>
            <a:endParaRPr sz="2000" dirty="0">
              <a:latin typeface="Arial"/>
              <a:cs typeface="Arial"/>
            </a:endParaRPr>
          </a:p>
          <a:p>
            <a:pPr marL="756285">
              <a:lnSpc>
                <a:spcPts val="2280"/>
              </a:lnSpc>
            </a:pPr>
            <a:r>
              <a:rPr sz="2000" b="1" spc="-5" dirty="0">
                <a:solidFill>
                  <a:srgbClr val="003366"/>
                </a:solidFill>
                <a:latin typeface="Arial"/>
                <a:cs typeface="Arial"/>
              </a:rPr>
              <a:t>(drivers, </a:t>
            </a:r>
            <a:r>
              <a:rPr sz="2000" b="1" dirty="0">
                <a:solidFill>
                  <a:srgbClr val="003366"/>
                </a:solidFill>
                <a:latin typeface="Arial"/>
                <a:cs typeface="Arial"/>
              </a:rPr>
              <a:t>manipulation of</a:t>
            </a:r>
            <a:r>
              <a:rPr sz="2000" b="1" spc="-55" dirty="0">
                <a:solidFill>
                  <a:srgbClr val="003366"/>
                </a:solidFill>
                <a:latin typeface="Arial"/>
                <a:cs typeface="Arial"/>
              </a:rPr>
              <a:t> </a:t>
            </a:r>
            <a:r>
              <a:rPr sz="2000" b="1" dirty="0">
                <a:solidFill>
                  <a:srgbClr val="003366"/>
                </a:solidFill>
                <a:latin typeface="Arial"/>
                <a:cs typeface="Arial"/>
              </a:rPr>
              <a:t>registers)</a:t>
            </a:r>
            <a:endParaRPr sz="2000" dirty="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8354" y="393318"/>
            <a:ext cx="4987646" cy="635000"/>
          </a:xfrm>
          <a:prstGeom prst="rect">
            <a:avLst/>
          </a:prstGeom>
        </p:spPr>
        <p:txBody>
          <a:bodyPr vert="horz" wrap="square" lIns="0" tIns="12065" rIns="0" bIns="0" rtlCol="0">
            <a:spAutoFit/>
          </a:bodyPr>
          <a:lstStyle/>
          <a:p>
            <a:pPr marL="12700">
              <a:lnSpc>
                <a:spcPct val="100000"/>
              </a:lnSpc>
              <a:spcBef>
                <a:spcPts val="95"/>
              </a:spcBef>
            </a:pPr>
            <a:r>
              <a:rPr spc="-5" dirty="0"/>
              <a:t>System</a:t>
            </a:r>
            <a:r>
              <a:rPr spc="-60" dirty="0"/>
              <a:t> </a:t>
            </a:r>
            <a:r>
              <a:rPr spc="-5" dirty="0"/>
              <a:t>structure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46</a:t>
            </a:fld>
            <a:endParaRPr dirty="0"/>
          </a:p>
        </p:txBody>
      </p:sp>
      <p:sp>
        <p:nvSpPr>
          <p:cNvPr id="4" name="object 4"/>
          <p:cNvSpPr txBox="1"/>
          <p:nvPr/>
        </p:nvSpPr>
        <p:spPr>
          <a:xfrm>
            <a:off x="596900" y="1411706"/>
            <a:ext cx="8171180" cy="4069715"/>
          </a:xfrm>
          <a:prstGeom prst="rect">
            <a:avLst/>
          </a:prstGeom>
        </p:spPr>
        <p:txBody>
          <a:bodyPr vert="horz" wrap="square" lIns="0" tIns="43180" rIns="0" bIns="0" rtlCol="0">
            <a:spAutoFit/>
          </a:bodyPr>
          <a:lstStyle/>
          <a:p>
            <a:pPr marL="355600" indent="-343535">
              <a:lnSpc>
                <a:spcPct val="100000"/>
              </a:lnSpc>
              <a:spcBef>
                <a:spcPts val="340"/>
              </a:spcBef>
              <a:buClr>
                <a:srgbClr val="006666"/>
              </a:buClr>
              <a:buFont typeface="Wingdings"/>
              <a:buChar char=""/>
              <a:tabLst>
                <a:tab pos="355600" algn="l"/>
                <a:tab pos="356235" algn="l"/>
              </a:tabLst>
            </a:pPr>
            <a:r>
              <a:rPr sz="2000" b="1" dirty="0">
                <a:solidFill>
                  <a:srgbClr val="003300"/>
                </a:solidFill>
                <a:latin typeface="Arial"/>
                <a:cs typeface="Arial"/>
              </a:rPr>
              <a:t>Internal structure of OS</a:t>
            </a:r>
            <a:r>
              <a:rPr sz="2000" b="1" spc="-114" dirty="0">
                <a:solidFill>
                  <a:srgbClr val="003300"/>
                </a:solidFill>
                <a:latin typeface="Arial"/>
                <a:cs typeface="Arial"/>
              </a:rPr>
              <a:t> </a:t>
            </a:r>
            <a:r>
              <a:rPr sz="2000" b="1" spc="-5" dirty="0">
                <a:solidFill>
                  <a:srgbClr val="003300"/>
                </a:solidFill>
                <a:latin typeface="Arial"/>
                <a:cs typeface="Arial"/>
              </a:rPr>
              <a:t>vary</a:t>
            </a:r>
            <a:endParaRPr sz="2000">
              <a:latin typeface="Arial"/>
              <a:cs typeface="Arial"/>
            </a:endParaRPr>
          </a:p>
          <a:p>
            <a:pPr marL="286385" marR="3654425" lvl="1" indent="-286385" algn="r">
              <a:lnSpc>
                <a:spcPct val="100000"/>
              </a:lnSpc>
              <a:spcBef>
                <a:spcPts val="240"/>
              </a:spcBef>
              <a:buClr>
                <a:srgbClr val="336699"/>
              </a:buClr>
              <a:buSzPct val="75000"/>
              <a:buFont typeface="Wingdings"/>
              <a:buChar char=""/>
              <a:tabLst>
                <a:tab pos="286385" algn="l"/>
                <a:tab pos="287020" algn="l"/>
              </a:tabLst>
            </a:pPr>
            <a:r>
              <a:rPr sz="2000" b="1" dirty="0">
                <a:solidFill>
                  <a:srgbClr val="003366"/>
                </a:solidFill>
                <a:latin typeface="Arial"/>
                <a:cs typeface="Arial"/>
              </a:rPr>
              <a:t>Since needs/requirements</a:t>
            </a:r>
            <a:r>
              <a:rPr sz="2000" b="1" spc="-125" dirty="0">
                <a:solidFill>
                  <a:srgbClr val="003366"/>
                </a:solidFill>
                <a:latin typeface="Arial"/>
                <a:cs typeface="Arial"/>
              </a:rPr>
              <a:t> </a:t>
            </a:r>
            <a:r>
              <a:rPr sz="2000" b="1" spc="-5" dirty="0">
                <a:solidFill>
                  <a:srgbClr val="003366"/>
                </a:solidFill>
                <a:latin typeface="Arial"/>
                <a:cs typeface="Arial"/>
              </a:rPr>
              <a:t>vary</a:t>
            </a:r>
            <a:endParaRPr sz="2000">
              <a:latin typeface="Arial"/>
              <a:cs typeface="Arial"/>
            </a:endParaRPr>
          </a:p>
          <a:p>
            <a:pPr marL="342900" marR="3617595" indent="-342900" algn="r">
              <a:lnSpc>
                <a:spcPct val="100000"/>
              </a:lnSpc>
              <a:spcBef>
                <a:spcPts val="240"/>
              </a:spcBef>
              <a:buClr>
                <a:srgbClr val="006666"/>
              </a:buClr>
              <a:buFont typeface="Wingdings"/>
              <a:buChar char=""/>
              <a:tabLst>
                <a:tab pos="342900" algn="l"/>
                <a:tab pos="356235" algn="l"/>
              </a:tabLst>
            </a:pPr>
            <a:r>
              <a:rPr sz="2000" b="1" spc="-5" dirty="0">
                <a:solidFill>
                  <a:srgbClr val="003300"/>
                </a:solidFill>
                <a:latin typeface="Arial"/>
                <a:cs typeface="Arial"/>
              </a:rPr>
              <a:t>Simple </a:t>
            </a:r>
            <a:r>
              <a:rPr sz="2000" b="1" dirty="0">
                <a:solidFill>
                  <a:srgbClr val="003300"/>
                </a:solidFill>
                <a:latin typeface="Arial"/>
                <a:cs typeface="Arial"/>
              </a:rPr>
              <a:t>hardware, simple</a:t>
            </a:r>
            <a:r>
              <a:rPr sz="2000" b="1" spc="-110" dirty="0">
                <a:solidFill>
                  <a:srgbClr val="003300"/>
                </a:solidFill>
                <a:latin typeface="Arial"/>
                <a:cs typeface="Arial"/>
              </a:rPr>
              <a:t> </a:t>
            </a:r>
            <a:r>
              <a:rPr sz="2000" b="1" dirty="0">
                <a:solidFill>
                  <a:srgbClr val="003300"/>
                </a:solidFill>
                <a:latin typeface="Arial"/>
                <a:cs typeface="Arial"/>
              </a:rPr>
              <a:t>functions</a:t>
            </a:r>
            <a:endParaRPr sz="2000">
              <a:latin typeface="Arial"/>
              <a:cs typeface="Arial"/>
            </a:endParaRPr>
          </a:p>
          <a:p>
            <a:pPr marL="756285" lvl="1" indent="-287020">
              <a:lnSpc>
                <a:spcPct val="100000"/>
              </a:lnSpc>
              <a:spcBef>
                <a:spcPts val="225"/>
              </a:spcBef>
              <a:buClr>
                <a:srgbClr val="336699"/>
              </a:buClr>
              <a:buSzPct val="75000"/>
              <a:buFont typeface="Wingdings"/>
              <a:buChar char=""/>
              <a:tabLst>
                <a:tab pos="756285" algn="l"/>
                <a:tab pos="756920" algn="l"/>
              </a:tabLst>
            </a:pPr>
            <a:r>
              <a:rPr sz="1800" b="1" dirty="0">
                <a:solidFill>
                  <a:srgbClr val="003366"/>
                </a:solidFill>
                <a:latin typeface="Arial"/>
                <a:cs typeface="Arial"/>
              </a:rPr>
              <a:t>Simple monolithic</a:t>
            </a:r>
            <a:r>
              <a:rPr sz="1800" b="1" spc="-85" dirty="0">
                <a:solidFill>
                  <a:srgbClr val="003366"/>
                </a:solidFill>
                <a:latin typeface="Arial"/>
                <a:cs typeface="Arial"/>
              </a:rPr>
              <a:t> </a:t>
            </a:r>
            <a:r>
              <a:rPr sz="1800" b="1" spc="-5" dirty="0">
                <a:solidFill>
                  <a:srgbClr val="003366"/>
                </a:solidFill>
                <a:latin typeface="Arial"/>
                <a:cs typeface="Arial"/>
              </a:rPr>
              <a:t>structure</a:t>
            </a:r>
            <a:endParaRPr sz="1800">
              <a:latin typeface="Arial"/>
              <a:cs typeface="Arial"/>
            </a:endParaRPr>
          </a:p>
          <a:p>
            <a:pPr marL="355600" indent="-343535">
              <a:lnSpc>
                <a:spcPct val="100000"/>
              </a:lnSpc>
              <a:spcBef>
                <a:spcPts val="234"/>
              </a:spcBef>
              <a:buClr>
                <a:srgbClr val="006666"/>
              </a:buClr>
              <a:buFont typeface="Wingdings"/>
              <a:buChar char=""/>
              <a:tabLst>
                <a:tab pos="355600" algn="l"/>
                <a:tab pos="356235" algn="l"/>
              </a:tabLst>
            </a:pPr>
            <a:r>
              <a:rPr sz="2000" b="1" dirty="0">
                <a:solidFill>
                  <a:srgbClr val="003300"/>
                </a:solidFill>
                <a:latin typeface="Arial"/>
                <a:cs typeface="Arial"/>
              </a:rPr>
              <a:t>More resources and complex</a:t>
            </a:r>
            <a:r>
              <a:rPr sz="2000" b="1" spc="-80" dirty="0">
                <a:solidFill>
                  <a:srgbClr val="003300"/>
                </a:solidFill>
                <a:latin typeface="Arial"/>
                <a:cs typeface="Arial"/>
              </a:rPr>
              <a:t> </a:t>
            </a:r>
            <a:r>
              <a:rPr sz="2000" b="1" dirty="0">
                <a:solidFill>
                  <a:srgbClr val="003300"/>
                </a:solidFill>
                <a:latin typeface="Arial"/>
                <a:cs typeface="Arial"/>
              </a:rPr>
              <a:t>functions</a:t>
            </a:r>
            <a:endParaRPr sz="2000">
              <a:latin typeface="Arial"/>
              <a:cs typeface="Arial"/>
            </a:endParaRPr>
          </a:p>
          <a:p>
            <a:pPr marL="756285" lvl="1" indent="-287020">
              <a:lnSpc>
                <a:spcPct val="100000"/>
              </a:lnSpc>
              <a:spcBef>
                <a:spcPts val="225"/>
              </a:spcBef>
              <a:buClr>
                <a:srgbClr val="336699"/>
              </a:buClr>
              <a:buSzPct val="75000"/>
              <a:buFont typeface="Wingdings"/>
              <a:buChar char=""/>
              <a:tabLst>
                <a:tab pos="756285" algn="l"/>
                <a:tab pos="756920" algn="l"/>
              </a:tabLst>
            </a:pPr>
            <a:r>
              <a:rPr sz="1800" b="1" spc="-5" dirty="0">
                <a:solidFill>
                  <a:srgbClr val="003366"/>
                </a:solidFill>
                <a:latin typeface="Arial"/>
                <a:cs typeface="Arial"/>
              </a:rPr>
              <a:t>Layered</a:t>
            </a:r>
            <a:r>
              <a:rPr sz="1800" b="1" spc="20" dirty="0">
                <a:solidFill>
                  <a:srgbClr val="003366"/>
                </a:solidFill>
                <a:latin typeface="Arial"/>
                <a:cs typeface="Arial"/>
              </a:rPr>
              <a:t> </a:t>
            </a:r>
            <a:r>
              <a:rPr sz="1800" b="1" dirty="0">
                <a:solidFill>
                  <a:srgbClr val="003366"/>
                </a:solidFill>
                <a:latin typeface="Arial"/>
                <a:cs typeface="Arial"/>
              </a:rPr>
              <a:t>Structure</a:t>
            </a:r>
            <a:endParaRPr sz="1800">
              <a:latin typeface="Arial"/>
              <a:cs typeface="Arial"/>
            </a:endParaRPr>
          </a:p>
          <a:p>
            <a:pPr marL="756285" marR="5080" lvl="1" indent="-287020">
              <a:lnSpc>
                <a:spcPts val="1939"/>
              </a:lnSpc>
              <a:spcBef>
                <a:spcPts val="465"/>
              </a:spcBef>
              <a:buClr>
                <a:srgbClr val="336699"/>
              </a:buClr>
              <a:buSzPct val="75000"/>
              <a:buFont typeface="Wingdings"/>
              <a:buChar char=""/>
              <a:tabLst>
                <a:tab pos="756285" algn="l"/>
                <a:tab pos="756920" algn="l"/>
              </a:tabLst>
            </a:pPr>
            <a:r>
              <a:rPr sz="1800" b="1" spc="-5" dirty="0">
                <a:solidFill>
                  <a:srgbClr val="003366"/>
                </a:solidFill>
                <a:latin typeface="Arial"/>
                <a:cs typeface="Arial"/>
              </a:rPr>
              <a:t>MS-DOS </a:t>
            </a:r>
            <a:r>
              <a:rPr sz="1800" b="1" dirty="0">
                <a:solidFill>
                  <a:srgbClr val="003366"/>
                </a:solidFill>
                <a:latin typeface="Arial"/>
                <a:cs typeface="Arial"/>
              </a:rPr>
              <a:t>and traditional </a:t>
            </a:r>
            <a:r>
              <a:rPr sz="1800" b="1" spc="-5" dirty="0">
                <a:solidFill>
                  <a:srgbClr val="003366"/>
                </a:solidFill>
                <a:latin typeface="Arial"/>
                <a:cs typeface="Arial"/>
              </a:rPr>
              <a:t>UNIX are </a:t>
            </a:r>
            <a:r>
              <a:rPr sz="1800" b="1" dirty="0">
                <a:solidFill>
                  <a:srgbClr val="003366"/>
                </a:solidFill>
                <a:latin typeface="Arial"/>
                <a:cs typeface="Arial"/>
              </a:rPr>
              <a:t>monolithic OS </a:t>
            </a:r>
            <a:r>
              <a:rPr sz="1800" b="1" spc="5" dirty="0">
                <a:solidFill>
                  <a:srgbClr val="003366"/>
                </a:solidFill>
                <a:latin typeface="Arial"/>
                <a:cs typeface="Arial"/>
              </a:rPr>
              <a:t>which </a:t>
            </a:r>
            <a:r>
              <a:rPr sz="1800" b="1" dirty="0">
                <a:solidFill>
                  <a:srgbClr val="003366"/>
                </a:solidFill>
                <a:latin typeface="Arial"/>
                <a:cs typeface="Arial"/>
              </a:rPr>
              <a:t>use </a:t>
            </a:r>
            <a:r>
              <a:rPr sz="1800" b="1" spc="-5" dirty="0">
                <a:solidFill>
                  <a:srgbClr val="003366"/>
                </a:solidFill>
                <a:latin typeface="Arial"/>
                <a:cs typeface="Arial"/>
              </a:rPr>
              <a:t>a </a:t>
            </a:r>
            <a:r>
              <a:rPr sz="1800" b="1" spc="-10" dirty="0">
                <a:solidFill>
                  <a:srgbClr val="003366"/>
                </a:solidFill>
                <a:latin typeface="Arial"/>
                <a:cs typeface="Arial"/>
              </a:rPr>
              <a:t>layered  </a:t>
            </a:r>
            <a:r>
              <a:rPr sz="1800" b="1" spc="-5" dirty="0">
                <a:solidFill>
                  <a:srgbClr val="003366"/>
                </a:solidFill>
                <a:latin typeface="Arial"/>
                <a:cs typeface="Arial"/>
              </a:rPr>
              <a:t>structure.</a:t>
            </a:r>
            <a:endParaRPr sz="1800">
              <a:latin typeface="Arial"/>
              <a:cs typeface="Arial"/>
            </a:endParaRPr>
          </a:p>
          <a:p>
            <a:pPr marL="355600" indent="-343535">
              <a:lnSpc>
                <a:spcPts val="2280"/>
              </a:lnSpc>
              <a:spcBef>
                <a:spcPts val="204"/>
              </a:spcBef>
              <a:buClr>
                <a:srgbClr val="006666"/>
              </a:buClr>
              <a:buFont typeface="Wingdings"/>
              <a:buChar char=""/>
              <a:tabLst>
                <a:tab pos="355600" algn="l"/>
                <a:tab pos="356235" algn="l"/>
              </a:tabLst>
            </a:pPr>
            <a:r>
              <a:rPr sz="2000" b="1" spc="-10" dirty="0">
                <a:solidFill>
                  <a:srgbClr val="003300"/>
                </a:solidFill>
                <a:latin typeface="Arial"/>
                <a:cs typeface="Arial"/>
              </a:rPr>
              <a:t>Even </a:t>
            </a:r>
            <a:r>
              <a:rPr sz="2000" b="1" dirty="0">
                <a:solidFill>
                  <a:srgbClr val="003300"/>
                </a:solidFill>
                <a:latin typeface="Arial"/>
                <a:cs typeface="Arial"/>
              </a:rPr>
              <a:t>more resources and functions, with a focus on </a:t>
            </a:r>
            <a:r>
              <a:rPr sz="2000" b="1" spc="-5" dirty="0">
                <a:solidFill>
                  <a:srgbClr val="003300"/>
                </a:solidFill>
                <a:latin typeface="Arial"/>
                <a:cs typeface="Arial"/>
              </a:rPr>
              <a:t>flexible</a:t>
            </a:r>
            <a:r>
              <a:rPr sz="2000" b="1" spc="-130" dirty="0">
                <a:solidFill>
                  <a:srgbClr val="003300"/>
                </a:solidFill>
                <a:latin typeface="Arial"/>
                <a:cs typeface="Arial"/>
              </a:rPr>
              <a:t> </a:t>
            </a:r>
            <a:r>
              <a:rPr sz="2000" b="1" dirty="0">
                <a:solidFill>
                  <a:srgbClr val="003300"/>
                </a:solidFill>
                <a:latin typeface="Arial"/>
                <a:cs typeface="Arial"/>
              </a:rPr>
              <a:t>and</a:t>
            </a:r>
            <a:endParaRPr sz="2000">
              <a:latin typeface="Arial"/>
              <a:cs typeface="Arial"/>
            </a:endParaRPr>
          </a:p>
          <a:p>
            <a:pPr marL="355600">
              <a:lnSpc>
                <a:spcPts val="2280"/>
              </a:lnSpc>
            </a:pPr>
            <a:r>
              <a:rPr sz="2000" b="1" dirty="0">
                <a:solidFill>
                  <a:srgbClr val="003300"/>
                </a:solidFill>
                <a:latin typeface="Arial"/>
                <a:cs typeface="Arial"/>
              </a:rPr>
              <a:t>elegant</a:t>
            </a:r>
            <a:r>
              <a:rPr sz="2000" b="1" spc="-35" dirty="0">
                <a:solidFill>
                  <a:srgbClr val="003300"/>
                </a:solidFill>
                <a:latin typeface="Arial"/>
                <a:cs typeface="Arial"/>
              </a:rPr>
              <a:t> </a:t>
            </a:r>
            <a:r>
              <a:rPr sz="2000" b="1" dirty="0">
                <a:solidFill>
                  <a:srgbClr val="003300"/>
                </a:solidFill>
                <a:latin typeface="Arial"/>
                <a:cs typeface="Arial"/>
              </a:rPr>
              <a:t>design</a:t>
            </a:r>
            <a:endParaRPr sz="2000">
              <a:latin typeface="Arial"/>
              <a:cs typeface="Arial"/>
            </a:endParaRPr>
          </a:p>
          <a:p>
            <a:pPr marL="756285" lvl="1" indent="-287020">
              <a:lnSpc>
                <a:spcPct val="100000"/>
              </a:lnSpc>
              <a:spcBef>
                <a:spcPts val="229"/>
              </a:spcBef>
              <a:buClr>
                <a:srgbClr val="336699"/>
              </a:buClr>
              <a:buSzPct val="75000"/>
              <a:buFont typeface="Wingdings"/>
              <a:buChar char=""/>
              <a:tabLst>
                <a:tab pos="756285" algn="l"/>
                <a:tab pos="756920" algn="l"/>
              </a:tabLst>
            </a:pPr>
            <a:r>
              <a:rPr sz="1800" b="1" spc="-5" dirty="0">
                <a:solidFill>
                  <a:srgbClr val="003366"/>
                </a:solidFill>
                <a:latin typeface="Arial"/>
                <a:cs typeface="Arial"/>
              </a:rPr>
              <a:t>Micro-Kernel structure </a:t>
            </a:r>
            <a:r>
              <a:rPr sz="1800" b="1" spc="-15" dirty="0">
                <a:solidFill>
                  <a:srgbClr val="003366"/>
                </a:solidFill>
                <a:latin typeface="Arial"/>
                <a:cs typeface="Arial"/>
              </a:rPr>
              <a:t>(MACH, </a:t>
            </a:r>
            <a:r>
              <a:rPr sz="1800" b="1" dirty="0">
                <a:solidFill>
                  <a:srgbClr val="003366"/>
                </a:solidFill>
                <a:latin typeface="Arial"/>
                <a:cs typeface="Arial"/>
              </a:rPr>
              <a:t>QNX, Windows</a:t>
            </a:r>
            <a:r>
              <a:rPr sz="1800" b="1" spc="45" dirty="0">
                <a:solidFill>
                  <a:srgbClr val="003366"/>
                </a:solidFill>
                <a:latin typeface="Arial"/>
                <a:cs typeface="Arial"/>
              </a:rPr>
              <a:t> </a:t>
            </a:r>
            <a:r>
              <a:rPr sz="1800" b="1" dirty="0">
                <a:solidFill>
                  <a:srgbClr val="003366"/>
                </a:solidFill>
                <a:latin typeface="Arial"/>
                <a:cs typeface="Arial"/>
              </a:rPr>
              <a:t>NT)</a:t>
            </a:r>
            <a:endParaRPr sz="1800">
              <a:latin typeface="Arial"/>
              <a:cs typeface="Arial"/>
            </a:endParaRPr>
          </a:p>
          <a:p>
            <a:pPr marL="355600" indent="-343535">
              <a:lnSpc>
                <a:spcPct val="100000"/>
              </a:lnSpc>
              <a:spcBef>
                <a:spcPts val="229"/>
              </a:spcBef>
              <a:buClr>
                <a:srgbClr val="006666"/>
              </a:buClr>
              <a:buFont typeface="Wingdings"/>
              <a:buChar char=""/>
              <a:tabLst>
                <a:tab pos="355600" algn="l"/>
                <a:tab pos="356235" algn="l"/>
              </a:tabLst>
            </a:pPr>
            <a:r>
              <a:rPr sz="2000" b="1" dirty="0">
                <a:solidFill>
                  <a:srgbClr val="003300"/>
                </a:solidFill>
                <a:latin typeface="Arial"/>
                <a:cs typeface="Arial"/>
              </a:rPr>
              <a:t>Flexibility and</a:t>
            </a:r>
            <a:r>
              <a:rPr sz="2000" b="1" spc="-50" dirty="0">
                <a:solidFill>
                  <a:srgbClr val="003300"/>
                </a:solidFill>
                <a:latin typeface="Arial"/>
                <a:cs typeface="Arial"/>
              </a:rPr>
              <a:t> </a:t>
            </a:r>
            <a:r>
              <a:rPr sz="2000" b="1" dirty="0">
                <a:solidFill>
                  <a:srgbClr val="003300"/>
                </a:solidFill>
                <a:latin typeface="Arial"/>
                <a:cs typeface="Arial"/>
              </a:rPr>
              <a:t>efficiency</a:t>
            </a:r>
            <a:endParaRPr sz="2000">
              <a:latin typeface="Arial"/>
              <a:cs typeface="Arial"/>
            </a:endParaRPr>
          </a:p>
          <a:p>
            <a:pPr marL="756285" lvl="1" indent="-287020">
              <a:lnSpc>
                <a:spcPct val="100000"/>
              </a:lnSpc>
              <a:spcBef>
                <a:spcPts val="225"/>
              </a:spcBef>
              <a:buClr>
                <a:srgbClr val="336699"/>
              </a:buClr>
              <a:buSzPct val="75000"/>
              <a:buFont typeface="Wingdings"/>
              <a:buChar char=""/>
              <a:tabLst>
                <a:tab pos="756285" algn="l"/>
                <a:tab pos="756920" algn="l"/>
              </a:tabLst>
            </a:pPr>
            <a:r>
              <a:rPr sz="1800" b="1" dirty="0">
                <a:solidFill>
                  <a:srgbClr val="003366"/>
                </a:solidFill>
                <a:latin typeface="Arial"/>
                <a:cs typeface="Arial"/>
              </a:rPr>
              <a:t>Modular </a:t>
            </a:r>
            <a:r>
              <a:rPr sz="1800" b="1" spc="-5" dirty="0">
                <a:solidFill>
                  <a:srgbClr val="003366"/>
                </a:solidFill>
                <a:latin typeface="Arial"/>
                <a:cs typeface="Arial"/>
              </a:rPr>
              <a:t>structure (Solaris, </a:t>
            </a:r>
            <a:r>
              <a:rPr sz="1800" b="1" dirty="0">
                <a:solidFill>
                  <a:srgbClr val="003366"/>
                </a:solidFill>
                <a:latin typeface="Arial"/>
                <a:cs typeface="Arial"/>
              </a:rPr>
              <a:t>Windows</a:t>
            </a:r>
            <a:r>
              <a:rPr sz="1800" b="1" spc="-55" dirty="0">
                <a:solidFill>
                  <a:srgbClr val="003366"/>
                </a:solidFill>
                <a:latin typeface="Arial"/>
                <a:cs typeface="Arial"/>
              </a:rPr>
              <a:t> </a:t>
            </a:r>
            <a:r>
              <a:rPr sz="1800" b="1" dirty="0">
                <a:solidFill>
                  <a:srgbClr val="003366"/>
                </a:solidFill>
                <a:latin typeface="Arial"/>
                <a:cs typeface="Arial"/>
              </a:rPr>
              <a:t>NT)</a:t>
            </a:r>
            <a:endParaRPr sz="18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93318"/>
            <a:ext cx="6738722" cy="635000"/>
          </a:xfrm>
          <a:prstGeom prst="rect">
            <a:avLst/>
          </a:prstGeom>
        </p:spPr>
        <p:txBody>
          <a:bodyPr vert="horz" wrap="square" lIns="0" tIns="12065" rIns="0" bIns="0" rtlCol="0">
            <a:spAutoFit/>
          </a:bodyPr>
          <a:lstStyle/>
          <a:p>
            <a:pPr marL="12700">
              <a:lnSpc>
                <a:spcPct val="100000"/>
              </a:lnSpc>
              <a:spcBef>
                <a:spcPts val="95"/>
              </a:spcBef>
            </a:pPr>
            <a:r>
              <a:rPr spc="-5" dirty="0"/>
              <a:t>UNIX </a:t>
            </a:r>
            <a:r>
              <a:rPr spc="-10" dirty="0"/>
              <a:t>structure: </a:t>
            </a:r>
            <a:r>
              <a:rPr spc="-5" dirty="0"/>
              <a:t>few</a:t>
            </a:r>
            <a:r>
              <a:rPr spc="-15" dirty="0"/>
              <a:t> </a:t>
            </a:r>
            <a:r>
              <a:rPr spc="-10" dirty="0"/>
              <a:t>layers</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47</a:t>
            </a:fld>
            <a:endParaRPr dirty="0"/>
          </a:p>
        </p:txBody>
      </p:sp>
      <p:pic>
        <p:nvPicPr>
          <p:cNvPr id="1026" name="Picture 2" descr="UNIX OS Layered Architecture [Sil05] IBM's OS/2 also uses this approach...  | Download Scientific Diagram">
            <a:extLst>
              <a:ext uri="{FF2B5EF4-FFF2-40B4-BE49-F238E27FC236}">
                <a16:creationId xmlns:a16="http://schemas.microsoft.com/office/drawing/2014/main" id="{6AF3FF30-5E34-D96C-8B84-9C147A0E8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4" y="1204913"/>
            <a:ext cx="8486325" cy="4891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ecture 2: UNIX STRUCTURE. UNIX The layers of a UNIX system. User  Interface. - ppt download">
            <a:extLst>
              <a:ext uri="{FF2B5EF4-FFF2-40B4-BE49-F238E27FC236}">
                <a16:creationId xmlns:a16="http://schemas.microsoft.com/office/drawing/2014/main" id="{87C44032-663E-4406-326F-4377AE8E4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500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94310" rIns="0" bIns="0" rtlCol="0">
            <a:spAutoFit/>
          </a:bodyPr>
          <a:lstStyle/>
          <a:p>
            <a:pPr marL="12700" marR="5080">
              <a:lnSpc>
                <a:spcPct val="70100"/>
              </a:lnSpc>
              <a:spcBef>
                <a:spcPts val="1530"/>
              </a:spcBef>
            </a:pPr>
            <a:r>
              <a:rPr spc="-5" dirty="0"/>
              <a:t>Virtual machines: the problem and the  solution</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49</a:t>
            </a:fld>
            <a:endParaRPr dirty="0"/>
          </a:p>
        </p:txBody>
      </p:sp>
      <p:sp>
        <p:nvSpPr>
          <p:cNvPr id="6" name="object 6"/>
          <p:cNvSpPr txBox="1">
            <a:spLocks noGrp="1"/>
          </p:cNvSpPr>
          <p:nvPr>
            <p:ph type="body" idx="1"/>
          </p:nvPr>
        </p:nvSpPr>
        <p:spPr>
          <a:xfrm>
            <a:off x="401726" y="1277893"/>
            <a:ext cx="8340547" cy="4113875"/>
          </a:xfrm>
          <a:prstGeom prst="rect">
            <a:avLst/>
          </a:prstGeom>
        </p:spPr>
        <p:txBody>
          <a:bodyPr vert="horz" wrap="square" lIns="0" tIns="393629" rIns="0" bIns="0" rtlCol="0">
            <a:spAutoFit/>
          </a:bodyPr>
          <a:lstStyle/>
          <a:p>
            <a:pPr marL="401320" marR="561340" indent="-342900">
              <a:lnSpc>
                <a:spcPct val="100000"/>
              </a:lnSpc>
              <a:spcBef>
                <a:spcPts val="95"/>
              </a:spcBef>
              <a:buClr>
                <a:srgbClr val="006666"/>
              </a:buClr>
              <a:buFont typeface="Wingdings"/>
              <a:buChar char=""/>
              <a:tabLst>
                <a:tab pos="401320" algn="l"/>
                <a:tab pos="401955" algn="l"/>
              </a:tabLst>
            </a:pPr>
            <a:r>
              <a:rPr spc="-10" dirty="0"/>
              <a:t>How </a:t>
            </a:r>
            <a:r>
              <a:rPr spc="-5" dirty="0"/>
              <a:t>to allow different OS to run on a single  </a:t>
            </a:r>
            <a:r>
              <a:rPr spc="-10" dirty="0"/>
              <a:t>physical</a:t>
            </a:r>
            <a:r>
              <a:rPr spc="50" dirty="0"/>
              <a:t> </a:t>
            </a:r>
            <a:r>
              <a:rPr spc="-5" dirty="0"/>
              <a:t>machine?</a:t>
            </a:r>
          </a:p>
          <a:p>
            <a:pPr marL="401320" marR="730885" indent="-342900">
              <a:lnSpc>
                <a:spcPct val="100000"/>
              </a:lnSpc>
              <a:spcBef>
                <a:spcPts val="675"/>
              </a:spcBef>
              <a:buClr>
                <a:srgbClr val="006666"/>
              </a:buClr>
              <a:buFont typeface="Wingdings"/>
              <a:buChar char=""/>
              <a:tabLst>
                <a:tab pos="401320" algn="l"/>
                <a:tab pos="401955" algn="l"/>
              </a:tabLst>
            </a:pPr>
            <a:r>
              <a:rPr spc="-5" dirty="0"/>
              <a:t>Not </a:t>
            </a:r>
            <a:r>
              <a:rPr spc="-10" dirty="0"/>
              <a:t>easy, </a:t>
            </a:r>
            <a:r>
              <a:rPr spc="-5" dirty="0"/>
              <a:t>because each OS requires direct  access to the</a:t>
            </a:r>
            <a:r>
              <a:rPr spc="30" dirty="0"/>
              <a:t> </a:t>
            </a:r>
            <a:r>
              <a:rPr spc="-5" dirty="0"/>
              <a:t>hardware</a:t>
            </a:r>
          </a:p>
          <a:p>
            <a:pPr marL="401320" marR="5080" indent="-342900">
              <a:lnSpc>
                <a:spcPct val="100000"/>
              </a:lnSpc>
              <a:spcBef>
                <a:spcPts val="675"/>
              </a:spcBef>
              <a:buClr>
                <a:srgbClr val="006666"/>
              </a:buClr>
              <a:buFont typeface="Wingdings"/>
              <a:buChar char=""/>
              <a:tabLst>
                <a:tab pos="401320" algn="l"/>
                <a:tab pos="401955" algn="l"/>
              </a:tabLst>
            </a:pPr>
            <a:r>
              <a:rPr spc="-10" dirty="0"/>
              <a:t>SOLUTION: </a:t>
            </a:r>
            <a:r>
              <a:rPr spc="-5" dirty="0"/>
              <a:t>A program that creates a </a:t>
            </a:r>
            <a:r>
              <a:rPr spc="-10" dirty="0"/>
              <a:t>layer </a:t>
            </a:r>
            <a:r>
              <a:rPr spc="-5" dirty="0"/>
              <a:t>that  makes several </a:t>
            </a:r>
            <a:r>
              <a:rPr spc="-10" dirty="0"/>
              <a:t>physical </a:t>
            </a:r>
            <a:r>
              <a:rPr spc="-5" dirty="0"/>
              <a:t>machines available  </a:t>
            </a:r>
            <a:r>
              <a:rPr i="1" dirty="0">
                <a:latin typeface="Arial"/>
                <a:cs typeface="Arial"/>
              </a:rPr>
              <a:t>virtual</a:t>
            </a:r>
          </a:p>
          <a:p>
            <a:pPr marL="401320" indent="-342900">
              <a:lnSpc>
                <a:spcPct val="100000"/>
              </a:lnSpc>
              <a:spcBef>
                <a:spcPts val="675"/>
              </a:spcBef>
              <a:buClr>
                <a:srgbClr val="006666"/>
              </a:buClr>
              <a:buFont typeface="Wingdings"/>
              <a:buChar char=""/>
              <a:tabLst>
                <a:tab pos="401320" algn="l"/>
                <a:tab pos="401955" algn="l"/>
              </a:tabLst>
            </a:pPr>
            <a:r>
              <a:rPr spc="-5" dirty="0"/>
              <a:t>On </a:t>
            </a:r>
            <a:r>
              <a:rPr dirty="0"/>
              <a:t>each </a:t>
            </a:r>
            <a:r>
              <a:rPr spc="-5" dirty="0"/>
              <a:t>we can run a different</a:t>
            </a:r>
            <a:r>
              <a:rPr spc="25" dirty="0"/>
              <a:t> </a:t>
            </a:r>
            <a:r>
              <a:rPr lang="en-CA" spc="-5" dirty="0"/>
              <a:t>OS</a:t>
            </a:r>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28243" y="601980"/>
            <a:ext cx="4146550" cy="2146300"/>
            <a:chOff x="4328243" y="601980"/>
            <a:chExt cx="4146550" cy="2146300"/>
          </a:xfrm>
        </p:grpSpPr>
        <p:sp>
          <p:nvSpPr>
            <p:cNvPr id="3" name="object 3"/>
            <p:cNvSpPr/>
            <p:nvPr/>
          </p:nvSpPr>
          <p:spPr>
            <a:xfrm>
              <a:off x="4347293" y="621030"/>
              <a:ext cx="3604260" cy="2108200"/>
            </a:xfrm>
            <a:custGeom>
              <a:avLst/>
              <a:gdLst/>
              <a:ahLst/>
              <a:cxnLst/>
              <a:rect l="l" t="t" r="r" b="b"/>
              <a:pathLst>
                <a:path w="3604259" h="2108200">
                  <a:moveTo>
                    <a:pt x="101135" y="2107692"/>
                  </a:moveTo>
                  <a:lnTo>
                    <a:pt x="90366" y="2062984"/>
                  </a:lnTo>
                  <a:lnTo>
                    <a:pt x="79713" y="2018302"/>
                  </a:lnTo>
                  <a:lnTo>
                    <a:pt x="69283" y="1973667"/>
                  </a:lnTo>
                  <a:lnTo>
                    <a:pt x="59184" y="1929104"/>
                  </a:lnTo>
                  <a:lnTo>
                    <a:pt x="49522" y="1884637"/>
                  </a:lnTo>
                  <a:lnTo>
                    <a:pt x="40407" y="1840289"/>
                  </a:lnTo>
                  <a:lnTo>
                    <a:pt x="31944" y="1796084"/>
                  </a:lnTo>
                  <a:lnTo>
                    <a:pt x="24241" y="1752046"/>
                  </a:lnTo>
                  <a:lnTo>
                    <a:pt x="17406" y="1708198"/>
                  </a:lnTo>
                  <a:lnTo>
                    <a:pt x="11545" y="1664565"/>
                  </a:lnTo>
                  <a:lnTo>
                    <a:pt x="6767" y="1621169"/>
                  </a:lnTo>
                  <a:lnTo>
                    <a:pt x="3178" y="1578036"/>
                  </a:lnTo>
                  <a:lnTo>
                    <a:pt x="887" y="1535187"/>
                  </a:lnTo>
                  <a:lnTo>
                    <a:pt x="0" y="1492648"/>
                  </a:lnTo>
                  <a:lnTo>
                    <a:pt x="624" y="1450442"/>
                  </a:lnTo>
                  <a:lnTo>
                    <a:pt x="2867" y="1408592"/>
                  </a:lnTo>
                  <a:lnTo>
                    <a:pt x="6837" y="1367123"/>
                  </a:lnTo>
                  <a:lnTo>
                    <a:pt x="12641" y="1326057"/>
                  </a:lnTo>
                  <a:lnTo>
                    <a:pt x="20386" y="1285420"/>
                  </a:lnTo>
                  <a:lnTo>
                    <a:pt x="30180" y="1245234"/>
                  </a:lnTo>
                  <a:lnTo>
                    <a:pt x="42129" y="1205523"/>
                  </a:lnTo>
                  <a:lnTo>
                    <a:pt x="56342" y="1166312"/>
                  </a:lnTo>
                  <a:lnTo>
                    <a:pt x="72925" y="1127623"/>
                  </a:lnTo>
                  <a:lnTo>
                    <a:pt x="91986" y="1089480"/>
                  </a:lnTo>
                  <a:lnTo>
                    <a:pt x="113633" y="1051908"/>
                  </a:lnTo>
                  <a:lnTo>
                    <a:pt x="137972" y="1014929"/>
                  </a:lnTo>
                  <a:lnTo>
                    <a:pt x="165112" y="978569"/>
                  </a:lnTo>
                  <a:lnTo>
                    <a:pt x="195159" y="942849"/>
                  </a:lnTo>
                  <a:lnTo>
                    <a:pt x="228221" y="907795"/>
                  </a:lnTo>
                  <a:lnTo>
                    <a:pt x="264405" y="873429"/>
                  </a:lnTo>
                  <a:lnTo>
                    <a:pt x="303819" y="839777"/>
                  </a:lnTo>
                  <a:lnTo>
                    <a:pt x="346569" y="806860"/>
                  </a:lnTo>
                  <a:lnTo>
                    <a:pt x="392764" y="774703"/>
                  </a:lnTo>
                  <a:lnTo>
                    <a:pt x="442511" y="743331"/>
                  </a:lnTo>
                  <a:lnTo>
                    <a:pt x="500536" y="711173"/>
                  </a:lnTo>
                  <a:lnTo>
                    <a:pt x="566364" y="679513"/>
                  </a:lnTo>
                  <a:lnTo>
                    <a:pt x="602041" y="663872"/>
                  </a:lnTo>
                  <a:lnTo>
                    <a:pt x="639473" y="648358"/>
                  </a:lnTo>
                  <a:lnTo>
                    <a:pt x="678594" y="632974"/>
                  </a:lnTo>
                  <a:lnTo>
                    <a:pt x="719339" y="617719"/>
                  </a:lnTo>
                  <a:lnTo>
                    <a:pt x="761644" y="602595"/>
                  </a:lnTo>
                  <a:lnTo>
                    <a:pt x="805442" y="587604"/>
                  </a:lnTo>
                  <a:lnTo>
                    <a:pt x="850668" y="572745"/>
                  </a:lnTo>
                  <a:lnTo>
                    <a:pt x="897258" y="558022"/>
                  </a:lnTo>
                  <a:lnTo>
                    <a:pt x="945145" y="543434"/>
                  </a:lnTo>
                  <a:lnTo>
                    <a:pt x="994265" y="528982"/>
                  </a:lnTo>
                  <a:lnTo>
                    <a:pt x="1044552" y="514669"/>
                  </a:lnTo>
                  <a:lnTo>
                    <a:pt x="1095942" y="500494"/>
                  </a:lnTo>
                  <a:lnTo>
                    <a:pt x="1148367" y="486460"/>
                  </a:lnTo>
                  <a:lnTo>
                    <a:pt x="1201764" y="472567"/>
                  </a:lnTo>
                  <a:lnTo>
                    <a:pt x="1256067" y="458816"/>
                  </a:lnTo>
                  <a:lnTo>
                    <a:pt x="1311211" y="445209"/>
                  </a:lnTo>
                  <a:lnTo>
                    <a:pt x="1367131" y="431747"/>
                  </a:lnTo>
                  <a:lnTo>
                    <a:pt x="1423760" y="418431"/>
                  </a:lnTo>
                  <a:lnTo>
                    <a:pt x="1481034" y="405261"/>
                  </a:lnTo>
                  <a:lnTo>
                    <a:pt x="1538888" y="392240"/>
                  </a:lnTo>
                  <a:lnTo>
                    <a:pt x="1597257" y="379368"/>
                  </a:lnTo>
                  <a:lnTo>
                    <a:pt x="1656074" y="366646"/>
                  </a:lnTo>
                  <a:lnTo>
                    <a:pt x="1715275" y="354077"/>
                  </a:lnTo>
                  <a:lnTo>
                    <a:pt x="1774795" y="341659"/>
                  </a:lnTo>
                  <a:lnTo>
                    <a:pt x="1834567" y="329396"/>
                  </a:lnTo>
                  <a:lnTo>
                    <a:pt x="1894528" y="317288"/>
                  </a:lnTo>
                  <a:lnTo>
                    <a:pt x="1954611" y="305335"/>
                  </a:lnTo>
                  <a:lnTo>
                    <a:pt x="2014751" y="293540"/>
                  </a:lnTo>
                  <a:lnTo>
                    <a:pt x="2074883" y="281904"/>
                  </a:lnTo>
                  <a:lnTo>
                    <a:pt x="2134942" y="270427"/>
                  </a:lnTo>
                  <a:lnTo>
                    <a:pt x="2194863" y="259110"/>
                  </a:lnTo>
                  <a:lnTo>
                    <a:pt x="2254579" y="247956"/>
                  </a:lnTo>
                  <a:lnTo>
                    <a:pt x="2314026" y="236964"/>
                  </a:lnTo>
                  <a:lnTo>
                    <a:pt x="2373139" y="226137"/>
                  </a:lnTo>
                  <a:lnTo>
                    <a:pt x="2431852" y="215475"/>
                  </a:lnTo>
                  <a:lnTo>
                    <a:pt x="2490100" y="204979"/>
                  </a:lnTo>
                  <a:lnTo>
                    <a:pt x="2547818" y="194651"/>
                  </a:lnTo>
                  <a:lnTo>
                    <a:pt x="2604940" y="184491"/>
                  </a:lnTo>
                  <a:lnTo>
                    <a:pt x="2661401" y="174502"/>
                  </a:lnTo>
                  <a:lnTo>
                    <a:pt x="2717135" y="164683"/>
                  </a:lnTo>
                  <a:lnTo>
                    <a:pt x="2772079" y="155036"/>
                  </a:lnTo>
                  <a:lnTo>
                    <a:pt x="2826165" y="145563"/>
                  </a:lnTo>
                  <a:lnTo>
                    <a:pt x="2879329" y="136264"/>
                  </a:lnTo>
                  <a:lnTo>
                    <a:pt x="2931506" y="127140"/>
                  </a:lnTo>
                  <a:lnTo>
                    <a:pt x="2982631" y="118193"/>
                  </a:lnTo>
                  <a:lnTo>
                    <a:pt x="3032637" y="109424"/>
                  </a:lnTo>
                  <a:lnTo>
                    <a:pt x="3081460" y="100834"/>
                  </a:lnTo>
                  <a:lnTo>
                    <a:pt x="3129034" y="92424"/>
                  </a:lnTo>
                  <a:lnTo>
                    <a:pt x="3175295" y="84195"/>
                  </a:lnTo>
                  <a:lnTo>
                    <a:pt x="3220176" y="76149"/>
                  </a:lnTo>
                  <a:lnTo>
                    <a:pt x="3263613" y="68286"/>
                  </a:lnTo>
                  <a:lnTo>
                    <a:pt x="3305541" y="60607"/>
                  </a:lnTo>
                  <a:lnTo>
                    <a:pt x="3345893" y="53115"/>
                  </a:lnTo>
                  <a:lnTo>
                    <a:pt x="3384605" y="45809"/>
                  </a:lnTo>
                  <a:lnTo>
                    <a:pt x="3456847" y="31763"/>
                  </a:lnTo>
                  <a:lnTo>
                    <a:pt x="3521744" y="18479"/>
                  </a:lnTo>
                  <a:lnTo>
                    <a:pt x="3578774" y="5965"/>
                  </a:lnTo>
                  <a:lnTo>
                    <a:pt x="3604176" y="0"/>
                  </a:lnTo>
                </a:path>
              </a:pathLst>
            </a:custGeom>
            <a:ln w="38100">
              <a:solidFill>
                <a:srgbClr val="000000"/>
              </a:solidFill>
            </a:ln>
          </p:spPr>
          <p:txBody>
            <a:bodyPr wrap="square" lIns="0" tIns="0" rIns="0" bIns="0" rtlCol="0"/>
            <a:lstStyle/>
            <a:p>
              <a:endParaRPr/>
            </a:p>
          </p:txBody>
        </p:sp>
        <p:sp>
          <p:nvSpPr>
            <p:cNvPr id="4" name="object 4"/>
            <p:cNvSpPr/>
            <p:nvPr/>
          </p:nvSpPr>
          <p:spPr>
            <a:xfrm>
              <a:off x="4978272" y="1232281"/>
              <a:ext cx="3481704" cy="1095375"/>
            </a:xfrm>
            <a:custGeom>
              <a:avLst/>
              <a:gdLst/>
              <a:ahLst/>
              <a:cxnLst/>
              <a:rect l="l" t="t" r="r" b="b"/>
              <a:pathLst>
                <a:path w="3481704" h="1095375">
                  <a:moveTo>
                    <a:pt x="0" y="0"/>
                  </a:moveTo>
                  <a:lnTo>
                    <a:pt x="18613" y="42985"/>
                  </a:lnTo>
                  <a:lnTo>
                    <a:pt x="37320" y="85907"/>
                  </a:lnTo>
                  <a:lnTo>
                    <a:pt x="56212" y="128702"/>
                  </a:lnTo>
                  <a:lnTo>
                    <a:pt x="75381" y="171308"/>
                  </a:lnTo>
                  <a:lnTo>
                    <a:pt x="94922" y="213661"/>
                  </a:lnTo>
                  <a:lnTo>
                    <a:pt x="114925" y="255699"/>
                  </a:lnTo>
                  <a:lnTo>
                    <a:pt x="135485" y="297360"/>
                  </a:lnTo>
                  <a:lnTo>
                    <a:pt x="156692" y="338580"/>
                  </a:lnTo>
                  <a:lnTo>
                    <a:pt x="178641" y="379297"/>
                  </a:lnTo>
                  <a:lnTo>
                    <a:pt x="201424" y="419447"/>
                  </a:lnTo>
                  <a:lnTo>
                    <a:pt x="225133" y="458969"/>
                  </a:lnTo>
                  <a:lnTo>
                    <a:pt x="249862" y="497798"/>
                  </a:lnTo>
                  <a:lnTo>
                    <a:pt x="275702" y="535874"/>
                  </a:lnTo>
                  <a:lnTo>
                    <a:pt x="302746" y="573131"/>
                  </a:lnTo>
                  <a:lnTo>
                    <a:pt x="331087" y="609509"/>
                  </a:lnTo>
                  <a:lnTo>
                    <a:pt x="360818" y="644944"/>
                  </a:lnTo>
                  <a:lnTo>
                    <a:pt x="392031" y="679373"/>
                  </a:lnTo>
                  <a:lnTo>
                    <a:pt x="424819" y="712733"/>
                  </a:lnTo>
                  <a:lnTo>
                    <a:pt x="459275" y="744962"/>
                  </a:lnTo>
                  <a:lnTo>
                    <a:pt x="495491" y="775997"/>
                  </a:lnTo>
                  <a:lnTo>
                    <a:pt x="533559" y="805775"/>
                  </a:lnTo>
                  <a:lnTo>
                    <a:pt x="573573" y="834233"/>
                  </a:lnTo>
                  <a:lnTo>
                    <a:pt x="615626" y="861309"/>
                  </a:lnTo>
                  <a:lnTo>
                    <a:pt x="659809" y="886940"/>
                  </a:lnTo>
                  <a:lnTo>
                    <a:pt x="706215" y="911062"/>
                  </a:lnTo>
                  <a:lnTo>
                    <a:pt x="754937" y="933614"/>
                  </a:lnTo>
                  <a:lnTo>
                    <a:pt x="806068" y="954532"/>
                  </a:lnTo>
                  <a:lnTo>
                    <a:pt x="842584" y="967615"/>
                  </a:lnTo>
                  <a:lnTo>
                    <a:pt x="881339" y="979780"/>
                  </a:lnTo>
                  <a:lnTo>
                    <a:pt x="922210" y="991059"/>
                  </a:lnTo>
                  <a:lnTo>
                    <a:pt x="965080" y="1001485"/>
                  </a:lnTo>
                  <a:lnTo>
                    <a:pt x="1009827" y="1011090"/>
                  </a:lnTo>
                  <a:lnTo>
                    <a:pt x="1056330" y="1019908"/>
                  </a:lnTo>
                  <a:lnTo>
                    <a:pt x="1104471" y="1027970"/>
                  </a:lnTo>
                  <a:lnTo>
                    <a:pt x="1154128" y="1035311"/>
                  </a:lnTo>
                  <a:lnTo>
                    <a:pt x="1205181" y="1041962"/>
                  </a:lnTo>
                  <a:lnTo>
                    <a:pt x="1257510" y="1047956"/>
                  </a:lnTo>
                  <a:lnTo>
                    <a:pt x="1310994" y="1053326"/>
                  </a:lnTo>
                  <a:lnTo>
                    <a:pt x="1365514" y="1058106"/>
                  </a:lnTo>
                  <a:lnTo>
                    <a:pt x="1420949" y="1062327"/>
                  </a:lnTo>
                  <a:lnTo>
                    <a:pt x="1477179" y="1066022"/>
                  </a:lnTo>
                  <a:lnTo>
                    <a:pt x="1534084" y="1069224"/>
                  </a:lnTo>
                  <a:lnTo>
                    <a:pt x="1591542" y="1071967"/>
                  </a:lnTo>
                  <a:lnTo>
                    <a:pt x="1649435" y="1074282"/>
                  </a:lnTo>
                  <a:lnTo>
                    <a:pt x="1707641" y="1076203"/>
                  </a:lnTo>
                  <a:lnTo>
                    <a:pt x="1766041" y="1077762"/>
                  </a:lnTo>
                  <a:lnTo>
                    <a:pt x="1824513" y="1078992"/>
                  </a:lnTo>
                  <a:lnTo>
                    <a:pt x="1882939" y="1079925"/>
                  </a:lnTo>
                  <a:lnTo>
                    <a:pt x="1941197" y="1080595"/>
                  </a:lnTo>
                  <a:lnTo>
                    <a:pt x="1999167" y="1081035"/>
                  </a:lnTo>
                  <a:lnTo>
                    <a:pt x="2056730" y="1081276"/>
                  </a:lnTo>
                  <a:lnTo>
                    <a:pt x="2113764" y="1081353"/>
                  </a:lnTo>
                  <a:lnTo>
                    <a:pt x="2170150" y="1081297"/>
                  </a:lnTo>
                  <a:lnTo>
                    <a:pt x="2225767" y="1081141"/>
                  </a:lnTo>
                  <a:lnTo>
                    <a:pt x="2280495" y="1080919"/>
                  </a:lnTo>
                  <a:lnTo>
                    <a:pt x="2334213" y="1080662"/>
                  </a:lnTo>
                  <a:lnTo>
                    <a:pt x="2386802" y="1080404"/>
                  </a:lnTo>
                  <a:lnTo>
                    <a:pt x="2438141" y="1080178"/>
                  </a:lnTo>
                  <a:lnTo>
                    <a:pt x="2488109" y="1080016"/>
                  </a:lnTo>
                  <a:lnTo>
                    <a:pt x="2536588" y="1079950"/>
                  </a:lnTo>
                  <a:lnTo>
                    <a:pt x="2583455" y="1080015"/>
                  </a:lnTo>
                  <a:lnTo>
                    <a:pt x="2628591" y="1080242"/>
                  </a:lnTo>
                  <a:lnTo>
                    <a:pt x="2671877" y="1080664"/>
                  </a:lnTo>
                  <a:lnTo>
                    <a:pt x="2713190" y="1081314"/>
                  </a:lnTo>
                  <a:lnTo>
                    <a:pt x="2752412" y="1082225"/>
                  </a:lnTo>
                  <a:lnTo>
                    <a:pt x="2824099" y="1084961"/>
                  </a:lnTo>
                  <a:lnTo>
                    <a:pt x="2921111" y="1089431"/>
                  </a:lnTo>
                  <a:lnTo>
                    <a:pt x="3006822" y="1092489"/>
                  </a:lnTo>
                  <a:lnTo>
                    <a:pt x="3082204" y="1094337"/>
                  </a:lnTo>
                  <a:lnTo>
                    <a:pt x="3148228" y="1095182"/>
                  </a:lnTo>
                  <a:lnTo>
                    <a:pt x="3205867" y="1095228"/>
                  </a:lnTo>
                  <a:lnTo>
                    <a:pt x="3256091" y="1094680"/>
                  </a:lnTo>
                  <a:lnTo>
                    <a:pt x="3299873" y="1093743"/>
                  </a:lnTo>
                  <a:lnTo>
                    <a:pt x="3338185" y="1092623"/>
                  </a:lnTo>
                  <a:lnTo>
                    <a:pt x="3371999" y="1091524"/>
                  </a:lnTo>
                  <a:lnTo>
                    <a:pt x="3402286" y="1090650"/>
                  </a:lnTo>
                  <a:lnTo>
                    <a:pt x="3430018" y="1090208"/>
                  </a:lnTo>
                  <a:lnTo>
                    <a:pt x="3456167" y="1090402"/>
                  </a:lnTo>
                  <a:lnTo>
                    <a:pt x="3481704" y="1091438"/>
                  </a:lnTo>
                </a:path>
              </a:pathLst>
            </a:custGeom>
            <a:ln w="28575">
              <a:solidFill>
                <a:srgbClr val="000000"/>
              </a:solidFill>
            </a:ln>
          </p:spPr>
          <p:txBody>
            <a:bodyPr wrap="square" lIns="0" tIns="0" rIns="0" bIns="0" rtlCol="0"/>
            <a:lstStyle/>
            <a:p>
              <a:endParaRPr/>
            </a:p>
          </p:txBody>
        </p:sp>
      </p:grpSp>
      <p:sp>
        <p:nvSpPr>
          <p:cNvPr id="5" name="object 5"/>
          <p:cNvSpPr txBox="1"/>
          <p:nvPr/>
        </p:nvSpPr>
        <p:spPr>
          <a:xfrm>
            <a:off x="6518529" y="2296160"/>
            <a:ext cx="149796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Main</a:t>
            </a:r>
            <a:r>
              <a:rPr sz="2000" spc="-70" dirty="0">
                <a:solidFill>
                  <a:srgbClr val="000001"/>
                </a:solidFill>
                <a:latin typeface="Times New Roman"/>
                <a:cs typeface="Times New Roman"/>
              </a:rPr>
              <a:t> </a:t>
            </a:r>
            <a:r>
              <a:rPr sz="2000" spc="-5" dirty="0">
                <a:solidFill>
                  <a:srgbClr val="000001"/>
                </a:solidFill>
                <a:latin typeface="Times New Roman"/>
                <a:cs typeface="Times New Roman"/>
              </a:rPr>
              <a:t>Memory</a:t>
            </a:r>
            <a:endParaRPr sz="2000">
              <a:latin typeface="Times New Roman"/>
              <a:cs typeface="Times New Roman"/>
            </a:endParaRPr>
          </a:p>
        </p:txBody>
      </p:sp>
      <p:sp>
        <p:nvSpPr>
          <p:cNvPr id="6" name="object 6"/>
          <p:cNvSpPr txBox="1"/>
          <p:nvPr/>
        </p:nvSpPr>
        <p:spPr>
          <a:xfrm>
            <a:off x="7093457" y="1723136"/>
            <a:ext cx="2034539"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Secondary</a:t>
            </a:r>
            <a:r>
              <a:rPr sz="2000" spc="-80" dirty="0">
                <a:solidFill>
                  <a:srgbClr val="000001"/>
                </a:solidFill>
                <a:latin typeface="Times New Roman"/>
                <a:cs typeface="Times New Roman"/>
              </a:rPr>
              <a:t> </a:t>
            </a:r>
            <a:r>
              <a:rPr sz="2000" spc="-5" dirty="0">
                <a:solidFill>
                  <a:srgbClr val="000001"/>
                </a:solidFill>
                <a:latin typeface="Times New Roman"/>
                <a:cs typeface="Times New Roman"/>
              </a:rPr>
              <a:t>Memory</a:t>
            </a:r>
            <a:endParaRPr sz="2000">
              <a:latin typeface="Times New Roman"/>
              <a:cs typeface="Times New Roman"/>
            </a:endParaRPr>
          </a:p>
        </p:txBody>
      </p:sp>
      <p:grpSp>
        <p:nvGrpSpPr>
          <p:cNvPr id="7" name="object 7"/>
          <p:cNvGrpSpPr/>
          <p:nvPr/>
        </p:nvGrpSpPr>
        <p:grpSpPr>
          <a:xfrm>
            <a:off x="2156332" y="467741"/>
            <a:ext cx="4947285" cy="5968365"/>
            <a:chOff x="2156332" y="467741"/>
            <a:chExt cx="4947285" cy="5968365"/>
          </a:xfrm>
        </p:grpSpPr>
        <p:sp>
          <p:nvSpPr>
            <p:cNvPr id="8" name="object 8"/>
            <p:cNvSpPr/>
            <p:nvPr/>
          </p:nvSpPr>
          <p:spPr>
            <a:xfrm>
              <a:off x="6023768" y="2044374"/>
              <a:ext cx="1073785" cy="558800"/>
            </a:xfrm>
            <a:custGeom>
              <a:avLst/>
              <a:gdLst/>
              <a:ahLst/>
              <a:cxnLst/>
              <a:rect l="l" t="t" r="r" b="b"/>
              <a:pathLst>
                <a:path w="1073784" h="558800">
                  <a:moveTo>
                    <a:pt x="35147" y="217241"/>
                  </a:moveTo>
                  <a:lnTo>
                    <a:pt x="19819" y="268644"/>
                  </a:lnTo>
                  <a:lnTo>
                    <a:pt x="7263" y="318752"/>
                  </a:lnTo>
                  <a:lnTo>
                    <a:pt x="0" y="366291"/>
                  </a:lnTo>
                  <a:lnTo>
                    <a:pt x="546" y="409989"/>
                  </a:lnTo>
                  <a:lnTo>
                    <a:pt x="11422" y="448572"/>
                  </a:lnTo>
                  <a:lnTo>
                    <a:pt x="35147" y="480766"/>
                  </a:lnTo>
                  <a:lnTo>
                    <a:pt x="109926" y="515254"/>
                  </a:lnTo>
                  <a:lnTo>
                    <a:pt x="162288" y="527165"/>
                  </a:lnTo>
                  <a:lnTo>
                    <a:pt x="219138" y="536360"/>
                  </a:lnTo>
                  <a:lnTo>
                    <a:pt x="276357" y="543472"/>
                  </a:lnTo>
                  <a:lnTo>
                    <a:pt x="329826" y="549132"/>
                  </a:lnTo>
                  <a:lnTo>
                    <a:pt x="375425" y="553970"/>
                  </a:lnTo>
                  <a:lnTo>
                    <a:pt x="409035" y="558617"/>
                  </a:lnTo>
                </a:path>
                <a:path w="1073784" h="558800">
                  <a:moveTo>
                    <a:pt x="858742" y="249245"/>
                  </a:moveTo>
                  <a:lnTo>
                    <a:pt x="857311" y="190906"/>
                  </a:lnTo>
                  <a:lnTo>
                    <a:pt x="857935" y="135676"/>
                  </a:lnTo>
                  <a:lnTo>
                    <a:pt x="862271" y="86299"/>
                  </a:lnTo>
                  <a:lnTo>
                    <a:pt x="871978" y="45517"/>
                  </a:lnTo>
                  <a:lnTo>
                    <a:pt x="888714" y="16073"/>
                  </a:lnTo>
                  <a:lnTo>
                    <a:pt x="928052" y="0"/>
                  </a:lnTo>
                  <a:lnTo>
                    <a:pt x="982916" y="1785"/>
                  </a:lnTo>
                  <a:lnTo>
                    <a:pt x="1036875" y="10715"/>
                  </a:lnTo>
                  <a:lnTo>
                    <a:pt x="1073499" y="16073"/>
                  </a:lnTo>
                </a:path>
              </a:pathLst>
            </a:custGeom>
            <a:ln w="12192">
              <a:solidFill>
                <a:srgbClr val="000000"/>
              </a:solidFill>
            </a:ln>
          </p:spPr>
          <p:txBody>
            <a:bodyPr wrap="square" lIns="0" tIns="0" rIns="0" bIns="0" rtlCol="0"/>
            <a:lstStyle/>
            <a:p>
              <a:endParaRPr/>
            </a:p>
          </p:txBody>
        </p:sp>
        <p:sp>
          <p:nvSpPr>
            <p:cNvPr id="9" name="object 9"/>
            <p:cNvSpPr/>
            <p:nvPr/>
          </p:nvSpPr>
          <p:spPr>
            <a:xfrm>
              <a:off x="2170937" y="482346"/>
              <a:ext cx="2464435" cy="990600"/>
            </a:xfrm>
            <a:custGeom>
              <a:avLst/>
              <a:gdLst/>
              <a:ahLst/>
              <a:cxnLst/>
              <a:rect l="l" t="t" r="r" b="b"/>
              <a:pathLst>
                <a:path w="2464435" h="990600">
                  <a:moveTo>
                    <a:pt x="2464308" y="990600"/>
                  </a:moveTo>
                  <a:lnTo>
                    <a:pt x="2452198" y="949424"/>
                  </a:lnTo>
                  <a:lnTo>
                    <a:pt x="2439773" y="908351"/>
                  </a:lnTo>
                  <a:lnTo>
                    <a:pt x="2426715" y="867477"/>
                  </a:lnTo>
                  <a:lnTo>
                    <a:pt x="2412704" y="826901"/>
                  </a:lnTo>
                  <a:lnTo>
                    <a:pt x="2397422" y="786723"/>
                  </a:lnTo>
                  <a:lnTo>
                    <a:pt x="2380552" y="747041"/>
                  </a:lnTo>
                  <a:lnTo>
                    <a:pt x="2361775" y="707953"/>
                  </a:lnTo>
                  <a:lnTo>
                    <a:pt x="2340773" y="669559"/>
                  </a:lnTo>
                  <a:lnTo>
                    <a:pt x="2317228" y="631956"/>
                  </a:lnTo>
                  <a:lnTo>
                    <a:pt x="2290820" y="595244"/>
                  </a:lnTo>
                  <a:lnTo>
                    <a:pt x="2261233" y="559520"/>
                  </a:lnTo>
                  <a:lnTo>
                    <a:pt x="2228147" y="524885"/>
                  </a:lnTo>
                  <a:lnTo>
                    <a:pt x="2191245" y="491435"/>
                  </a:lnTo>
                  <a:lnTo>
                    <a:pt x="2150208" y="459271"/>
                  </a:lnTo>
                  <a:lnTo>
                    <a:pt x="2104718" y="428490"/>
                  </a:lnTo>
                  <a:lnTo>
                    <a:pt x="2054457" y="399192"/>
                  </a:lnTo>
                  <a:lnTo>
                    <a:pt x="1999107" y="371475"/>
                  </a:lnTo>
                  <a:lnTo>
                    <a:pt x="1926835" y="341931"/>
                  </a:lnTo>
                  <a:lnTo>
                    <a:pt x="1886136" y="327844"/>
                  </a:lnTo>
                  <a:lnTo>
                    <a:pt x="1842699" y="314197"/>
                  </a:lnTo>
                  <a:lnTo>
                    <a:pt x="1796750" y="300981"/>
                  </a:lnTo>
                  <a:lnTo>
                    <a:pt x="1748516" y="288182"/>
                  </a:lnTo>
                  <a:lnTo>
                    <a:pt x="1698224" y="275789"/>
                  </a:lnTo>
                  <a:lnTo>
                    <a:pt x="1646101" y="263791"/>
                  </a:lnTo>
                  <a:lnTo>
                    <a:pt x="1592373" y="252176"/>
                  </a:lnTo>
                  <a:lnTo>
                    <a:pt x="1537269" y="240933"/>
                  </a:lnTo>
                  <a:lnTo>
                    <a:pt x="1481014" y="230049"/>
                  </a:lnTo>
                  <a:lnTo>
                    <a:pt x="1423835" y="219513"/>
                  </a:lnTo>
                  <a:lnTo>
                    <a:pt x="1365960" y="209315"/>
                  </a:lnTo>
                  <a:lnTo>
                    <a:pt x="1307616" y="199441"/>
                  </a:lnTo>
                  <a:lnTo>
                    <a:pt x="1249029" y="189880"/>
                  </a:lnTo>
                  <a:lnTo>
                    <a:pt x="1190426" y="180622"/>
                  </a:lnTo>
                  <a:lnTo>
                    <a:pt x="1132034" y="171654"/>
                  </a:lnTo>
                  <a:lnTo>
                    <a:pt x="1074081" y="162964"/>
                  </a:lnTo>
                  <a:lnTo>
                    <a:pt x="1016793" y="154541"/>
                  </a:lnTo>
                  <a:lnTo>
                    <a:pt x="960397" y="146374"/>
                  </a:lnTo>
                  <a:lnTo>
                    <a:pt x="905120" y="138451"/>
                  </a:lnTo>
                  <a:lnTo>
                    <a:pt x="851189" y="130760"/>
                  </a:lnTo>
                  <a:lnTo>
                    <a:pt x="798831" y="123289"/>
                  </a:lnTo>
                  <a:lnTo>
                    <a:pt x="748272" y="116028"/>
                  </a:lnTo>
                  <a:lnTo>
                    <a:pt x="699741" y="108964"/>
                  </a:lnTo>
                  <a:lnTo>
                    <a:pt x="653463" y="102086"/>
                  </a:lnTo>
                  <a:lnTo>
                    <a:pt x="609665" y="95382"/>
                  </a:lnTo>
                  <a:lnTo>
                    <a:pt x="568576" y="88840"/>
                  </a:lnTo>
                  <a:lnTo>
                    <a:pt x="530420" y="82450"/>
                  </a:lnTo>
                  <a:lnTo>
                    <a:pt x="402742" y="59434"/>
                  </a:lnTo>
                  <a:lnTo>
                    <a:pt x="323762" y="46000"/>
                  </a:lnTo>
                  <a:lnTo>
                    <a:pt x="256942" y="35409"/>
                  </a:lnTo>
                  <a:lnTo>
                    <a:pt x="200738" y="27175"/>
                  </a:lnTo>
                  <a:lnTo>
                    <a:pt x="153606" y="20812"/>
                  </a:lnTo>
                  <a:lnTo>
                    <a:pt x="114003" y="15831"/>
                  </a:lnTo>
                  <a:lnTo>
                    <a:pt x="80384" y="11746"/>
                  </a:lnTo>
                  <a:lnTo>
                    <a:pt x="51207" y="8071"/>
                  </a:lnTo>
                  <a:lnTo>
                    <a:pt x="24927" y="4317"/>
                  </a:lnTo>
                  <a:lnTo>
                    <a:pt x="0" y="0"/>
                  </a:lnTo>
                </a:path>
              </a:pathLst>
            </a:custGeom>
            <a:ln w="28956">
              <a:solidFill>
                <a:srgbClr val="000000"/>
              </a:solidFill>
            </a:ln>
          </p:spPr>
          <p:txBody>
            <a:bodyPr wrap="square" lIns="0" tIns="0" rIns="0" bIns="0" rtlCol="0"/>
            <a:lstStyle/>
            <a:p>
              <a:endParaRPr/>
            </a:p>
          </p:txBody>
        </p:sp>
        <p:sp>
          <p:nvSpPr>
            <p:cNvPr id="10" name="object 10"/>
            <p:cNvSpPr/>
            <p:nvPr/>
          </p:nvSpPr>
          <p:spPr>
            <a:xfrm>
              <a:off x="3254501" y="3690366"/>
              <a:ext cx="1582420" cy="2726690"/>
            </a:xfrm>
            <a:custGeom>
              <a:avLst/>
              <a:gdLst/>
              <a:ahLst/>
              <a:cxnLst/>
              <a:rect l="l" t="t" r="r" b="b"/>
              <a:pathLst>
                <a:path w="1582420" h="2726690">
                  <a:moveTo>
                    <a:pt x="1581912" y="0"/>
                  </a:moveTo>
                  <a:lnTo>
                    <a:pt x="1580848" y="42045"/>
                  </a:lnTo>
                  <a:lnTo>
                    <a:pt x="1579659" y="84171"/>
                  </a:lnTo>
                  <a:lnTo>
                    <a:pt x="1578219" y="126441"/>
                  </a:lnTo>
                  <a:lnTo>
                    <a:pt x="1576402" y="168918"/>
                  </a:lnTo>
                  <a:lnTo>
                    <a:pt x="1574082" y="211667"/>
                  </a:lnTo>
                  <a:lnTo>
                    <a:pt x="1571133" y="254750"/>
                  </a:lnTo>
                  <a:lnTo>
                    <a:pt x="1567427" y="298231"/>
                  </a:lnTo>
                  <a:lnTo>
                    <a:pt x="1562840" y="342174"/>
                  </a:lnTo>
                  <a:lnTo>
                    <a:pt x="1557245" y="386641"/>
                  </a:lnTo>
                  <a:lnTo>
                    <a:pt x="1550515" y="431697"/>
                  </a:lnTo>
                  <a:lnTo>
                    <a:pt x="1542524" y="477404"/>
                  </a:lnTo>
                  <a:lnTo>
                    <a:pt x="1533147" y="523827"/>
                  </a:lnTo>
                  <a:lnTo>
                    <a:pt x="1522257" y="571028"/>
                  </a:lnTo>
                  <a:lnTo>
                    <a:pt x="1509728" y="619071"/>
                  </a:lnTo>
                  <a:lnTo>
                    <a:pt x="1495434" y="668020"/>
                  </a:lnTo>
                  <a:lnTo>
                    <a:pt x="1479248" y="717937"/>
                  </a:lnTo>
                  <a:lnTo>
                    <a:pt x="1461045" y="768887"/>
                  </a:lnTo>
                  <a:lnTo>
                    <a:pt x="1440697" y="820933"/>
                  </a:lnTo>
                  <a:lnTo>
                    <a:pt x="1418080" y="874138"/>
                  </a:lnTo>
                  <a:lnTo>
                    <a:pt x="1393066" y="928566"/>
                  </a:lnTo>
                  <a:lnTo>
                    <a:pt x="1365529" y="984280"/>
                  </a:lnTo>
                  <a:lnTo>
                    <a:pt x="1335344" y="1041343"/>
                  </a:lnTo>
                  <a:lnTo>
                    <a:pt x="1302385" y="1099819"/>
                  </a:lnTo>
                  <a:lnTo>
                    <a:pt x="1282115" y="1133814"/>
                  </a:lnTo>
                  <a:lnTo>
                    <a:pt x="1259956" y="1169313"/>
                  </a:lnTo>
                  <a:lnTo>
                    <a:pt x="1236010" y="1206220"/>
                  </a:lnTo>
                  <a:lnTo>
                    <a:pt x="1210376" y="1244444"/>
                  </a:lnTo>
                  <a:lnTo>
                    <a:pt x="1183157" y="1283889"/>
                  </a:lnTo>
                  <a:lnTo>
                    <a:pt x="1154454" y="1324462"/>
                  </a:lnTo>
                  <a:lnTo>
                    <a:pt x="1124367" y="1366070"/>
                  </a:lnTo>
                  <a:lnTo>
                    <a:pt x="1092998" y="1408618"/>
                  </a:lnTo>
                  <a:lnTo>
                    <a:pt x="1060447" y="1452013"/>
                  </a:lnTo>
                  <a:lnTo>
                    <a:pt x="1026816" y="1496161"/>
                  </a:lnTo>
                  <a:lnTo>
                    <a:pt x="992206" y="1540968"/>
                  </a:lnTo>
                  <a:lnTo>
                    <a:pt x="956718" y="1586340"/>
                  </a:lnTo>
                  <a:lnTo>
                    <a:pt x="920453" y="1632184"/>
                  </a:lnTo>
                  <a:lnTo>
                    <a:pt x="883513" y="1678405"/>
                  </a:lnTo>
                  <a:lnTo>
                    <a:pt x="845997" y="1724911"/>
                  </a:lnTo>
                  <a:lnTo>
                    <a:pt x="808008" y="1771606"/>
                  </a:lnTo>
                  <a:lnTo>
                    <a:pt x="769646" y="1818398"/>
                  </a:lnTo>
                  <a:lnTo>
                    <a:pt x="731012" y="1865193"/>
                  </a:lnTo>
                  <a:lnTo>
                    <a:pt x="692208" y="1911896"/>
                  </a:lnTo>
                  <a:lnTo>
                    <a:pt x="653335" y="1958414"/>
                  </a:lnTo>
                  <a:lnTo>
                    <a:pt x="614494" y="2004653"/>
                  </a:lnTo>
                  <a:lnTo>
                    <a:pt x="575785" y="2050520"/>
                  </a:lnTo>
                  <a:lnTo>
                    <a:pt x="537310" y="2095920"/>
                  </a:lnTo>
                  <a:lnTo>
                    <a:pt x="499170" y="2140760"/>
                  </a:lnTo>
                  <a:lnTo>
                    <a:pt x="461467" y="2184946"/>
                  </a:lnTo>
                  <a:lnTo>
                    <a:pt x="424300" y="2228384"/>
                  </a:lnTo>
                  <a:lnTo>
                    <a:pt x="387772" y="2270980"/>
                  </a:lnTo>
                  <a:lnTo>
                    <a:pt x="351983" y="2312641"/>
                  </a:lnTo>
                  <a:lnTo>
                    <a:pt x="317034" y="2353273"/>
                  </a:lnTo>
                  <a:lnTo>
                    <a:pt x="283027" y="2392782"/>
                  </a:lnTo>
                  <a:lnTo>
                    <a:pt x="250063" y="2431074"/>
                  </a:lnTo>
                  <a:lnTo>
                    <a:pt x="218242" y="2468056"/>
                  </a:lnTo>
                  <a:lnTo>
                    <a:pt x="187666" y="2503633"/>
                  </a:lnTo>
                  <a:lnTo>
                    <a:pt x="158436" y="2537712"/>
                  </a:lnTo>
                  <a:lnTo>
                    <a:pt x="130652" y="2570198"/>
                  </a:lnTo>
                  <a:lnTo>
                    <a:pt x="104417" y="2601000"/>
                  </a:lnTo>
                  <a:lnTo>
                    <a:pt x="56995" y="2657169"/>
                  </a:lnTo>
                  <a:lnTo>
                    <a:pt x="16978" y="2705470"/>
                  </a:lnTo>
                  <a:lnTo>
                    <a:pt x="0" y="2726435"/>
                  </a:lnTo>
                </a:path>
              </a:pathLst>
            </a:custGeom>
            <a:ln w="38100">
              <a:solidFill>
                <a:srgbClr val="FF9966"/>
              </a:solidFill>
            </a:ln>
          </p:spPr>
          <p:txBody>
            <a:bodyPr wrap="square" lIns="0" tIns="0" rIns="0" bIns="0" rtlCol="0"/>
            <a:lstStyle/>
            <a:p>
              <a:endParaRPr/>
            </a:p>
          </p:txBody>
        </p:sp>
      </p:grpSp>
      <p:sp>
        <p:nvSpPr>
          <p:cNvPr id="11" name="object 11"/>
          <p:cNvSpPr txBox="1"/>
          <p:nvPr/>
        </p:nvSpPr>
        <p:spPr>
          <a:xfrm>
            <a:off x="3843273" y="517347"/>
            <a:ext cx="1137920" cy="829944"/>
          </a:xfrm>
          <a:prstGeom prst="rect">
            <a:avLst/>
          </a:prstGeom>
        </p:spPr>
        <p:txBody>
          <a:bodyPr vert="horz" wrap="square" lIns="0" tIns="13335" rIns="0" bIns="0" rtlCol="0">
            <a:spAutoFit/>
          </a:bodyPr>
          <a:lstStyle/>
          <a:p>
            <a:pPr marL="490220">
              <a:lnSpc>
                <a:spcPct val="100000"/>
              </a:lnSpc>
              <a:spcBef>
                <a:spcPts val="105"/>
              </a:spcBef>
            </a:pPr>
            <a:r>
              <a:rPr sz="2000" dirty="0">
                <a:solidFill>
                  <a:srgbClr val="000001"/>
                </a:solidFill>
                <a:latin typeface="Times New Roman"/>
                <a:cs typeface="Times New Roman"/>
              </a:rPr>
              <a:t>CPU</a:t>
            </a:r>
            <a:endParaRPr sz="2000">
              <a:latin typeface="Times New Roman"/>
              <a:cs typeface="Times New Roman"/>
            </a:endParaRPr>
          </a:p>
          <a:p>
            <a:pPr marL="12700">
              <a:lnSpc>
                <a:spcPct val="100000"/>
              </a:lnSpc>
              <a:spcBef>
                <a:spcPts val="1525"/>
              </a:spcBef>
            </a:pPr>
            <a:r>
              <a:rPr sz="2000" b="1" dirty="0">
                <a:solidFill>
                  <a:srgbClr val="000001"/>
                </a:solidFill>
                <a:latin typeface="Times New Roman"/>
                <a:cs typeface="Times New Roman"/>
              </a:rPr>
              <a:t>Hard</a:t>
            </a:r>
            <a:r>
              <a:rPr sz="2000" b="1" spc="-10" dirty="0">
                <a:solidFill>
                  <a:srgbClr val="000001"/>
                </a:solidFill>
                <a:latin typeface="Times New Roman"/>
                <a:cs typeface="Times New Roman"/>
              </a:rPr>
              <a:t>w</a:t>
            </a:r>
            <a:r>
              <a:rPr sz="2000" b="1" dirty="0">
                <a:solidFill>
                  <a:srgbClr val="000001"/>
                </a:solidFill>
                <a:latin typeface="Times New Roman"/>
                <a:cs typeface="Times New Roman"/>
              </a:rPr>
              <a:t>a</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12" name="object 12"/>
          <p:cNvSpPr txBox="1"/>
          <p:nvPr/>
        </p:nvSpPr>
        <p:spPr>
          <a:xfrm>
            <a:off x="2614422" y="0"/>
            <a:ext cx="1169670" cy="1090295"/>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00001"/>
                </a:solidFill>
                <a:latin typeface="Times New Roman"/>
                <a:cs typeface="Times New Roman"/>
              </a:rPr>
              <a:t>Device  Co</a:t>
            </a:r>
            <a:r>
              <a:rPr sz="2000" spc="5" dirty="0">
                <a:solidFill>
                  <a:srgbClr val="000001"/>
                </a:solidFill>
                <a:latin typeface="Times New Roman"/>
                <a:cs typeface="Times New Roman"/>
              </a:rPr>
              <a:t>n</a:t>
            </a:r>
            <a:r>
              <a:rPr sz="2000" dirty="0">
                <a:solidFill>
                  <a:srgbClr val="000001"/>
                </a:solidFill>
                <a:latin typeface="Times New Roman"/>
                <a:cs typeface="Times New Roman"/>
              </a:rPr>
              <a:t>troll</a:t>
            </a:r>
            <a:r>
              <a:rPr sz="2000" spc="-10" dirty="0">
                <a:solidFill>
                  <a:srgbClr val="000001"/>
                </a:solidFill>
                <a:latin typeface="Times New Roman"/>
                <a:cs typeface="Times New Roman"/>
              </a:rPr>
              <a:t>er</a:t>
            </a:r>
            <a:r>
              <a:rPr sz="2000" dirty="0">
                <a:solidFill>
                  <a:srgbClr val="000001"/>
                </a:solidFill>
                <a:latin typeface="Times New Roman"/>
                <a:cs typeface="Times New Roman"/>
              </a:rPr>
              <a:t>s</a:t>
            </a:r>
            <a:endParaRPr sz="2000">
              <a:latin typeface="Times New Roman"/>
              <a:cs typeface="Times New Roman"/>
            </a:endParaRPr>
          </a:p>
          <a:p>
            <a:pPr marL="261620">
              <a:lnSpc>
                <a:spcPct val="100000"/>
              </a:lnSpc>
              <a:spcBef>
                <a:spcPts val="1180"/>
              </a:spcBef>
            </a:pPr>
            <a:r>
              <a:rPr sz="2000" dirty="0">
                <a:solidFill>
                  <a:srgbClr val="000001"/>
                </a:solidFill>
                <a:latin typeface="Times New Roman"/>
                <a:cs typeface="Times New Roman"/>
              </a:rPr>
              <a:t>Bus</a:t>
            </a:r>
            <a:endParaRPr sz="2000">
              <a:latin typeface="Times New Roman"/>
              <a:cs typeface="Times New Roman"/>
            </a:endParaRPr>
          </a:p>
        </p:txBody>
      </p:sp>
      <p:sp>
        <p:nvSpPr>
          <p:cNvPr id="13" name="object 13"/>
          <p:cNvSpPr txBox="1"/>
          <p:nvPr/>
        </p:nvSpPr>
        <p:spPr>
          <a:xfrm>
            <a:off x="815441" y="408177"/>
            <a:ext cx="8991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M</a:t>
            </a:r>
            <a:r>
              <a:rPr sz="2000" spc="-10" dirty="0">
                <a:solidFill>
                  <a:srgbClr val="000001"/>
                </a:solidFill>
                <a:latin typeface="Times New Roman"/>
                <a:cs typeface="Times New Roman"/>
              </a:rPr>
              <a:t>e</a:t>
            </a:r>
            <a:r>
              <a:rPr sz="2000" spc="-25" dirty="0">
                <a:solidFill>
                  <a:srgbClr val="000001"/>
                </a:solidFill>
                <a:latin typeface="Times New Roman"/>
                <a:cs typeface="Times New Roman"/>
              </a:rPr>
              <a:t>m</a:t>
            </a:r>
            <a:r>
              <a:rPr sz="2000" dirty="0">
                <a:solidFill>
                  <a:srgbClr val="000001"/>
                </a:solidFill>
                <a:latin typeface="Times New Roman"/>
                <a:cs typeface="Times New Roman"/>
              </a:rPr>
              <a:t>o</a:t>
            </a:r>
            <a:r>
              <a:rPr sz="2000" spc="5" dirty="0">
                <a:solidFill>
                  <a:srgbClr val="000001"/>
                </a:solidFill>
                <a:latin typeface="Times New Roman"/>
                <a:cs typeface="Times New Roman"/>
              </a:rPr>
              <a:t>r</a:t>
            </a:r>
            <a:r>
              <a:rPr sz="2000" dirty="0">
                <a:solidFill>
                  <a:srgbClr val="000001"/>
                </a:solidFill>
                <a:latin typeface="Times New Roman"/>
                <a:cs typeface="Times New Roman"/>
              </a:rPr>
              <a:t>y</a:t>
            </a:r>
            <a:endParaRPr sz="2000">
              <a:latin typeface="Times New Roman"/>
              <a:cs typeface="Times New Roman"/>
            </a:endParaRPr>
          </a:p>
        </p:txBody>
      </p:sp>
      <p:grpSp>
        <p:nvGrpSpPr>
          <p:cNvPr id="14" name="object 14"/>
          <p:cNvGrpSpPr/>
          <p:nvPr/>
        </p:nvGrpSpPr>
        <p:grpSpPr>
          <a:xfrm>
            <a:off x="1682495" y="261717"/>
            <a:ext cx="4104640" cy="3448050"/>
            <a:chOff x="1682495" y="261717"/>
            <a:chExt cx="4104640" cy="3448050"/>
          </a:xfrm>
        </p:grpSpPr>
        <p:sp>
          <p:nvSpPr>
            <p:cNvPr id="15" name="object 15"/>
            <p:cNvSpPr/>
            <p:nvPr/>
          </p:nvSpPr>
          <p:spPr>
            <a:xfrm>
              <a:off x="4364735" y="830579"/>
              <a:ext cx="193792" cy="130762"/>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1688591" y="267813"/>
              <a:ext cx="2527300" cy="670560"/>
            </a:xfrm>
            <a:custGeom>
              <a:avLst/>
              <a:gdLst/>
              <a:ahLst/>
              <a:cxnLst/>
              <a:rect l="l" t="t" r="r" b="b"/>
              <a:pathLst>
                <a:path w="2527300" h="670560">
                  <a:moveTo>
                    <a:pt x="2170810" y="491773"/>
                  </a:moveTo>
                  <a:lnTo>
                    <a:pt x="2192591" y="499335"/>
                  </a:lnTo>
                  <a:lnTo>
                    <a:pt x="2216467" y="502457"/>
                  </a:lnTo>
                  <a:lnTo>
                    <a:pt x="2244534" y="496649"/>
                  </a:lnTo>
                  <a:lnTo>
                    <a:pt x="2278887" y="477422"/>
                  </a:lnTo>
                  <a:lnTo>
                    <a:pt x="2346357" y="426020"/>
                  </a:lnTo>
                  <a:lnTo>
                    <a:pt x="2386298" y="391808"/>
                  </a:lnTo>
                  <a:lnTo>
                    <a:pt x="2424778" y="354157"/>
                  </a:lnTo>
                  <a:lnTo>
                    <a:pt x="2457599" y="314741"/>
                  </a:lnTo>
                  <a:lnTo>
                    <a:pt x="2480563" y="275238"/>
                  </a:lnTo>
                  <a:lnTo>
                    <a:pt x="2495586" y="237798"/>
                  </a:lnTo>
                  <a:lnTo>
                    <a:pt x="2510188" y="194584"/>
                  </a:lnTo>
                  <a:lnTo>
                    <a:pt x="2521618" y="148998"/>
                  </a:lnTo>
                  <a:lnTo>
                    <a:pt x="2527123" y="104440"/>
                  </a:lnTo>
                  <a:lnTo>
                    <a:pt x="2523951" y="64312"/>
                  </a:lnTo>
                  <a:lnTo>
                    <a:pt x="2509348" y="32016"/>
                  </a:lnTo>
                  <a:lnTo>
                    <a:pt x="2480563" y="10951"/>
                  </a:lnTo>
                  <a:lnTo>
                    <a:pt x="2451156" y="3284"/>
                  </a:lnTo>
                  <a:lnTo>
                    <a:pt x="2414877" y="0"/>
                  </a:lnTo>
                  <a:lnTo>
                    <a:pt x="2372492" y="610"/>
                  </a:lnTo>
                  <a:lnTo>
                    <a:pt x="2324764" y="4629"/>
                  </a:lnTo>
                  <a:lnTo>
                    <a:pt x="2272458" y="11570"/>
                  </a:lnTo>
                  <a:lnTo>
                    <a:pt x="2216338" y="20945"/>
                  </a:lnTo>
                  <a:lnTo>
                    <a:pt x="2157169" y="32268"/>
                  </a:lnTo>
                  <a:lnTo>
                    <a:pt x="2095715" y="45052"/>
                  </a:lnTo>
                  <a:lnTo>
                    <a:pt x="2032740" y="58810"/>
                  </a:lnTo>
                  <a:lnTo>
                    <a:pt x="1969008" y="73054"/>
                  </a:lnTo>
                </a:path>
                <a:path w="2527300" h="670560">
                  <a:moveTo>
                    <a:pt x="2077211" y="491138"/>
                  </a:moveTo>
                  <a:lnTo>
                    <a:pt x="2064823" y="545087"/>
                  </a:lnTo>
                  <a:lnTo>
                    <a:pt x="2048398" y="594595"/>
                  </a:lnTo>
                  <a:lnTo>
                    <a:pt x="2023330" y="635174"/>
                  </a:lnTo>
                  <a:lnTo>
                    <a:pt x="1985009" y="662334"/>
                  </a:lnTo>
                  <a:lnTo>
                    <a:pt x="1945976" y="670198"/>
                  </a:lnTo>
                  <a:lnTo>
                    <a:pt x="1895206" y="670213"/>
                  </a:lnTo>
                  <a:lnTo>
                    <a:pt x="1839229" y="665112"/>
                  </a:lnTo>
                  <a:lnTo>
                    <a:pt x="1784575" y="657630"/>
                  </a:lnTo>
                  <a:lnTo>
                    <a:pt x="1737774" y="650501"/>
                  </a:lnTo>
                  <a:lnTo>
                    <a:pt x="1705356" y="646459"/>
                  </a:lnTo>
                </a:path>
                <a:path w="2527300" h="670560">
                  <a:moveTo>
                    <a:pt x="760476" y="259490"/>
                  </a:moveTo>
                  <a:lnTo>
                    <a:pt x="757402" y="304070"/>
                  </a:lnTo>
                  <a:lnTo>
                    <a:pt x="752219" y="347318"/>
                  </a:lnTo>
                  <a:lnTo>
                    <a:pt x="742814" y="387713"/>
                  </a:lnTo>
                  <a:lnTo>
                    <a:pt x="727078" y="423735"/>
                  </a:lnTo>
                  <a:lnTo>
                    <a:pt x="702900" y="453867"/>
                  </a:lnTo>
                  <a:lnTo>
                    <a:pt x="668169" y="476587"/>
                  </a:lnTo>
                  <a:lnTo>
                    <a:pt x="620776" y="490376"/>
                  </a:lnTo>
                  <a:lnTo>
                    <a:pt x="587041" y="492895"/>
                  </a:lnTo>
                  <a:lnTo>
                    <a:pt x="545454" y="491365"/>
                  </a:lnTo>
                  <a:lnTo>
                    <a:pt x="497520" y="486401"/>
                  </a:lnTo>
                  <a:lnTo>
                    <a:pt x="444743" y="478615"/>
                  </a:lnTo>
                  <a:lnTo>
                    <a:pt x="388626" y="468620"/>
                  </a:lnTo>
                  <a:lnTo>
                    <a:pt x="330675" y="457032"/>
                  </a:lnTo>
                  <a:lnTo>
                    <a:pt x="272394" y="444462"/>
                  </a:lnTo>
                  <a:lnTo>
                    <a:pt x="215286" y="431526"/>
                  </a:lnTo>
                  <a:lnTo>
                    <a:pt x="160856" y="418835"/>
                  </a:lnTo>
                  <a:lnTo>
                    <a:pt x="110608" y="407005"/>
                  </a:lnTo>
                  <a:lnTo>
                    <a:pt x="66046" y="396647"/>
                  </a:lnTo>
                  <a:lnTo>
                    <a:pt x="28675" y="388377"/>
                  </a:lnTo>
                  <a:lnTo>
                    <a:pt x="0" y="382807"/>
                  </a:lnTo>
                </a:path>
              </a:pathLst>
            </a:custGeom>
            <a:ln w="12192">
              <a:solidFill>
                <a:srgbClr val="000000"/>
              </a:solidFill>
            </a:ln>
          </p:spPr>
          <p:txBody>
            <a:bodyPr wrap="square" lIns="0" tIns="0" rIns="0" bIns="0" rtlCol="0"/>
            <a:lstStyle/>
            <a:p>
              <a:endParaRPr/>
            </a:p>
          </p:txBody>
        </p:sp>
        <p:sp>
          <p:nvSpPr>
            <p:cNvPr id="17" name="object 17"/>
            <p:cNvSpPr/>
            <p:nvPr/>
          </p:nvSpPr>
          <p:spPr>
            <a:xfrm>
              <a:off x="3238499" y="2758439"/>
              <a:ext cx="2542540" cy="944880"/>
            </a:xfrm>
            <a:custGeom>
              <a:avLst/>
              <a:gdLst/>
              <a:ahLst/>
              <a:cxnLst/>
              <a:rect l="l" t="t" r="r" b="b"/>
              <a:pathLst>
                <a:path w="2542540" h="944879">
                  <a:moveTo>
                    <a:pt x="1271015" y="0"/>
                  </a:moveTo>
                  <a:lnTo>
                    <a:pt x="1203516" y="654"/>
                  </a:lnTo>
                  <a:lnTo>
                    <a:pt x="1136934" y="2596"/>
                  </a:lnTo>
                  <a:lnTo>
                    <a:pt x="1071357" y="5794"/>
                  </a:lnTo>
                  <a:lnTo>
                    <a:pt x="1006873" y="10213"/>
                  </a:lnTo>
                  <a:lnTo>
                    <a:pt x="943570" y="15823"/>
                  </a:lnTo>
                  <a:lnTo>
                    <a:pt x="881536" y="22589"/>
                  </a:lnTo>
                  <a:lnTo>
                    <a:pt x="820858" y="30481"/>
                  </a:lnTo>
                  <a:lnTo>
                    <a:pt x="761625" y="39464"/>
                  </a:lnTo>
                  <a:lnTo>
                    <a:pt x="703924" y="49506"/>
                  </a:lnTo>
                  <a:lnTo>
                    <a:pt x="647843" y="60575"/>
                  </a:lnTo>
                  <a:lnTo>
                    <a:pt x="593470" y="72638"/>
                  </a:lnTo>
                  <a:lnTo>
                    <a:pt x="540893" y="85663"/>
                  </a:lnTo>
                  <a:lnTo>
                    <a:pt x="490200" y="99616"/>
                  </a:lnTo>
                  <a:lnTo>
                    <a:pt x="441478" y="114466"/>
                  </a:lnTo>
                  <a:lnTo>
                    <a:pt x="394816" y="130180"/>
                  </a:lnTo>
                  <a:lnTo>
                    <a:pt x="350301" y="146724"/>
                  </a:lnTo>
                  <a:lnTo>
                    <a:pt x="308021" y="164067"/>
                  </a:lnTo>
                  <a:lnTo>
                    <a:pt x="268064" y="182176"/>
                  </a:lnTo>
                  <a:lnTo>
                    <a:pt x="230518" y="201018"/>
                  </a:lnTo>
                  <a:lnTo>
                    <a:pt x="195471" y="220560"/>
                  </a:lnTo>
                  <a:lnTo>
                    <a:pt x="163011" y="240771"/>
                  </a:lnTo>
                  <a:lnTo>
                    <a:pt x="106201" y="283065"/>
                  </a:lnTo>
                  <a:lnTo>
                    <a:pt x="60792" y="327640"/>
                  </a:lnTo>
                  <a:lnTo>
                    <a:pt x="27487" y="374235"/>
                  </a:lnTo>
                  <a:lnTo>
                    <a:pt x="6989" y="422588"/>
                  </a:lnTo>
                  <a:lnTo>
                    <a:pt x="0" y="472439"/>
                  </a:lnTo>
                  <a:lnTo>
                    <a:pt x="1761" y="497525"/>
                  </a:lnTo>
                  <a:lnTo>
                    <a:pt x="15593" y="546641"/>
                  </a:lnTo>
                  <a:lnTo>
                    <a:pt x="42583" y="594134"/>
                  </a:lnTo>
                  <a:lnTo>
                    <a:pt x="82028" y="639744"/>
                  </a:lnTo>
                  <a:lnTo>
                    <a:pt x="133225" y="683207"/>
                  </a:lnTo>
                  <a:lnTo>
                    <a:pt x="195471" y="724262"/>
                  </a:lnTo>
                  <a:lnTo>
                    <a:pt x="230518" y="743806"/>
                  </a:lnTo>
                  <a:lnTo>
                    <a:pt x="268064" y="762649"/>
                  </a:lnTo>
                  <a:lnTo>
                    <a:pt x="308021" y="780760"/>
                  </a:lnTo>
                  <a:lnTo>
                    <a:pt x="350301" y="798106"/>
                  </a:lnTo>
                  <a:lnTo>
                    <a:pt x="394816" y="814653"/>
                  </a:lnTo>
                  <a:lnTo>
                    <a:pt x="441478" y="830370"/>
                  </a:lnTo>
                  <a:lnTo>
                    <a:pt x="490200" y="845224"/>
                  </a:lnTo>
                  <a:lnTo>
                    <a:pt x="540893" y="859181"/>
                  </a:lnTo>
                  <a:lnTo>
                    <a:pt x="593470" y="872210"/>
                  </a:lnTo>
                  <a:lnTo>
                    <a:pt x="647843" y="884277"/>
                  </a:lnTo>
                  <a:lnTo>
                    <a:pt x="703924" y="895350"/>
                  </a:lnTo>
                  <a:lnTo>
                    <a:pt x="761625" y="905397"/>
                  </a:lnTo>
                  <a:lnTo>
                    <a:pt x="820858" y="914383"/>
                  </a:lnTo>
                  <a:lnTo>
                    <a:pt x="881536" y="922278"/>
                  </a:lnTo>
                  <a:lnTo>
                    <a:pt x="943570" y="929048"/>
                  </a:lnTo>
                  <a:lnTo>
                    <a:pt x="1006873" y="934660"/>
                  </a:lnTo>
                  <a:lnTo>
                    <a:pt x="1071357" y="939082"/>
                  </a:lnTo>
                  <a:lnTo>
                    <a:pt x="1136934" y="942281"/>
                  </a:lnTo>
                  <a:lnTo>
                    <a:pt x="1203516" y="944224"/>
                  </a:lnTo>
                  <a:lnTo>
                    <a:pt x="1271015" y="944880"/>
                  </a:lnTo>
                  <a:lnTo>
                    <a:pt x="1338515" y="944224"/>
                  </a:lnTo>
                  <a:lnTo>
                    <a:pt x="1405097" y="942281"/>
                  </a:lnTo>
                  <a:lnTo>
                    <a:pt x="1470674" y="939082"/>
                  </a:lnTo>
                  <a:lnTo>
                    <a:pt x="1535158" y="934660"/>
                  </a:lnTo>
                  <a:lnTo>
                    <a:pt x="1598461" y="929048"/>
                  </a:lnTo>
                  <a:lnTo>
                    <a:pt x="1660495" y="922278"/>
                  </a:lnTo>
                  <a:lnTo>
                    <a:pt x="1721173" y="914383"/>
                  </a:lnTo>
                  <a:lnTo>
                    <a:pt x="1780406" y="905397"/>
                  </a:lnTo>
                  <a:lnTo>
                    <a:pt x="1838107" y="895350"/>
                  </a:lnTo>
                  <a:lnTo>
                    <a:pt x="1894188" y="884277"/>
                  </a:lnTo>
                  <a:lnTo>
                    <a:pt x="1948561" y="872210"/>
                  </a:lnTo>
                  <a:lnTo>
                    <a:pt x="2001138" y="859181"/>
                  </a:lnTo>
                  <a:lnTo>
                    <a:pt x="2051831" y="845224"/>
                  </a:lnTo>
                  <a:lnTo>
                    <a:pt x="2100553" y="830370"/>
                  </a:lnTo>
                  <a:lnTo>
                    <a:pt x="2147215" y="814653"/>
                  </a:lnTo>
                  <a:lnTo>
                    <a:pt x="2191730" y="798106"/>
                  </a:lnTo>
                  <a:lnTo>
                    <a:pt x="2234010" y="780760"/>
                  </a:lnTo>
                  <a:lnTo>
                    <a:pt x="2273967" y="762649"/>
                  </a:lnTo>
                  <a:lnTo>
                    <a:pt x="2311513" y="743806"/>
                  </a:lnTo>
                  <a:lnTo>
                    <a:pt x="2346560" y="724262"/>
                  </a:lnTo>
                  <a:lnTo>
                    <a:pt x="2379020" y="704052"/>
                  </a:lnTo>
                  <a:lnTo>
                    <a:pt x="2435830" y="661760"/>
                  </a:lnTo>
                  <a:lnTo>
                    <a:pt x="2481239" y="617191"/>
                  </a:lnTo>
                  <a:lnTo>
                    <a:pt x="2514544" y="570607"/>
                  </a:lnTo>
                  <a:lnTo>
                    <a:pt x="2535042" y="522269"/>
                  </a:lnTo>
                  <a:lnTo>
                    <a:pt x="2542032" y="472439"/>
                  </a:lnTo>
                  <a:lnTo>
                    <a:pt x="2540270" y="447343"/>
                  </a:lnTo>
                  <a:lnTo>
                    <a:pt x="2526438" y="398208"/>
                  </a:lnTo>
                  <a:lnTo>
                    <a:pt x="2499448" y="350701"/>
                  </a:lnTo>
                  <a:lnTo>
                    <a:pt x="2460003" y="305084"/>
                  </a:lnTo>
                  <a:lnTo>
                    <a:pt x="2408806" y="261617"/>
                  </a:lnTo>
                  <a:lnTo>
                    <a:pt x="2346560" y="220560"/>
                  </a:lnTo>
                  <a:lnTo>
                    <a:pt x="2311513" y="201018"/>
                  </a:lnTo>
                  <a:lnTo>
                    <a:pt x="2273967" y="182176"/>
                  </a:lnTo>
                  <a:lnTo>
                    <a:pt x="2234010" y="164067"/>
                  </a:lnTo>
                  <a:lnTo>
                    <a:pt x="2191730" y="146724"/>
                  </a:lnTo>
                  <a:lnTo>
                    <a:pt x="2147215" y="130180"/>
                  </a:lnTo>
                  <a:lnTo>
                    <a:pt x="2100553" y="114466"/>
                  </a:lnTo>
                  <a:lnTo>
                    <a:pt x="2051831" y="99616"/>
                  </a:lnTo>
                  <a:lnTo>
                    <a:pt x="2001138" y="85663"/>
                  </a:lnTo>
                  <a:lnTo>
                    <a:pt x="1948561" y="72638"/>
                  </a:lnTo>
                  <a:lnTo>
                    <a:pt x="1894188" y="60575"/>
                  </a:lnTo>
                  <a:lnTo>
                    <a:pt x="1838107" y="49506"/>
                  </a:lnTo>
                  <a:lnTo>
                    <a:pt x="1780406" y="39464"/>
                  </a:lnTo>
                  <a:lnTo>
                    <a:pt x="1721173" y="30481"/>
                  </a:lnTo>
                  <a:lnTo>
                    <a:pt x="1660495" y="22589"/>
                  </a:lnTo>
                  <a:lnTo>
                    <a:pt x="1598461" y="15823"/>
                  </a:lnTo>
                  <a:lnTo>
                    <a:pt x="1535158" y="10213"/>
                  </a:lnTo>
                  <a:lnTo>
                    <a:pt x="1470674" y="5794"/>
                  </a:lnTo>
                  <a:lnTo>
                    <a:pt x="1405097" y="2596"/>
                  </a:lnTo>
                  <a:lnTo>
                    <a:pt x="1338515" y="654"/>
                  </a:lnTo>
                  <a:lnTo>
                    <a:pt x="1271015" y="0"/>
                  </a:lnTo>
                  <a:close/>
                </a:path>
              </a:pathLst>
            </a:custGeom>
            <a:solidFill>
              <a:srgbClr val="CCEBFF"/>
            </a:solidFill>
          </p:spPr>
          <p:txBody>
            <a:bodyPr wrap="square" lIns="0" tIns="0" rIns="0" bIns="0" rtlCol="0"/>
            <a:lstStyle/>
            <a:p>
              <a:endParaRPr/>
            </a:p>
          </p:txBody>
        </p:sp>
        <p:sp>
          <p:nvSpPr>
            <p:cNvPr id="18" name="object 18"/>
            <p:cNvSpPr/>
            <p:nvPr/>
          </p:nvSpPr>
          <p:spPr>
            <a:xfrm>
              <a:off x="3238499" y="2758439"/>
              <a:ext cx="2542540" cy="944880"/>
            </a:xfrm>
            <a:custGeom>
              <a:avLst/>
              <a:gdLst/>
              <a:ahLst/>
              <a:cxnLst/>
              <a:rect l="l" t="t" r="r" b="b"/>
              <a:pathLst>
                <a:path w="2542540" h="944879">
                  <a:moveTo>
                    <a:pt x="0" y="472439"/>
                  </a:moveTo>
                  <a:lnTo>
                    <a:pt x="6989" y="422588"/>
                  </a:lnTo>
                  <a:lnTo>
                    <a:pt x="27487" y="374235"/>
                  </a:lnTo>
                  <a:lnTo>
                    <a:pt x="60792" y="327640"/>
                  </a:lnTo>
                  <a:lnTo>
                    <a:pt x="106201" y="283065"/>
                  </a:lnTo>
                  <a:lnTo>
                    <a:pt x="163011" y="240771"/>
                  </a:lnTo>
                  <a:lnTo>
                    <a:pt x="195471" y="220560"/>
                  </a:lnTo>
                  <a:lnTo>
                    <a:pt x="230518" y="201018"/>
                  </a:lnTo>
                  <a:lnTo>
                    <a:pt x="268064" y="182176"/>
                  </a:lnTo>
                  <a:lnTo>
                    <a:pt x="308021" y="164067"/>
                  </a:lnTo>
                  <a:lnTo>
                    <a:pt x="350301" y="146724"/>
                  </a:lnTo>
                  <a:lnTo>
                    <a:pt x="394816" y="130180"/>
                  </a:lnTo>
                  <a:lnTo>
                    <a:pt x="441478" y="114466"/>
                  </a:lnTo>
                  <a:lnTo>
                    <a:pt x="490200" y="99616"/>
                  </a:lnTo>
                  <a:lnTo>
                    <a:pt x="540893" y="85663"/>
                  </a:lnTo>
                  <a:lnTo>
                    <a:pt x="593470" y="72638"/>
                  </a:lnTo>
                  <a:lnTo>
                    <a:pt x="647843" y="60575"/>
                  </a:lnTo>
                  <a:lnTo>
                    <a:pt x="703924" y="49506"/>
                  </a:lnTo>
                  <a:lnTo>
                    <a:pt x="761625" y="39464"/>
                  </a:lnTo>
                  <a:lnTo>
                    <a:pt x="820858" y="30481"/>
                  </a:lnTo>
                  <a:lnTo>
                    <a:pt x="881536" y="22589"/>
                  </a:lnTo>
                  <a:lnTo>
                    <a:pt x="943570" y="15823"/>
                  </a:lnTo>
                  <a:lnTo>
                    <a:pt x="1006873" y="10213"/>
                  </a:lnTo>
                  <a:lnTo>
                    <a:pt x="1071357" y="5794"/>
                  </a:lnTo>
                  <a:lnTo>
                    <a:pt x="1136934" y="2596"/>
                  </a:lnTo>
                  <a:lnTo>
                    <a:pt x="1203516" y="654"/>
                  </a:lnTo>
                  <a:lnTo>
                    <a:pt x="1271015" y="0"/>
                  </a:lnTo>
                  <a:lnTo>
                    <a:pt x="1338515" y="654"/>
                  </a:lnTo>
                  <a:lnTo>
                    <a:pt x="1405097" y="2596"/>
                  </a:lnTo>
                  <a:lnTo>
                    <a:pt x="1470674" y="5794"/>
                  </a:lnTo>
                  <a:lnTo>
                    <a:pt x="1535158" y="10213"/>
                  </a:lnTo>
                  <a:lnTo>
                    <a:pt x="1598461" y="15823"/>
                  </a:lnTo>
                  <a:lnTo>
                    <a:pt x="1660495" y="22589"/>
                  </a:lnTo>
                  <a:lnTo>
                    <a:pt x="1721173" y="30481"/>
                  </a:lnTo>
                  <a:lnTo>
                    <a:pt x="1780406" y="39464"/>
                  </a:lnTo>
                  <a:lnTo>
                    <a:pt x="1838107" y="49506"/>
                  </a:lnTo>
                  <a:lnTo>
                    <a:pt x="1894188" y="60575"/>
                  </a:lnTo>
                  <a:lnTo>
                    <a:pt x="1948561" y="72638"/>
                  </a:lnTo>
                  <a:lnTo>
                    <a:pt x="2001138" y="85663"/>
                  </a:lnTo>
                  <a:lnTo>
                    <a:pt x="2051831" y="99616"/>
                  </a:lnTo>
                  <a:lnTo>
                    <a:pt x="2100553" y="114466"/>
                  </a:lnTo>
                  <a:lnTo>
                    <a:pt x="2147215" y="130180"/>
                  </a:lnTo>
                  <a:lnTo>
                    <a:pt x="2191730" y="146724"/>
                  </a:lnTo>
                  <a:lnTo>
                    <a:pt x="2234010" y="164067"/>
                  </a:lnTo>
                  <a:lnTo>
                    <a:pt x="2273967" y="182176"/>
                  </a:lnTo>
                  <a:lnTo>
                    <a:pt x="2311513" y="201018"/>
                  </a:lnTo>
                  <a:lnTo>
                    <a:pt x="2346560" y="220560"/>
                  </a:lnTo>
                  <a:lnTo>
                    <a:pt x="2379020" y="240771"/>
                  </a:lnTo>
                  <a:lnTo>
                    <a:pt x="2435830" y="283065"/>
                  </a:lnTo>
                  <a:lnTo>
                    <a:pt x="2481239" y="327640"/>
                  </a:lnTo>
                  <a:lnTo>
                    <a:pt x="2514544" y="374235"/>
                  </a:lnTo>
                  <a:lnTo>
                    <a:pt x="2535042" y="422588"/>
                  </a:lnTo>
                  <a:lnTo>
                    <a:pt x="2542032" y="472439"/>
                  </a:lnTo>
                  <a:lnTo>
                    <a:pt x="2540270" y="497525"/>
                  </a:lnTo>
                  <a:lnTo>
                    <a:pt x="2526438" y="546641"/>
                  </a:lnTo>
                  <a:lnTo>
                    <a:pt x="2499448" y="594134"/>
                  </a:lnTo>
                  <a:lnTo>
                    <a:pt x="2460003" y="639744"/>
                  </a:lnTo>
                  <a:lnTo>
                    <a:pt x="2408806" y="683207"/>
                  </a:lnTo>
                  <a:lnTo>
                    <a:pt x="2346560" y="724262"/>
                  </a:lnTo>
                  <a:lnTo>
                    <a:pt x="2311513" y="743806"/>
                  </a:lnTo>
                  <a:lnTo>
                    <a:pt x="2273967" y="762649"/>
                  </a:lnTo>
                  <a:lnTo>
                    <a:pt x="2234010" y="780760"/>
                  </a:lnTo>
                  <a:lnTo>
                    <a:pt x="2191730" y="798106"/>
                  </a:lnTo>
                  <a:lnTo>
                    <a:pt x="2147215" y="814653"/>
                  </a:lnTo>
                  <a:lnTo>
                    <a:pt x="2100553" y="830370"/>
                  </a:lnTo>
                  <a:lnTo>
                    <a:pt x="2051831" y="845224"/>
                  </a:lnTo>
                  <a:lnTo>
                    <a:pt x="2001138" y="859181"/>
                  </a:lnTo>
                  <a:lnTo>
                    <a:pt x="1948561" y="872210"/>
                  </a:lnTo>
                  <a:lnTo>
                    <a:pt x="1894188" y="884277"/>
                  </a:lnTo>
                  <a:lnTo>
                    <a:pt x="1838107" y="895350"/>
                  </a:lnTo>
                  <a:lnTo>
                    <a:pt x="1780406" y="905397"/>
                  </a:lnTo>
                  <a:lnTo>
                    <a:pt x="1721173" y="914383"/>
                  </a:lnTo>
                  <a:lnTo>
                    <a:pt x="1660495" y="922278"/>
                  </a:lnTo>
                  <a:lnTo>
                    <a:pt x="1598461" y="929048"/>
                  </a:lnTo>
                  <a:lnTo>
                    <a:pt x="1535158" y="934660"/>
                  </a:lnTo>
                  <a:lnTo>
                    <a:pt x="1470674" y="939082"/>
                  </a:lnTo>
                  <a:lnTo>
                    <a:pt x="1405097" y="942281"/>
                  </a:lnTo>
                  <a:lnTo>
                    <a:pt x="1338515" y="944224"/>
                  </a:lnTo>
                  <a:lnTo>
                    <a:pt x="1271015" y="944880"/>
                  </a:lnTo>
                  <a:lnTo>
                    <a:pt x="1203516" y="944224"/>
                  </a:lnTo>
                  <a:lnTo>
                    <a:pt x="1136934" y="942281"/>
                  </a:lnTo>
                  <a:lnTo>
                    <a:pt x="1071357" y="939082"/>
                  </a:lnTo>
                  <a:lnTo>
                    <a:pt x="1006873" y="934660"/>
                  </a:lnTo>
                  <a:lnTo>
                    <a:pt x="943570" y="929048"/>
                  </a:lnTo>
                  <a:lnTo>
                    <a:pt x="881536" y="922278"/>
                  </a:lnTo>
                  <a:lnTo>
                    <a:pt x="820858" y="914383"/>
                  </a:lnTo>
                  <a:lnTo>
                    <a:pt x="761625" y="905397"/>
                  </a:lnTo>
                  <a:lnTo>
                    <a:pt x="703924" y="895350"/>
                  </a:lnTo>
                  <a:lnTo>
                    <a:pt x="647843" y="884277"/>
                  </a:lnTo>
                  <a:lnTo>
                    <a:pt x="593470" y="872210"/>
                  </a:lnTo>
                  <a:lnTo>
                    <a:pt x="540893" y="859181"/>
                  </a:lnTo>
                  <a:lnTo>
                    <a:pt x="490200" y="845224"/>
                  </a:lnTo>
                  <a:lnTo>
                    <a:pt x="441478" y="830370"/>
                  </a:lnTo>
                  <a:lnTo>
                    <a:pt x="394816" y="814653"/>
                  </a:lnTo>
                  <a:lnTo>
                    <a:pt x="350301" y="798106"/>
                  </a:lnTo>
                  <a:lnTo>
                    <a:pt x="308021" y="780760"/>
                  </a:lnTo>
                  <a:lnTo>
                    <a:pt x="268064" y="762649"/>
                  </a:lnTo>
                  <a:lnTo>
                    <a:pt x="230518" y="743806"/>
                  </a:lnTo>
                  <a:lnTo>
                    <a:pt x="195471" y="724262"/>
                  </a:lnTo>
                  <a:lnTo>
                    <a:pt x="163011" y="704052"/>
                  </a:lnTo>
                  <a:lnTo>
                    <a:pt x="106201" y="661760"/>
                  </a:lnTo>
                  <a:lnTo>
                    <a:pt x="60792" y="617191"/>
                  </a:lnTo>
                  <a:lnTo>
                    <a:pt x="27487" y="570607"/>
                  </a:lnTo>
                  <a:lnTo>
                    <a:pt x="6989" y="522269"/>
                  </a:lnTo>
                  <a:lnTo>
                    <a:pt x="0" y="472439"/>
                  </a:lnTo>
                  <a:close/>
                </a:path>
              </a:pathLst>
            </a:custGeom>
            <a:ln w="12192">
              <a:solidFill>
                <a:srgbClr val="009999"/>
              </a:solidFill>
            </a:ln>
          </p:spPr>
          <p:txBody>
            <a:bodyPr wrap="square" lIns="0" tIns="0" rIns="0" bIns="0" rtlCol="0"/>
            <a:lstStyle/>
            <a:p>
              <a:endParaRPr/>
            </a:p>
          </p:txBody>
        </p:sp>
      </p:grpSp>
      <p:sp>
        <p:nvSpPr>
          <p:cNvPr id="19" name="object 19"/>
          <p:cNvSpPr txBox="1"/>
          <p:nvPr/>
        </p:nvSpPr>
        <p:spPr>
          <a:xfrm>
            <a:off x="3411473" y="1539951"/>
            <a:ext cx="2334895" cy="1120775"/>
          </a:xfrm>
          <a:prstGeom prst="rect">
            <a:avLst/>
          </a:prstGeom>
        </p:spPr>
        <p:txBody>
          <a:bodyPr vert="horz" wrap="square" lIns="0" tIns="13335" rIns="0" bIns="0" rtlCol="0">
            <a:spAutoFit/>
          </a:bodyPr>
          <a:lstStyle/>
          <a:p>
            <a:pPr marL="1279525">
              <a:lnSpc>
                <a:spcPct val="100000"/>
              </a:lnSpc>
              <a:spcBef>
                <a:spcPts val="105"/>
              </a:spcBef>
            </a:pPr>
            <a:r>
              <a:rPr sz="2000" b="1" dirty="0">
                <a:solidFill>
                  <a:srgbClr val="000001"/>
                </a:solidFill>
                <a:latin typeface="Times New Roman"/>
                <a:cs typeface="Times New Roman"/>
              </a:rPr>
              <a:t>Memory</a:t>
            </a:r>
            <a:endParaRPr sz="2000">
              <a:latin typeface="Times New Roman"/>
              <a:cs typeface="Times New Roman"/>
            </a:endParaRPr>
          </a:p>
          <a:p>
            <a:pPr marL="1279525">
              <a:lnSpc>
                <a:spcPct val="100000"/>
              </a:lnSpc>
            </a:pPr>
            <a:r>
              <a:rPr sz="2000" b="1" dirty="0">
                <a:solidFill>
                  <a:srgbClr val="000001"/>
                </a:solidFill>
                <a:latin typeface="Times New Roman"/>
                <a:cs typeface="Times New Roman"/>
              </a:rPr>
              <a:t>Structu</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a:p>
            <a:pPr marL="12700">
              <a:lnSpc>
                <a:spcPct val="100000"/>
              </a:lnSpc>
              <a:spcBef>
                <a:spcPts val="935"/>
              </a:spcBef>
            </a:pPr>
            <a:r>
              <a:rPr sz="2400" b="1" spc="-5" dirty="0">
                <a:solidFill>
                  <a:srgbClr val="000001"/>
                </a:solidFill>
                <a:latin typeface="Times New Roman"/>
                <a:cs typeface="Times New Roman"/>
              </a:rPr>
              <a:t>Organization</a:t>
            </a:r>
            <a:endParaRPr sz="2400">
              <a:latin typeface="Times New Roman"/>
              <a:cs typeface="Times New Roman"/>
            </a:endParaRPr>
          </a:p>
        </p:txBody>
      </p:sp>
      <p:sp>
        <p:nvSpPr>
          <p:cNvPr id="21" name="object 21"/>
          <p:cNvSpPr txBox="1"/>
          <p:nvPr/>
        </p:nvSpPr>
        <p:spPr>
          <a:xfrm>
            <a:off x="215798" y="6343115"/>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5</a:t>
            </a:fld>
            <a:endParaRPr sz="1400">
              <a:latin typeface="Arial"/>
              <a:cs typeface="Arial"/>
            </a:endParaRPr>
          </a:p>
        </p:txBody>
      </p:sp>
      <p:sp>
        <p:nvSpPr>
          <p:cNvPr id="20" name="object 20"/>
          <p:cNvSpPr txBox="1"/>
          <p:nvPr/>
        </p:nvSpPr>
        <p:spPr>
          <a:xfrm>
            <a:off x="3117595" y="2993593"/>
            <a:ext cx="2696210" cy="1198245"/>
          </a:xfrm>
          <a:prstGeom prst="rect">
            <a:avLst/>
          </a:prstGeom>
        </p:spPr>
        <p:txBody>
          <a:bodyPr vert="horz" wrap="square" lIns="0" tIns="12065" rIns="0" bIns="0" rtlCol="0">
            <a:spAutoFit/>
          </a:bodyPr>
          <a:lstStyle/>
          <a:p>
            <a:pPr marR="5080" algn="r">
              <a:lnSpc>
                <a:spcPct val="100000"/>
              </a:lnSpc>
              <a:spcBef>
                <a:spcPts val="95"/>
              </a:spcBef>
            </a:pPr>
            <a:r>
              <a:rPr sz="2800" b="1" spc="-5" dirty="0">
                <a:solidFill>
                  <a:srgbClr val="FF0066"/>
                </a:solidFill>
                <a:latin typeface="Times New Roman"/>
                <a:cs typeface="Times New Roman"/>
              </a:rPr>
              <a:t>Computer</a:t>
            </a:r>
            <a:r>
              <a:rPr sz="2800" b="1" spc="-80" dirty="0">
                <a:solidFill>
                  <a:srgbClr val="FF0066"/>
                </a:solidFill>
                <a:latin typeface="Times New Roman"/>
                <a:cs typeface="Times New Roman"/>
              </a:rPr>
              <a:t> </a:t>
            </a:r>
            <a:r>
              <a:rPr sz="2800" b="1" spc="-5" dirty="0">
                <a:solidFill>
                  <a:srgbClr val="FF0066"/>
                </a:solidFill>
                <a:latin typeface="Times New Roman"/>
                <a:cs typeface="Times New Roman"/>
              </a:rPr>
              <a:t>system</a:t>
            </a:r>
            <a:endParaRPr sz="2800">
              <a:latin typeface="Times New Roman"/>
              <a:cs typeface="Times New Roman"/>
            </a:endParaRPr>
          </a:p>
          <a:p>
            <a:pPr>
              <a:lnSpc>
                <a:spcPct val="100000"/>
              </a:lnSpc>
              <a:spcBef>
                <a:spcPts val="5"/>
              </a:spcBef>
            </a:pPr>
            <a:endParaRPr sz="2600">
              <a:latin typeface="Times New Roman"/>
              <a:cs typeface="Times New Roman"/>
            </a:endParaRPr>
          </a:p>
          <a:p>
            <a:pPr marR="86360" algn="r">
              <a:lnSpc>
                <a:spcPct val="100000"/>
              </a:lnSpc>
            </a:pPr>
            <a:r>
              <a:rPr sz="2400" b="1" dirty="0">
                <a:solidFill>
                  <a:srgbClr val="FF9966"/>
                </a:solidFill>
                <a:latin typeface="Times New Roman"/>
                <a:cs typeface="Times New Roman"/>
              </a:rPr>
              <a:t>Operating</a:t>
            </a:r>
            <a:r>
              <a:rPr sz="2400" b="1" spc="-120" dirty="0">
                <a:solidFill>
                  <a:srgbClr val="FF9966"/>
                </a:solidFill>
                <a:latin typeface="Times New Roman"/>
                <a:cs typeface="Times New Roman"/>
              </a:rPr>
              <a:t> </a:t>
            </a:r>
            <a:r>
              <a:rPr sz="2400" b="1" dirty="0">
                <a:solidFill>
                  <a:srgbClr val="FF9966"/>
                </a:solidFill>
                <a:latin typeface="Times New Roman"/>
                <a:cs typeface="Times New Roman"/>
              </a:rPr>
              <a:t>system</a:t>
            </a:r>
            <a:endParaRPr sz="24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17803" y="164033"/>
            <a:ext cx="4444797" cy="514350"/>
          </a:xfrm>
          <a:prstGeom prst="rect">
            <a:avLst/>
          </a:prstGeom>
        </p:spPr>
        <p:txBody>
          <a:bodyPr vert="horz" wrap="square" lIns="0" tIns="13335" rIns="0" bIns="0" rtlCol="0">
            <a:spAutoFit/>
          </a:bodyPr>
          <a:lstStyle/>
          <a:p>
            <a:pPr marL="12700">
              <a:lnSpc>
                <a:spcPct val="100000"/>
              </a:lnSpc>
              <a:spcBef>
                <a:spcPts val="105"/>
              </a:spcBef>
            </a:pPr>
            <a:r>
              <a:rPr sz="3200" dirty="0"/>
              <a:t>System</a:t>
            </a:r>
            <a:r>
              <a:rPr sz="3200" spc="-60" dirty="0"/>
              <a:t> </a:t>
            </a:r>
            <a:r>
              <a:rPr sz="3200" dirty="0"/>
              <a:t>model</a:t>
            </a:r>
          </a:p>
        </p:txBody>
      </p:sp>
      <p:sp>
        <p:nvSpPr>
          <p:cNvPr id="12" name="object 12"/>
          <p:cNvSpPr txBox="1"/>
          <p:nvPr/>
        </p:nvSpPr>
        <p:spPr>
          <a:xfrm>
            <a:off x="1727454" y="800227"/>
            <a:ext cx="6730746" cy="974626"/>
          </a:xfrm>
          <a:prstGeom prst="rect">
            <a:avLst/>
          </a:prstGeom>
        </p:spPr>
        <p:txBody>
          <a:bodyPr vert="horz" wrap="square" lIns="0" tIns="12700" rIns="0" bIns="0" rtlCol="0">
            <a:spAutoFit/>
          </a:bodyPr>
          <a:lstStyle/>
          <a:p>
            <a:pPr marL="387985" indent="-375920">
              <a:lnSpc>
                <a:spcPts val="2450"/>
              </a:lnSpc>
              <a:spcBef>
                <a:spcPts val="100"/>
              </a:spcBef>
              <a:buAutoNum type="alphaLcParenBoth"/>
              <a:tabLst>
                <a:tab pos="388620" algn="l"/>
              </a:tabLst>
            </a:pPr>
            <a:r>
              <a:rPr sz="2400" b="1" dirty="0">
                <a:solidFill>
                  <a:srgbClr val="003366"/>
                </a:solidFill>
                <a:latin typeface="Liberation Sans Narrow"/>
                <a:cs typeface="Liberation Sans Narrow"/>
              </a:rPr>
              <a:t>A </a:t>
            </a:r>
            <a:r>
              <a:rPr sz="2400" b="1" spc="-5" dirty="0">
                <a:solidFill>
                  <a:srgbClr val="003366"/>
                </a:solidFill>
                <a:latin typeface="Liberation Sans Narrow"/>
                <a:cs typeface="Liberation Sans Narrow"/>
              </a:rPr>
              <a:t>single </a:t>
            </a:r>
            <a:r>
              <a:rPr sz="2400" b="1" dirty="0">
                <a:solidFill>
                  <a:srgbClr val="003366"/>
                </a:solidFill>
                <a:latin typeface="Liberation Sans Narrow"/>
                <a:cs typeface="Liberation Sans Narrow"/>
              </a:rPr>
              <a:t>real machine </a:t>
            </a:r>
            <a:r>
              <a:rPr sz="2400" b="1" spc="-5" dirty="0">
                <a:solidFill>
                  <a:srgbClr val="003366"/>
                </a:solidFill>
                <a:latin typeface="Liberation Sans Narrow"/>
                <a:cs typeface="Liberation Sans Narrow"/>
              </a:rPr>
              <a:t>and single</a:t>
            </a:r>
            <a:r>
              <a:rPr sz="2400" b="1" spc="15" dirty="0">
                <a:solidFill>
                  <a:srgbClr val="003366"/>
                </a:solidFill>
                <a:latin typeface="Liberation Sans Narrow"/>
                <a:cs typeface="Liberation Sans Narrow"/>
              </a:rPr>
              <a:t> </a:t>
            </a:r>
            <a:r>
              <a:rPr sz="2400" b="1" spc="-5" dirty="0">
                <a:solidFill>
                  <a:srgbClr val="003366"/>
                </a:solidFill>
                <a:latin typeface="Liberation Sans Narrow"/>
                <a:cs typeface="Liberation Sans Narrow"/>
              </a:rPr>
              <a:t>kernel</a:t>
            </a:r>
            <a:endParaRPr sz="2400" dirty="0">
              <a:latin typeface="Liberation Sans Narrow"/>
              <a:cs typeface="Liberation Sans Narrow"/>
            </a:endParaRPr>
          </a:p>
          <a:p>
            <a:pPr marL="399415" indent="-387350">
              <a:lnSpc>
                <a:spcPts val="2450"/>
              </a:lnSpc>
              <a:buAutoNum type="alphaLcParenBoth"/>
              <a:tabLst>
                <a:tab pos="400050" algn="l"/>
              </a:tabLst>
            </a:pPr>
            <a:r>
              <a:rPr sz="2400" b="1" dirty="0">
                <a:solidFill>
                  <a:srgbClr val="003366"/>
                </a:solidFill>
                <a:latin typeface="Liberation Sans Narrow"/>
                <a:cs typeface="Liberation Sans Narrow"/>
              </a:rPr>
              <a:t>Several </a:t>
            </a:r>
            <a:r>
              <a:rPr sz="2400" b="1" spc="-5" dirty="0">
                <a:solidFill>
                  <a:srgbClr val="003366"/>
                </a:solidFill>
                <a:latin typeface="Liberation Sans Narrow"/>
                <a:cs typeface="Liberation Sans Narrow"/>
              </a:rPr>
              <a:t>virtual </a:t>
            </a:r>
            <a:r>
              <a:rPr sz="2400" b="1" dirty="0">
                <a:solidFill>
                  <a:srgbClr val="003366"/>
                </a:solidFill>
                <a:latin typeface="Liberation Sans Narrow"/>
                <a:cs typeface="Liberation Sans Narrow"/>
              </a:rPr>
              <a:t>machines </a:t>
            </a:r>
            <a:r>
              <a:rPr sz="2400" b="1" spc="-5" dirty="0">
                <a:solidFill>
                  <a:srgbClr val="003366"/>
                </a:solidFill>
                <a:latin typeface="Liberation Sans Narrow"/>
                <a:cs typeface="Liberation Sans Narrow"/>
              </a:rPr>
              <a:t>and several</a:t>
            </a:r>
            <a:r>
              <a:rPr sz="2400" b="1" spc="50" dirty="0">
                <a:solidFill>
                  <a:srgbClr val="003366"/>
                </a:solidFill>
                <a:latin typeface="Liberation Sans Narrow"/>
                <a:cs typeface="Liberation Sans Narrow"/>
              </a:rPr>
              <a:t> </a:t>
            </a:r>
            <a:r>
              <a:rPr sz="2400" b="1" spc="-10" dirty="0">
                <a:solidFill>
                  <a:srgbClr val="003366"/>
                </a:solidFill>
                <a:latin typeface="Liberation Sans Narrow"/>
                <a:cs typeface="Liberation Sans Narrow"/>
              </a:rPr>
              <a:t>kernels</a:t>
            </a:r>
            <a:endParaRPr sz="2400" dirty="0">
              <a:latin typeface="Liberation Sans Narrow"/>
              <a:cs typeface="Liberation Sans Narrow"/>
            </a:endParaRPr>
          </a:p>
        </p:txBody>
      </p:sp>
      <p:sp>
        <p:nvSpPr>
          <p:cNvPr id="13" name="object 13"/>
          <p:cNvSpPr/>
          <p:nvPr/>
        </p:nvSpPr>
        <p:spPr>
          <a:xfrm>
            <a:off x="787908" y="1824227"/>
            <a:ext cx="7200900" cy="4541520"/>
          </a:xfrm>
          <a:prstGeom prst="rect">
            <a:avLst/>
          </a:prstGeom>
          <a:blipFill>
            <a:blip r:embed="rId3" cstate="print"/>
            <a:stretch>
              <a:fillRect/>
            </a:stretch>
          </a:blipFill>
        </p:spPr>
        <p:txBody>
          <a:bodyPr wrap="square" lIns="0" tIns="0" rIns="0" bIns="0" rtlCol="0"/>
          <a:lstStyle/>
          <a:p>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55750" y="393318"/>
            <a:ext cx="3406649" cy="635000"/>
          </a:xfrm>
          <a:prstGeom prst="rect">
            <a:avLst/>
          </a:prstGeom>
        </p:spPr>
        <p:txBody>
          <a:bodyPr vert="horz" wrap="square" lIns="0" tIns="12065" rIns="0" bIns="0" rtlCol="0">
            <a:spAutoFit/>
          </a:bodyPr>
          <a:lstStyle/>
          <a:p>
            <a:pPr marL="12700">
              <a:lnSpc>
                <a:spcPct val="100000"/>
              </a:lnSpc>
              <a:spcBef>
                <a:spcPts val="95"/>
              </a:spcBef>
            </a:pPr>
            <a:r>
              <a:rPr spc="-10" dirty="0"/>
              <a:t>Operation</a:t>
            </a:r>
          </a:p>
        </p:txBody>
      </p:sp>
      <p:sp>
        <p:nvSpPr>
          <p:cNvPr id="4" name="object 4"/>
          <p:cNvSpPr txBox="1"/>
          <p:nvPr/>
        </p:nvSpPr>
        <p:spPr>
          <a:xfrm>
            <a:off x="435051" y="1226311"/>
            <a:ext cx="8220709" cy="1927860"/>
          </a:xfrm>
          <a:prstGeom prst="rect">
            <a:avLst/>
          </a:prstGeom>
        </p:spPr>
        <p:txBody>
          <a:bodyPr vert="horz" wrap="square" lIns="0" tIns="12700" rIns="0" bIns="0" rtlCol="0">
            <a:spAutoFit/>
          </a:bodyPr>
          <a:lstStyle/>
          <a:p>
            <a:pPr marL="355600" marR="530860" indent="-342900">
              <a:lnSpc>
                <a:spcPct val="100000"/>
              </a:lnSpc>
              <a:spcBef>
                <a:spcPts val="100"/>
              </a:spcBef>
              <a:buClr>
                <a:srgbClr val="006666"/>
              </a:buClr>
              <a:buFont typeface="Wingdings"/>
              <a:buChar char=""/>
              <a:tabLst>
                <a:tab pos="354965" algn="l"/>
                <a:tab pos="355600" algn="l"/>
              </a:tabLst>
            </a:pPr>
            <a:r>
              <a:rPr sz="2400" b="1" dirty="0">
                <a:solidFill>
                  <a:srgbClr val="003300"/>
                </a:solidFill>
                <a:latin typeface="Arial"/>
                <a:cs typeface="Arial"/>
              </a:rPr>
              <a:t>The VM </a:t>
            </a:r>
            <a:r>
              <a:rPr sz="2400" b="1" spc="-5" dirty="0">
                <a:solidFill>
                  <a:srgbClr val="003300"/>
                </a:solidFill>
                <a:latin typeface="Arial"/>
                <a:cs typeface="Arial"/>
              </a:rPr>
              <a:t>system </a:t>
            </a:r>
            <a:r>
              <a:rPr sz="2400" b="1" dirty="0">
                <a:solidFill>
                  <a:srgbClr val="003300"/>
                </a:solidFill>
                <a:latin typeface="Arial"/>
                <a:cs typeface="Arial"/>
              </a:rPr>
              <a:t>allows </a:t>
            </a:r>
            <a:r>
              <a:rPr sz="2400" b="1" spc="-5" dirty="0">
                <a:solidFill>
                  <a:srgbClr val="003300"/>
                </a:solidFill>
                <a:latin typeface="Arial"/>
                <a:cs typeface="Arial"/>
              </a:rPr>
              <a:t>unprivileged </a:t>
            </a:r>
            <a:r>
              <a:rPr sz="2400" b="1" dirty="0">
                <a:solidFill>
                  <a:srgbClr val="003300"/>
                </a:solidFill>
                <a:latin typeface="Arial"/>
                <a:cs typeface="Arial"/>
              </a:rPr>
              <a:t>instructions</a:t>
            </a:r>
            <a:r>
              <a:rPr sz="2400" b="1" spc="-100" dirty="0">
                <a:solidFill>
                  <a:srgbClr val="003300"/>
                </a:solidFill>
                <a:latin typeface="Arial"/>
                <a:cs typeface="Arial"/>
              </a:rPr>
              <a:t> </a:t>
            </a:r>
            <a:r>
              <a:rPr sz="2400" b="1" dirty="0">
                <a:solidFill>
                  <a:srgbClr val="003300"/>
                </a:solidFill>
                <a:latin typeface="Arial"/>
                <a:cs typeface="Arial"/>
              </a:rPr>
              <a:t>to  </a:t>
            </a:r>
            <a:r>
              <a:rPr sz="2400" b="1" spc="-5" dirty="0">
                <a:solidFill>
                  <a:srgbClr val="003300"/>
                </a:solidFill>
                <a:latin typeface="Arial"/>
                <a:cs typeface="Arial"/>
              </a:rPr>
              <a:t>execute</a:t>
            </a:r>
            <a:r>
              <a:rPr sz="2400" b="1" spc="5" dirty="0">
                <a:solidFill>
                  <a:srgbClr val="003300"/>
                </a:solidFill>
                <a:latin typeface="Arial"/>
                <a:cs typeface="Arial"/>
              </a:rPr>
              <a:t> </a:t>
            </a:r>
            <a:r>
              <a:rPr sz="2400" b="1" dirty="0">
                <a:solidFill>
                  <a:srgbClr val="003300"/>
                </a:solidFill>
                <a:latin typeface="Arial"/>
                <a:cs typeface="Arial"/>
              </a:rPr>
              <a:t>normally</a:t>
            </a:r>
            <a:endParaRPr sz="2400">
              <a:latin typeface="Arial"/>
              <a:cs typeface="Arial"/>
            </a:endParaRPr>
          </a:p>
          <a:p>
            <a:pPr marL="355600" marR="5080" indent="-342900">
              <a:lnSpc>
                <a:spcPct val="100000"/>
              </a:lnSpc>
              <a:spcBef>
                <a:spcPts val="575"/>
              </a:spcBef>
              <a:buClr>
                <a:srgbClr val="006666"/>
              </a:buClr>
              <a:buFont typeface="Wingdings"/>
              <a:buChar char=""/>
              <a:tabLst>
                <a:tab pos="354965" algn="l"/>
                <a:tab pos="355600" algn="l"/>
              </a:tabLst>
            </a:pPr>
            <a:r>
              <a:rPr sz="2400" b="1" spc="-5" dirty="0">
                <a:solidFill>
                  <a:srgbClr val="003300"/>
                </a:solidFill>
                <a:latin typeface="Arial"/>
                <a:cs typeface="Arial"/>
              </a:rPr>
              <a:t>System calls </a:t>
            </a:r>
            <a:r>
              <a:rPr sz="2400" b="1" dirty="0">
                <a:solidFill>
                  <a:srgbClr val="003300"/>
                </a:solidFill>
                <a:latin typeface="Arial"/>
                <a:cs typeface="Arial"/>
              </a:rPr>
              <a:t>are </a:t>
            </a:r>
            <a:r>
              <a:rPr sz="2400" b="1" spc="-5" dirty="0">
                <a:solidFill>
                  <a:srgbClr val="003300"/>
                </a:solidFill>
                <a:latin typeface="Arial"/>
                <a:cs typeface="Arial"/>
              </a:rPr>
              <a:t>executed </a:t>
            </a:r>
            <a:r>
              <a:rPr sz="2400" b="1" dirty="0">
                <a:solidFill>
                  <a:srgbClr val="003300"/>
                </a:solidFill>
                <a:latin typeface="Arial"/>
                <a:cs typeface="Arial"/>
              </a:rPr>
              <a:t>by the VM </a:t>
            </a:r>
            <a:r>
              <a:rPr sz="2400" b="1" spc="-5" dirty="0">
                <a:solidFill>
                  <a:srgbClr val="003300"/>
                </a:solidFill>
                <a:latin typeface="Arial"/>
                <a:cs typeface="Arial"/>
              </a:rPr>
              <a:t>system and </a:t>
            </a:r>
            <a:r>
              <a:rPr sz="2400" b="1" dirty="0">
                <a:solidFill>
                  <a:srgbClr val="003300"/>
                </a:solidFill>
                <a:latin typeface="Arial"/>
                <a:cs typeface="Arial"/>
              </a:rPr>
              <a:t>the  </a:t>
            </a:r>
            <a:r>
              <a:rPr sz="2400" b="1" spc="-5" dirty="0">
                <a:solidFill>
                  <a:srgbClr val="003300"/>
                </a:solidFill>
                <a:latin typeface="Arial"/>
                <a:cs typeface="Arial"/>
              </a:rPr>
              <a:t>results are passed </a:t>
            </a:r>
            <a:r>
              <a:rPr sz="2400" b="1" dirty="0">
                <a:solidFill>
                  <a:srgbClr val="003300"/>
                </a:solidFill>
                <a:latin typeface="Arial"/>
                <a:cs typeface="Arial"/>
              </a:rPr>
              <a:t>to the virtual machine on </a:t>
            </a:r>
            <a:r>
              <a:rPr sz="2400" b="1" spc="5" dirty="0">
                <a:solidFill>
                  <a:srgbClr val="003300"/>
                </a:solidFill>
                <a:latin typeface="Arial"/>
                <a:cs typeface="Arial"/>
              </a:rPr>
              <a:t>which</a:t>
            </a:r>
            <a:r>
              <a:rPr sz="2400" b="1" spc="-120" dirty="0">
                <a:solidFill>
                  <a:srgbClr val="003300"/>
                </a:solidFill>
                <a:latin typeface="Arial"/>
                <a:cs typeface="Arial"/>
              </a:rPr>
              <a:t> </a:t>
            </a:r>
            <a:r>
              <a:rPr sz="2400" b="1" dirty="0">
                <a:solidFill>
                  <a:srgbClr val="003300"/>
                </a:solidFill>
                <a:latin typeface="Arial"/>
                <a:cs typeface="Arial"/>
              </a:rPr>
              <a:t>the  </a:t>
            </a:r>
            <a:r>
              <a:rPr sz="2400" b="1" spc="-5" dirty="0">
                <a:solidFill>
                  <a:srgbClr val="003300"/>
                </a:solidFill>
                <a:latin typeface="Arial"/>
                <a:cs typeface="Arial"/>
              </a:rPr>
              <a:t>process </a:t>
            </a:r>
            <a:r>
              <a:rPr sz="2400" b="1" dirty="0">
                <a:solidFill>
                  <a:srgbClr val="003300"/>
                </a:solidFill>
                <a:latin typeface="Arial"/>
                <a:cs typeface="Arial"/>
              </a:rPr>
              <a:t>is</a:t>
            </a:r>
            <a:r>
              <a:rPr sz="2400" b="1" spc="10" dirty="0">
                <a:solidFill>
                  <a:srgbClr val="003300"/>
                </a:solidFill>
                <a:latin typeface="Arial"/>
                <a:cs typeface="Arial"/>
              </a:rPr>
              <a:t> </a:t>
            </a:r>
            <a:r>
              <a:rPr sz="2400" b="1" spc="-5" dirty="0">
                <a:solidFill>
                  <a:srgbClr val="003300"/>
                </a:solidFill>
                <a:latin typeface="Arial"/>
                <a:cs typeface="Arial"/>
              </a:rPr>
              <a:t>running</a:t>
            </a:r>
            <a:endParaRPr sz="2400">
              <a:latin typeface="Arial"/>
              <a:cs typeface="Arial"/>
            </a:endParaRPr>
          </a:p>
        </p:txBody>
      </p:sp>
      <p:sp>
        <p:nvSpPr>
          <p:cNvPr id="5" name="object 5"/>
          <p:cNvSpPr/>
          <p:nvPr/>
        </p:nvSpPr>
        <p:spPr>
          <a:xfrm>
            <a:off x="3822469" y="3253422"/>
            <a:ext cx="4946072" cy="3223577"/>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51</a:t>
            </a:fld>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11251" y="272872"/>
            <a:ext cx="2993949" cy="635000"/>
          </a:xfrm>
          <a:prstGeom prst="rect">
            <a:avLst/>
          </a:prstGeom>
        </p:spPr>
        <p:txBody>
          <a:bodyPr vert="horz" wrap="square" lIns="0" tIns="12065" rIns="0" bIns="0" rtlCol="0">
            <a:spAutoFit/>
          </a:bodyPr>
          <a:lstStyle/>
          <a:p>
            <a:pPr marL="12700">
              <a:lnSpc>
                <a:spcPct val="100000"/>
              </a:lnSpc>
              <a:spcBef>
                <a:spcPts val="95"/>
              </a:spcBef>
            </a:pPr>
            <a:r>
              <a:rPr spc="-5" dirty="0"/>
              <a:t>Advantages</a:t>
            </a:r>
          </a:p>
        </p:txBody>
      </p:sp>
      <p:sp>
        <p:nvSpPr>
          <p:cNvPr id="4" name="object 4"/>
          <p:cNvSpPr txBox="1"/>
          <p:nvPr/>
        </p:nvSpPr>
        <p:spPr>
          <a:xfrm>
            <a:off x="438099" y="1044409"/>
            <a:ext cx="7901940" cy="3782060"/>
          </a:xfrm>
          <a:prstGeom prst="rect">
            <a:avLst/>
          </a:prstGeom>
        </p:spPr>
        <p:txBody>
          <a:bodyPr vert="horz" wrap="square" lIns="0" tIns="98425" rIns="0" bIns="0" rtlCol="0">
            <a:spAutoFit/>
          </a:bodyPr>
          <a:lstStyle/>
          <a:p>
            <a:pPr marL="355600" indent="-343535">
              <a:lnSpc>
                <a:spcPct val="100000"/>
              </a:lnSpc>
              <a:spcBef>
                <a:spcPts val="775"/>
              </a:spcBef>
              <a:buClr>
                <a:srgbClr val="006666"/>
              </a:buClr>
              <a:buFont typeface="Wingdings"/>
              <a:buChar char=""/>
              <a:tabLst>
                <a:tab pos="355600" algn="l"/>
                <a:tab pos="356235" algn="l"/>
              </a:tabLst>
            </a:pPr>
            <a:r>
              <a:rPr sz="2800" b="1" spc="-5" dirty="0">
                <a:solidFill>
                  <a:srgbClr val="003300"/>
                </a:solidFill>
                <a:latin typeface="Arial"/>
                <a:cs typeface="Arial"/>
              </a:rPr>
              <a:t>Each </a:t>
            </a:r>
            <a:r>
              <a:rPr sz="2800" b="1" dirty="0">
                <a:solidFill>
                  <a:srgbClr val="003300"/>
                </a:solidFill>
                <a:latin typeface="Arial"/>
                <a:cs typeface="Arial"/>
              </a:rPr>
              <a:t>virtual </a:t>
            </a:r>
            <a:r>
              <a:rPr sz="2800" b="1" spc="-5" dirty="0">
                <a:solidFill>
                  <a:srgbClr val="003300"/>
                </a:solidFill>
                <a:latin typeface="Arial"/>
                <a:cs typeface="Arial"/>
              </a:rPr>
              <a:t>machine can use a different</a:t>
            </a:r>
            <a:r>
              <a:rPr sz="2800" b="1" spc="90" dirty="0">
                <a:solidFill>
                  <a:srgbClr val="003300"/>
                </a:solidFill>
                <a:latin typeface="Arial"/>
                <a:cs typeface="Arial"/>
              </a:rPr>
              <a:t> </a:t>
            </a:r>
            <a:r>
              <a:rPr sz="2800" b="1" spc="-10" dirty="0">
                <a:solidFill>
                  <a:srgbClr val="003300"/>
                </a:solidFill>
                <a:latin typeface="Arial"/>
                <a:cs typeface="Arial"/>
              </a:rPr>
              <a:t>OS!</a:t>
            </a:r>
            <a:endParaRPr sz="2800">
              <a:latin typeface="Arial"/>
              <a:cs typeface="Arial"/>
            </a:endParaRPr>
          </a:p>
          <a:p>
            <a:pPr marL="355600" marR="263525" indent="-343535">
              <a:lnSpc>
                <a:spcPct val="100000"/>
              </a:lnSpc>
              <a:spcBef>
                <a:spcPts val="675"/>
              </a:spcBef>
              <a:buClr>
                <a:srgbClr val="006666"/>
              </a:buClr>
              <a:buFont typeface="Wingdings"/>
              <a:buChar char=""/>
              <a:tabLst>
                <a:tab pos="355600" algn="l"/>
                <a:tab pos="356235" algn="l"/>
              </a:tabLst>
            </a:pPr>
            <a:r>
              <a:rPr sz="2800" b="1" spc="-5" dirty="0">
                <a:solidFill>
                  <a:srgbClr val="003300"/>
                </a:solidFill>
                <a:latin typeface="Arial"/>
                <a:cs typeface="Arial"/>
              </a:rPr>
              <a:t>In </a:t>
            </a:r>
            <a:r>
              <a:rPr sz="2800" b="1" spc="-10" dirty="0">
                <a:solidFill>
                  <a:srgbClr val="003300"/>
                </a:solidFill>
                <a:latin typeface="Arial"/>
                <a:cs typeface="Arial"/>
              </a:rPr>
              <a:t>theory, </a:t>
            </a:r>
            <a:r>
              <a:rPr sz="2800" b="1" spc="-5" dirty="0">
                <a:solidFill>
                  <a:srgbClr val="003300"/>
                </a:solidFill>
                <a:latin typeface="Arial"/>
                <a:cs typeface="Arial"/>
              </a:rPr>
              <a:t>we can build virtual machines on  </a:t>
            </a:r>
            <a:r>
              <a:rPr sz="2800" b="1" dirty="0">
                <a:solidFill>
                  <a:srgbClr val="003300"/>
                </a:solidFill>
                <a:latin typeface="Arial"/>
                <a:cs typeface="Arial"/>
              </a:rPr>
              <a:t>virtual</a:t>
            </a:r>
            <a:r>
              <a:rPr sz="2800" b="1" spc="-5" dirty="0">
                <a:solidFill>
                  <a:srgbClr val="003300"/>
                </a:solidFill>
                <a:latin typeface="Arial"/>
                <a:cs typeface="Arial"/>
              </a:rPr>
              <a:t> machines!</a:t>
            </a:r>
            <a:endParaRPr sz="2800">
              <a:latin typeface="Arial"/>
              <a:cs typeface="Arial"/>
            </a:endParaRPr>
          </a:p>
          <a:p>
            <a:pPr marL="355600" marR="62865" indent="-343535">
              <a:lnSpc>
                <a:spcPct val="100000"/>
              </a:lnSpc>
              <a:spcBef>
                <a:spcPts val="675"/>
              </a:spcBef>
              <a:buClr>
                <a:srgbClr val="006666"/>
              </a:buClr>
              <a:buFont typeface="Wingdings"/>
              <a:buChar char=""/>
              <a:tabLst>
                <a:tab pos="355600" algn="l"/>
                <a:tab pos="356235" algn="l"/>
              </a:tabLst>
            </a:pPr>
            <a:r>
              <a:rPr sz="2800" b="1" spc="-5" dirty="0">
                <a:solidFill>
                  <a:srgbClr val="003300"/>
                </a:solidFill>
                <a:latin typeface="Arial"/>
                <a:cs typeface="Arial"/>
              </a:rPr>
              <a:t>Complete protection, because virtual  machines are completely isolated from </a:t>
            </a:r>
            <a:r>
              <a:rPr sz="2800" b="1" dirty="0">
                <a:solidFill>
                  <a:srgbClr val="003300"/>
                </a:solidFill>
                <a:latin typeface="Arial"/>
                <a:cs typeface="Arial"/>
              </a:rPr>
              <a:t>each  </a:t>
            </a:r>
            <a:r>
              <a:rPr sz="2800" b="1" spc="-5" dirty="0">
                <a:solidFill>
                  <a:srgbClr val="003300"/>
                </a:solidFill>
                <a:latin typeface="Arial"/>
                <a:cs typeface="Arial"/>
              </a:rPr>
              <a:t>other</a:t>
            </a:r>
            <a:endParaRPr sz="2800">
              <a:latin typeface="Arial"/>
              <a:cs typeface="Arial"/>
            </a:endParaRPr>
          </a:p>
          <a:p>
            <a:pPr marL="355600" marR="796925" indent="-343535">
              <a:lnSpc>
                <a:spcPct val="100000"/>
              </a:lnSpc>
              <a:spcBef>
                <a:spcPts val="675"/>
              </a:spcBef>
              <a:buClr>
                <a:srgbClr val="006666"/>
              </a:buClr>
              <a:buFont typeface="Wingdings"/>
              <a:buChar char=""/>
              <a:tabLst>
                <a:tab pos="355600" algn="l"/>
                <a:tab pos="356235" algn="l"/>
              </a:tabLst>
            </a:pPr>
            <a:r>
              <a:rPr sz="2800" b="1" spc="-5" dirty="0">
                <a:solidFill>
                  <a:srgbClr val="003300"/>
                </a:solidFill>
                <a:latin typeface="Arial"/>
                <a:cs typeface="Arial"/>
              </a:rPr>
              <a:t>A new OS can be developed on a </a:t>
            </a:r>
            <a:r>
              <a:rPr sz="2800" b="1" dirty="0">
                <a:solidFill>
                  <a:srgbClr val="003300"/>
                </a:solidFill>
                <a:latin typeface="Arial"/>
                <a:cs typeface="Arial"/>
              </a:rPr>
              <a:t>virtual  </a:t>
            </a:r>
            <a:r>
              <a:rPr sz="2800" b="1" spc="-5" dirty="0">
                <a:solidFill>
                  <a:srgbClr val="003300"/>
                </a:solidFill>
                <a:latin typeface="Arial"/>
                <a:cs typeface="Arial"/>
              </a:rPr>
              <a:t>machine without disturbing</a:t>
            </a:r>
            <a:r>
              <a:rPr sz="2800" b="1" spc="60" dirty="0">
                <a:solidFill>
                  <a:srgbClr val="003300"/>
                </a:solidFill>
                <a:latin typeface="Arial"/>
                <a:cs typeface="Arial"/>
              </a:rPr>
              <a:t> </a:t>
            </a:r>
            <a:r>
              <a:rPr sz="2800" b="1" spc="-5" dirty="0">
                <a:solidFill>
                  <a:srgbClr val="003300"/>
                </a:solidFill>
                <a:latin typeface="Arial"/>
                <a:cs typeface="Arial"/>
              </a:rPr>
              <a:t>others</a:t>
            </a:r>
            <a:endParaRPr sz="2800">
              <a:latin typeface="Arial"/>
              <a:cs typeface="Arial"/>
            </a:endParaRPr>
          </a:p>
        </p:txBody>
      </p:sp>
      <p:sp>
        <p:nvSpPr>
          <p:cNvPr id="5" name="object 5"/>
          <p:cNvSpPr/>
          <p:nvPr/>
        </p:nvSpPr>
        <p:spPr>
          <a:xfrm>
            <a:off x="6107083" y="5355165"/>
            <a:ext cx="2618509" cy="150283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52</a:t>
            </a:fld>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95400" y="393318"/>
            <a:ext cx="4305199" cy="635000"/>
          </a:xfrm>
          <a:prstGeom prst="rect">
            <a:avLst/>
          </a:prstGeom>
        </p:spPr>
        <p:txBody>
          <a:bodyPr vert="horz" wrap="square" lIns="0" tIns="12065" rIns="0" bIns="0" rtlCol="0">
            <a:spAutoFit/>
          </a:bodyPr>
          <a:lstStyle/>
          <a:p>
            <a:pPr marL="12700">
              <a:lnSpc>
                <a:spcPct val="100000"/>
              </a:lnSpc>
              <a:spcBef>
                <a:spcPts val="95"/>
              </a:spcBef>
            </a:pPr>
            <a:r>
              <a:rPr spc="-5" dirty="0"/>
              <a:t>Implementations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53</a:t>
            </a:fld>
            <a:endParaRPr dirty="0"/>
          </a:p>
        </p:txBody>
      </p:sp>
      <p:sp>
        <p:nvSpPr>
          <p:cNvPr id="4" name="object 4"/>
          <p:cNvSpPr txBox="1"/>
          <p:nvPr/>
        </p:nvSpPr>
        <p:spPr>
          <a:xfrm>
            <a:off x="374700" y="1659458"/>
            <a:ext cx="8384540" cy="3183890"/>
          </a:xfrm>
          <a:prstGeom prst="rect">
            <a:avLst/>
          </a:prstGeom>
        </p:spPr>
        <p:txBody>
          <a:bodyPr vert="horz" wrap="square" lIns="0" tIns="12065" rIns="0" bIns="0" rtlCol="0">
            <a:spAutoFit/>
          </a:bodyPr>
          <a:lstStyle/>
          <a:p>
            <a:pPr marL="354965" marR="922655" indent="-342900">
              <a:lnSpc>
                <a:spcPct val="100000"/>
              </a:lnSpc>
              <a:spcBef>
                <a:spcPts val="95"/>
              </a:spcBef>
              <a:buClr>
                <a:srgbClr val="006666"/>
              </a:buClr>
              <a:buFont typeface="Wingdings"/>
              <a:buChar char=""/>
              <a:tabLst>
                <a:tab pos="354965" algn="l"/>
                <a:tab pos="355600" algn="l"/>
              </a:tabLst>
            </a:pPr>
            <a:r>
              <a:rPr sz="2800" b="1" spc="-10" dirty="0">
                <a:solidFill>
                  <a:srgbClr val="003300"/>
                </a:solidFill>
                <a:latin typeface="Arial"/>
                <a:cs typeface="Arial"/>
              </a:rPr>
              <a:t>The </a:t>
            </a:r>
            <a:r>
              <a:rPr sz="2800" b="1" spc="-5" dirty="0">
                <a:solidFill>
                  <a:srgbClr val="003300"/>
                </a:solidFill>
                <a:latin typeface="Arial"/>
                <a:cs typeface="Arial"/>
              </a:rPr>
              <a:t>concept of VM is widely used to </a:t>
            </a:r>
            <a:r>
              <a:rPr sz="2800" b="1" dirty="0">
                <a:solidFill>
                  <a:srgbClr val="003300"/>
                </a:solidFill>
                <a:latin typeface="Arial"/>
                <a:cs typeface="Arial"/>
              </a:rPr>
              <a:t>allow  </a:t>
            </a:r>
            <a:r>
              <a:rPr sz="2800" b="1" spc="-5" dirty="0">
                <a:solidFill>
                  <a:srgbClr val="003300"/>
                </a:solidFill>
                <a:latin typeface="Arial"/>
                <a:cs typeface="Arial"/>
              </a:rPr>
              <a:t>running </a:t>
            </a:r>
            <a:r>
              <a:rPr sz="2800" b="1" spc="-10" dirty="0">
                <a:solidFill>
                  <a:srgbClr val="003300"/>
                </a:solidFill>
                <a:latin typeface="Arial"/>
                <a:cs typeface="Arial"/>
              </a:rPr>
              <a:t>one </a:t>
            </a:r>
            <a:r>
              <a:rPr sz="2800" b="1" spc="-5" dirty="0">
                <a:solidFill>
                  <a:srgbClr val="003300"/>
                </a:solidFill>
                <a:latin typeface="Arial"/>
                <a:cs typeface="Arial"/>
              </a:rPr>
              <a:t>OS </a:t>
            </a:r>
            <a:r>
              <a:rPr sz="2800" b="1" spc="-10" dirty="0">
                <a:solidFill>
                  <a:srgbClr val="003300"/>
                </a:solidFill>
                <a:latin typeface="Arial"/>
                <a:cs typeface="Arial"/>
              </a:rPr>
              <a:t>on</a:t>
            </a:r>
            <a:r>
              <a:rPr sz="2800" b="1" spc="50" dirty="0">
                <a:solidFill>
                  <a:srgbClr val="003300"/>
                </a:solidFill>
                <a:latin typeface="Arial"/>
                <a:cs typeface="Arial"/>
              </a:rPr>
              <a:t> </a:t>
            </a:r>
            <a:r>
              <a:rPr sz="2800" b="1" spc="-5" dirty="0">
                <a:solidFill>
                  <a:srgbClr val="003300"/>
                </a:solidFill>
                <a:latin typeface="Arial"/>
                <a:cs typeface="Arial"/>
              </a:rPr>
              <a:t>another</a:t>
            </a:r>
            <a:endParaRPr sz="2800">
              <a:latin typeface="Arial"/>
              <a:cs typeface="Arial"/>
            </a:endParaRPr>
          </a:p>
          <a:p>
            <a:pPr marL="354965" marR="5080" indent="-342900">
              <a:lnSpc>
                <a:spcPct val="100000"/>
              </a:lnSpc>
              <a:spcBef>
                <a:spcPts val="675"/>
              </a:spcBef>
              <a:buClr>
                <a:srgbClr val="006666"/>
              </a:buClr>
              <a:buFont typeface="Wingdings"/>
              <a:buChar char=""/>
              <a:tabLst>
                <a:tab pos="354965" algn="l"/>
                <a:tab pos="355600" algn="l"/>
              </a:tabLst>
            </a:pPr>
            <a:r>
              <a:rPr sz="2800" b="1" spc="-10" dirty="0">
                <a:solidFill>
                  <a:srgbClr val="003300"/>
                </a:solidFill>
                <a:latin typeface="Arial"/>
                <a:cs typeface="Arial"/>
              </a:rPr>
              <a:t>Eg. </a:t>
            </a:r>
            <a:r>
              <a:rPr sz="2800" b="1" spc="-5" dirty="0">
                <a:solidFill>
                  <a:srgbClr val="003300"/>
                </a:solidFill>
                <a:latin typeface="Arial"/>
                <a:cs typeface="Arial"/>
              </a:rPr>
              <a:t>SUN, Apple, Linux allow Windows to run on  their</a:t>
            </a:r>
            <a:r>
              <a:rPr sz="2800" b="1" dirty="0">
                <a:solidFill>
                  <a:srgbClr val="003300"/>
                </a:solidFill>
                <a:latin typeface="Arial"/>
                <a:cs typeface="Arial"/>
              </a:rPr>
              <a:t> </a:t>
            </a:r>
            <a:r>
              <a:rPr sz="2800" b="1" spc="-5" dirty="0">
                <a:solidFill>
                  <a:srgbClr val="003300"/>
                </a:solidFill>
                <a:latin typeface="Arial"/>
                <a:cs typeface="Arial"/>
              </a:rPr>
              <a:t>platform,</a:t>
            </a:r>
            <a:endParaRPr sz="2800">
              <a:latin typeface="Arial"/>
              <a:cs typeface="Arial"/>
            </a:endParaRPr>
          </a:p>
          <a:p>
            <a:pPr marL="354965" marR="508634" indent="-342900">
              <a:lnSpc>
                <a:spcPct val="100000"/>
              </a:lnSpc>
              <a:spcBef>
                <a:spcPts val="675"/>
              </a:spcBef>
              <a:buClr>
                <a:srgbClr val="006666"/>
              </a:buClr>
              <a:buFont typeface="Wingdings"/>
              <a:buChar char=""/>
              <a:tabLst>
                <a:tab pos="354965" algn="l"/>
                <a:tab pos="355600" algn="l"/>
              </a:tabLst>
            </a:pPr>
            <a:r>
              <a:rPr sz="2800" b="1" spc="-5" dirty="0">
                <a:solidFill>
                  <a:srgbClr val="003300"/>
                </a:solidFill>
                <a:latin typeface="Arial"/>
                <a:cs typeface="Arial"/>
              </a:rPr>
              <a:t>They must provide Windows with an  environment that Windows recognizes as </a:t>
            </a:r>
            <a:r>
              <a:rPr sz="2800" b="1" dirty="0">
                <a:solidFill>
                  <a:srgbClr val="003300"/>
                </a:solidFill>
                <a:latin typeface="Arial"/>
                <a:cs typeface="Arial"/>
              </a:rPr>
              <a:t>its  </a:t>
            </a:r>
            <a:r>
              <a:rPr sz="2800" b="1" spc="-5" dirty="0">
                <a:solidFill>
                  <a:srgbClr val="003300"/>
                </a:solidFill>
                <a:latin typeface="Arial"/>
                <a:cs typeface="Arial"/>
              </a:rPr>
              <a:t>usual Intel</a:t>
            </a:r>
            <a:r>
              <a:rPr sz="2800" b="1" spc="15" dirty="0">
                <a:solidFill>
                  <a:srgbClr val="003300"/>
                </a:solidFill>
                <a:latin typeface="Arial"/>
                <a:cs typeface="Arial"/>
              </a:rPr>
              <a:t> </a:t>
            </a:r>
            <a:r>
              <a:rPr sz="2800" b="1" spc="-5" dirty="0">
                <a:solidFill>
                  <a:srgbClr val="003300"/>
                </a:solidFill>
                <a:latin typeface="Arial"/>
                <a:cs typeface="Arial"/>
              </a:rPr>
              <a:t>environment.</a:t>
            </a:r>
            <a:endParaRPr sz="28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93318"/>
            <a:ext cx="4757522" cy="635000"/>
          </a:xfrm>
          <a:prstGeom prst="rect">
            <a:avLst/>
          </a:prstGeom>
        </p:spPr>
        <p:txBody>
          <a:bodyPr vert="horz" wrap="square" lIns="0" tIns="12065" rIns="0" bIns="0" rtlCol="0">
            <a:spAutoFit/>
          </a:bodyPr>
          <a:lstStyle/>
          <a:p>
            <a:pPr marL="12700">
              <a:lnSpc>
                <a:spcPct val="100000"/>
              </a:lnSpc>
              <a:spcBef>
                <a:spcPts val="95"/>
              </a:spcBef>
            </a:pPr>
            <a:r>
              <a:rPr spc="-5" dirty="0"/>
              <a:t>VMWARE on</a:t>
            </a:r>
            <a:r>
              <a:rPr spc="-50" dirty="0"/>
              <a:t> </a:t>
            </a:r>
            <a:r>
              <a:rPr spc="-5" dirty="0"/>
              <a:t>Linux</a:t>
            </a:r>
          </a:p>
        </p:txBody>
      </p:sp>
      <p:grpSp>
        <p:nvGrpSpPr>
          <p:cNvPr id="4" name="object 4"/>
          <p:cNvGrpSpPr/>
          <p:nvPr/>
        </p:nvGrpSpPr>
        <p:grpSpPr>
          <a:xfrm>
            <a:off x="1373124" y="1461769"/>
            <a:ext cx="6693534" cy="4709160"/>
            <a:chOff x="1373124" y="1461769"/>
            <a:chExt cx="6693534" cy="4709160"/>
          </a:xfrm>
        </p:grpSpPr>
        <p:sp>
          <p:nvSpPr>
            <p:cNvPr id="5" name="object 5"/>
            <p:cNvSpPr/>
            <p:nvPr/>
          </p:nvSpPr>
          <p:spPr>
            <a:xfrm>
              <a:off x="1411224" y="1499615"/>
              <a:ext cx="6617208" cy="463296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73124" y="1461769"/>
              <a:ext cx="6693534" cy="4709160"/>
            </a:xfrm>
            <a:custGeom>
              <a:avLst/>
              <a:gdLst/>
              <a:ahLst/>
              <a:cxnLst/>
              <a:rect l="l" t="t" r="r" b="b"/>
              <a:pathLst>
                <a:path w="6693534" h="4709160">
                  <a:moveTo>
                    <a:pt x="6668008" y="25400"/>
                  </a:moveTo>
                  <a:lnTo>
                    <a:pt x="25400" y="25400"/>
                  </a:lnTo>
                  <a:lnTo>
                    <a:pt x="25400" y="38100"/>
                  </a:lnTo>
                  <a:lnTo>
                    <a:pt x="25400" y="4671060"/>
                  </a:lnTo>
                  <a:lnTo>
                    <a:pt x="25400" y="4683760"/>
                  </a:lnTo>
                  <a:lnTo>
                    <a:pt x="6668008" y="4683760"/>
                  </a:lnTo>
                  <a:lnTo>
                    <a:pt x="6668008" y="4671060"/>
                  </a:lnTo>
                  <a:lnTo>
                    <a:pt x="38100" y="4671060"/>
                  </a:lnTo>
                  <a:lnTo>
                    <a:pt x="38100" y="38100"/>
                  </a:lnTo>
                  <a:lnTo>
                    <a:pt x="6655308" y="38100"/>
                  </a:lnTo>
                  <a:lnTo>
                    <a:pt x="6655308" y="4670806"/>
                  </a:lnTo>
                  <a:lnTo>
                    <a:pt x="6668008" y="4670806"/>
                  </a:lnTo>
                  <a:lnTo>
                    <a:pt x="6668008" y="38100"/>
                  </a:lnTo>
                  <a:lnTo>
                    <a:pt x="6668008" y="37846"/>
                  </a:lnTo>
                  <a:lnTo>
                    <a:pt x="6668008" y="25400"/>
                  </a:lnTo>
                  <a:close/>
                </a:path>
                <a:path w="6693534" h="4709160">
                  <a:moveTo>
                    <a:pt x="6693408" y="0"/>
                  </a:moveTo>
                  <a:lnTo>
                    <a:pt x="0" y="0"/>
                  </a:lnTo>
                  <a:lnTo>
                    <a:pt x="0" y="12700"/>
                  </a:lnTo>
                  <a:lnTo>
                    <a:pt x="0" y="4696460"/>
                  </a:lnTo>
                  <a:lnTo>
                    <a:pt x="0" y="4709160"/>
                  </a:lnTo>
                  <a:lnTo>
                    <a:pt x="6693408" y="4709160"/>
                  </a:lnTo>
                  <a:lnTo>
                    <a:pt x="6693408" y="4696460"/>
                  </a:lnTo>
                  <a:lnTo>
                    <a:pt x="12700" y="4696460"/>
                  </a:lnTo>
                  <a:lnTo>
                    <a:pt x="12700" y="12700"/>
                  </a:lnTo>
                  <a:lnTo>
                    <a:pt x="6680708" y="12700"/>
                  </a:lnTo>
                  <a:lnTo>
                    <a:pt x="6680708" y="4696206"/>
                  </a:lnTo>
                  <a:lnTo>
                    <a:pt x="6693408" y="4696206"/>
                  </a:lnTo>
                  <a:lnTo>
                    <a:pt x="6693408" y="12700"/>
                  </a:lnTo>
                  <a:lnTo>
                    <a:pt x="6693408" y="12446"/>
                  </a:lnTo>
                  <a:lnTo>
                    <a:pt x="6693408"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93318"/>
            <a:ext cx="5290922" cy="635000"/>
          </a:xfrm>
          <a:prstGeom prst="rect">
            <a:avLst/>
          </a:prstGeom>
        </p:spPr>
        <p:txBody>
          <a:bodyPr vert="horz" wrap="square" lIns="0" tIns="12065" rIns="0" bIns="0" rtlCol="0">
            <a:spAutoFit/>
          </a:bodyPr>
          <a:lstStyle/>
          <a:p>
            <a:pPr marL="12700">
              <a:lnSpc>
                <a:spcPct val="100000"/>
              </a:lnSpc>
              <a:spcBef>
                <a:spcPts val="95"/>
              </a:spcBef>
            </a:pPr>
            <a:r>
              <a:rPr spc="-10" dirty="0"/>
              <a:t>Java </a:t>
            </a:r>
            <a:r>
              <a:rPr spc="-5" dirty="0"/>
              <a:t>Virtual</a:t>
            </a:r>
            <a:r>
              <a:rPr spc="-45" dirty="0"/>
              <a:t> </a:t>
            </a:r>
            <a:r>
              <a:rPr spc="-5" dirty="0"/>
              <a:t>Machine</a:t>
            </a:r>
          </a:p>
        </p:txBody>
      </p:sp>
      <p:grpSp>
        <p:nvGrpSpPr>
          <p:cNvPr id="4" name="object 4"/>
          <p:cNvGrpSpPr/>
          <p:nvPr/>
        </p:nvGrpSpPr>
        <p:grpSpPr>
          <a:xfrm>
            <a:off x="1365503" y="2363470"/>
            <a:ext cx="6464935" cy="3077210"/>
            <a:chOff x="1365503" y="2363470"/>
            <a:chExt cx="6464935" cy="3077210"/>
          </a:xfrm>
        </p:grpSpPr>
        <p:sp>
          <p:nvSpPr>
            <p:cNvPr id="5" name="object 5"/>
            <p:cNvSpPr/>
            <p:nvPr/>
          </p:nvSpPr>
          <p:spPr>
            <a:xfrm>
              <a:off x="1403603" y="2401824"/>
              <a:ext cx="6388608" cy="300075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65504" y="2363469"/>
              <a:ext cx="6464935" cy="3077210"/>
            </a:xfrm>
            <a:custGeom>
              <a:avLst/>
              <a:gdLst/>
              <a:ahLst/>
              <a:cxnLst/>
              <a:rect l="l" t="t" r="r" b="b"/>
              <a:pathLst>
                <a:path w="6464934" h="3077210">
                  <a:moveTo>
                    <a:pt x="6439408" y="25400"/>
                  </a:moveTo>
                  <a:lnTo>
                    <a:pt x="25400" y="25400"/>
                  </a:lnTo>
                  <a:lnTo>
                    <a:pt x="25400" y="38100"/>
                  </a:lnTo>
                  <a:lnTo>
                    <a:pt x="25400" y="3039110"/>
                  </a:lnTo>
                  <a:lnTo>
                    <a:pt x="25400" y="3051810"/>
                  </a:lnTo>
                  <a:lnTo>
                    <a:pt x="6439408" y="3051810"/>
                  </a:lnTo>
                  <a:lnTo>
                    <a:pt x="6439408" y="3039110"/>
                  </a:lnTo>
                  <a:lnTo>
                    <a:pt x="6439408" y="38354"/>
                  </a:lnTo>
                  <a:lnTo>
                    <a:pt x="6426708" y="38354"/>
                  </a:lnTo>
                  <a:lnTo>
                    <a:pt x="6426708" y="3039110"/>
                  </a:lnTo>
                  <a:lnTo>
                    <a:pt x="38100" y="3039110"/>
                  </a:lnTo>
                  <a:lnTo>
                    <a:pt x="38100" y="38100"/>
                  </a:lnTo>
                  <a:lnTo>
                    <a:pt x="6439408" y="38100"/>
                  </a:lnTo>
                  <a:lnTo>
                    <a:pt x="6439408" y="25400"/>
                  </a:lnTo>
                  <a:close/>
                </a:path>
                <a:path w="6464934" h="3077210">
                  <a:moveTo>
                    <a:pt x="6464808" y="0"/>
                  </a:moveTo>
                  <a:lnTo>
                    <a:pt x="0" y="0"/>
                  </a:lnTo>
                  <a:lnTo>
                    <a:pt x="0" y="12700"/>
                  </a:lnTo>
                  <a:lnTo>
                    <a:pt x="0" y="3064510"/>
                  </a:lnTo>
                  <a:lnTo>
                    <a:pt x="0" y="3077210"/>
                  </a:lnTo>
                  <a:lnTo>
                    <a:pt x="6464808" y="3077210"/>
                  </a:lnTo>
                  <a:lnTo>
                    <a:pt x="6464808" y="3064510"/>
                  </a:lnTo>
                  <a:lnTo>
                    <a:pt x="6464808" y="12954"/>
                  </a:lnTo>
                  <a:lnTo>
                    <a:pt x="6452108" y="12954"/>
                  </a:lnTo>
                  <a:lnTo>
                    <a:pt x="6452108" y="3064510"/>
                  </a:lnTo>
                  <a:lnTo>
                    <a:pt x="12700" y="3064510"/>
                  </a:lnTo>
                  <a:lnTo>
                    <a:pt x="12700" y="12700"/>
                  </a:lnTo>
                  <a:lnTo>
                    <a:pt x="6464808" y="12700"/>
                  </a:lnTo>
                  <a:lnTo>
                    <a:pt x="6464808" y="0"/>
                  </a:lnTo>
                  <a:close/>
                </a:path>
              </a:pathLst>
            </a:custGeom>
            <a:solidFill>
              <a:srgbClr val="CC66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55</a:t>
            </a:fld>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09878" y="393318"/>
            <a:ext cx="7881722" cy="635000"/>
          </a:xfrm>
          <a:prstGeom prst="rect">
            <a:avLst/>
          </a:prstGeom>
        </p:spPr>
        <p:txBody>
          <a:bodyPr vert="horz" wrap="square" lIns="0" tIns="12065" rIns="0" bIns="0" rtlCol="0">
            <a:spAutoFit/>
          </a:bodyPr>
          <a:lstStyle/>
          <a:p>
            <a:pPr marL="12700">
              <a:lnSpc>
                <a:spcPct val="100000"/>
              </a:lnSpc>
              <a:spcBef>
                <a:spcPts val="95"/>
              </a:spcBef>
            </a:pPr>
            <a:r>
              <a:rPr spc="-5" dirty="0"/>
              <a:t>We do </a:t>
            </a:r>
            <a:r>
              <a:rPr dirty="0"/>
              <a:t>not </a:t>
            </a:r>
            <a:r>
              <a:rPr spc="-10" dirty="0"/>
              <a:t>cover </a:t>
            </a:r>
            <a:r>
              <a:rPr spc="-5" dirty="0"/>
              <a:t>these</a:t>
            </a:r>
            <a:r>
              <a:rPr spc="-25" dirty="0"/>
              <a:t> </a:t>
            </a:r>
            <a:r>
              <a:rPr spc="-10" dirty="0"/>
              <a:t>concepts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56</a:t>
            </a:fld>
            <a:endParaRPr dirty="0"/>
          </a:p>
        </p:txBody>
      </p:sp>
      <p:sp>
        <p:nvSpPr>
          <p:cNvPr id="6" name="object 6"/>
          <p:cNvSpPr txBox="1"/>
          <p:nvPr/>
        </p:nvSpPr>
        <p:spPr>
          <a:xfrm>
            <a:off x="7090918" y="6357441"/>
            <a:ext cx="757555" cy="224790"/>
          </a:xfrm>
          <a:prstGeom prst="rect">
            <a:avLst/>
          </a:prstGeom>
        </p:spPr>
        <p:txBody>
          <a:bodyPr vert="horz" wrap="square" lIns="0" tIns="0" rIns="0" bIns="0" rtlCol="0">
            <a:spAutoFit/>
          </a:bodyPr>
          <a:lstStyle/>
          <a:p>
            <a:pPr marL="12700">
              <a:lnSpc>
                <a:spcPts val="1650"/>
              </a:lnSpc>
            </a:pPr>
            <a:r>
              <a:rPr sz="1400" spc="-5" dirty="0">
                <a:solidFill>
                  <a:srgbClr val="FF9966"/>
                </a:solidFill>
                <a:latin typeface="Arial"/>
                <a:cs typeface="Arial"/>
              </a:rPr>
              <a:t>Fall</a:t>
            </a:r>
            <a:r>
              <a:rPr sz="1400" spc="-65" dirty="0">
                <a:solidFill>
                  <a:srgbClr val="FF9966"/>
                </a:solidFill>
                <a:latin typeface="Arial"/>
                <a:cs typeface="Arial"/>
              </a:rPr>
              <a:t> </a:t>
            </a:r>
            <a:r>
              <a:rPr sz="1400" dirty="0">
                <a:solidFill>
                  <a:srgbClr val="FF9966"/>
                </a:solidFill>
                <a:latin typeface="Arial"/>
                <a:cs typeface="Arial"/>
              </a:rPr>
              <a:t>2008</a:t>
            </a:r>
            <a:endParaRPr sz="1400">
              <a:latin typeface="Arial"/>
              <a:cs typeface="Arial"/>
            </a:endParaRPr>
          </a:p>
        </p:txBody>
      </p:sp>
      <p:sp>
        <p:nvSpPr>
          <p:cNvPr id="4" name="object 4"/>
          <p:cNvSpPr txBox="1"/>
          <p:nvPr/>
        </p:nvSpPr>
        <p:spPr>
          <a:xfrm>
            <a:off x="1108354" y="1573274"/>
            <a:ext cx="5288915" cy="2843530"/>
          </a:xfrm>
          <a:prstGeom prst="rect">
            <a:avLst/>
          </a:prstGeom>
        </p:spPr>
        <p:txBody>
          <a:bodyPr vert="horz" wrap="square" lIns="0" tIns="55880" rIns="0" bIns="0" rtlCol="0">
            <a:spAutoFit/>
          </a:bodyPr>
          <a:lstStyle/>
          <a:p>
            <a:pPr marL="354965" indent="-342900">
              <a:lnSpc>
                <a:spcPct val="100000"/>
              </a:lnSpc>
              <a:spcBef>
                <a:spcPts val="440"/>
              </a:spcBef>
              <a:buClr>
                <a:srgbClr val="006666"/>
              </a:buClr>
              <a:buFont typeface="Wingdings"/>
              <a:buChar char=""/>
              <a:tabLst>
                <a:tab pos="354965" algn="l"/>
                <a:tab pos="355600" algn="l"/>
              </a:tabLst>
            </a:pPr>
            <a:r>
              <a:rPr sz="2800" b="1" spc="-5" dirty="0">
                <a:solidFill>
                  <a:srgbClr val="003300"/>
                </a:solidFill>
                <a:latin typeface="Arial"/>
                <a:cs typeface="Arial"/>
              </a:rPr>
              <a:t>Distributed</a:t>
            </a:r>
            <a:r>
              <a:rPr sz="2800" b="1" spc="20" dirty="0">
                <a:solidFill>
                  <a:srgbClr val="003300"/>
                </a:solidFill>
                <a:latin typeface="Arial"/>
                <a:cs typeface="Arial"/>
              </a:rPr>
              <a:t> </a:t>
            </a:r>
            <a:r>
              <a:rPr sz="2800" b="1" spc="-10" dirty="0">
                <a:solidFill>
                  <a:srgbClr val="003300"/>
                </a:solidFill>
                <a:latin typeface="Arial"/>
                <a:cs typeface="Arial"/>
              </a:rPr>
              <a:t>system</a:t>
            </a:r>
            <a:endParaRPr sz="2800">
              <a:latin typeface="Arial"/>
              <a:cs typeface="Arial"/>
            </a:endParaRPr>
          </a:p>
          <a:p>
            <a:pPr marL="354965" indent="-342900">
              <a:lnSpc>
                <a:spcPct val="100000"/>
              </a:lnSpc>
              <a:spcBef>
                <a:spcPts val="340"/>
              </a:spcBef>
              <a:buClr>
                <a:srgbClr val="006666"/>
              </a:buClr>
              <a:buFont typeface="Wingdings"/>
              <a:buChar char=""/>
              <a:tabLst>
                <a:tab pos="354965" algn="l"/>
                <a:tab pos="355600" algn="l"/>
              </a:tabLst>
            </a:pPr>
            <a:r>
              <a:rPr sz="2800" b="1" spc="-5" dirty="0">
                <a:solidFill>
                  <a:srgbClr val="003300"/>
                </a:solidFill>
                <a:latin typeface="Arial"/>
                <a:cs typeface="Arial"/>
              </a:rPr>
              <a:t>Embedded </a:t>
            </a:r>
            <a:r>
              <a:rPr sz="2800" b="1" dirty="0">
                <a:solidFill>
                  <a:srgbClr val="003300"/>
                </a:solidFill>
                <a:latin typeface="Arial"/>
                <a:cs typeface="Arial"/>
              </a:rPr>
              <a:t>real-time</a:t>
            </a:r>
            <a:r>
              <a:rPr sz="2800" b="1" spc="-15" dirty="0">
                <a:solidFill>
                  <a:srgbClr val="003300"/>
                </a:solidFill>
                <a:latin typeface="Arial"/>
                <a:cs typeface="Arial"/>
              </a:rPr>
              <a:t> </a:t>
            </a:r>
            <a:r>
              <a:rPr sz="2800" b="1" spc="-10" dirty="0">
                <a:solidFill>
                  <a:srgbClr val="003300"/>
                </a:solidFill>
                <a:latin typeface="Arial"/>
                <a:cs typeface="Arial"/>
              </a:rPr>
              <a:t>systems</a:t>
            </a:r>
            <a:endParaRPr sz="2800">
              <a:latin typeface="Arial"/>
              <a:cs typeface="Arial"/>
            </a:endParaRPr>
          </a:p>
          <a:p>
            <a:pPr marL="354965" indent="-342900">
              <a:lnSpc>
                <a:spcPct val="100000"/>
              </a:lnSpc>
              <a:spcBef>
                <a:spcPts val="335"/>
              </a:spcBef>
              <a:buClr>
                <a:srgbClr val="006666"/>
              </a:buClr>
              <a:buFont typeface="Wingdings"/>
              <a:buChar char=""/>
              <a:tabLst>
                <a:tab pos="354965" algn="l"/>
                <a:tab pos="355600" algn="l"/>
              </a:tabLst>
            </a:pPr>
            <a:r>
              <a:rPr sz="2800" b="1" spc="-5" dirty="0">
                <a:solidFill>
                  <a:srgbClr val="003300"/>
                </a:solidFill>
                <a:latin typeface="Arial"/>
                <a:cs typeface="Arial"/>
              </a:rPr>
              <a:t>Multimedia</a:t>
            </a:r>
            <a:r>
              <a:rPr sz="2800" b="1" spc="15" dirty="0">
                <a:solidFill>
                  <a:srgbClr val="003300"/>
                </a:solidFill>
                <a:latin typeface="Arial"/>
                <a:cs typeface="Arial"/>
              </a:rPr>
              <a:t> </a:t>
            </a:r>
            <a:r>
              <a:rPr sz="2800" b="1" spc="-10" dirty="0">
                <a:solidFill>
                  <a:srgbClr val="003300"/>
                </a:solidFill>
                <a:latin typeface="Arial"/>
                <a:cs typeface="Arial"/>
              </a:rPr>
              <a:t>systems</a:t>
            </a:r>
            <a:endParaRPr sz="2800">
              <a:latin typeface="Arial"/>
              <a:cs typeface="Arial"/>
            </a:endParaRPr>
          </a:p>
          <a:p>
            <a:pPr marL="354965" indent="-342900">
              <a:lnSpc>
                <a:spcPct val="100000"/>
              </a:lnSpc>
              <a:spcBef>
                <a:spcPts val="335"/>
              </a:spcBef>
              <a:buClr>
                <a:srgbClr val="006666"/>
              </a:buClr>
              <a:buFont typeface="Wingdings"/>
              <a:buChar char=""/>
              <a:tabLst>
                <a:tab pos="354965" algn="l"/>
                <a:tab pos="355600" algn="l"/>
              </a:tabLst>
            </a:pPr>
            <a:r>
              <a:rPr sz="2800" b="1" spc="-5" dirty="0">
                <a:solidFill>
                  <a:srgbClr val="003300"/>
                </a:solidFill>
                <a:latin typeface="Arial"/>
                <a:cs typeface="Arial"/>
              </a:rPr>
              <a:t>Hand held</a:t>
            </a:r>
            <a:r>
              <a:rPr sz="2800" b="1" spc="15" dirty="0">
                <a:solidFill>
                  <a:srgbClr val="003300"/>
                </a:solidFill>
                <a:latin typeface="Arial"/>
                <a:cs typeface="Arial"/>
              </a:rPr>
              <a:t> </a:t>
            </a:r>
            <a:r>
              <a:rPr sz="2800" b="1" spc="-5" dirty="0">
                <a:solidFill>
                  <a:srgbClr val="003300"/>
                </a:solidFill>
                <a:latin typeface="Arial"/>
                <a:cs typeface="Arial"/>
              </a:rPr>
              <a:t>Computers</a:t>
            </a:r>
            <a:endParaRPr sz="2800">
              <a:latin typeface="Arial"/>
              <a:cs typeface="Arial"/>
            </a:endParaRPr>
          </a:p>
          <a:p>
            <a:pPr marL="354965" indent="-342900">
              <a:lnSpc>
                <a:spcPct val="100000"/>
              </a:lnSpc>
              <a:spcBef>
                <a:spcPts val="340"/>
              </a:spcBef>
              <a:buClr>
                <a:srgbClr val="006666"/>
              </a:buClr>
              <a:buFont typeface="Wingdings"/>
              <a:buChar char=""/>
              <a:tabLst>
                <a:tab pos="354965" algn="l"/>
                <a:tab pos="355600" algn="l"/>
              </a:tabLst>
            </a:pPr>
            <a:r>
              <a:rPr sz="2800" b="1" spc="-5" dirty="0">
                <a:solidFill>
                  <a:srgbClr val="003300"/>
                </a:solidFill>
                <a:latin typeface="Arial"/>
                <a:cs typeface="Arial"/>
              </a:rPr>
              <a:t>Peer to</a:t>
            </a:r>
            <a:r>
              <a:rPr sz="2800" b="1" spc="15" dirty="0">
                <a:solidFill>
                  <a:srgbClr val="003300"/>
                </a:solidFill>
                <a:latin typeface="Arial"/>
                <a:cs typeface="Arial"/>
              </a:rPr>
              <a:t> </a:t>
            </a:r>
            <a:r>
              <a:rPr sz="2800" b="1" spc="-5" dirty="0">
                <a:solidFill>
                  <a:srgbClr val="003300"/>
                </a:solidFill>
                <a:latin typeface="Arial"/>
                <a:cs typeface="Arial"/>
              </a:rPr>
              <a:t>peer</a:t>
            </a:r>
            <a:endParaRPr sz="2800">
              <a:latin typeface="Arial"/>
              <a:cs typeface="Arial"/>
            </a:endParaRPr>
          </a:p>
          <a:p>
            <a:pPr marL="354965" indent="-342900">
              <a:lnSpc>
                <a:spcPct val="100000"/>
              </a:lnSpc>
              <a:spcBef>
                <a:spcPts val="335"/>
              </a:spcBef>
              <a:buClr>
                <a:srgbClr val="006666"/>
              </a:buClr>
              <a:buFont typeface="Wingdings"/>
              <a:buChar char=""/>
              <a:tabLst>
                <a:tab pos="354965" algn="l"/>
                <a:tab pos="355600" algn="l"/>
              </a:tabLst>
            </a:pPr>
            <a:r>
              <a:rPr sz="2800" b="1" spc="-5" dirty="0">
                <a:solidFill>
                  <a:srgbClr val="003300"/>
                </a:solidFill>
                <a:latin typeface="Arial"/>
                <a:cs typeface="Arial"/>
              </a:rPr>
              <a:t>WEB operating</a:t>
            </a:r>
            <a:r>
              <a:rPr sz="2800" b="1" spc="20" dirty="0">
                <a:solidFill>
                  <a:srgbClr val="003300"/>
                </a:solidFill>
                <a:latin typeface="Arial"/>
                <a:cs typeface="Arial"/>
              </a:rPr>
              <a:t> </a:t>
            </a:r>
            <a:r>
              <a:rPr sz="2800" b="1" spc="-10" dirty="0">
                <a:solidFill>
                  <a:srgbClr val="003300"/>
                </a:solidFill>
                <a:latin typeface="Arial"/>
                <a:cs typeface="Arial"/>
              </a:rPr>
              <a:t>system</a:t>
            </a:r>
            <a:endParaRPr sz="28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475" y="6340551"/>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9966"/>
                </a:solidFill>
                <a:latin typeface="Arial"/>
                <a:cs typeface="Arial"/>
              </a:rPr>
              <a:t>55</a:t>
            </a:r>
            <a:endParaRPr sz="1400">
              <a:latin typeface="Arial"/>
              <a:cs typeface="Arial"/>
            </a:endParaRPr>
          </a:p>
        </p:txBody>
      </p:sp>
      <p:sp>
        <p:nvSpPr>
          <p:cNvPr id="3" name="object 3"/>
          <p:cNvSpPr/>
          <p:nvPr/>
        </p:nvSpPr>
        <p:spPr>
          <a:xfrm>
            <a:off x="374904" y="261717"/>
            <a:ext cx="8644128" cy="619242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678426" y="1539951"/>
            <a:ext cx="1068070" cy="6362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Memory</a:t>
            </a:r>
            <a:endParaRPr sz="2000">
              <a:latin typeface="Times New Roman"/>
              <a:cs typeface="Times New Roman"/>
            </a:endParaRPr>
          </a:p>
          <a:p>
            <a:pPr marL="12700">
              <a:lnSpc>
                <a:spcPct val="100000"/>
              </a:lnSpc>
            </a:pPr>
            <a:r>
              <a:rPr sz="2000" b="1" dirty="0">
                <a:solidFill>
                  <a:srgbClr val="000001"/>
                </a:solidFill>
                <a:latin typeface="Times New Roman"/>
                <a:cs typeface="Times New Roman"/>
              </a:rPr>
              <a:t>Structu</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5" name="object 5"/>
          <p:cNvSpPr txBox="1"/>
          <p:nvPr/>
        </p:nvSpPr>
        <p:spPr>
          <a:xfrm>
            <a:off x="6518529" y="2296160"/>
            <a:ext cx="56197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M</a:t>
            </a:r>
            <a:r>
              <a:rPr sz="2000" spc="-10" dirty="0">
                <a:solidFill>
                  <a:srgbClr val="000001"/>
                </a:solidFill>
                <a:latin typeface="Times New Roman"/>
                <a:cs typeface="Times New Roman"/>
              </a:rPr>
              <a:t>a</a:t>
            </a:r>
            <a:r>
              <a:rPr sz="2000" dirty="0">
                <a:solidFill>
                  <a:srgbClr val="000001"/>
                </a:solidFill>
                <a:latin typeface="Times New Roman"/>
                <a:cs typeface="Times New Roman"/>
              </a:rPr>
              <a:t>in</a:t>
            </a:r>
            <a:endParaRPr sz="2000">
              <a:latin typeface="Times New Roman"/>
              <a:cs typeface="Times New Roman"/>
            </a:endParaRPr>
          </a:p>
        </p:txBody>
      </p:sp>
      <p:sp>
        <p:nvSpPr>
          <p:cNvPr id="6" name="object 6"/>
          <p:cNvSpPr txBox="1"/>
          <p:nvPr/>
        </p:nvSpPr>
        <p:spPr>
          <a:xfrm>
            <a:off x="6518529" y="2600655"/>
            <a:ext cx="899160" cy="3314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M</a:t>
            </a:r>
            <a:r>
              <a:rPr sz="2000" dirty="0">
                <a:solidFill>
                  <a:srgbClr val="000001"/>
                </a:solidFill>
                <a:latin typeface="Times New Roman"/>
                <a:cs typeface="Times New Roman"/>
              </a:rPr>
              <a:t>e</a:t>
            </a:r>
            <a:r>
              <a:rPr sz="2000" spc="-25" dirty="0">
                <a:solidFill>
                  <a:srgbClr val="000001"/>
                </a:solidFill>
                <a:latin typeface="Times New Roman"/>
                <a:cs typeface="Times New Roman"/>
              </a:rPr>
              <a:t>m</a:t>
            </a:r>
            <a:r>
              <a:rPr sz="2000" dirty="0">
                <a:solidFill>
                  <a:srgbClr val="000001"/>
                </a:solidFill>
                <a:latin typeface="Times New Roman"/>
                <a:cs typeface="Times New Roman"/>
              </a:rPr>
              <a:t>o</a:t>
            </a:r>
            <a:r>
              <a:rPr sz="2000" spc="5" dirty="0">
                <a:solidFill>
                  <a:srgbClr val="000001"/>
                </a:solidFill>
                <a:latin typeface="Times New Roman"/>
                <a:cs typeface="Times New Roman"/>
              </a:rPr>
              <a:t>r</a:t>
            </a:r>
            <a:r>
              <a:rPr sz="2000" dirty="0">
                <a:solidFill>
                  <a:srgbClr val="000001"/>
                </a:solidFill>
                <a:latin typeface="Times New Roman"/>
                <a:cs typeface="Times New Roman"/>
              </a:rPr>
              <a:t>y</a:t>
            </a:r>
            <a:endParaRPr sz="2000">
              <a:latin typeface="Times New Roman"/>
              <a:cs typeface="Times New Roman"/>
            </a:endParaRPr>
          </a:p>
        </p:txBody>
      </p:sp>
      <p:sp>
        <p:nvSpPr>
          <p:cNvPr id="7" name="object 7"/>
          <p:cNvSpPr txBox="1"/>
          <p:nvPr/>
        </p:nvSpPr>
        <p:spPr>
          <a:xfrm>
            <a:off x="7093457" y="1723136"/>
            <a:ext cx="1101725" cy="63563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000001"/>
                </a:solidFill>
                <a:latin typeface="Times New Roman"/>
                <a:cs typeface="Times New Roman"/>
              </a:rPr>
              <a:t>Seco</a:t>
            </a:r>
            <a:r>
              <a:rPr sz="2000" spc="5" dirty="0">
                <a:solidFill>
                  <a:srgbClr val="000001"/>
                </a:solidFill>
                <a:latin typeface="Times New Roman"/>
                <a:cs typeface="Times New Roman"/>
              </a:rPr>
              <a:t>n</a:t>
            </a:r>
            <a:r>
              <a:rPr sz="2000" dirty="0">
                <a:solidFill>
                  <a:srgbClr val="000001"/>
                </a:solidFill>
                <a:latin typeface="Times New Roman"/>
                <a:cs typeface="Times New Roman"/>
              </a:rPr>
              <a:t>da</a:t>
            </a:r>
            <a:r>
              <a:rPr sz="2000" spc="5" dirty="0">
                <a:solidFill>
                  <a:srgbClr val="000001"/>
                </a:solidFill>
                <a:latin typeface="Times New Roman"/>
                <a:cs typeface="Times New Roman"/>
              </a:rPr>
              <a:t>r</a:t>
            </a:r>
            <a:r>
              <a:rPr sz="2000" dirty="0">
                <a:solidFill>
                  <a:srgbClr val="000001"/>
                </a:solidFill>
                <a:latin typeface="Times New Roman"/>
                <a:cs typeface="Times New Roman"/>
              </a:rPr>
              <a:t>y  </a:t>
            </a:r>
            <a:r>
              <a:rPr sz="2000" spc="-5" dirty="0">
                <a:solidFill>
                  <a:srgbClr val="000001"/>
                </a:solidFill>
                <a:latin typeface="Times New Roman"/>
                <a:cs typeface="Times New Roman"/>
              </a:rPr>
              <a:t>Memory</a:t>
            </a:r>
            <a:endParaRPr sz="2000">
              <a:latin typeface="Times New Roman"/>
              <a:cs typeface="Times New Roman"/>
            </a:endParaRPr>
          </a:p>
        </p:txBody>
      </p:sp>
      <p:sp>
        <p:nvSpPr>
          <p:cNvPr id="8" name="object 8"/>
          <p:cNvSpPr txBox="1"/>
          <p:nvPr/>
        </p:nvSpPr>
        <p:spPr>
          <a:xfrm>
            <a:off x="3843273" y="517347"/>
            <a:ext cx="1137920" cy="829944"/>
          </a:xfrm>
          <a:prstGeom prst="rect">
            <a:avLst/>
          </a:prstGeom>
        </p:spPr>
        <p:txBody>
          <a:bodyPr vert="horz" wrap="square" lIns="0" tIns="13335" rIns="0" bIns="0" rtlCol="0">
            <a:spAutoFit/>
          </a:bodyPr>
          <a:lstStyle/>
          <a:p>
            <a:pPr marL="490220">
              <a:lnSpc>
                <a:spcPct val="100000"/>
              </a:lnSpc>
              <a:spcBef>
                <a:spcPts val="105"/>
              </a:spcBef>
            </a:pPr>
            <a:r>
              <a:rPr sz="2000" dirty="0">
                <a:solidFill>
                  <a:srgbClr val="000001"/>
                </a:solidFill>
                <a:latin typeface="Times New Roman"/>
                <a:cs typeface="Times New Roman"/>
              </a:rPr>
              <a:t>CPU</a:t>
            </a:r>
            <a:endParaRPr sz="2000">
              <a:latin typeface="Times New Roman"/>
              <a:cs typeface="Times New Roman"/>
            </a:endParaRPr>
          </a:p>
          <a:p>
            <a:pPr marL="12700">
              <a:lnSpc>
                <a:spcPct val="100000"/>
              </a:lnSpc>
              <a:spcBef>
                <a:spcPts val="1525"/>
              </a:spcBef>
            </a:pPr>
            <a:r>
              <a:rPr sz="2000" b="1" dirty="0">
                <a:solidFill>
                  <a:srgbClr val="000001"/>
                </a:solidFill>
                <a:latin typeface="Times New Roman"/>
                <a:cs typeface="Times New Roman"/>
              </a:rPr>
              <a:t>Hard</a:t>
            </a:r>
            <a:r>
              <a:rPr sz="2000" b="1" spc="-10" dirty="0">
                <a:solidFill>
                  <a:srgbClr val="000001"/>
                </a:solidFill>
                <a:latin typeface="Times New Roman"/>
                <a:cs typeface="Times New Roman"/>
              </a:rPr>
              <a:t>w</a:t>
            </a:r>
            <a:r>
              <a:rPr sz="2000" b="1" dirty="0">
                <a:solidFill>
                  <a:srgbClr val="000001"/>
                </a:solidFill>
                <a:latin typeface="Times New Roman"/>
                <a:cs typeface="Times New Roman"/>
              </a:rPr>
              <a:t>a</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9" name="object 9"/>
          <p:cNvSpPr txBox="1"/>
          <p:nvPr/>
        </p:nvSpPr>
        <p:spPr>
          <a:xfrm>
            <a:off x="2614422" y="0"/>
            <a:ext cx="1169670" cy="1090295"/>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00001"/>
                </a:solidFill>
                <a:latin typeface="Times New Roman"/>
                <a:cs typeface="Times New Roman"/>
              </a:rPr>
              <a:t>Device  Co</a:t>
            </a:r>
            <a:r>
              <a:rPr sz="2000" spc="5" dirty="0">
                <a:solidFill>
                  <a:srgbClr val="000001"/>
                </a:solidFill>
                <a:latin typeface="Times New Roman"/>
                <a:cs typeface="Times New Roman"/>
              </a:rPr>
              <a:t>n</a:t>
            </a:r>
            <a:r>
              <a:rPr sz="2000" dirty="0">
                <a:solidFill>
                  <a:srgbClr val="000001"/>
                </a:solidFill>
                <a:latin typeface="Times New Roman"/>
                <a:cs typeface="Times New Roman"/>
              </a:rPr>
              <a:t>troll</a:t>
            </a:r>
            <a:r>
              <a:rPr sz="2000" spc="-10" dirty="0">
                <a:solidFill>
                  <a:srgbClr val="000001"/>
                </a:solidFill>
                <a:latin typeface="Times New Roman"/>
                <a:cs typeface="Times New Roman"/>
              </a:rPr>
              <a:t>er</a:t>
            </a:r>
            <a:r>
              <a:rPr sz="2000" dirty="0">
                <a:solidFill>
                  <a:srgbClr val="000001"/>
                </a:solidFill>
                <a:latin typeface="Times New Roman"/>
                <a:cs typeface="Times New Roman"/>
              </a:rPr>
              <a:t>s</a:t>
            </a:r>
            <a:endParaRPr sz="2000">
              <a:latin typeface="Times New Roman"/>
              <a:cs typeface="Times New Roman"/>
            </a:endParaRPr>
          </a:p>
          <a:p>
            <a:pPr marL="261620">
              <a:lnSpc>
                <a:spcPct val="100000"/>
              </a:lnSpc>
              <a:spcBef>
                <a:spcPts val="1180"/>
              </a:spcBef>
            </a:pPr>
            <a:r>
              <a:rPr sz="2000" dirty="0">
                <a:solidFill>
                  <a:srgbClr val="000001"/>
                </a:solidFill>
                <a:latin typeface="Times New Roman"/>
                <a:cs typeface="Times New Roman"/>
              </a:rPr>
              <a:t>Bus</a:t>
            </a:r>
            <a:endParaRPr sz="2000">
              <a:latin typeface="Times New Roman"/>
              <a:cs typeface="Times New Roman"/>
            </a:endParaRPr>
          </a:p>
        </p:txBody>
      </p:sp>
      <p:sp>
        <p:nvSpPr>
          <p:cNvPr id="10" name="object 10"/>
          <p:cNvSpPr txBox="1"/>
          <p:nvPr/>
        </p:nvSpPr>
        <p:spPr>
          <a:xfrm>
            <a:off x="815441" y="408177"/>
            <a:ext cx="8991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M</a:t>
            </a:r>
            <a:r>
              <a:rPr sz="2000" spc="-10" dirty="0">
                <a:solidFill>
                  <a:srgbClr val="000001"/>
                </a:solidFill>
                <a:latin typeface="Times New Roman"/>
                <a:cs typeface="Times New Roman"/>
              </a:rPr>
              <a:t>e</a:t>
            </a:r>
            <a:r>
              <a:rPr sz="2000" spc="-25" dirty="0">
                <a:solidFill>
                  <a:srgbClr val="000001"/>
                </a:solidFill>
                <a:latin typeface="Times New Roman"/>
                <a:cs typeface="Times New Roman"/>
              </a:rPr>
              <a:t>m</a:t>
            </a:r>
            <a:r>
              <a:rPr sz="2000" dirty="0">
                <a:solidFill>
                  <a:srgbClr val="000001"/>
                </a:solidFill>
                <a:latin typeface="Times New Roman"/>
                <a:cs typeface="Times New Roman"/>
              </a:rPr>
              <a:t>o</a:t>
            </a:r>
            <a:r>
              <a:rPr sz="2000" spc="5" dirty="0">
                <a:solidFill>
                  <a:srgbClr val="000001"/>
                </a:solidFill>
                <a:latin typeface="Times New Roman"/>
                <a:cs typeface="Times New Roman"/>
              </a:rPr>
              <a:t>r</a:t>
            </a:r>
            <a:r>
              <a:rPr sz="2000" dirty="0">
                <a:solidFill>
                  <a:srgbClr val="000001"/>
                </a:solidFill>
                <a:latin typeface="Times New Roman"/>
                <a:cs typeface="Times New Roman"/>
              </a:rPr>
              <a:t>y</a:t>
            </a:r>
            <a:endParaRPr sz="2000">
              <a:latin typeface="Times New Roman"/>
              <a:cs typeface="Times New Roman"/>
            </a:endParaRPr>
          </a:p>
        </p:txBody>
      </p:sp>
      <p:sp>
        <p:nvSpPr>
          <p:cNvPr id="11" name="object 11"/>
          <p:cNvSpPr txBox="1"/>
          <p:nvPr/>
        </p:nvSpPr>
        <p:spPr>
          <a:xfrm>
            <a:off x="6813931" y="871855"/>
            <a:ext cx="661670" cy="6362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Direct</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I/O</a:t>
            </a:r>
            <a:endParaRPr sz="2000">
              <a:latin typeface="Times New Roman"/>
              <a:cs typeface="Times New Roman"/>
            </a:endParaRPr>
          </a:p>
        </p:txBody>
      </p:sp>
      <p:sp>
        <p:nvSpPr>
          <p:cNvPr id="12" name="object 12"/>
          <p:cNvSpPr txBox="1"/>
          <p:nvPr/>
        </p:nvSpPr>
        <p:spPr>
          <a:xfrm>
            <a:off x="7844408" y="653872"/>
            <a:ext cx="90233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in</a:t>
            </a:r>
            <a:r>
              <a:rPr sz="2000" spc="-10" dirty="0">
                <a:solidFill>
                  <a:srgbClr val="000001"/>
                </a:solidFill>
                <a:latin typeface="Times New Roman"/>
                <a:cs typeface="Times New Roman"/>
              </a:rPr>
              <a:t>t</a:t>
            </a:r>
            <a:r>
              <a:rPr sz="2000" dirty="0">
                <a:solidFill>
                  <a:srgbClr val="000001"/>
                </a:solidFill>
                <a:latin typeface="Times New Roman"/>
                <a:cs typeface="Times New Roman"/>
              </a:rPr>
              <a:t>err</a:t>
            </a:r>
            <a:r>
              <a:rPr sz="2000" spc="5" dirty="0">
                <a:solidFill>
                  <a:srgbClr val="000001"/>
                </a:solidFill>
                <a:latin typeface="Times New Roman"/>
                <a:cs typeface="Times New Roman"/>
              </a:rPr>
              <a:t>u</a:t>
            </a:r>
            <a:r>
              <a:rPr sz="2000" spc="-10" dirty="0">
                <a:solidFill>
                  <a:srgbClr val="000001"/>
                </a:solidFill>
                <a:latin typeface="Times New Roman"/>
                <a:cs typeface="Times New Roman"/>
              </a:rPr>
              <a:t>p</a:t>
            </a:r>
            <a:r>
              <a:rPr sz="2000" dirty="0">
                <a:solidFill>
                  <a:srgbClr val="000001"/>
                </a:solidFill>
                <a:latin typeface="Times New Roman"/>
                <a:cs typeface="Times New Roman"/>
              </a:rPr>
              <a:t>t</a:t>
            </a:r>
            <a:endParaRPr sz="2000">
              <a:latin typeface="Times New Roman"/>
              <a:cs typeface="Times New Roman"/>
            </a:endParaRPr>
          </a:p>
        </p:txBody>
      </p:sp>
      <p:sp>
        <p:nvSpPr>
          <p:cNvPr id="13" name="object 13"/>
          <p:cNvSpPr txBox="1"/>
          <p:nvPr/>
        </p:nvSpPr>
        <p:spPr>
          <a:xfrm>
            <a:off x="8423909" y="1599057"/>
            <a:ext cx="6197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DMA</a:t>
            </a:r>
            <a:endParaRPr sz="2000">
              <a:latin typeface="Times New Roman"/>
              <a:cs typeface="Times New Roman"/>
            </a:endParaRPr>
          </a:p>
        </p:txBody>
      </p:sp>
      <p:sp>
        <p:nvSpPr>
          <p:cNvPr id="14" name="object 14"/>
          <p:cNvSpPr txBox="1"/>
          <p:nvPr/>
        </p:nvSpPr>
        <p:spPr>
          <a:xfrm>
            <a:off x="5443854" y="932180"/>
            <a:ext cx="1068070" cy="6362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I/O</a:t>
            </a:r>
            <a:endParaRPr sz="2000">
              <a:latin typeface="Times New Roman"/>
              <a:cs typeface="Times New Roman"/>
            </a:endParaRPr>
          </a:p>
          <a:p>
            <a:pPr marL="12700">
              <a:lnSpc>
                <a:spcPct val="100000"/>
              </a:lnSpc>
            </a:pPr>
            <a:r>
              <a:rPr sz="2000" b="1" spc="-5" dirty="0">
                <a:solidFill>
                  <a:srgbClr val="000001"/>
                </a:solidFill>
                <a:latin typeface="Times New Roman"/>
                <a:cs typeface="Times New Roman"/>
              </a:rPr>
              <a:t>Structure</a:t>
            </a:r>
            <a:endParaRPr sz="2000">
              <a:latin typeface="Times New Roman"/>
              <a:cs typeface="Times New Roman"/>
            </a:endParaRPr>
          </a:p>
        </p:txBody>
      </p:sp>
      <p:sp>
        <p:nvSpPr>
          <p:cNvPr id="15" name="object 15"/>
          <p:cNvSpPr txBox="1"/>
          <p:nvPr/>
        </p:nvSpPr>
        <p:spPr>
          <a:xfrm>
            <a:off x="3033522" y="1539951"/>
            <a:ext cx="1402080" cy="3314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A</a:t>
            </a:r>
            <a:r>
              <a:rPr sz="2000" b="1" spc="-40" dirty="0">
                <a:solidFill>
                  <a:srgbClr val="000001"/>
                </a:solidFill>
                <a:latin typeface="Times New Roman"/>
                <a:cs typeface="Times New Roman"/>
              </a:rPr>
              <a:t>r</a:t>
            </a:r>
            <a:r>
              <a:rPr sz="2000" b="1" dirty="0">
                <a:solidFill>
                  <a:srgbClr val="000001"/>
                </a:solidFill>
                <a:latin typeface="Times New Roman"/>
                <a:cs typeface="Times New Roman"/>
              </a:rPr>
              <a:t>ch</a:t>
            </a:r>
            <a:r>
              <a:rPr sz="2000" b="1" spc="-10" dirty="0">
                <a:solidFill>
                  <a:srgbClr val="000001"/>
                </a:solidFill>
                <a:latin typeface="Times New Roman"/>
                <a:cs typeface="Times New Roman"/>
              </a:rPr>
              <a:t>i</a:t>
            </a:r>
            <a:r>
              <a:rPr sz="2000" b="1" dirty="0">
                <a:solidFill>
                  <a:srgbClr val="000001"/>
                </a:solidFill>
                <a:latin typeface="Times New Roman"/>
                <a:cs typeface="Times New Roman"/>
              </a:rPr>
              <a:t>tectu</a:t>
            </a:r>
            <a:r>
              <a:rPr sz="2000" b="1" spc="-40"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16" name="object 16"/>
          <p:cNvSpPr txBox="1"/>
          <p:nvPr/>
        </p:nvSpPr>
        <p:spPr>
          <a:xfrm>
            <a:off x="1758442" y="1090930"/>
            <a:ext cx="1001394" cy="6362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One</a:t>
            </a:r>
            <a:r>
              <a:rPr sz="2000" spc="-25" dirty="0">
                <a:solidFill>
                  <a:srgbClr val="000001"/>
                </a:solidFill>
                <a:latin typeface="Times New Roman"/>
                <a:cs typeface="Times New Roman"/>
              </a:rPr>
              <a:t> </a:t>
            </a:r>
            <a:r>
              <a:rPr sz="2000" dirty="0">
                <a:solidFill>
                  <a:srgbClr val="000001"/>
                </a:solidFill>
                <a:latin typeface="Times New Roman"/>
                <a:cs typeface="Times New Roman"/>
              </a:rPr>
              <a:t>*</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p</a:t>
            </a:r>
            <a:r>
              <a:rPr sz="2000" spc="5" dirty="0">
                <a:solidFill>
                  <a:srgbClr val="000001"/>
                </a:solidFill>
                <a:latin typeface="Times New Roman"/>
                <a:cs typeface="Times New Roman"/>
              </a:rPr>
              <a:t>r</a:t>
            </a:r>
            <a:r>
              <a:rPr sz="2000" dirty="0">
                <a:solidFill>
                  <a:srgbClr val="000001"/>
                </a:solidFill>
                <a:latin typeface="Times New Roman"/>
                <a:cs typeface="Times New Roman"/>
              </a:rPr>
              <a:t>ocess</a:t>
            </a:r>
            <a:r>
              <a:rPr sz="2000" spc="-10" dirty="0">
                <a:solidFill>
                  <a:srgbClr val="000001"/>
                </a:solidFill>
                <a:latin typeface="Times New Roman"/>
                <a:cs typeface="Times New Roman"/>
              </a:rPr>
              <a:t>o</a:t>
            </a:r>
            <a:r>
              <a:rPr sz="2000" dirty="0">
                <a:solidFill>
                  <a:srgbClr val="000001"/>
                </a:solidFill>
                <a:latin typeface="Times New Roman"/>
                <a:cs typeface="Times New Roman"/>
              </a:rPr>
              <a:t>r</a:t>
            </a:r>
            <a:endParaRPr sz="2000">
              <a:latin typeface="Times New Roman"/>
              <a:cs typeface="Times New Roman"/>
            </a:endParaRPr>
          </a:p>
        </p:txBody>
      </p:sp>
      <p:sp>
        <p:nvSpPr>
          <p:cNvPr id="17" name="object 17"/>
          <p:cNvSpPr txBox="1"/>
          <p:nvPr/>
        </p:nvSpPr>
        <p:spPr>
          <a:xfrm>
            <a:off x="407314" y="1381201"/>
            <a:ext cx="1002030" cy="6362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Multi</a:t>
            </a:r>
            <a:endParaRPr sz="2000">
              <a:latin typeface="Times New Roman"/>
              <a:cs typeface="Times New Roman"/>
            </a:endParaRPr>
          </a:p>
          <a:p>
            <a:pPr marL="12700">
              <a:lnSpc>
                <a:spcPct val="100000"/>
              </a:lnSpc>
            </a:pPr>
            <a:r>
              <a:rPr sz="2000" dirty="0">
                <a:solidFill>
                  <a:srgbClr val="000001"/>
                </a:solidFill>
                <a:latin typeface="Times New Roman"/>
                <a:cs typeface="Times New Roman"/>
              </a:rPr>
              <a:t>p</a:t>
            </a:r>
            <a:r>
              <a:rPr sz="2000" spc="5" dirty="0">
                <a:solidFill>
                  <a:srgbClr val="000001"/>
                </a:solidFill>
                <a:latin typeface="Times New Roman"/>
                <a:cs typeface="Times New Roman"/>
              </a:rPr>
              <a:t>r</a:t>
            </a:r>
            <a:r>
              <a:rPr sz="2000" dirty="0">
                <a:solidFill>
                  <a:srgbClr val="000001"/>
                </a:solidFill>
                <a:latin typeface="Times New Roman"/>
                <a:cs typeface="Times New Roman"/>
              </a:rPr>
              <a:t>ocessor</a:t>
            </a:r>
            <a:endParaRPr sz="2000">
              <a:latin typeface="Times New Roman"/>
              <a:cs typeface="Times New Roman"/>
            </a:endParaRPr>
          </a:p>
        </p:txBody>
      </p:sp>
      <p:sp>
        <p:nvSpPr>
          <p:cNvPr id="18" name="object 18"/>
          <p:cNvSpPr txBox="1"/>
          <p:nvPr/>
        </p:nvSpPr>
        <p:spPr>
          <a:xfrm>
            <a:off x="364642" y="2219960"/>
            <a:ext cx="858519"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000001"/>
                </a:solidFill>
                <a:latin typeface="Times New Roman"/>
                <a:cs typeface="Times New Roman"/>
              </a:rPr>
              <a:t>Clusters</a:t>
            </a:r>
            <a:endParaRPr sz="2000">
              <a:latin typeface="Times New Roman"/>
              <a:cs typeface="Times New Roman"/>
            </a:endParaRPr>
          </a:p>
        </p:txBody>
      </p:sp>
      <p:sp>
        <p:nvSpPr>
          <p:cNvPr id="19" name="object 19"/>
          <p:cNvSpPr txBox="1"/>
          <p:nvPr/>
        </p:nvSpPr>
        <p:spPr>
          <a:xfrm>
            <a:off x="3411473" y="2269363"/>
            <a:ext cx="1751964"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01"/>
                </a:solidFill>
                <a:latin typeface="Times New Roman"/>
                <a:cs typeface="Times New Roman"/>
              </a:rPr>
              <a:t>Organization</a:t>
            </a:r>
            <a:endParaRPr sz="2400">
              <a:latin typeface="Times New Roman"/>
              <a:cs typeface="Times New Roman"/>
            </a:endParaRPr>
          </a:p>
        </p:txBody>
      </p:sp>
      <p:sp>
        <p:nvSpPr>
          <p:cNvPr id="20" name="object 20"/>
          <p:cNvSpPr txBox="1"/>
          <p:nvPr/>
        </p:nvSpPr>
        <p:spPr>
          <a:xfrm>
            <a:off x="3229482" y="2839540"/>
            <a:ext cx="2759075" cy="1104265"/>
          </a:xfrm>
          <a:prstGeom prst="rect">
            <a:avLst/>
          </a:prstGeom>
        </p:spPr>
        <p:txBody>
          <a:bodyPr vert="horz" wrap="square" lIns="0" tIns="166370" rIns="0" bIns="0" rtlCol="0">
            <a:spAutoFit/>
          </a:bodyPr>
          <a:lstStyle/>
          <a:p>
            <a:pPr marL="12700">
              <a:lnSpc>
                <a:spcPct val="100000"/>
              </a:lnSpc>
              <a:spcBef>
                <a:spcPts val="1310"/>
              </a:spcBef>
            </a:pPr>
            <a:r>
              <a:rPr sz="2800" b="1" dirty="0">
                <a:solidFill>
                  <a:srgbClr val="FF0066"/>
                </a:solidFill>
                <a:latin typeface="Times New Roman"/>
                <a:cs typeface="Times New Roman"/>
              </a:rPr>
              <a:t>Computer</a:t>
            </a:r>
            <a:r>
              <a:rPr sz="2800" b="1" spc="-120" dirty="0">
                <a:solidFill>
                  <a:srgbClr val="FF0066"/>
                </a:solidFill>
                <a:latin typeface="Times New Roman"/>
                <a:cs typeface="Times New Roman"/>
              </a:rPr>
              <a:t> </a:t>
            </a:r>
            <a:r>
              <a:rPr sz="2800" b="1" dirty="0">
                <a:solidFill>
                  <a:srgbClr val="FF0066"/>
                </a:solidFill>
                <a:latin typeface="Times New Roman"/>
                <a:cs typeface="Times New Roman"/>
              </a:rPr>
              <a:t>System</a:t>
            </a:r>
            <a:endParaRPr sz="2800">
              <a:latin typeface="Times New Roman"/>
              <a:cs typeface="Times New Roman"/>
            </a:endParaRPr>
          </a:p>
          <a:p>
            <a:pPr marL="243840">
              <a:lnSpc>
                <a:spcPct val="100000"/>
              </a:lnSpc>
              <a:spcBef>
                <a:spcPts val="1040"/>
              </a:spcBef>
            </a:pPr>
            <a:r>
              <a:rPr sz="2400" b="1" dirty="0">
                <a:solidFill>
                  <a:srgbClr val="FF9966"/>
                </a:solidFill>
                <a:latin typeface="Times New Roman"/>
                <a:cs typeface="Times New Roman"/>
              </a:rPr>
              <a:t>Operating</a:t>
            </a:r>
            <a:endParaRPr sz="2400">
              <a:latin typeface="Times New Roman"/>
              <a:cs typeface="Times New Roman"/>
            </a:endParaRPr>
          </a:p>
        </p:txBody>
      </p:sp>
      <p:sp>
        <p:nvSpPr>
          <p:cNvPr id="21" name="object 21"/>
          <p:cNvSpPr txBox="1"/>
          <p:nvPr/>
        </p:nvSpPr>
        <p:spPr>
          <a:xfrm>
            <a:off x="5232653" y="4136516"/>
            <a:ext cx="1130300"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9966"/>
                </a:solidFill>
                <a:latin typeface="Times New Roman"/>
                <a:cs typeface="Times New Roman"/>
              </a:rPr>
              <a:t>User</a:t>
            </a:r>
            <a:r>
              <a:rPr sz="2000" b="1" spc="-150" dirty="0">
                <a:solidFill>
                  <a:srgbClr val="FF9966"/>
                </a:solidFill>
                <a:latin typeface="Times New Roman"/>
                <a:cs typeface="Times New Roman"/>
              </a:rPr>
              <a:t> </a:t>
            </a:r>
            <a:r>
              <a:rPr sz="2000" b="1" spc="-20" dirty="0">
                <a:solidFill>
                  <a:srgbClr val="FF9966"/>
                </a:solidFill>
                <a:latin typeface="Times New Roman"/>
                <a:cs typeface="Times New Roman"/>
              </a:rPr>
              <a:t>View</a:t>
            </a:r>
            <a:endParaRPr sz="2000">
              <a:latin typeface="Times New Roman"/>
              <a:cs typeface="Times New Roman"/>
            </a:endParaRPr>
          </a:p>
        </p:txBody>
      </p:sp>
      <p:sp>
        <p:nvSpPr>
          <p:cNvPr id="22" name="object 22"/>
          <p:cNvSpPr txBox="1"/>
          <p:nvPr/>
        </p:nvSpPr>
        <p:spPr>
          <a:xfrm>
            <a:off x="6008878" y="3118967"/>
            <a:ext cx="1278890" cy="670560"/>
          </a:xfrm>
          <a:prstGeom prst="rect">
            <a:avLst/>
          </a:prstGeom>
        </p:spPr>
        <p:txBody>
          <a:bodyPr vert="horz" wrap="square" lIns="0" tIns="12700" rIns="0" bIns="0" rtlCol="0">
            <a:spAutoFit/>
          </a:bodyPr>
          <a:lstStyle/>
          <a:p>
            <a:pPr marL="12700" marR="5080" indent="390525">
              <a:lnSpc>
                <a:spcPct val="105800"/>
              </a:lnSpc>
              <a:spcBef>
                <a:spcPts val="100"/>
              </a:spcBef>
            </a:pPr>
            <a:r>
              <a:rPr sz="2000" dirty="0">
                <a:solidFill>
                  <a:srgbClr val="FF9966"/>
                </a:solidFill>
                <a:latin typeface="Times New Roman"/>
                <a:cs typeface="Times New Roman"/>
              </a:rPr>
              <a:t>Ser</a:t>
            </a:r>
            <a:r>
              <a:rPr sz="2000" spc="5" dirty="0">
                <a:solidFill>
                  <a:srgbClr val="FF9966"/>
                </a:solidFill>
                <a:latin typeface="Times New Roman"/>
                <a:cs typeface="Times New Roman"/>
              </a:rPr>
              <a:t>v</a:t>
            </a:r>
            <a:r>
              <a:rPr sz="2000" dirty="0">
                <a:solidFill>
                  <a:srgbClr val="FF9966"/>
                </a:solidFill>
                <a:latin typeface="Times New Roman"/>
                <a:cs typeface="Times New Roman"/>
              </a:rPr>
              <a:t>i</a:t>
            </a:r>
            <a:r>
              <a:rPr sz="2000" spc="-10" dirty="0">
                <a:solidFill>
                  <a:srgbClr val="FF9966"/>
                </a:solidFill>
                <a:latin typeface="Times New Roman"/>
                <a:cs typeface="Times New Roman"/>
              </a:rPr>
              <a:t>c</a:t>
            </a:r>
            <a:r>
              <a:rPr sz="2000" dirty="0">
                <a:solidFill>
                  <a:srgbClr val="FF9966"/>
                </a:solidFill>
                <a:latin typeface="Times New Roman"/>
                <a:cs typeface="Times New Roman"/>
              </a:rPr>
              <a:t>es  What </a:t>
            </a:r>
            <a:r>
              <a:rPr sz="2000" spc="-5" dirty="0">
                <a:solidFill>
                  <a:srgbClr val="FF9966"/>
                </a:solidFill>
                <a:latin typeface="Times New Roman"/>
                <a:cs typeface="Times New Roman"/>
              </a:rPr>
              <a:t>is</a:t>
            </a:r>
            <a:r>
              <a:rPr sz="2000" spc="-70" dirty="0">
                <a:solidFill>
                  <a:srgbClr val="FF9966"/>
                </a:solidFill>
                <a:latin typeface="Times New Roman"/>
                <a:cs typeface="Times New Roman"/>
              </a:rPr>
              <a:t> </a:t>
            </a:r>
            <a:r>
              <a:rPr sz="2000" spc="-5" dirty="0">
                <a:solidFill>
                  <a:srgbClr val="FF9966"/>
                </a:solidFill>
                <a:latin typeface="Times New Roman"/>
                <a:cs typeface="Times New Roman"/>
              </a:rPr>
              <a:t>it?</a:t>
            </a:r>
            <a:endParaRPr sz="2000">
              <a:latin typeface="Times New Roman"/>
              <a:cs typeface="Times New Roman"/>
            </a:endParaRPr>
          </a:p>
        </p:txBody>
      </p:sp>
      <p:sp>
        <p:nvSpPr>
          <p:cNvPr id="23" name="object 23"/>
          <p:cNvSpPr txBox="1"/>
          <p:nvPr/>
        </p:nvSpPr>
        <p:spPr>
          <a:xfrm>
            <a:off x="7796910" y="2872181"/>
            <a:ext cx="136080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9966"/>
                </a:solidFill>
                <a:latin typeface="Times New Roman"/>
                <a:cs typeface="Times New Roman"/>
              </a:rPr>
              <a:t>User</a:t>
            </a:r>
            <a:r>
              <a:rPr sz="2000" spc="-80" dirty="0">
                <a:solidFill>
                  <a:srgbClr val="FF9966"/>
                </a:solidFill>
                <a:latin typeface="Times New Roman"/>
                <a:cs typeface="Times New Roman"/>
              </a:rPr>
              <a:t> </a:t>
            </a:r>
            <a:r>
              <a:rPr sz="2000" dirty="0">
                <a:solidFill>
                  <a:srgbClr val="FF9966"/>
                </a:solidFill>
                <a:latin typeface="Times New Roman"/>
                <a:cs typeface="Times New Roman"/>
              </a:rPr>
              <a:t>Interfac</a:t>
            </a:r>
            <a:endParaRPr sz="2000">
              <a:latin typeface="Times New Roman"/>
              <a:cs typeface="Times New Roman"/>
            </a:endParaRPr>
          </a:p>
        </p:txBody>
      </p:sp>
      <p:sp>
        <p:nvSpPr>
          <p:cNvPr id="24" name="object 24"/>
          <p:cNvSpPr txBox="1"/>
          <p:nvPr/>
        </p:nvSpPr>
        <p:spPr>
          <a:xfrm>
            <a:off x="7796910" y="3177667"/>
            <a:ext cx="122618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9966"/>
                </a:solidFill>
                <a:latin typeface="Times New Roman"/>
                <a:cs typeface="Times New Roman"/>
              </a:rPr>
              <a:t>GUI or</a:t>
            </a:r>
            <a:r>
              <a:rPr sz="2000" spc="-90" dirty="0">
                <a:solidFill>
                  <a:srgbClr val="FF9966"/>
                </a:solidFill>
                <a:latin typeface="Times New Roman"/>
                <a:cs typeface="Times New Roman"/>
              </a:rPr>
              <a:t> </a:t>
            </a:r>
            <a:r>
              <a:rPr sz="2000" dirty="0">
                <a:solidFill>
                  <a:srgbClr val="FF9966"/>
                </a:solidFill>
                <a:latin typeface="Times New Roman"/>
                <a:cs typeface="Times New Roman"/>
              </a:rPr>
              <a:t>CLI</a:t>
            </a:r>
            <a:endParaRPr sz="2000">
              <a:latin typeface="Times New Roman"/>
              <a:cs typeface="Times New Roman"/>
            </a:endParaRPr>
          </a:p>
        </p:txBody>
      </p:sp>
      <p:sp>
        <p:nvSpPr>
          <p:cNvPr id="25" name="object 25"/>
          <p:cNvSpPr txBox="1"/>
          <p:nvPr/>
        </p:nvSpPr>
        <p:spPr>
          <a:xfrm>
            <a:off x="2022094" y="3669919"/>
            <a:ext cx="80391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9966"/>
                </a:solidFill>
                <a:latin typeface="Times New Roman"/>
                <a:cs typeface="Times New Roman"/>
              </a:rPr>
              <a:t>Process</a:t>
            </a:r>
            <a:endParaRPr sz="2000">
              <a:latin typeface="Times New Roman"/>
              <a:cs typeface="Times New Roman"/>
            </a:endParaRPr>
          </a:p>
        </p:txBody>
      </p:sp>
      <p:sp>
        <p:nvSpPr>
          <p:cNvPr id="26" name="object 26"/>
          <p:cNvSpPr txBox="1"/>
          <p:nvPr/>
        </p:nvSpPr>
        <p:spPr>
          <a:xfrm>
            <a:off x="2022094" y="3717428"/>
            <a:ext cx="2395855" cy="1601470"/>
          </a:xfrm>
          <a:prstGeom prst="rect">
            <a:avLst/>
          </a:prstGeom>
        </p:spPr>
        <p:txBody>
          <a:bodyPr vert="horz" wrap="square" lIns="0" tIns="219710" rIns="0" bIns="0" rtlCol="0">
            <a:spAutoFit/>
          </a:bodyPr>
          <a:lstStyle/>
          <a:p>
            <a:pPr marR="5080" algn="r">
              <a:lnSpc>
                <a:spcPct val="100000"/>
              </a:lnSpc>
              <a:spcBef>
                <a:spcPts val="1730"/>
              </a:spcBef>
            </a:pPr>
            <a:r>
              <a:rPr sz="2000" spc="-5" dirty="0">
                <a:solidFill>
                  <a:srgbClr val="FF9966"/>
                </a:solidFill>
                <a:latin typeface="Times New Roman"/>
                <a:cs typeface="Times New Roman"/>
              </a:rPr>
              <a:t>Management</a:t>
            </a:r>
            <a:r>
              <a:rPr sz="2000" spc="355" dirty="0">
                <a:solidFill>
                  <a:srgbClr val="FF9966"/>
                </a:solidFill>
                <a:latin typeface="Times New Roman"/>
                <a:cs typeface="Times New Roman"/>
              </a:rPr>
              <a:t> </a:t>
            </a:r>
            <a:r>
              <a:rPr sz="3600" b="1" spc="-7" baseline="1157" dirty="0">
                <a:solidFill>
                  <a:srgbClr val="FF9966"/>
                </a:solidFill>
                <a:latin typeface="Times New Roman"/>
                <a:cs typeface="Times New Roman"/>
              </a:rPr>
              <a:t>System</a:t>
            </a:r>
            <a:endParaRPr sz="3600" baseline="1157">
              <a:latin typeface="Times New Roman"/>
              <a:cs typeface="Times New Roman"/>
            </a:endParaRPr>
          </a:p>
          <a:p>
            <a:pPr marR="19685" algn="r">
              <a:lnSpc>
                <a:spcPts val="2065"/>
              </a:lnSpc>
              <a:spcBef>
                <a:spcPts val="1365"/>
              </a:spcBef>
            </a:pPr>
            <a:r>
              <a:rPr sz="2000" b="1" dirty="0">
                <a:solidFill>
                  <a:srgbClr val="FF9966"/>
                </a:solidFill>
                <a:latin typeface="Times New Roman"/>
                <a:cs typeface="Times New Roman"/>
              </a:rPr>
              <a:t>Ope</a:t>
            </a:r>
            <a:r>
              <a:rPr sz="2000" b="1" spc="-10" dirty="0">
                <a:solidFill>
                  <a:srgbClr val="FF9966"/>
                </a:solidFill>
                <a:latin typeface="Times New Roman"/>
                <a:cs typeface="Times New Roman"/>
              </a:rPr>
              <a:t>r</a:t>
            </a:r>
            <a:r>
              <a:rPr sz="2000" b="1" dirty="0">
                <a:solidFill>
                  <a:srgbClr val="FF9966"/>
                </a:solidFill>
                <a:latin typeface="Times New Roman"/>
                <a:cs typeface="Times New Roman"/>
              </a:rPr>
              <a:t>a</a:t>
            </a:r>
            <a:r>
              <a:rPr sz="2000" b="1" spc="5" dirty="0">
                <a:solidFill>
                  <a:srgbClr val="FF9966"/>
                </a:solidFill>
                <a:latin typeface="Times New Roman"/>
                <a:cs typeface="Times New Roman"/>
              </a:rPr>
              <a:t>t</a:t>
            </a:r>
            <a:r>
              <a:rPr sz="2000" b="1" dirty="0">
                <a:solidFill>
                  <a:srgbClr val="FF9966"/>
                </a:solidFill>
                <a:latin typeface="Times New Roman"/>
                <a:cs typeface="Times New Roman"/>
              </a:rPr>
              <a:t>i</a:t>
            </a:r>
            <a:r>
              <a:rPr sz="2000" b="1" spc="-15" dirty="0">
                <a:solidFill>
                  <a:srgbClr val="FF9966"/>
                </a:solidFill>
                <a:latin typeface="Times New Roman"/>
                <a:cs typeface="Times New Roman"/>
              </a:rPr>
              <a:t>o</a:t>
            </a:r>
            <a:r>
              <a:rPr sz="2000" b="1" dirty="0">
                <a:solidFill>
                  <a:srgbClr val="FF9966"/>
                </a:solidFill>
                <a:latin typeface="Times New Roman"/>
                <a:cs typeface="Times New Roman"/>
              </a:rPr>
              <a:t>n</a:t>
            </a:r>
            <a:endParaRPr sz="2000">
              <a:latin typeface="Times New Roman"/>
              <a:cs typeface="Times New Roman"/>
            </a:endParaRPr>
          </a:p>
          <a:p>
            <a:pPr marL="287020">
              <a:lnSpc>
                <a:spcPts val="2065"/>
              </a:lnSpc>
            </a:pPr>
            <a:r>
              <a:rPr sz="2000" dirty="0">
                <a:solidFill>
                  <a:srgbClr val="FF9966"/>
                </a:solidFill>
                <a:latin typeface="Times New Roman"/>
                <a:cs typeface="Times New Roman"/>
              </a:rPr>
              <a:t>Dual</a:t>
            </a:r>
            <a:endParaRPr sz="2000">
              <a:latin typeface="Times New Roman"/>
              <a:cs typeface="Times New Roman"/>
            </a:endParaRPr>
          </a:p>
          <a:p>
            <a:pPr marL="287020">
              <a:lnSpc>
                <a:spcPct val="100000"/>
              </a:lnSpc>
              <a:spcBef>
                <a:spcPts val="5"/>
              </a:spcBef>
            </a:pPr>
            <a:r>
              <a:rPr sz="2000" dirty="0">
                <a:solidFill>
                  <a:srgbClr val="FF9966"/>
                </a:solidFill>
                <a:latin typeface="Times New Roman"/>
                <a:cs typeface="Times New Roman"/>
              </a:rPr>
              <a:t>Mode</a:t>
            </a:r>
            <a:endParaRPr sz="2000">
              <a:latin typeface="Times New Roman"/>
              <a:cs typeface="Times New Roman"/>
            </a:endParaRPr>
          </a:p>
        </p:txBody>
      </p:sp>
      <p:sp>
        <p:nvSpPr>
          <p:cNvPr id="27" name="object 27"/>
          <p:cNvSpPr txBox="1"/>
          <p:nvPr/>
        </p:nvSpPr>
        <p:spPr>
          <a:xfrm>
            <a:off x="258267" y="4188967"/>
            <a:ext cx="1351915" cy="63627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FF9966"/>
                </a:solidFill>
                <a:latin typeface="Times New Roman"/>
                <a:cs typeface="Times New Roman"/>
              </a:rPr>
              <a:t>Memory</a:t>
            </a:r>
            <a:endParaRPr sz="2000">
              <a:latin typeface="Times New Roman"/>
              <a:cs typeface="Times New Roman"/>
            </a:endParaRPr>
          </a:p>
          <a:p>
            <a:pPr marL="12700">
              <a:lnSpc>
                <a:spcPct val="100000"/>
              </a:lnSpc>
            </a:pPr>
            <a:r>
              <a:rPr sz="2000" spc="-5" dirty="0">
                <a:solidFill>
                  <a:srgbClr val="FF9966"/>
                </a:solidFill>
                <a:latin typeface="Times New Roman"/>
                <a:cs typeface="Times New Roman"/>
              </a:rPr>
              <a:t>Management</a:t>
            </a:r>
            <a:endParaRPr sz="2000">
              <a:latin typeface="Times New Roman"/>
              <a:cs typeface="Times New Roman"/>
            </a:endParaRPr>
          </a:p>
        </p:txBody>
      </p:sp>
      <p:sp>
        <p:nvSpPr>
          <p:cNvPr id="28" name="object 28"/>
          <p:cNvSpPr txBox="1"/>
          <p:nvPr/>
        </p:nvSpPr>
        <p:spPr>
          <a:xfrm>
            <a:off x="447243" y="3242563"/>
            <a:ext cx="1351915" cy="6362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9966"/>
                </a:solidFill>
                <a:latin typeface="Times New Roman"/>
                <a:cs typeface="Times New Roman"/>
              </a:rPr>
              <a:t>I/O</a:t>
            </a:r>
            <a:endParaRPr sz="2000">
              <a:latin typeface="Times New Roman"/>
              <a:cs typeface="Times New Roman"/>
            </a:endParaRPr>
          </a:p>
          <a:p>
            <a:pPr marL="12700">
              <a:lnSpc>
                <a:spcPct val="100000"/>
              </a:lnSpc>
            </a:pPr>
            <a:r>
              <a:rPr sz="2000" spc="-5" dirty="0">
                <a:solidFill>
                  <a:srgbClr val="FF9966"/>
                </a:solidFill>
                <a:latin typeface="Times New Roman"/>
                <a:cs typeface="Times New Roman"/>
              </a:rPr>
              <a:t>Management</a:t>
            </a:r>
            <a:endParaRPr sz="2000">
              <a:latin typeface="Times New Roman"/>
              <a:cs typeface="Times New Roman"/>
            </a:endParaRPr>
          </a:p>
        </p:txBody>
      </p:sp>
      <p:sp>
        <p:nvSpPr>
          <p:cNvPr id="29" name="object 29"/>
          <p:cNvSpPr txBox="1"/>
          <p:nvPr/>
        </p:nvSpPr>
        <p:spPr>
          <a:xfrm>
            <a:off x="3836923" y="5556300"/>
            <a:ext cx="1010919" cy="635635"/>
          </a:xfrm>
          <a:prstGeom prst="rect">
            <a:avLst/>
          </a:prstGeom>
        </p:spPr>
        <p:txBody>
          <a:bodyPr vert="horz" wrap="square" lIns="0" tIns="12700" rIns="0" bIns="0" rtlCol="0">
            <a:spAutoFit/>
          </a:bodyPr>
          <a:lstStyle/>
          <a:p>
            <a:pPr marL="12700" marR="5080">
              <a:lnSpc>
                <a:spcPct val="100000"/>
              </a:lnSpc>
              <a:spcBef>
                <a:spcPts val="100"/>
              </a:spcBef>
            </a:pPr>
            <a:r>
              <a:rPr sz="2000" b="1" dirty="0">
                <a:solidFill>
                  <a:srgbClr val="FF9966"/>
                </a:solidFill>
                <a:latin typeface="Times New Roman"/>
                <a:cs typeface="Times New Roman"/>
              </a:rPr>
              <a:t>Dif</a:t>
            </a:r>
            <a:r>
              <a:rPr sz="2000" b="1" spc="5" dirty="0">
                <a:solidFill>
                  <a:srgbClr val="FF9966"/>
                </a:solidFill>
                <a:latin typeface="Times New Roman"/>
                <a:cs typeface="Times New Roman"/>
              </a:rPr>
              <a:t>f</a:t>
            </a:r>
            <a:r>
              <a:rPr sz="2000" b="1" dirty="0">
                <a:solidFill>
                  <a:srgbClr val="FF9966"/>
                </a:solidFill>
                <a:latin typeface="Times New Roman"/>
                <a:cs typeface="Times New Roman"/>
              </a:rPr>
              <a:t>e</a:t>
            </a:r>
            <a:r>
              <a:rPr sz="2000" b="1" spc="-40" dirty="0">
                <a:solidFill>
                  <a:srgbClr val="FF9966"/>
                </a:solidFill>
                <a:latin typeface="Times New Roman"/>
                <a:cs typeface="Times New Roman"/>
              </a:rPr>
              <a:t>r</a:t>
            </a:r>
            <a:r>
              <a:rPr sz="2000" b="1" dirty="0">
                <a:solidFill>
                  <a:srgbClr val="FF9966"/>
                </a:solidFill>
                <a:latin typeface="Times New Roman"/>
                <a:cs typeface="Times New Roman"/>
              </a:rPr>
              <a:t>ent  Flavors</a:t>
            </a:r>
            <a:endParaRPr sz="2000">
              <a:latin typeface="Times New Roman"/>
              <a:cs typeface="Times New Roman"/>
            </a:endParaRPr>
          </a:p>
        </p:txBody>
      </p:sp>
      <p:sp>
        <p:nvSpPr>
          <p:cNvPr id="30" name="object 30"/>
          <p:cNvSpPr txBox="1"/>
          <p:nvPr/>
        </p:nvSpPr>
        <p:spPr>
          <a:xfrm>
            <a:off x="4572127" y="5063997"/>
            <a:ext cx="74676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9966"/>
                </a:solidFill>
                <a:latin typeface="Times New Roman"/>
                <a:cs typeface="Times New Roman"/>
              </a:rPr>
              <a:t>Design</a:t>
            </a:r>
            <a:endParaRPr sz="2000">
              <a:latin typeface="Times New Roman"/>
              <a:cs typeface="Times New Roman"/>
            </a:endParaRPr>
          </a:p>
        </p:txBody>
      </p:sp>
      <p:sp>
        <p:nvSpPr>
          <p:cNvPr id="31" name="object 31"/>
          <p:cNvSpPr txBox="1"/>
          <p:nvPr/>
        </p:nvSpPr>
        <p:spPr>
          <a:xfrm>
            <a:off x="4572127" y="5368848"/>
            <a:ext cx="104457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9966"/>
                </a:solidFill>
                <a:latin typeface="Times New Roman"/>
                <a:cs typeface="Times New Roman"/>
              </a:rPr>
              <a:t>Q</a:t>
            </a:r>
            <a:r>
              <a:rPr sz="2000" spc="10" dirty="0">
                <a:solidFill>
                  <a:srgbClr val="FF9966"/>
                </a:solidFill>
                <a:latin typeface="Times New Roman"/>
                <a:cs typeface="Times New Roman"/>
              </a:rPr>
              <a:t>u</a:t>
            </a:r>
            <a:r>
              <a:rPr sz="2000" dirty="0">
                <a:solidFill>
                  <a:srgbClr val="FF9966"/>
                </a:solidFill>
                <a:latin typeface="Times New Roman"/>
                <a:cs typeface="Times New Roman"/>
              </a:rPr>
              <a:t>es</a:t>
            </a:r>
            <a:r>
              <a:rPr sz="2000" spc="-10" dirty="0">
                <a:solidFill>
                  <a:srgbClr val="FF9966"/>
                </a:solidFill>
                <a:latin typeface="Times New Roman"/>
                <a:cs typeface="Times New Roman"/>
              </a:rPr>
              <a:t>t</a:t>
            </a:r>
            <a:r>
              <a:rPr sz="2000" dirty="0">
                <a:solidFill>
                  <a:srgbClr val="FF9966"/>
                </a:solidFill>
                <a:latin typeface="Times New Roman"/>
                <a:cs typeface="Times New Roman"/>
              </a:rPr>
              <a:t>ions</a:t>
            </a:r>
            <a:endParaRPr sz="2000">
              <a:latin typeface="Times New Roman"/>
              <a:cs typeface="Times New Roman"/>
            </a:endParaRPr>
          </a:p>
        </p:txBody>
      </p:sp>
      <p:sp>
        <p:nvSpPr>
          <p:cNvPr id="32" name="object 32"/>
          <p:cNvSpPr txBox="1"/>
          <p:nvPr/>
        </p:nvSpPr>
        <p:spPr>
          <a:xfrm>
            <a:off x="7604506" y="5121021"/>
            <a:ext cx="95885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9966"/>
                </a:solidFill>
                <a:latin typeface="Times New Roman"/>
                <a:cs typeface="Times New Roman"/>
              </a:rPr>
              <a:t>Str</a:t>
            </a:r>
            <a:r>
              <a:rPr sz="2000" spc="5" dirty="0">
                <a:solidFill>
                  <a:srgbClr val="FF9966"/>
                </a:solidFill>
                <a:latin typeface="Times New Roman"/>
                <a:cs typeface="Times New Roman"/>
              </a:rPr>
              <a:t>u</a:t>
            </a:r>
            <a:r>
              <a:rPr sz="2000" dirty="0">
                <a:solidFill>
                  <a:srgbClr val="FF9966"/>
                </a:solidFill>
                <a:latin typeface="Times New Roman"/>
                <a:cs typeface="Times New Roman"/>
              </a:rPr>
              <a:t>c</a:t>
            </a:r>
            <a:r>
              <a:rPr sz="2000" spc="-10" dirty="0">
                <a:solidFill>
                  <a:srgbClr val="FF9966"/>
                </a:solidFill>
                <a:latin typeface="Times New Roman"/>
                <a:cs typeface="Times New Roman"/>
              </a:rPr>
              <a:t>t</a:t>
            </a:r>
            <a:r>
              <a:rPr sz="2000" dirty="0">
                <a:solidFill>
                  <a:srgbClr val="FF9966"/>
                </a:solidFill>
                <a:latin typeface="Times New Roman"/>
                <a:cs typeface="Times New Roman"/>
              </a:rPr>
              <a:t>ure</a:t>
            </a:r>
            <a:endParaRPr sz="2000">
              <a:latin typeface="Times New Roman"/>
              <a:cs typeface="Times New Roman"/>
            </a:endParaRPr>
          </a:p>
        </p:txBody>
      </p:sp>
      <p:sp>
        <p:nvSpPr>
          <p:cNvPr id="33" name="object 33"/>
          <p:cNvSpPr txBox="1"/>
          <p:nvPr/>
        </p:nvSpPr>
        <p:spPr>
          <a:xfrm>
            <a:off x="8125459" y="6065926"/>
            <a:ext cx="61849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9966"/>
                </a:solidFill>
                <a:latin typeface="Times New Roman"/>
                <a:cs typeface="Times New Roman"/>
              </a:rPr>
              <a:t>La</a:t>
            </a:r>
            <a:r>
              <a:rPr sz="2000" spc="-10" dirty="0">
                <a:solidFill>
                  <a:srgbClr val="FF9966"/>
                </a:solidFill>
                <a:latin typeface="Times New Roman"/>
                <a:cs typeface="Times New Roman"/>
              </a:rPr>
              <a:t>y</a:t>
            </a:r>
            <a:r>
              <a:rPr sz="2000" dirty="0">
                <a:solidFill>
                  <a:srgbClr val="FF9966"/>
                </a:solidFill>
                <a:latin typeface="Times New Roman"/>
                <a:cs typeface="Times New Roman"/>
              </a:rPr>
              <a:t>er</a:t>
            </a:r>
            <a:endParaRPr sz="2000">
              <a:latin typeface="Times New Roman"/>
              <a:cs typeface="Times New Roman"/>
            </a:endParaRPr>
          </a:p>
        </p:txBody>
      </p:sp>
      <p:sp>
        <p:nvSpPr>
          <p:cNvPr id="34" name="object 34"/>
          <p:cNvSpPr txBox="1"/>
          <p:nvPr/>
        </p:nvSpPr>
        <p:spPr>
          <a:xfrm>
            <a:off x="7037958" y="6160719"/>
            <a:ext cx="662305" cy="636270"/>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9966"/>
                </a:solidFill>
                <a:latin typeface="Times New Roman"/>
                <a:cs typeface="Times New Roman"/>
              </a:rPr>
              <a:t>Micro</a:t>
            </a:r>
            <a:endParaRPr sz="2000">
              <a:latin typeface="Times New Roman"/>
              <a:cs typeface="Times New Roman"/>
            </a:endParaRPr>
          </a:p>
          <a:p>
            <a:pPr marL="12700">
              <a:lnSpc>
                <a:spcPct val="100000"/>
              </a:lnSpc>
            </a:pPr>
            <a:r>
              <a:rPr sz="2000" dirty="0">
                <a:solidFill>
                  <a:srgbClr val="FF9966"/>
                </a:solidFill>
                <a:latin typeface="Times New Roman"/>
                <a:cs typeface="Times New Roman"/>
              </a:rPr>
              <a:t>ke</a:t>
            </a:r>
            <a:r>
              <a:rPr sz="2000" spc="5" dirty="0">
                <a:solidFill>
                  <a:srgbClr val="FF9966"/>
                </a:solidFill>
                <a:latin typeface="Times New Roman"/>
                <a:cs typeface="Times New Roman"/>
              </a:rPr>
              <a:t>r</a:t>
            </a:r>
            <a:r>
              <a:rPr sz="2000" dirty="0">
                <a:solidFill>
                  <a:srgbClr val="FF9966"/>
                </a:solidFill>
                <a:latin typeface="Times New Roman"/>
                <a:cs typeface="Times New Roman"/>
              </a:rPr>
              <a:t>nel</a:t>
            </a:r>
            <a:endParaRPr sz="2000">
              <a:latin typeface="Times New Roman"/>
              <a:cs typeface="Times New Roman"/>
            </a:endParaRPr>
          </a:p>
        </p:txBody>
      </p:sp>
      <p:sp>
        <p:nvSpPr>
          <p:cNvPr id="35" name="object 35"/>
          <p:cNvSpPr txBox="1"/>
          <p:nvPr/>
        </p:nvSpPr>
        <p:spPr>
          <a:xfrm>
            <a:off x="5556630" y="6332626"/>
            <a:ext cx="91694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9966"/>
                </a:solidFill>
                <a:latin typeface="Times New Roman"/>
                <a:cs typeface="Times New Roman"/>
              </a:rPr>
              <a:t>Modules</a:t>
            </a:r>
            <a:endParaRPr sz="2000">
              <a:latin typeface="Times New Roman"/>
              <a:cs typeface="Times New Roman"/>
            </a:endParaRPr>
          </a:p>
        </p:txBody>
      </p:sp>
      <p:sp>
        <p:nvSpPr>
          <p:cNvPr id="36" name="object 36"/>
          <p:cNvSpPr txBox="1"/>
          <p:nvPr/>
        </p:nvSpPr>
        <p:spPr>
          <a:xfrm>
            <a:off x="6154928" y="4804613"/>
            <a:ext cx="916305" cy="636905"/>
          </a:xfrm>
          <a:prstGeom prst="rect">
            <a:avLst/>
          </a:prstGeom>
        </p:spPr>
        <p:txBody>
          <a:bodyPr vert="horz" wrap="square" lIns="0" tIns="13335" rIns="0" bIns="0" rtlCol="0">
            <a:spAutoFit/>
          </a:bodyPr>
          <a:lstStyle/>
          <a:p>
            <a:pPr marL="12700">
              <a:lnSpc>
                <a:spcPct val="100000"/>
              </a:lnSpc>
              <a:spcBef>
                <a:spcPts val="105"/>
              </a:spcBef>
            </a:pPr>
            <a:r>
              <a:rPr sz="2000" spc="-15" dirty="0">
                <a:solidFill>
                  <a:srgbClr val="FF9966"/>
                </a:solidFill>
                <a:latin typeface="Times New Roman"/>
                <a:cs typeface="Times New Roman"/>
              </a:rPr>
              <a:t>Virtual</a:t>
            </a:r>
            <a:endParaRPr sz="2000">
              <a:latin typeface="Times New Roman"/>
              <a:cs typeface="Times New Roman"/>
            </a:endParaRPr>
          </a:p>
          <a:p>
            <a:pPr marL="12700">
              <a:lnSpc>
                <a:spcPct val="100000"/>
              </a:lnSpc>
              <a:spcBef>
                <a:spcPts val="5"/>
              </a:spcBef>
            </a:pPr>
            <a:r>
              <a:rPr sz="2000" dirty="0">
                <a:solidFill>
                  <a:srgbClr val="FF9966"/>
                </a:solidFill>
                <a:latin typeface="Times New Roman"/>
                <a:cs typeface="Times New Roman"/>
              </a:rPr>
              <a:t>Ma</a:t>
            </a:r>
            <a:r>
              <a:rPr sz="2000" spc="-10" dirty="0">
                <a:solidFill>
                  <a:srgbClr val="FF9966"/>
                </a:solidFill>
                <a:latin typeface="Times New Roman"/>
                <a:cs typeface="Times New Roman"/>
              </a:rPr>
              <a:t>c</a:t>
            </a:r>
            <a:r>
              <a:rPr sz="2000" spc="5" dirty="0">
                <a:solidFill>
                  <a:srgbClr val="FF9966"/>
                </a:solidFill>
                <a:latin typeface="Times New Roman"/>
                <a:cs typeface="Times New Roman"/>
              </a:rPr>
              <a:t>h</a:t>
            </a:r>
            <a:r>
              <a:rPr sz="2000" dirty="0">
                <a:solidFill>
                  <a:srgbClr val="FF9966"/>
                </a:solidFill>
                <a:latin typeface="Times New Roman"/>
                <a:cs typeface="Times New Roman"/>
              </a:rPr>
              <a:t>ine</a:t>
            </a:r>
            <a:endParaRPr sz="20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497" y="272994"/>
            <a:ext cx="4191000" cy="566181"/>
          </a:xfrm>
          <a:prstGeom prst="rect">
            <a:avLst/>
          </a:prstGeom>
        </p:spPr>
        <p:txBody>
          <a:bodyPr vert="horz" wrap="square" lIns="0" tIns="12065" rIns="0" bIns="0" rtlCol="0">
            <a:spAutoFit/>
          </a:bodyPr>
          <a:lstStyle/>
          <a:p>
            <a:pPr marL="12700">
              <a:lnSpc>
                <a:spcPct val="100000"/>
              </a:lnSpc>
              <a:spcBef>
                <a:spcPts val="95"/>
              </a:spcBef>
            </a:pPr>
            <a:r>
              <a:rPr sz="3600" spc="-5" dirty="0"/>
              <a:t>Memory</a:t>
            </a:r>
            <a:r>
              <a:rPr sz="3600" spc="-60" dirty="0"/>
              <a:t> </a:t>
            </a:r>
            <a:r>
              <a:rPr sz="3600" spc="-10" dirty="0"/>
              <a:t>structure</a:t>
            </a:r>
          </a:p>
        </p:txBody>
      </p:sp>
      <p:sp>
        <p:nvSpPr>
          <p:cNvPr id="5" name="object 5"/>
          <p:cNvSpPr txBox="1"/>
          <p:nvPr/>
        </p:nvSpPr>
        <p:spPr>
          <a:xfrm>
            <a:off x="215798" y="6343115"/>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6</a:t>
            </a:fld>
            <a:endParaRPr sz="1400">
              <a:latin typeface="Arial"/>
              <a:cs typeface="Arial"/>
            </a:endParaRPr>
          </a:p>
        </p:txBody>
      </p:sp>
      <p:sp>
        <p:nvSpPr>
          <p:cNvPr id="4" name="object 4"/>
          <p:cNvSpPr txBox="1"/>
          <p:nvPr/>
        </p:nvSpPr>
        <p:spPr>
          <a:xfrm>
            <a:off x="890727" y="1076959"/>
            <a:ext cx="7590790" cy="4941866"/>
          </a:xfrm>
          <a:prstGeom prst="rect">
            <a:avLst/>
          </a:prstGeom>
        </p:spPr>
        <p:txBody>
          <a:bodyPr vert="horz" wrap="square" lIns="0" tIns="12700" rIns="0" bIns="0" rtlCol="0">
            <a:spAutoFit/>
          </a:bodyPr>
          <a:lstStyle/>
          <a:p>
            <a:pPr marL="355600" indent="-342900">
              <a:lnSpc>
                <a:spcPts val="2880"/>
              </a:lnSpc>
              <a:spcBef>
                <a:spcPts val="100"/>
              </a:spcBef>
              <a:buClr>
                <a:srgbClr val="006666"/>
              </a:buClr>
              <a:buFont typeface="Wingdings"/>
              <a:buChar char=""/>
              <a:tabLst>
                <a:tab pos="354965" algn="l"/>
                <a:tab pos="355600" algn="l"/>
              </a:tabLst>
            </a:pPr>
            <a:r>
              <a:rPr sz="2400" spc="-5" dirty="0">
                <a:solidFill>
                  <a:srgbClr val="003300"/>
                </a:solidFill>
                <a:latin typeface="Arial"/>
                <a:cs typeface="Arial"/>
              </a:rPr>
              <a:t>Main</a:t>
            </a:r>
            <a:r>
              <a:rPr sz="2400" spc="5" dirty="0">
                <a:solidFill>
                  <a:srgbClr val="003300"/>
                </a:solidFill>
                <a:latin typeface="Arial"/>
                <a:cs typeface="Arial"/>
              </a:rPr>
              <a:t> </a:t>
            </a:r>
            <a:r>
              <a:rPr sz="2400" spc="-5" dirty="0">
                <a:solidFill>
                  <a:srgbClr val="003300"/>
                </a:solidFill>
                <a:latin typeface="Arial"/>
                <a:cs typeface="Arial"/>
              </a:rPr>
              <a:t>memory</a:t>
            </a:r>
            <a:endParaRPr sz="2400" dirty="0">
              <a:latin typeface="Arial"/>
              <a:cs typeface="Arial"/>
            </a:endParaRPr>
          </a:p>
          <a:p>
            <a:pPr marL="756285" lvl="1" indent="-287020">
              <a:lnSpc>
                <a:spcPts val="2640"/>
              </a:lnSpc>
              <a:buClr>
                <a:srgbClr val="336699"/>
              </a:buClr>
              <a:buSzPct val="75000"/>
              <a:buFont typeface="Wingdings"/>
              <a:buChar char=""/>
              <a:tabLst>
                <a:tab pos="756285" algn="l"/>
                <a:tab pos="756920" algn="l"/>
              </a:tabLst>
            </a:pPr>
            <a:r>
              <a:rPr sz="2200" b="1" spc="-5" dirty="0">
                <a:solidFill>
                  <a:srgbClr val="003366"/>
                </a:solidFill>
                <a:latin typeface="Arial"/>
                <a:cs typeface="Arial"/>
              </a:rPr>
              <a:t>Accessible directly by the</a:t>
            </a:r>
            <a:r>
              <a:rPr sz="2200" b="1" spc="85" dirty="0">
                <a:solidFill>
                  <a:srgbClr val="003366"/>
                </a:solidFill>
                <a:latin typeface="Arial"/>
                <a:cs typeface="Arial"/>
              </a:rPr>
              <a:t> </a:t>
            </a:r>
            <a:r>
              <a:rPr sz="2200" b="1" spc="-5" dirty="0">
                <a:solidFill>
                  <a:srgbClr val="003366"/>
                </a:solidFill>
                <a:latin typeface="Arial"/>
                <a:cs typeface="Arial"/>
              </a:rPr>
              <a:t>CPU</a:t>
            </a:r>
            <a:endParaRPr sz="2200" dirty="0">
              <a:latin typeface="Arial"/>
              <a:cs typeface="Arial"/>
            </a:endParaRPr>
          </a:p>
          <a:p>
            <a:pPr marL="756285" lvl="1" indent="-287020">
              <a:lnSpc>
                <a:spcPts val="2375"/>
              </a:lnSpc>
              <a:buClr>
                <a:srgbClr val="336699"/>
              </a:buClr>
              <a:buSzPct val="75000"/>
              <a:buFont typeface="Wingdings"/>
              <a:buChar char=""/>
              <a:tabLst>
                <a:tab pos="756285" algn="l"/>
                <a:tab pos="756920" algn="l"/>
              </a:tabLst>
            </a:pPr>
            <a:r>
              <a:rPr sz="2200" b="1" spc="-5" dirty="0">
                <a:solidFill>
                  <a:srgbClr val="003366"/>
                </a:solidFill>
                <a:latin typeface="Arial"/>
                <a:cs typeface="Arial"/>
              </a:rPr>
              <a:t>A program must be in main memory to be</a:t>
            </a:r>
            <a:r>
              <a:rPr sz="2200" b="1" spc="120" dirty="0">
                <a:solidFill>
                  <a:srgbClr val="003366"/>
                </a:solidFill>
                <a:latin typeface="Arial"/>
                <a:cs typeface="Arial"/>
              </a:rPr>
              <a:t> </a:t>
            </a:r>
            <a:r>
              <a:rPr sz="2200" b="1" spc="-5" dirty="0">
                <a:solidFill>
                  <a:srgbClr val="003366"/>
                </a:solidFill>
                <a:latin typeface="Arial"/>
                <a:cs typeface="Arial"/>
              </a:rPr>
              <a:t>executed</a:t>
            </a:r>
            <a:endParaRPr sz="2200" dirty="0">
              <a:latin typeface="Arial"/>
              <a:cs typeface="Arial"/>
            </a:endParaRPr>
          </a:p>
          <a:p>
            <a:pPr marL="756285">
              <a:lnSpc>
                <a:spcPts val="2375"/>
              </a:lnSpc>
            </a:pPr>
            <a:r>
              <a:rPr sz="2200" b="1" spc="-5" dirty="0">
                <a:solidFill>
                  <a:srgbClr val="003366"/>
                </a:solidFill>
                <a:latin typeface="Arial"/>
                <a:cs typeface="Arial"/>
              </a:rPr>
              <a:t>by the</a:t>
            </a:r>
            <a:r>
              <a:rPr sz="2200" b="1" spc="20" dirty="0">
                <a:solidFill>
                  <a:srgbClr val="003366"/>
                </a:solidFill>
                <a:latin typeface="Arial"/>
                <a:cs typeface="Arial"/>
              </a:rPr>
              <a:t> </a:t>
            </a:r>
            <a:r>
              <a:rPr sz="2200" b="1" spc="-5" dirty="0">
                <a:solidFill>
                  <a:srgbClr val="003366"/>
                </a:solidFill>
                <a:latin typeface="Arial"/>
                <a:cs typeface="Arial"/>
              </a:rPr>
              <a:t>CPU</a:t>
            </a:r>
            <a:endParaRPr sz="2200" dirty="0">
              <a:latin typeface="Arial"/>
              <a:cs typeface="Arial"/>
            </a:endParaRPr>
          </a:p>
          <a:p>
            <a:pPr marL="756285" marR="960119" lvl="1" indent="-287020">
              <a:lnSpc>
                <a:spcPct val="80000"/>
              </a:lnSpc>
              <a:spcBef>
                <a:spcPts val="530"/>
              </a:spcBef>
              <a:buClr>
                <a:srgbClr val="336699"/>
              </a:buClr>
              <a:buSzPct val="75000"/>
              <a:buFont typeface="Wingdings"/>
              <a:buChar char=""/>
              <a:tabLst>
                <a:tab pos="756285" algn="l"/>
                <a:tab pos="756920" algn="l"/>
              </a:tabLst>
            </a:pPr>
            <a:r>
              <a:rPr sz="2200" b="1" spc="-5" dirty="0">
                <a:solidFill>
                  <a:srgbClr val="003366"/>
                </a:solidFill>
                <a:latin typeface="Arial"/>
                <a:cs typeface="Arial"/>
              </a:rPr>
              <a:t>Main memory is not large enough to hold all  programs and</a:t>
            </a:r>
            <a:r>
              <a:rPr sz="2200" b="1" spc="20" dirty="0">
                <a:solidFill>
                  <a:srgbClr val="003366"/>
                </a:solidFill>
                <a:latin typeface="Arial"/>
                <a:cs typeface="Arial"/>
              </a:rPr>
              <a:t> </a:t>
            </a:r>
            <a:r>
              <a:rPr sz="2200" b="1" spc="-5" dirty="0">
                <a:solidFill>
                  <a:srgbClr val="003366"/>
                </a:solidFill>
                <a:latin typeface="Arial"/>
                <a:cs typeface="Arial"/>
              </a:rPr>
              <a:t>data</a:t>
            </a:r>
            <a:endParaRPr sz="2200" dirty="0">
              <a:latin typeface="Arial"/>
              <a:cs typeface="Arial"/>
            </a:endParaRPr>
          </a:p>
          <a:p>
            <a:pPr marL="756285" lvl="1" indent="-287020">
              <a:lnSpc>
                <a:spcPts val="2375"/>
              </a:lnSpc>
              <a:buClr>
                <a:srgbClr val="336699"/>
              </a:buClr>
              <a:buSzPct val="75000"/>
              <a:buFont typeface="Wingdings"/>
              <a:buChar char=""/>
              <a:tabLst>
                <a:tab pos="756285" algn="l"/>
                <a:tab pos="756920" algn="l"/>
              </a:tabLst>
            </a:pPr>
            <a:r>
              <a:rPr sz="2200" b="1" spc="-5" dirty="0">
                <a:solidFill>
                  <a:srgbClr val="003366"/>
                </a:solidFill>
                <a:latin typeface="Arial"/>
                <a:cs typeface="Arial"/>
              </a:rPr>
              <a:t>The main memory is </a:t>
            </a:r>
            <a:r>
              <a:rPr sz="2200" b="1" i="1" spc="-5" dirty="0">
                <a:solidFill>
                  <a:srgbClr val="003366"/>
                </a:solidFill>
                <a:latin typeface="Arial"/>
                <a:cs typeface="Arial"/>
              </a:rPr>
              <a:t>volatile </a:t>
            </a:r>
            <a:r>
              <a:rPr sz="2200" b="1" spc="-5" dirty="0">
                <a:solidFill>
                  <a:srgbClr val="003366"/>
                </a:solidFill>
                <a:latin typeface="Arial"/>
                <a:cs typeface="Arial"/>
              </a:rPr>
              <a:t>- its content</a:t>
            </a:r>
            <a:r>
              <a:rPr sz="2200" b="1" spc="145" dirty="0">
                <a:solidFill>
                  <a:srgbClr val="003366"/>
                </a:solidFill>
                <a:latin typeface="Arial"/>
                <a:cs typeface="Arial"/>
              </a:rPr>
              <a:t> </a:t>
            </a:r>
            <a:r>
              <a:rPr sz="2200" b="1" spc="-5" dirty="0">
                <a:solidFill>
                  <a:srgbClr val="003366"/>
                </a:solidFill>
                <a:latin typeface="Arial"/>
                <a:cs typeface="Arial"/>
              </a:rPr>
              <a:t>changes</a:t>
            </a:r>
            <a:endParaRPr sz="2200" dirty="0">
              <a:latin typeface="Arial"/>
              <a:cs typeface="Arial"/>
            </a:endParaRPr>
          </a:p>
          <a:p>
            <a:pPr marL="756285">
              <a:lnSpc>
                <a:spcPts val="2375"/>
              </a:lnSpc>
            </a:pPr>
            <a:r>
              <a:rPr sz="2200" b="1" spc="-5" dirty="0">
                <a:solidFill>
                  <a:srgbClr val="003366"/>
                </a:solidFill>
                <a:latin typeface="Arial"/>
                <a:cs typeface="Arial"/>
              </a:rPr>
              <a:t>on loss of </a:t>
            </a:r>
            <a:r>
              <a:rPr sz="2200" b="1" dirty="0">
                <a:solidFill>
                  <a:srgbClr val="003366"/>
                </a:solidFill>
                <a:latin typeface="Arial"/>
                <a:cs typeface="Arial"/>
              </a:rPr>
              <a:t>power </a:t>
            </a:r>
            <a:r>
              <a:rPr sz="2200" b="1" spc="-5" dirty="0">
                <a:solidFill>
                  <a:srgbClr val="003366"/>
                </a:solidFill>
                <a:latin typeface="Arial"/>
                <a:cs typeface="Arial"/>
              </a:rPr>
              <a:t>or on</a:t>
            </a:r>
            <a:r>
              <a:rPr sz="2200" b="1" spc="55" dirty="0">
                <a:solidFill>
                  <a:srgbClr val="003366"/>
                </a:solidFill>
                <a:latin typeface="Arial"/>
                <a:cs typeface="Arial"/>
              </a:rPr>
              <a:t> </a:t>
            </a:r>
            <a:r>
              <a:rPr sz="2200" b="1" spc="-5" dirty="0">
                <a:solidFill>
                  <a:srgbClr val="003366"/>
                </a:solidFill>
                <a:latin typeface="Arial"/>
                <a:cs typeface="Arial"/>
              </a:rPr>
              <a:t>restart.</a:t>
            </a:r>
            <a:endParaRPr sz="2200" dirty="0">
              <a:latin typeface="Arial"/>
              <a:cs typeface="Arial"/>
            </a:endParaRPr>
          </a:p>
          <a:p>
            <a:pPr marL="355600" indent="-342900">
              <a:lnSpc>
                <a:spcPts val="2880"/>
              </a:lnSpc>
              <a:spcBef>
                <a:spcPts val="5"/>
              </a:spcBef>
              <a:buClr>
                <a:srgbClr val="006666"/>
              </a:buClr>
              <a:buFont typeface="Wingdings"/>
              <a:buChar char=""/>
              <a:tabLst>
                <a:tab pos="354965" algn="l"/>
                <a:tab pos="355600" algn="l"/>
              </a:tabLst>
            </a:pPr>
            <a:r>
              <a:rPr sz="2400" spc="-5" dirty="0">
                <a:solidFill>
                  <a:srgbClr val="003300"/>
                </a:solidFill>
                <a:latin typeface="Arial"/>
                <a:cs typeface="Arial"/>
              </a:rPr>
              <a:t>Secondary</a:t>
            </a:r>
            <a:r>
              <a:rPr sz="2400" spc="15" dirty="0">
                <a:solidFill>
                  <a:srgbClr val="003300"/>
                </a:solidFill>
                <a:latin typeface="Arial"/>
                <a:cs typeface="Arial"/>
              </a:rPr>
              <a:t> </a:t>
            </a:r>
            <a:r>
              <a:rPr sz="2400" spc="-5" dirty="0">
                <a:solidFill>
                  <a:srgbClr val="003300"/>
                </a:solidFill>
                <a:latin typeface="Arial"/>
                <a:cs typeface="Arial"/>
              </a:rPr>
              <a:t>memory</a:t>
            </a:r>
            <a:endParaRPr sz="2400" dirty="0">
              <a:latin typeface="Arial"/>
              <a:cs typeface="Arial"/>
            </a:endParaRPr>
          </a:p>
          <a:p>
            <a:pPr marL="756285" lvl="1" indent="-287020">
              <a:lnSpc>
                <a:spcPts val="2640"/>
              </a:lnSpc>
              <a:buClr>
                <a:srgbClr val="336699"/>
              </a:buClr>
              <a:buSzPct val="75000"/>
              <a:buFont typeface="Wingdings"/>
              <a:buChar char=""/>
              <a:tabLst>
                <a:tab pos="756285" algn="l"/>
                <a:tab pos="756920" algn="l"/>
              </a:tabLst>
            </a:pPr>
            <a:r>
              <a:rPr sz="2200" spc="-5" dirty="0">
                <a:solidFill>
                  <a:srgbClr val="003366"/>
                </a:solidFill>
                <a:latin typeface="Arial"/>
                <a:cs typeface="Arial"/>
              </a:rPr>
              <a:t>Contains large amounts of data / files,</a:t>
            </a:r>
            <a:r>
              <a:rPr sz="2200" spc="110" dirty="0">
                <a:solidFill>
                  <a:srgbClr val="003366"/>
                </a:solidFill>
                <a:latin typeface="Arial"/>
                <a:cs typeface="Arial"/>
              </a:rPr>
              <a:t> </a:t>
            </a:r>
            <a:r>
              <a:rPr sz="2200" spc="-5" dirty="0">
                <a:solidFill>
                  <a:srgbClr val="003366"/>
                </a:solidFill>
                <a:latin typeface="Arial"/>
                <a:cs typeface="Arial"/>
              </a:rPr>
              <a:t>permanently.</a:t>
            </a:r>
            <a:endParaRPr lang="en-CA" sz="2200" spc="-5" dirty="0">
              <a:solidFill>
                <a:srgbClr val="003366"/>
              </a:solidFill>
              <a:latin typeface="Arial"/>
              <a:cs typeface="Arial"/>
            </a:endParaRPr>
          </a:p>
          <a:p>
            <a:pPr marL="756285" lvl="1" indent="-287020">
              <a:lnSpc>
                <a:spcPts val="2640"/>
              </a:lnSpc>
              <a:buClr>
                <a:srgbClr val="336699"/>
              </a:buClr>
              <a:buSzPct val="75000"/>
              <a:buFont typeface="Wingdings"/>
              <a:buChar char=""/>
              <a:tabLst>
                <a:tab pos="756285" algn="l"/>
                <a:tab pos="756920" algn="l"/>
              </a:tabLst>
            </a:pPr>
            <a:r>
              <a:rPr lang="en-CA" sz="2200" spc="-5" dirty="0">
                <a:solidFill>
                  <a:srgbClr val="003366"/>
                </a:solidFill>
                <a:latin typeface="Arial"/>
                <a:cs typeface="Arial"/>
              </a:rPr>
              <a:t>Access to Virtual memory when needed.</a:t>
            </a:r>
            <a:endParaRPr sz="2200" dirty="0">
              <a:latin typeface="Arial"/>
              <a:cs typeface="Arial"/>
            </a:endParaRPr>
          </a:p>
          <a:p>
            <a:pPr lvl="1">
              <a:lnSpc>
                <a:spcPct val="100000"/>
              </a:lnSpc>
              <a:spcBef>
                <a:spcPts val="10"/>
              </a:spcBef>
              <a:buClr>
                <a:srgbClr val="336699"/>
              </a:buClr>
              <a:buFont typeface="Wingdings"/>
              <a:buChar char=""/>
            </a:pPr>
            <a:endParaRPr sz="3000" dirty="0">
              <a:latin typeface="Arial"/>
              <a:cs typeface="Arial"/>
            </a:endParaRPr>
          </a:p>
          <a:p>
            <a:pPr marL="355600" marR="80010" indent="-342900">
              <a:lnSpc>
                <a:spcPct val="80000"/>
              </a:lnSpc>
              <a:spcBef>
                <a:spcPts val="5"/>
              </a:spcBef>
              <a:buClr>
                <a:srgbClr val="006666"/>
              </a:buClr>
              <a:buFont typeface="Wingdings"/>
              <a:buChar char=""/>
              <a:tabLst>
                <a:tab pos="354965" algn="l"/>
                <a:tab pos="355600" algn="l"/>
              </a:tabLst>
            </a:pPr>
            <a:r>
              <a:rPr sz="2400" b="1" dirty="0">
                <a:solidFill>
                  <a:srgbClr val="003300"/>
                </a:solidFill>
                <a:latin typeface="Arial"/>
                <a:cs typeface="Arial"/>
              </a:rPr>
              <a:t>In </a:t>
            </a:r>
            <a:r>
              <a:rPr sz="2400" b="1" spc="-5" dirty="0">
                <a:solidFill>
                  <a:srgbClr val="003300"/>
                </a:solidFill>
                <a:latin typeface="Arial"/>
                <a:cs typeface="Arial"/>
              </a:rPr>
              <a:t>general, a </a:t>
            </a:r>
            <a:r>
              <a:rPr sz="2400" b="1" dirty="0">
                <a:solidFill>
                  <a:srgbClr val="003300"/>
                </a:solidFill>
                <a:latin typeface="Arial"/>
                <a:cs typeface="Arial"/>
              </a:rPr>
              <a:t>hierarchy </a:t>
            </a:r>
            <a:r>
              <a:rPr sz="2400" b="1" spc="-5" dirty="0">
                <a:solidFill>
                  <a:srgbClr val="003300"/>
                </a:solidFill>
                <a:latin typeface="Arial"/>
                <a:cs typeface="Arial"/>
              </a:rPr>
              <a:t>exists </a:t>
            </a:r>
            <a:r>
              <a:rPr sz="2400" b="1" dirty="0">
                <a:solidFill>
                  <a:srgbClr val="003300"/>
                </a:solidFill>
                <a:latin typeface="Arial"/>
                <a:cs typeface="Arial"/>
              </a:rPr>
              <a:t>for </a:t>
            </a:r>
            <a:r>
              <a:rPr sz="2400" b="1" spc="-5" dirty="0">
                <a:solidFill>
                  <a:srgbClr val="003300"/>
                </a:solidFill>
                <a:latin typeface="Arial"/>
                <a:cs typeface="Arial"/>
              </a:rPr>
              <a:t>memory devices  </a:t>
            </a:r>
            <a:r>
              <a:rPr sz="2400" b="1" dirty="0">
                <a:solidFill>
                  <a:srgbClr val="003300"/>
                </a:solidFill>
                <a:latin typeface="Arial"/>
                <a:cs typeface="Arial"/>
              </a:rPr>
              <a:t>which </a:t>
            </a:r>
            <a:r>
              <a:rPr sz="2400" b="1" spc="-5" dirty="0">
                <a:solidFill>
                  <a:srgbClr val="003300"/>
                </a:solidFill>
                <a:latin typeface="Arial"/>
                <a:cs typeface="Arial"/>
              </a:rPr>
              <a:t>varies according </a:t>
            </a:r>
            <a:r>
              <a:rPr sz="2400" b="1" dirty="0">
                <a:solidFill>
                  <a:srgbClr val="003300"/>
                </a:solidFill>
                <a:latin typeface="Arial"/>
                <a:cs typeface="Arial"/>
              </a:rPr>
              <a:t>to </a:t>
            </a:r>
            <a:r>
              <a:rPr sz="2400" b="1" spc="-5" dirty="0">
                <a:solidFill>
                  <a:srgbClr val="003300"/>
                </a:solidFill>
                <a:latin typeface="Arial"/>
                <a:cs typeface="Arial"/>
              </a:rPr>
              <a:t>speed, cost, </a:t>
            </a:r>
            <a:r>
              <a:rPr sz="2400" b="1" dirty="0">
                <a:solidFill>
                  <a:srgbClr val="003300"/>
                </a:solidFill>
                <a:latin typeface="Arial"/>
                <a:cs typeface="Arial"/>
              </a:rPr>
              <a:t>size and  </a:t>
            </a:r>
            <a:r>
              <a:rPr sz="2400" b="1" spc="-5" dirty="0">
                <a:solidFill>
                  <a:srgbClr val="003300"/>
                </a:solidFill>
                <a:latin typeface="Arial"/>
                <a:cs typeface="Arial"/>
              </a:rPr>
              <a:t>volatility.</a:t>
            </a:r>
            <a:endParaRPr sz="24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8673" y="152400"/>
            <a:ext cx="5834380" cy="635000"/>
          </a:xfrm>
          <a:prstGeom prst="rect">
            <a:avLst/>
          </a:prstGeom>
        </p:spPr>
        <p:txBody>
          <a:bodyPr vert="horz" wrap="square" lIns="0" tIns="12065" rIns="0" bIns="0" rtlCol="0">
            <a:spAutoFit/>
          </a:bodyPr>
          <a:lstStyle/>
          <a:p>
            <a:pPr marL="12700">
              <a:lnSpc>
                <a:spcPct val="100000"/>
              </a:lnSpc>
              <a:spcBef>
                <a:spcPts val="95"/>
              </a:spcBef>
            </a:pPr>
            <a:r>
              <a:rPr spc="-5" dirty="0"/>
              <a:t>Hierarchy of memory</a:t>
            </a:r>
            <a:r>
              <a:rPr spc="-20" dirty="0"/>
              <a:t> </a:t>
            </a:r>
            <a:r>
              <a:rPr spc="-5" dirty="0"/>
              <a:t>devices</a:t>
            </a:r>
          </a:p>
        </p:txBody>
      </p:sp>
      <p:grpSp>
        <p:nvGrpSpPr>
          <p:cNvPr id="4" name="object 4"/>
          <p:cNvGrpSpPr/>
          <p:nvPr/>
        </p:nvGrpSpPr>
        <p:grpSpPr>
          <a:xfrm>
            <a:off x="1973579" y="1407160"/>
            <a:ext cx="5346700" cy="4475480"/>
            <a:chOff x="1973579" y="1407160"/>
            <a:chExt cx="5346700" cy="4475480"/>
          </a:xfrm>
        </p:grpSpPr>
        <p:sp>
          <p:nvSpPr>
            <p:cNvPr id="5" name="object 5"/>
            <p:cNvSpPr/>
            <p:nvPr/>
          </p:nvSpPr>
          <p:spPr>
            <a:xfrm>
              <a:off x="2011679" y="1444752"/>
              <a:ext cx="5269991" cy="43997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973580" y="1407159"/>
              <a:ext cx="5346700" cy="4475480"/>
            </a:xfrm>
            <a:custGeom>
              <a:avLst/>
              <a:gdLst/>
              <a:ahLst/>
              <a:cxnLst/>
              <a:rect l="l" t="t" r="r" b="b"/>
              <a:pathLst>
                <a:path w="5346700" h="4475480">
                  <a:moveTo>
                    <a:pt x="5320792" y="25400"/>
                  </a:moveTo>
                  <a:lnTo>
                    <a:pt x="5308092" y="25400"/>
                  </a:lnTo>
                  <a:lnTo>
                    <a:pt x="5308092" y="38100"/>
                  </a:lnTo>
                  <a:lnTo>
                    <a:pt x="5308092" y="4437380"/>
                  </a:lnTo>
                  <a:lnTo>
                    <a:pt x="38100" y="4437380"/>
                  </a:lnTo>
                  <a:lnTo>
                    <a:pt x="38100" y="38100"/>
                  </a:lnTo>
                  <a:lnTo>
                    <a:pt x="5308092" y="38100"/>
                  </a:lnTo>
                  <a:lnTo>
                    <a:pt x="5308092" y="25400"/>
                  </a:lnTo>
                  <a:lnTo>
                    <a:pt x="25400" y="25400"/>
                  </a:lnTo>
                  <a:lnTo>
                    <a:pt x="25400" y="38100"/>
                  </a:lnTo>
                  <a:lnTo>
                    <a:pt x="25400" y="4437380"/>
                  </a:lnTo>
                  <a:lnTo>
                    <a:pt x="25400" y="4450080"/>
                  </a:lnTo>
                  <a:lnTo>
                    <a:pt x="5320792" y="4450080"/>
                  </a:lnTo>
                  <a:lnTo>
                    <a:pt x="5320792" y="4437380"/>
                  </a:lnTo>
                  <a:lnTo>
                    <a:pt x="5320792" y="38100"/>
                  </a:lnTo>
                  <a:lnTo>
                    <a:pt x="5320792" y="37592"/>
                  </a:lnTo>
                  <a:lnTo>
                    <a:pt x="5320792" y="25400"/>
                  </a:lnTo>
                  <a:close/>
                </a:path>
                <a:path w="5346700" h="4475480">
                  <a:moveTo>
                    <a:pt x="5346192" y="0"/>
                  </a:moveTo>
                  <a:lnTo>
                    <a:pt x="5333492" y="0"/>
                  </a:lnTo>
                  <a:lnTo>
                    <a:pt x="5333492" y="12700"/>
                  </a:lnTo>
                  <a:lnTo>
                    <a:pt x="5333492" y="4462780"/>
                  </a:lnTo>
                  <a:lnTo>
                    <a:pt x="12700" y="4462780"/>
                  </a:lnTo>
                  <a:lnTo>
                    <a:pt x="12700" y="12700"/>
                  </a:lnTo>
                  <a:lnTo>
                    <a:pt x="5333492" y="12700"/>
                  </a:lnTo>
                  <a:lnTo>
                    <a:pt x="5333492" y="0"/>
                  </a:lnTo>
                  <a:lnTo>
                    <a:pt x="0" y="0"/>
                  </a:lnTo>
                  <a:lnTo>
                    <a:pt x="0" y="12700"/>
                  </a:lnTo>
                  <a:lnTo>
                    <a:pt x="0" y="4462780"/>
                  </a:lnTo>
                  <a:lnTo>
                    <a:pt x="0" y="4475480"/>
                  </a:lnTo>
                  <a:lnTo>
                    <a:pt x="5346192" y="4475480"/>
                  </a:lnTo>
                  <a:lnTo>
                    <a:pt x="5346192" y="4462780"/>
                  </a:lnTo>
                  <a:lnTo>
                    <a:pt x="5346192" y="12700"/>
                  </a:lnTo>
                  <a:lnTo>
                    <a:pt x="5346192" y="12192"/>
                  </a:lnTo>
                  <a:lnTo>
                    <a:pt x="5346192" y="0"/>
                  </a:lnTo>
                  <a:close/>
                </a:path>
              </a:pathLst>
            </a:custGeom>
            <a:solidFill>
              <a:srgbClr val="CC6600"/>
            </a:solidFill>
          </p:spPr>
          <p:txBody>
            <a:bodyPr wrap="square" lIns="0" tIns="0" rIns="0" bIns="0" rtlCol="0"/>
            <a:lstStyle/>
            <a:p>
              <a:endParaRPr/>
            </a:p>
          </p:txBody>
        </p:sp>
      </p:grpSp>
      <p:sp>
        <p:nvSpPr>
          <p:cNvPr id="7" name="object 7"/>
          <p:cNvSpPr txBox="1"/>
          <p:nvPr/>
        </p:nvSpPr>
        <p:spPr>
          <a:xfrm>
            <a:off x="215798" y="6343115"/>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7</a:t>
            </a:fld>
            <a:endParaRPr sz="1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38099" y="212547"/>
            <a:ext cx="7248525" cy="635000"/>
          </a:xfrm>
          <a:prstGeom prst="rect">
            <a:avLst/>
          </a:prstGeom>
        </p:spPr>
        <p:txBody>
          <a:bodyPr vert="horz" wrap="square" lIns="0" tIns="12065" rIns="0" bIns="0" rtlCol="0">
            <a:spAutoFit/>
          </a:bodyPr>
          <a:lstStyle/>
          <a:p>
            <a:pPr marL="12700">
              <a:lnSpc>
                <a:spcPct val="100000"/>
              </a:lnSpc>
              <a:spcBef>
                <a:spcPts val="95"/>
              </a:spcBef>
            </a:pPr>
            <a:r>
              <a:rPr spc="-5" dirty="0"/>
              <a:t>Hierarchical organization of</a:t>
            </a:r>
            <a:r>
              <a:rPr spc="30" dirty="0"/>
              <a:t> </a:t>
            </a:r>
            <a:r>
              <a:rPr spc="-5" dirty="0"/>
              <a:t>memory</a:t>
            </a:r>
          </a:p>
        </p:txBody>
      </p:sp>
      <p:grpSp>
        <p:nvGrpSpPr>
          <p:cNvPr id="4" name="object 4"/>
          <p:cNvGrpSpPr/>
          <p:nvPr/>
        </p:nvGrpSpPr>
        <p:grpSpPr>
          <a:xfrm>
            <a:off x="195071" y="1002791"/>
            <a:ext cx="8608060" cy="5297805"/>
            <a:chOff x="195071" y="1002791"/>
            <a:chExt cx="8608060" cy="5297805"/>
          </a:xfrm>
        </p:grpSpPr>
        <p:sp>
          <p:nvSpPr>
            <p:cNvPr id="5" name="object 5"/>
            <p:cNvSpPr/>
            <p:nvPr/>
          </p:nvSpPr>
          <p:spPr>
            <a:xfrm>
              <a:off x="839977" y="1300878"/>
              <a:ext cx="6692519" cy="481794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46581" y="1902840"/>
              <a:ext cx="5943600" cy="3992879"/>
            </a:xfrm>
            <a:custGeom>
              <a:avLst/>
              <a:gdLst/>
              <a:ahLst/>
              <a:cxnLst/>
              <a:rect l="l" t="t" r="r" b="b"/>
              <a:pathLst>
                <a:path w="5943600" h="3992879">
                  <a:moveTo>
                    <a:pt x="3300857" y="3992753"/>
                  </a:moveTo>
                  <a:lnTo>
                    <a:pt x="3282886" y="3955377"/>
                  </a:lnTo>
                  <a:lnTo>
                    <a:pt x="3238119" y="3862197"/>
                  </a:lnTo>
                  <a:lnTo>
                    <a:pt x="3239122" y="3928516"/>
                  </a:lnTo>
                  <a:lnTo>
                    <a:pt x="15875" y="1429512"/>
                  </a:lnTo>
                  <a:lnTo>
                    <a:pt x="0" y="1449959"/>
                  </a:lnTo>
                  <a:lnTo>
                    <a:pt x="3223298" y="3949014"/>
                  </a:lnTo>
                  <a:lnTo>
                    <a:pt x="3158744" y="3964571"/>
                  </a:lnTo>
                  <a:lnTo>
                    <a:pt x="3300857" y="3992753"/>
                  </a:lnTo>
                  <a:close/>
                </a:path>
                <a:path w="5943600" h="3992879">
                  <a:moveTo>
                    <a:pt x="5943473" y="2563241"/>
                  </a:moveTo>
                  <a:lnTo>
                    <a:pt x="5925528" y="2525903"/>
                  </a:lnTo>
                  <a:lnTo>
                    <a:pt x="5880735" y="2432685"/>
                  </a:lnTo>
                  <a:lnTo>
                    <a:pt x="5881751" y="2499068"/>
                  </a:lnTo>
                  <a:lnTo>
                    <a:pt x="2658491" y="0"/>
                  </a:lnTo>
                  <a:lnTo>
                    <a:pt x="2642616" y="20447"/>
                  </a:lnTo>
                  <a:lnTo>
                    <a:pt x="5865863" y="2519515"/>
                  </a:lnTo>
                  <a:lnTo>
                    <a:pt x="5801360" y="2535047"/>
                  </a:lnTo>
                  <a:lnTo>
                    <a:pt x="5943473" y="2563241"/>
                  </a:lnTo>
                  <a:close/>
                </a:path>
              </a:pathLst>
            </a:custGeom>
            <a:solidFill>
              <a:srgbClr val="009999"/>
            </a:solidFill>
          </p:spPr>
          <p:txBody>
            <a:bodyPr wrap="square" lIns="0" tIns="0" rIns="0" bIns="0" rtlCol="0"/>
            <a:lstStyle/>
            <a:p>
              <a:endParaRPr/>
            </a:p>
          </p:txBody>
        </p:sp>
        <p:sp>
          <p:nvSpPr>
            <p:cNvPr id="7" name="object 7"/>
            <p:cNvSpPr/>
            <p:nvPr/>
          </p:nvSpPr>
          <p:spPr>
            <a:xfrm>
              <a:off x="5317236" y="1002791"/>
              <a:ext cx="3485388" cy="2246376"/>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95071" y="4465320"/>
              <a:ext cx="3364991" cy="1834895"/>
            </a:xfrm>
            <a:prstGeom prst="rect">
              <a:avLst/>
            </a:prstGeom>
            <a:blipFill>
              <a:blip r:embed="rId5" cstate="print"/>
              <a:stretch>
                <a:fillRect/>
              </a:stretch>
            </a:blipFill>
          </p:spPr>
          <p:txBody>
            <a:bodyPr wrap="square" lIns="0" tIns="0" rIns="0" bIns="0" rtlCol="0"/>
            <a:lstStyle/>
            <a:p>
              <a:endParaRPr/>
            </a:p>
          </p:txBody>
        </p:sp>
      </p:grpSp>
      <p:sp>
        <p:nvSpPr>
          <p:cNvPr id="9" name="object 9"/>
          <p:cNvSpPr txBox="1"/>
          <p:nvPr/>
        </p:nvSpPr>
        <p:spPr>
          <a:xfrm>
            <a:off x="215798" y="6343115"/>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8</a:t>
            </a:fld>
            <a:endParaRPr sz="1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28243" y="601980"/>
            <a:ext cx="4146550" cy="2146300"/>
            <a:chOff x="4328243" y="601980"/>
            <a:chExt cx="4146550" cy="2146300"/>
          </a:xfrm>
        </p:grpSpPr>
        <p:sp>
          <p:nvSpPr>
            <p:cNvPr id="3" name="object 3"/>
            <p:cNvSpPr/>
            <p:nvPr/>
          </p:nvSpPr>
          <p:spPr>
            <a:xfrm>
              <a:off x="4347293" y="621030"/>
              <a:ext cx="3604260" cy="2108200"/>
            </a:xfrm>
            <a:custGeom>
              <a:avLst/>
              <a:gdLst/>
              <a:ahLst/>
              <a:cxnLst/>
              <a:rect l="l" t="t" r="r" b="b"/>
              <a:pathLst>
                <a:path w="3604259" h="2108200">
                  <a:moveTo>
                    <a:pt x="101135" y="2107692"/>
                  </a:moveTo>
                  <a:lnTo>
                    <a:pt x="90366" y="2062984"/>
                  </a:lnTo>
                  <a:lnTo>
                    <a:pt x="79713" y="2018302"/>
                  </a:lnTo>
                  <a:lnTo>
                    <a:pt x="69283" y="1973667"/>
                  </a:lnTo>
                  <a:lnTo>
                    <a:pt x="59184" y="1929104"/>
                  </a:lnTo>
                  <a:lnTo>
                    <a:pt x="49522" y="1884637"/>
                  </a:lnTo>
                  <a:lnTo>
                    <a:pt x="40407" y="1840289"/>
                  </a:lnTo>
                  <a:lnTo>
                    <a:pt x="31944" y="1796084"/>
                  </a:lnTo>
                  <a:lnTo>
                    <a:pt x="24241" y="1752046"/>
                  </a:lnTo>
                  <a:lnTo>
                    <a:pt x="17406" y="1708198"/>
                  </a:lnTo>
                  <a:lnTo>
                    <a:pt x="11545" y="1664565"/>
                  </a:lnTo>
                  <a:lnTo>
                    <a:pt x="6767" y="1621169"/>
                  </a:lnTo>
                  <a:lnTo>
                    <a:pt x="3178" y="1578036"/>
                  </a:lnTo>
                  <a:lnTo>
                    <a:pt x="887" y="1535187"/>
                  </a:lnTo>
                  <a:lnTo>
                    <a:pt x="0" y="1492648"/>
                  </a:lnTo>
                  <a:lnTo>
                    <a:pt x="624" y="1450442"/>
                  </a:lnTo>
                  <a:lnTo>
                    <a:pt x="2867" y="1408592"/>
                  </a:lnTo>
                  <a:lnTo>
                    <a:pt x="6837" y="1367123"/>
                  </a:lnTo>
                  <a:lnTo>
                    <a:pt x="12641" y="1326057"/>
                  </a:lnTo>
                  <a:lnTo>
                    <a:pt x="20386" y="1285420"/>
                  </a:lnTo>
                  <a:lnTo>
                    <a:pt x="30180" y="1245234"/>
                  </a:lnTo>
                  <a:lnTo>
                    <a:pt x="42129" y="1205523"/>
                  </a:lnTo>
                  <a:lnTo>
                    <a:pt x="56342" y="1166312"/>
                  </a:lnTo>
                  <a:lnTo>
                    <a:pt x="72925" y="1127623"/>
                  </a:lnTo>
                  <a:lnTo>
                    <a:pt x="91986" y="1089480"/>
                  </a:lnTo>
                  <a:lnTo>
                    <a:pt x="113633" y="1051908"/>
                  </a:lnTo>
                  <a:lnTo>
                    <a:pt x="137972" y="1014929"/>
                  </a:lnTo>
                  <a:lnTo>
                    <a:pt x="165112" y="978569"/>
                  </a:lnTo>
                  <a:lnTo>
                    <a:pt x="195159" y="942849"/>
                  </a:lnTo>
                  <a:lnTo>
                    <a:pt x="228221" y="907795"/>
                  </a:lnTo>
                  <a:lnTo>
                    <a:pt x="264405" y="873429"/>
                  </a:lnTo>
                  <a:lnTo>
                    <a:pt x="303819" y="839777"/>
                  </a:lnTo>
                  <a:lnTo>
                    <a:pt x="346569" y="806860"/>
                  </a:lnTo>
                  <a:lnTo>
                    <a:pt x="392764" y="774703"/>
                  </a:lnTo>
                  <a:lnTo>
                    <a:pt x="442511" y="743331"/>
                  </a:lnTo>
                  <a:lnTo>
                    <a:pt x="500536" y="711173"/>
                  </a:lnTo>
                  <a:lnTo>
                    <a:pt x="566364" y="679513"/>
                  </a:lnTo>
                  <a:lnTo>
                    <a:pt x="602041" y="663872"/>
                  </a:lnTo>
                  <a:lnTo>
                    <a:pt x="639473" y="648358"/>
                  </a:lnTo>
                  <a:lnTo>
                    <a:pt x="678594" y="632974"/>
                  </a:lnTo>
                  <a:lnTo>
                    <a:pt x="719339" y="617719"/>
                  </a:lnTo>
                  <a:lnTo>
                    <a:pt x="761644" y="602595"/>
                  </a:lnTo>
                  <a:lnTo>
                    <a:pt x="805442" y="587604"/>
                  </a:lnTo>
                  <a:lnTo>
                    <a:pt x="850668" y="572745"/>
                  </a:lnTo>
                  <a:lnTo>
                    <a:pt x="897258" y="558022"/>
                  </a:lnTo>
                  <a:lnTo>
                    <a:pt x="945145" y="543434"/>
                  </a:lnTo>
                  <a:lnTo>
                    <a:pt x="994265" y="528982"/>
                  </a:lnTo>
                  <a:lnTo>
                    <a:pt x="1044552" y="514669"/>
                  </a:lnTo>
                  <a:lnTo>
                    <a:pt x="1095942" y="500494"/>
                  </a:lnTo>
                  <a:lnTo>
                    <a:pt x="1148367" y="486460"/>
                  </a:lnTo>
                  <a:lnTo>
                    <a:pt x="1201764" y="472567"/>
                  </a:lnTo>
                  <a:lnTo>
                    <a:pt x="1256067" y="458816"/>
                  </a:lnTo>
                  <a:lnTo>
                    <a:pt x="1311211" y="445209"/>
                  </a:lnTo>
                  <a:lnTo>
                    <a:pt x="1367131" y="431747"/>
                  </a:lnTo>
                  <a:lnTo>
                    <a:pt x="1423760" y="418431"/>
                  </a:lnTo>
                  <a:lnTo>
                    <a:pt x="1481034" y="405261"/>
                  </a:lnTo>
                  <a:lnTo>
                    <a:pt x="1538888" y="392240"/>
                  </a:lnTo>
                  <a:lnTo>
                    <a:pt x="1597257" y="379368"/>
                  </a:lnTo>
                  <a:lnTo>
                    <a:pt x="1656074" y="366646"/>
                  </a:lnTo>
                  <a:lnTo>
                    <a:pt x="1715275" y="354077"/>
                  </a:lnTo>
                  <a:lnTo>
                    <a:pt x="1774795" y="341659"/>
                  </a:lnTo>
                  <a:lnTo>
                    <a:pt x="1834567" y="329396"/>
                  </a:lnTo>
                  <a:lnTo>
                    <a:pt x="1894528" y="317288"/>
                  </a:lnTo>
                  <a:lnTo>
                    <a:pt x="1954611" y="305335"/>
                  </a:lnTo>
                  <a:lnTo>
                    <a:pt x="2014751" y="293540"/>
                  </a:lnTo>
                  <a:lnTo>
                    <a:pt x="2074883" y="281904"/>
                  </a:lnTo>
                  <a:lnTo>
                    <a:pt x="2134942" y="270427"/>
                  </a:lnTo>
                  <a:lnTo>
                    <a:pt x="2194863" y="259110"/>
                  </a:lnTo>
                  <a:lnTo>
                    <a:pt x="2254579" y="247956"/>
                  </a:lnTo>
                  <a:lnTo>
                    <a:pt x="2314026" y="236964"/>
                  </a:lnTo>
                  <a:lnTo>
                    <a:pt x="2373139" y="226137"/>
                  </a:lnTo>
                  <a:lnTo>
                    <a:pt x="2431852" y="215475"/>
                  </a:lnTo>
                  <a:lnTo>
                    <a:pt x="2490100" y="204979"/>
                  </a:lnTo>
                  <a:lnTo>
                    <a:pt x="2547818" y="194651"/>
                  </a:lnTo>
                  <a:lnTo>
                    <a:pt x="2604940" y="184491"/>
                  </a:lnTo>
                  <a:lnTo>
                    <a:pt x="2661401" y="174502"/>
                  </a:lnTo>
                  <a:lnTo>
                    <a:pt x="2717135" y="164683"/>
                  </a:lnTo>
                  <a:lnTo>
                    <a:pt x="2772079" y="155036"/>
                  </a:lnTo>
                  <a:lnTo>
                    <a:pt x="2826165" y="145563"/>
                  </a:lnTo>
                  <a:lnTo>
                    <a:pt x="2879329" y="136264"/>
                  </a:lnTo>
                  <a:lnTo>
                    <a:pt x="2931506" y="127140"/>
                  </a:lnTo>
                  <a:lnTo>
                    <a:pt x="2982631" y="118193"/>
                  </a:lnTo>
                  <a:lnTo>
                    <a:pt x="3032637" y="109424"/>
                  </a:lnTo>
                  <a:lnTo>
                    <a:pt x="3081460" y="100834"/>
                  </a:lnTo>
                  <a:lnTo>
                    <a:pt x="3129034" y="92424"/>
                  </a:lnTo>
                  <a:lnTo>
                    <a:pt x="3175295" y="84195"/>
                  </a:lnTo>
                  <a:lnTo>
                    <a:pt x="3220176" y="76149"/>
                  </a:lnTo>
                  <a:lnTo>
                    <a:pt x="3263613" y="68286"/>
                  </a:lnTo>
                  <a:lnTo>
                    <a:pt x="3305541" y="60607"/>
                  </a:lnTo>
                  <a:lnTo>
                    <a:pt x="3345893" y="53115"/>
                  </a:lnTo>
                  <a:lnTo>
                    <a:pt x="3384605" y="45809"/>
                  </a:lnTo>
                  <a:lnTo>
                    <a:pt x="3456847" y="31763"/>
                  </a:lnTo>
                  <a:lnTo>
                    <a:pt x="3521744" y="18479"/>
                  </a:lnTo>
                  <a:lnTo>
                    <a:pt x="3578774" y="5965"/>
                  </a:lnTo>
                  <a:lnTo>
                    <a:pt x="3604176" y="0"/>
                  </a:lnTo>
                </a:path>
              </a:pathLst>
            </a:custGeom>
            <a:ln w="38100">
              <a:solidFill>
                <a:srgbClr val="000000"/>
              </a:solidFill>
            </a:ln>
          </p:spPr>
          <p:txBody>
            <a:bodyPr wrap="square" lIns="0" tIns="0" rIns="0" bIns="0" rtlCol="0"/>
            <a:lstStyle/>
            <a:p>
              <a:endParaRPr/>
            </a:p>
          </p:txBody>
        </p:sp>
        <p:sp>
          <p:nvSpPr>
            <p:cNvPr id="4" name="object 4"/>
            <p:cNvSpPr/>
            <p:nvPr/>
          </p:nvSpPr>
          <p:spPr>
            <a:xfrm>
              <a:off x="4978272" y="1232281"/>
              <a:ext cx="3481704" cy="1095375"/>
            </a:xfrm>
            <a:custGeom>
              <a:avLst/>
              <a:gdLst/>
              <a:ahLst/>
              <a:cxnLst/>
              <a:rect l="l" t="t" r="r" b="b"/>
              <a:pathLst>
                <a:path w="3481704" h="1095375">
                  <a:moveTo>
                    <a:pt x="0" y="0"/>
                  </a:moveTo>
                  <a:lnTo>
                    <a:pt x="18613" y="42985"/>
                  </a:lnTo>
                  <a:lnTo>
                    <a:pt x="37320" y="85907"/>
                  </a:lnTo>
                  <a:lnTo>
                    <a:pt x="56212" y="128702"/>
                  </a:lnTo>
                  <a:lnTo>
                    <a:pt x="75381" y="171308"/>
                  </a:lnTo>
                  <a:lnTo>
                    <a:pt x="94922" y="213661"/>
                  </a:lnTo>
                  <a:lnTo>
                    <a:pt x="114925" y="255699"/>
                  </a:lnTo>
                  <a:lnTo>
                    <a:pt x="135485" y="297360"/>
                  </a:lnTo>
                  <a:lnTo>
                    <a:pt x="156692" y="338580"/>
                  </a:lnTo>
                  <a:lnTo>
                    <a:pt x="178641" y="379297"/>
                  </a:lnTo>
                  <a:lnTo>
                    <a:pt x="201424" y="419447"/>
                  </a:lnTo>
                  <a:lnTo>
                    <a:pt x="225133" y="458969"/>
                  </a:lnTo>
                  <a:lnTo>
                    <a:pt x="249862" y="497798"/>
                  </a:lnTo>
                  <a:lnTo>
                    <a:pt x="275702" y="535874"/>
                  </a:lnTo>
                  <a:lnTo>
                    <a:pt x="302746" y="573131"/>
                  </a:lnTo>
                  <a:lnTo>
                    <a:pt x="331087" y="609509"/>
                  </a:lnTo>
                  <a:lnTo>
                    <a:pt x="360818" y="644944"/>
                  </a:lnTo>
                  <a:lnTo>
                    <a:pt x="392031" y="679373"/>
                  </a:lnTo>
                  <a:lnTo>
                    <a:pt x="424819" y="712733"/>
                  </a:lnTo>
                  <a:lnTo>
                    <a:pt x="459275" y="744962"/>
                  </a:lnTo>
                  <a:lnTo>
                    <a:pt x="495491" y="775997"/>
                  </a:lnTo>
                  <a:lnTo>
                    <a:pt x="533559" y="805775"/>
                  </a:lnTo>
                  <a:lnTo>
                    <a:pt x="573573" y="834233"/>
                  </a:lnTo>
                  <a:lnTo>
                    <a:pt x="615626" y="861309"/>
                  </a:lnTo>
                  <a:lnTo>
                    <a:pt x="659809" y="886940"/>
                  </a:lnTo>
                  <a:lnTo>
                    <a:pt x="706215" y="911062"/>
                  </a:lnTo>
                  <a:lnTo>
                    <a:pt x="754937" y="933614"/>
                  </a:lnTo>
                  <a:lnTo>
                    <a:pt x="806068" y="954532"/>
                  </a:lnTo>
                  <a:lnTo>
                    <a:pt x="842584" y="967615"/>
                  </a:lnTo>
                  <a:lnTo>
                    <a:pt x="881339" y="979780"/>
                  </a:lnTo>
                  <a:lnTo>
                    <a:pt x="922210" y="991059"/>
                  </a:lnTo>
                  <a:lnTo>
                    <a:pt x="965080" y="1001485"/>
                  </a:lnTo>
                  <a:lnTo>
                    <a:pt x="1009827" y="1011090"/>
                  </a:lnTo>
                  <a:lnTo>
                    <a:pt x="1056330" y="1019908"/>
                  </a:lnTo>
                  <a:lnTo>
                    <a:pt x="1104471" y="1027970"/>
                  </a:lnTo>
                  <a:lnTo>
                    <a:pt x="1154128" y="1035311"/>
                  </a:lnTo>
                  <a:lnTo>
                    <a:pt x="1205181" y="1041962"/>
                  </a:lnTo>
                  <a:lnTo>
                    <a:pt x="1257510" y="1047956"/>
                  </a:lnTo>
                  <a:lnTo>
                    <a:pt x="1310994" y="1053326"/>
                  </a:lnTo>
                  <a:lnTo>
                    <a:pt x="1365514" y="1058106"/>
                  </a:lnTo>
                  <a:lnTo>
                    <a:pt x="1420949" y="1062327"/>
                  </a:lnTo>
                  <a:lnTo>
                    <a:pt x="1477179" y="1066022"/>
                  </a:lnTo>
                  <a:lnTo>
                    <a:pt x="1534084" y="1069224"/>
                  </a:lnTo>
                  <a:lnTo>
                    <a:pt x="1591542" y="1071967"/>
                  </a:lnTo>
                  <a:lnTo>
                    <a:pt x="1649435" y="1074282"/>
                  </a:lnTo>
                  <a:lnTo>
                    <a:pt x="1707641" y="1076203"/>
                  </a:lnTo>
                  <a:lnTo>
                    <a:pt x="1766041" y="1077762"/>
                  </a:lnTo>
                  <a:lnTo>
                    <a:pt x="1824513" y="1078992"/>
                  </a:lnTo>
                  <a:lnTo>
                    <a:pt x="1882939" y="1079925"/>
                  </a:lnTo>
                  <a:lnTo>
                    <a:pt x="1941197" y="1080595"/>
                  </a:lnTo>
                  <a:lnTo>
                    <a:pt x="1999167" y="1081035"/>
                  </a:lnTo>
                  <a:lnTo>
                    <a:pt x="2056730" y="1081276"/>
                  </a:lnTo>
                  <a:lnTo>
                    <a:pt x="2113764" y="1081353"/>
                  </a:lnTo>
                  <a:lnTo>
                    <a:pt x="2170150" y="1081297"/>
                  </a:lnTo>
                  <a:lnTo>
                    <a:pt x="2225767" y="1081141"/>
                  </a:lnTo>
                  <a:lnTo>
                    <a:pt x="2280495" y="1080919"/>
                  </a:lnTo>
                  <a:lnTo>
                    <a:pt x="2334213" y="1080662"/>
                  </a:lnTo>
                  <a:lnTo>
                    <a:pt x="2386802" y="1080404"/>
                  </a:lnTo>
                  <a:lnTo>
                    <a:pt x="2438141" y="1080178"/>
                  </a:lnTo>
                  <a:lnTo>
                    <a:pt x="2488109" y="1080016"/>
                  </a:lnTo>
                  <a:lnTo>
                    <a:pt x="2536588" y="1079950"/>
                  </a:lnTo>
                  <a:lnTo>
                    <a:pt x="2583455" y="1080015"/>
                  </a:lnTo>
                  <a:lnTo>
                    <a:pt x="2628591" y="1080242"/>
                  </a:lnTo>
                  <a:lnTo>
                    <a:pt x="2671877" y="1080664"/>
                  </a:lnTo>
                  <a:lnTo>
                    <a:pt x="2713190" y="1081314"/>
                  </a:lnTo>
                  <a:lnTo>
                    <a:pt x="2752412" y="1082225"/>
                  </a:lnTo>
                  <a:lnTo>
                    <a:pt x="2824099" y="1084961"/>
                  </a:lnTo>
                  <a:lnTo>
                    <a:pt x="2921111" y="1089431"/>
                  </a:lnTo>
                  <a:lnTo>
                    <a:pt x="3006822" y="1092489"/>
                  </a:lnTo>
                  <a:lnTo>
                    <a:pt x="3082204" y="1094337"/>
                  </a:lnTo>
                  <a:lnTo>
                    <a:pt x="3148228" y="1095182"/>
                  </a:lnTo>
                  <a:lnTo>
                    <a:pt x="3205867" y="1095228"/>
                  </a:lnTo>
                  <a:lnTo>
                    <a:pt x="3256091" y="1094680"/>
                  </a:lnTo>
                  <a:lnTo>
                    <a:pt x="3299873" y="1093743"/>
                  </a:lnTo>
                  <a:lnTo>
                    <a:pt x="3338185" y="1092623"/>
                  </a:lnTo>
                  <a:lnTo>
                    <a:pt x="3371999" y="1091524"/>
                  </a:lnTo>
                  <a:lnTo>
                    <a:pt x="3402286" y="1090650"/>
                  </a:lnTo>
                  <a:lnTo>
                    <a:pt x="3430018" y="1090208"/>
                  </a:lnTo>
                  <a:lnTo>
                    <a:pt x="3456167" y="1090402"/>
                  </a:lnTo>
                  <a:lnTo>
                    <a:pt x="3481704" y="1091438"/>
                  </a:lnTo>
                </a:path>
              </a:pathLst>
            </a:custGeom>
            <a:ln w="28575">
              <a:solidFill>
                <a:srgbClr val="000000"/>
              </a:solidFill>
            </a:ln>
          </p:spPr>
          <p:txBody>
            <a:bodyPr wrap="square" lIns="0" tIns="0" rIns="0" bIns="0" rtlCol="0"/>
            <a:lstStyle/>
            <a:p>
              <a:endParaRPr/>
            </a:p>
          </p:txBody>
        </p:sp>
      </p:grpSp>
      <p:sp>
        <p:nvSpPr>
          <p:cNvPr id="5" name="object 5"/>
          <p:cNvSpPr txBox="1"/>
          <p:nvPr/>
        </p:nvSpPr>
        <p:spPr>
          <a:xfrm>
            <a:off x="6518529" y="2296160"/>
            <a:ext cx="56197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M</a:t>
            </a:r>
            <a:r>
              <a:rPr sz="2000" spc="-10" dirty="0">
                <a:solidFill>
                  <a:srgbClr val="000001"/>
                </a:solidFill>
                <a:latin typeface="Times New Roman"/>
                <a:cs typeface="Times New Roman"/>
              </a:rPr>
              <a:t>a</a:t>
            </a:r>
            <a:r>
              <a:rPr sz="2000" dirty="0">
                <a:solidFill>
                  <a:srgbClr val="000001"/>
                </a:solidFill>
                <a:latin typeface="Times New Roman"/>
                <a:cs typeface="Times New Roman"/>
              </a:rPr>
              <a:t>in</a:t>
            </a:r>
            <a:endParaRPr sz="2000">
              <a:latin typeface="Times New Roman"/>
              <a:cs typeface="Times New Roman"/>
            </a:endParaRPr>
          </a:p>
        </p:txBody>
      </p:sp>
      <p:sp>
        <p:nvSpPr>
          <p:cNvPr id="6" name="object 6"/>
          <p:cNvSpPr txBox="1"/>
          <p:nvPr/>
        </p:nvSpPr>
        <p:spPr>
          <a:xfrm>
            <a:off x="7093457" y="1723136"/>
            <a:ext cx="1101725" cy="635635"/>
          </a:xfrm>
          <a:prstGeom prst="rect">
            <a:avLst/>
          </a:prstGeom>
        </p:spPr>
        <p:txBody>
          <a:bodyPr vert="horz" wrap="square" lIns="0" tIns="13335" rIns="0" bIns="0" rtlCol="0">
            <a:spAutoFit/>
          </a:bodyPr>
          <a:lstStyle/>
          <a:p>
            <a:pPr marL="76200" marR="5080" indent="-64135">
              <a:lnSpc>
                <a:spcPct val="100000"/>
              </a:lnSpc>
              <a:spcBef>
                <a:spcPts val="105"/>
              </a:spcBef>
            </a:pPr>
            <a:r>
              <a:rPr sz="2000" dirty="0">
                <a:solidFill>
                  <a:srgbClr val="000001"/>
                </a:solidFill>
                <a:latin typeface="Times New Roman"/>
                <a:cs typeface="Times New Roman"/>
              </a:rPr>
              <a:t>Seco</a:t>
            </a:r>
            <a:r>
              <a:rPr sz="2000" spc="5" dirty="0">
                <a:solidFill>
                  <a:srgbClr val="000001"/>
                </a:solidFill>
                <a:latin typeface="Times New Roman"/>
                <a:cs typeface="Times New Roman"/>
              </a:rPr>
              <a:t>n</a:t>
            </a:r>
            <a:r>
              <a:rPr sz="2000" dirty="0">
                <a:solidFill>
                  <a:srgbClr val="000001"/>
                </a:solidFill>
                <a:latin typeface="Times New Roman"/>
                <a:cs typeface="Times New Roman"/>
              </a:rPr>
              <a:t>da</a:t>
            </a:r>
            <a:r>
              <a:rPr sz="2000" spc="5" dirty="0">
                <a:solidFill>
                  <a:srgbClr val="000001"/>
                </a:solidFill>
                <a:latin typeface="Times New Roman"/>
                <a:cs typeface="Times New Roman"/>
              </a:rPr>
              <a:t>r</a:t>
            </a:r>
            <a:r>
              <a:rPr sz="2000" dirty="0">
                <a:solidFill>
                  <a:srgbClr val="000001"/>
                </a:solidFill>
                <a:latin typeface="Times New Roman"/>
                <a:cs typeface="Times New Roman"/>
              </a:rPr>
              <a:t>y  </a:t>
            </a:r>
            <a:r>
              <a:rPr sz="2000" spc="-5" dirty="0">
                <a:solidFill>
                  <a:srgbClr val="000001"/>
                </a:solidFill>
                <a:latin typeface="Times New Roman"/>
                <a:cs typeface="Times New Roman"/>
              </a:rPr>
              <a:t>Memory</a:t>
            </a:r>
            <a:endParaRPr sz="2000">
              <a:latin typeface="Times New Roman"/>
              <a:cs typeface="Times New Roman"/>
            </a:endParaRPr>
          </a:p>
        </p:txBody>
      </p:sp>
      <p:grpSp>
        <p:nvGrpSpPr>
          <p:cNvPr id="7" name="object 7"/>
          <p:cNvGrpSpPr/>
          <p:nvPr/>
        </p:nvGrpSpPr>
        <p:grpSpPr>
          <a:xfrm>
            <a:off x="2156332" y="467741"/>
            <a:ext cx="4947285" cy="5968365"/>
            <a:chOff x="2156332" y="467741"/>
            <a:chExt cx="4947285" cy="5968365"/>
          </a:xfrm>
        </p:grpSpPr>
        <p:sp>
          <p:nvSpPr>
            <p:cNvPr id="8" name="object 8"/>
            <p:cNvSpPr/>
            <p:nvPr/>
          </p:nvSpPr>
          <p:spPr>
            <a:xfrm>
              <a:off x="6023768" y="2044374"/>
              <a:ext cx="1073785" cy="558800"/>
            </a:xfrm>
            <a:custGeom>
              <a:avLst/>
              <a:gdLst/>
              <a:ahLst/>
              <a:cxnLst/>
              <a:rect l="l" t="t" r="r" b="b"/>
              <a:pathLst>
                <a:path w="1073784" h="558800">
                  <a:moveTo>
                    <a:pt x="35147" y="217241"/>
                  </a:moveTo>
                  <a:lnTo>
                    <a:pt x="19819" y="268644"/>
                  </a:lnTo>
                  <a:lnTo>
                    <a:pt x="7263" y="318752"/>
                  </a:lnTo>
                  <a:lnTo>
                    <a:pt x="0" y="366291"/>
                  </a:lnTo>
                  <a:lnTo>
                    <a:pt x="546" y="409989"/>
                  </a:lnTo>
                  <a:lnTo>
                    <a:pt x="11422" y="448572"/>
                  </a:lnTo>
                  <a:lnTo>
                    <a:pt x="35147" y="480766"/>
                  </a:lnTo>
                  <a:lnTo>
                    <a:pt x="109926" y="515254"/>
                  </a:lnTo>
                  <a:lnTo>
                    <a:pt x="162288" y="527165"/>
                  </a:lnTo>
                  <a:lnTo>
                    <a:pt x="219138" y="536360"/>
                  </a:lnTo>
                  <a:lnTo>
                    <a:pt x="276357" y="543472"/>
                  </a:lnTo>
                  <a:lnTo>
                    <a:pt x="329826" y="549132"/>
                  </a:lnTo>
                  <a:lnTo>
                    <a:pt x="375425" y="553970"/>
                  </a:lnTo>
                  <a:lnTo>
                    <a:pt x="409035" y="558617"/>
                  </a:lnTo>
                </a:path>
                <a:path w="1073784" h="558800">
                  <a:moveTo>
                    <a:pt x="858742" y="249245"/>
                  </a:moveTo>
                  <a:lnTo>
                    <a:pt x="857311" y="190906"/>
                  </a:lnTo>
                  <a:lnTo>
                    <a:pt x="857935" y="135676"/>
                  </a:lnTo>
                  <a:lnTo>
                    <a:pt x="862271" y="86299"/>
                  </a:lnTo>
                  <a:lnTo>
                    <a:pt x="871978" y="45517"/>
                  </a:lnTo>
                  <a:lnTo>
                    <a:pt x="888714" y="16073"/>
                  </a:lnTo>
                  <a:lnTo>
                    <a:pt x="928052" y="0"/>
                  </a:lnTo>
                  <a:lnTo>
                    <a:pt x="982916" y="1785"/>
                  </a:lnTo>
                  <a:lnTo>
                    <a:pt x="1036875" y="10715"/>
                  </a:lnTo>
                  <a:lnTo>
                    <a:pt x="1073499" y="16073"/>
                  </a:lnTo>
                </a:path>
              </a:pathLst>
            </a:custGeom>
            <a:ln w="12192">
              <a:solidFill>
                <a:srgbClr val="000000"/>
              </a:solidFill>
            </a:ln>
          </p:spPr>
          <p:txBody>
            <a:bodyPr wrap="square" lIns="0" tIns="0" rIns="0" bIns="0" rtlCol="0"/>
            <a:lstStyle/>
            <a:p>
              <a:endParaRPr/>
            </a:p>
          </p:txBody>
        </p:sp>
        <p:sp>
          <p:nvSpPr>
            <p:cNvPr id="9" name="object 9"/>
            <p:cNvSpPr/>
            <p:nvPr/>
          </p:nvSpPr>
          <p:spPr>
            <a:xfrm>
              <a:off x="2170937" y="482346"/>
              <a:ext cx="2464435" cy="990600"/>
            </a:xfrm>
            <a:custGeom>
              <a:avLst/>
              <a:gdLst/>
              <a:ahLst/>
              <a:cxnLst/>
              <a:rect l="l" t="t" r="r" b="b"/>
              <a:pathLst>
                <a:path w="2464435" h="990600">
                  <a:moveTo>
                    <a:pt x="2464308" y="990600"/>
                  </a:moveTo>
                  <a:lnTo>
                    <a:pt x="2452198" y="949424"/>
                  </a:lnTo>
                  <a:lnTo>
                    <a:pt x="2439773" y="908351"/>
                  </a:lnTo>
                  <a:lnTo>
                    <a:pt x="2426715" y="867477"/>
                  </a:lnTo>
                  <a:lnTo>
                    <a:pt x="2412704" y="826901"/>
                  </a:lnTo>
                  <a:lnTo>
                    <a:pt x="2397422" y="786723"/>
                  </a:lnTo>
                  <a:lnTo>
                    <a:pt x="2380552" y="747041"/>
                  </a:lnTo>
                  <a:lnTo>
                    <a:pt x="2361775" y="707953"/>
                  </a:lnTo>
                  <a:lnTo>
                    <a:pt x="2340773" y="669559"/>
                  </a:lnTo>
                  <a:lnTo>
                    <a:pt x="2317228" y="631956"/>
                  </a:lnTo>
                  <a:lnTo>
                    <a:pt x="2290820" y="595244"/>
                  </a:lnTo>
                  <a:lnTo>
                    <a:pt x="2261233" y="559520"/>
                  </a:lnTo>
                  <a:lnTo>
                    <a:pt x="2228147" y="524885"/>
                  </a:lnTo>
                  <a:lnTo>
                    <a:pt x="2191245" y="491435"/>
                  </a:lnTo>
                  <a:lnTo>
                    <a:pt x="2150208" y="459271"/>
                  </a:lnTo>
                  <a:lnTo>
                    <a:pt x="2104718" y="428490"/>
                  </a:lnTo>
                  <a:lnTo>
                    <a:pt x="2054457" y="399192"/>
                  </a:lnTo>
                  <a:lnTo>
                    <a:pt x="1999107" y="371475"/>
                  </a:lnTo>
                  <a:lnTo>
                    <a:pt x="1926835" y="341931"/>
                  </a:lnTo>
                  <a:lnTo>
                    <a:pt x="1886136" y="327844"/>
                  </a:lnTo>
                  <a:lnTo>
                    <a:pt x="1842699" y="314197"/>
                  </a:lnTo>
                  <a:lnTo>
                    <a:pt x="1796750" y="300981"/>
                  </a:lnTo>
                  <a:lnTo>
                    <a:pt x="1748516" y="288182"/>
                  </a:lnTo>
                  <a:lnTo>
                    <a:pt x="1698224" y="275789"/>
                  </a:lnTo>
                  <a:lnTo>
                    <a:pt x="1646101" y="263791"/>
                  </a:lnTo>
                  <a:lnTo>
                    <a:pt x="1592373" y="252176"/>
                  </a:lnTo>
                  <a:lnTo>
                    <a:pt x="1537269" y="240933"/>
                  </a:lnTo>
                  <a:lnTo>
                    <a:pt x="1481014" y="230049"/>
                  </a:lnTo>
                  <a:lnTo>
                    <a:pt x="1423835" y="219513"/>
                  </a:lnTo>
                  <a:lnTo>
                    <a:pt x="1365960" y="209315"/>
                  </a:lnTo>
                  <a:lnTo>
                    <a:pt x="1307616" y="199441"/>
                  </a:lnTo>
                  <a:lnTo>
                    <a:pt x="1249029" y="189880"/>
                  </a:lnTo>
                  <a:lnTo>
                    <a:pt x="1190426" y="180622"/>
                  </a:lnTo>
                  <a:lnTo>
                    <a:pt x="1132034" y="171654"/>
                  </a:lnTo>
                  <a:lnTo>
                    <a:pt x="1074081" y="162964"/>
                  </a:lnTo>
                  <a:lnTo>
                    <a:pt x="1016793" y="154541"/>
                  </a:lnTo>
                  <a:lnTo>
                    <a:pt x="960397" y="146374"/>
                  </a:lnTo>
                  <a:lnTo>
                    <a:pt x="905120" y="138451"/>
                  </a:lnTo>
                  <a:lnTo>
                    <a:pt x="851189" y="130760"/>
                  </a:lnTo>
                  <a:lnTo>
                    <a:pt x="798831" y="123289"/>
                  </a:lnTo>
                  <a:lnTo>
                    <a:pt x="748272" y="116028"/>
                  </a:lnTo>
                  <a:lnTo>
                    <a:pt x="699741" y="108964"/>
                  </a:lnTo>
                  <a:lnTo>
                    <a:pt x="653463" y="102086"/>
                  </a:lnTo>
                  <a:lnTo>
                    <a:pt x="609665" y="95382"/>
                  </a:lnTo>
                  <a:lnTo>
                    <a:pt x="568576" y="88840"/>
                  </a:lnTo>
                  <a:lnTo>
                    <a:pt x="530420" y="82450"/>
                  </a:lnTo>
                  <a:lnTo>
                    <a:pt x="402742" y="59434"/>
                  </a:lnTo>
                  <a:lnTo>
                    <a:pt x="323762" y="46000"/>
                  </a:lnTo>
                  <a:lnTo>
                    <a:pt x="256942" y="35409"/>
                  </a:lnTo>
                  <a:lnTo>
                    <a:pt x="200738" y="27175"/>
                  </a:lnTo>
                  <a:lnTo>
                    <a:pt x="153606" y="20812"/>
                  </a:lnTo>
                  <a:lnTo>
                    <a:pt x="114003" y="15831"/>
                  </a:lnTo>
                  <a:lnTo>
                    <a:pt x="80384" y="11746"/>
                  </a:lnTo>
                  <a:lnTo>
                    <a:pt x="51207" y="8071"/>
                  </a:lnTo>
                  <a:lnTo>
                    <a:pt x="24927" y="4317"/>
                  </a:lnTo>
                  <a:lnTo>
                    <a:pt x="0" y="0"/>
                  </a:lnTo>
                </a:path>
              </a:pathLst>
            </a:custGeom>
            <a:ln w="28956">
              <a:solidFill>
                <a:srgbClr val="000000"/>
              </a:solidFill>
            </a:ln>
          </p:spPr>
          <p:txBody>
            <a:bodyPr wrap="square" lIns="0" tIns="0" rIns="0" bIns="0" rtlCol="0"/>
            <a:lstStyle/>
            <a:p>
              <a:endParaRPr/>
            </a:p>
          </p:txBody>
        </p:sp>
        <p:sp>
          <p:nvSpPr>
            <p:cNvPr id="10" name="object 10"/>
            <p:cNvSpPr/>
            <p:nvPr/>
          </p:nvSpPr>
          <p:spPr>
            <a:xfrm>
              <a:off x="3254501" y="3690366"/>
              <a:ext cx="1582420" cy="2726690"/>
            </a:xfrm>
            <a:custGeom>
              <a:avLst/>
              <a:gdLst/>
              <a:ahLst/>
              <a:cxnLst/>
              <a:rect l="l" t="t" r="r" b="b"/>
              <a:pathLst>
                <a:path w="1582420" h="2726690">
                  <a:moveTo>
                    <a:pt x="1581912" y="0"/>
                  </a:moveTo>
                  <a:lnTo>
                    <a:pt x="1580848" y="42045"/>
                  </a:lnTo>
                  <a:lnTo>
                    <a:pt x="1579659" y="84171"/>
                  </a:lnTo>
                  <a:lnTo>
                    <a:pt x="1578219" y="126441"/>
                  </a:lnTo>
                  <a:lnTo>
                    <a:pt x="1576402" y="168918"/>
                  </a:lnTo>
                  <a:lnTo>
                    <a:pt x="1574082" y="211667"/>
                  </a:lnTo>
                  <a:lnTo>
                    <a:pt x="1571133" y="254750"/>
                  </a:lnTo>
                  <a:lnTo>
                    <a:pt x="1567427" y="298231"/>
                  </a:lnTo>
                  <a:lnTo>
                    <a:pt x="1562840" y="342174"/>
                  </a:lnTo>
                  <a:lnTo>
                    <a:pt x="1557245" y="386641"/>
                  </a:lnTo>
                  <a:lnTo>
                    <a:pt x="1550515" y="431697"/>
                  </a:lnTo>
                  <a:lnTo>
                    <a:pt x="1542524" y="477404"/>
                  </a:lnTo>
                  <a:lnTo>
                    <a:pt x="1533147" y="523827"/>
                  </a:lnTo>
                  <a:lnTo>
                    <a:pt x="1522257" y="571028"/>
                  </a:lnTo>
                  <a:lnTo>
                    <a:pt x="1509728" y="619071"/>
                  </a:lnTo>
                  <a:lnTo>
                    <a:pt x="1495434" y="668020"/>
                  </a:lnTo>
                  <a:lnTo>
                    <a:pt x="1479248" y="717937"/>
                  </a:lnTo>
                  <a:lnTo>
                    <a:pt x="1461045" y="768887"/>
                  </a:lnTo>
                  <a:lnTo>
                    <a:pt x="1440697" y="820933"/>
                  </a:lnTo>
                  <a:lnTo>
                    <a:pt x="1418080" y="874138"/>
                  </a:lnTo>
                  <a:lnTo>
                    <a:pt x="1393066" y="928566"/>
                  </a:lnTo>
                  <a:lnTo>
                    <a:pt x="1365529" y="984280"/>
                  </a:lnTo>
                  <a:lnTo>
                    <a:pt x="1335344" y="1041343"/>
                  </a:lnTo>
                  <a:lnTo>
                    <a:pt x="1302385" y="1099819"/>
                  </a:lnTo>
                  <a:lnTo>
                    <a:pt x="1282115" y="1133814"/>
                  </a:lnTo>
                  <a:lnTo>
                    <a:pt x="1259956" y="1169313"/>
                  </a:lnTo>
                  <a:lnTo>
                    <a:pt x="1236010" y="1206220"/>
                  </a:lnTo>
                  <a:lnTo>
                    <a:pt x="1210376" y="1244444"/>
                  </a:lnTo>
                  <a:lnTo>
                    <a:pt x="1183157" y="1283889"/>
                  </a:lnTo>
                  <a:lnTo>
                    <a:pt x="1154454" y="1324462"/>
                  </a:lnTo>
                  <a:lnTo>
                    <a:pt x="1124367" y="1366070"/>
                  </a:lnTo>
                  <a:lnTo>
                    <a:pt x="1092998" y="1408618"/>
                  </a:lnTo>
                  <a:lnTo>
                    <a:pt x="1060447" y="1452013"/>
                  </a:lnTo>
                  <a:lnTo>
                    <a:pt x="1026816" y="1496161"/>
                  </a:lnTo>
                  <a:lnTo>
                    <a:pt x="992206" y="1540968"/>
                  </a:lnTo>
                  <a:lnTo>
                    <a:pt x="956718" y="1586340"/>
                  </a:lnTo>
                  <a:lnTo>
                    <a:pt x="920453" y="1632184"/>
                  </a:lnTo>
                  <a:lnTo>
                    <a:pt x="883513" y="1678405"/>
                  </a:lnTo>
                  <a:lnTo>
                    <a:pt x="845997" y="1724911"/>
                  </a:lnTo>
                  <a:lnTo>
                    <a:pt x="808008" y="1771606"/>
                  </a:lnTo>
                  <a:lnTo>
                    <a:pt x="769646" y="1818398"/>
                  </a:lnTo>
                  <a:lnTo>
                    <a:pt x="731012" y="1865193"/>
                  </a:lnTo>
                  <a:lnTo>
                    <a:pt x="692208" y="1911896"/>
                  </a:lnTo>
                  <a:lnTo>
                    <a:pt x="653335" y="1958414"/>
                  </a:lnTo>
                  <a:lnTo>
                    <a:pt x="614494" y="2004653"/>
                  </a:lnTo>
                  <a:lnTo>
                    <a:pt x="575785" y="2050520"/>
                  </a:lnTo>
                  <a:lnTo>
                    <a:pt x="537310" y="2095920"/>
                  </a:lnTo>
                  <a:lnTo>
                    <a:pt x="499170" y="2140760"/>
                  </a:lnTo>
                  <a:lnTo>
                    <a:pt x="461467" y="2184946"/>
                  </a:lnTo>
                  <a:lnTo>
                    <a:pt x="424300" y="2228384"/>
                  </a:lnTo>
                  <a:lnTo>
                    <a:pt x="387772" y="2270980"/>
                  </a:lnTo>
                  <a:lnTo>
                    <a:pt x="351983" y="2312641"/>
                  </a:lnTo>
                  <a:lnTo>
                    <a:pt x="317034" y="2353273"/>
                  </a:lnTo>
                  <a:lnTo>
                    <a:pt x="283027" y="2392782"/>
                  </a:lnTo>
                  <a:lnTo>
                    <a:pt x="250063" y="2431074"/>
                  </a:lnTo>
                  <a:lnTo>
                    <a:pt x="218242" y="2468056"/>
                  </a:lnTo>
                  <a:lnTo>
                    <a:pt x="187666" y="2503633"/>
                  </a:lnTo>
                  <a:lnTo>
                    <a:pt x="158436" y="2537712"/>
                  </a:lnTo>
                  <a:lnTo>
                    <a:pt x="130652" y="2570198"/>
                  </a:lnTo>
                  <a:lnTo>
                    <a:pt x="104417" y="2601000"/>
                  </a:lnTo>
                  <a:lnTo>
                    <a:pt x="56995" y="2657169"/>
                  </a:lnTo>
                  <a:lnTo>
                    <a:pt x="16978" y="2705470"/>
                  </a:lnTo>
                  <a:lnTo>
                    <a:pt x="0" y="2726435"/>
                  </a:lnTo>
                </a:path>
              </a:pathLst>
            </a:custGeom>
            <a:ln w="38100">
              <a:solidFill>
                <a:srgbClr val="FF9966"/>
              </a:solidFill>
            </a:ln>
          </p:spPr>
          <p:txBody>
            <a:bodyPr wrap="square" lIns="0" tIns="0" rIns="0" bIns="0" rtlCol="0"/>
            <a:lstStyle/>
            <a:p>
              <a:endParaRPr/>
            </a:p>
          </p:txBody>
        </p:sp>
      </p:grpSp>
      <p:sp>
        <p:nvSpPr>
          <p:cNvPr id="11" name="object 11"/>
          <p:cNvSpPr txBox="1"/>
          <p:nvPr/>
        </p:nvSpPr>
        <p:spPr>
          <a:xfrm>
            <a:off x="3843273" y="517347"/>
            <a:ext cx="1137920" cy="829944"/>
          </a:xfrm>
          <a:prstGeom prst="rect">
            <a:avLst/>
          </a:prstGeom>
        </p:spPr>
        <p:txBody>
          <a:bodyPr vert="horz" wrap="square" lIns="0" tIns="13335" rIns="0" bIns="0" rtlCol="0">
            <a:spAutoFit/>
          </a:bodyPr>
          <a:lstStyle/>
          <a:p>
            <a:pPr marL="490220">
              <a:lnSpc>
                <a:spcPct val="100000"/>
              </a:lnSpc>
              <a:spcBef>
                <a:spcPts val="105"/>
              </a:spcBef>
            </a:pPr>
            <a:r>
              <a:rPr sz="2000" dirty="0">
                <a:solidFill>
                  <a:srgbClr val="000001"/>
                </a:solidFill>
                <a:latin typeface="Times New Roman"/>
                <a:cs typeface="Times New Roman"/>
              </a:rPr>
              <a:t>CPU</a:t>
            </a:r>
            <a:endParaRPr sz="2000">
              <a:latin typeface="Times New Roman"/>
              <a:cs typeface="Times New Roman"/>
            </a:endParaRPr>
          </a:p>
          <a:p>
            <a:pPr marL="12700">
              <a:lnSpc>
                <a:spcPct val="100000"/>
              </a:lnSpc>
              <a:spcBef>
                <a:spcPts val="1525"/>
              </a:spcBef>
            </a:pPr>
            <a:r>
              <a:rPr sz="2000" b="1" dirty="0">
                <a:solidFill>
                  <a:srgbClr val="000001"/>
                </a:solidFill>
                <a:latin typeface="Times New Roman"/>
                <a:cs typeface="Times New Roman"/>
              </a:rPr>
              <a:t>Hard</a:t>
            </a:r>
            <a:r>
              <a:rPr sz="2000" b="1" spc="-10" dirty="0">
                <a:solidFill>
                  <a:srgbClr val="000001"/>
                </a:solidFill>
                <a:latin typeface="Times New Roman"/>
                <a:cs typeface="Times New Roman"/>
              </a:rPr>
              <a:t>w</a:t>
            </a:r>
            <a:r>
              <a:rPr sz="2000" b="1" dirty="0">
                <a:solidFill>
                  <a:srgbClr val="000001"/>
                </a:solidFill>
                <a:latin typeface="Times New Roman"/>
                <a:cs typeface="Times New Roman"/>
              </a:rPr>
              <a:t>a</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p:txBody>
      </p:sp>
      <p:sp>
        <p:nvSpPr>
          <p:cNvPr id="12" name="object 12"/>
          <p:cNvSpPr txBox="1"/>
          <p:nvPr/>
        </p:nvSpPr>
        <p:spPr>
          <a:xfrm>
            <a:off x="2614422" y="0"/>
            <a:ext cx="1169670" cy="1090295"/>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00001"/>
                </a:solidFill>
                <a:latin typeface="Times New Roman"/>
                <a:cs typeface="Times New Roman"/>
              </a:rPr>
              <a:t>Device  Co</a:t>
            </a:r>
            <a:r>
              <a:rPr sz="2000" spc="5" dirty="0">
                <a:solidFill>
                  <a:srgbClr val="000001"/>
                </a:solidFill>
                <a:latin typeface="Times New Roman"/>
                <a:cs typeface="Times New Roman"/>
              </a:rPr>
              <a:t>n</a:t>
            </a:r>
            <a:r>
              <a:rPr sz="2000" dirty="0">
                <a:solidFill>
                  <a:srgbClr val="000001"/>
                </a:solidFill>
                <a:latin typeface="Times New Roman"/>
                <a:cs typeface="Times New Roman"/>
              </a:rPr>
              <a:t>troll</a:t>
            </a:r>
            <a:r>
              <a:rPr sz="2000" spc="-10" dirty="0">
                <a:solidFill>
                  <a:srgbClr val="000001"/>
                </a:solidFill>
                <a:latin typeface="Times New Roman"/>
                <a:cs typeface="Times New Roman"/>
              </a:rPr>
              <a:t>er</a:t>
            </a:r>
            <a:r>
              <a:rPr sz="2000" dirty="0">
                <a:solidFill>
                  <a:srgbClr val="000001"/>
                </a:solidFill>
                <a:latin typeface="Times New Roman"/>
                <a:cs typeface="Times New Roman"/>
              </a:rPr>
              <a:t>s</a:t>
            </a:r>
            <a:endParaRPr sz="2000">
              <a:latin typeface="Times New Roman"/>
              <a:cs typeface="Times New Roman"/>
            </a:endParaRPr>
          </a:p>
          <a:p>
            <a:pPr marL="261620">
              <a:lnSpc>
                <a:spcPct val="100000"/>
              </a:lnSpc>
              <a:spcBef>
                <a:spcPts val="1180"/>
              </a:spcBef>
            </a:pPr>
            <a:r>
              <a:rPr sz="2000" dirty="0">
                <a:solidFill>
                  <a:srgbClr val="000001"/>
                </a:solidFill>
                <a:latin typeface="Times New Roman"/>
                <a:cs typeface="Times New Roman"/>
              </a:rPr>
              <a:t>Bus</a:t>
            </a:r>
            <a:endParaRPr sz="2000">
              <a:latin typeface="Times New Roman"/>
              <a:cs typeface="Times New Roman"/>
            </a:endParaRPr>
          </a:p>
        </p:txBody>
      </p:sp>
      <p:sp>
        <p:nvSpPr>
          <p:cNvPr id="13" name="object 13"/>
          <p:cNvSpPr txBox="1"/>
          <p:nvPr/>
        </p:nvSpPr>
        <p:spPr>
          <a:xfrm>
            <a:off x="815441" y="408177"/>
            <a:ext cx="8991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M</a:t>
            </a:r>
            <a:r>
              <a:rPr sz="2000" spc="-10" dirty="0">
                <a:solidFill>
                  <a:srgbClr val="000001"/>
                </a:solidFill>
                <a:latin typeface="Times New Roman"/>
                <a:cs typeface="Times New Roman"/>
              </a:rPr>
              <a:t>e</a:t>
            </a:r>
            <a:r>
              <a:rPr sz="2000" spc="-25" dirty="0">
                <a:solidFill>
                  <a:srgbClr val="000001"/>
                </a:solidFill>
                <a:latin typeface="Times New Roman"/>
                <a:cs typeface="Times New Roman"/>
              </a:rPr>
              <a:t>m</a:t>
            </a:r>
            <a:r>
              <a:rPr sz="2000" dirty="0">
                <a:solidFill>
                  <a:srgbClr val="000001"/>
                </a:solidFill>
                <a:latin typeface="Times New Roman"/>
                <a:cs typeface="Times New Roman"/>
              </a:rPr>
              <a:t>o</a:t>
            </a:r>
            <a:r>
              <a:rPr sz="2000" spc="5" dirty="0">
                <a:solidFill>
                  <a:srgbClr val="000001"/>
                </a:solidFill>
                <a:latin typeface="Times New Roman"/>
                <a:cs typeface="Times New Roman"/>
              </a:rPr>
              <a:t>r</a:t>
            </a:r>
            <a:r>
              <a:rPr sz="2000" dirty="0">
                <a:solidFill>
                  <a:srgbClr val="000001"/>
                </a:solidFill>
                <a:latin typeface="Times New Roman"/>
                <a:cs typeface="Times New Roman"/>
              </a:rPr>
              <a:t>y</a:t>
            </a:r>
            <a:endParaRPr sz="2000">
              <a:latin typeface="Times New Roman"/>
              <a:cs typeface="Times New Roman"/>
            </a:endParaRPr>
          </a:p>
        </p:txBody>
      </p:sp>
      <p:grpSp>
        <p:nvGrpSpPr>
          <p:cNvPr id="14" name="object 14"/>
          <p:cNvGrpSpPr/>
          <p:nvPr/>
        </p:nvGrpSpPr>
        <p:grpSpPr>
          <a:xfrm>
            <a:off x="1682242" y="261463"/>
            <a:ext cx="7337425" cy="1365250"/>
            <a:chOff x="1682242" y="261463"/>
            <a:chExt cx="7337425" cy="1365250"/>
          </a:xfrm>
        </p:grpSpPr>
        <p:sp>
          <p:nvSpPr>
            <p:cNvPr id="15" name="object 15"/>
            <p:cNvSpPr/>
            <p:nvPr/>
          </p:nvSpPr>
          <p:spPr>
            <a:xfrm>
              <a:off x="4364736" y="830580"/>
              <a:ext cx="193792" cy="130762"/>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1688592" y="267813"/>
              <a:ext cx="2527300" cy="670560"/>
            </a:xfrm>
            <a:custGeom>
              <a:avLst/>
              <a:gdLst/>
              <a:ahLst/>
              <a:cxnLst/>
              <a:rect l="l" t="t" r="r" b="b"/>
              <a:pathLst>
                <a:path w="2527300" h="670560">
                  <a:moveTo>
                    <a:pt x="2170810" y="491773"/>
                  </a:moveTo>
                  <a:lnTo>
                    <a:pt x="2192591" y="499335"/>
                  </a:lnTo>
                  <a:lnTo>
                    <a:pt x="2216467" y="502457"/>
                  </a:lnTo>
                  <a:lnTo>
                    <a:pt x="2244534" y="496649"/>
                  </a:lnTo>
                  <a:lnTo>
                    <a:pt x="2278887" y="477422"/>
                  </a:lnTo>
                  <a:lnTo>
                    <a:pt x="2346357" y="426020"/>
                  </a:lnTo>
                  <a:lnTo>
                    <a:pt x="2386298" y="391808"/>
                  </a:lnTo>
                  <a:lnTo>
                    <a:pt x="2424778" y="354157"/>
                  </a:lnTo>
                  <a:lnTo>
                    <a:pt x="2457599" y="314741"/>
                  </a:lnTo>
                  <a:lnTo>
                    <a:pt x="2480563" y="275238"/>
                  </a:lnTo>
                  <a:lnTo>
                    <a:pt x="2495586" y="237798"/>
                  </a:lnTo>
                  <a:lnTo>
                    <a:pt x="2510188" y="194584"/>
                  </a:lnTo>
                  <a:lnTo>
                    <a:pt x="2521618" y="148998"/>
                  </a:lnTo>
                  <a:lnTo>
                    <a:pt x="2527123" y="104440"/>
                  </a:lnTo>
                  <a:lnTo>
                    <a:pt x="2523951" y="64312"/>
                  </a:lnTo>
                  <a:lnTo>
                    <a:pt x="2509348" y="32016"/>
                  </a:lnTo>
                  <a:lnTo>
                    <a:pt x="2480563" y="10951"/>
                  </a:lnTo>
                  <a:lnTo>
                    <a:pt x="2451156" y="3284"/>
                  </a:lnTo>
                  <a:lnTo>
                    <a:pt x="2414877" y="0"/>
                  </a:lnTo>
                  <a:lnTo>
                    <a:pt x="2372492" y="610"/>
                  </a:lnTo>
                  <a:lnTo>
                    <a:pt x="2324764" y="4629"/>
                  </a:lnTo>
                  <a:lnTo>
                    <a:pt x="2272458" y="11570"/>
                  </a:lnTo>
                  <a:lnTo>
                    <a:pt x="2216338" y="20945"/>
                  </a:lnTo>
                  <a:lnTo>
                    <a:pt x="2157169" y="32268"/>
                  </a:lnTo>
                  <a:lnTo>
                    <a:pt x="2095715" y="45052"/>
                  </a:lnTo>
                  <a:lnTo>
                    <a:pt x="2032740" y="58810"/>
                  </a:lnTo>
                  <a:lnTo>
                    <a:pt x="1969008" y="73054"/>
                  </a:lnTo>
                </a:path>
                <a:path w="2527300" h="670560">
                  <a:moveTo>
                    <a:pt x="2077211" y="491138"/>
                  </a:moveTo>
                  <a:lnTo>
                    <a:pt x="2064823" y="545087"/>
                  </a:lnTo>
                  <a:lnTo>
                    <a:pt x="2048398" y="594595"/>
                  </a:lnTo>
                  <a:lnTo>
                    <a:pt x="2023330" y="635174"/>
                  </a:lnTo>
                  <a:lnTo>
                    <a:pt x="1985009" y="662334"/>
                  </a:lnTo>
                  <a:lnTo>
                    <a:pt x="1945976" y="670198"/>
                  </a:lnTo>
                  <a:lnTo>
                    <a:pt x="1895206" y="670213"/>
                  </a:lnTo>
                  <a:lnTo>
                    <a:pt x="1839229" y="665112"/>
                  </a:lnTo>
                  <a:lnTo>
                    <a:pt x="1784575" y="657630"/>
                  </a:lnTo>
                  <a:lnTo>
                    <a:pt x="1737774" y="650501"/>
                  </a:lnTo>
                  <a:lnTo>
                    <a:pt x="1705356" y="646459"/>
                  </a:lnTo>
                </a:path>
                <a:path w="2527300" h="670560">
                  <a:moveTo>
                    <a:pt x="760476" y="259490"/>
                  </a:moveTo>
                  <a:lnTo>
                    <a:pt x="757402" y="304070"/>
                  </a:lnTo>
                  <a:lnTo>
                    <a:pt x="752219" y="347318"/>
                  </a:lnTo>
                  <a:lnTo>
                    <a:pt x="742814" y="387713"/>
                  </a:lnTo>
                  <a:lnTo>
                    <a:pt x="727078" y="423735"/>
                  </a:lnTo>
                  <a:lnTo>
                    <a:pt x="702900" y="453867"/>
                  </a:lnTo>
                  <a:lnTo>
                    <a:pt x="668169" y="476587"/>
                  </a:lnTo>
                  <a:lnTo>
                    <a:pt x="620776" y="490376"/>
                  </a:lnTo>
                  <a:lnTo>
                    <a:pt x="587041" y="492895"/>
                  </a:lnTo>
                  <a:lnTo>
                    <a:pt x="545454" y="491365"/>
                  </a:lnTo>
                  <a:lnTo>
                    <a:pt x="497520" y="486401"/>
                  </a:lnTo>
                  <a:lnTo>
                    <a:pt x="444743" y="478615"/>
                  </a:lnTo>
                  <a:lnTo>
                    <a:pt x="388626" y="468620"/>
                  </a:lnTo>
                  <a:lnTo>
                    <a:pt x="330675" y="457032"/>
                  </a:lnTo>
                  <a:lnTo>
                    <a:pt x="272394" y="444462"/>
                  </a:lnTo>
                  <a:lnTo>
                    <a:pt x="215286" y="431526"/>
                  </a:lnTo>
                  <a:lnTo>
                    <a:pt x="160856" y="418835"/>
                  </a:lnTo>
                  <a:lnTo>
                    <a:pt x="110608" y="407005"/>
                  </a:lnTo>
                  <a:lnTo>
                    <a:pt x="66046" y="396647"/>
                  </a:lnTo>
                  <a:lnTo>
                    <a:pt x="28675" y="388377"/>
                  </a:lnTo>
                  <a:lnTo>
                    <a:pt x="0" y="382807"/>
                  </a:lnTo>
                </a:path>
              </a:pathLst>
            </a:custGeom>
            <a:ln w="12192">
              <a:solidFill>
                <a:srgbClr val="000000"/>
              </a:solidFill>
            </a:ln>
          </p:spPr>
          <p:txBody>
            <a:bodyPr wrap="square" lIns="0" tIns="0" rIns="0" bIns="0" rtlCol="0"/>
            <a:lstStyle/>
            <a:p>
              <a:endParaRPr/>
            </a:p>
          </p:txBody>
        </p:sp>
        <p:sp>
          <p:nvSpPr>
            <p:cNvPr id="17" name="object 17"/>
            <p:cNvSpPr/>
            <p:nvPr/>
          </p:nvSpPr>
          <p:spPr>
            <a:xfrm>
              <a:off x="6132131" y="947166"/>
              <a:ext cx="2872740" cy="665480"/>
            </a:xfrm>
            <a:custGeom>
              <a:avLst/>
              <a:gdLst/>
              <a:ahLst/>
              <a:cxnLst/>
              <a:rect l="l" t="t" r="r" b="b"/>
              <a:pathLst>
                <a:path w="2872740" h="665480">
                  <a:moveTo>
                    <a:pt x="130365" y="0"/>
                  </a:moveTo>
                  <a:lnTo>
                    <a:pt x="108772" y="35978"/>
                  </a:lnTo>
                  <a:lnTo>
                    <a:pt x="87733" y="71870"/>
                  </a:lnTo>
                  <a:lnTo>
                    <a:pt x="67773" y="107563"/>
                  </a:lnTo>
                  <a:lnTo>
                    <a:pt x="49415" y="142941"/>
                  </a:lnTo>
                  <a:lnTo>
                    <a:pt x="33183" y="177890"/>
                  </a:lnTo>
                  <a:lnTo>
                    <a:pt x="9195" y="246046"/>
                  </a:lnTo>
                  <a:lnTo>
                    <a:pt x="0" y="311118"/>
                  </a:lnTo>
                  <a:lnTo>
                    <a:pt x="2259" y="342211"/>
                  </a:lnTo>
                  <a:lnTo>
                    <a:pt x="23111" y="400943"/>
                  </a:lnTo>
                  <a:lnTo>
                    <a:pt x="69235" y="454307"/>
                  </a:lnTo>
                  <a:lnTo>
                    <a:pt x="103084" y="478690"/>
                  </a:lnTo>
                  <a:lnTo>
                    <a:pt x="144822" y="501388"/>
                  </a:lnTo>
                  <a:lnTo>
                    <a:pt x="194974" y="522287"/>
                  </a:lnTo>
                  <a:lnTo>
                    <a:pt x="254063" y="541274"/>
                  </a:lnTo>
                  <a:lnTo>
                    <a:pt x="313531" y="555892"/>
                  </a:lnTo>
                  <a:lnTo>
                    <a:pt x="384425" y="569618"/>
                  </a:lnTo>
                  <a:lnTo>
                    <a:pt x="423802" y="576144"/>
                  </a:lnTo>
                  <a:lnTo>
                    <a:pt x="465610" y="582445"/>
                  </a:lnTo>
                  <a:lnTo>
                    <a:pt x="509706" y="588521"/>
                  </a:lnTo>
                  <a:lnTo>
                    <a:pt x="555949" y="594369"/>
                  </a:lnTo>
                  <a:lnTo>
                    <a:pt x="604197" y="599990"/>
                  </a:lnTo>
                  <a:lnTo>
                    <a:pt x="654307" y="605383"/>
                  </a:lnTo>
                  <a:lnTo>
                    <a:pt x="706138" y="610548"/>
                  </a:lnTo>
                  <a:lnTo>
                    <a:pt x="759547" y="615482"/>
                  </a:lnTo>
                  <a:lnTo>
                    <a:pt x="814393" y="620187"/>
                  </a:lnTo>
                  <a:lnTo>
                    <a:pt x="870533" y="624660"/>
                  </a:lnTo>
                  <a:lnTo>
                    <a:pt x="927826" y="628902"/>
                  </a:lnTo>
                  <a:lnTo>
                    <a:pt x="986129" y="632912"/>
                  </a:lnTo>
                  <a:lnTo>
                    <a:pt x="1045301" y="636688"/>
                  </a:lnTo>
                  <a:lnTo>
                    <a:pt x="1105199" y="640231"/>
                  </a:lnTo>
                  <a:lnTo>
                    <a:pt x="1165682" y="643539"/>
                  </a:lnTo>
                  <a:lnTo>
                    <a:pt x="1226607" y="646612"/>
                  </a:lnTo>
                  <a:lnTo>
                    <a:pt x="1287833" y="649449"/>
                  </a:lnTo>
                  <a:lnTo>
                    <a:pt x="1349216" y="652050"/>
                  </a:lnTo>
                  <a:lnTo>
                    <a:pt x="1410617" y="654413"/>
                  </a:lnTo>
                  <a:lnTo>
                    <a:pt x="1471891" y="656538"/>
                  </a:lnTo>
                  <a:lnTo>
                    <a:pt x="1532898" y="658425"/>
                  </a:lnTo>
                  <a:lnTo>
                    <a:pt x="1593495" y="660072"/>
                  </a:lnTo>
                  <a:lnTo>
                    <a:pt x="1653540" y="661478"/>
                  </a:lnTo>
                  <a:lnTo>
                    <a:pt x="1712892" y="662644"/>
                  </a:lnTo>
                  <a:lnTo>
                    <a:pt x="1771408" y="663569"/>
                  </a:lnTo>
                  <a:lnTo>
                    <a:pt x="1828946" y="664251"/>
                  </a:lnTo>
                  <a:lnTo>
                    <a:pt x="1885365" y="664690"/>
                  </a:lnTo>
                  <a:lnTo>
                    <a:pt x="1940522" y="664885"/>
                  </a:lnTo>
                  <a:lnTo>
                    <a:pt x="1994274" y="664836"/>
                  </a:lnTo>
                  <a:lnTo>
                    <a:pt x="2046481" y="664542"/>
                  </a:lnTo>
                  <a:lnTo>
                    <a:pt x="2097001" y="664002"/>
                  </a:lnTo>
                  <a:lnTo>
                    <a:pt x="2145690" y="663216"/>
                  </a:lnTo>
                  <a:lnTo>
                    <a:pt x="2192407" y="662182"/>
                  </a:lnTo>
                  <a:lnTo>
                    <a:pt x="2237011" y="660900"/>
                  </a:lnTo>
                  <a:lnTo>
                    <a:pt x="2279359" y="659370"/>
                  </a:lnTo>
                  <a:lnTo>
                    <a:pt x="2319308" y="657590"/>
                  </a:lnTo>
                  <a:lnTo>
                    <a:pt x="2391446" y="653280"/>
                  </a:lnTo>
                  <a:lnTo>
                    <a:pt x="2504169" y="640473"/>
                  </a:lnTo>
                  <a:lnTo>
                    <a:pt x="2572831" y="625360"/>
                  </a:lnTo>
                  <a:lnTo>
                    <a:pt x="2630464" y="606114"/>
                  </a:lnTo>
                  <a:lnTo>
                    <a:pt x="2678195" y="583439"/>
                  </a:lnTo>
                  <a:lnTo>
                    <a:pt x="2717153" y="558042"/>
                  </a:lnTo>
                  <a:lnTo>
                    <a:pt x="2748466" y="530628"/>
                  </a:lnTo>
                  <a:lnTo>
                    <a:pt x="2792671" y="472568"/>
                  </a:lnTo>
                  <a:lnTo>
                    <a:pt x="2819835" y="414904"/>
                  </a:lnTo>
                  <a:lnTo>
                    <a:pt x="2838983" y="363276"/>
                  </a:lnTo>
                  <a:lnTo>
                    <a:pt x="2848373" y="341490"/>
                  </a:lnTo>
                  <a:lnTo>
                    <a:pt x="2859143" y="323329"/>
                  </a:lnTo>
                  <a:lnTo>
                    <a:pt x="2872422" y="309499"/>
                  </a:lnTo>
                </a:path>
              </a:pathLst>
            </a:custGeom>
            <a:ln w="28956">
              <a:solidFill>
                <a:srgbClr val="000000"/>
              </a:solidFill>
            </a:ln>
          </p:spPr>
          <p:txBody>
            <a:bodyPr wrap="square" lIns="0" tIns="0" rIns="0" bIns="0" rtlCol="0"/>
            <a:lstStyle/>
            <a:p>
              <a:endParaRPr/>
            </a:p>
          </p:txBody>
        </p:sp>
      </p:grpSp>
      <p:sp>
        <p:nvSpPr>
          <p:cNvPr id="18" name="object 18"/>
          <p:cNvSpPr txBox="1"/>
          <p:nvPr/>
        </p:nvSpPr>
        <p:spPr>
          <a:xfrm>
            <a:off x="6813931" y="871855"/>
            <a:ext cx="661670" cy="6362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Direct</a:t>
            </a:r>
            <a:endParaRPr sz="2000">
              <a:latin typeface="Times New Roman"/>
              <a:cs typeface="Times New Roman"/>
            </a:endParaRPr>
          </a:p>
          <a:p>
            <a:pPr marL="76200">
              <a:lnSpc>
                <a:spcPct val="100000"/>
              </a:lnSpc>
            </a:pPr>
            <a:r>
              <a:rPr sz="2000" dirty="0">
                <a:solidFill>
                  <a:srgbClr val="000001"/>
                </a:solidFill>
                <a:latin typeface="Times New Roman"/>
                <a:cs typeface="Times New Roman"/>
              </a:rPr>
              <a:t>I/O</a:t>
            </a:r>
            <a:endParaRPr sz="2000">
              <a:latin typeface="Times New Roman"/>
              <a:cs typeface="Times New Roman"/>
            </a:endParaRPr>
          </a:p>
        </p:txBody>
      </p:sp>
      <p:sp>
        <p:nvSpPr>
          <p:cNvPr id="19" name="object 19"/>
          <p:cNvSpPr txBox="1"/>
          <p:nvPr/>
        </p:nvSpPr>
        <p:spPr>
          <a:xfrm>
            <a:off x="7844407" y="653872"/>
            <a:ext cx="1001331" cy="636905"/>
          </a:xfrm>
          <a:prstGeom prst="rect">
            <a:avLst/>
          </a:prstGeom>
        </p:spPr>
        <p:txBody>
          <a:bodyPr vert="horz" wrap="square" lIns="0" tIns="13335" rIns="0" bIns="0" rtlCol="0">
            <a:spAutoFit/>
          </a:bodyPr>
          <a:lstStyle/>
          <a:p>
            <a:pPr marL="12700">
              <a:lnSpc>
                <a:spcPct val="100000"/>
              </a:lnSpc>
              <a:spcBef>
                <a:spcPts val="105"/>
              </a:spcBef>
            </a:pPr>
            <a:r>
              <a:rPr sz="2000" dirty="0" err="1">
                <a:solidFill>
                  <a:srgbClr val="000001"/>
                </a:solidFill>
                <a:latin typeface="Times New Roman"/>
                <a:cs typeface="Times New Roman"/>
              </a:rPr>
              <a:t>Interrup</a:t>
            </a:r>
            <a:r>
              <a:rPr lang="en-CA" sz="2000" dirty="0">
                <a:solidFill>
                  <a:srgbClr val="000001"/>
                </a:solidFill>
                <a:latin typeface="Times New Roman"/>
                <a:cs typeface="Times New Roman"/>
              </a:rPr>
              <a:t>t</a:t>
            </a:r>
            <a:endParaRPr sz="2000" dirty="0">
              <a:latin typeface="Times New Roman"/>
              <a:cs typeface="Times New Roman"/>
            </a:endParaRPr>
          </a:p>
          <a:p>
            <a:pPr marL="12700">
              <a:lnSpc>
                <a:spcPct val="100000"/>
              </a:lnSpc>
              <a:spcBef>
                <a:spcPts val="5"/>
              </a:spcBef>
            </a:pPr>
            <a:r>
              <a:rPr sz="2000" dirty="0">
                <a:solidFill>
                  <a:srgbClr val="000001"/>
                </a:solidFill>
                <a:latin typeface="Times New Roman"/>
                <a:cs typeface="Times New Roman"/>
              </a:rPr>
              <a:t>driven</a:t>
            </a:r>
            <a:endParaRPr sz="2000" dirty="0">
              <a:latin typeface="Times New Roman"/>
              <a:cs typeface="Times New Roman"/>
            </a:endParaRPr>
          </a:p>
        </p:txBody>
      </p:sp>
      <p:sp>
        <p:nvSpPr>
          <p:cNvPr id="20" name="object 20"/>
          <p:cNvSpPr txBox="1"/>
          <p:nvPr/>
        </p:nvSpPr>
        <p:spPr>
          <a:xfrm>
            <a:off x="8423909" y="1599057"/>
            <a:ext cx="61976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1"/>
                </a:solidFill>
                <a:latin typeface="Times New Roman"/>
                <a:cs typeface="Times New Roman"/>
              </a:rPr>
              <a:t>DMA</a:t>
            </a:r>
            <a:endParaRPr sz="2000">
              <a:latin typeface="Times New Roman"/>
              <a:cs typeface="Times New Roman"/>
            </a:endParaRPr>
          </a:p>
        </p:txBody>
      </p:sp>
      <p:grpSp>
        <p:nvGrpSpPr>
          <p:cNvPr id="21" name="object 21"/>
          <p:cNvGrpSpPr/>
          <p:nvPr/>
        </p:nvGrpSpPr>
        <p:grpSpPr>
          <a:xfrm>
            <a:off x="3081527" y="1203960"/>
            <a:ext cx="5774690" cy="2505710"/>
            <a:chOff x="3081527" y="1203960"/>
            <a:chExt cx="5774690" cy="2505710"/>
          </a:xfrm>
        </p:grpSpPr>
        <p:sp>
          <p:nvSpPr>
            <p:cNvPr id="22" name="object 22"/>
            <p:cNvSpPr/>
            <p:nvPr/>
          </p:nvSpPr>
          <p:spPr>
            <a:xfrm>
              <a:off x="7359395" y="1210056"/>
              <a:ext cx="1490980" cy="495300"/>
            </a:xfrm>
            <a:custGeom>
              <a:avLst/>
              <a:gdLst/>
              <a:ahLst/>
              <a:cxnLst/>
              <a:rect l="l" t="t" r="r" b="b"/>
              <a:pathLst>
                <a:path w="1490979" h="495300">
                  <a:moveTo>
                    <a:pt x="234696" y="371856"/>
                  </a:moveTo>
                  <a:lnTo>
                    <a:pt x="0" y="0"/>
                  </a:lnTo>
                </a:path>
                <a:path w="1490979" h="495300">
                  <a:moveTo>
                    <a:pt x="807720" y="432816"/>
                  </a:moveTo>
                  <a:lnTo>
                    <a:pt x="947927" y="76200"/>
                  </a:lnTo>
                </a:path>
                <a:path w="1490979" h="495300">
                  <a:moveTo>
                    <a:pt x="1427987" y="309372"/>
                  </a:moveTo>
                  <a:lnTo>
                    <a:pt x="1490472" y="495300"/>
                  </a:lnTo>
                </a:path>
              </a:pathLst>
            </a:custGeom>
            <a:ln w="12192">
              <a:solidFill>
                <a:srgbClr val="000000"/>
              </a:solidFill>
            </a:ln>
          </p:spPr>
          <p:txBody>
            <a:bodyPr wrap="square" lIns="0" tIns="0" rIns="0" bIns="0" rtlCol="0"/>
            <a:lstStyle/>
            <a:p>
              <a:endParaRPr/>
            </a:p>
          </p:txBody>
        </p:sp>
        <p:sp>
          <p:nvSpPr>
            <p:cNvPr id="23" name="object 23"/>
            <p:cNvSpPr/>
            <p:nvPr/>
          </p:nvSpPr>
          <p:spPr>
            <a:xfrm>
              <a:off x="3087623" y="2758440"/>
              <a:ext cx="2609215" cy="944880"/>
            </a:xfrm>
            <a:custGeom>
              <a:avLst/>
              <a:gdLst/>
              <a:ahLst/>
              <a:cxnLst/>
              <a:rect l="l" t="t" r="r" b="b"/>
              <a:pathLst>
                <a:path w="2609215" h="944879">
                  <a:moveTo>
                    <a:pt x="1304543" y="0"/>
                  </a:moveTo>
                  <a:lnTo>
                    <a:pt x="1237413" y="614"/>
                  </a:lnTo>
                  <a:lnTo>
                    <a:pt x="1171163" y="2438"/>
                  </a:lnTo>
                  <a:lnTo>
                    <a:pt x="1105876" y="5442"/>
                  </a:lnTo>
                  <a:lnTo>
                    <a:pt x="1041635" y="9595"/>
                  </a:lnTo>
                  <a:lnTo>
                    <a:pt x="978521" y="14869"/>
                  </a:lnTo>
                  <a:lnTo>
                    <a:pt x="916615" y="21234"/>
                  </a:lnTo>
                  <a:lnTo>
                    <a:pt x="856001" y="28660"/>
                  </a:lnTo>
                  <a:lnTo>
                    <a:pt x="796760" y="37117"/>
                  </a:lnTo>
                  <a:lnTo>
                    <a:pt x="738974" y="46576"/>
                  </a:lnTo>
                  <a:lnTo>
                    <a:pt x="682724" y="57008"/>
                  </a:lnTo>
                  <a:lnTo>
                    <a:pt x="628094" y="68381"/>
                  </a:lnTo>
                  <a:lnTo>
                    <a:pt x="575164" y="80668"/>
                  </a:lnTo>
                  <a:lnTo>
                    <a:pt x="524018" y="93838"/>
                  </a:lnTo>
                  <a:lnTo>
                    <a:pt x="474736" y="107861"/>
                  </a:lnTo>
                  <a:lnTo>
                    <a:pt x="427401" y="122709"/>
                  </a:lnTo>
                  <a:lnTo>
                    <a:pt x="382095" y="138350"/>
                  </a:lnTo>
                  <a:lnTo>
                    <a:pt x="338899" y="154756"/>
                  </a:lnTo>
                  <a:lnTo>
                    <a:pt x="297897" y="171897"/>
                  </a:lnTo>
                  <a:lnTo>
                    <a:pt x="259169" y="189744"/>
                  </a:lnTo>
                  <a:lnTo>
                    <a:pt x="222797" y="208266"/>
                  </a:lnTo>
                  <a:lnTo>
                    <a:pt x="188865" y="227434"/>
                  </a:lnTo>
                  <a:lnTo>
                    <a:pt x="128643" y="267590"/>
                  </a:lnTo>
                  <a:lnTo>
                    <a:pt x="79160" y="309973"/>
                  </a:lnTo>
                  <a:lnTo>
                    <a:pt x="41071" y="354348"/>
                  </a:lnTo>
                  <a:lnTo>
                    <a:pt x="15031" y="400477"/>
                  </a:lnTo>
                  <a:lnTo>
                    <a:pt x="1697" y="448122"/>
                  </a:lnTo>
                  <a:lnTo>
                    <a:pt x="0" y="472439"/>
                  </a:lnTo>
                  <a:lnTo>
                    <a:pt x="1697" y="496746"/>
                  </a:lnTo>
                  <a:lnTo>
                    <a:pt x="15031" y="544373"/>
                  </a:lnTo>
                  <a:lnTo>
                    <a:pt x="41071" y="590488"/>
                  </a:lnTo>
                  <a:lnTo>
                    <a:pt x="79160" y="634855"/>
                  </a:lnTo>
                  <a:lnTo>
                    <a:pt x="128643" y="677234"/>
                  </a:lnTo>
                  <a:lnTo>
                    <a:pt x="188865" y="717389"/>
                  </a:lnTo>
                  <a:lnTo>
                    <a:pt x="222797" y="736557"/>
                  </a:lnTo>
                  <a:lnTo>
                    <a:pt x="259169" y="755081"/>
                  </a:lnTo>
                  <a:lnTo>
                    <a:pt x="297897" y="772929"/>
                  </a:lnTo>
                  <a:lnTo>
                    <a:pt x="338899" y="790072"/>
                  </a:lnTo>
                  <a:lnTo>
                    <a:pt x="382095" y="806481"/>
                  </a:lnTo>
                  <a:lnTo>
                    <a:pt x="427401" y="822126"/>
                  </a:lnTo>
                  <a:lnTo>
                    <a:pt x="474736" y="836977"/>
                  </a:lnTo>
                  <a:lnTo>
                    <a:pt x="524018" y="851004"/>
                  </a:lnTo>
                  <a:lnTo>
                    <a:pt x="575164" y="864177"/>
                  </a:lnTo>
                  <a:lnTo>
                    <a:pt x="628094" y="876468"/>
                  </a:lnTo>
                  <a:lnTo>
                    <a:pt x="682724" y="887846"/>
                  </a:lnTo>
                  <a:lnTo>
                    <a:pt x="738974" y="898281"/>
                  </a:lnTo>
                  <a:lnTo>
                    <a:pt x="796760" y="907744"/>
                  </a:lnTo>
                  <a:lnTo>
                    <a:pt x="856001" y="916205"/>
                  </a:lnTo>
                  <a:lnTo>
                    <a:pt x="916615" y="923634"/>
                  </a:lnTo>
                  <a:lnTo>
                    <a:pt x="978521" y="930002"/>
                  </a:lnTo>
                  <a:lnTo>
                    <a:pt x="1041635" y="935279"/>
                  </a:lnTo>
                  <a:lnTo>
                    <a:pt x="1105876" y="939434"/>
                  </a:lnTo>
                  <a:lnTo>
                    <a:pt x="1171163" y="942440"/>
                  </a:lnTo>
                  <a:lnTo>
                    <a:pt x="1237413" y="944265"/>
                  </a:lnTo>
                  <a:lnTo>
                    <a:pt x="1304543" y="944880"/>
                  </a:lnTo>
                  <a:lnTo>
                    <a:pt x="1371674" y="944265"/>
                  </a:lnTo>
                  <a:lnTo>
                    <a:pt x="1437924" y="942440"/>
                  </a:lnTo>
                  <a:lnTo>
                    <a:pt x="1503211" y="939434"/>
                  </a:lnTo>
                  <a:lnTo>
                    <a:pt x="1567452" y="935279"/>
                  </a:lnTo>
                  <a:lnTo>
                    <a:pt x="1630566" y="930002"/>
                  </a:lnTo>
                  <a:lnTo>
                    <a:pt x="1692472" y="923634"/>
                  </a:lnTo>
                  <a:lnTo>
                    <a:pt x="1753086" y="916205"/>
                  </a:lnTo>
                  <a:lnTo>
                    <a:pt x="1812327" y="907744"/>
                  </a:lnTo>
                  <a:lnTo>
                    <a:pt x="1870113" y="898281"/>
                  </a:lnTo>
                  <a:lnTo>
                    <a:pt x="1926363" y="887846"/>
                  </a:lnTo>
                  <a:lnTo>
                    <a:pt x="1980993" y="876468"/>
                  </a:lnTo>
                  <a:lnTo>
                    <a:pt x="2033923" y="864177"/>
                  </a:lnTo>
                  <a:lnTo>
                    <a:pt x="2085069" y="851004"/>
                  </a:lnTo>
                  <a:lnTo>
                    <a:pt x="2134351" y="836977"/>
                  </a:lnTo>
                  <a:lnTo>
                    <a:pt x="2181686" y="822126"/>
                  </a:lnTo>
                  <a:lnTo>
                    <a:pt x="2226992" y="806481"/>
                  </a:lnTo>
                  <a:lnTo>
                    <a:pt x="2270188" y="790072"/>
                  </a:lnTo>
                  <a:lnTo>
                    <a:pt x="2311190" y="772929"/>
                  </a:lnTo>
                  <a:lnTo>
                    <a:pt x="2349918" y="755081"/>
                  </a:lnTo>
                  <a:lnTo>
                    <a:pt x="2386290" y="736557"/>
                  </a:lnTo>
                  <a:lnTo>
                    <a:pt x="2420222" y="717389"/>
                  </a:lnTo>
                  <a:lnTo>
                    <a:pt x="2480444" y="677234"/>
                  </a:lnTo>
                  <a:lnTo>
                    <a:pt x="2529927" y="634855"/>
                  </a:lnTo>
                  <a:lnTo>
                    <a:pt x="2568016" y="590488"/>
                  </a:lnTo>
                  <a:lnTo>
                    <a:pt x="2594056" y="544373"/>
                  </a:lnTo>
                  <a:lnTo>
                    <a:pt x="2607390" y="496746"/>
                  </a:lnTo>
                  <a:lnTo>
                    <a:pt x="2609088" y="472439"/>
                  </a:lnTo>
                  <a:lnTo>
                    <a:pt x="2607390" y="448122"/>
                  </a:lnTo>
                  <a:lnTo>
                    <a:pt x="2594056" y="400477"/>
                  </a:lnTo>
                  <a:lnTo>
                    <a:pt x="2568016" y="354348"/>
                  </a:lnTo>
                  <a:lnTo>
                    <a:pt x="2529927" y="309973"/>
                  </a:lnTo>
                  <a:lnTo>
                    <a:pt x="2480444" y="267590"/>
                  </a:lnTo>
                  <a:lnTo>
                    <a:pt x="2420222" y="227434"/>
                  </a:lnTo>
                  <a:lnTo>
                    <a:pt x="2386290" y="208266"/>
                  </a:lnTo>
                  <a:lnTo>
                    <a:pt x="2349918" y="189744"/>
                  </a:lnTo>
                  <a:lnTo>
                    <a:pt x="2311190" y="171897"/>
                  </a:lnTo>
                  <a:lnTo>
                    <a:pt x="2270188" y="154756"/>
                  </a:lnTo>
                  <a:lnTo>
                    <a:pt x="2226992" y="138350"/>
                  </a:lnTo>
                  <a:lnTo>
                    <a:pt x="2181686" y="122709"/>
                  </a:lnTo>
                  <a:lnTo>
                    <a:pt x="2134351" y="107861"/>
                  </a:lnTo>
                  <a:lnTo>
                    <a:pt x="2085069" y="93838"/>
                  </a:lnTo>
                  <a:lnTo>
                    <a:pt x="2033923" y="80668"/>
                  </a:lnTo>
                  <a:lnTo>
                    <a:pt x="1980993" y="68381"/>
                  </a:lnTo>
                  <a:lnTo>
                    <a:pt x="1926363" y="57008"/>
                  </a:lnTo>
                  <a:lnTo>
                    <a:pt x="1870113" y="46576"/>
                  </a:lnTo>
                  <a:lnTo>
                    <a:pt x="1812327" y="37117"/>
                  </a:lnTo>
                  <a:lnTo>
                    <a:pt x="1753086" y="28660"/>
                  </a:lnTo>
                  <a:lnTo>
                    <a:pt x="1692472" y="21234"/>
                  </a:lnTo>
                  <a:lnTo>
                    <a:pt x="1630566" y="14869"/>
                  </a:lnTo>
                  <a:lnTo>
                    <a:pt x="1567452" y="9595"/>
                  </a:lnTo>
                  <a:lnTo>
                    <a:pt x="1503211" y="5442"/>
                  </a:lnTo>
                  <a:lnTo>
                    <a:pt x="1437924" y="2438"/>
                  </a:lnTo>
                  <a:lnTo>
                    <a:pt x="1371674" y="614"/>
                  </a:lnTo>
                  <a:lnTo>
                    <a:pt x="1304543" y="0"/>
                  </a:lnTo>
                  <a:close/>
                </a:path>
              </a:pathLst>
            </a:custGeom>
            <a:solidFill>
              <a:srgbClr val="CCEBFF"/>
            </a:solidFill>
          </p:spPr>
          <p:txBody>
            <a:bodyPr wrap="square" lIns="0" tIns="0" rIns="0" bIns="0" rtlCol="0"/>
            <a:lstStyle/>
            <a:p>
              <a:endParaRPr/>
            </a:p>
          </p:txBody>
        </p:sp>
        <p:sp>
          <p:nvSpPr>
            <p:cNvPr id="24" name="object 24"/>
            <p:cNvSpPr/>
            <p:nvPr/>
          </p:nvSpPr>
          <p:spPr>
            <a:xfrm>
              <a:off x="3087623" y="2758440"/>
              <a:ext cx="2609215" cy="944880"/>
            </a:xfrm>
            <a:custGeom>
              <a:avLst/>
              <a:gdLst/>
              <a:ahLst/>
              <a:cxnLst/>
              <a:rect l="l" t="t" r="r" b="b"/>
              <a:pathLst>
                <a:path w="2609215" h="944879">
                  <a:moveTo>
                    <a:pt x="0" y="472439"/>
                  </a:moveTo>
                  <a:lnTo>
                    <a:pt x="6735" y="424125"/>
                  </a:lnTo>
                  <a:lnTo>
                    <a:pt x="26504" y="377208"/>
                  </a:lnTo>
                  <a:lnTo>
                    <a:pt x="58650" y="331927"/>
                  </a:lnTo>
                  <a:lnTo>
                    <a:pt x="102518" y="288518"/>
                  </a:lnTo>
                  <a:lnTo>
                    <a:pt x="157453" y="247218"/>
                  </a:lnTo>
                  <a:lnTo>
                    <a:pt x="222797" y="208266"/>
                  </a:lnTo>
                  <a:lnTo>
                    <a:pt x="259169" y="189744"/>
                  </a:lnTo>
                  <a:lnTo>
                    <a:pt x="297897" y="171897"/>
                  </a:lnTo>
                  <a:lnTo>
                    <a:pt x="338899" y="154756"/>
                  </a:lnTo>
                  <a:lnTo>
                    <a:pt x="382095" y="138350"/>
                  </a:lnTo>
                  <a:lnTo>
                    <a:pt x="427401" y="122709"/>
                  </a:lnTo>
                  <a:lnTo>
                    <a:pt x="474736" y="107861"/>
                  </a:lnTo>
                  <a:lnTo>
                    <a:pt x="524018" y="93838"/>
                  </a:lnTo>
                  <a:lnTo>
                    <a:pt x="575164" y="80668"/>
                  </a:lnTo>
                  <a:lnTo>
                    <a:pt x="628094" y="68381"/>
                  </a:lnTo>
                  <a:lnTo>
                    <a:pt x="682724" y="57008"/>
                  </a:lnTo>
                  <a:lnTo>
                    <a:pt x="738974" y="46576"/>
                  </a:lnTo>
                  <a:lnTo>
                    <a:pt x="796760" y="37117"/>
                  </a:lnTo>
                  <a:lnTo>
                    <a:pt x="856001" y="28660"/>
                  </a:lnTo>
                  <a:lnTo>
                    <a:pt x="916615" y="21234"/>
                  </a:lnTo>
                  <a:lnTo>
                    <a:pt x="978521" y="14869"/>
                  </a:lnTo>
                  <a:lnTo>
                    <a:pt x="1041635" y="9595"/>
                  </a:lnTo>
                  <a:lnTo>
                    <a:pt x="1105876" y="5442"/>
                  </a:lnTo>
                  <a:lnTo>
                    <a:pt x="1171163" y="2438"/>
                  </a:lnTo>
                  <a:lnTo>
                    <a:pt x="1237413" y="614"/>
                  </a:lnTo>
                  <a:lnTo>
                    <a:pt x="1304543" y="0"/>
                  </a:lnTo>
                  <a:lnTo>
                    <a:pt x="1371674" y="614"/>
                  </a:lnTo>
                  <a:lnTo>
                    <a:pt x="1437924" y="2438"/>
                  </a:lnTo>
                  <a:lnTo>
                    <a:pt x="1503211" y="5442"/>
                  </a:lnTo>
                  <a:lnTo>
                    <a:pt x="1567452" y="9595"/>
                  </a:lnTo>
                  <a:lnTo>
                    <a:pt x="1630566" y="14869"/>
                  </a:lnTo>
                  <a:lnTo>
                    <a:pt x="1692472" y="21234"/>
                  </a:lnTo>
                  <a:lnTo>
                    <a:pt x="1753086" y="28660"/>
                  </a:lnTo>
                  <a:lnTo>
                    <a:pt x="1812327" y="37117"/>
                  </a:lnTo>
                  <a:lnTo>
                    <a:pt x="1870113" y="46576"/>
                  </a:lnTo>
                  <a:lnTo>
                    <a:pt x="1926363" y="57008"/>
                  </a:lnTo>
                  <a:lnTo>
                    <a:pt x="1980993" y="68381"/>
                  </a:lnTo>
                  <a:lnTo>
                    <a:pt x="2033923" y="80668"/>
                  </a:lnTo>
                  <a:lnTo>
                    <a:pt x="2085069" y="93838"/>
                  </a:lnTo>
                  <a:lnTo>
                    <a:pt x="2134351" y="107861"/>
                  </a:lnTo>
                  <a:lnTo>
                    <a:pt x="2181686" y="122709"/>
                  </a:lnTo>
                  <a:lnTo>
                    <a:pt x="2226992" y="138350"/>
                  </a:lnTo>
                  <a:lnTo>
                    <a:pt x="2270188" y="154756"/>
                  </a:lnTo>
                  <a:lnTo>
                    <a:pt x="2311190" y="171897"/>
                  </a:lnTo>
                  <a:lnTo>
                    <a:pt x="2349918" y="189744"/>
                  </a:lnTo>
                  <a:lnTo>
                    <a:pt x="2386290" y="208266"/>
                  </a:lnTo>
                  <a:lnTo>
                    <a:pt x="2420222" y="227434"/>
                  </a:lnTo>
                  <a:lnTo>
                    <a:pt x="2480444" y="267590"/>
                  </a:lnTo>
                  <a:lnTo>
                    <a:pt x="2529927" y="309973"/>
                  </a:lnTo>
                  <a:lnTo>
                    <a:pt x="2568016" y="354348"/>
                  </a:lnTo>
                  <a:lnTo>
                    <a:pt x="2594056" y="400477"/>
                  </a:lnTo>
                  <a:lnTo>
                    <a:pt x="2607390" y="448122"/>
                  </a:lnTo>
                  <a:lnTo>
                    <a:pt x="2609088" y="472439"/>
                  </a:lnTo>
                  <a:lnTo>
                    <a:pt x="2607390" y="496746"/>
                  </a:lnTo>
                  <a:lnTo>
                    <a:pt x="2594056" y="544373"/>
                  </a:lnTo>
                  <a:lnTo>
                    <a:pt x="2568016" y="590488"/>
                  </a:lnTo>
                  <a:lnTo>
                    <a:pt x="2529927" y="634855"/>
                  </a:lnTo>
                  <a:lnTo>
                    <a:pt x="2480444" y="677234"/>
                  </a:lnTo>
                  <a:lnTo>
                    <a:pt x="2420222" y="717389"/>
                  </a:lnTo>
                  <a:lnTo>
                    <a:pt x="2386290" y="736557"/>
                  </a:lnTo>
                  <a:lnTo>
                    <a:pt x="2349918" y="755081"/>
                  </a:lnTo>
                  <a:lnTo>
                    <a:pt x="2311190" y="772929"/>
                  </a:lnTo>
                  <a:lnTo>
                    <a:pt x="2270188" y="790072"/>
                  </a:lnTo>
                  <a:lnTo>
                    <a:pt x="2226992" y="806481"/>
                  </a:lnTo>
                  <a:lnTo>
                    <a:pt x="2181686" y="822126"/>
                  </a:lnTo>
                  <a:lnTo>
                    <a:pt x="2134351" y="836977"/>
                  </a:lnTo>
                  <a:lnTo>
                    <a:pt x="2085069" y="851004"/>
                  </a:lnTo>
                  <a:lnTo>
                    <a:pt x="2033923" y="864177"/>
                  </a:lnTo>
                  <a:lnTo>
                    <a:pt x="1980993" y="876468"/>
                  </a:lnTo>
                  <a:lnTo>
                    <a:pt x="1926363" y="887846"/>
                  </a:lnTo>
                  <a:lnTo>
                    <a:pt x="1870113" y="898281"/>
                  </a:lnTo>
                  <a:lnTo>
                    <a:pt x="1812327" y="907744"/>
                  </a:lnTo>
                  <a:lnTo>
                    <a:pt x="1753086" y="916205"/>
                  </a:lnTo>
                  <a:lnTo>
                    <a:pt x="1692472" y="923634"/>
                  </a:lnTo>
                  <a:lnTo>
                    <a:pt x="1630566" y="930002"/>
                  </a:lnTo>
                  <a:lnTo>
                    <a:pt x="1567452" y="935279"/>
                  </a:lnTo>
                  <a:lnTo>
                    <a:pt x="1503211" y="939434"/>
                  </a:lnTo>
                  <a:lnTo>
                    <a:pt x="1437924" y="942440"/>
                  </a:lnTo>
                  <a:lnTo>
                    <a:pt x="1371674" y="944265"/>
                  </a:lnTo>
                  <a:lnTo>
                    <a:pt x="1304543" y="944880"/>
                  </a:lnTo>
                  <a:lnTo>
                    <a:pt x="1237413" y="944265"/>
                  </a:lnTo>
                  <a:lnTo>
                    <a:pt x="1171163" y="942440"/>
                  </a:lnTo>
                  <a:lnTo>
                    <a:pt x="1105876" y="939434"/>
                  </a:lnTo>
                  <a:lnTo>
                    <a:pt x="1041635" y="935279"/>
                  </a:lnTo>
                  <a:lnTo>
                    <a:pt x="978521" y="930002"/>
                  </a:lnTo>
                  <a:lnTo>
                    <a:pt x="916615" y="923634"/>
                  </a:lnTo>
                  <a:lnTo>
                    <a:pt x="856001" y="916205"/>
                  </a:lnTo>
                  <a:lnTo>
                    <a:pt x="796760" y="907744"/>
                  </a:lnTo>
                  <a:lnTo>
                    <a:pt x="738974" y="898281"/>
                  </a:lnTo>
                  <a:lnTo>
                    <a:pt x="682724" y="887846"/>
                  </a:lnTo>
                  <a:lnTo>
                    <a:pt x="628094" y="876468"/>
                  </a:lnTo>
                  <a:lnTo>
                    <a:pt x="575164" y="864177"/>
                  </a:lnTo>
                  <a:lnTo>
                    <a:pt x="524018" y="851004"/>
                  </a:lnTo>
                  <a:lnTo>
                    <a:pt x="474736" y="836977"/>
                  </a:lnTo>
                  <a:lnTo>
                    <a:pt x="427401" y="822126"/>
                  </a:lnTo>
                  <a:lnTo>
                    <a:pt x="382095" y="806481"/>
                  </a:lnTo>
                  <a:lnTo>
                    <a:pt x="338899" y="790072"/>
                  </a:lnTo>
                  <a:lnTo>
                    <a:pt x="297897" y="772929"/>
                  </a:lnTo>
                  <a:lnTo>
                    <a:pt x="259169" y="755081"/>
                  </a:lnTo>
                  <a:lnTo>
                    <a:pt x="222797" y="736557"/>
                  </a:lnTo>
                  <a:lnTo>
                    <a:pt x="188865" y="717389"/>
                  </a:lnTo>
                  <a:lnTo>
                    <a:pt x="128643" y="677234"/>
                  </a:lnTo>
                  <a:lnTo>
                    <a:pt x="79160" y="634855"/>
                  </a:lnTo>
                  <a:lnTo>
                    <a:pt x="41071" y="590488"/>
                  </a:lnTo>
                  <a:lnTo>
                    <a:pt x="15031" y="544373"/>
                  </a:lnTo>
                  <a:lnTo>
                    <a:pt x="1697" y="496746"/>
                  </a:lnTo>
                  <a:lnTo>
                    <a:pt x="0" y="472439"/>
                  </a:lnTo>
                  <a:close/>
                </a:path>
              </a:pathLst>
            </a:custGeom>
            <a:ln w="12192">
              <a:solidFill>
                <a:srgbClr val="009999"/>
              </a:solidFill>
            </a:ln>
          </p:spPr>
          <p:txBody>
            <a:bodyPr wrap="square" lIns="0" tIns="0" rIns="0" bIns="0" rtlCol="0"/>
            <a:lstStyle/>
            <a:p>
              <a:endParaRPr/>
            </a:p>
          </p:txBody>
        </p:sp>
      </p:grpSp>
      <p:sp>
        <p:nvSpPr>
          <p:cNvPr id="25" name="object 25"/>
          <p:cNvSpPr txBox="1"/>
          <p:nvPr/>
        </p:nvSpPr>
        <p:spPr>
          <a:xfrm>
            <a:off x="5443854" y="932180"/>
            <a:ext cx="1068070" cy="6362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01"/>
                </a:solidFill>
                <a:latin typeface="Times New Roman"/>
                <a:cs typeface="Times New Roman"/>
              </a:rPr>
              <a:t>I/O</a:t>
            </a:r>
            <a:endParaRPr sz="2000">
              <a:latin typeface="Times New Roman"/>
              <a:cs typeface="Times New Roman"/>
            </a:endParaRPr>
          </a:p>
          <a:p>
            <a:pPr marL="12700">
              <a:lnSpc>
                <a:spcPct val="100000"/>
              </a:lnSpc>
            </a:pPr>
            <a:r>
              <a:rPr sz="2000" b="1" spc="-5" dirty="0">
                <a:solidFill>
                  <a:srgbClr val="000001"/>
                </a:solidFill>
                <a:latin typeface="Times New Roman"/>
                <a:cs typeface="Times New Roman"/>
              </a:rPr>
              <a:t>Structure</a:t>
            </a:r>
            <a:endParaRPr sz="2000">
              <a:latin typeface="Times New Roman"/>
              <a:cs typeface="Times New Roman"/>
            </a:endParaRPr>
          </a:p>
        </p:txBody>
      </p:sp>
      <p:sp>
        <p:nvSpPr>
          <p:cNvPr id="28" name="object 28"/>
          <p:cNvSpPr txBox="1"/>
          <p:nvPr/>
        </p:nvSpPr>
        <p:spPr>
          <a:xfrm>
            <a:off x="215798" y="6343115"/>
            <a:ext cx="285750" cy="239395"/>
          </a:xfrm>
          <a:prstGeom prst="rect">
            <a:avLst/>
          </a:prstGeom>
        </p:spPr>
        <p:txBody>
          <a:bodyPr vert="horz" wrap="square" lIns="0" tIns="10160" rIns="0" bIns="0" rtlCol="0">
            <a:spAutoFit/>
          </a:bodyPr>
          <a:lstStyle/>
          <a:p>
            <a:pPr marL="48895">
              <a:lnSpc>
                <a:spcPct val="100000"/>
              </a:lnSpc>
              <a:spcBef>
                <a:spcPts val="80"/>
              </a:spcBef>
            </a:pPr>
            <a:fld id="{81D60167-4931-47E6-BA6A-407CBD079E47}" type="slidenum">
              <a:rPr sz="1400" dirty="0">
                <a:solidFill>
                  <a:srgbClr val="FF9966"/>
                </a:solidFill>
                <a:latin typeface="Arial"/>
                <a:cs typeface="Arial"/>
              </a:rPr>
              <a:t>9</a:t>
            </a:fld>
            <a:endParaRPr sz="1400">
              <a:latin typeface="Arial"/>
              <a:cs typeface="Arial"/>
            </a:endParaRPr>
          </a:p>
        </p:txBody>
      </p:sp>
      <p:sp>
        <p:nvSpPr>
          <p:cNvPr id="26" name="object 26"/>
          <p:cNvSpPr txBox="1"/>
          <p:nvPr/>
        </p:nvSpPr>
        <p:spPr>
          <a:xfrm>
            <a:off x="3411473" y="1539951"/>
            <a:ext cx="2334895" cy="1120775"/>
          </a:xfrm>
          <a:prstGeom prst="rect">
            <a:avLst/>
          </a:prstGeom>
        </p:spPr>
        <p:txBody>
          <a:bodyPr vert="horz" wrap="square" lIns="0" tIns="13335" rIns="0" bIns="0" rtlCol="0">
            <a:spAutoFit/>
          </a:bodyPr>
          <a:lstStyle/>
          <a:p>
            <a:pPr marL="1279525">
              <a:lnSpc>
                <a:spcPct val="100000"/>
              </a:lnSpc>
              <a:spcBef>
                <a:spcPts val="105"/>
              </a:spcBef>
            </a:pPr>
            <a:r>
              <a:rPr sz="2000" b="1" dirty="0">
                <a:solidFill>
                  <a:srgbClr val="000001"/>
                </a:solidFill>
                <a:latin typeface="Times New Roman"/>
                <a:cs typeface="Times New Roman"/>
              </a:rPr>
              <a:t>Memory</a:t>
            </a:r>
            <a:endParaRPr sz="2000">
              <a:latin typeface="Times New Roman"/>
              <a:cs typeface="Times New Roman"/>
            </a:endParaRPr>
          </a:p>
          <a:p>
            <a:pPr marL="1279525">
              <a:lnSpc>
                <a:spcPct val="100000"/>
              </a:lnSpc>
            </a:pPr>
            <a:r>
              <a:rPr sz="2000" b="1" dirty="0">
                <a:solidFill>
                  <a:srgbClr val="000001"/>
                </a:solidFill>
                <a:latin typeface="Times New Roman"/>
                <a:cs typeface="Times New Roman"/>
              </a:rPr>
              <a:t>Structu</a:t>
            </a:r>
            <a:r>
              <a:rPr sz="2000" b="1" spc="-35" dirty="0">
                <a:solidFill>
                  <a:srgbClr val="000001"/>
                </a:solidFill>
                <a:latin typeface="Times New Roman"/>
                <a:cs typeface="Times New Roman"/>
              </a:rPr>
              <a:t>r</a:t>
            </a:r>
            <a:r>
              <a:rPr sz="2000" b="1" dirty="0">
                <a:solidFill>
                  <a:srgbClr val="000001"/>
                </a:solidFill>
                <a:latin typeface="Times New Roman"/>
                <a:cs typeface="Times New Roman"/>
              </a:rPr>
              <a:t>e</a:t>
            </a:r>
            <a:endParaRPr sz="2000">
              <a:latin typeface="Times New Roman"/>
              <a:cs typeface="Times New Roman"/>
            </a:endParaRPr>
          </a:p>
          <a:p>
            <a:pPr marL="12700">
              <a:lnSpc>
                <a:spcPct val="100000"/>
              </a:lnSpc>
              <a:spcBef>
                <a:spcPts val="935"/>
              </a:spcBef>
            </a:pPr>
            <a:r>
              <a:rPr sz="2400" b="1" spc="-5" dirty="0">
                <a:solidFill>
                  <a:srgbClr val="000001"/>
                </a:solidFill>
                <a:latin typeface="Times New Roman"/>
                <a:cs typeface="Times New Roman"/>
              </a:rPr>
              <a:t>Organization</a:t>
            </a:r>
            <a:endParaRPr sz="2400">
              <a:latin typeface="Times New Roman"/>
              <a:cs typeface="Times New Roman"/>
            </a:endParaRPr>
          </a:p>
        </p:txBody>
      </p:sp>
      <p:sp>
        <p:nvSpPr>
          <p:cNvPr id="27" name="object 27"/>
          <p:cNvSpPr txBox="1"/>
          <p:nvPr/>
        </p:nvSpPr>
        <p:spPr>
          <a:xfrm>
            <a:off x="3000882" y="2538160"/>
            <a:ext cx="4417060" cy="1653539"/>
          </a:xfrm>
          <a:prstGeom prst="rect">
            <a:avLst/>
          </a:prstGeom>
        </p:spPr>
        <p:txBody>
          <a:bodyPr vert="horz" wrap="square" lIns="0" tIns="75565" rIns="0" bIns="0" rtlCol="0">
            <a:spAutoFit/>
          </a:bodyPr>
          <a:lstStyle/>
          <a:p>
            <a:pPr marR="5080" algn="r">
              <a:lnSpc>
                <a:spcPct val="100000"/>
              </a:lnSpc>
              <a:spcBef>
                <a:spcPts val="595"/>
              </a:spcBef>
            </a:pPr>
            <a:r>
              <a:rPr sz="2000" spc="-5" dirty="0">
                <a:solidFill>
                  <a:srgbClr val="000001"/>
                </a:solidFill>
                <a:latin typeface="Times New Roman"/>
                <a:cs typeface="Times New Roman"/>
              </a:rPr>
              <a:t>M</a:t>
            </a:r>
            <a:r>
              <a:rPr sz="2000" dirty="0">
                <a:solidFill>
                  <a:srgbClr val="000001"/>
                </a:solidFill>
                <a:latin typeface="Times New Roman"/>
                <a:cs typeface="Times New Roman"/>
              </a:rPr>
              <a:t>e</a:t>
            </a:r>
            <a:r>
              <a:rPr sz="2000" spc="-25" dirty="0">
                <a:solidFill>
                  <a:srgbClr val="000001"/>
                </a:solidFill>
                <a:latin typeface="Times New Roman"/>
                <a:cs typeface="Times New Roman"/>
              </a:rPr>
              <a:t>m</a:t>
            </a:r>
            <a:r>
              <a:rPr sz="2000" dirty="0">
                <a:solidFill>
                  <a:srgbClr val="000001"/>
                </a:solidFill>
                <a:latin typeface="Times New Roman"/>
                <a:cs typeface="Times New Roman"/>
              </a:rPr>
              <a:t>o</a:t>
            </a:r>
            <a:r>
              <a:rPr sz="2000" spc="5" dirty="0">
                <a:solidFill>
                  <a:srgbClr val="000001"/>
                </a:solidFill>
                <a:latin typeface="Times New Roman"/>
                <a:cs typeface="Times New Roman"/>
              </a:rPr>
              <a:t>r</a:t>
            </a:r>
            <a:r>
              <a:rPr sz="2000" dirty="0">
                <a:solidFill>
                  <a:srgbClr val="000001"/>
                </a:solidFill>
                <a:latin typeface="Times New Roman"/>
                <a:cs typeface="Times New Roman"/>
              </a:rPr>
              <a:t>y</a:t>
            </a:r>
            <a:endParaRPr sz="2000">
              <a:latin typeface="Times New Roman"/>
              <a:cs typeface="Times New Roman"/>
            </a:endParaRPr>
          </a:p>
          <a:p>
            <a:pPr marR="1721485" algn="r">
              <a:lnSpc>
                <a:spcPct val="100000"/>
              </a:lnSpc>
              <a:spcBef>
                <a:spcPts val="690"/>
              </a:spcBef>
            </a:pPr>
            <a:r>
              <a:rPr sz="2800" b="1" dirty="0">
                <a:solidFill>
                  <a:srgbClr val="FF0066"/>
                </a:solidFill>
                <a:latin typeface="Times New Roman"/>
                <a:cs typeface="Times New Roman"/>
              </a:rPr>
              <a:t>Computer</a:t>
            </a:r>
            <a:r>
              <a:rPr sz="2800" b="1" spc="-130" dirty="0">
                <a:solidFill>
                  <a:srgbClr val="FF0066"/>
                </a:solidFill>
                <a:latin typeface="Times New Roman"/>
                <a:cs typeface="Times New Roman"/>
              </a:rPr>
              <a:t> </a:t>
            </a:r>
            <a:r>
              <a:rPr sz="2800" b="1" dirty="0">
                <a:solidFill>
                  <a:srgbClr val="FF0066"/>
                </a:solidFill>
                <a:latin typeface="Times New Roman"/>
                <a:cs typeface="Times New Roman"/>
              </a:rPr>
              <a:t>system</a:t>
            </a:r>
            <a:endParaRPr sz="2800">
              <a:latin typeface="Times New Roman"/>
              <a:cs typeface="Times New Roman"/>
            </a:endParaRPr>
          </a:p>
          <a:p>
            <a:pPr>
              <a:lnSpc>
                <a:spcPct val="100000"/>
              </a:lnSpc>
            </a:pPr>
            <a:endParaRPr sz="2600">
              <a:latin typeface="Times New Roman"/>
              <a:cs typeface="Times New Roman"/>
            </a:endParaRPr>
          </a:p>
          <a:p>
            <a:pPr marR="1690370" algn="r">
              <a:lnSpc>
                <a:spcPct val="100000"/>
              </a:lnSpc>
            </a:pPr>
            <a:r>
              <a:rPr sz="2400" b="1" dirty="0">
                <a:solidFill>
                  <a:srgbClr val="FF9966"/>
                </a:solidFill>
                <a:latin typeface="Times New Roman"/>
                <a:cs typeface="Times New Roman"/>
              </a:rPr>
              <a:t>Operating</a:t>
            </a:r>
            <a:r>
              <a:rPr sz="2400" b="1" spc="-120" dirty="0">
                <a:solidFill>
                  <a:srgbClr val="FF9966"/>
                </a:solidFill>
                <a:latin typeface="Times New Roman"/>
                <a:cs typeface="Times New Roman"/>
              </a:rPr>
              <a:t> </a:t>
            </a:r>
            <a:r>
              <a:rPr sz="2400" b="1" dirty="0">
                <a:solidFill>
                  <a:srgbClr val="FF9966"/>
                </a:solidFill>
                <a:latin typeface="Times New Roman"/>
                <a:cs typeface="Times New Roman"/>
              </a:rPr>
              <a:t>system</a:t>
            </a:r>
            <a:endParaRPr sz="2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996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1542</TotalTime>
  <Words>6573</Words>
  <Application>Microsoft Office PowerPoint</Application>
  <PresentationFormat>On-screen Show (4:3)</PresentationFormat>
  <Paragraphs>797</Paragraphs>
  <Slides>57</Slides>
  <Notes>30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Arial</vt:lpstr>
      <vt:lpstr>Arial</vt:lpstr>
      <vt:lpstr>Arial Black</vt:lpstr>
      <vt:lpstr>Calibri</vt:lpstr>
      <vt:lpstr>Liberation Sans Narrow</vt:lpstr>
      <vt:lpstr>Open Sans</vt:lpstr>
      <vt:lpstr>openSans</vt:lpstr>
      <vt:lpstr>RedHatText</vt:lpstr>
      <vt:lpstr>Times New Roman</vt:lpstr>
      <vt:lpstr>urw-din</vt:lpstr>
      <vt:lpstr>Wingdings</vt:lpstr>
      <vt:lpstr>Office Theme</vt:lpstr>
      <vt:lpstr>CSI3131 Module 1 - Introduction /  Overview of OS</vt:lpstr>
      <vt:lpstr>Organization</vt:lpstr>
      <vt:lpstr>PowerPoint Presentation</vt:lpstr>
      <vt:lpstr>Main hardware</vt:lpstr>
      <vt:lpstr>PowerPoint Presentation</vt:lpstr>
      <vt:lpstr>Memory structure</vt:lpstr>
      <vt:lpstr>Hierarchy of memory devices</vt:lpstr>
      <vt:lpstr>Hierarchical organization of memory</vt:lpstr>
      <vt:lpstr>PowerPoint Presentation</vt:lpstr>
      <vt:lpstr>Structure of the I/O controller</vt:lpstr>
      <vt:lpstr>CPU Registers (fast memory on cpu)</vt:lpstr>
      <vt:lpstr>Examples of Control &amp; Status Registers</vt:lpstr>
      <vt:lpstr>The Basic Instruction Cycle</vt:lpstr>
      <vt:lpstr>Communication techniques for I/O</vt:lpstr>
      <vt:lpstr>I/O Interrupt</vt:lpstr>
      <vt:lpstr>Modern computer operation</vt:lpstr>
      <vt:lpstr>PowerPoint Presentation</vt:lpstr>
      <vt:lpstr>Computer systems architecture</vt:lpstr>
      <vt:lpstr>PowerPoint Presentation</vt:lpstr>
      <vt:lpstr>PowerPoint Presentation</vt:lpstr>
      <vt:lpstr>Abstract view of the components of a  computer system</vt:lpstr>
      <vt:lpstr>User View of the computer</vt:lpstr>
      <vt:lpstr>What do operating systems do?</vt:lpstr>
      <vt:lpstr>The definition of the Operating System</vt:lpstr>
      <vt:lpstr>Operating System</vt:lpstr>
      <vt:lpstr>Kernel?</vt:lpstr>
      <vt:lpstr>System Programs</vt:lpstr>
      <vt:lpstr>Systems/Applications Programs</vt:lpstr>
      <vt:lpstr>Operating Systems Services</vt:lpstr>
      <vt:lpstr>Services to ensure efficiency and proper  functioning</vt:lpstr>
      <vt:lpstr>User interface - CLI</vt:lpstr>
      <vt:lpstr>User interface - GUI</vt:lpstr>
      <vt:lpstr>OS interfaces</vt:lpstr>
      <vt:lpstr>PowerPoint Presentation</vt:lpstr>
      <vt:lpstr>Operating-System Operations</vt:lpstr>
      <vt:lpstr>User mode and kernel mode</vt:lpstr>
      <vt:lpstr>Transition from user mode to kernel mode</vt:lpstr>
      <vt:lpstr>System Calls</vt:lpstr>
      <vt:lpstr>System Call (continued)</vt:lpstr>
      <vt:lpstr>System Calls API</vt:lpstr>
      <vt:lpstr>How to access system calls</vt:lpstr>
      <vt:lpstr>Example of the standard API in C</vt:lpstr>
      <vt:lpstr>Main operations of an Operating System (OS)</vt:lpstr>
      <vt:lpstr>PowerPoint Presentation</vt:lpstr>
      <vt:lpstr>Design and realization of OS</vt:lpstr>
      <vt:lpstr>System structure</vt:lpstr>
      <vt:lpstr>UNIX structure: few layers</vt:lpstr>
      <vt:lpstr>PowerPoint Presentation</vt:lpstr>
      <vt:lpstr>Virtual machines: the problem and the  solution</vt:lpstr>
      <vt:lpstr>System model</vt:lpstr>
      <vt:lpstr>Operation</vt:lpstr>
      <vt:lpstr>Advantages</vt:lpstr>
      <vt:lpstr>Implementations</vt:lpstr>
      <vt:lpstr>VMWARE on Linux</vt:lpstr>
      <vt:lpstr>Java Virtual Machine</vt:lpstr>
      <vt:lpstr>We do not cover these concepts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CSI3131 Module 1 - Introduction /  Overview of OS</dc:title>
  <cp:lastModifiedBy>Faranak Vahid-Ansari</cp:lastModifiedBy>
  <cp:revision>48</cp:revision>
  <dcterms:created xsi:type="dcterms:W3CDTF">2022-05-06T19:30:31Z</dcterms:created>
  <dcterms:modified xsi:type="dcterms:W3CDTF">2022-06-21T01:14:00Z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2021-05-10T00:00:00Z</vt:filetime>
  </property>
  <property fmtid="{D5CDD505-2E9C-101B-9397-08002B2CF9AE}" pid="3" name="LastSaved">
    <vt:filetime>2022-05-06T00:00:00Z</vt:filetime>
  </property>
</Properties>
</file>