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 id="275" r:id="rId21"/>
    <p:sldId id="276" r:id="rId22"/>
    <p:sldId id="277" r:id="rId23"/>
    <p:sldId id="278" r:id="rId24"/>
    <p:sldId id="279" r:id="rId25"/>
    <p:sldId id="280" r:id="rId26"/>
    <p:sldId id="286" r:id="rId27"/>
    <p:sldId id="281" r:id="rId28"/>
    <p:sldId id="282" r:id="rId29"/>
    <p:sldId id="283" r:id="rId30"/>
    <p:sldId id="284" r:id="rId31"/>
    <p:sldId id="285"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32" autoAdjust="0"/>
  </p:normalViewPr>
  <p:slideViewPr>
    <p:cSldViewPr>
      <p:cViewPr varScale="1">
        <p:scale>
          <a:sx n="84" d="100"/>
          <a:sy n="84" d="100"/>
        </p:scale>
        <p:origin x="57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76DBDB1-24D8-4C5D-9EB0-E5E347701FC3}" type="datetimeFigureOut">
              <a:rPr lang="en-CA" smtClean="0"/>
              <a:t>2022-07-25</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F8B80BD-9879-43F5-B044-AB393AD678DD}" type="slidenum">
              <a:rPr lang="en-CA" smtClean="0"/>
              <a:t>‹#›</a:t>
            </a:fld>
            <a:endParaRPr lang="en-CA"/>
          </a:p>
        </p:txBody>
      </p:sp>
    </p:spTree>
    <p:extLst>
      <p:ext uri="{BB962C8B-B14F-4D97-AF65-F5344CB8AC3E}">
        <p14:creationId xmlns:p14="http://schemas.microsoft.com/office/powerpoint/2010/main" val="2577448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processes make requests to disks, such as I/O requests</a:t>
            </a:r>
          </a:p>
          <a:p>
            <a:endParaRPr lang="en-CA" dirty="0"/>
          </a:p>
          <a:p>
            <a:r>
              <a:rPr lang="en-CA" dirty="0"/>
              <a:t>Execution time is calculated by the time it takes to handle the request</a:t>
            </a:r>
          </a:p>
          <a:p>
            <a:endParaRPr lang="en-CA" dirty="0"/>
          </a:p>
          <a:p>
            <a:r>
              <a:rPr lang="en-CA" dirty="0"/>
              <a:t>RAID = redundant array of independent disks </a:t>
            </a:r>
            <a:r>
              <a:rPr lang="en-CA" dirty="0">
                <a:sym typeface="Wingdings" panose="05000000000000000000" pitchFamily="2" charset="2"/>
              </a:rPr>
              <a:t> how we organize and add redundancy to guard for errors</a:t>
            </a:r>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2</a:t>
            </a:fld>
            <a:endParaRPr lang="en-CA"/>
          </a:p>
        </p:txBody>
      </p:sp>
    </p:spTree>
    <p:extLst>
      <p:ext uri="{BB962C8B-B14F-4D97-AF65-F5344CB8AC3E}">
        <p14:creationId xmlns:p14="http://schemas.microsoft.com/office/powerpoint/2010/main" val="3828069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Whichever cylinder that is closer to the current cylinder in which the arm is positioned at is the next cylinder to transition to.</a:t>
            </a:r>
          </a:p>
        </p:txBody>
      </p:sp>
      <p:sp>
        <p:nvSpPr>
          <p:cNvPr id="4" name="Slide Number Placeholder 3"/>
          <p:cNvSpPr>
            <a:spLocks noGrp="1"/>
          </p:cNvSpPr>
          <p:nvPr>
            <p:ph type="sldNum" sz="quarter" idx="5"/>
          </p:nvPr>
        </p:nvSpPr>
        <p:spPr/>
        <p:txBody>
          <a:bodyPr/>
          <a:lstStyle/>
          <a:p>
            <a:fld id="{5F8B80BD-9879-43F5-B044-AB393AD678DD}" type="slidenum">
              <a:rPr lang="en-CA" smtClean="0"/>
              <a:t>12</a:t>
            </a:fld>
            <a:endParaRPr lang="en-CA"/>
          </a:p>
        </p:txBody>
      </p:sp>
    </p:spTree>
    <p:extLst>
      <p:ext uri="{BB962C8B-B14F-4D97-AF65-F5344CB8AC3E}">
        <p14:creationId xmlns:p14="http://schemas.microsoft.com/office/powerpoint/2010/main" val="240278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Like an elevator system, it will service all the requests it passes while reaching to a destination floor. This is established by the direction of the transitions.</a:t>
            </a:r>
          </a:p>
          <a:p>
            <a:endParaRPr lang="en-CA" dirty="0"/>
          </a:p>
          <a:p>
            <a:r>
              <a:rPr lang="en-CA" dirty="0"/>
              <a:t>All scan algorithms have a “direction” involved with them.</a:t>
            </a:r>
          </a:p>
        </p:txBody>
      </p:sp>
      <p:sp>
        <p:nvSpPr>
          <p:cNvPr id="4" name="Slide Number Placeholder 3"/>
          <p:cNvSpPr>
            <a:spLocks noGrp="1"/>
          </p:cNvSpPr>
          <p:nvPr>
            <p:ph type="sldNum" sz="quarter" idx="5"/>
          </p:nvPr>
        </p:nvSpPr>
        <p:spPr/>
        <p:txBody>
          <a:bodyPr/>
          <a:lstStyle/>
          <a:p>
            <a:fld id="{5F8B80BD-9879-43F5-B044-AB393AD678DD}" type="slidenum">
              <a:rPr lang="en-CA" smtClean="0"/>
              <a:t>13</a:t>
            </a:fld>
            <a:endParaRPr lang="en-CA"/>
          </a:p>
        </p:txBody>
      </p:sp>
    </p:spTree>
    <p:extLst>
      <p:ext uri="{BB962C8B-B14F-4D97-AF65-F5344CB8AC3E}">
        <p14:creationId xmlns:p14="http://schemas.microsoft.com/office/powerpoint/2010/main" val="205895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C-Scan only scans and services requests in one direction, returning from one to the other with the assumption that when the return is done, the transition is quite fast.</a:t>
            </a:r>
          </a:p>
          <a:p>
            <a:endParaRPr lang="en-CA" dirty="0"/>
          </a:p>
          <a:p>
            <a:r>
              <a:rPr lang="en-CA" dirty="0"/>
              <a:t>For C-LOOK, the algorithm gets to look ahead in the queue sequence to see which cylinder is the last one to service in the direction that it transitions. Once established, it returns to the other end of spectrum, and then starts transitions with the primary direction it went before.</a:t>
            </a:r>
          </a:p>
        </p:txBody>
      </p:sp>
      <p:sp>
        <p:nvSpPr>
          <p:cNvPr id="4" name="Slide Number Placeholder 3"/>
          <p:cNvSpPr>
            <a:spLocks noGrp="1"/>
          </p:cNvSpPr>
          <p:nvPr>
            <p:ph type="sldNum" sz="quarter" idx="5"/>
          </p:nvPr>
        </p:nvSpPr>
        <p:spPr/>
        <p:txBody>
          <a:bodyPr/>
          <a:lstStyle/>
          <a:p>
            <a:fld id="{5F8B80BD-9879-43F5-B044-AB393AD678DD}" type="slidenum">
              <a:rPr lang="en-CA" smtClean="0"/>
              <a:t>15</a:t>
            </a:fld>
            <a:endParaRPr lang="en-CA"/>
          </a:p>
        </p:txBody>
      </p:sp>
    </p:spTree>
    <p:extLst>
      <p:ext uri="{BB962C8B-B14F-4D97-AF65-F5344CB8AC3E}">
        <p14:creationId xmlns:p14="http://schemas.microsoft.com/office/powerpoint/2010/main" val="60721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example, the direction of the scan is </a:t>
            </a:r>
            <a:r>
              <a:rPr lang="en-CA" dirty="0">
                <a:sym typeface="Wingdings" panose="05000000000000000000" pitchFamily="2" charset="2"/>
              </a:rPr>
              <a:t>.</a:t>
            </a:r>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16</a:t>
            </a:fld>
            <a:endParaRPr lang="en-CA"/>
          </a:p>
        </p:txBody>
      </p:sp>
    </p:spTree>
    <p:extLst>
      <p:ext uri="{BB962C8B-B14F-4D97-AF65-F5344CB8AC3E}">
        <p14:creationId xmlns:p14="http://schemas.microsoft.com/office/powerpoint/2010/main" val="158867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FCFS is the worst in terms of producing the largest travelled time units</a:t>
            </a:r>
          </a:p>
        </p:txBody>
      </p:sp>
      <p:sp>
        <p:nvSpPr>
          <p:cNvPr id="4" name="Slide Number Placeholder 3"/>
          <p:cNvSpPr>
            <a:spLocks noGrp="1"/>
          </p:cNvSpPr>
          <p:nvPr>
            <p:ph type="sldNum" sz="quarter" idx="5"/>
          </p:nvPr>
        </p:nvSpPr>
        <p:spPr/>
        <p:txBody>
          <a:bodyPr/>
          <a:lstStyle/>
          <a:p>
            <a:fld id="{5F8B80BD-9879-43F5-B044-AB393AD678DD}" type="slidenum">
              <a:rPr lang="en-CA" smtClean="0"/>
              <a:t>20</a:t>
            </a:fld>
            <a:endParaRPr lang="en-CA"/>
          </a:p>
        </p:txBody>
      </p:sp>
    </p:spTree>
    <p:extLst>
      <p:ext uri="{BB962C8B-B14F-4D97-AF65-F5344CB8AC3E}">
        <p14:creationId xmlns:p14="http://schemas.microsoft.com/office/powerpoint/2010/main" val="2741790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time a disk is involved, or is needed for use, it needs to be formatted, such as be divided into partitions or tracks, and then divide them into sectors, which are separated into blocs of headers and trailers. This physical formatting is performed by the vendor from the factory.</a:t>
            </a:r>
          </a:p>
          <a:p>
            <a:r>
              <a:rPr lang="en-CA" dirty="0"/>
              <a:t>Some OS say that 1 bloc = 1 sector or many blocs = 1 sector.</a:t>
            </a:r>
          </a:p>
          <a:p>
            <a:endParaRPr lang="en-CA" dirty="0"/>
          </a:p>
          <a:p>
            <a:r>
              <a:rPr lang="en-CA" dirty="0"/>
              <a:t>The logical formatting is to construct the file system, a structure to use to organize the files and the directories. </a:t>
            </a:r>
          </a:p>
        </p:txBody>
      </p:sp>
      <p:sp>
        <p:nvSpPr>
          <p:cNvPr id="4" name="Slide Number Placeholder 3"/>
          <p:cNvSpPr>
            <a:spLocks noGrp="1"/>
          </p:cNvSpPr>
          <p:nvPr>
            <p:ph type="sldNum" sz="quarter" idx="5"/>
          </p:nvPr>
        </p:nvSpPr>
        <p:spPr/>
        <p:txBody>
          <a:bodyPr/>
          <a:lstStyle/>
          <a:p>
            <a:fld id="{5F8B80BD-9879-43F5-B044-AB393AD678DD}" type="slidenum">
              <a:rPr lang="en-CA" smtClean="0"/>
              <a:t>21</a:t>
            </a:fld>
            <a:endParaRPr lang="en-CA"/>
          </a:p>
        </p:txBody>
      </p:sp>
    </p:spTree>
    <p:extLst>
      <p:ext uri="{BB962C8B-B14F-4D97-AF65-F5344CB8AC3E}">
        <p14:creationId xmlns:p14="http://schemas.microsoft.com/office/powerpoint/2010/main" val="891199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MBR </a:t>
            </a:r>
            <a:r>
              <a:rPr lang="en-CA" dirty="0">
                <a:sym typeface="Wingdings" panose="05000000000000000000" pitchFamily="2" charset="2"/>
              </a:rPr>
              <a:t> master boot record to boot the OS that tracks the basic constraints that contain scalable boot code and partition tables.</a:t>
            </a:r>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22</a:t>
            </a:fld>
            <a:endParaRPr lang="en-CA"/>
          </a:p>
        </p:txBody>
      </p:sp>
    </p:spTree>
    <p:extLst>
      <p:ext uri="{BB962C8B-B14F-4D97-AF65-F5344CB8AC3E}">
        <p14:creationId xmlns:p14="http://schemas.microsoft.com/office/powerpoint/2010/main" val="2216880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every disk, there could be block that cannot be read </a:t>
            </a:r>
            <a:r>
              <a:rPr lang="en-CA" dirty="0">
                <a:sym typeface="Wingdings" panose="05000000000000000000" pitchFamily="2" charset="2"/>
              </a:rPr>
              <a:t> bad blocks</a:t>
            </a:r>
          </a:p>
          <a:p>
            <a:r>
              <a:rPr lang="en-CA" dirty="0">
                <a:sym typeface="Wingdings" panose="05000000000000000000" pitchFamily="2" charset="2"/>
              </a:rPr>
              <a:t>OS provides some tools to repair them (if it can)  if so, then use spare blocks instead for compensation</a:t>
            </a:r>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23</a:t>
            </a:fld>
            <a:endParaRPr lang="en-CA"/>
          </a:p>
        </p:txBody>
      </p:sp>
    </p:spTree>
    <p:extLst>
      <p:ext uri="{BB962C8B-B14F-4D97-AF65-F5344CB8AC3E}">
        <p14:creationId xmlns:p14="http://schemas.microsoft.com/office/powerpoint/2010/main" val="25148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virtual memory, set up a space on the disk as a swap-space to reside the virtual memory (as an extension of the physical memory). The system administrator sets this up, letting the OS know what it is and its location on the disk for it to use.</a:t>
            </a:r>
          </a:p>
          <a:p>
            <a:endParaRPr lang="en-CA" dirty="0"/>
          </a:p>
          <a:p>
            <a:r>
              <a:rPr lang="en-CA" dirty="0"/>
              <a:t>As part of the normal file system, you create the swap-space after creating the file system. This is not efficient, because since the organization of the file system already takes time, you are now also treating the swap space like a system file, thus this is also treated in the same manner as before, hence not efficient, creating overhead. Every time to access the file, the system would need to go through the directory to find the file (inefficient)</a:t>
            </a:r>
          </a:p>
          <a:p>
            <a:endParaRPr lang="en-CA" dirty="0"/>
          </a:p>
          <a:p>
            <a:r>
              <a:rPr lang="en-CA" dirty="0"/>
              <a:t>Hence, as a separate disk partition, and thus, being independent, the schedulers that use the swap space do not need to do the access of directory steps.</a:t>
            </a:r>
          </a:p>
        </p:txBody>
      </p:sp>
      <p:sp>
        <p:nvSpPr>
          <p:cNvPr id="4" name="Slide Number Placeholder 3"/>
          <p:cNvSpPr>
            <a:spLocks noGrp="1"/>
          </p:cNvSpPr>
          <p:nvPr>
            <p:ph type="sldNum" sz="quarter" idx="5"/>
          </p:nvPr>
        </p:nvSpPr>
        <p:spPr/>
        <p:txBody>
          <a:bodyPr/>
          <a:lstStyle/>
          <a:p>
            <a:fld id="{5F8B80BD-9879-43F5-B044-AB393AD678DD}" type="slidenum">
              <a:rPr lang="en-CA" smtClean="0"/>
              <a:t>24</a:t>
            </a:fld>
            <a:endParaRPr lang="en-CA"/>
          </a:p>
        </p:txBody>
      </p:sp>
    </p:spTree>
    <p:extLst>
      <p:ext uri="{BB962C8B-B14F-4D97-AF65-F5344CB8AC3E}">
        <p14:creationId xmlns:p14="http://schemas.microsoft.com/office/powerpoint/2010/main" val="3208831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26</a:t>
            </a:fld>
            <a:endParaRPr lang="en-CA"/>
          </a:p>
        </p:txBody>
      </p:sp>
    </p:spTree>
    <p:extLst>
      <p:ext uri="{BB962C8B-B14F-4D97-AF65-F5344CB8AC3E}">
        <p14:creationId xmlns:p14="http://schemas.microsoft.com/office/powerpoint/2010/main" val="275777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3</a:t>
            </a:fld>
            <a:endParaRPr lang="en-CA"/>
          </a:p>
        </p:txBody>
      </p:sp>
    </p:spTree>
    <p:extLst>
      <p:ext uri="{BB962C8B-B14F-4D97-AF65-F5344CB8AC3E}">
        <p14:creationId xmlns:p14="http://schemas.microsoft.com/office/powerpoint/2010/main" val="188182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RAID </a:t>
            </a:r>
            <a:r>
              <a:rPr lang="en-CA" dirty="0">
                <a:sym typeface="Wingdings" panose="05000000000000000000" pitchFamily="2" charset="2"/>
              </a:rPr>
              <a:t> redundant array of independent disks</a:t>
            </a:r>
          </a:p>
          <a:p>
            <a:r>
              <a:rPr lang="en-CA" dirty="0">
                <a:sym typeface="Wingdings" panose="05000000000000000000" pitchFamily="2" charset="2"/>
              </a:rPr>
              <a:t>A computer system can be supplied with many disks, as a computer system can require it for capacity (storage) or redundancy (in case one fails)</a:t>
            </a:r>
          </a:p>
          <a:p>
            <a:endParaRPr lang="en-CA" dirty="0">
              <a:sym typeface="Wingdings" panose="05000000000000000000" pitchFamily="2" charset="2"/>
            </a:endParaRPr>
          </a:p>
          <a:p>
            <a:r>
              <a:rPr lang="en-CA" dirty="0">
                <a:sym typeface="Wingdings" panose="05000000000000000000" pitchFamily="2" charset="2"/>
              </a:rPr>
              <a:t>In parallel means that you can read from or write to an array of disks in parallel.</a:t>
            </a:r>
          </a:p>
          <a:p>
            <a:r>
              <a:rPr lang="en-CA" dirty="0">
                <a:sym typeface="Wingdings" panose="05000000000000000000" pitchFamily="2" charset="2"/>
              </a:rPr>
              <a:t>Bit interleaving is involving a single bit for the striping, and block interleaving is involving a block of bits.</a:t>
            </a:r>
          </a:p>
          <a:p>
            <a:endParaRPr lang="en-CA" dirty="0">
              <a:sym typeface="Wingdings" panose="05000000000000000000" pitchFamily="2" charset="2"/>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dirty="0">
                <a:sym typeface="Wingdings" panose="05000000000000000000" pitchFamily="2" charset="2"/>
              </a:rPr>
              <a:t>RAID 0  non-redundant striping  when a disk is lost, all the information is lost with it. </a:t>
            </a:r>
            <a:r>
              <a:rPr lang="en-CA" b="0" i="0" dirty="0">
                <a:solidFill>
                  <a:srgbClr val="000000"/>
                </a:solidFill>
                <a:effectLst/>
                <a:latin typeface="Times New Roman" panose="02020603050405020304" pitchFamily="18" charset="0"/>
              </a:rPr>
              <a:t>RAID level 0 refers to disk arrays with striping at the level of blocks but without any redundancy (such as mirroring or parity bits).</a:t>
            </a:r>
            <a:r>
              <a:rPr lang="en-CA" b="0" i="0" dirty="0">
                <a:solidFill>
                  <a:srgbClr val="000000"/>
                </a:solidFill>
                <a:effectLst/>
                <a:latin typeface="Times New Roman" panose="02020603050405020304" pitchFamily="18" charset="0"/>
                <a:sym typeface="Wingdings" panose="05000000000000000000" pitchFamily="2" charset="2"/>
              </a:rPr>
              <a:t> </a:t>
            </a:r>
            <a:r>
              <a:rPr lang="en-CA" b="0" i="0" dirty="0">
                <a:solidFill>
                  <a:srgbClr val="666666"/>
                </a:solidFill>
                <a:effectLst/>
                <a:latin typeface="source sans pro" panose="020B0503030403020204" pitchFamily="34" charset="0"/>
              </a:rPr>
              <a:t>Performance boost for read and write operations. Space is not wasted as the entire volume of the individual disks are used up to store unique data. There is no redundancy/duplication of data. If one of the disks fails, the entire data is lost.</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lang="en-CA" b="0" i="0" dirty="0">
              <a:solidFill>
                <a:srgbClr val="666666"/>
              </a:solidFill>
              <a:effectLst/>
              <a:latin typeface="source sans pro" panose="020B0503030403020204" pitchFamily="34" charset="0"/>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rPr>
              <a:t>Redundancy is introduced.</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rPr>
              <a:t>RAID 1 </a:t>
            </a:r>
            <a:r>
              <a:rPr lang="en-CA" b="0" i="0" dirty="0">
                <a:solidFill>
                  <a:srgbClr val="666666"/>
                </a:solidFill>
                <a:effectLst/>
                <a:latin typeface="source sans pro" panose="020B0503030403020204" pitchFamily="34" charset="0"/>
                <a:sym typeface="Wingdings" panose="05000000000000000000" pitchFamily="2" charset="2"/>
              </a:rPr>
              <a:t> mirrored disks  mirroring means that an exact duplication of data will be inputted into other disks once a disk has been modified. As such, if a disk fails and thus lost, the other disk can replace it  and recover the information from this new mirrored disk. Data can be recovered in case of disk failure. Increased performance for read operation. Slow write performance and space is wasted by duplicating data which increases the cost per unit memory. Need to as if double the capacity of the system where one disk is for storage and the other for mirroring in case of disk failure.</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lang="en-CA" b="0" i="0" dirty="0">
              <a:solidFill>
                <a:srgbClr val="666666"/>
              </a:solidFill>
              <a:effectLst/>
              <a:latin typeface="source sans pro" panose="020B0503030403020204" pitchFamily="34" charset="0"/>
              <a:sym typeface="Wingdings" panose="05000000000000000000" pitchFamily="2" charset="2"/>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sym typeface="Wingdings" panose="05000000000000000000" pitchFamily="2" charset="2"/>
              </a:rPr>
              <a:t>Another way of accomplishing redundancy is parity, where when blocks of bits are written to one disk, and other blocks are written to another, a third disk can be used to track the even-parity of these disks. As in counting the number of 1s throughout these blocks determines the parity where, if the count is odd, a 0 is given, a 1 is given if the count is even (For checking odd-parity, 1 is given for count is odd, 0 is given if the count is even). To demonstrate:</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sym typeface="Wingdings" panose="05000000000000000000" pitchFamily="2" charset="2"/>
              </a:rPr>
              <a:t>Disk 1	Disk 2	Disk 3 (parity)</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sym typeface="Wingdings" panose="05000000000000000000" pitchFamily="2" charset="2"/>
              </a:rPr>
              <a:t>0	0	0</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sym typeface="Wingdings" panose="05000000000000000000" pitchFamily="2" charset="2"/>
              </a:rPr>
              <a:t>0	1	1</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sym typeface="Wingdings" panose="05000000000000000000" pitchFamily="2" charset="2"/>
              </a:rPr>
              <a:t>1	0	1</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sym typeface="Wingdings" panose="05000000000000000000" pitchFamily="2" charset="2"/>
              </a:rPr>
              <a:t>1	1	0</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sym typeface="Wingdings" panose="05000000000000000000" pitchFamily="2" charset="2"/>
              </a:rPr>
              <a:t>With this, if one of the disks are lost, it can be recovered with the help of the other available disks and reconstruct once a new disk arrives. If two of the disks fail, well then this method fails. The chance is slim for losing multiple disks, but losing one a time is easier to handle.</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CA" b="0" i="0" dirty="0">
                <a:solidFill>
                  <a:srgbClr val="666666"/>
                </a:solidFill>
                <a:effectLst/>
                <a:latin typeface="source sans pro" panose="020B0503030403020204" pitchFamily="34" charset="0"/>
                <a:sym typeface="Wingdings" panose="05000000000000000000" pitchFamily="2" charset="2"/>
              </a:rPr>
              <a:t>Correction codes work similarly to parity, where a function is used to calculate the information on the third disk, and use this to recover the lost disks.</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lang="en-CA" b="0" i="0" dirty="0">
              <a:solidFill>
                <a:srgbClr val="666666"/>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5F8B80BD-9879-43F5-B044-AB393AD678DD}" type="slidenum">
              <a:rPr lang="en-CA" smtClean="0"/>
              <a:t>27</a:t>
            </a:fld>
            <a:endParaRPr lang="en-CA"/>
          </a:p>
        </p:txBody>
      </p:sp>
    </p:spTree>
    <p:extLst>
      <p:ext uri="{BB962C8B-B14F-4D97-AF65-F5344CB8AC3E}">
        <p14:creationId xmlns:p14="http://schemas.microsoft.com/office/powerpoint/2010/main" val="208085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4</a:t>
            </a:fld>
            <a:endParaRPr lang="en-CA"/>
          </a:p>
        </p:txBody>
      </p:sp>
    </p:spTree>
    <p:extLst>
      <p:ext uri="{BB962C8B-B14F-4D97-AF65-F5344CB8AC3E}">
        <p14:creationId xmlns:p14="http://schemas.microsoft.com/office/powerpoint/2010/main" val="388564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Several platters where each platter on its surface has a magnetic layer, where the information will be recorded on the material of itself on the disk. Each platter is divided into tracks (one large circle </a:t>
            </a:r>
            <a:r>
              <a:rPr lang="en-CA" dirty="0">
                <a:sym typeface="Wingdings" panose="05000000000000000000" pitchFamily="2" charset="2"/>
              </a:rPr>
              <a:t> platter, many smaller circles inside of it 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Every track is divided into sectors. These platters while stacked together, they rotate around the spindle.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All platters that are divided into the same number of tracks formulate a cylinder (a set of tracks formed from different platters). Cylinder c means all the tracks of that number associated to them (track c from the platters) form cylinder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The arm assembly has two arms on the platters where at those ends is what allows for information to be read from and written to the disk. Notice the length of the arms, as they would need to adjust their position to reach all the tracks or cylinders on the platter  seek time: time taken for the arm to move back and forth to position on top of the tracks. The platter can also be rotated for the hand to access a specific sector of the track  rotation time: time taken to position the read-write head on the specific sector. (there is also the read-write time  time taken to read from or write to a disk from the track)</a:t>
            </a:r>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5</a:t>
            </a:fld>
            <a:endParaRPr lang="en-CA"/>
          </a:p>
        </p:txBody>
      </p:sp>
    </p:spTree>
    <p:extLst>
      <p:ext uri="{BB962C8B-B14F-4D97-AF65-F5344CB8AC3E}">
        <p14:creationId xmlns:p14="http://schemas.microsoft.com/office/powerpoint/2010/main" val="1106613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known, processes make requests. In the context of disks, let’s say many processes make requests to the cylinders. A sequence of requests just like a reference string. How do we determine which of the requests is to be done first?</a:t>
            </a:r>
          </a:p>
        </p:txBody>
      </p:sp>
      <p:sp>
        <p:nvSpPr>
          <p:cNvPr id="4" name="Slide Number Placeholder 3"/>
          <p:cNvSpPr>
            <a:spLocks noGrp="1"/>
          </p:cNvSpPr>
          <p:nvPr>
            <p:ph type="sldNum" sz="quarter" idx="5"/>
          </p:nvPr>
        </p:nvSpPr>
        <p:spPr/>
        <p:txBody>
          <a:bodyPr/>
          <a:lstStyle/>
          <a:p>
            <a:fld id="{5F8B80BD-9879-43F5-B044-AB393AD678DD}" type="slidenum">
              <a:rPr lang="en-CA" smtClean="0"/>
              <a:t>7</a:t>
            </a:fld>
            <a:endParaRPr lang="en-CA"/>
          </a:p>
        </p:txBody>
      </p:sp>
    </p:spTree>
    <p:extLst>
      <p:ext uri="{BB962C8B-B14F-4D97-AF65-F5344CB8AC3E}">
        <p14:creationId xmlns:p14="http://schemas.microsoft.com/office/powerpoint/2010/main" val="248956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Seek time </a:t>
            </a:r>
            <a:r>
              <a:rPr lang="en-CA" dirty="0">
                <a:sym typeface="Wingdings" panose="05000000000000000000" pitchFamily="2" charset="2"/>
              </a:rPr>
              <a:t> position the arms on specific track (usually larger than the others, so we want to minimize it)</a:t>
            </a:r>
          </a:p>
          <a:p>
            <a:r>
              <a:rPr lang="en-CA" dirty="0">
                <a:sym typeface="Wingdings" panose="05000000000000000000" pitchFamily="2" charset="2"/>
              </a:rPr>
              <a:t>Rotation time  position the arms on the right sector</a:t>
            </a:r>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8</a:t>
            </a:fld>
            <a:endParaRPr lang="en-CA"/>
          </a:p>
        </p:txBody>
      </p:sp>
    </p:spTree>
    <p:extLst>
      <p:ext uri="{BB962C8B-B14F-4D97-AF65-F5344CB8AC3E}">
        <p14:creationId xmlns:p14="http://schemas.microsoft.com/office/powerpoint/2010/main" val="32015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requests are put into a queue, and each request is represented by the cylinder number.</a:t>
            </a:r>
          </a:p>
          <a:p>
            <a:endParaRPr lang="en-CA" dirty="0"/>
          </a:p>
          <a:p>
            <a:r>
              <a:rPr lang="en-CA" dirty="0"/>
              <a:t>The starting cylinder is necessary here </a:t>
            </a:r>
            <a:r>
              <a:rPr lang="en-CA" dirty="0">
                <a:sym typeface="Wingdings" panose="05000000000000000000" pitchFamily="2" charset="2"/>
              </a:rPr>
              <a:t> 53  where the head of the arm is initially found. It is also important that the head is moving upwards or downwards the cylinder numbers (reaching larger than cylinder 53, or reaching the smaller numbers)</a:t>
            </a:r>
            <a:endParaRPr lang="en-CA" dirty="0"/>
          </a:p>
        </p:txBody>
      </p:sp>
      <p:sp>
        <p:nvSpPr>
          <p:cNvPr id="4" name="Slide Number Placeholder 3"/>
          <p:cNvSpPr>
            <a:spLocks noGrp="1"/>
          </p:cNvSpPr>
          <p:nvPr>
            <p:ph type="sldNum" sz="quarter" idx="5"/>
          </p:nvPr>
        </p:nvSpPr>
        <p:spPr/>
        <p:txBody>
          <a:bodyPr/>
          <a:lstStyle/>
          <a:p>
            <a:fld id="{5F8B80BD-9879-43F5-B044-AB393AD678DD}" type="slidenum">
              <a:rPr lang="en-CA" smtClean="0"/>
              <a:t>9</a:t>
            </a:fld>
            <a:endParaRPr lang="en-CA"/>
          </a:p>
        </p:txBody>
      </p:sp>
    </p:spTree>
    <p:extLst>
      <p:ext uri="{BB962C8B-B14F-4D97-AF65-F5344CB8AC3E}">
        <p14:creationId xmlns:p14="http://schemas.microsoft.com/office/powerpoint/2010/main" val="1258610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Cylinder 0 is the external cylinder whereas cylinder 199 is the internal cylinder.</a:t>
            </a:r>
          </a:p>
          <a:p>
            <a:r>
              <a:rPr lang="en-CA" dirty="0"/>
              <a:t>The unit times from cylinder to cylinder is written above the transitions (cost of one cylinder to the next (consecutively) is one unit of time)</a:t>
            </a:r>
          </a:p>
          <a:p>
            <a:endParaRPr lang="en-CA" dirty="0"/>
          </a:p>
          <a:p>
            <a:r>
              <a:rPr lang="en-CA" dirty="0"/>
              <a:t>Average is found by the total movement divided by the number count of cylinders to access in the queue.</a:t>
            </a:r>
          </a:p>
        </p:txBody>
      </p:sp>
      <p:sp>
        <p:nvSpPr>
          <p:cNvPr id="4" name="Slide Number Placeholder 3"/>
          <p:cNvSpPr>
            <a:spLocks noGrp="1"/>
          </p:cNvSpPr>
          <p:nvPr>
            <p:ph type="sldNum" sz="quarter" idx="5"/>
          </p:nvPr>
        </p:nvSpPr>
        <p:spPr/>
        <p:txBody>
          <a:bodyPr/>
          <a:lstStyle/>
          <a:p>
            <a:fld id="{5F8B80BD-9879-43F5-B044-AB393AD678DD}" type="slidenum">
              <a:rPr lang="en-CA" smtClean="0"/>
              <a:t>10</a:t>
            </a:fld>
            <a:endParaRPr lang="en-CA"/>
          </a:p>
        </p:txBody>
      </p:sp>
    </p:spTree>
    <p:extLst>
      <p:ext uri="{BB962C8B-B14F-4D97-AF65-F5344CB8AC3E}">
        <p14:creationId xmlns:p14="http://schemas.microsoft.com/office/powerpoint/2010/main" val="855317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can it cause famine?</a:t>
            </a:r>
          </a:p>
          <a:p>
            <a:r>
              <a:rPr lang="en-CA" dirty="0"/>
              <a:t>While receiving requests, if they are close to the starting head cylinder, then the further ones may be ignored for a while before being serviced (but it will eventually be serviced)</a:t>
            </a:r>
          </a:p>
        </p:txBody>
      </p:sp>
      <p:sp>
        <p:nvSpPr>
          <p:cNvPr id="4" name="Slide Number Placeholder 3"/>
          <p:cNvSpPr>
            <a:spLocks noGrp="1"/>
          </p:cNvSpPr>
          <p:nvPr>
            <p:ph type="sldNum" sz="quarter" idx="5"/>
          </p:nvPr>
        </p:nvSpPr>
        <p:spPr/>
        <p:txBody>
          <a:bodyPr/>
          <a:lstStyle/>
          <a:p>
            <a:fld id="{5F8B80BD-9879-43F5-B044-AB393AD678DD}" type="slidenum">
              <a:rPr lang="en-CA" smtClean="0"/>
              <a:t>11</a:t>
            </a:fld>
            <a:endParaRPr lang="en-CA"/>
          </a:p>
        </p:txBody>
      </p:sp>
    </p:spTree>
    <p:extLst>
      <p:ext uri="{BB962C8B-B14F-4D97-AF65-F5344CB8AC3E}">
        <p14:creationId xmlns:p14="http://schemas.microsoft.com/office/powerpoint/2010/main" val="665204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02054"/>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p>
        </p:txBody>
      </p:sp>
      <p:sp>
        <p:nvSpPr>
          <p:cNvPr id="17" name="bg object 17"/>
          <p:cNvSpPr/>
          <p:nvPr/>
        </p:nvSpPr>
        <p:spPr>
          <a:xfrm>
            <a:off x="0" y="842773"/>
            <a:ext cx="1014980" cy="6015223"/>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798576" y="859536"/>
            <a:ext cx="2013966" cy="1009650"/>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2214372" y="859536"/>
            <a:ext cx="1119377" cy="1009650"/>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2735579" y="859536"/>
            <a:ext cx="723138" cy="1009650"/>
          </a:xfrm>
          <a:prstGeom prst="rect">
            <a:avLst/>
          </a:prstGeom>
          <a:blipFill>
            <a:blip r:embed="rId5" cstate="print"/>
            <a:stretch>
              <a:fillRect/>
            </a:stretch>
          </a:blipFill>
        </p:spPr>
        <p:txBody>
          <a:bodyPr wrap="square" lIns="0" tIns="0" rIns="0" bIns="0" rtlCol="0"/>
          <a:lstStyle/>
          <a:p>
            <a:endParaRPr/>
          </a:p>
        </p:txBody>
      </p:sp>
      <p:sp>
        <p:nvSpPr>
          <p:cNvPr id="21" name="bg object 21"/>
          <p:cNvSpPr/>
          <p:nvPr/>
        </p:nvSpPr>
        <p:spPr>
          <a:xfrm>
            <a:off x="2965704" y="859536"/>
            <a:ext cx="5825490" cy="100965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55040" y="983996"/>
            <a:ext cx="7833918" cy="574040"/>
          </a:xfrm>
          <a:prstGeom prst="rect">
            <a:avLst/>
          </a:prstGeom>
        </p:spPr>
        <p:txBody>
          <a:bodyPr wrap="square" lIns="0" tIns="0" rIns="0" bIns="0">
            <a:spAutoFit/>
          </a:bodyPr>
          <a:lstStyle>
            <a:lvl1pPr>
              <a:defRPr sz="3600" b="1" i="0">
                <a:solidFill>
                  <a:srgbClr val="336699"/>
                </a:solidFill>
                <a:latin typeface="Liberation Sans Narrow"/>
                <a:cs typeface="Liberation Sans Narrow"/>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000" b="1" i="0">
                <a:solidFill>
                  <a:srgbClr val="00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820521" y="469849"/>
            <a:ext cx="7502956" cy="514350"/>
          </a:xfrm>
          <a:prstGeom prst="rect">
            <a:avLst/>
          </a:prstGeom>
        </p:spPr>
        <p:txBody>
          <a:bodyPr wrap="square" lIns="0" tIns="0" rIns="0" bIns="0">
            <a:spAutoFit/>
          </a:bodyPr>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a:xfrm>
            <a:off x="554075" y="1269821"/>
            <a:ext cx="8035848" cy="4355465"/>
          </a:xfrm>
          <a:prstGeom prst="rect">
            <a:avLst/>
          </a:prstGeom>
        </p:spPr>
        <p:txBody>
          <a:bodyPr wrap="square" lIns="0" tIns="0" rIns="0" bIns="0">
            <a:spAutoFit/>
          </a:bodyPr>
          <a:lstStyle>
            <a:lvl1pPr>
              <a:defRPr sz="2000" b="1" i="0">
                <a:solidFill>
                  <a:srgbClr val="006666"/>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a:xfrm>
            <a:off x="8556370" y="6522338"/>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67739" y="2004060"/>
            <a:ext cx="4634230" cy="677545"/>
            <a:chOff x="967739" y="2004060"/>
            <a:chExt cx="4634230" cy="677545"/>
          </a:xfrm>
        </p:grpSpPr>
        <p:sp>
          <p:nvSpPr>
            <p:cNvPr id="4" name="object 4"/>
            <p:cNvSpPr/>
            <p:nvPr/>
          </p:nvSpPr>
          <p:spPr>
            <a:xfrm>
              <a:off x="967739" y="2004060"/>
              <a:ext cx="1823466" cy="67741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388107" y="2004060"/>
              <a:ext cx="912114" cy="67741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97123" y="2004060"/>
              <a:ext cx="521982" cy="67741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015995" y="2004060"/>
              <a:ext cx="2466594" cy="67741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079492" y="2004060"/>
              <a:ext cx="521982" cy="677418"/>
            </a:xfrm>
            <a:prstGeom prst="rect">
              <a:avLst/>
            </a:prstGeom>
            <a:blipFill>
              <a:blip r:embed="rId6" cstate="print"/>
              <a:stretch>
                <a:fillRect/>
              </a:stretch>
            </a:blipFill>
          </p:spPr>
          <p:txBody>
            <a:bodyPr wrap="square" lIns="0" tIns="0" rIns="0" bIns="0" rtlCol="0"/>
            <a:lstStyle/>
            <a:p>
              <a:endParaRPr/>
            </a:p>
          </p:txBody>
        </p:sp>
      </p:grpSp>
      <p:sp>
        <p:nvSpPr>
          <p:cNvPr id="9" name="object 9"/>
          <p:cNvSpPr txBox="1"/>
          <p:nvPr/>
        </p:nvSpPr>
        <p:spPr>
          <a:xfrm>
            <a:off x="1146454" y="2071496"/>
            <a:ext cx="425640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666"/>
                </a:solidFill>
                <a:latin typeface="Arial Black"/>
                <a:cs typeface="Arial Black"/>
              </a:rPr>
              <a:t>Chapter 10</a:t>
            </a:r>
            <a:r>
              <a:rPr sz="2400" spc="-45" dirty="0">
                <a:solidFill>
                  <a:srgbClr val="006666"/>
                </a:solidFill>
                <a:latin typeface="Arial Black"/>
                <a:cs typeface="Arial Black"/>
              </a:rPr>
              <a:t> </a:t>
            </a:r>
            <a:r>
              <a:rPr sz="2400" spc="-5" dirty="0">
                <a:solidFill>
                  <a:srgbClr val="006666"/>
                </a:solidFill>
                <a:latin typeface="Arial Black"/>
                <a:cs typeface="Arial Black"/>
              </a:rPr>
              <a:t>(Silberschatz)</a:t>
            </a:r>
            <a:endParaRPr sz="2400">
              <a:latin typeface="Arial Black"/>
              <a:cs typeface="Arial Black"/>
            </a:endParaRPr>
          </a:p>
        </p:txBody>
      </p:sp>
      <p:sp>
        <p:nvSpPr>
          <p:cNvPr id="10" name="object 10"/>
          <p:cNvSpPr txBox="1"/>
          <p:nvPr/>
        </p:nvSpPr>
        <p:spPr>
          <a:xfrm>
            <a:off x="79349" y="6522338"/>
            <a:ext cx="74676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1" name="object 11"/>
          <p:cNvSpPr txBox="1"/>
          <p:nvPr/>
        </p:nvSpPr>
        <p:spPr>
          <a:xfrm>
            <a:off x="8914765" y="6522338"/>
            <a:ext cx="177800" cy="224790"/>
          </a:xfrm>
          <a:prstGeom prst="rect">
            <a:avLst/>
          </a:prstGeom>
        </p:spPr>
        <p:txBody>
          <a:bodyPr vert="horz" wrap="square" lIns="0" tIns="0" rIns="0" bIns="0" rtlCol="0">
            <a:spAutoFit/>
          </a:bodyPr>
          <a:lstStyle/>
          <a:p>
            <a:pPr marL="39370">
              <a:lnSpc>
                <a:spcPts val="1650"/>
              </a:lnSpc>
            </a:pPr>
            <a:fld id="{81D60167-4931-47E6-BA6A-407CBD079E47}" type="slidenum">
              <a:rPr sz="1400" dirty="0">
                <a:solidFill>
                  <a:srgbClr val="FF9966"/>
                </a:solidFill>
                <a:latin typeface="Arial"/>
                <a:cs typeface="Arial"/>
              </a:rPr>
              <a:t>1</a:t>
            </a:fld>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46453" y="144221"/>
            <a:ext cx="6497929" cy="505908"/>
          </a:xfrm>
          <a:prstGeom prst="rect">
            <a:avLst/>
          </a:prstGeom>
        </p:spPr>
        <p:txBody>
          <a:bodyPr vert="horz" wrap="square" lIns="0" tIns="13335" rIns="0" bIns="0" rtlCol="0">
            <a:spAutoFit/>
          </a:bodyPr>
          <a:lstStyle/>
          <a:p>
            <a:pPr marL="12700">
              <a:lnSpc>
                <a:spcPct val="100000"/>
              </a:lnSpc>
              <a:spcBef>
                <a:spcPts val="105"/>
              </a:spcBef>
            </a:pPr>
            <a:r>
              <a:rPr dirty="0"/>
              <a:t>First Come First Served:</a:t>
            </a:r>
            <a:r>
              <a:rPr spc="-95" dirty="0"/>
              <a:t> </a:t>
            </a:r>
            <a:r>
              <a:rPr dirty="0"/>
              <a:t>FCFS</a:t>
            </a:r>
          </a:p>
        </p:txBody>
      </p:sp>
      <p:sp>
        <p:nvSpPr>
          <p:cNvPr id="7" name="object 7"/>
          <p:cNvSpPr/>
          <p:nvPr/>
        </p:nvSpPr>
        <p:spPr>
          <a:xfrm>
            <a:off x="381000" y="990600"/>
            <a:ext cx="7263383" cy="476554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852409" y="1853311"/>
            <a:ext cx="816610"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09999"/>
                </a:solidFill>
                <a:latin typeface="Times New Roman"/>
                <a:cs typeface="Times New Roman"/>
              </a:rPr>
              <a:t>r</a:t>
            </a:r>
            <a:r>
              <a:rPr sz="2000" spc="5" dirty="0">
                <a:solidFill>
                  <a:srgbClr val="009999"/>
                </a:solidFill>
                <a:latin typeface="Times New Roman"/>
                <a:cs typeface="Times New Roman"/>
              </a:rPr>
              <a:t>o</a:t>
            </a:r>
            <a:r>
              <a:rPr sz="2000" dirty="0">
                <a:solidFill>
                  <a:srgbClr val="009999"/>
                </a:solidFill>
                <a:latin typeface="Times New Roman"/>
                <a:cs typeface="Times New Roman"/>
              </a:rPr>
              <a:t>t</a:t>
            </a:r>
            <a:r>
              <a:rPr sz="2000" spc="-10" dirty="0">
                <a:solidFill>
                  <a:srgbClr val="009999"/>
                </a:solidFill>
                <a:latin typeface="Times New Roman"/>
                <a:cs typeface="Times New Roman"/>
              </a:rPr>
              <a:t>a</a:t>
            </a:r>
            <a:r>
              <a:rPr sz="2000" dirty="0">
                <a:solidFill>
                  <a:srgbClr val="009999"/>
                </a:solidFill>
                <a:latin typeface="Times New Roman"/>
                <a:cs typeface="Times New Roman"/>
              </a:rPr>
              <a:t>t</a:t>
            </a:r>
            <a:r>
              <a:rPr sz="2000" spc="-10" dirty="0">
                <a:solidFill>
                  <a:srgbClr val="009999"/>
                </a:solidFill>
                <a:latin typeface="Times New Roman"/>
                <a:cs typeface="Times New Roman"/>
              </a:rPr>
              <a:t>i</a:t>
            </a:r>
            <a:r>
              <a:rPr sz="2000" dirty="0">
                <a:solidFill>
                  <a:srgbClr val="009999"/>
                </a:solidFill>
                <a:latin typeface="Times New Roman"/>
                <a:cs typeface="Times New Roman"/>
              </a:rPr>
              <a:t>on  axis</a:t>
            </a:r>
            <a:endParaRPr sz="2000">
              <a:latin typeface="Times New Roman"/>
              <a:cs typeface="Times New Roman"/>
            </a:endParaRPr>
          </a:p>
        </p:txBody>
      </p:sp>
      <p:sp>
        <p:nvSpPr>
          <p:cNvPr id="12" name="object 12"/>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10</a:t>
            </a:fld>
            <a:endParaRPr dirty="0"/>
          </a:p>
        </p:txBody>
      </p:sp>
      <p:sp>
        <p:nvSpPr>
          <p:cNvPr id="9" name="object 9"/>
          <p:cNvSpPr txBox="1"/>
          <p:nvPr/>
        </p:nvSpPr>
        <p:spPr>
          <a:xfrm>
            <a:off x="3203575" y="2310511"/>
            <a:ext cx="28194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9999"/>
                </a:solidFill>
                <a:latin typeface="Times New Roman"/>
                <a:cs typeface="Times New Roman"/>
              </a:rPr>
              <a:t>45</a:t>
            </a:r>
            <a:endParaRPr sz="2000">
              <a:latin typeface="Times New Roman"/>
              <a:cs typeface="Times New Roman"/>
            </a:endParaRPr>
          </a:p>
        </p:txBody>
      </p:sp>
      <p:sp>
        <p:nvSpPr>
          <p:cNvPr id="10" name="object 10"/>
          <p:cNvSpPr txBox="1"/>
          <p:nvPr/>
        </p:nvSpPr>
        <p:spPr>
          <a:xfrm>
            <a:off x="4651628" y="2615311"/>
            <a:ext cx="891540" cy="1169670"/>
          </a:xfrm>
          <a:prstGeom prst="rect">
            <a:avLst/>
          </a:prstGeom>
        </p:spPr>
        <p:txBody>
          <a:bodyPr vert="horz" wrap="square" lIns="0" tIns="13335" rIns="0" bIns="0" rtlCol="0">
            <a:spAutoFit/>
          </a:bodyPr>
          <a:lstStyle/>
          <a:p>
            <a:pPr marR="5080" algn="r">
              <a:lnSpc>
                <a:spcPct val="100000"/>
              </a:lnSpc>
              <a:spcBef>
                <a:spcPts val="105"/>
              </a:spcBef>
            </a:pPr>
            <a:r>
              <a:rPr sz="2000" spc="5" dirty="0">
                <a:solidFill>
                  <a:srgbClr val="009999"/>
                </a:solidFill>
                <a:latin typeface="Times New Roman"/>
                <a:cs typeface="Times New Roman"/>
              </a:rPr>
              <a:t>85</a:t>
            </a:r>
            <a:endParaRPr sz="2000">
              <a:latin typeface="Times New Roman"/>
              <a:cs typeface="Times New Roman"/>
            </a:endParaRPr>
          </a:p>
          <a:p>
            <a:pPr>
              <a:lnSpc>
                <a:spcPct val="100000"/>
              </a:lnSpc>
            </a:pPr>
            <a:endParaRPr sz="2200">
              <a:latin typeface="Times New Roman"/>
              <a:cs typeface="Times New Roman"/>
            </a:endParaRPr>
          </a:p>
          <a:p>
            <a:pPr marL="12700">
              <a:lnSpc>
                <a:spcPct val="100000"/>
              </a:lnSpc>
              <a:spcBef>
                <a:spcPts val="1670"/>
              </a:spcBef>
            </a:pPr>
            <a:r>
              <a:rPr sz="2000" spc="5" dirty="0">
                <a:solidFill>
                  <a:srgbClr val="009999"/>
                </a:solidFill>
                <a:latin typeface="Times New Roman"/>
                <a:cs typeface="Times New Roman"/>
              </a:rPr>
              <a:t>146</a:t>
            </a:r>
            <a:endParaRPr sz="2000">
              <a:latin typeface="Times New Roman"/>
              <a:cs typeface="Times New Roman"/>
            </a:endParaRPr>
          </a:p>
        </p:txBody>
      </p:sp>
      <p:sp>
        <p:nvSpPr>
          <p:cNvPr id="11" name="object 11"/>
          <p:cNvSpPr txBox="1"/>
          <p:nvPr/>
        </p:nvSpPr>
        <p:spPr>
          <a:xfrm>
            <a:off x="1069644" y="3682974"/>
            <a:ext cx="6999605" cy="2918748"/>
          </a:xfrm>
          <a:prstGeom prst="rect">
            <a:avLst/>
          </a:prstGeom>
        </p:spPr>
        <p:txBody>
          <a:bodyPr vert="horz" wrap="square" lIns="0" tIns="88900" rIns="0" bIns="0" rtlCol="0">
            <a:spAutoFit/>
          </a:bodyPr>
          <a:lstStyle/>
          <a:p>
            <a:pPr marL="1383665">
              <a:lnSpc>
                <a:spcPct val="100000"/>
              </a:lnSpc>
              <a:spcBef>
                <a:spcPts val="700"/>
              </a:spcBef>
            </a:pPr>
            <a:r>
              <a:rPr sz="2000" spc="5" dirty="0">
                <a:solidFill>
                  <a:srgbClr val="009999"/>
                </a:solidFill>
                <a:latin typeface="Times New Roman"/>
                <a:cs typeface="Times New Roman"/>
              </a:rPr>
              <a:t>85</a:t>
            </a:r>
            <a:endParaRPr sz="2000" dirty="0">
              <a:latin typeface="Times New Roman"/>
              <a:cs typeface="Times New Roman"/>
            </a:endParaRPr>
          </a:p>
          <a:p>
            <a:pPr marL="2070100">
              <a:lnSpc>
                <a:spcPct val="100000"/>
              </a:lnSpc>
              <a:spcBef>
                <a:spcPts val="600"/>
              </a:spcBef>
            </a:pPr>
            <a:r>
              <a:rPr sz="2000" spc="5" dirty="0">
                <a:solidFill>
                  <a:srgbClr val="009999"/>
                </a:solidFill>
                <a:latin typeface="Times New Roman"/>
                <a:cs typeface="Times New Roman"/>
              </a:rPr>
              <a:t>108</a:t>
            </a:r>
            <a:endParaRPr sz="2000" dirty="0">
              <a:latin typeface="Times New Roman"/>
              <a:cs typeface="Times New Roman"/>
            </a:endParaRPr>
          </a:p>
          <a:p>
            <a:pPr marL="621665">
              <a:lnSpc>
                <a:spcPct val="100000"/>
              </a:lnSpc>
              <a:spcBef>
                <a:spcPts val="1200"/>
              </a:spcBef>
            </a:pPr>
            <a:r>
              <a:rPr sz="2000" spc="-25" dirty="0">
                <a:solidFill>
                  <a:srgbClr val="009999"/>
                </a:solidFill>
                <a:latin typeface="Times New Roman"/>
                <a:cs typeface="Times New Roman"/>
              </a:rPr>
              <a:t>110</a:t>
            </a:r>
            <a:endParaRPr sz="2000" dirty="0">
              <a:latin typeface="Times New Roman"/>
              <a:cs typeface="Times New Roman"/>
            </a:endParaRPr>
          </a:p>
          <a:p>
            <a:pPr marL="2451100">
              <a:lnSpc>
                <a:spcPct val="100000"/>
              </a:lnSpc>
            </a:pPr>
            <a:r>
              <a:rPr sz="2000" spc="5" dirty="0">
                <a:solidFill>
                  <a:srgbClr val="009999"/>
                </a:solidFill>
                <a:latin typeface="Times New Roman"/>
                <a:cs typeface="Times New Roman"/>
              </a:rPr>
              <a:t>59</a:t>
            </a:r>
            <a:endParaRPr sz="2000" dirty="0">
              <a:latin typeface="Times New Roman"/>
              <a:cs typeface="Times New Roman"/>
            </a:endParaRPr>
          </a:p>
          <a:p>
            <a:pPr marL="1383665">
              <a:lnSpc>
                <a:spcPct val="100000"/>
              </a:lnSpc>
            </a:pPr>
            <a:r>
              <a:rPr sz="2000" dirty="0">
                <a:solidFill>
                  <a:srgbClr val="009999"/>
                </a:solidFill>
                <a:latin typeface="Times New Roman"/>
                <a:cs typeface="Times New Roman"/>
              </a:rPr>
              <a:t>2</a:t>
            </a:r>
            <a:endParaRPr sz="2000" dirty="0">
              <a:latin typeface="Times New Roman"/>
              <a:cs typeface="Times New Roman"/>
            </a:endParaRPr>
          </a:p>
          <a:p>
            <a:pPr>
              <a:lnSpc>
                <a:spcPct val="100000"/>
              </a:lnSpc>
              <a:spcBef>
                <a:spcPts val="50"/>
              </a:spcBef>
            </a:pPr>
            <a:endParaRPr sz="2000" dirty="0">
              <a:latin typeface="Times New Roman"/>
              <a:cs typeface="Times New Roman"/>
            </a:endParaRPr>
          </a:p>
          <a:p>
            <a:pPr marL="12700" marR="5080">
              <a:lnSpc>
                <a:spcPct val="100000"/>
              </a:lnSpc>
            </a:pPr>
            <a:r>
              <a:rPr sz="2400" spc="-35" dirty="0">
                <a:solidFill>
                  <a:srgbClr val="800000"/>
                </a:solidFill>
                <a:latin typeface="Times New Roman"/>
                <a:cs typeface="Times New Roman"/>
              </a:rPr>
              <a:t>Total </a:t>
            </a:r>
            <a:r>
              <a:rPr sz="2400" spc="-5" dirty="0">
                <a:solidFill>
                  <a:srgbClr val="800000"/>
                </a:solidFill>
                <a:latin typeface="Times New Roman"/>
                <a:cs typeface="Times New Roman"/>
              </a:rPr>
              <a:t>movement: </a:t>
            </a:r>
            <a:r>
              <a:rPr sz="2400" dirty="0">
                <a:solidFill>
                  <a:srgbClr val="800000"/>
                </a:solidFill>
                <a:latin typeface="Times New Roman"/>
                <a:cs typeface="Times New Roman"/>
              </a:rPr>
              <a:t>640 cylinders = (98-53) + (183-98) +</a:t>
            </a:r>
            <a:r>
              <a:rPr sz="2400" spc="-85" dirty="0">
                <a:solidFill>
                  <a:srgbClr val="800000"/>
                </a:solidFill>
                <a:latin typeface="Times New Roman"/>
                <a:cs typeface="Times New Roman"/>
              </a:rPr>
              <a:t> </a:t>
            </a:r>
            <a:r>
              <a:rPr sz="2400" dirty="0">
                <a:solidFill>
                  <a:srgbClr val="800000"/>
                </a:solidFill>
                <a:latin typeface="Times New Roman"/>
                <a:cs typeface="Times New Roman"/>
              </a:rPr>
              <a:t>...  </a:t>
            </a:r>
            <a:r>
              <a:rPr sz="2400" spc="-25" dirty="0">
                <a:solidFill>
                  <a:srgbClr val="800000"/>
                </a:solidFill>
                <a:latin typeface="Times New Roman"/>
                <a:cs typeface="Times New Roman"/>
              </a:rPr>
              <a:t>Average: </a:t>
            </a:r>
            <a:r>
              <a:rPr sz="2400" dirty="0">
                <a:solidFill>
                  <a:srgbClr val="800000"/>
                </a:solidFill>
                <a:latin typeface="Times New Roman"/>
                <a:cs typeface="Times New Roman"/>
              </a:rPr>
              <a:t>640/8 =</a:t>
            </a:r>
            <a:r>
              <a:rPr sz="2400" spc="-10" dirty="0">
                <a:solidFill>
                  <a:srgbClr val="800000"/>
                </a:solidFill>
                <a:latin typeface="Times New Roman"/>
                <a:cs typeface="Times New Roman"/>
              </a:rPr>
              <a:t> </a:t>
            </a:r>
            <a:r>
              <a:rPr sz="2400" dirty="0">
                <a:solidFill>
                  <a:srgbClr val="800000"/>
                </a:solidFill>
                <a:latin typeface="Times New Roman"/>
                <a:cs typeface="Times New Roman"/>
              </a:rPr>
              <a:t>80</a:t>
            </a:r>
            <a:endParaRPr sz="24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09878" y="299465"/>
            <a:ext cx="6281522" cy="513715"/>
          </a:xfrm>
          <a:prstGeom prst="rect">
            <a:avLst/>
          </a:prstGeom>
        </p:spPr>
        <p:txBody>
          <a:bodyPr vert="horz" wrap="square" lIns="0" tIns="12700" rIns="0" bIns="0" rtlCol="0">
            <a:spAutoFit/>
          </a:bodyPr>
          <a:lstStyle/>
          <a:p>
            <a:pPr marL="12700">
              <a:lnSpc>
                <a:spcPct val="100000"/>
              </a:lnSpc>
              <a:spcBef>
                <a:spcPts val="100"/>
              </a:spcBef>
            </a:pPr>
            <a:r>
              <a:rPr dirty="0"/>
              <a:t>SSTF: Shortest Seek Time</a:t>
            </a:r>
            <a:r>
              <a:rPr spc="-120" dirty="0"/>
              <a:t> </a:t>
            </a:r>
            <a:r>
              <a:rPr dirty="0"/>
              <a:t>First</a:t>
            </a:r>
          </a:p>
        </p:txBody>
      </p:sp>
      <p:sp>
        <p:nvSpPr>
          <p:cNvPr id="8" name="object 8"/>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336928" y="1319911"/>
            <a:ext cx="7299959" cy="292735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Selects </a:t>
            </a:r>
            <a:r>
              <a:rPr sz="2800" b="1" dirty="0">
                <a:solidFill>
                  <a:srgbClr val="006666"/>
                </a:solidFill>
                <a:latin typeface="Arial"/>
                <a:cs typeface="Arial"/>
              </a:rPr>
              <a:t>the </a:t>
            </a:r>
            <a:r>
              <a:rPr sz="2800" b="1" spc="-5" dirty="0">
                <a:solidFill>
                  <a:srgbClr val="006666"/>
                </a:solidFill>
                <a:latin typeface="Arial"/>
                <a:cs typeface="Arial"/>
              </a:rPr>
              <a:t>request with the minimum seek  time from the current head</a:t>
            </a:r>
            <a:r>
              <a:rPr sz="2800" b="1" spc="50" dirty="0">
                <a:solidFill>
                  <a:srgbClr val="006666"/>
                </a:solidFill>
                <a:latin typeface="Arial"/>
                <a:cs typeface="Arial"/>
              </a:rPr>
              <a:t> </a:t>
            </a:r>
            <a:r>
              <a:rPr sz="2800" b="1" spc="-5" dirty="0">
                <a:solidFill>
                  <a:srgbClr val="006666"/>
                </a:solidFill>
                <a:latin typeface="Arial"/>
                <a:cs typeface="Arial"/>
              </a:rPr>
              <a:t>position</a:t>
            </a:r>
            <a:endParaRPr sz="2800" dirty="0">
              <a:latin typeface="Arial"/>
              <a:cs typeface="Arial"/>
            </a:endParaRPr>
          </a:p>
          <a:p>
            <a:pPr marL="12700" marR="340995">
              <a:lnSpc>
                <a:spcPct val="120000"/>
              </a:lnSpc>
            </a:pPr>
            <a:r>
              <a:rPr sz="2800" b="1" spc="-5" dirty="0">
                <a:solidFill>
                  <a:srgbClr val="006666"/>
                </a:solidFill>
                <a:latin typeface="Arial"/>
                <a:cs typeface="Arial"/>
              </a:rPr>
              <a:t>Can be seen as a form of SJF scheduling  Clearly better than the previous</a:t>
            </a:r>
            <a:r>
              <a:rPr sz="2800" b="1" spc="90" dirty="0">
                <a:solidFill>
                  <a:srgbClr val="006666"/>
                </a:solidFill>
                <a:latin typeface="Arial"/>
                <a:cs typeface="Arial"/>
              </a:rPr>
              <a:t> </a:t>
            </a:r>
            <a:r>
              <a:rPr sz="2800" b="1" spc="-15" dirty="0">
                <a:solidFill>
                  <a:srgbClr val="006666"/>
                </a:solidFill>
                <a:latin typeface="Arial"/>
                <a:cs typeface="Arial"/>
              </a:rPr>
              <a:t>one</a:t>
            </a:r>
            <a:endParaRPr sz="2800" dirty="0">
              <a:latin typeface="Arial"/>
              <a:cs typeface="Arial"/>
            </a:endParaRPr>
          </a:p>
          <a:p>
            <a:pPr marL="12700" marR="235585">
              <a:lnSpc>
                <a:spcPct val="120000"/>
              </a:lnSpc>
              <a:spcBef>
                <a:spcPts val="5"/>
              </a:spcBef>
            </a:pPr>
            <a:r>
              <a:rPr sz="2800" b="1" spc="-5" dirty="0">
                <a:solidFill>
                  <a:srgbClr val="006666"/>
                </a:solidFill>
                <a:latin typeface="Arial"/>
                <a:cs typeface="Arial"/>
              </a:rPr>
              <a:t>But </a:t>
            </a:r>
            <a:r>
              <a:rPr sz="2800" b="1" spc="-10" dirty="0">
                <a:solidFill>
                  <a:srgbClr val="006666"/>
                </a:solidFill>
                <a:latin typeface="Arial"/>
                <a:cs typeface="Arial"/>
              </a:rPr>
              <a:t>not </a:t>
            </a:r>
            <a:r>
              <a:rPr sz="2800" b="1" spc="-5" dirty="0">
                <a:solidFill>
                  <a:srgbClr val="006666"/>
                </a:solidFill>
                <a:latin typeface="Arial"/>
                <a:cs typeface="Arial"/>
              </a:rPr>
              <a:t>necessarily optimal! </a:t>
            </a:r>
            <a:r>
              <a:rPr sz="2800" b="1" dirty="0">
                <a:solidFill>
                  <a:srgbClr val="006666"/>
                </a:solidFill>
                <a:latin typeface="Arial"/>
                <a:cs typeface="Arial"/>
              </a:rPr>
              <a:t>(see </a:t>
            </a:r>
            <a:r>
              <a:rPr sz="2800" b="1" spc="-5" dirty="0">
                <a:solidFill>
                  <a:srgbClr val="006666"/>
                </a:solidFill>
                <a:latin typeface="Arial"/>
                <a:cs typeface="Arial"/>
              </a:rPr>
              <a:t>manual)  </a:t>
            </a:r>
            <a:r>
              <a:rPr sz="2800" b="1" spc="-5" dirty="0">
                <a:solidFill>
                  <a:srgbClr val="009999"/>
                </a:solidFill>
                <a:latin typeface="Arial"/>
                <a:cs typeface="Arial"/>
              </a:rPr>
              <a:t>Can cause</a:t>
            </a:r>
            <a:r>
              <a:rPr sz="2800" b="1" spc="25" dirty="0">
                <a:solidFill>
                  <a:srgbClr val="009999"/>
                </a:solidFill>
                <a:latin typeface="Arial"/>
                <a:cs typeface="Arial"/>
              </a:rPr>
              <a:t> </a:t>
            </a:r>
            <a:r>
              <a:rPr sz="2800" b="1" spc="-5" dirty="0">
                <a:solidFill>
                  <a:srgbClr val="009999"/>
                </a:solidFill>
                <a:latin typeface="Arial"/>
                <a:cs typeface="Arial"/>
              </a:rPr>
              <a:t>famine</a:t>
            </a:r>
            <a:r>
              <a:rPr lang="en-CA" sz="2800" b="1" spc="-5" dirty="0">
                <a:solidFill>
                  <a:srgbClr val="009999"/>
                </a:solidFill>
                <a:latin typeface="Arial"/>
                <a:cs typeface="Arial"/>
              </a:rPr>
              <a:t>/starvation</a:t>
            </a:r>
            <a:endParaRPr sz="2800" dirty="0">
              <a:latin typeface="Arial"/>
              <a:cs typeface="Arial"/>
            </a:endParaRPr>
          </a:p>
        </p:txBody>
      </p:sp>
      <p:sp>
        <p:nvSpPr>
          <p:cNvPr id="10" name="object 10"/>
          <p:cNvSpPr/>
          <p:nvPr/>
        </p:nvSpPr>
        <p:spPr>
          <a:xfrm>
            <a:off x="1006754" y="2436241"/>
            <a:ext cx="228600" cy="23774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06754" y="2948304"/>
            <a:ext cx="228600" cy="23774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006754" y="3460750"/>
            <a:ext cx="228600" cy="23774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006754" y="3972814"/>
            <a:ext cx="228600" cy="237744"/>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062322" cy="514350"/>
          </a:xfrm>
          <a:prstGeom prst="rect">
            <a:avLst/>
          </a:prstGeom>
        </p:spPr>
        <p:txBody>
          <a:bodyPr vert="horz" wrap="square" lIns="0" tIns="13335" rIns="0" bIns="0" rtlCol="0">
            <a:spAutoFit/>
          </a:bodyPr>
          <a:lstStyle/>
          <a:p>
            <a:pPr marL="12700">
              <a:lnSpc>
                <a:spcPct val="100000"/>
              </a:lnSpc>
              <a:spcBef>
                <a:spcPts val="105"/>
              </a:spcBef>
            </a:pPr>
            <a:r>
              <a:rPr dirty="0"/>
              <a:t>SSTF: Shorter</a:t>
            </a:r>
            <a:r>
              <a:rPr spc="-95" dirty="0"/>
              <a:t> </a:t>
            </a:r>
            <a:r>
              <a:rPr spc="-5" dirty="0"/>
              <a:t>served</a:t>
            </a:r>
          </a:p>
        </p:txBody>
      </p:sp>
      <p:sp>
        <p:nvSpPr>
          <p:cNvPr id="4" name="object 4"/>
          <p:cNvSpPr/>
          <p:nvPr/>
        </p:nvSpPr>
        <p:spPr>
          <a:xfrm>
            <a:off x="1295400" y="1143000"/>
            <a:ext cx="6669024" cy="436626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17244" y="5724550"/>
            <a:ext cx="6279515" cy="831215"/>
          </a:xfrm>
          <a:prstGeom prst="rect">
            <a:avLst/>
          </a:prstGeom>
        </p:spPr>
        <p:txBody>
          <a:bodyPr vert="horz" wrap="square" lIns="0" tIns="49530" rIns="0" bIns="0" rtlCol="0">
            <a:spAutoFit/>
          </a:bodyPr>
          <a:lstStyle/>
          <a:p>
            <a:pPr marL="12700">
              <a:lnSpc>
                <a:spcPct val="100000"/>
              </a:lnSpc>
              <a:spcBef>
                <a:spcPts val="390"/>
              </a:spcBef>
            </a:pPr>
            <a:r>
              <a:rPr sz="2400" spc="-35" dirty="0">
                <a:solidFill>
                  <a:srgbClr val="800000"/>
                </a:solidFill>
                <a:latin typeface="Times New Roman"/>
                <a:cs typeface="Times New Roman"/>
              </a:rPr>
              <a:t>Total </a:t>
            </a:r>
            <a:r>
              <a:rPr sz="2400" spc="-5" dirty="0">
                <a:solidFill>
                  <a:srgbClr val="800000"/>
                </a:solidFill>
                <a:latin typeface="Times New Roman"/>
                <a:cs typeface="Times New Roman"/>
              </a:rPr>
              <a:t>movement: </a:t>
            </a:r>
            <a:r>
              <a:rPr sz="2400" dirty="0">
                <a:solidFill>
                  <a:srgbClr val="800000"/>
                </a:solidFill>
                <a:latin typeface="Times New Roman"/>
                <a:cs typeface="Times New Roman"/>
              </a:rPr>
              <a:t>236 cylinders </a:t>
            </a:r>
            <a:r>
              <a:rPr sz="1800" dirty="0">
                <a:solidFill>
                  <a:srgbClr val="800000"/>
                </a:solidFill>
                <a:latin typeface="Times New Roman"/>
                <a:cs typeface="Times New Roman"/>
              </a:rPr>
              <a:t>(640 for the previous</a:t>
            </a:r>
            <a:r>
              <a:rPr sz="1800" spc="-80" dirty="0">
                <a:solidFill>
                  <a:srgbClr val="800000"/>
                </a:solidFill>
                <a:latin typeface="Times New Roman"/>
                <a:cs typeface="Times New Roman"/>
              </a:rPr>
              <a:t> </a:t>
            </a:r>
            <a:r>
              <a:rPr sz="1800" dirty="0">
                <a:solidFill>
                  <a:srgbClr val="800000"/>
                </a:solidFill>
                <a:latin typeface="Times New Roman"/>
                <a:cs typeface="Times New Roman"/>
              </a:rPr>
              <a:t>one)</a:t>
            </a:r>
            <a:endParaRPr sz="1800">
              <a:latin typeface="Times New Roman"/>
              <a:cs typeface="Times New Roman"/>
            </a:endParaRPr>
          </a:p>
          <a:p>
            <a:pPr marL="12700">
              <a:lnSpc>
                <a:spcPct val="100000"/>
              </a:lnSpc>
              <a:spcBef>
                <a:spcPts val="290"/>
              </a:spcBef>
            </a:pPr>
            <a:r>
              <a:rPr sz="2400" spc="-25" dirty="0">
                <a:solidFill>
                  <a:srgbClr val="800000"/>
                </a:solidFill>
                <a:latin typeface="Times New Roman"/>
                <a:cs typeface="Times New Roman"/>
              </a:rPr>
              <a:t>Average: </a:t>
            </a:r>
            <a:r>
              <a:rPr sz="2400" dirty="0">
                <a:solidFill>
                  <a:srgbClr val="800000"/>
                </a:solidFill>
                <a:latin typeface="Times New Roman"/>
                <a:cs typeface="Times New Roman"/>
              </a:rPr>
              <a:t>236/8 = 29.5 </a:t>
            </a:r>
            <a:r>
              <a:rPr sz="1800" dirty="0">
                <a:solidFill>
                  <a:srgbClr val="800000"/>
                </a:solidFill>
                <a:latin typeface="Times New Roman"/>
                <a:cs typeface="Times New Roman"/>
              </a:rPr>
              <a:t>(80 for the previous</a:t>
            </a:r>
            <a:r>
              <a:rPr sz="1800" spc="-35" dirty="0">
                <a:solidFill>
                  <a:srgbClr val="800000"/>
                </a:solidFill>
                <a:latin typeface="Times New Roman"/>
                <a:cs typeface="Times New Roman"/>
              </a:rPr>
              <a:t> </a:t>
            </a:r>
            <a:r>
              <a:rPr sz="1800" dirty="0">
                <a:solidFill>
                  <a:srgbClr val="800000"/>
                </a:solidFill>
                <a:latin typeface="Times New Roman"/>
                <a:cs typeface="Times New Roman"/>
              </a:rPr>
              <a:t>one)</a:t>
            </a:r>
            <a:endParaRPr sz="1800">
              <a:latin typeface="Times New Roman"/>
              <a:cs typeface="Times New Roman"/>
            </a:endParaRPr>
          </a:p>
        </p:txBody>
      </p:sp>
      <p:sp>
        <p:nvSpPr>
          <p:cNvPr id="6" name="object 6"/>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13</a:t>
            </a:r>
            <a:endParaRPr sz="1400">
              <a:latin typeface="Arial"/>
              <a:cs typeface="Arial"/>
            </a:endParaRPr>
          </a:p>
        </p:txBody>
      </p:sp>
      <p:sp>
        <p:nvSpPr>
          <p:cNvPr id="4" name="object 4"/>
          <p:cNvSpPr txBox="1">
            <a:spLocks noGrp="1"/>
          </p:cNvSpPr>
          <p:nvPr>
            <p:ph type="title"/>
          </p:nvPr>
        </p:nvSpPr>
        <p:spPr>
          <a:xfrm>
            <a:off x="1109878" y="469849"/>
            <a:ext cx="2166722" cy="514350"/>
          </a:xfrm>
          <a:prstGeom prst="rect">
            <a:avLst/>
          </a:prstGeom>
        </p:spPr>
        <p:txBody>
          <a:bodyPr vert="horz" wrap="square" lIns="0" tIns="13335" rIns="0" bIns="0" rtlCol="0">
            <a:spAutoFit/>
          </a:bodyPr>
          <a:lstStyle/>
          <a:p>
            <a:pPr marL="12700">
              <a:lnSpc>
                <a:spcPct val="100000"/>
              </a:lnSpc>
              <a:spcBef>
                <a:spcPts val="105"/>
              </a:spcBef>
            </a:pPr>
            <a:r>
              <a:rPr spc="-5" dirty="0"/>
              <a:t>SCAN</a:t>
            </a:r>
          </a:p>
        </p:txBody>
      </p:sp>
      <p:sp>
        <p:nvSpPr>
          <p:cNvPr id="5" name="object 5"/>
          <p:cNvSpPr/>
          <p:nvPr/>
        </p:nvSpPr>
        <p:spPr>
          <a:xfrm>
            <a:off x="965301" y="1882775"/>
            <a:ext cx="164591" cy="1676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65301" y="2919348"/>
            <a:ext cx="16459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65301" y="3224148"/>
            <a:ext cx="164591" cy="1676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65301" y="4016628"/>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65301" y="4321809"/>
            <a:ext cx="164591"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22527" y="4558029"/>
            <a:ext cx="244449" cy="25298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422527" y="5106670"/>
            <a:ext cx="244449" cy="25298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952601" y="1140917"/>
            <a:ext cx="7665084" cy="447802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6666"/>
                </a:solidFill>
                <a:latin typeface="Arial"/>
                <a:cs typeface="Arial"/>
              </a:rPr>
              <a:t>Goal: </a:t>
            </a:r>
            <a:r>
              <a:rPr sz="2000" b="1" spc="-5" dirty="0">
                <a:solidFill>
                  <a:srgbClr val="006666"/>
                </a:solidFill>
                <a:latin typeface="Arial"/>
                <a:cs typeface="Arial"/>
              </a:rPr>
              <a:t>Avoid </a:t>
            </a:r>
            <a:r>
              <a:rPr sz="2000" b="1" dirty="0">
                <a:solidFill>
                  <a:srgbClr val="006666"/>
                </a:solidFill>
                <a:latin typeface="Arial"/>
                <a:cs typeface="Arial"/>
              </a:rPr>
              <a:t>starvation, </a:t>
            </a:r>
            <a:r>
              <a:rPr sz="2000" b="1" spc="5" dirty="0">
                <a:solidFill>
                  <a:srgbClr val="006666"/>
                </a:solidFill>
                <a:latin typeface="Arial"/>
                <a:cs typeface="Arial"/>
              </a:rPr>
              <a:t>while </a:t>
            </a:r>
            <a:r>
              <a:rPr sz="2000" b="1" dirty="0">
                <a:solidFill>
                  <a:srgbClr val="006666"/>
                </a:solidFill>
                <a:latin typeface="Arial"/>
                <a:cs typeface="Arial"/>
              </a:rPr>
              <a:t>still being</a:t>
            </a:r>
            <a:r>
              <a:rPr sz="2000" b="1" spc="-175" dirty="0">
                <a:solidFill>
                  <a:srgbClr val="006666"/>
                </a:solidFill>
                <a:latin typeface="Arial"/>
                <a:cs typeface="Arial"/>
              </a:rPr>
              <a:t> </a:t>
            </a:r>
            <a:r>
              <a:rPr sz="2000" b="1" dirty="0">
                <a:solidFill>
                  <a:srgbClr val="006666"/>
                </a:solidFill>
                <a:latin typeface="Arial"/>
                <a:cs typeface="Arial"/>
              </a:rPr>
              <a:t>efficient</a:t>
            </a:r>
            <a:endParaRPr sz="2000">
              <a:latin typeface="Arial"/>
              <a:cs typeface="Arial"/>
            </a:endParaRPr>
          </a:p>
          <a:p>
            <a:pPr marL="12700">
              <a:lnSpc>
                <a:spcPct val="100000"/>
              </a:lnSpc>
              <a:spcBef>
                <a:spcPts val="5"/>
              </a:spcBef>
            </a:pPr>
            <a:r>
              <a:rPr sz="2000" dirty="0">
                <a:solidFill>
                  <a:srgbClr val="006666"/>
                </a:solidFill>
                <a:latin typeface="Arial"/>
                <a:cs typeface="Arial"/>
              </a:rPr>
              <a:t>Idea:</a:t>
            </a:r>
            <a:endParaRPr sz="2000">
              <a:latin typeface="Arial"/>
              <a:cs typeface="Arial"/>
            </a:endParaRPr>
          </a:p>
          <a:p>
            <a:pPr marL="355600" marR="68580">
              <a:lnSpc>
                <a:spcPts val="1920"/>
              </a:lnSpc>
              <a:spcBef>
                <a:spcPts val="459"/>
              </a:spcBef>
            </a:pPr>
            <a:r>
              <a:rPr sz="2000" b="1" dirty="0">
                <a:solidFill>
                  <a:srgbClr val="006666"/>
                </a:solidFill>
                <a:latin typeface="Arial"/>
                <a:cs typeface="Arial"/>
              </a:rPr>
              <a:t>The </a:t>
            </a:r>
            <a:r>
              <a:rPr sz="2000" b="1" spc="-5" dirty="0">
                <a:solidFill>
                  <a:srgbClr val="006666"/>
                </a:solidFill>
                <a:latin typeface="Arial"/>
                <a:cs typeface="Arial"/>
              </a:rPr>
              <a:t>disk </a:t>
            </a:r>
            <a:r>
              <a:rPr sz="2000" b="1" dirty="0">
                <a:solidFill>
                  <a:srgbClr val="006666"/>
                </a:solidFill>
                <a:latin typeface="Arial"/>
                <a:cs typeface="Arial"/>
              </a:rPr>
              <a:t>arm starts at one end of the disk, and </a:t>
            </a:r>
            <a:r>
              <a:rPr sz="2000" b="1" spc="-5" dirty="0">
                <a:solidFill>
                  <a:srgbClr val="006666"/>
                </a:solidFill>
                <a:latin typeface="Arial"/>
                <a:cs typeface="Arial"/>
              </a:rPr>
              <a:t>moves  </a:t>
            </a:r>
            <a:r>
              <a:rPr sz="2000" b="1" dirty="0">
                <a:solidFill>
                  <a:srgbClr val="006666"/>
                </a:solidFill>
                <a:latin typeface="Arial"/>
                <a:cs typeface="Arial"/>
              </a:rPr>
              <a:t>toward the other end, </a:t>
            </a:r>
            <a:r>
              <a:rPr sz="2000" b="1" spc="-5" dirty="0">
                <a:solidFill>
                  <a:srgbClr val="006666"/>
                </a:solidFill>
                <a:latin typeface="Arial"/>
                <a:cs typeface="Arial"/>
              </a:rPr>
              <a:t>servicing </a:t>
            </a:r>
            <a:r>
              <a:rPr sz="2000" b="1" dirty="0">
                <a:solidFill>
                  <a:srgbClr val="006666"/>
                </a:solidFill>
                <a:latin typeface="Arial"/>
                <a:cs typeface="Arial"/>
              </a:rPr>
              <a:t>requests until it gets to the  other end of the disk, </a:t>
            </a:r>
            <a:r>
              <a:rPr sz="2000" b="1" spc="5" dirty="0">
                <a:solidFill>
                  <a:srgbClr val="006666"/>
                </a:solidFill>
                <a:latin typeface="Arial"/>
                <a:cs typeface="Arial"/>
              </a:rPr>
              <a:t>where </a:t>
            </a:r>
            <a:r>
              <a:rPr sz="2000" b="1" dirty="0">
                <a:solidFill>
                  <a:srgbClr val="006666"/>
                </a:solidFill>
                <a:latin typeface="Arial"/>
                <a:cs typeface="Arial"/>
              </a:rPr>
              <a:t>the head </a:t>
            </a:r>
            <a:r>
              <a:rPr sz="2000" b="1" spc="-5" dirty="0">
                <a:solidFill>
                  <a:srgbClr val="006666"/>
                </a:solidFill>
                <a:latin typeface="Arial"/>
                <a:cs typeface="Arial"/>
              </a:rPr>
              <a:t>movement </a:t>
            </a:r>
            <a:r>
              <a:rPr sz="2000" b="1" dirty="0">
                <a:solidFill>
                  <a:srgbClr val="006666"/>
                </a:solidFill>
                <a:latin typeface="Arial"/>
                <a:cs typeface="Arial"/>
              </a:rPr>
              <a:t>is</a:t>
            </a:r>
            <a:r>
              <a:rPr sz="2000" b="1" spc="-150" dirty="0">
                <a:solidFill>
                  <a:srgbClr val="006666"/>
                </a:solidFill>
                <a:latin typeface="Arial"/>
                <a:cs typeface="Arial"/>
              </a:rPr>
              <a:t> </a:t>
            </a:r>
            <a:r>
              <a:rPr sz="2000" b="1" spc="-5" dirty="0">
                <a:solidFill>
                  <a:srgbClr val="006666"/>
                </a:solidFill>
                <a:latin typeface="Arial"/>
                <a:cs typeface="Arial"/>
              </a:rPr>
              <a:t>reversed  </a:t>
            </a:r>
            <a:r>
              <a:rPr sz="2000" b="1" dirty="0">
                <a:solidFill>
                  <a:srgbClr val="006666"/>
                </a:solidFill>
                <a:latin typeface="Arial"/>
                <a:cs typeface="Arial"/>
              </a:rPr>
              <a:t>and </a:t>
            </a:r>
            <a:r>
              <a:rPr sz="2000" b="1" spc="-5" dirty="0">
                <a:solidFill>
                  <a:srgbClr val="006666"/>
                </a:solidFill>
                <a:latin typeface="Arial"/>
                <a:cs typeface="Arial"/>
              </a:rPr>
              <a:t>servicing</a:t>
            </a:r>
            <a:r>
              <a:rPr sz="2000" b="1" spc="-25" dirty="0">
                <a:solidFill>
                  <a:srgbClr val="006666"/>
                </a:solidFill>
                <a:latin typeface="Arial"/>
                <a:cs typeface="Arial"/>
              </a:rPr>
              <a:t> </a:t>
            </a:r>
            <a:r>
              <a:rPr sz="2000" b="1" dirty="0">
                <a:solidFill>
                  <a:srgbClr val="006666"/>
                </a:solidFill>
                <a:latin typeface="Arial"/>
                <a:cs typeface="Arial"/>
              </a:rPr>
              <a:t>continues.</a:t>
            </a:r>
            <a:endParaRPr sz="2000">
              <a:latin typeface="Arial"/>
              <a:cs typeface="Arial"/>
            </a:endParaRPr>
          </a:p>
          <a:p>
            <a:pPr marL="355600" marR="713740">
              <a:lnSpc>
                <a:spcPct val="100000"/>
              </a:lnSpc>
              <a:spcBef>
                <a:spcPts val="20"/>
              </a:spcBef>
            </a:pPr>
            <a:r>
              <a:rPr sz="2000" b="1" spc="-5" dirty="0">
                <a:solidFill>
                  <a:srgbClr val="006666"/>
                </a:solidFill>
                <a:latin typeface="Arial"/>
                <a:cs typeface="Arial"/>
              </a:rPr>
              <a:t>Starvation </a:t>
            </a:r>
            <a:r>
              <a:rPr sz="2000" b="1" dirty="0">
                <a:solidFill>
                  <a:srgbClr val="006666"/>
                </a:solidFill>
                <a:latin typeface="Arial"/>
                <a:cs typeface="Arial"/>
              </a:rPr>
              <a:t>is </a:t>
            </a:r>
            <a:r>
              <a:rPr sz="2000" b="1" spc="-5" dirty="0">
                <a:solidFill>
                  <a:srgbClr val="006666"/>
                </a:solidFill>
                <a:latin typeface="Arial"/>
                <a:cs typeface="Arial"/>
              </a:rPr>
              <a:t>avoided, </a:t>
            </a:r>
            <a:r>
              <a:rPr sz="2000" b="1" dirty="0">
                <a:solidFill>
                  <a:srgbClr val="006666"/>
                </a:solidFill>
                <a:latin typeface="Arial"/>
                <a:cs typeface="Arial"/>
              </a:rPr>
              <a:t>because </a:t>
            </a:r>
            <a:r>
              <a:rPr sz="2000" b="1" spc="15" dirty="0">
                <a:solidFill>
                  <a:srgbClr val="006666"/>
                </a:solidFill>
                <a:latin typeface="Arial"/>
                <a:cs typeface="Arial"/>
              </a:rPr>
              <a:t>we </a:t>
            </a:r>
            <a:r>
              <a:rPr sz="2000" b="1" dirty="0">
                <a:solidFill>
                  <a:srgbClr val="006666"/>
                </a:solidFill>
                <a:latin typeface="Arial"/>
                <a:cs typeface="Arial"/>
              </a:rPr>
              <a:t>scan the </a:t>
            </a:r>
            <a:r>
              <a:rPr sz="2000" b="1" spc="5" dirty="0">
                <a:solidFill>
                  <a:srgbClr val="006666"/>
                </a:solidFill>
                <a:latin typeface="Arial"/>
                <a:cs typeface="Arial"/>
              </a:rPr>
              <a:t>whole</a:t>
            </a:r>
            <a:r>
              <a:rPr sz="2000" b="1" spc="-155" dirty="0">
                <a:solidFill>
                  <a:srgbClr val="006666"/>
                </a:solidFill>
                <a:latin typeface="Arial"/>
                <a:cs typeface="Arial"/>
              </a:rPr>
              <a:t> </a:t>
            </a:r>
            <a:r>
              <a:rPr sz="2000" b="1" dirty="0">
                <a:solidFill>
                  <a:srgbClr val="006666"/>
                </a:solidFill>
                <a:latin typeface="Arial"/>
                <a:cs typeface="Arial"/>
              </a:rPr>
              <a:t>disk  Performance should also be reasonably good, as</a:t>
            </a:r>
            <a:r>
              <a:rPr sz="2000" b="1" spc="-135" dirty="0">
                <a:solidFill>
                  <a:srgbClr val="006666"/>
                </a:solidFill>
                <a:latin typeface="Arial"/>
                <a:cs typeface="Arial"/>
              </a:rPr>
              <a:t> </a:t>
            </a:r>
            <a:r>
              <a:rPr sz="2000" b="1" dirty="0">
                <a:solidFill>
                  <a:srgbClr val="006666"/>
                </a:solidFill>
                <a:latin typeface="Arial"/>
                <a:cs typeface="Arial"/>
              </a:rPr>
              <a:t>zig-</a:t>
            </a:r>
            <a:endParaRPr sz="2000">
              <a:latin typeface="Arial"/>
              <a:cs typeface="Arial"/>
            </a:endParaRPr>
          </a:p>
          <a:p>
            <a:pPr marL="355600" marR="713740">
              <a:lnSpc>
                <a:spcPct val="80000"/>
              </a:lnSpc>
            </a:pPr>
            <a:r>
              <a:rPr sz="2000" b="1" dirty="0">
                <a:solidFill>
                  <a:srgbClr val="006666"/>
                </a:solidFill>
                <a:latin typeface="Arial"/>
                <a:cs typeface="Arial"/>
              </a:rPr>
              <a:t>zagging is </a:t>
            </a:r>
            <a:r>
              <a:rPr sz="2000" b="1" spc="-5" dirty="0">
                <a:solidFill>
                  <a:srgbClr val="006666"/>
                </a:solidFill>
                <a:latin typeface="Arial"/>
                <a:cs typeface="Arial"/>
              </a:rPr>
              <a:t>avoided (i.e. </a:t>
            </a:r>
            <a:r>
              <a:rPr sz="2000" b="1" dirty="0">
                <a:solidFill>
                  <a:srgbClr val="006666"/>
                </a:solidFill>
                <a:latin typeface="Arial"/>
                <a:cs typeface="Arial"/>
              </a:rPr>
              <a:t>queue: </a:t>
            </a:r>
            <a:r>
              <a:rPr sz="2000" b="1" spc="-5" dirty="0">
                <a:solidFill>
                  <a:srgbClr val="006666"/>
                </a:solidFill>
                <a:latin typeface="Arial"/>
                <a:cs typeface="Arial"/>
              </a:rPr>
              <a:t>1,200,2,199,3,198,4,197;  </a:t>
            </a:r>
            <a:r>
              <a:rPr sz="2000" b="1" dirty="0">
                <a:solidFill>
                  <a:srgbClr val="006666"/>
                </a:solidFill>
                <a:latin typeface="Arial"/>
                <a:cs typeface="Arial"/>
              </a:rPr>
              <a:t>requests will be </a:t>
            </a:r>
            <a:r>
              <a:rPr sz="2000" b="1" spc="-5" dirty="0">
                <a:solidFill>
                  <a:srgbClr val="006666"/>
                </a:solidFill>
                <a:latin typeface="Arial"/>
                <a:cs typeface="Arial"/>
              </a:rPr>
              <a:t>serviced </a:t>
            </a:r>
            <a:r>
              <a:rPr sz="2000" b="1" dirty="0">
                <a:solidFill>
                  <a:srgbClr val="006666"/>
                </a:solidFill>
                <a:latin typeface="Arial"/>
                <a:cs typeface="Arial"/>
              </a:rPr>
              <a:t>in one</a:t>
            </a:r>
            <a:r>
              <a:rPr sz="2000" b="1" spc="-110" dirty="0">
                <a:solidFill>
                  <a:srgbClr val="006666"/>
                </a:solidFill>
                <a:latin typeface="Arial"/>
                <a:cs typeface="Arial"/>
              </a:rPr>
              <a:t> </a:t>
            </a:r>
            <a:r>
              <a:rPr sz="2000" b="1" dirty="0">
                <a:solidFill>
                  <a:srgbClr val="006666"/>
                </a:solidFill>
                <a:latin typeface="Arial"/>
                <a:cs typeface="Arial"/>
              </a:rPr>
              <a:t>pass)</a:t>
            </a:r>
            <a:endParaRPr sz="2000">
              <a:latin typeface="Arial"/>
              <a:cs typeface="Arial"/>
            </a:endParaRPr>
          </a:p>
          <a:p>
            <a:pPr marL="355600">
              <a:lnSpc>
                <a:spcPct val="100000"/>
              </a:lnSpc>
            </a:pPr>
            <a:r>
              <a:rPr sz="2000" b="1" dirty="0">
                <a:solidFill>
                  <a:srgbClr val="006666"/>
                </a:solidFill>
                <a:latin typeface="Arial"/>
                <a:cs typeface="Arial"/>
              </a:rPr>
              <a:t>Also called the </a:t>
            </a:r>
            <a:r>
              <a:rPr sz="2000" b="1" i="1" dirty="0">
                <a:solidFill>
                  <a:srgbClr val="006666"/>
                </a:solidFill>
                <a:latin typeface="Arial"/>
                <a:cs typeface="Arial"/>
              </a:rPr>
              <a:t>elevator</a:t>
            </a:r>
            <a:r>
              <a:rPr sz="2000" b="1" i="1" spc="-105" dirty="0">
                <a:solidFill>
                  <a:srgbClr val="006666"/>
                </a:solidFill>
                <a:latin typeface="Arial"/>
                <a:cs typeface="Arial"/>
              </a:rPr>
              <a:t> </a:t>
            </a:r>
            <a:r>
              <a:rPr sz="2000" b="1" i="1" dirty="0">
                <a:solidFill>
                  <a:srgbClr val="006666"/>
                </a:solidFill>
                <a:latin typeface="Arial"/>
                <a:cs typeface="Arial"/>
              </a:rPr>
              <a:t>algorithm.</a:t>
            </a:r>
            <a:endParaRPr sz="2000">
              <a:latin typeface="Arial"/>
              <a:cs typeface="Arial"/>
            </a:endParaRPr>
          </a:p>
          <a:p>
            <a:pPr marL="355600">
              <a:lnSpc>
                <a:spcPct val="100000"/>
              </a:lnSpc>
              <a:spcBef>
                <a:spcPts val="5"/>
              </a:spcBef>
            </a:pPr>
            <a:r>
              <a:rPr sz="2000" b="1" dirty="0">
                <a:solidFill>
                  <a:srgbClr val="006666"/>
                </a:solidFill>
                <a:latin typeface="Arial"/>
                <a:cs typeface="Arial"/>
              </a:rPr>
              <a:t>Problems</a:t>
            </a:r>
            <a:endParaRPr sz="2000">
              <a:latin typeface="Arial"/>
              <a:cs typeface="Arial"/>
            </a:endParaRPr>
          </a:p>
          <a:p>
            <a:pPr marL="756285" marR="231140">
              <a:lnSpc>
                <a:spcPct val="80000"/>
              </a:lnSpc>
              <a:spcBef>
                <a:spcPts val="480"/>
              </a:spcBef>
            </a:pPr>
            <a:r>
              <a:rPr sz="2000" dirty="0">
                <a:solidFill>
                  <a:srgbClr val="006666"/>
                </a:solidFill>
                <a:latin typeface="Arial"/>
                <a:cs typeface="Arial"/>
              </a:rPr>
              <a:t>Not much work to do when reversing directions, since  requests will have accumulated at the other end of the</a:t>
            </a:r>
            <a:r>
              <a:rPr sz="2000" spc="-215" dirty="0">
                <a:solidFill>
                  <a:srgbClr val="006666"/>
                </a:solidFill>
                <a:latin typeface="Arial"/>
                <a:cs typeface="Arial"/>
              </a:rPr>
              <a:t> </a:t>
            </a:r>
            <a:r>
              <a:rPr sz="2000" dirty="0">
                <a:solidFill>
                  <a:srgbClr val="006666"/>
                </a:solidFill>
                <a:latin typeface="Arial"/>
                <a:cs typeface="Arial"/>
              </a:rPr>
              <a:t>disk.</a:t>
            </a:r>
            <a:endParaRPr sz="2000">
              <a:latin typeface="Arial"/>
              <a:cs typeface="Arial"/>
            </a:endParaRPr>
          </a:p>
          <a:p>
            <a:pPr marL="756285" marR="5080">
              <a:lnSpc>
                <a:spcPct val="80000"/>
              </a:lnSpc>
              <a:spcBef>
                <a:spcPts val="480"/>
              </a:spcBef>
            </a:pPr>
            <a:r>
              <a:rPr sz="2000" dirty="0">
                <a:solidFill>
                  <a:srgbClr val="006666"/>
                </a:solidFill>
                <a:latin typeface="Arial"/>
                <a:cs typeface="Arial"/>
              </a:rPr>
              <a:t>Waste </a:t>
            </a:r>
            <a:r>
              <a:rPr sz="2000" spc="-5" dirty="0">
                <a:solidFill>
                  <a:srgbClr val="006666"/>
                </a:solidFill>
                <a:latin typeface="Arial"/>
                <a:cs typeface="Arial"/>
              </a:rPr>
              <a:t>time </a:t>
            </a:r>
            <a:r>
              <a:rPr sz="2000" dirty="0">
                <a:solidFill>
                  <a:srgbClr val="006666"/>
                </a:solidFill>
                <a:latin typeface="Arial"/>
                <a:cs typeface="Arial"/>
              </a:rPr>
              <a:t>moving to the end of the disk when have</a:t>
            </a:r>
            <a:r>
              <a:rPr sz="2000" spc="-195" dirty="0">
                <a:solidFill>
                  <a:srgbClr val="006666"/>
                </a:solidFill>
                <a:latin typeface="Arial"/>
                <a:cs typeface="Arial"/>
              </a:rPr>
              <a:t> </a:t>
            </a:r>
            <a:r>
              <a:rPr sz="2000" dirty="0">
                <a:solidFill>
                  <a:srgbClr val="006666"/>
                </a:solidFill>
                <a:latin typeface="Arial"/>
                <a:cs typeface="Arial"/>
              </a:rPr>
              <a:t>serviced  the last</a:t>
            </a:r>
            <a:r>
              <a:rPr sz="2000" spc="-50" dirty="0">
                <a:solidFill>
                  <a:srgbClr val="006666"/>
                </a:solidFill>
                <a:latin typeface="Arial"/>
                <a:cs typeface="Arial"/>
              </a:rPr>
              <a:t> </a:t>
            </a:r>
            <a:r>
              <a:rPr sz="2000" dirty="0">
                <a:solidFill>
                  <a:srgbClr val="006666"/>
                </a:solidFill>
                <a:latin typeface="Arial"/>
                <a:cs typeface="Arial"/>
              </a:rPr>
              <a:t>request.</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144221"/>
            <a:ext cx="4416146" cy="514350"/>
          </a:xfrm>
          <a:prstGeom prst="rect">
            <a:avLst/>
          </a:prstGeom>
        </p:spPr>
        <p:txBody>
          <a:bodyPr vert="horz" wrap="square" lIns="0" tIns="13335" rIns="0" bIns="0" rtlCol="0">
            <a:spAutoFit/>
          </a:bodyPr>
          <a:lstStyle/>
          <a:p>
            <a:pPr marL="12700">
              <a:lnSpc>
                <a:spcPct val="100000"/>
              </a:lnSpc>
              <a:spcBef>
                <a:spcPts val="105"/>
              </a:spcBef>
            </a:pPr>
            <a:r>
              <a:rPr dirty="0"/>
              <a:t>SCAN: the</a:t>
            </a:r>
            <a:r>
              <a:rPr spc="-55" dirty="0"/>
              <a:t> </a:t>
            </a:r>
            <a:r>
              <a:rPr spc="-5" dirty="0"/>
              <a:t>elevator</a:t>
            </a:r>
          </a:p>
        </p:txBody>
      </p:sp>
      <p:sp>
        <p:nvSpPr>
          <p:cNvPr id="4" name="object 4"/>
          <p:cNvSpPr/>
          <p:nvPr/>
        </p:nvSpPr>
        <p:spPr>
          <a:xfrm>
            <a:off x="1143000" y="609600"/>
            <a:ext cx="6804659" cy="462686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93444" y="5630367"/>
            <a:ext cx="3651885" cy="1054776"/>
          </a:xfrm>
          <a:prstGeom prst="rect">
            <a:avLst/>
          </a:prstGeom>
        </p:spPr>
        <p:txBody>
          <a:bodyPr vert="horz" wrap="square" lIns="0" tIns="53975" rIns="0" bIns="0" rtlCol="0">
            <a:spAutoFit/>
          </a:bodyPr>
          <a:lstStyle/>
          <a:p>
            <a:pPr marL="12700" marR="5080">
              <a:lnSpc>
                <a:spcPts val="2590"/>
              </a:lnSpc>
              <a:spcBef>
                <a:spcPts val="425"/>
              </a:spcBef>
            </a:pPr>
            <a:r>
              <a:rPr sz="2400" spc="-50" dirty="0">
                <a:solidFill>
                  <a:srgbClr val="800000"/>
                </a:solidFill>
                <a:latin typeface="Liberation Sans Narrow"/>
                <a:cs typeface="Liberation Sans Narrow"/>
              </a:rPr>
              <a:t>Total </a:t>
            </a:r>
            <a:r>
              <a:rPr sz="2400" spc="-5" dirty="0">
                <a:solidFill>
                  <a:srgbClr val="800000"/>
                </a:solidFill>
                <a:latin typeface="Liberation Sans Narrow"/>
                <a:cs typeface="Liberation Sans Narrow"/>
              </a:rPr>
              <a:t>movement: 2</a:t>
            </a:r>
            <a:r>
              <a:rPr lang="en-CA" sz="2400" spc="-5" dirty="0">
                <a:solidFill>
                  <a:srgbClr val="800000"/>
                </a:solidFill>
                <a:latin typeface="Liberation Sans Narrow"/>
                <a:cs typeface="Liberation Sans Narrow"/>
              </a:rPr>
              <a:t>36</a:t>
            </a:r>
            <a:r>
              <a:rPr sz="2400" spc="-5" dirty="0">
                <a:solidFill>
                  <a:srgbClr val="800000"/>
                </a:solidFill>
                <a:latin typeface="Liberation Sans Narrow"/>
                <a:cs typeface="Liberation Sans Narrow"/>
              </a:rPr>
              <a:t> cylinders  </a:t>
            </a:r>
            <a:r>
              <a:rPr sz="2400" spc="-10" dirty="0">
                <a:solidFill>
                  <a:srgbClr val="800000"/>
                </a:solidFill>
                <a:latin typeface="Liberation Sans Narrow"/>
                <a:cs typeface="Liberation Sans Narrow"/>
              </a:rPr>
              <a:t>Average: </a:t>
            </a:r>
            <a:r>
              <a:rPr sz="2400" spc="-5" dirty="0">
                <a:solidFill>
                  <a:srgbClr val="800000"/>
                </a:solidFill>
                <a:latin typeface="Liberation Sans Narrow"/>
                <a:cs typeface="Liberation Sans Narrow"/>
              </a:rPr>
              <a:t>2</a:t>
            </a:r>
            <a:r>
              <a:rPr lang="en-CA" sz="2400" spc="-5" dirty="0">
                <a:solidFill>
                  <a:srgbClr val="800000"/>
                </a:solidFill>
                <a:latin typeface="Liberation Sans Narrow"/>
                <a:cs typeface="Liberation Sans Narrow"/>
              </a:rPr>
              <a:t>36</a:t>
            </a:r>
            <a:r>
              <a:rPr sz="2400" spc="-5" dirty="0">
                <a:solidFill>
                  <a:srgbClr val="800000"/>
                </a:solidFill>
                <a:latin typeface="Liberation Sans Narrow"/>
                <a:cs typeface="Liberation Sans Narrow"/>
              </a:rPr>
              <a:t>/8 </a:t>
            </a:r>
            <a:r>
              <a:rPr sz="2400" dirty="0">
                <a:solidFill>
                  <a:srgbClr val="800000"/>
                </a:solidFill>
                <a:latin typeface="Liberation Sans Narrow"/>
                <a:cs typeface="Liberation Sans Narrow"/>
              </a:rPr>
              <a:t>= </a:t>
            </a:r>
            <a:r>
              <a:rPr lang="en-CA" sz="2400" spc="-5" dirty="0">
                <a:solidFill>
                  <a:srgbClr val="800000"/>
                </a:solidFill>
                <a:latin typeface="Liberation Sans Narrow"/>
                <a:cs typeface="Liberation Sans Narrow"/>
              </a:rPr>
              <a:t>29.5</a:t>
            </a:r>
            <a:r>
              <a:rPr sz="2400" spc="-5" dirty="0">
                <a:solidFill>
                  <a:srgbClr val="800000"/>
                </a:solidFill>
                <a:latin typeface="Liberation Sans Narrow"/>
                <a:cs typeface="Liberation Sans Narrow"/>
              </a:rPr>
              <a:t> </a:t>
            </a:r>
            <a:r>
              <a:rPr sz="1800" spc="-5" dirty="0">
                <a:solidFill>
                  <a:srgbClr val="800000"/>
                </a:solidFill>
                <a:latin typeface="Liberation Sans Narrow"/>
                <a:cs typeface="Liberation Sans Narrow"/>
              </a:rPr>
              <a:t>(29.5 for</a:t>
            </a:r>
            <a:r>
              <a:rPr sz="1800" spc="80" dirty="0">
                <a:solidFill>
                  <a:srgbClr val="800000"/>
                </a:solidFill>
                <a:latin typeface="Liberation Sans Narrow"/>
                <a:cs typeface="Liberation Sans Narrow"/>
              </a:rPr>
              <a:t> </a:t>
            </a:r>
            <a:r>
              <a:rPr sz="1800" spc="-5" dirty="0">
                <a:solidFill>
                  <a:srgbClr val="800000"/>
                </a:solidFill>
                <a:latin typeface="Liberation Sans Narrow"/>
                <a:cs typeface="Liberation Sans Narrow"/>
              </a:rPr>
              <a:t>SSTF)</a:t>
            </a:r>
            <a:endParaRPr sz="1800" dirty="0">
              <a:latin typeface="Liberation Sans Narrow"/>
              <a:cs typeface="Liberation Sans Narrow"/>
            </a:endParaRPr>
          </a:p>
        </p:txBody>
      </p:sp>
      <p:sp>
        <p:nvSpPr>
          <p:cNvPr id="6" name="object 6"/>
          <p:cNvSpPr txBox="1"/>
          <p:nvPr/>
        </p:nvSpPr>
        <p:spPr>
          <a:xfrm>
            <a:off x="4880228" y="834897"/>
            <a:ext cx="9880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9999"/>
                </a:solidFill>
                <a:latin typeface="Arial"/>
                <a:cs typeface="Arial"/>
              </a:rPr>
              <a:t>dir</a:t>
            </a:r>
            <a:r>
              <a:rPr sz="2000" spc="5" dirty="0">
                <a:solidFill>
                  <a:srgbClr val="009999"/>
                </a:solidFill>
                <a:latin typeface="Arial"/>
                <a:cs typeface="Arial"/>
              </a:rPr>
              <a:t>e</a:t>
            </a:r>
            <a:r>
              <a:rPr sz="2000" dirty="0">
                <a:solidFill>
                  <a:srgbClr val="009999"/>
                </a:solidFill>
                <a:latin typeface="Arial"/>
                <a:cs typeface="Arial"/>
              </a:rPr>
              <a:t>ction</a:t>
            </a:r>
            <a:endParaRPr sz="2000">
              <a:latin typeface="Arial"/>
              <a:cs typeface="Arial"/>
            </a:endParaRPr>
          </a:p>
        </p:txBody>
      </p:sp>
      <p:sp>
        <p:nvSpPr>
          <p:cNvPr id="7" name="object 7"/>
          <p:cNvSpPr/>
          <p:nvPr/>
        </p:nvSpPr>
        <p:spPr>
          <a:xfrm>
            <a:off x="1600962" y="919987"/>
            <a:ext cx="4891405" cy="1285875"/>
          </a:xfrm>
          <a:custGeom>
            <a:avLst/>
            <a:gdLst/>
            <a:ahLst/>
            <a:cxnLst/>
            <a:rect l="l" t="t" r="r" b="b"/>
            <a:pathLst>
              <a:path w="4891405" h="1285875">
                <a:moveTo>
                  <a:pt x="471551" y="1200023"/>
                </a:moveTo>
                <a:lnTo>
                  <a:pt x="142875" y="1200023"/>
                </a:lnTo>
                <a:lnTo>
                  <a:pt x="142875" y="1142873"/>
                </a:lnTo>
                <a:lnTo>
                  <a:pt x="0" y="1214374"/>
                </a:lnTo>
                <a:lnTo>
                  <a:pt x="142875" y="1285748"/>
                </a:lnTo>
                <a:lnTo>
                  <a:pt x="142875" y="1228598"/>
                </a:lnTo>
                <a:lnTo>
                  <a:pt x="471551" y="1228598"/>
                </a:lnTo>
                <a:lnTo>
                  <a:pt x="471551" y="1200023"/>
                </a:lnTo>
                <a:close/>
              </a:path>
              <a:path w="4891405" h="1285875">
                <a:moveTo>
                  <a:pt x="4891151" y="57023"/>
                </a:moveTo>
                <a:lnTo>
                  <a:pt x="4562475" y="57150"/>
                </a:lnTo>
                <a:lnTo>
                  <a:pt x="4562475" y="0"/>
                </a:lnTo>
                <a:lnTo>
                  <a:pt x="4419600" y="71374"/>
                </a:lnTo>
                <a:lnTo>
                  <a:pt x="4562475" y="142875"/>
                </a:lnTo>
                <a:lnTo>
                  <a:pt x="4562475" y="85725"/>
                </a:lnTo>
                <a:lnTo>
                  <a:pt x="4891151" y="85598"/>
                </a:lnTo>
                <a:lnTo>
                  <a:pt x="4891151" y="57023"/>
                </a:lnTo>
                <a:close/>
              </a:path>
            </a:pathLst>
          </a:custGeom>
          <a:solidFill>
            <a:srgbClr val="009999"/>
          </a:solidFill>
        </p:spPr>
        <p:txBody>
          <a:bodyPr wrap="square" lIns="0" tIns="0" rIns="0" bIns="0" rtlCol="0"/>
          <a:lstStyle/>
          <a:p>
            <a:endParaRPr/>
          </a:p>
        </p:txBody>
      </p:sp>
      <p:sp>
        <p:nvSpPr>
          <p:cNvPr id="8" name="object 8"/>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2776322" cy="514350"/>
          </a:xfrm>
          <a:prstGeom prst="rect">
            <a:avLst/>
          </a:prstGeom>
        </p:spPr>
        <p:txBody>
          <a:bodyPr vert="horz" wrap="square" lIns="0" tIns="13335" rIns="0" bIns="0" rtlCol="0">
            <a:spAutoFit/>
          </a:bodyPr>
          <a:lstStyle/>
          <a:p>
            <a:pPr marL="12700">
              <a:lnSpc>
                <a:spcPct val="100000"/>
              </a:lnSpc>
              <a:spcBef>
                <a:spcPts val="105"/>
              </a:spcBef>
            </a:pPr>
            <a:r>
              <a:rPr spc="-5" dirty="0"/>
              <a:t>C-SCAN</a:t>
            </a:r>
          </a:p>
        </p:txBody>
      </p:sp>
      <p:sp>
        <p:nvSpPr>
          <p:cNvPr id="7" name="object 7"/>
          <p:cNvSpPr/>
          <p:nvPr/>
        </p:nvSpPr>
        <p:spPr>
          <a:xfrm>
            <a:off x="1006754" y="1454530"/>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2308225"/>
            <a:ext cx="228600" cy="237744"/>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1447800" y="1270317"/>
            <a:ext cx="7059295" cy="4317365"/>
          </a:xfrm>
          <a:prstGeom prst="rect">
            <a:avLst/>
          </a:prstGeom>
        </p:spPr>
        <p:txBody>
          <a:bodyPr vert="horz" wrap="square" lIns="0" tIns="60960" rIns="0" bIns="0" rtlCol="0">
            <a:spAutoFit/>
          </a:bodyPr>
          <a:lstStyle/>
          <a:p>
            <a:pPr marL="12700" marR="172720">
              <a:lnSpc>
                <a:spcPts val="3020"/>
              </a:lnSpc>
              <a:spcBef>
                <a:spcPts val="480"/>
              </a:spcBef>
            </a:pPr>
            <a:r>
              <a:rPr sz="2800" b="1" spc="-5" dirty="0">
                <a:solidFill>
                  <a:srgbClr val="006666"/>
                </a:solidFill>
                <a:latin typeface="Arial"/>
                <a:cs typeface="Arial"/>
              </a:rPr>
              <a:t>Fast return to the </a:t>
            </a:r>
            <a:r>
              <a:rPr sz="2800" b="1" dirty="0">
                <a:solidFill>
                  <a:srgbClr val="006666"/>
                </a:solidFill>
                <a:latin typeface="Arial"/>
                <a:cs typeface="Arial"/>
              </a:rPr>
              <a:t>start </a:t>
            </a:r>
            <a:r>
              <a:rPr sz="2800" b="1" spc="-5" dirty="0">
                <a:solidFill>
                  <a:srgbClr val="006666"/>
                </a:solidFill>
                <a:latin typeface="Arial"/>
                <a:cs typeface="Arial"/>
              </a:rPr>
              <a:t>(cylinder </a:t>
            </a:r>
            <a:r>
              <a:rPr sz="2800" b="1" dirty="0">
                <a:solidFill>
                  <a:srgbClr val="006666"/>
                </a:solidFill>
                <a:latin typeface="Arial"/>
                <a:cs typeface="Arial"/>
              </a:rPr>
              <a:t>0) </a:t>
            </a:r>
            <a:r>
              <a:rPr sz="2800" b="1" spc="-5" dirty="0">
                <a:solidFill>
                  <a:srgbClr val="006666"/>
                </a:solidFill>
                <a:latin typeface="Arial"/>
                <a:cs typeface="Arial"/>
              </a:rPr>
              <a:t>of the  disc </a:t>
            </a:r>
            <a:r>
              <a:rPr sz="2800" b="1" dirty="0">
                <a:solidFill>
                  <a:srgbClr val="006666"/>
                </a:solidFill>
                <a:latin typeface="Arial"/>
                <a:cs typeface="Arial"/>
              </a:rPr>
              <a:t>instead </a:t>
            </a:r>
            <a:r>
              <a:rPr sz="2800" b="1" spc="-5" dirty="0">
                <a:solidFill>
                  <a:srgbClr val="006666"/>
                </a:solidFill>
                <a:latin typeface="Arial"/>
                <a:cs typeface="Arial"/>
              </a:rPr>
              <a:t>of </a:t>
            </a:r>
            <a:r>
              <a:rPr sz="2800" b="1" dirty="0">
                <a:solidFill>
                  <a:srgbClr val="006666"/>
                </a:solidFill>
                <a:latin typeface="Arial"/>
                <a:cs typeface="Arial"/>
              </a:rPr>
              <a:t>reversing </a:t>
            </a:r>
            <a:r>
              <a:rPr sz="2800" b="1" spc="-5" dirty="0">
                <a:solidFill>
                  <a:srgbClr val="006666"/>
                </a:solidFill>
                <a:latin typeface="Arial"/>
                <a:cs typeface="Arial"/>
              </a:rPr>
              <a:t>the</a:t>
            </a:r>
            <a:r>
              <a:rPr sz="2800" b="1" spc="15" dirty="0">
                <a:solidFill>
                  <a:srgbClr val="006666"/>
                </a:solidFill>
                <a:latin typeface="Arial"/>
                <a:cs typeface="Arial"/>
              </a:rPr>
              <a:t> </a:t>
            </a:r>
            <a:r>
              <a:rPr sz="2800" b="1" spc="-5" dirty="0">
                <a:solidFill>
                  <a:srgbClr val="006666"/>
                </a:solidFill>
                <a:latin typeface="Arial"/>
                <a:cs typeface="Arial"/>
              </a:rPr>
              <a:t>direction</a:t>
            </a:r>
            <a:endParaRPr sz="2800" dirty="0">
              <a:latin typeface="Arial"/>
              <a:cs typeface="Arial"/>
            </a:endParaRPr>
          </a:p>
          <a:p>
            <a:pPr marL="12700" marR="651510">
              <a:lnSpc>
                <a:spcPts val="3020"/>
              </a:lnSpc>
              <a:spcBef>
                <a:spcPts val="680"/>
              </a:spcBef>
            </a:pPr>
            <a:r>
              <a:rPr sz="2800" b="1" spc="-5" dirty="0">
                <a:solidFill>
                  <a:srgbClr val="006666"/>
                </a:solidFill>
                <a:latin typeface="Arial"/>
                <a:cs typeface="Arial"/>
              </a:rPr>
              <a:t>Assumption: the return mechanism is  much faster than the time to </a:t>
            </a:r>
            <a:r>
              <a:rPr sz="2800" b="1" dirty="0">
                <a:solidFill>
                  <a:srgbClr val="006666"/>
                </a:solidFill>
                <a:latin typeface="Arial"/>
                <a:cs typeface="Arial"/>
              </a:rPr>
              <a:t>visit </a:t>
            </a:r>
            <a:r>
              <a:rPr sz="2800" b="1" spc="-5" dirty="0">
                <a:solidFill>
                  <a:srgbClr val="006666"/>
                </a:solidFill>
                <a:latin typeface="Arial"/>
                <a:cs typeface="Arial"/>
              </a:rPr>
              <a:t>the  cylinders</a:t>
            </a:r>
            <a:endParaRPr sz="2800" dirty="0">
              <a:latin typeface="Arial"/>
              <a:cs typeface="Arial"/>
            </a:endParaRPr>
          </a:p>
          <a:p>
            <a:pPr>
              <a:lnSpc>
                <a:spcPct val="100000"/>
              </a:lnSpc>
              <a:spcBef>
                <a:spcPts val="30"/>
              </a:spcBef>
            </a:pPr>
            <a:endParaRPr sz="3500" dirty="0">
              <a:latin typeface="Arial"/>
              <a:cs typeface="Arial"/>
            </a:endParaRPr>
          </a:p>
          <a:p>
            <a:pPr marL="12700">
              <a:lnSpc>
                <a:spcPct val="100000"/>
              </a:lnSpc>
            </a:pPr>
            <a:r>
              <a:rPr sz="3200" b="1" dirty="0">
                <a:solidFill>
                  <a:srgbClr val="336699"/>
                </a:solidFill>
                <a:latin typeface="Liberation Sans Narrow"/>
                <a:cs typeface="Liberation Sans Narrow"/>
              </a:rPr>
              <a:t>C-LOOK</a:t>
            </a:r>
            <a:r>
              <a:rPr lang="en-CA" sz="3200" b="1" dirty="0">
                <a:solidFill>
                  <a:srgbClr val="336699"/>
                </a:solidFill>
                <a:latin typeface="Liberation Sans Narrow"/>
                <a:cs typeface="Liberation Sans Narrow"/>
              </a:rPr>
              <a:t> (Scan)</a:t>
            </a:r>
            <a:endParaRPr sz="3200" dirty="0">
              <a:latin typeface="Liberation Sans Narrow"/>
              <a:cs typeface="Liberation Sans Narrow"/>
            </a:endParaRPr>
          </a:p>
          <a:p>
            <a:pPr marL="12700" marR="5080">
              <a:lnSpc>
                <a:spcPts val="3030"/>
              </a:lnSpc>
              <a:spcBef>
                <a:spcPts val="705"/>
              </a:spcBef>
            </a:pPr>
            <a:r>
              <a:rPr sz="2800" b="1" spc="-5" dirty="0">
                <a:solidFill>
                  <a:srgbClr val="006666"/>
                </a:solidFill>
                <a:latin typeface="Arial"/>
                <a:cs typeface="Arial"/>
              </a:rPr>
              <a:t>Same idea, </a:t>
            </a:r>
            <a:r>
              <a:rPr sz="2800" b="1" spc="-10" dirty="0">
                <a:solidFill>
                  <a:srgbClr val="006666"/>
                </a:solidFill>
                <a:latin typeface="Arial"/>
                <a:cs typeface="Arial"/>
              </a:rPr>
              <a:t>but </a:t>
            </a:r>
            <a:r>
              <a:rPr sz="2800" b="1" spc="-5" dirty="0">
                <a:solidFill>
                  <a:srgbClr val="006666"/>
                </a:solidFill>
                <a:latin typeface="Arial"/>
                <a:cs typeface="Arial"/>
              </a:rPr>
              <a:t>instead of going back to  </a:t>
            </a:r>
            <a:r>
              <a:rPr sz="2800" b="1" spc="-10" dirty="0">
                <a:solidFill>
                  <a:srgbClr val="006666"/>
                </a:solidFill>
                <a:latin typeface="Arial"/>
                <a:cs typeface="Arial"/>
              </a:rPr>
              <a:t>cylinder </a:t>
            </a:r>
            <a:r>
              <a:rPr sz="2800" b="1" dirty="0">
                <a:solidFill>
                  <a:srgbClr val="006666"/>
                </a:solidFill>
                <a:latin typeface="Arial"/>
                <a:cs typeface="Arial"/>
              </a:rPr>
              <a:t>0, </a:t>
            </a:r>
            <a:r>
              <a:rPr sz="2800" b="1" spc="-5" dirty="0">
                <a:solidFill>
                  <a:srgbClr val="006666"/>
                </a:solidFill>
                <a:latin typeface="Arial"/>
                <a:cs typeface="Arial"/>
              </a:rPr>
              <a:t>going back to the first </a:t>
            </a:r>
            <a:r>
              <a:rPr sz="2800" b="1" spc="-10" dirty="0">
                <a:solidFill>
                  <a:srgbClr val="006666"/>
                </a:solidFill>
                <a:latin typeface="Arial"/>
                <a:cs typeface="Arial"/>
              </a:rPr>
              <a:t>cylinder  </a:t>
            </a:r>
            <a:r>
              <a:rPr sz="2800" b="1" spc="-5" dirty="0">
                <a:solidFill>
                  <a:srgbClr val="006666"/>
                </a:solidFill>
                <a:latin typeface="Arial"/>
                <a:cs typeface="Arial"/>
              </a:rPr>
              <a:t>that has a</a:t>
            </a:r>
            <a:r>
              <a:rPr sz="2800" b="1" spc="20" dirty="0">
                <a:solidFill>
                  <a:srgbClr val="006666"/>
                </a:solidFill>
                <a:latin typeface="Arial"/>
                <a:cs typeface="Arial"/>
              </a:rPr>
              <a:t> </a:t>
            </a:r>
            <a:r>
              <a:rPr sz="2800" b="1" spc="-5" dirty="0">
                <a:solidFill>
                  <a:srgbClr val="006666"/>
                </a:solidFill>
                <a:latin typeface="Arial"/>
                <a:cs typeface="Arial"/>
              </a:rPr>
              <a:t>query</a:t>
            </a:r>
            <a:endParaRPr sz="2800" dirty="0">
              <a:latin typeface="Arial"/>
              <a:cs typeface="Arial"/>
            </a:endParaRPr>
          </a:p>
        </p:txBody>
      </p:sp>
      <p:sp>
        <p:nvSpPr>
          <p:cNvPr id="17" name="object 17"/>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3614522" cy="514350"/>
          </a:xfrm>
          <a:prstGeom prst="rect">
            <a:avLst/>
          </a:prstGeom>
        </p:spPr>
        <p:txBody>
          <a:bodyPr vert="horz" wrap="square" lIns="0" tIns="13335" rIns="0" bIns="0" rtlCol="0">
            <a:spAutoFit/>
          </a:bodyPr>
          <a:lstStyle/>
          <a:p>
            <a:pPr marL="12700">
              <a:lnSpc>
                <a:spcPct val="100000"/>
              </a:lnSpc>
              <a:spcBef>
                <a:spcPts val="105"/>
              </a:spcBef>
            </a:pPr>
            <a:r>
              <a:rPr dirty="0"/>
              <a:t>C-SCAN</a:t>
            </a:r>
            <a:r>
              <a:rPr spc="-60" dirty="0"/>
              <a:t> </a:t>
            </a:r>
            <a:r>
              <a:rPr dirty="0"/>
              <a:t>(Cont.)</a:t>
            </a:r>
          </a:p>
        </p:txBody>
      </p:sp>
      <p:grpSp>
        <p:nvGrpSpPr>
          <p:cNvPr id="7" name="object 7"/>
          <p:cNvGrpSpPr/>
          <p:nvPr/>
        </p:nvGrpSpPr>
        <p:grpSpPr>
          <a:xfrm>
            <a:off x="762000" y="1197610"/>
            <a:ext cx="7496809" cy="5312410"/>
            <a:chOff x="762000" y="1197610"/>
            <a:chExt cx="7496809" cy="5312410"/>
          </a:xfrm>
        </p:grpSpPr>
        <p:sp>
          <p:nvSpPr>
            <p:cNvPr id="8" name="object 8"/>
            <p:cNvSpPr/>
            <p:nvPr/>
          </p:nvSpPr>
          <p:spPr>
            <a:xfrm>
              <a:off x="800100" y="1235964"/>
              <a:ext cx="7420356" cy="52364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62000" y="1197609"/>
              <a:ext cx="7496809" cy="5312410"/>
            </a:xfrm>
            <a:custGeom>
              <a:avLst/>
              <a:gdLst/>
              <a:ahLst/>
              <a:cxnLst/>
              <a:rect l="l" t="t" r="r" b="b"/>
              <a:pathLst>
                <a:path w="7496809" h="5312409">
                  <a:moveTo>
                    <a:pt x="7471156" y="25400"/>
                  </a:moveTo>
                  <a:lnTo>
                    <a:pt x="25400" y="25400"/>
                  </a:lnTo>
                  <a:lnTo>
                    <a:pt x="25400" y="38100"/>
                  </a:lnTo>
                  <a:lnTo>
                    <a:pt x="25400" y="5274310"/>
                  </a:lnTo>
                  <a:lnTo>
                    <a:pt x="25400" y="5287010"/>
                  </a:lnTo>
                  <a:lnTo>
                    <a:pt x="7471156" y="5287010"/>
                  </a:lnTo>
                  <a:lnTo>
                    <a:pt x="7471156" y="5274830"/>
                  </a:lnTo>
                  <a:lnTo>
                    <a:pt x="7471156" y="5274310"/>
                  </a:lnTo>
                  <a:lnTo>
                    <a:pt x="7471156" y="38354"/>
                  </a:lnTo>
                  <a:lnTo>
                    <a:pt x="7458456" y="38354"/>
                  </a:lnTo>
                  <a:lnTo>
                    <a:pt x="7458456" y="5274310"/>
                  </a:lnTo>
                  <a:lnTo>
                    <a:pt x="38100" y="5274310"/>
                  </a:lnTo>
                  <a:lnTo>
                    <a:pt x="38100" y="38100"/>
                  </a:lnTo>
                  <a:lnTo>
                    <a:pt x="7471156" y="38100"/>
                  </a:lnTo>
                  <a:lnTo>
                    <a:pt x="7471156" y="25400"/>
                  </a:lnTo>
                  <a:close/>
                </a:path>
                <a:path w="7496809" h="5312409">
                  <a:moveTo>
                    <a:pt x="7496556" y="0"/>
                  </a:moveTo>
                  <a:lnTo>
                    <a:pt x="0" y="0"/>
                  </a:lnTo>
                  <a:lnTo>
                    <a:pt x="0" y="12700"/>
                  </a:lnTo>
                  <a:lnTo>
                    <a:pt x="0" y="5299710"/>
                  </a:lnTo>
                  <a:lnTo>
                    <a:pt x="0" y="5312410"/>
                  </a:lnTo>
                  <a:lnTo>
                    <a:pt x="7496556" y="5312410"/>
                  </a:lnTo>
                  <a:lnTo>
                    <a:pt x="7496556" y="5300218"/>
                  </a:lnTo>
                  <a:lnTo>
                    <a:pt x="7496556" y="5299710"/>
                  </a:lnTo>
                  <a:lnTo>
                    <a:pt x="7496556" y="12954"/>
                  </a:lnTo>
                  <a:lnTo>
                    <a:pt x="7483856" y="12954"/>
                  </a:lnTo>
                  <a:lnTo>
                    <a:pt x="7483856" y="5299710"/>
                  </a:lnTo>
                  <a:lnTo>
                    <a:pt x="12700" y="5299710"/>
                  </a:lnTo>
                  <a:lnTo>
                    <a:pt x="12700" y="12700"/>
                  </a:lnTo>
                  <a:lnTo>
                    <a:pt x="7496556" y="12700"/>
                  </a:lnTo>
                  <a:lnTo>
                    <a:pt x="7496556" y="0"/>
                  </a:lnTo>
                  <a:close/>
                </a:path>
              </a:pathLst>
            </a:custGeom>
            <a:solidFill>
              <a:srgbClr val="CC6600"/>
            </a:solidFill>
          </p:spPr>
          <p:txBody>
            <a:bodyPr wrap="square" lIns="0" tIns="0" rIns="0" bIns="0" rtlCol="0"/>
            <a:lstStyle/>
            <a:p>
              <a:endParaRPr/>
            </a:p>
          </p:txBody>
        </p:sp>
      </p:grpSp>
      <p:sp>
        <p:nvSpPr>
          <p:cNvPr id="10" name="object 10"/>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16</a:t>
            </a:fld>
            <a:endParaRPr sz="1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18</a:t>
            </a:r>
            <a:endParaRPr sz="1400">
              <a:latin typeface="Arial"/>
              <a:cs typeface="Arial"/>
            </a:endParaRPr>
          </a:p>
        </p:txBody>
      </p:sp>
      <p:sp>
        <p:nvSpPr>
          <p:cNvPr id="7" name="object 7"/>
          <p:cNvSpPr txBox="1">
            <a:spLocks noGrp="1"/>
          </p:cNvSpPr>
          <p:nvPr>
            <p:ph type="title"/>
          </p:nvPr>
        </p:nvSpPr>
        <p:spPr>
          <a:xfrm>
            <a:off x="1070254" y="144221"/>
            <a:ext cx="2130146" cy="514350"/>
          </a:xfrm>
          <a:prstGeom prst="rect">
            <a:avLst/>
          </a:prstGeom>
        </p:spPr>
        <p:txBody>
          <a:bodyPr vert="horz" wrap="square" lIns="0" tIns="13335" rIns="0" bIns="0" rtlCol="0">
            <a:spAutoFit/>
          </a:bodyPr>
          <a:lstStyle/>
          <a:p>
            <a:pPr marL="12700">
              <a:lnSpc>
                <a:spcPct val="100000"/>
              </a:lnSpc>
              <a:spcBef>
                <a:spcPts val="105"/>
              </a:spcBef>
            </a:pPr>
            <a:r>
              <a:rPr spc="-5" dirty="0"/>
              <a:t>C</a:t>
            </a:r>
            <a:r>
              <a:rPr dirty="0"/>
              <a:t>-LO</a:t>
            </a:r>
            <a:r>
              <a:rPr spc="-10" dirty="0"/>
              <a:t>O</a:t>
            </a:r>
            <a:r>
              <a:rPr dirty="0"/>
              <a:t>K</a:t>
            </a:r>
          </a:p>
        </p:txBody>
      </p:sp>
      <p:sp>
        <p:nvSpPr>
          <p:cNvPr id="8" name="object 8"/>
          <p:cNvSpPr/>
          <p:nvPr/>
        </p:nvSpPr>
        <p:spPr>
          <a:xfrm>
            <a:off x="1219200" y="685800"/>
            <a:ext cx="6938772" cy="4765548"/>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494539" y="5844072"/>
            <a:ext cx="9525000" cy="751488"/>
          </a:xfrm>
          <a:prstGeom prst="rect">
            <a:avLst/>
          </a:prstGeom>
        </p:spPr>
        <p:txBody>
          <a:bodyPr vert="horz" wrap="square" lIns="0" tIns="12700" rIns="0" bIns="0" rtlCol="0">
            <a:spAutoFit/>
          </a:bodyPr>
          <a:lstStyle/>
          <a:p>
            <a:pPr marL="570865">
              <a:lnSpc>
                <a:spcPct val="100000"/>
              </a:lnSpc>
              <a:spcBef>
                <a:spcPts val="100"/>
              </a:spcBef>
            </a:pPr>
            <a:r>
              <a:rPr lang="en-CA" sz="1600" spc="-5" dirty="0">
                <a:solidFill>
                  <a:srgbClr val="800000"/>
                </a:solidFill>
                <a:latin typeface="Liberation Sans Narrow"/>
                <a:cs typeface="Liberation Sans Narrow"/>
              </a:rPr>
              <a:t>Time units travelled is </a:t>
            </a:r>
            <a:r>
              <a:rPr sz="1600" spc="-5" dirty="0">
                <a:solidFill>
                  <a:srgbClr val="800000"/>
                </a:solidFill>
                <a:latin typeface="Liberation Sans Narrow"/>
                <a:cs typeface="Liberation Sans Narrow"/>
              </a:rPr>
              <a:t>153 without considering the return (19.1 on average) </a:t>
            </a:r>
            <a:r>
              <a:rPr sz="1600" dirty="0">
                <a:solidFill>
                  <a:srgbClr val="800000"/>
                </a:solidFill>
                <a:latin typeface="Liberation Sans Narrow"/>
                <a:cs typeface="Liberation Sans Narrow"/>
              </a:rPr>
              <a:t>(26 </a:t>
            </a:r>
            <a:r>
              <a:rPr sz="1600" spc="-5" dirty="0">
                <a:solidFill>
                  <a:srgbClr val="800000"/>
                </a:solidFill>
                <a:latin typeface="Liberation Sans Narrow"/>
                <a:cs typeface="Liberation Sans Narrow"/>
              </a:rPr>
              <a:t>for</a:t>
            </a:r>
            <a:r>
              <a:rPr sz="1600" spc="195" dirty="0">
                <a:solidFill>
                  <a:srgbClr val="800000"/>
                </a:solidFill>
                <a:latin typeface="Liberation Sans Narrow"/>
                <a:cs typeface="Liberation Sans Narrow"/>
              </a:rPr>
              <a:t> </a:t>
            </a:r>
            <a:r>
              <a:rPr sz="1600" dirty="0">
                <a:solidFill>
                  <a:srgbClr val="800000"/>
                </a:solidFill>
                <a:latin typeface="Liberation Sans Narrow"/>
                <a:cs typeface="Liberation Sans Narrow"/>
              </a:rPr>
              <a:t>SCAN)</a:t>
            </a:r>
            <a:endParaRPr sz="1600" dirty="0">
              <a:latin typeface="Liberation Sans Narrow"/>
              <a:cs typeface="Liberation Sans Narrow"/>
            </a:endParaRPr>
          </a:p>
          <a:p>
            <a:pPr marL="570865">
              <a:lnSpc>
                <a:spcPct val="100000"/>
              </a:lnSpc>
            </a:pPr>
            <a:r>
              <a:rPr sz="1600" spc="-5" dirty="0">
                <a:solidFill>
                  <a:srgbClr val="800000"/>
                </a:solidFill>
                <a:latin typeface="Liberation Sans Narrow"/>
                <a:cs typeface="Liberation Sans Narrow"/>
              </a:rPr>
              <a:t>BUT 322 with </a:t>
            </a:r>
            <a:r>
              <a:rPr sz="1600" dirty="0">
                <a:solidFill>
                  <a:srgbClr val="800000"/>
                </a:solidFill>
                <a:latin typeface="Liberation Sans Narrow"/>
                <a:cs typeface="Liberation Sans Narrow"/>
              </a:rPr>
              <a:t>return </a:t>
            </a:r>
            <a:r>
              <a:rPr sz="1600" spc="-5" dirty="0">
                <a:solidFill>
                  <a:srgbClr val="800000"/>
                </a:solidFill>
                <a:latin typeface="Liberation Sans Narrow"/>
                <a:cs typeface="Liberation Sans Narrow"/>
              </a:rPr>
              <a:t>(40.25 on</a:t>
            </a:r>
            <a:r>
              <a:rPr sz="1600" spc="55" dirty="0">
                <a:solidFill>
                  <a:srgbClr val="800000"/>
                </a:solidFill>
                <a:latin typeface="Liberation Sans Narrow"/>
                <a:cs typeface="Liberation Sans Narrow"/>
              </a:rPr>
              <a:t> </a:t>
            </a:r>
            <a:r>
              <a:rPr sz="1600" spc="-5" dirty="0">
                <a:solidFill>
                  <a:srgbClr val="800000"/>
                </a:solidFill>
                <a:latin typeface="Liberation Sans Narrow"/>
                <a:cs typeface="Liberation Sans Narrow"/>
              </a:rPr>
              <a:t>average)</a:t>
            </a:r>
            <a:r>
              <a:rPr lang="en-CA" sz="1600" spc="-5" dirty="0">
                <a:solidFill>
                  <a:srgbClr val="800000"/>
                </a:solidFill>
                <a:latin typeface="Liberation Sans Narrow"/>
                <a:cs typeface="Liberation Sans Narrow"/>
              </a:rPr>
              <a:t>. Normally </a:t>
            </a:r>
            <a:r>
              <a:rPr sz="1600" spc="-5" dirty="0">
                <a:solidFill>
                  <a:srgbClr val="800000"/>
                </a:solidFill>
                <a:latin typeface="Liberation Sans Narrow"/>
                <a:cs typeface="Liberation Sans Narrow"/>
              </a:rPr>
              <a:t>the return will be quick so the actual cost will be between</a:t>
            </a:r>
            <a:r>
              <a:rPr sz="1600" dirty="0">
                <a:solidFill>
                  <a:srgbClr val="800000"/>
                </a:solidFill>
                <a:latin typeface="Liberation Sans Narrow"/>
                <a:cs typeface="Liberation Sans Narrow"/>
              </a:rPr>
              <a:t> </a:t>
            </a:r>
            <a:r>
              <a:rPr sz="1600" spc="-5" dirty="0">
                <a:solidFill>
                  <a:srgbClr val="800000"/>
                </a:solidFill>
                <a:latin typeface="Liberation Sans Narrow"/>
                <a:cs typeface="Liberation Sans Narrow"/>
              </a:rPr>
              <a:t>the</a:t>
            </a:r>
            <a:r>
              <a:rPr lang="en-CA" sz="1600" spc="-5" dirty="0">
                <a:solidFill>
                  <a:srgbClr val="800000"/>
                </a:solidFill>
                <a:latin typeface="Liberation Sans Narrow"/>
                <a:cs typeface="Liberation Sans Narrow"/>
              </a:rPr>
              <a:t>m</a:t>
            </a:r>
            <a:endParaRPr sz="1600" dirty="0">
              <a:latin typeface="Liberation Sans Narrow"/>
              <a:cs typeface="Liberation Sans Narrow"/>
            </a:endParaRPr>
          </a:p>
        </p:txBody>
      </p:sp>
      <p:sp>
        <p:nvSpPr>
          <p:cNvPr id="10" name="object 10"/>
          <p:cNvSpPr txBox="1"/>
          <p:nvPr/>
        </p:nvSpPr>
        <p:spPr>
          <a:xfrm>
            <a:off x="3660775" y="4594936"/>
            <a:ext cx="192278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return: 169</a:t>
            </a:r>
            <a:r>
              <a:rPr sz="2400" spc="-100" dirty="0">
                <a:solidFill>
                  <a:srgbClr val="009999"/>
                </a:solidFill>
                <a:latin typeface="Times New Roman"/>
                <a:cs typeface="Times New Roman"/>
              </a:rPr>
              <a:t> </a:t>
            </a:r>
            <a:r>
              <a:rPr sz="2400" dirty="0">
                <a:solidFill>
                  <a:srgbClr val="009999"/>
                </a:solidFill>
                <a:latin typeface="Times New Roman"/>
                <a:cs typeface="Times New Roman"/>
              </a:rPr>
              <a:t>(??)</a:t>
            </a:r>
            <a:endParaRPr sz="2400">
              <a:latin typeface="Times New Roman"/>
              <a:cs typeface="Times New Roman"/>
            </a:endParaRPr>
          </a:p>
        </p:txBody>
      </p:sp>
      <p:sp>
        <p:nvSpPr>
          <p:cNvPr id="11" name="object 11"/>
          <p:cNvSpPr txBox="1"/>
          <p:nvPr/>
        </p:nvSpPr>
        <p:spPr>
          <a:xfrm>
            <a:off x="5032628" y="901953"/>
            <a:ext cx="1304925" cy="321242"/>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9999"/>
                </a:solidFill>
                <a:latin typeface="Arial"/>
                <a:cs typeface="Arial"/>
              </a:rPr>
              <a:t>direction</a:t>
            </a:r>
            <a:r>
              <a:rPr sz="2000" spc="-95" dirty="0">
                <a:solidFill>
                  <a:srgbClr val="009999"/>
                </a:solidFill>
                <a:latin typeface="Arial"/>
                <a:cs typeface="Arial"/>
              </a:rPr>
              <a:t> </a:t>
            </a:r>
            <a:r>
              <a:rPr lang="en-CA" sz="2000" spc="-95" dirty="0">
                <a:solidFill>
                  <a:srgbClr val="009999"/>
                </a:solidFill>
                <a:latin typeface="Arial"/>
                <a:cs typeface="Arial"/>
                <a:sym typeface="Wingdings" panose="05000000000000000000" pitchFamily="2" charset="2"/>
              </a:rPr>
              <a:t></a:t>
            </a:r>
            <a:endParaRPr sz="2000" dirty="0">
              <a:latin typeface="Wingdings"/>
              <a:cs typeface="Wingdings"/>
            </a:endParaRPr>
          </a:p>
        </p:txBody>
      </p:sp>
      <p:sp>
        <p:nvSpPr>
          <p:cNvPr id="12" name="object 12"/>
          <p:cNvSpPr/>
          <p:nvPr/>
        </p:nvSpPr>
        <p:spPr>
          <a:xfrm>
            <a:off x="3563111" y="2039111"/>
            <a:ext cx="704850" cy="190500"/>
          </a:xfrm>
          <a:custGeom>
            <a:avLst/>
            <a:gdLst/>
            <a:ahLst/>
            <a:cxnLst/>
            <a:rect l="l" t="t" r="r" b="b"/>
            <a:pathLst>
              <a:path w="704850" h="190500">
                <a:moveTo>
                  <a:pt x="514350" y="0"/>
                </a:moveTo>
                <a:lnTo>
                  <a:pt x="514350" y="190500"/>
                </a:lnTo>
                <a:lnTo>
                  <a:pt x="666750" y="114300"/>
                </a:lnTo>
                <a:lnTo>
                  <a:pt x="533400" y="114300"/>
                </a:lnTo>
                <a:lnTo>
                  <a:pt x="533400" y="76200"/>
                </a:lnTo>
                <a:lnTo>
                  <a:pt x="666750" y="76200"/>
                </a:lnTo>
                <a:lnTo>
                  <a:pt x="514350" y="0"/>
                </a:lnTo>
                <a:close/>
              </a:path>
              <a:path w="704850" h="190500">
                <a:moveTo>
                  <a:pt x="514350" y="76200"/>
                </a:moveTo>
                <a:lnTo>
                  <a:pt x="0" y="76200"/>
                </a:lnTo>
                <a:lnTo>
                  <a:pt x="0" y="114300"/>
                </a:lnTo>
                <a:lnTo>
                  <a:pt x="514350" y="114300"/>
                </a:lnTo>
                <a:lnTo>
                  <a:pt x="514350" y="76200"/>
                </a:lnTo>
                <a:close/>
              </a:path>
              <a:path w="704850" h="190500">
                <a:moveTo>
                  <a:pt x="666750" y="76200"/>
                </a:moveTo>
                <a:lnTo>
                  <a:pt x="533400" y="76200"/>
                </a:lnTo>
                <a:lnTo>
                  <a:pt x="533400" y="114300"/>
                </a:lnTo>
                <a:lnTo>
                  <a:pt x="666750" y="114300"/>
                </a:lnTo>
                <a:lnTo>
                  <a:pt x="704850" y="95250"/>
                </a:lnTo>
                <a:lnTo>
                  <a:pt x="666750" y="76200"/>
                </a:lnTo>
                <a:close/>
              </a:path>
            </a:pathLst>
          </a:custGeom>
          <a:solidFill>
            <a:srgbClr val="009999"/>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7576922" cy="514350"/>
          </a:xfrm>
          <a:prstGeom prst="rect">
            <a:avLst/>
          </a:prstGeom>
        </p:spPr>
        <p:txBody>
          <a:bodyPr vert="horz" wrap="square" lIns="0" tIns="13335" rIns="0" bIns="0" rtlCol="0">
            <a:spAutoFit/>
          </a:bodyPr>
          <a:lstStyle/>
          <a:p>
            <a:pPr marL="12700">
              <a:lnSpc>
                <a:spcPct val="100000"/>
              </a:lnSpc>
              <a:spcBef>
                <a:spcPts val="105"/>
              </a:spcBef>
            </a:pPr>
            <a:r>
              <a:rPr dirty="0"/>
              <a:t>C-LOOK </a:t>
            </a:r>
            <a:r>
              <a:rPr spc="-5" dirty="0"/>
              <a:t>with </a:t>
            </a:r>
            <a:r>
              <a:rPr dirty="0"/>
              <a:t>opposite </a:t>
            </a:r>
            <a:r>
              <a:rPr spc="-5" dirty="0"/>
              <a:t>initial</a:t>
            </a:r>
            <a:r>
              <a:rPr spc="-135" dirty="0"/>
              <a:t> </a:t>
            </a:r>
            <a:r>
              <a:rPr dirty="0"/>
              <a:t>direction</a:t>
            </a:r>
          </a:p>
        </p:txBody>
      </p:sp>
      <p:sp>
        <p:nvSpPr>
          <p:cNvPr id="7" name="object 7"/>
          <p:cNvSpPr/>
          <p:nvPr/>
        </p:nvSpPr>
        <p:spPr>
          <a:xfrm>
            <a:off x="1113320" y="1524000"/>
            <a:ext cx="6925779" cy="12954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753362" y="2916059"/>
            <a:ext cx="5562600" cy="2418715"/>
          </a:xfrm>
          <a:custGeom>
            <a:avLst/>
            <a:gdLst/>
            <a:ahLst/>
            <a:cxnLst/>
            <a:rect l="l" t="t" r="r" b="b"/>
            <a:pathLst>
              <a:path w="5562600" h="2418715">
                <a:moveTo>
                  <a:pt x="1808708" y="2200833"/>
                </a:moveTo>
                <a:lnTo>
                  <a:pt x="1808607" y="2179561"/>
                </a:lnTo>
                <a:lnTo>
                  <a:pt x="1808607" y="2178901"/>
                </a:lnTo>
                <a:lnTo>
                  <a:pt x="1800301" y="2158631"/>
                </a:lnTo>
                <a:lnTo>
                  <a:pt x="1784350" y="2142604"/>
                </a:lnTo>
                <a:lnTo>
                  <a:pt x="1763318" y="2133993"/>
                </a:lnTo>
                <a:lnTo>
                  <a:pt x="1741385" y="2134095"/>
                </a:lnTo>
                <a:lnTo>
                  <a:pt x="1721116" y="2142401"/>
                </a:lnTo>
                <a:lnTo>
                  <a:pt x="1705102" y="2158352"/>
                </a:lnTo>
                <a:lnTo>
                  <a:pt x="1696681" y="2178901"/>
                </a:lnTo>
                <a:lnTo>
                  <a:pt x="1696593" y="2201316"/>
                </a:lnTo>
                <a:lnTo>
                  <a:pt x="1704886" y="2221585"/>
                </a:lnTo>
                <a:lnTo>
                  <a:pt x="1707172" y="2223884"/>
                </a:lnTo>
                <a:lnTo>
                  <a:pt x="1647723" y="2313051"/>
                </a:lnTo>
                <a:lnTo>
                  <a:pt x="1616075" y="2291969"/>
                </a:lnTo>
                <a:lnTo>
                  <a:pt x="1600200" y="2418702"/>
                </a:lnTo>
                <a:lnTo>
                  <a:pt x="1711198" y="2355329"/>
                </a:lnTo>
                <a:lnTo>
                  <a:pt x="1703184" y="2349995"/>
                </a:lnTo>
                <a:lnTo>
                  <a:pt x="1679448" y="2334183"/>
                </a:lnTo>
                <a:lnTo>
                  <a:pt x="1738896" y="2245004"/>
                </a:lnTo>
                <a:lnTo>
                  <a:pt x="1741868" y="2246223"/>
                </a:lnTo>
                <a:lnTo>
                  <a:pt x="1763801" y="2246109"/>
                </a:lnTo>
                <a:lnTo>
                  <a:pt x="1784070" y="2237816"/>
                </a:lnTo>
                <a:lnTo>
                  <a:pt x="1800098" y="2221852"/>
                </a:lnTo>
                <a:lnTo>
                  <a:pt x="1808708" y="2200833"/>
                </a:lnTo>
                <a:close/>
              </a:path>
              <a:path w="5562600" h="2418715">
                <a:moveTo>
                  <a:pt x="5466842" y="1267955"/>
                </a:moveTo>
                <a:lnTo>
                  <a:pt x="5444744" y="1230223"/>
                </a:lnTo>
                <a:lnTo>
                  <a:pt x="5402453" y="1219060"/>
                </a:lnTo>
                <a:lnTo>
                  <a:pt x="5381041" y="1226553"/>
                </a:lnTo>
                <a:lnTo>
                  <a:pt x="5364708" y="1241158"/>
                </a:lnTo>
                <a:lnTo>
                  <a:pt x="5355031" y="1260817"/>
                </a:lnTo>
                <a:lnTo>
                  <a:pt x="5354828" y="1263992"/>
                </a:lnTo>
                <a:lnTo>
                  <a:pt x="3844493" y="1469986"/>
                </a:lnTo>
                <a:lnTo>
                  <a:pt x="3839337" y="1432293"/>
                </a:lnTo>
                <a:lnTo>
                  <a:pt x="3780853" y="1472196"/>
                </a:lnTo>
                <a:lnTo>
                  <a:pt x="3765550" y="1456804"/>
                </a:lnTo>
                <a:lnTo>
                  <a:pt x="3744518" y="1448193"/>
                </a:lnTo>
                <a:lnTo>
                  <a:pt x="3722586" y="1448295"/>
                </a:lnTo>
                <a:lnTo>
                  <a:pt x="3702316" y="1456601"/>
                </a:lnTo>
                <a:lnTo>
                  <a:pt x="3686302" y="1472552"/>
                </a:lnTo>
                <a:lnTo>
                  <a:pt x="3677882" y="1493100"/>
                </a:lnTo>
                <a:lnTo>
                  <a:pt x="3677793" y="1515516"/>
                </a:lnTo>
                <a:lnTo>
                  <a:pt x="3686086" y="1535785"/>
                </a:lnTo>
                <a:lnTo>
                  <a:pt x="3688372" y="1538084"/>
                </a:lnTo>
                <a:lnTo>
                  <a:pt x="3628923" y="1627251"/>
                </a:lnTo>
                <a:lnTo>
                  <a:pt x="3597275" y="1606156"/>
                </a:lnTo>
                <a:lnTo>
                  <a:pt x="3588410" y="1676920"/>
                </a:lnTo>
                <a:lnTo>
                  <a:pt x="3570224" y="1676895"/>
                </a:lnTo>
                <a:lnTo>
                  <a:pt x="3549269" y="1685632"/>
                </a:lnTo>
                <a:lnTo>
                  <a:pt x="3533851" y="1701203"/>
                </a:lnTo>
                <a:lnTo>
                  <a:pt x="3525405" y="1721421"/>
                </a:lnTo>
                <a:lnTo>
                  <a:pt x="3525405" y="1724698"/>
                </a:lnTo>
                <a:lnTo>
                  <a:pt x="2927731" y="1844230"/>
                </a:lnTo>
                <a:lnTo>
                  <a:pt x="2920238" y="1806816"/>
                </a:lnTo>
                <a:lnTo>
                  <a:pt x="2864091" y="1850517"/>
                </a:lnTo>
                <a:lnTo>
                  <a:pt x="2850464" y="1837347"/>
                </a:lnTo>
                <a:lnTo>
                  <a:pt x="2830144" y="1829168"/>
                </a:lnTo>
                <a:lnTo>
                  <a:pt x="2807462" y="1829422"/>
                </a:lnTo>
                <a:lnTo>
                  <a:pt x="2786646" y="1838477"/>
                </a:lnTo>
                <a:lnTo>
                  <a:pt x="2771432" y="1854238"/>
                </a:lnTo>
                <a:lnTo>
                  <a:pt x="2763253" y="1874558"/>
                </a:lnTo>
                <a:lnTo>
                  <a:pt x="2763291" y="1877822"/>
                </a:lnTo>
                <a:lnTo>
                  <a:pt x="1860384" y="2071306"/>
                </a:lnTo>
                <a:lnTo>
                  <a:pt x="1852422" y="2034019"/>
                </a:lnTo>
                <a:lnTo>
                  <a:pt x="1752600" y="2113902"/>
                </a:lnTo>
                <a:lnTo>
                  <a:pt x="1876298" y="2145779"/>
                </a:lnTo>
                <a:lnTo>
                  <a:pt x="1869211" y="2112632"/>
                </a:lnTo>
                <a:lnTo>
                  <a:pt x="1868360" y="2108644"/>
                </a:lnTo>
                <a:lnTo>
                  <a:pt x="2771279" y="1915134"/>
                </a:lnTo>
                <a:lnTo>
                  <a:pt x="2772562" y="1918055"/>
                </a:lnTo>
                <a:lnTo>
                  <a:pt x="2788323" y="1933270"/>
                </a:lnTo>
                <a:lnTo>
                  <a:pt x="2808643" y="1941449"/>
                </a:lnTo>
                <a:lnTo>
                  <a:pt x="2831338" y="1941182"/>
                </a:lnTo>
                <a:lnTo>
                  <a:pt x="2852140" y="1932139"/>
                </a:lnTo>
                <a:lnTo>
                  <a:pt x="2867355" y="1916379"/>
                </a:lnTo>
                <a:lnTo>
                  <a:pt x="2873870" y="1900174"/>
                </a:lnTo>
                <a:lnTo>
                  <a:pt x="2942717" y="1918957"/>
                </a:lnTo>
                <a:lnTo>
                  <a:pt x="2935960" y="1885302"/>
                </a:lnTo>
                <a:lnTo>
                  <a:pt x="2935211" y="1881568"/>
                </a:lnTo>
                <a:lnTo>
                  <a:pt x="3532860" y="1762023"/>
                </a:lnTo>
                <a:lnTo>
                  <a:pt x="3534118" y="1765033"/>
                </a:lnTo>
                <a:lnTo>
                  <a:pt x="3549688" y="1780451"/>
                </a:lnTo>
                <a:lnTo>
                  <a:pt x="3569906" y="1788896"/>
                </a:lnTo>
                <a:lnTo>
                  <a:pt x="3592576" y="1788909"/>
                </a:lnTo>
                <a:lnTo>
                  <a:pt x="3613518" y="1780184"/>
                </a:lnTo>
                <a:lnTo>
                  <a:pt x="3628936" y="1764614"/>
                </a:lnTo>
                <a:lnTo>
                  <a:pt x="3637381" y="1744395"/>
                </a:lnTo>
                <a:lnTo>
                  <a:pt x="3637407" y="1721726"/>
                </a:lnTo>
                <a:lnTo>
                  <a:pt x="3634282" y="1714233"/>
                </a:lnTo>
                <a:lnTo>
                  <a:pt x="3630396" y="1704936"/>
                </a:lnTo>
                <a:lnTo>
                  <a:pt x="3692398" y="1669529"/>
                </a:lnTo>
                <a:lnTo>
                  <a:pt x="3684384" y="1664195"/>
                </a:lnTo>
                <a:lnTo>
                  <a:pt x="3660648" y="1648383"/>
                </a:lnTo>
                <a:lnTo>
                  <a:pt x="3720096" y="1559204"/>
                </a:lnTo>
                <a:lnTo>
                  <a:pt x="3723068" y="1560423"/>
                </a:lnTo>
                <a:lnTo>
                  <a:pt x="3745001" y="1560309"/>
                </a:lnTo>
                <a:lnTo>
                  <a:pt x="3765270" y="1552016"/>
                </a:lnTo>
                <a:lnTo>
                  <a:pt x="3781298" y="1536052"/>
                </a:lnTo>
                <a:lnTo>
                  <a:pt x="3786898" y="1522361"/>
                </a:lnTo>
                <a:lnTo>
                  <a:pt x="3854831" y="1545450"/>
                </a:lnTo>
                <a:lnTo>
                  <a:pt x="3850005" y="1510271"/>
                </a:lnTo>
                <a:lnTo>
                  <a:pt x="3849649" y="1507693"/>
                </a:lnTo>
                <a:lnTo>
                  <a:pt x="5359971" y="1301826"/>
                </a:lnTo>
                <a:lnTo>
                  <a:pt x="5361038" y="1304861"/>
                </a:lnTo>
                <a:lnTo>
                  <a:pt x="5375656" y="1321193"/>
                </a:lnTo>
                <a:lnTo>
                  <a:pt x="5395303" y="1330871"/>
                </a:lnTo>
                <a:lnTo>
                  <a:pt x="5417947" y="1332344"/>
                </a:lnTo>
                <a:lnTo>
                  <a:pt x="5439346" y="1324864"/>
                </a:lnTo>
                <a:lnTo>
                  <a:pt x="5455678" y="1310246"/>
                </a:lnTo>
                <a:lnTo>
                  <a:pt x="5465356" y="1290599"/>
                </a:lnTo>
                <a:lnTo>
                  <a:pt x="5466842" y="1267955"/>
                </a:lnTo>
                <a:close/>
              </a:path>
              <a:path w="5562600" h="2418715">
                <a:moveTo>
                  <a:pt x="5562600" y="1199502"/>
                </a:moveTo>
                <a:lnTo>
                  <a:pt x="5482844" y="1146289"/>
                </a:lnTo>
                <a:lnTo>
                  <a:pt x="5479275" y="1174737"/>
                </a:lnTo>
                <a:lnTo>
                  <a:pt x="119507" y="504685"/>
                </a:lnTo>
                <a:lnTo>
                  <a:pt x="116065" y="496049"/>
                </a:lnTo>
                <a:lnTo>
                  <a:pt x="113220" y="488962"/>
                </a:lnTo>
                <a:lnTo>
                  <a:pt x="719543" y="246392"/>
                </a:lnTo>
                <a:lnTo>
                  <a:pt x="721321" y="249123"/>
                </a:lnTo>
                <a:lnTo>
                  <a:pt x="739432" y="261442"/>
                </a:lnTo>
                <a:lnTo>
                  <a:pt x="760857" y="266065"/>
                </a:lnTo>
                <a:lnTo>
                  <a:pt x="783209" y="261988"/>
                </a:lnTo>
                <a:lnTo>
                  <a:pt x="802208" y="249580"/>
                </a:lnTo>
                <a:lnTo>
                  <a:pt x="814527" y="231470"/>
                </a:lnTo>
                <a:lnTo>
                  <a:pt x="816762" y="221068"/>
                </a:lnTo>
                <a:lnTo>
                  <a:pt x="886714" y="236588"/>
                </a:lnTo>
                <a:lnTo>
                  <a:pt x="878649" y="204330"/>
                </a:lnTo>
                <a:lnTo>
                  <a:pt x="877493" y="199720"/>
                </a:lnTo>
                <a:lnTo>
                  <a:pt x="1324521" y="87960"/>
                </a:lnTo>
                <a:lnTo>
                  <a:pt x="1325892" y="90843"/>
                </a:lnTo>
                <a:lnTo>
                  <a:pt x="1342199" y="105511"/>
                </a:lnTo>
                <a:lnTo>
                  <a:pt x="1362773" y="113017"/>
                </a:lnTo>
                <a:lnTo>
                  <a:pt x="1385443" y="112001"/>
                </a:lnTo>
                <a:lnTo>
                  <a:pt x="1405928" y="102209"/>
                </a:lnTo>
                <a:lnTo>
                  <a:pt x="1420596" y="85902"/>
                </a:lnTo>
                <a:lnTo>
                  <a:pt x="1428102" y="65328"/>
                </a:lnTo>
                <a:lnTo>
                  <a:pt x="1427099" y="42659"/>
                </a:lnTo>
                <a:lnTo>
                  <a:pt x="1424851" y="37960"/>
                </a:lnTo>
                <a:lnTo>
                  <a:pt x="1417294" y="22174"/>
                </a:lnTo>
                <a:lnTo>
                  <a:pt x="1401000" y="7505"/>
                </a:lnTo>
                <a:lnTo>
                  <a:pt x="1380413" y="0"/>
                </a:lnTo>
                <a:lnTo>
                  <a:pt x="1357757" y="1003"/>
                </a:lnTo>
                <a:lnTo>
                  <a:pt x="1337259" y="10807"/>
                </a:lnTo>
                <a:lnTo>
                  <a:pt x="1322590" y="27101"/>
                </a:lnTo>
                <a:lnTo>
                  <a:pt x="1315085" y="47688"/>
                </a:lnTo>
                <a:lnTo>
                  <a:pt x="1315224" y="50927"/>
                </a:lnTo>
                <a:lnTo>
                  <a:pt x="868260" y="162750"/>
                </a:lnTo>
                <a:lnTo>
                  <a:pt x="859028" y="125717"/>
                </a:lnTo>
                <a:lnTo>
                  <a:pt x="804900" y="172123"/>
                </a:lnTo>
                <a:lnTo>
                  <a:pt x="802665" y="168694"/>
                </a:lnTo>
                <a:lnTo>
                  <a:pt x="784555" y="156375"/>
                </a:lnTo>
                <a:lnTo>
                  <a:pt x="763130" y="151752"/>
                </a:lnTo>
                <a:lnTo>
                  <a:pt x="740791" y="155816"/>
                </a:lnTo>
                <a:lnTo>
                  <a:pt x="721779" y="168236"/>
                </a:lnTo>
                <a:lnTo>
                  <a:pt x="709460" y="186347"/>
                </a:lnTo>
                <a:lnTo>
                  <a:pt x="704837" y="207772"/>
                </a:lnTo>
                <a:lnTo>
                  <a:pt x="705434" y="211035"/>
                </a:lnTo>
                <a:lnTo>
                  <a:pt x="99072" y="453555"/>
                </a:lnTo>
                <a:lnTo>
                  <a:pt x="84963" y="418198"/>
                </a:lnTo>
                <a:lnTo>
                  <a:pt x="0" y="513702"/>
                </a:lnTo>
                <a:lnTo>
                  <a:pt x="34264" y="516572"/>
                </a:lnTo>
                <a:lnTo>
                  <a:pt x="34925" y="525360"/>
                </a:lnTo>
                <a:lnTo>
                  <a:pt x="42341" y="540029"/>
                </a:lnTo>
                <a:lnTo>
                  <a:pt x="54724" y="550849"/>
                </a:lnTo>
                <a:lnTo>
                  <a:pt x="70866" y="556247"/>
                </a:lnTo>
                <a:lnTo>
                  <a:pt x="87845" y="554977"/>
                </a:lnTo>
                <a:lnTo>
                  <a:pt x="102514" y="547547"/>
                </a:lnTo>
                <a:lnTo>
                  <a:pt x="113334" y="535178"/>
                </a:lnTo>
                <a:lnTo>
                  <a:pt x="114096" y="532892"/>
                </a:lnTo>
                <a:lnTo>
                  <a:pt x="5475719" y="1203058"/>
                </a:lnTo>
                <a:lnTo>
                  <a:pt x="5472176" y="1231379"/>
                </a:lnTo>
                <a:lnTo>
                  <a:pt x="5547461" y="1204836"/>
                </a:lnTo>
                <a:lnTo>
                  <a:pt x="5562600" y="1199502"/>
                </a:lnTo>
                <a:close/>
              </a:path>
            </a:pathLst>
          </a:custGeom>
          <a:solidFill>
            <a:srgbClr val="009999"/>
          </a:solidFill>
        </p:spPr>
        <p:txBody>
          <a:bodyPr wrap="square" lIns="0" tIns="0" rIns="0" bIns="0" rtlCol="0"/>
          <a:lstStyle/>
          <a:p>
            <a:endParaRPr/>
          </a:p>
        </p:txBody>
      </p:sp>
      <p:sp>
        <p:nvSpPr>
          <p:cNvPr id="9" name="object 9"/>
          <p:cNvSpPr txBox="1"/>
          <p:nvPr/>
        </p:nvSpPr>
        <p:spPr>
          <a:xfrm>
            <a:off x="4956428" y="1825193"/>
            <a:ext cx="988694"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9999"/>
                </a:solidFill>
                <a:latin typeface="Arial"/>
                <a:cs typeface="Arial"/>
              </a:rPr>
              <a:t>dire</a:t>
            </a:r>
            <a:r>
              <a:rPr sz="2000" spc="5" dirty="0">
                <a:solidFill>
                  <a:srgbClr val="009999"/>
                </a:solidFill>
                <a:latin typeface="Arial"/>
                <a:cs typeface="Arial"/>
              </a:rPr>
              <a:t>c</a:t>
            </a:r>
            <a:r>
              <a:rPr sz="2000" dirty="0">
                <a:solidFill>
                  <a:srgbClr val="009999"/>
                </a:solidFill>
                <a:latin typeface="Arial"/>
                <a:cs typeface="Arial"/>
              </a:rPr>
              <a:t>t</a:t>
            </a:r>
            <a:r>
              <a:rPr sz="2000" spc="-10" dirty="0">
                <a:solidFill>
                  <a:srgbClr val="009999"/>
                </a:solidFill>
                <a:latin typeface="Arial"/>
                <a:cs typeface="Arial"/>
              </a:rPr>
              <a:t>i</a:t>
            </a:r>
            <a:r>
              <a:rPr sz="2000" dirty="0">
                <a:solidFill>
                  <a:srgbClr val="009999"/>
                </a:solidFill>
                <a:latin typeface="Arial"/>
                <a:cs typeface="Arial"/>
              </a:rPr>
              <a:t>on</a:t>
            </a:r>
            <a:endParaRPr sz="2000">
              <a:latin typeface="Arial"/>
              <a:cs typeface="Arial"/>
            </a:endParaRPr>
          </a:p>
        </p:txBody>
      </p:sp>
      <p:sp>
        <p:nvSpPr>
          <p:cNvPr id="10" name="object 10"/>
          <p:cNvSpPr/>
          <p:nvPr/>
        </p:nvSpPr>
        <p:spPr>
          <a:xfrm>
            <a:off x="6020561" y="1910460"/>
            <a:ext cx="471805" cy="142875"/>
          </a:xfrm>
          <a:custGeom>
            <a:avLst/>
            <a:gdLst/>
            <a:ahLst/>
            <a:cxnLst/>
            <a:rect l="l" t="t" r="r" b="b"/>
            <a:pathLst>
              <a:path w="471804" h="142875">
                <a:moveTo>
                  <a:pt x="142875" y="0"/>
                </a:moveTo>
                <a:lnTo>
                  <a:pt x="0" y="71500"/>
                </a:lnTo>
                <a:lnTo>
                  <a:pt x="142875" y="142875"/>
                </a:lnTo>
                <a:lnTo>
                  <a:pt x="142875" y="85725"/>
                </a:lnTo>
                <a:lnTo>
                  <a:pt x="128650" y="85725"/>
                </a:lnTo>
                <a:lnTo>
                  <a:pt x="128650" y="57150"/>
                </a:lnTo>
                <a:lnTo>
                  <a:pt x="142875" y="57150"/>
                </a:lnTo>
                <a:lnTo>
                  <a:pt x="142875" y="0"/>
                </a:lnTo>
                <a:close/>
              </a:path>
              <a:path w="471804" h="142875">
                <a:moveTo>
                  <a:pt x="142875" y="57150"/>
                </a:moveTo>
                <a:lnTo>
                  <a:pt x="128650" y="57150"/>
                </a:lnTo>
                <a:lnTo>
                  <a:pt x="128650" y="85725"/>
                </a:lnTo>
                <a:lnTo>
                  <a:pt x="142875" y="85725"/>
                </a:lnTo>
                <a:lnTo>
                  <a:pt x="142875" y="57150"/>
                </a:lnTo>
                <a:close/>
              </a:path>
              <a:path w="471804" h="142875">
                <a:moveTo>
                  <a:pt x="471550" y="57150"/>
                </a:moveTo>
                <a:lnTo>
                  <a:pt x="142875" y="57150"/>
                </a:lnTo>
                <a:lnTo>
                  <a:pt x="142875" y="85725"/>
                </a:lnTo>
                <a:lnTo>
                  <a:pt x="471550" y="85725"/>
                </a:lnTo>
                <a:lnTo>
                  <a:pt x="471550" y="57150"/>
                </a:lnTo>
                <a:close/>
              </a:path>
            </a:pathLst>
          </a:custGeom>
          <a:solidFill>
            <a:srgbClr val="009999"/>
          </a:solidFill>
        </p:spPr>
        <p:txBody>
          <a:bodyPr wrap="square" lIns="0" tIns="0" rIns="0" bIns="0" rtlCol="0"/>
          <a:lstStyle/>
          <a:p>
            <a:endParaRPr/>
          </a:p>
        </p:txBody>
      </p:sp>
      <p:sp>
        <p:nvSpPr>
          <p:cNvPr id="11" name="object 11"/>
          <p:cNvSpPr txBox="1"/>
          <p:nvPr/>
        </p:nvSpPr>
        <p:spPr>
          <a:xfrm>
            <a:off x="993444" y="5602935"/>
            <a:ext cx="6022340" cy="1013098"/>
          </a:xfrm>
          <a:prstGeom prst="rect">
            <a:avLst/>
          </a:prstGeom>
        </p:spPr>
        <p:txBody>
          <a:bodyPr vert="horz" wrap="square" lIns="0" tIns="12700" rIns="0" bIns="0" rtlCol="0">
            <a:spAutoFit/>
          </a:bodyPr>
          <a:lstStyle/>
          <a:p>
            <a:pPr marL="12700">
              <a:lnSpc>
                <a:spcPts val="2590"/>
              </a:lnSpc>
              <a:spcBef>
                <a:spcPts val="100"/>
              </a:spcBef>
            </a:pPr>
            <a:r>
              <a:rPr sz="2400" spc="-35" dirty="0">
                <a:solidFill>
                  <a:srgbClr val="800000"/>
                </a:solidFill>
                <a:latin typeface="Liberation Sans Narrow"/>
                <a:cs typeface="Liberation Sans Narrow"/>
              </a:rPr>
              <a:t>Very </a:t>
            </a:r>
            <a:r>
              <a:rPr sz="2400" spc="-5" dirty="0">
                <a:solidFill>
                  <a:srgbClr val="800000"/>
                </a:solidFill>
                <a:latin typeface="Liberation Sans Narrow"/>
                <a:cs typeface="Liberation Sans Narrow"/>
              </a:rPr>
              <a:t>similar</a:t>
            </a:r>
            <a:r>
              <a:rPr sz="2400" spc="45" dirty="0">
                <a:solidFill>
                  <a:srgbClr val="800000"/>
                </a:solidFill>
                <a:latin typeface="Liberation Sans Narrow"/>
                <a:cs typeface="Liberation Sans Narrow"/>
              </a:rPr>
              <a:t> </a:t>
            </a:r>
            <a:r>
              <a:rPr sz="2400" dirty="0">
                <a:solidFill>
                  <a:srgbClr val="800000"/>
                </a:solidFill>
                <a:latin typeface="Liberation Sans Narrow"/>
                <a:cs typeface="Liberation Sans Narrow"/>
              </a:rPr>
              <a:t>results:</a:t>
            </a:r>
            <a:endParaRPr sz="2400" dirty="0">
              <a:latin typeface="Liberation Sans Narrow"/>
              <a:cs typeface="Liberation Sans Narrow"/>
            </a:endParaRPr>
          </a:p>
          <a:p>
            <a:pPr marL="12700">
              <a:lnSpc>
                <a:spcPts val="2590"/>
              </a:lnSpc>
            </a:pPr>
            <a:r>
              <a:rPr lang="en-CA" sz="2400" spc="-5" dirty="0">
                <a:solidFill>
                  <a:srgbClr val="800000"/>
                </a:solidFill>
                <a:latin typeface="Liberation Sans Narrow"/>
                <a:cs typeface="Liberation Sans Narrow"/>
              </a:rPr>
              <a:t>Time units travelled is </a:t>
            </a:r>
            <a:r>
              <a:rPr sz="2400" spc="-5" dirty="0">
                <a:solidFill>
                  <a:srgbClr val="800000"/>
                </a:solidFill>
                <a:latin typeface="Liberation Sans Narrow"/>
                <a:cs typeface="Liberation Sans Narrow"/>
              </a:rPr>
              <a:t>157 without considering the </a:t>
            </a:r>
            <a:r>
              <a:rPr sz="2400" dirty="0">
                <a:solidFill>
                  <a:srgbClr val="800000"/>
                </a:solidFill>
                <a:latin typeface="Liberation Sans Narrow"/>
                <a:cs typeface="Liberation Sans Narrow"/>
              </a:rPr>
              <a:t>return, </a:t>
            </a:r>
            <a:r>
              <a:rPr sz="2400" spc="-5" dirty="0">
                <a:solidFill>
                  <a:srgbClr val="800000"/>
                </a:solidFill>
                <a:latin typeface="Liberation Sans Narrow"/>
                <a:cs typeface="Liberation Sans Narrow"/>
              </a:rPr>
              <a:t>326 with the</a:t>
            </a:r>
            <a:r>
              <a:rPr sz="2400" spc="160" dirty="0">
                <a:solidFill>
                  <a:srgbClr val="800000"/>
                </a:solidFill>
                <a:latin typeface="Liberation Sans Narrow"/>
                <a:cs typeface="Liberation Sans Narrow"/>
              </a:rPr>
              <a:t> </a:t>
            </a:r>
            <a:r>
              <a:rPr sz="2400" dirty="0">
                <a:solidFill>
                  <a:srgbClr val="800000"/>
                </a:solidFill>
                <a:latin typeface="Liberation Sans Narrow"/>
                <a:cs typeface="Liberation Sans Narrow"/>
              </a:rPr>
              <a:t>return</a:t>
            </a:r>
            <a:endParaRPr sz="2400" dirty="0">
              <a:latin typeface="Liberation Sans Narrow"/>
              <a:cs typeface="Liberation Sans Narrow"/>
            </a:endParaRPr>
          </a:p>
        </p:txBody>
      </p:sp>
      <p:sp>
        <p:nvSpPr>
          <p:cNvPr id="13" name="object 13"/>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18</a:t>
            </a:fld>
            <a:endParaRPr dirty="0"/>
          </a:p>
        </p:txBody>
      </p:sp>
      <p:sp>
        <p:nvSpPr>
          <p:cNvPr id="12" name="object 12"/>
          <p:cNvSpPr txBox="1"/>
          <p:nvPr/>
        </p:nvSpPr>
        <p:spPr>
          <a:xfrm>
            <a:off x="4243578" y="3391661"/>
            <a:ext cx="10572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800000"/>
                </a:solidFill>
                <a:latin typeface="Liberation Sans Narrow"/>
                <a:cs typeface="Liberation Sans Narrow"/>
              </a:rPr>
              <a:t>Return</a:t>
            </a:r>
            <a:r>
              <a:rPr sz="2000" spc="-85" dirty="0">
                <a:solidFill>
                  <a:srgbClr val="800000"/>
                </a:solidFill>
                <a:latin typeface="Liberation Sans Narrow"/>
                <a:cs typeface="Liberation Sans Narrow"/>
              </a:rPr>
              <a:t> </a:t>
            </a:r>
            <a:r>
              <a:rPr sz="2000" spc="-5" dirty="0">
                <a:solidFill>
                  <a:srgbClr val="800000"/>
                </a:solidFill>
                <a:latin typeface="Liberation Sans Narrow"/>
                <a:cs typeface="Liberation Sans Narrow"/>
              </a:rPr>
              <a:t>169</a:t>
            </a:r>
            <a:endParaRPr sz="2000">
              <a:latin typeface="Liberation Sans Narrow"/>
              <a:cs typeface="Liberation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3309722" cy="514350"/>
          </a:xfrm>
          <a:prstGeom prst="rect">
            <a:avLst/>
          </a:prstGeom>
        </p:spPr>
        <p:txBody>
          <a:bodyPr vert="horz" wrap="square" lIns="0" tIns="13335" rIns="0" bIns="0" rtlCol="0">
            <a:spAutoFit/>
          </a:bodyPr>
          <a:lstStyle/>
          <a:p>
            <a:pPr marL="12700">
              <a:lnSpc>
                <a:spcPct val="100000"/>
              </a:lnSpc>
              <a:spcBef>
                <a:spcPts val="105"/>
              </a:spcBef>
            </a:pPr>
            <a:r>
              <a:rPr dirty="0"/>
              <a:t>C(ircular)-SCAN</a:t>
            </a:r>
          </a:p>
        </p:txBody>
      </p:sp>
      <p:sp>
        <p:nvSpPr>
          <p:cNvPr id="7" name="object 7"/>
          <p:cNvSpPr/>
          <p:nvPr/>
        </p:nvSpPr>
        <p:spPr>
          <a:xfrm>
            <a:off x="1044854" y="1767585"/>
            <a:ext cx="164591" cy="16763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44854" y="2712466"/>
            <a:ext cx="164591" cy="167639"/>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44854" y="3322320"/>
            <a:ext cx="164591" cy="16763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44854" y="4206240"/>
            <a:ext cx="164591" cy="167639"/>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body" idx="1"/>
          </p:nvPr>
        </p:nvSpPr>
        <p:spPr>
          <a:prstGeom prst="rect">
            <a:avLst/>
          </a:prstGeom>
        </p:spPr>
        <p:txBody>
          <a:bodyPr vert="horz" wrap="square" lIns="0" tIns="43815" rIns="0" bIns="0" rtlCol="0">
            <a:spAutoFit/>
          </a:bodyPr>
          <a:lstStyle/>
          <a:p>
            <a:pPr marL="490220">
              <a:lnSpc>
                <a:spcPct val="100000"/>
              </a:lnSpc>
              <a:spcBef>
                <a:spcPts val="345"/>
              </a:spcBef>
            </a:pPr>
            <a:r>
              <a:rPr dirty="0"/>
              <a:t>First problem </a:t>
            </a:r>
            <a:r>
              <a:rPr spc="5" dirty="0"/>
              <a:t>with</a:t>
            </a:r>
            <a:r>
              <a:rPr spc="-100" dirty="0"/>
              <a:t> </a:t>
            </a:r>
            <a:r>
              <a:rPr dirty="0"/>
              <a:t>SCAN:</a:t>
            </a:r>
          </a:p>
          <a:p>
            <a:pPr marL="832485" marR="5080">
              <a:lnSpc>
                <a:spcPts val="2160"/>
              </a:lnSpc>
              <a:spcBef>
                <a:spcPts val="515"/>
              </a:spcBef>
            </a:pPr>
            <a:r>
              <a:rPr dirty="0"/>
              <a:t>Not much </a:t>
            </a:r>
            <a:r>
              <a:rPr spc="5" dirty="0"/>
              <a:t>work </a:t>
            </a:r>
            <a:r>
              <a:rPr dirty="0"/>
              <a:t>to do </a:t>
            </a:r>
            <a:r>
              <a:rPr spc="10" dirty="0"/>
              <a:t>when </a:t>
            </a:r>
            <a:r>
              <a:rPr spc="-5" dirty="0"/>
              <a:t>reversing </a:t>
            </a:r>
            <a:r>
              <a:rPr dirty="0"/>
              <a:t>directions, since  requests will </a:t>
            </a:r>
            <a:r>
              <a:rPr spc="-5" dirty="0"/>
              <a:t>have </a:t>
            </a:r>
            <a:r>
              <a:rPr dirty="0"/>
              <a:t>accumulated at the other end of the</a:t>
            </a:r>
            <a:r>
              <a:rPr spc="-195" dirty="0"/>
              <a:t> </a:t>
            </a:r>
            <a:r>
              <a:rPr dirty="0"/>
              <a:t>disk.</a:t>
            </a:r>
          </a:p>
          <a:p>
            <a:pPr marL="490220">
              <a:lnSpc>
                <a:spcPct val="100000"/>
              </a:lnSpc>
              <a:spcBef>
                <a:spcPts val="204"/>
              </a:spcBef>
            </a:pPr>
            <a:r>
              <a:rPr b="0" dirty="0">
                <a:latin typeface="Arial"/>
                <a:cs typeface="Arial"/>
              </a:rPr>
              <a:t>Idea:</a:t>
            </a:r>
          </a:p>
          <a:p>
            <a:pPr marL="832485">
              <a:lnSpc>
                <a:spcPts val="2280"/>
              </a:lnSpc>
              <a:spcBef>
                <a:spcPts val="240"/>
              </a:spcBef>
            </a:pPr>
            <a:r>
              <a:rPr dirty="0"/>
              <a:t>The head </a:t>
            </a:r>
            <a:r>
              <a:rPr spc="-5" dirty="0"/>
              <a:t>moves </a:t>
            </a:r>
            <a:r>
              <a:rPr dirty="0"/>
              <a:t>from one end of the disk to the</a:t>
            </a:r>
            <a:r>
              <a:rPr spc="-140" dirty="0"/>
              <a:t> </a:t>
            </a:r>
            <a:r>
              <a:rPr dirty="0"/>
              <a:t>other,</a:t>
            </a:r>
          </a:p>
          <a:p>
            <a:pPr marL="832485">
              <a:lnSpc>
                <a:spcPts val="2280"/>
              </a:lnSpc>
            </a:pPr>
            <a:r>
              <a:rPr spc="-5" dirty="0"/>
              <a:t>servicing </a:t>
            </a:r>
            <a:r>
              <a:rPr dirty="0"/>
              <a:t>requests as it</a:t>
            </a:r>
            <a:r>
              <a:rPr spc="-75" dirty="0"/>
              <a:t> </a:t>
            </a:r>
            <a:r>
              <a:rPr dirty="0"/>
              <a:t>goes.</a:t>
            </a:r>
          </a:p>
          <a:p>
            <a:pPr marL="832485" marR="202565">
              <a:lnSpc>
                <a:spcPts val="2160"/>
              </a:lnSpc>
              <a:spcBef>
                <a:spcPts val="515"/>
              </a:spcBef>
            </a:pPr>
            <a:r>
              <a:rPr dirty="0"/>
              <a:t>When it reaches the other end, however, it immediately  returns to the beginning of the disk, without </a:t>
            </a:r>
            <a:r>
              <a:rPr spc="-5" dirty="0"/>
              <a:t>servicing</a:t>
            </a:r>
            <a:r>
              <a:rPr spc="-160" dirty="0"/>
              <a:t> </a:t>
            </a:r>
            <a:r>
              <a:rPr dirty="0"/>
              <a:t>any  requests on the return</a:t>
            </a:r>
            <a:r>
              <a:rPr spc="-85" dirty="0"/>
              <a:t> </a:t>
            </a:r>
            <a:r>
              <a:rPr dirty="0"/>
              <a:t>trip.</a:t>
            </a:r>
          </a:p>
          <a:p>
            <a:pPr marL="832485">
              <a:lnSpc>
                <a:spcPts val="2280"/>
              </a:lnSpc>
              <a:spcBef>
                <a:spcPts val="209"/>
              </a:spcBef>
            </a:pPr>
            <a:r>
              <a:rPr dirty="0"/>
              <a:t>The return trip is </a:t>
            </a:r>
            <a:r>
              <a:rPr spc="-5" dirty="0"/>
              <a:t>relatively </a:t>
            </a:r>
            <a:r>
              <a:rPr dirty="0"/>
              <a:t>fast, as it does not need</a:t>
            </a:r>
            <a:r>
              <a:rPr spc="-200" dirty="0"/>
              <a:t> </a:t>
            </a:r>
            <a:r>
              <a:rPr dirty="0"/>
              <a:t>to</a:t>
            </a:r>
          </a:p>
          <a:p>
            <a:pPr marL="832485">
              <a:lnSpc>
                <a:spcPts val="2280"/>
              </a:lnSpc>
            </a:pPr>
            <a:r>
              <a:rPr dirty="0"/>
              <a:t>accelerate/decelerate for each</a:t>
            </a:r>
            <a:r>
              <a:rPr spc="-85" dirty="0"/>
              <a:t> </a:t>
            </a:r>
            <a:r>
              <a:rPr dirty="0"/>
              <a:t>request</a:t>
            </a:r>
          </a:p>
          <a:p>
            <a:pPr marL="477520">
              <a:lnSpc>
                <a:spcPct val="100000"/>
              </a:lnSpc>
              <a:spcBef>
                <a:spcPts val="45"/>
              </a:spcBef>
            </a:pPr>
            <a:endParaRPr sz="2700"/>
          </a:p>
          <a:p>
            <a:pPr marL="832485" marR="252095" indent="-342900">
              <a:lnSpc>
                <a:spcPts val="2160"/>
              </a:lnSpc>
            </a:pPr>
            <a:r>
              <a:rPr dirty="0"/>
              <a:t>Treats the </a:t>
            </a:r>
            <a:r>
              <a:rPr spc="-5" dirty="0"/>
              <a:t>cylinders </a:t>
            </a:r>
            <a:r>
              <a:rPr dirty="0"/>
              <a:t>as a circular </a:t>
            </a:r>
            <a:r>
              <a:rPr spc="-5" dirty="0"/>
              <a:t>list </a:t>
            </a:r>
            <a:r>
              <a:rPr dirty="0"/>
              <a:t>that wraps around</a:t>
            </a:r>
            <a:r>
              <a:rPr spc="-170" dirty="0"/>
              <a:t> </a:t>
            </a:r>
            <a:r>
              <a:rPr dirty="0"/>
              <a:t>from  the last </a:t>
            </a:r>
            <a:r>
              <a:rPr spc="-5" dirty="0"/>
              <a:t>cylinder </a:t>
            </a:r>
            <a:r>
              <a:rPr dirty="0"/>
              <a:t>to the first</a:t>
            </a:r>
            <a:r>
              <a:rPr spc="-95" dirty="0"/>
              <a:t> </a:t>
            </a:r>
            <a:r>
              <a:rPr dirty="0"/>
              <a:t>one.</a:t>
            </a:r>
          </a:p>
        </p:txBody>
      </p:sp>
      <p:sp>
        <p:nvSpPr>
          <p:cNvPr id="12" name="object 12"/>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19</a:t>
            </a:fld>
            <a:endParaRPr sz="1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6586322" cy="514350"/>
          </a:xfrm>
          <a:prstGeom prst="rect">
            <a:avLst/>
          </a:prstGeom>
        </p:spPr>
        <p:txBody>
          <a:bodyPr vert="horz" wrap="square" lIns="0" tIns="13335" rIns="0" bIns="0" rtlCol="0">
            <a:spAutoFit/>
          </a:bodyPr>
          <a:lstStyle/>
          <a:p>
            <a:pPr marL="12700">
              <a:lnSpc>
                <a:spcPct val="100000"/>
              </a:lnSpc>
              <a:spcBef>
                <a:spcPts val="105"/>
              </a:spcBef>
            </a:pPr>
            <a:r>
              <a:rPr spc="-5" dirty="0"/>
              <a:t>Important </a:t>
            </a:r>
            <a:r>
              <a:rPr dirty="0"/>
              <a:t>concepts of </a:t>
            </a:r>
            <a:r>
              <a:rPr spc="-5" dirty="0"/>
              <a:t>Module</a:t>
            </a:r>
            <a:r>
              <a:rPr spc="-130" dirty="0"/>
              <a:t> </a:t>
            </a:r>
            <a:r>
              <a:rPr dirty="0"/>
              <a:t>10</a:t>
            </a:r>
          </a:p>
        </p:txBody>
      </p:sp>
      <p:sp>
        <p:nvSpPr>
          <p:cNvPr id="6" name="object 6"/>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2009520"/>
            <a:ext cx="228600" cy="23774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6754" y="2948304"/>
            <a:ext cx="228600" cy="2377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63928" y="3354070"/>
            <a:ext cx="320040" cy="33070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006754" y="3936238"/>
            <a:ext cx="228600" cy="23774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63928" y="4341571"/>
            <a:ext cx="320040" cy="33101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006754" y="4924044"/>
            <a:ext cx="228600" cy="237744"/>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1336928" y="1233703"/>
            <a:ext cx="6475095" cy="3964940"/>
          </a:xfrm>
          <a:prstGeom prst="rect">
            <a:avLst/>
          </a:prstGeom>
        </p:spPr>
        <p:txBody>
          <a:bodyPr vert="horz" wrap="square" lIns="0" tIns="98425" rIns="0" bIns="0" rtlCol="0">
            <a:spAutoFit/>
          </a:bodyPr>
          <a:lstStyle/>
          <a:p>
            <a:pPr marL="12700">
              <a:lnSpc>
                <a:spcPct val="100000"/>
              </a:lnSpc>
              <a:spcBef>
                <a:spcPts val="775"/>
              </a:spcBef>
            </a:pPr>
            <a:r>
              <a:rPr sz="2800" b="1" spc="-5" dirty="0">
                <a:solidFill>
                  <a:srgbClr val="006666"/>
                </a:solidFill>
                <a:latin typeface="Arial"/>
                <a:cs typeface="Arial"/>
              </a:rPr>
              <a:t>Operation and structure of disk</a:t>
            </a:r>
            <a:r>
              <a:rPr sz="2800" b="1" spc="125" dirty="0">
                <a:solidFill>
                  <a:srgbClr val="006666"/>
                </a:solidFill>
                <a:latin typeface="Arial"/>
                <a:cs typeface="Arial"/>
              </a:rPr>
              <a:t> </a:t>
            </a:r>
            <a:r>
              <a:rPr sz="2800" b="1" spc="-5" dirty="0">
                <a:solidFill>
                  <a:srgbClr val="006666"/>
                </a:solidFill>
                <a:latin typeface="Arial"/>
                <a:cs typeface="Arial"/>
              </a:rPr>
              <a:t>drives</a:t>
            </a:r>
            <a:endParaRPr sz="2800">
              <a:latin typeface="Arial"/>
              <a:cs typeface="Arial"/>
            </a:endParaRPr>
          </a:p>
          <a:p>
            <a:pPr marL="12700" marR="579120">
              <a:lnSpc>
                <a:spcPct val="100000"/>
              </a:lnSpc>
              <a:spcBef>
                <a:spcPts val="670"/>
              </a:spcBef>
            </a:pPr>
            <a:r>
              <a:rPr sz="2800" b="1" spc="-5" dirty="0">
                <a:solidFill>
                  <a:srgbClr val="006666"/>
                </a:solidFill>
                <a:latin typeface="Arial"/>
                <a:cs typeface="Arial"/>
              </a:rPr>
              <a:t>Calculating the execution time of a  sequence of</a:t>
            </a:r>
            <a:r>
              <a:rPr sz="2800" b="1" spc="55" dirty="0">
                <a:solidFill>
                  <a:srgbClr val="006666"/>
                </a:solidFill>
                <a:latin typeface="Arial"/>
                <a:cs typeface="Arial"/>
              </a:rPr>
              <a:t> </a:t>
            </a:r>
            <a:r>
              <a:rPr sz="2800" b="1" spc="-5" dirty="0">
                <a:solidFill>
                  <a:srgbClr val="006666"/>
                </a:solidFill>
                <a:latin typeface="Arial"/>
                <a:cs typeface="Arial"/>
              </a:rPr>
              <a:t>operations</a:t>
            </a:r>
            <a:endParaRPr sz="2800">
              <a:latin typeface="Arial"/>
              <a:cs typeface="Arial"/>
            </a:endParaRPr>
          </a:p>
          <a:p>
            <a:pPr marL="12700">
              <a:lnSpc>
                <a:spcPct val="100000"/>
              </a:lnSpc>
              <a:spcBef>
                <a:spcPts val="675"/>
              </a:spcBef>
            </a:pPr>
            <a:r>
              <a:rPr sz="2800" b="1" spc="-5" dirty="0">
                <a:solidFill>
                  <a:srgbClr val="006666"/>
                </a:solidFill>
                <a:latin typeface="Arial"/>
                <a:cs typeface="Arial"/>
              </a:rPr>
              <a:t>Different scheduling</a:t>
            </a:r>
            <a:r>
              <a:rPr sz="2800" b="1" spc="50" dirty="0">
                <a:solidFill>
                  <a:srgbClr val="006666"/>
                </a:solidFill>
                <a:latin typeface="Arial"/>
                <a:cs typeface="Arial"/>
              </a:rPr>
              <a:t> </a:t>
            </a:r>
            <a:r>
              <a:rPr sz="2800" b="1" spc="-5" dirty="0">
                <a:solidFill>
                  <a:srgbClr val="006666"/>
                </a:solidFill>
                <a:latin typeface="Arial"/>
                <a:cs typeface="Arial"/>
              </a:rPr>
              <a:t>algorithms</a:t>
            </a:r>
            <a:endParaRPr sz="2800">
              <a:latin typeface="Arial"/>
              <a:cs typeface="Arial"/>
            </a:endParaRPr>
          </a:p>
          <a:p>
            <a:pPr marL="413384">
              <a:lnSpc>
                <a:spcPct val="100000"/>
              </a:lnSpc>
              <a:spcBef>
                <a:spcPts val="635"/>
              </a:spcBef>
            </a:pPr>
            <a:r>
              <a:rPr sz="2600" dirty="0">
                <a:solidFill>
                  <a:srgbClr val="006666"/>
                </a:solidFill>
                <a:latin typeface="Arial"/>
                <a:cs typeface="Arial"/>
              </a:rPr>
              <a:t>Operation,</a:t>
            </a:r>
            <a:r>
              <a:rPr sz="2600" spc="-15" dirty="0">
                <a:solidFill>
                  <a:srgbClr val="006666"/>
                </a:solidFill>
                <a:latin typeface="Arial"/>
                <a:cs typeface="Arial"/>
              </a:rPr>
              <a:t> </a:t>
            </a:r>
            <a:r>
              <a:rPr sz="2600" spc="-5" dirty="0">
                <a:solidFill>
                  <a:srgbClr val="006666"/>
                </a:solidFill>
                <a:latin typeface="Arial"/>
                <a:cs typeface="Arial"/>
              </a:rPr>
              <a:t>efficiency</a:t>
            </a:r>
            <a:endParaRPr sz="2600">
              <a:latin typeface="Arial"/>
              <a:cs typeface="Arial"/>
            </a:endParaRPr>
          </a:p>
          <a:p>
            <a:pPr marL="12700">
              <a:lnSpc>
                <a:spcPct val="100000"/>
              </a:lnSpc>
              <a:spcBef>
                <a:spcPts val="665"/>
              </a:spcBef>
            </a:pPr>
            <a:r>
              <a:rPr sz="2800" b="1" spc="-5" dirty="0">
                <a:solidFill>
                  <a:srgbClr val="006666"/>
                </a:solidFill>
                <a:latin typeface="Arial"/>
                <a:cs typeface="Arial"/>
              </a:rPr>
              <a:t>Management of swap</a:t>
            </a:r>
            <a:r>
              <a:rPr sz="2800" b="1" spc="70" dirty="0">
                <a:solidFill>
                  <a:srgbClr val="006666"/>
                </a:solidFill>
                <a:latin typeface="Arial"/>
                <a:cs typeface="Arial"/>
              </a:rPr>
              <a:t> </a:t>
            </a:r>
            <a:r>
              <a:rPr sz="2800" b="1" spc="-5" dirty="0">
                <a:solidFill>
                  <a:srgbClr val="006666"/>
                </a:solidFill>
                <a:latin typeface="Arial"/>
                <a:cs typeface="Arial"/>
              </a:rPr>
              <a:t>space</a:t>
            </a:r>
            <a:endParaRPr sz="2800">
              <a:latin typeface="Arial"/>
              <a:cs typeface="Arial"/>
            </a:endParaRPr>
          </a:p>
          <a:p>
            <a:pPr marL="413384">
              <a:lnSpc>
                <a:spcPct val="100000"/>
              </a:lnSpc>
              <a:spcBef>
                <a:spcPts val="630"/>
              </a:spcBef>
            </a:pPr>
            <a:r>
              <a:rPr sz="2600" dirty="0">
                <a:solidFill>
                  <a:srgbClr val="006666"/>
                </a:solidFill>
                <a:latin typeface="Arial"/>
                <a:cs typeface="Arial"/>
              </a:rPr>
              <a:t>Unix</a:t>
            </a:r>
            <a:endParaRPr sz="2600">
              <a:latin typeface="Arial"/>
              <a:cs typeface="Arial"/>
            </a:endParaRPr>
          </a:p>
          <a:p>
            <a:pPr marL="12700">
              <a:lnSpc>
                <a:spcPct val="100000"/>
              </a:lnSpc>
              <a:spcBef>
                <a:spcPts val="665"/>
              </a:spcBef>
            </a:pPr>
            <a:r>
              <a:rPr sz="2800" b="1" spc="-5" dirty="0">
                <a:solidFill>
                  <a:srgbClr val="006666"/>
                </a:solidFill>
                <a:latin typeface="Arial"/>
                <a:cs typeface="Arial"/>
              </a:rPr>
              <a:t>RAID - error </a:t>
            </a:r>
            <a:r>
              <a:rPr sz="2800" b="1" dirty="0">
                <a:solidFill>
                  <a:srgbClr val="006666"/>
                </a:solidFill>
                <a:latin typeface="Arial"/>
                <a:cs typeface="Arial"/>
              </a:rPr>
              <a:t>resistant</a:t>
            </a:r>
            <a:r>
              <a:rPr sz="2800" b="1" spc="30" dirty="0">
                <a:solidFill>
                  <a:srgbClr val="006666"/>
                </a:solidFill>
                <a:latin typeface="Arial"/>
                <a:cs typeface="Arial"/>
              </a:rPr>
              <a:t> </a:t>
            </a:r>
            <a:r>
              <a:rPr sz="2800" b="1" spc="-5" dirty="0">
                <a:solidFill>
                  <a:srgbClr val="006666"/>
                </a:solidFill>
                <a:latin typeface="Arial"/>
                <a:cs typeface="Arial"/>
              </a:rPr>
              <a:t>drives</a:t>
            </a:r>
            <a:endParaRPr sz="2800">
              <a:latin typeface="Arial"/>
              <a:cs typeface="Arial"/>
            </a:endParaRPr>
          </a:p>
        </p:txBody>
      </p:sp>
      <p:sp>
        <p:nvSpPr>
          <p:cNvPr id="14" name="object 14"/>
          <p:cNvSpPr txBox="1"/>
          <p:nvPr/>
        </p:nvSpPr>
        <p:spPr>
          <a:xfrm>
            <a:off x="79349" y="6522338"/>
            <a:ext cx="74676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5" name="object 15"/>
          <p:cNvSpPr txBox="1"/>
          <p:nvPr/>
        </p:nvSpPr>
        <p:spPr>
          <a:xfrm>
            <a:off x="8914765" y="6522338"/>
            <a:ext cx="177800" cy="224790"/>
          </a:xfrm>
          <a:prstGeom prst="rect">
            <a:avLst/>
          </a:prstGeom>
        </p:spPr>
        <p:txBody>
          <a:bodyPr vert="horz" wrap="square" lIns="0" tIns="0" rIns="0" bIns="0" rtlCol="0">
            <a:spAutoFit/>
          </a:bodyPr>
          <a:lstStyle/>
          <a:p>
            <a:pPr marL="39370">
              <a:lnSpc>
                <a:spcPts val="1650"/>
              </a:lnSpc>
            </a:pPr>
            <a:fld id="{81D60167-4931-47E6-BA6A-407CBD079E47}" type="slidenum">
              <a:rPr sz="1400" dirty="0">
                <a:solidFill>
                  <a:srgbClr val="FF9966"/>
                </a:solidFill>
                <a:latin typeface="Arial"/>
                <a:cs typeface="Arial"/>
              </a:rPr>
              <a:t>2</a:t>
            </a:fld>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623922" cy="514350"/>
          </a:xfrm>
          <a:prstGeom prst="rect">
            <a:avLst/>
          </a:prstGeom>
        </p:spPr>
        <p:txBody>
          <a:bodyPr vert="horz" wrap="square" lIns="0" tIns="13335" rIns="0" bIns="0" rtlCol="0">
            <a:spAutoFit/>
          </a:bodyPr>
          <a:lstStyle/>
          <a:p>
            <a:pPr marL="12700">
              <a:lnSpc>
                <a:spcPct val="100000"/>
              </a:lnSpc>
              <a:spcBef>
                <a:spcPts val="105"/>
              </a:spcBef>
            </a:pPr>
            <a:r>
              <a:rPr dirty="0"/>
              <a:t>Comparison</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280792"/>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719704"/>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3430270"/>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63928" y="3832605"/>
            <a:ext cx="271272" cy="2804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921129" y="4251705"/>
            <a:ext cx="213360" cy="21945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463928" y="4600397"/>
            <a:ext cx="271272" cy="28072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463928" y="5003291"/>
            <a:ext cx="271272" cy="28041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336928" y="1321434"/>
            <a:ext cx="6931659" cy="3976370"/>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006666"/>
                </a:solidFill>
                <a:latin typeface="Arial"/>
                <a:cs typeface="Arial"/>
              </a:rPr>
              <a:t>If the </a:t>
            </a:r>
            <a:r>
              <a:rPr sz="2400" b="1" spc="-5" dirty="0">
                <a:solidFill>
                  <a:srgbClr val="006666"/>
                </a:solidFill>
                <a:latin typeface="Arial"/>
                <a:cs typeface="Arial"/>
              </a:rPr>
              <a:t>queue </a:t>
            </a:r>
            <a:r>
              <a:rPr sz="2400" b="1" dirty="0">
                <a:solidFill>
                  <a:srgbClr val="006666"/>
                </a:solidFill>
                <a:latin typeface="Arial"/>
                <a:cs typeface="Arial"/>
              </a:rPr>
              <a:t>often </a:t>
            </a:r>
            <a:r>
              <a:rPr sz="2400" b="1" spc="-5" dirty="0">
                <a:solidFill>
                  <a:srgbClr val="006666"/>
                </a:solidFill>
                <a:latin typeface="Arial"/>
                <a:cs typeface="Arial"/>
              </a:rPr>
              <a:t>contains very </a:t>
            </a:r>
            <a:r>
              <a:rPr sz="2400" b="1" dirty="0">
                <a:solidFill>
                  <a:srgbClr val="006666"/>
                </a:solidFill>
                <a:latin typeface="Arial"/>
                <a:cs typeface="Arial"/>
              </a:rPr>
              <a:t>few items, the  </a:t>
            </a:r>
            <a:r>
              <a:rPr sz="2400" b="1" spc="-5" dirty="0">
                <a:solidFill>
                  <a:srgbClr val="006666"/>
                </a:solidFill>
                <a:latin typeface="Arial"/>
                <a:cs typeface="Arial"/>
              </a:rPr>
              <a:t>FCFS </a:t>
            </a:r>
            <a:r>
              <a:rPr sz="2400" b="1" dirty="0">
                <a:solidFill>
                  <a:srgbClr val="006666"/>
                </a:solidFill>
                <a:latin typeface="Arial"/>
                <a:cs typeface="Arial"/>
              </a:rPr>
              <a:t>algorithm </a:t>
            </a:r>
            <a:r>
              <a:rPr sz="2400" b="1" spc="-5" dirty="0">
                <a:solidFill>
                  <a:srgbClr val="006666"/>
                </a:solidFill>
                <a:latin typeface="Arial"/>
                <a:cs typeface="Arial"/>
              </a:rPr>
              <a:t>should be </a:t>
            </a:r>
            <a:r>
              <a:rPr sz="2400" b="1" dirty="0">
                <a:solidFill>
                  <a:srgbClr val="006666"/>
                </a:solidFill>
                <a:latin typeface="Arial"/>
                <a:cs typeface="Arial"/>
              </a:rPr>
              <a:t>preferred</a:t>
            </a:r>
            <a:r>
              <a:rPr sz="2400" b="1" spc="-30" dirty="0">
                <a:solidFill>
                  <a:srgbClr val="006666"/>
                </a:solidFill>
                <a:latin typeface="Arial"/>
                <a:cs typeface="Arial"/>
              </a:rPr>
              <a:t> </a:t>
            </a:r>
            <a:r>
              <a:rPr sz="2400" b="1" spc="-5" dirty="0">
                <a:solidFill>
                  <a:srgbClr val="006666"/>
                </a:solidFill>
                <a:latin typeface="Arial"/>
                <a:cs typeface="Arial"/>
              </a:rPr>
              <a:t>(simplicity)</a:t>
            </a:r>
            <a:endParaRPr sz="2400">
              <a:latin typeface="Arial"/>
              <a:cs typeface="Arial"/>
            </a:endParaRPr>
          </a:p>
          <a:p>
            <a:pPr marL="12700" marR="1311275">
              <a:lnSpc>
                <a:spcPct val="110000"/>
              </a:lnSpc>
              <a:spcBef>
                <a:spcPts val="290"/>
              </a:spcBef>
            </a:pPr>
            <a:r>
              <a:rPr sz="2400" b="1" dirty="0">
                <a:solidFill>
                  <a:srgbClr val="006666"/>
                </a:solidFill>
                <a:latin typeface="Arial"/>
                <a:cs typeface="Arial"/>
              </a:rPr>
              <a:t>Otherwise, </a:t>
            </a:r>
            <a:r>
              <a:rPr sz="2400" b="1" spc="-5" dirty="0">
                <a:solidFill>
                  <a:srgbClr val="006666"/>
                </a:solidFill>
                <a:latin typeface="Arial"/>
                <a:cs typeface="Arial"/>
              </a:rPr>
              <a:t>SSTF </a:t>
            </a:r>
            <a:r>
              <a:rPr sz="2400" b="1" dirty="0">
                <a:solidFill>
                  <a:srgbClr val="006666"/>
                </a:solidFill>
                <a:latin typeface="Arial"/>
                <a:cs typeface="Arial"/>
              </a:rPr>
              <a:t>or </a:t>
            </a:r>
            <a:r>
              <a:rPr sz="2400" b="1" spc="-10" dirty="0">
                <a:solidFill>
                  <a:srgbClr val="006666"/>
                </a:solidFill>
                <a:latin typeface="Arial"/>
                <a:cs typeface="Arial"/>
              </a:rPr>
              <a:t>SCAN </a:t>
            </a:r>
            <a:r>
              <a:rPr sz="2400" b="1" dirty="0">
                <a:solidFill>
                  <a:srgbClr val="006666"/>
                </a:solidFill>
                <a:latin typeface="Arial"/>
                <a:cs typeface="Arial"/>
              </a:rPr>
              <a:t>or</a:t>
            </a:r>
            <a:r>
              <a:rPr sz="2400" b="1" spc="-65" dirty="0">
                <a:solidFill>
                  <a:srgbClr val="006666"/>
                </a:solidFill>
                <a:latin typeface="Arial"/>
                <a:cs typeface="Arial"/>
              </a:rPr>
              <a:t> </a:t>
            </a:r>
            <a:r>
              <a:rPr sz="2400" b="1" spc="-5" dirty="0">
                <a:solidFill>
                  <a:srgbClr val="006666"/>
                </a:solidFill>
                <a:latin typeface="Arial"/>
                <a:cs typeface="Arial"/>
              </a:rPr>
              <a:t>C-SCAN?  </a:t>
            </a:r>
            <a:r>
              <a:rPr sz="2400" b="1" dirty="0">
                <a:solidFill>
                  <a:srgbClr val="006666"/>
                </a:solidFill>
                <a:latin typeface="Arial"/>
                <a:cs typeface="Arial"/>
              </a:rPr>
              <a:t>In practice, it is </a:t>
            </a:r>
            <a:r>
              <a:rPr sz="2400" b="1" spc="-5" dirty="0">
                <a:solidFill>
                  <a:srgbClr val="006666"/>
                </a:solidFill>
                <a:latin typeface="Arial"/>
                <a:cs typeface="Arial"/>
              </a:rPr>
              <a:t>necessary </a:t>
            </a:r>
            <a:r>
              <a:rPr sz="2400" b="1" dirty="0">
                <a:solidFill>
                  <a:srgbClr val="006666"/>
                </a:solidFill>
                <a:latin typeface="Arial"/>
                <a:cs typeface="Arial"/>
              </a:rPr>
              <a:t>to </a:t>
            </a:r>
            <a:r>
              <a:rPr sz="2400" b="1" spc="-5" dirty="0">
                <a:solidFill>
                  <a:srgbClr val="006666"/>
                </a:solidFill>
                <a:latin typeface="Arial"/>
                <a:cs typeface="Arial"/>
              </a:rPr>
              <a:t>take </a:t>
            </a:r>
            <a:r>
              <a:rPr sz="2400" b="1" dirty="0">
                <a:solidFill>
                  <a:srgbClr val="006666"/>
                </a:solidFill>
                <a:latin typeface="Arial"/>
                <a:cs typeface="Arial"/>
              </a:rPr>
              <a:t>into  </a:t>
            </a:r>
            <a:r>
              <a:rPr sz="2400" b="1" spc="-5" dirty="0">
                <a:solidFill>
                  <a:srgbClr val="006666"/>
                </a:solidFill>
                <a:latin typeface="Arial"/>
                <a:cs typeface="Arial"/>
              </a:rPr>
              <a:t>consideration:</a:t>
            </a:r>
            <a:endParaRPr sz="2400">
              <a:latin typeface="Arial"/>
              <a:cs typeface="Arial"/>
            </a:endParaRPr>
          </a:p>
          <a:p>
            <a:pPr marL="413384" marR="915669">
              <a:lnSpc>
                <a:spcPts val="3170"/>
              </a:lnSpc>
              <a:spcBef>
                <a:spcPts val="190"/>
              </a:spcBef>
            </a:pPr>
            <a:r>
              <a:rPr sz="2200" spc="-5" dirty="0">
                <a:solidFill>
                  <a:srgbClr val="006666"/>
                </a:solidFill>
                <a:latin typeface="Arial"/>
                <a:cs typeface="Arial"/>
              </a:rPr>
              <a:t>Actual travel time and time to go back to start  File and directory</a:t>
            </a:r>
            <a:r>
              <a:rPr sz="2200" spc="35" dirty="0">
                <a:solidFill>
                  <a:srgbClr val="006666"/>
                </a:solidFill>
                <a:latin typeface="Arial"/>
                <a:cs typeface="Arial"/>
              </a:rPr>
              <a:t> </a:t>
            </a:r>
            <a:r>
              <a:rPr sz="2200" spc="-5" dirty="0">
                <a:solidFill>
                  <a:srgbClr val="006666"/>
                </a:solidFill>
                <a:latin typeface="Arial"/>
                <a:cs typeface="Arial"/>
              </a:rPr>
              <a:t>organization</a:t>
            </a:r>
            <a:endParaRPr sz="2200">
              <a:latin typeface="Arial"/>
              <a:cs typeface="Arial"/>
            </a:endParaRPr>
          </a:p>
          <a:p>
            <a:pPr marR="2417445" algn="r">
              <a:lnSpc>
                <a:spcPct val="100000"/>
              </a:lnSpc>
              <a:spcBef>
                <a:spcPts val="290"/>
              </a:spcBef>
            </a:pPr>
            <a:r>
              <a:rPr sz="2000" dirty="0">
                <a:solidFill>
                  <a:srgbClr val="006666"/>
                </a:solidFill>
                <a:latin typeface="Arial"/>
                <a:cs typeface="Arial"/>
              </a:rPr>
              <a:t>The directories are on disk too</a:t>
            </a:r>
            <a:r>
              <a:rPr sz="2000" spc="-160" dirty="0">
                <a:solidFill>
                  <a:srgbClr val="006666"/>
                </a:solidFill>
                <a:latin typeface="Arial"/>
                <a:cs typeface="Arial"/>
              </a:rPr>
              <a:t> </a:t>
            </a:r>
            <a:r>
              <a:rPr sz="2000" spc="-10" dirty="0">
                <a:solidFill>
                  <a:srgbClr val="006666"/>
                </a:solidFill>
                <a:latin typeface="Arial"/>
                <a:cs typeface="Arial"/>
              </a:rPr>
              <a:t>...</a:t>
            </a:r>
            <a:endParaRPr sz="2000">
              <a:latin typeface="Arial"/>
              <a:cs typeface="Arial"/>
            </a:endParaRPr>
          </a:p>
          <a:p>
            <a:pPr marR="2466340" algn="r">
              <a:lnSpc>
                <a:spcPct val="100000"/>
              </a:lnSpc>
              <a:spcBef>
                <a:spcPts val="520"/>
              </a:spcBef>
            </a:pPr>
            <a:r>
              <a:rPr sz="2200" spc="-5" dirty="0">
                <a:solidFill>
                  <a:srgbClr val="006666"/>
                </a:solidFill>
                <a:latin typeface="Arial"/>
                <a:cs typeface="Arial"/>
              </a:rPr>
              <a:t>The average length of the</a:t>
            </a:r>
            <a:r>
              <a:rPr sz="2200" spc="60" dirty="0">
                <a:solidFill>
                  <a:srgbClr val="006666"/>
                </a:solidFill>
                <a:latin typeface="Arial"/>
                <a:cs typeface="Arial"/>
              </a:rPr>
              <a:t> </a:t>
            </a:r>
            <a:r>
              <a:rPr sz="2200" spc="-5" dirty="0">
                <a:solidFill>
                  <a:srgbClr val="006666"/>
                </a:solidFill>
                <a:latin typeface="Arial"/>
                <a:cs typeface="Arial"/>
              </a:rPr>
              <a:t>queue</a:t>
            </a:r>
            <a:endParaRPr sz="2200">
              <a:latin typeface="Arial"/>
              <a:cs typeface="Arial"/>
            </a:endParaRPr>
          </a:p>
          <a:p>
            <a:pPr marL="413384">
              <a:lnSpc>
                <a:spcPct val="100000"/>
              </a:lnSpc>
              <a:spcBef>
                <a:spcPts val="530"/>
              </a:spcBef>
            </a:pPr>
            <a:r>
              <a:rPr sz="2200" spc="-5" dirty="0">
                <a:solidFill>
                  <a:srgbClr val="006666"/>
                </a:solidFill>
                <a:latin typeface="Arial"/>
                <a:cs typeface="Arial"/>
              </a:rPr>
              <a:t>The incoming flow of</a:t>
            </a:r>
            <a:r>
              <a:rPr sz="2200" spc="35" dirty="0">
                <a:solidFill>
                  <a:srgbClr val="006666"/>
                </a:solidFill>
                <a:latin typeface="Arial"/>
                <a:cs typeface="Arial"/>
              </a:rPr>
              <a:t> </a:t>
            </a:r>
            <a:r>
              <a:rPr sz="2200" spc="-5" dirty="0">
                <a:solidFill>
                  <a:srgbClr val="006666"/>
                </a:solidFill>
                <a:latin typeface="Arial"/>
                <a:cs typeface="Arial"/>
              </a:rPr>
              <a:t>requests</a:t>
            </a:r>
            <a:endParaRPr sz="2200">
              <a:latin typeface="Arial"/>
              <a:cs typeface="Arial"/>
            </a:endParaRPr>
          </a:p>
        </p:txBody>
      </p:sp>
      <p:sp>
        <p:nvSpPr>
          <p:cNvPr id="13" name="object 13"/>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995522" cy="514350"/>
          </a:xfrm>
          <a:prstGeom prst="rect">
            <a:avLst/>
          </a:prstGeom>
        </p:spPr>
        <p:txBody>
          <a:bodyPr vert="horz" wrap="square" lIns="0" tIns="13335" rIns="0" bIns="0" rtlCol="0">
            <a:spAutoFit/>
          </a:bodyPr>
          <a:lstStyle/>
          <a:p>
            <a:pPr marL="12700">
              <a:lnSpc>
                <a:spcPct val="100000"/>
              </a:lnSpc>
              <a:spcBef>
                <a:spcPts val="105"/>
              </a:spcBef>
            </a:pPr>
            <a:r>
              <a:rPr dirty="0"/>
              <a:t>Disk</a:t>
            </a:r>
            <a:r>
              <a:rPr spc="-55" dirty="0"/>
              <a:t> </a:t>
            </a:r>
            <a:r>
              <a:rPr spc="-5" dirty="0"/>
              <a:t>Management</a:t>
            </a:r>
          </a:p>
        </p:txBody>
      </p:sp>
      <p:sp>
        <p:nvSpPr>
          <p:cNvPr id="4" name="object 4"/>
          <p:cNvSpPr/>
          <p:nvPr/>
        </p:nvSpPr>
        <p:spPr>
          <a:xfrm>
            <a:off x="1006754" y="1536191"/>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880311"/>
            <a:ext cx="271272" cy="2807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283205"/>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2685542"/>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6754" y="3182366"/>
            <a:ext cx="198119" cy="2026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63928" y="3527171"/>
            <a:ext cx="271272" cy="28041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463928" y="4264786"/>
            <a:ext cx="271272" cy="28041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006754" y="4761306"/>
            <a:ext cx="198119" cy="20299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5106289"/>
            <a:ext cx="271272" cy="280416"/>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463928" y="5508650"/>
            <a:ext cx="271272" cy="280416"/>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1336928" y="1308887"/>
            <a:ext cx="6891655" cy="4493895"/>
          </a:xfrm>
          <a:prstGeom prst="rect">
            <a:avLst/>
          </a:prstGeom>
        </p:spPr>
        <p:txBody>
          <a:bodyPr vert="horz" wrap="square" lIns="0" tIns="15240" rIns="0" bIns="0" rtlCol="0">
            <a:spAutoFit/>
          </a:bodyPr>
          <a:lstStyle/>
          <a:p>
            <a:pPr marL="413384" marR="332105" indent="-401320">
              <a:lnSpc>
                <a:spcPct val="119100"/>
              </a:lnSpc>
              <a:spcBef>
                <a:spcPts val="120"/>
              </a:spcBef>
            </a:pPr>
            <a:r>
              <a:rPr sz="2400" b="1" i="1" spc="-5" dirty="0">
                <a:solidFill>
                  <a:srgbClr val="006666"/>
                </a:solidFill>
                <a:latin typeface="Arial"/>
                <a:cs typeface="Arial"/>
              </a:rPr>
              <a:t>Low-level </a:t>
            </a:r>
            <a:r>
              <a:rPr sz="2400" b="1" i="1" dirty="0">
                <a:solidFill>
                  <a:srgbClr val="006666"/>
                </a:solidFill>
                <a:latin typeface="Arial"/>
                <a:cs typeface="Arial"/>
              </a:rPr>
              <a:t>formatting</a:t>
            </a:r>
            <a:r>
              <a:rPr sz="2400" b="1" dirty="0">
                <a:solidFill>
                  <a:srgbClr val="006666"/>
                </a:solidFill>
                <a:latin typeface="Arial"/>
                <a:cs typeface="Arial"/>
              </a:rPr>
              <a:t>, or </a:t>
            </a:r>
            <a:r>
              <a:rPr sz="2400" b="1" i="1" spc="-5" dirty="0">
                <a:solidFill>
                  <a:srgbClr val="006666"/>
                </a:solidFill>
                <a:latin typeface="Arial"/>
                <a:cs typeface="Arial"/>
              </a:rPr>
              <a:t>physical </a:t>
            </a:r>
            <a:r>
              <a:rPr sz="2400" b="1" i="1" dirty="0">
                <a:solidFill>
                  <a:srgbClr val="006666"/>
                </a:solidFill>
                <a:latin typeface="Arial"/>
                <a:cs typeface="Arial"/>
              </a:rPr>
              <a:t>formatting  </a:t>
            </a:r>
            <a:r>
              <a:rPr sz="2200" spc="-5" dirty="0">
                <a:solidFill>
                  <a:srgbClr val="006666"/>
                </a:solidFill>
                <a:latin typeface="Arial"/>
                <a:cs typeface="Arial"/>
              </a:rPr>
              <a:t>divide the </a:t>
            </a:r>
            <a:r>
              <a:rPr sz="2200" dirty="0">
                <a:solidFill>
                  <a:srgbClr val="006666"/>
                </a:solidFill>
                <a:latin typeface="Arial"/>
                <a:cs typeface="Arial"/>
              </a:rPr>
              <a:t>disk into </a:t>
            </a:r>
            <a:r>
              <a:rPr sz="2200" spc="-5" dirty="0">
                <a:solidFill>
                  <a:srgbClr val="006666"/>
                </a:solidFill>
                <a:latin typeface="Arial"/>
                <a:cs typeface="Arial"/>
              </a:rPr>
              <a:t>sectors the </a:t>
            </a:r>
            <a:r>
              <a:rPr sz="2200" dirty="0">
                <a:solidFill>
                  <a:srgbClr val="006666"/>
                </a:solidFill>
                <a:latin typeface="Arial"/>
                <a:cs typeface="Arial"/>
              </a:rPr>
              <a:t>controller </a:t>
            </a:r>
            <a:r>
              <a:rPr sz="2200" spc="-5" dirty="0">
                <a:solidFill>
                  <a:srgbClr val="006666"/>
                </a:solidFill>
                <a:latin typeface="Arial"/>
                <a:cs typeface="Arial"/>
              </a:rPr>
              <a:t>can read  initialize each sector (header,</a:t>
            </a:r>
            <a:r>
              <a:rPr sz="2200" spc="15" dirty="0">
                <a:solidFill>
                  <a:srgbClr val="006666"/>
                </a:solidFill>
                <a:latin typeface="Arial"/>
                <a:cs typeface="Arial"/>
              </a:rPr>
              <a:t> </a:t>
            </a:r>
            <a:r>
              <a:rPr sz="2200" spc="-5" dirty="0">
                <a:solidFill>
                  <a:srgbClr val="006666"/>
                </a:solidFill>
                <a:latin typeface="Arial"/>
                <a:cs typeface="Arial"/>
              </a:rPr>
              <a:t>trailer)</a:t>
            </a:r>
            <a:endParaRPr sz="2200" dirty="0">
              <a:latin typeface="Arial"/>
              <a:cs typeface="Arial"/>
            </a:endParaRPr>
          </a:p>
          <a:p>
            <a:pPr marL="413384">
              <a:lnSpc>
                <a:spcPct val="100000"/>
              </a:lnSpc>
              <a:spcBef>
                <a:spcPts val="530"/>
              </a:spcBef>
            </a:pPr>
            <a:r>
              <a:rPr sz="2200" spc="-5" dirty="0">
                <a:solidFill>
                  <a:srgbClr val="006666"/>
                </a:solidFill>
                <a:latin typeface="Arial"/>
                <a:cs typeface="Arial"/>
              </a:rPr>
              <a:t>Comes from</a:t>
            </a:r>
            <a:r>
              <a:rPr sz="2200" spc="35" dirty="0">
                <a:solidFill>
                  <a:srgbClr val="006666"/>
                </a:solidFill>
                <a:latin typeface="Arial"/>
                <a:cs typeface="Arial"/>
              </a:rPr>
              <a:t> </a:t>
            </a:r>
            <a:r>
              <a:rPr sz="2200" spc="-5" dirty="0">
                <a:solidFill>
                  <a:srgbClr val="006666"/>
                </a:solidFill>
                <a:latin typeface="Arial"/>
                <a:cs typeface="Arial"/>
              </a:rPr>
              <a:t>factory</a:t>
            </a:r>
            <a:endParaRPr sz="2200" dirty="0">
              <a:latin typeface="Arial"/>
              <a:cs typeface="Arial"/>
            </a:endParaRPr>
          </a:p>
          <a:p>
            <a:pPr marL="12700">
              <a:lnSpc>
                <a:spcPct val="100000"/>
              </a:lnSpc>
              <a:spcBef>
                <a:spcPts val="580"/>
              </a:spcBef>
            </a:pPr>
            <a:r>
              <a:rPr sz="2400" b="1" i="1" dirty="0">
                <a:solidFill>
                  <a:srgbClr val="006666"/>
                </a:solidFill>
                <a:latin typeface="Arial"/>
                <a:cs typeface="Arial"/>
              </a:rPr>
              <a:t>Partitioning</a:t>
            </a:r>
            <a:endParaRPr sz="2400" dirty="0">
              <a:latin typeface="Arial"/>
              <a:cs typeface="Arial"/>
            </a:endParaRPr>
          </a:p>
          <a:p>
            <a:pPr marL="413384" marR="5080">
              <a:lnSpc>
                <a:spcPct val="100000"/>
              </a:lnSpc>
              <a:spcBef>
                <a:spcPts val="525"/>
              </a:spcBef>
            </a:pPr>
            <a:r>
              <a:rPr sz="2200" spc="-5" dirty="0">
                <a:solidFill>
                  <a:srgbClr val="006666"/>
                </a:solidFill>
                <a:latin typeface="Arial"/>
                <a:cs typeface="Arial"/>
              </a:rPr>
              <a:t>logically </a:t>
            </a:r>
            <a:r>
              <a:rPr sz="2200" i="1" spc="-5" dirty="0">
                <a:solidFill>
                  <a:srgbClr val="006666"/>
                </a:solidFill>
                <a:latin typeface="Arial"/>
                <a:cs typeface="Arial"/>
              </a:rPr>
              <a:t>partition </a:t>
            </a:r>
            <a:r>
              <a:rPr sz="2200" spc="-5" dirty="0">
                <a:solidFill>
                  <a:srgbClr val="006666"/>
                </a:solidFill>
                <a:latin typeface="Arial"/>
                <a:cs typeface="Arial"/>
              </a:rPr>
              <a:t>the disk into one or more groups of  cylinders, each of them having </a:t>
            </a:r>
            <a:r>
              <a:rPr sz="2200" dirty="0">
                <a:solidFill>
                  <a:srgbClr val="006666"/>
                </a:solidFill>
                <a:latin typeface="Arial"/>
                <a:cs typeface="Arial"/>
              </a:rPr>
              <a:t>its </a:t>
            </a:r>
            <a:r>
              <a:rPr sz="2200" spc="-5" dirty="0">
                <a:solidFill>
                  <a:srgbClr val="006666"/>
                </a:solidFill>
                <a:latin typeface="Arial"/>
                <a:cs typeface="Arial"/>
              </a:rPr>
              <a:t>own</a:t>
            </a:r>
            <a:r>
              <a:rPr sz="2200" spc="35" dirty="0">
                <a:solidFill>
                  <a:srgbClr val="006666"/>
                </a:solidFill>
                <a:latin typeface="Arial"/>
                <a:cs typeface="Arial"/>
              </a:rPr>
              <a:t> </a:t>
            </a:r>
            <a:r>
              <a:rPr sz="2200" spc="-5" dirty="0">
                <a:solidFill>
                  <a:srgbClr val="006666"/>
                </a:solidFill>
                <a:latin typeface="Arial"/>
                <a:cs typeface="Arial"/>
              </a:rPr>
              <a:t>FS.</a:t>
            </a:r>
            <a:endParaRPr sz="2200" dirty="0">
              <a:latin typeface="Arial"/>
              <a:cs typeface="Arial"/>
            </a:endParaRPr>
          </a:p>
          <a:p>
            <a:pPr marL="413384">
              <a:lnSpc>
                <a:spcPct val="100000"/>
              </a:lnSpc>
              <a:spcBef>
                <a:spcPts val="530"/>
              </a:spcBef>
            </a:pPr>
            <a:r>
              <a:rPr sz="2200" spc="-5" dirty="0">
                <a:solidFill>
                  <a:srgbClr val="006666"/>
                </a:solidFill>
                <a:latin typeface="Arial"/>
                <a:cs typeface="Arial"/>
              </a:rPr>
              <a:t>Set the boot</a:t>
            </a:r>
            <a:r>
              <a:rPr sz="2200" spc="10" dirty="0">
                <a:solidFill>
                  <a:srgbClr val="006666"/>
                </a:solidFill>
                <a:latin typeface="Arial"/>
                <a:cs typeface="Arial"/>
              </a:rPr>
              <a:t> </a:t>
            </a:r>
            <a:r>
              <a:rPr sz="2200" spc="-5" dirty="0">
                <a:solidFill>
                  <a:srgbClr val="006666"/>
                </a:solidFill>
                <a:latin typeface="Arial"/>
                <a:cs typeface="Arial"/>
              </a:rPr>
              <a:t>partition</a:t>
            </a:r>
            <a:endParaRPr sz="2200" dirty="0">
              <a:latin typeface="Arial"/>
              <a:cs typeface="Arial"/>
            </a:endParaRPr>
          </a:p>
          <a:p>
            <a:pPr marL="12700">
              <a:lnSpc>
                <a:spcPct val="100000"/>
              </a:lnSpc>
              <a:spcBef>
                <a:spcPts val="580"/>
              </a:spcBef>
            </a:pPr>
            <a:r>
              <a:rPr sz="2400" b="1" i="1" spc="-5" dirty="0">
                <a:solidFill>
                  <a:srgbClr val="006666"/>
                </a:solidFill>
                <a:latin typeface="Arial"/>
                <a:cs typeface="Arial"/>
              </a:rPr>
              <a:t>Logical </a:t>
            </a:r>
            <a:r>
              <a:rPr sz="2400" b="1" i="1" dirty="0">
                <a:solidFill>
                  <a:srgbClr val="006666"/>
                </a:solidFill>
                <a:latin typeface="Arial"/>
                <a:cs typeface="Arial"/>
              </a:rPr>
              <a:t>formatting </a:t>
            </a:r>
            <a:r>
              <a:rPr sz="2400" b="1" dirty="0">
                <a:solidFill>
                  <a:srgbClr val="006666"/>
                </a:solidFill>
                <a:latin typeface="Arial"/>
                <a:cs typeface="Arial"/>
              </a:rPr>
              <a:t>or “making a file</a:t>
            </a:r>
            <a:r>
              <a:rPr sz="2400" b="1" spc="-105" dirty="0">
                <a:solidFill>
                  <a:srgbClr val="006666"/>
                </a:solidFill>
                <a:latin typeface="Arial"/>
                <a:cs typeface="Arial"/>
              </a:rPr>
              <a:t> </a:t>
            </a:r>
            <a:r>
              <a:rPr sz="2400" b="1" spc="-5" dirty="0">
                <a:solidFill>
                  <a:srgbClr val="006666"/>
                </a:solidFill>
                <a:latin typeface="Arial"/>
                <a:cs typeface="Arial"/>
              </a:rPr>
              <a:t>system”</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Write the FS data on</a:t>
            </a:r>
            <a:r>
              <a:rPr sz="2200" spc="10" dirty="0">
                <a:solidFill>
                  <a:srgbClr val="006666"/>
                </a:solidFill>
                <a:latin typeface="Arial"/>
                <a:cs typeface="Arial"/>
              </a:rPr>
              <a:t> </a:t>
            </a:r>
            <a:r>
              <a:rPr sz="2200" spc="-5" dirty="0">
                <a:solidFill>
                  <a:srgbClr val="006666"/>
                </a:solidFill>
                <a:latin typeface="Arial"/>
                <a:cs typeface="Arial"/>
              </a:rPr>
              <a:t>dis</a:t>
            </a:r>
            <a:r>
              <a:rPr lang="en-CA" sz="2200" spc="-5" dirty="0">
                <a:solidFill>
                  <a:srgbClr val="006666"/>
                </a:solidFill>
                <a:latin typeface="Arial"/>
                <a:cs typeface="Arial"/>
              </a:rPr>
              <a:t>k</a:t>
            </a:r>
            <a:endParaRPr sz="2200" dirty="0">
              <a:latin typeface="Arial"/>
              <a:cs typeface="Arial"/>
            </a:endParaRPr>
          </a:p>
          <a:p>
            <a:pPr marL="413384">
              <a:lnSpc>
                <a:spcPct val="100000"/>
              </a:lnSpc>
              <a:spcBef>
                <a:spcPts val="530"/>
              </a:spcBef>
            </a:pPr>
            <a:r>
              <a:rPr sz="2200" spc="-5" dirty="0">
                <a:solidFill>
                  <a:srgbClr val="006666"/>
                </a:solidFill>
                <a:latin typeface="Arial"/>
                <a:cs typeface="Arial"/>
              </a:rPr>
              <a:t>i.e. write FAT, the root directory, inodes,</a:t>
            </a:r>
            <a:r>
              <a:rPr sz="2200" spc="95" dirty="0">
                <a:solidFill>
                  <a:srgbClr val="006666"/>
                </a:solidFill>
                <a:latin typeface="Arial"/>
                <a:cs typeface="Arial"/>
              </a:rPr>
              <a:t> </a:t>
            </a:r>
            <a:r>
              <a:rPr sz="2200" spc="-5" dirty="0">
                <a:solidFill>
                  <a:srgbClr val="006666"/>
                </a:solidFill>
                <a:latin typeface="Arial"/>
                <a:cs typeface="Arial"/>
              </a:rPr>
              <a:t>…</a:t>
            </a:r>
            <a:endParaRPr sz="2200" dirty="0">
              <a:latin typeface="Arial"/>
              <a:cs typeface="Arial"/>
            </a:endParaRPr>
          </a:p>
        </p:txBody>
      </p:sp>
      <p:sp>
        <p:nvSpPr>
          <p:cNvPr id="15" name="object 15"/>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21</a:t>
            </a:fld>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7" y="469849"/>
            <a:ext cx="7705827" cy="505908"/>
          </a:xfrm>
          <a:prstGeom prst="rect">
            <a:avLst/>
          </a:prstGeom>
        </p:spPr>
        <p:txBody>
          <a:bodyPr vert="horz" wrap="square" lIns="0" tIns="13335" rIns="0" bIns="0" rtlCol="0">
            <a:spAutoFit/>
          </a:bodyPr>
          <a:lstStyle/>
          <a:p>
            <a:pPr marL="12700">
              <a:lnSpc>
                <a:spcPct val="100000"/>
              </a:lnSpc>
              <a:spcBef>
                <a:spcPts val="105"/>
              </a:spcBef>
            </a:pPr>
            <a:r>
              <a:rPr dirty="0"/>
              <a:t>Booting from a Disk </a:t>
            </a:r>
            <a:r>
              <a:rPr spc="-5" dirty="0"/>
              <a:t>in </a:t>
            </a:r>
            <a:r>
              <a:rPr dirty="0"/>
              <a:t>Windows</a:t>
            </a:r>
            <a:r>
              <a:rPr spc="-135" dirty="0"/>
              <a:t> </a:t>
            </a:r>
            <a:r>
              <a:rPr spc="-5" dirty="0"/>
              <a:t>2000</a:t>
            </a:r>
          </a:p>
        </p:txBody>
      </p:sp>
      <p:grpSp>
        <p:nvGrpSpPr>
          <p:cNvPr id="4" name="object 4"/>
          <p:cNvGrpSpPr/>
          <p:nvPr/>
        </p:nvGrpSpPr>
        <p:grpSpPr>
          <a:xfrm>
            <a:off x="787908" y="1257300"/>
            <a:ext cx="7274559" cy="4944110"/>
            <a:chOff x="787908" y="1257300"/>
            <a:chExt cx="7274559" cy="4944110"/>
          </a:xfrm>
        </p:grpSpPr>
        <p:sp>
          <p:nvSpPr>
            <p:cNvPr id="5" name="object 5"/>
            <p:cNvSpPr/>
            <p:nvPr/>
          </p:nvSpPr>
          <p:spPr>
            <a:xfrm>
              <a:off x="826008" y="1295400"/>
              <a:ext cx="7197852" cy="486765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87908" y="1257299"/>
              <a:ext cx="7274559" cy="4944110"/>
            </a:xfrm>
            <a:custGeom>
              <a:avLst/>
              <a:gdLst/>
              <a:ahLst/>
              <a:cxnLst/>
              <a:rect l="l" t="t" r="r" b="b"/>
              <a:pathLst>
                <a:path w="7274559" h="4944110">
                  <a:moveTo>
                    <a:pt x="7248652" y="25400"/>
                  </a:moveTo>
                  <a:lnTo>
                    <a:pt x="25400" y="25400"/>
                  </a:lnTo>
                  <a:lnTo>
                    <a:pt x="25400" y="38100"/>
                  </a:lnTo>
                  <a:lnTo>
                    <a:pt x="25400" y="4906010"/>
                  </a:lnTo>
                  <a:lnTo>
                    <a:pt x="25400" y="4918710"/>
                  </a:lnTo>
                  <a:lnTo>
                    <a:pt x="7248652" y="4918710"/>
                  </a:lnTo>
                  <a:lnTo>
                    <a:pt x="7248652" y="4906010"/>
                  </a:lnTo>
                  <a:lnTo>
                    <a:pt x="38100" y="4906010"/>
                  </a:lnTo>
                  <a:lnTo>
                    <a:pt x="38100" y="38100"/>
                  </a:lnTo>
                  <a:lnTo>
                    <a:pt x="7235952" y="38100"/>
                  </a:lnTo>
                  <a:lnTo>
                    <a:pt x="7235952" y="4905756"/>
                  </a:lnTo>
                  <a:lnTo>
                    <a:pt x="7248652" y="4905756"/>
                  </a:lnTo>
                  <a:lnTo>
                    <a:pt x="7248652" y="38100"/>
                  </a:lnTo>
                  <a:lnTo>
                    <a:pt x="7248652" y="25400"/>
                  </a:lnTo>
                  <a:close/>
                </a:path>
                <a:path w="7274559" h="4944110">
                  <a:moveTo>
                    <a:pt x="7274052" y="0"/>
                  </a:moveTo>
                  <a:lnTo>
                    <a:pt x="0" y="0"/>
                  </a:lnTo>
                  <a:lnTo>
                    <a:pt x="0" y="12700"/>
                  </a:lnTo>
                  <a:lnTo>
                    <a:pt x="0" y="4931410"/>
                  </a:lnTo>
                  <a:lnTo>
                    <a:pt x="0" y="4944110"/>
                  </a:lnTo>
                  <a:lnTo>
                    <a:pt x="7274052" y="4944110"/>
                  </a:lnTo>
                  <a:lnTo>
                    <a:pt x="7274052" y="4931410"/>
                  </a:lnTo>
                  <a:lnTo>
                    <a:pt x="12700" y="4931410"/>
                  </a:lnTo>
                  <a:lnTo>
                    <a:pt x="12700" y="12700"/>
                  </a:lnTo>
                  <a:lnTo>
                    <a:pt x="7261352" y="12700"/>
                  </a:lnTo>
                  <a:lnTo>
                    <a:pt x="7261352" y="4931156"/>
                  </a:lnTo>
                  <a:lnTo>
                    <a:pt x="7274052" y="4931156"/>
                  </a:lnTo>
                  <a:lnTo>
                    <a:pt x="7274052" y="12700"/>
                  </a:lnTo>
                  <a:lnTo>
                    <a:pt x="7274052" y="0"/>
                  </a:lnTo>
                  <a:close/>
                </a:path>
              </a:pathLst>
            </a:custGeom>
            <a:solidFill>
              <a:srgbClr val="CC6600"/>
            </a:solidFill>
          </p:spPr>
          <p:txBody>
            <a:bodyPr wrap="square" lIns="0" tIns="0" rIns="0" bIns="0" rtlCol="0"/>
            <a:lstStyle/>
            <a:p>
              <a:endParaRPr/>
            </a:p>
          </p:txBody>
        </p:sp>
      </p:grpSp>
      <p:sp>
        <p:nvSpPr>
          <p:cNvPr id="7" name="object 7"/>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22</a:t>
            </a:fld>
            <a:endParaRPr sz="1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681322" cy="514350"/>
          </a:xfrm>
          <a:prstGeom prst="rect">
            <a:avLst/>
          </a:prstGeom>
        </p:spPr>
        <p:txBody>
          <a:bodyPr vert="horz" wrap="square" lIns="0" tIns="13335" rIns="0" bIns="0" rtlCol="0">
            <a:spAutoFit/>
          </a:bodyPr>
          <a:lstStyle/>
          <a:p>
            <a:pPr marL="12700">
              <a:lnSpc>
                <a:spcPct val="100000"/>
              </a:lnSpc>
              <a:spcBef>
                <a:spcPts val="105"/>
              </a:spcBef>
            </a:pPr>
            <a:r>
              <a:rPr dirty="0"/>
              <a:t>Bad Block</a:t>
            </a:r>
            <a:r>
              <a:rPr spc="-70" dirty="0"/>
              <a:t> </a:t>
            </a:r>
            <a:r>
              <a:rPr spc="-5" dirty="0"/>
              <a:t>Management</a:t>
            </a:r>
          </a:p>
        </p:txBody>
      </p:sp>
      <p:sp>
        <p:nvSpPr>
          <p:cNvPr id="4" name="object 4"/>
          <p:cNvSpPr/>
          <p:nvPr/>
        </p:nvSpPr>
        <p:spPr>
          <a:xfrm>
            <a:off x="1349628" y="2440254"/>
            <a:ext cx="243840" cy="2532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06829" y="3125089"/>
            <a:ext cx="188975" cy="19659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806829" y="3728592"/>
            <a:ext cx="188975" cy="19659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49628" y="4318761"/>
            <a:ext cx="243840" cy="25298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49628" y="4989321"/>
            <a:ext cx="243840" cy="252983"/>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879754" y="1219936"/>
            <a:ext cx="7327900" cy="4342130"/>
          </a:xfrm>
          <a:prstGeom prst="rect">
            <a:avLst/>
          </a:prstGeom>
        </p:spPr>
        <p:txBody>
          <a:bodyPr vert="horz" wrap="square" lIns="0" tIns="12700" rIns="0" bIns="0" rtlCol="0">
            <a:spAutoFit/>
          </a:bodyPr>
          <a:lstStyle/>
          <a:p>
            <a:pPr marL="12700" marR="271145">
              <a:lnSpc>
                <a:spcPct val="120000"/>
              </a:lnSpc>
              <a:spcBef>
                <a:spcPts val="100"/>
              </a:spcBef>
            </a:pPr>
            <a:r>
              <a:rPr sz="2000" b="1" dirty="0">
                <a:solidFill>
                  <a:srgbClr val="006666"/>
                </a:solidFill>
                <a:latin typeface="Arial"/>
                <a:cs typeface="Arial"/>
              </a:rPr>
              <a:t>There are tens and hundreds of </a:t>
            </a:r>
            <a:r>
              <a:rPr sz="2000" b="1" spc="-5" dirty="0">
                <a:solidFill>
                  <a:srgbClr val="006666"/>
                </a:solidFill>
                <a:latin typeface="Arial"/>
                <a:cs typeface="Arial"/>
              </a:rPr>
              <a:t>millions </a:t>
            </a:r>
            <a:r>
              <a:rPr sz="2000" b="1" dirty="0">
                <a:solidFill>
                  <a:srgbClr val="006666"/>
                </a:solidFill>
                <a:latin typeface="Arial"/>
                <a:cs typeface="Arial"/>
              </a:rPr>
              <a:t>of blocks on a</a:t>
            </a:r>
            <a:r>
              <a:rPr sz="2000" b="1" spc="-150" dirty="0">
                <a:solidFill>
                  <a:srgbClr val="006666"/>
                </a:solidFill>
                <a:latin typeface="Arial"/>
                <a:cs typeface="Arial"/>
              </a:rPr>
              <a:t> </a:t>
            </a:r>
            <a:r>
              <a:rPr sz="2000" b="1" dirty="0">
                <a:solidFill>
                  <a:srgbClr val="006666"/>
                </a:solidFill>
                <a:latin typeface="Arial"/>
                <a:cs typeface="Arial"/>
              </a:rPr>
              <a:t>HD  Bad blocks do</a:t>
            </a:r>
            <a:r>
              <a:rPr sz="2000" b="1" spc="-45" dirty="0">
                <a:solidFill>
                  <a:srgbClr val="006666"/>
                </a:solidFill>
                <a:latin typeface="Arial"/>
                <a:cs typeface="Arial"/>
              </a:rPr>
              <a:t> </a:t>
            </a:r>
            <a:r>
              <a:rPr sz="2000" b="1" dirty="0">
                <a:solidFill>
                  <a:srgbClr val="006666"/>
                </a:solidFill>
                <a:latin typeface="Arial"/>
                <a:cs typeface="Arial"/>
              </a:rPr>
              <a:t>happen</a:t>
            </a:r>
            <a:endParaRPr sz="2000" dirty="0">
              <a:latin typeface="Arial"/>
              <a:cs typeface="Arial"/>
            </a:endParaRPr>
          </a:p>
          <a:p>
            <a:pPr marL="12700">
              <a:lnSpc>
                <a:spcPct val="100000"/>
              </a:lnSpc>
              <a:spcBef>
                <a:spcPts val="480"/>
              </a:spcBef>
            </a:pPr>
            <a:r>
              <a:rPr sz="2000" b="1" dirty="0">
                <a:solidFill>
                  <a:srgbClr val="006666"/>
                </a:solidFill>
                <a:latin typeface="Arial"/>
                <a:cs typeface="Arial"/>
              </a:rPr>
              <a:t>What to do about</a:t>
            </a:r>
            <a:r>
              <a:rPr sz="2000" b="1" spc="-65" dirty="0">
                <a:solidFill>
                  <a:srgbClr val="006666"/>
                </a:solidFill>
                <a:latin typeface="Arial"/>
                <a:cs typeface="Arial"/>
              </a:rPr>
              <a:t> </a:t>
            </a:r>
            <a:r>
              <a:rPr sz="2000" b="1" dirty="0">
                <a:solidFill>
                  <a:srgbClr val="006666"/>
                </a:solidFill>
                <a:latin typeface="Arial"/>
                <a:cs typeface="Arial"/>
              </a:rPr>
              <a:t>them?</a:t>
            </a:r>
            <a:endParaRPr sz="2000" dirty="0">
              <a:latin typeface="Arial"/>
              <a:cs typeface="Arial"/>
            </a:endParaRPr>
          </a:p>
          <a:p>
            <a:pPr marL="756285">
              <a:lnSpc>
                <a:spcPct val="100000"/>
              </a:lnSpc>
              <a:spcBef>
                <a:spcPts val="480"/>
              </a:spcBef>
            </a:pPr>
            <a:r>
              <a:rPr sz="2000" dirty="0">
                <a:solidFill>
                  <a:srgbClr val="006666"/>
                </a:solidFill>
                <a:latin typeface="Arial"/>
                <a:cs typeface="Arial"/>
              </a:rPr>
              <a:t>Have some spare blocks and when </a:t>
            </a:r>
            <a:r>
              <a:rPr sz="2000" spc="-5" dirty="0">
                <a:solidFill>
                  <a:srgbClr val="006666"/>
                </a:solidFill>
                <a:latin typeface="Arial"/>
                <a:cs typeface="Arial"/>
              </a:rPr>
              <a:t>you </a:t>
            </a:r>
            <a:r>
              <a:rPr sz="2000" dirty="0">
                <a:solidFill>
                  <a:srgbClr val="006666"/>
                </a:solidFill>
                <a:latin typeface="Arial"/>
                <a:cs typeface="Arial"/>
              </a:rPr>
              <a:t>detect a</a:t>
            </a:r>
            <a:r>
              <a:rPr sz="2000" spc="-160" dirty="0">
                <a:solidFill>
                  <a:srgbClr val="006666"/>
                </a:solidFill>
                <a:latin typeface="Arial"/>
                <a:cs typeface="Arial"/>
              </a:rPr>
              <a:t> </a:t>
            </a:r>
            <a:r>
              <a:rPr sz="2000" dirty="0">
                <a:solidFill>
                  <a:srgbClr val="006666"/>
                </a:solidFill>
                <a:latin typeface="Arial"/>
                <a:cs typeface="Arial"/>
              </a:rPr>
              <a:t>bad</a:t>
            </a:r>
            <a:endParaRPr sz="2000" dirty="0">
              <a:latin typeface="Arial"/>
              <a:cs typeface="Arial"/>
            </a:endParaRPr>
          </a:p>
          <a:p>
            <a:pPr marL="756285">
              <a:lnSpc>
                <a:spcPct val="100000"/>
              </a:lnSpc>
            </a:pPr>
            <a:r>
              <a:rPr sz="2000" dirty="0">
                <a:solidFill>
                  <a:srgbClr val="006666"/>
                </a:solidFill>
                <a:latin typeface="Arial"/>
                <a:cs typeface="Arial"/>
              </a:rPr>
              <a:t>block, use the spare block</a:t>
            </a:r>
            <a:r>
              <a:rPr sz="2000" spc="-125" dirty="0">
                <a:solidFill>
                  <a:srgbClr val="006666"/>
                </a:solidFill>
                <a:latin typeface="Arial"/>
                <a:cs typeface="Arial"/>
              </a:rPr>
              <a:t> </a:t>
            </a:r>
            <a:r>
              <a:rPr sz="2000" dirty="0">
                <a:solidFill>
                  <a:srgbClr val="006666"/>
                </a:solidFill>
                <a:latin typeface="Arial"/>
                <a:cs typeface="Arial"/>
              </a:rPr>
              <a:t>instead</a:t>
            </a:r>
            <a:endParaRPr sz="2000" dirty="0">
              <a:latin typeface="Arial"/>
              <a:cs typeface="Arial"/>
            </a:endParaRPr>
          </a:p>
          <a:p>
            <a:pPr marL="1155065" marR="21590">
              <a:lnSpc>
                <a:spcPct val="100000"/>
              </a:lnSpc>
              <a:spcBef>
                <a:spcPts val="440"/>
              </a:spcBef>
            </a:pPr>
            <a:r>
              <a:rPr sz="1800" dirty="0">
                <a:solidFill>
                  <a:srgbClr val="006666"/>
                </a:solidFill>
                <a:latin typeface="Arial"/>
                <a:cs typeface="Arial"/>
              </a:rPr>
              <a:t>i.e. </a:t>
            </a:r>
            <a:r>
              <a:rPr sz="1800" spc="-5" dirty="0">
                <a:solidFill>
                  <a:srgbClr val="006666"/>
                </a:solidFill>
                <a:latin typeface="Arial"/>
                <a:cs typeface="Arial"/>
              </a:rPr>
              <a:t>the HD has nominally 100 blocks, but </a:t>
            </a:r>
            <a:r>
              <a:rPr sz="1800" spc="-15" dirty="0">
                <a:solidFill>
                  <a:srgbClr val="006666"/>
                </a:solidFill>
                <a:latin typeface="Arial"/>
                <a:cs typeface="Arial"/>
              </a:rPr>
              <a:t>was </a:t>
            </a:r>
            <a:r>
              <a:rPr sz="1800" spc="-5" dirty="0">
                <a:solidFill>
                  <a:srgbClr val="006666"/>
                </a:solidFill>
                <a:latin typeface="Arial"/>
                <a:cs typeface="Arial"/>
              </a:rPr>
              <a:t>fabricated </a:t>
            </a:r>
            <a:r>
              <a:rPr sz="1800" spc="-15" dirty="0">
                <a:solidFill>
                  <a:srgbClr val="006666"/>
                </a:solidFill>
                <a:latin typeface="Arial"/>
                <a:cs typeface="Arial"/>
              </a:rPr>
              <a:t>with  </a:t>
            </a:r>
            <a:r>
              <a:rPr sz="1800" spc="-5" dirty="0">
                <a:solidFill>
                  <a:srgbClr val="006666"/>
                </a:solidFill>
                <a:latin typeface="Arial"/>
                <a:cs typeface="Arial"/>
              </a:rPr>
              <a:t>110, 0..99 are used, 100-109 are</a:t>
            </a:r>
            <a:r>
              <a:rPr sz="1800" spc="40" dirty="0">
                <a:solidFill>
                  <a:srgbClr val="006666"/>
                </a:solidFill>
                <a:latin typeface="Arial"/>
                <a:cs typeface="Arial"/>
              </a:rPr>
              <a:t> </a:t>
            </a:r>
            <a:r>
              <a:rPr sz="1800" spc="-5" dirty="0">
                <a:solidFill>
                  <a:srgbClr val="006666"/>
                </a:solidFill>
                <a:latin typeface="Arial"/>
                <a:cs typeface="Arial"/>
              </a:rPr>
              <a:t>spare</a:t>
            </a:r>
            <a:endParaRPr sz="1800" dirty="0">
              <a:latin typeface="Arial"/>
              <a:cs typeface="Arial"/>
            </a:endParaRPr>
          </a:p>
          <a:p>
            <a:pPr marL="1155065">
              <a:lnSpc>
                <a:spcPct val="100000"/>
              </a:lnSpc>
              <a:spcBef>
                <a:spcPts val="430"/>
              </a:spcBef>
            </a:pPr>
            <a:r>
              <a:rPr sz="1800" dirty="0">
                <a:solidFill>
                  <a:srgbClr val="006666"/>
                </a:solidFill>
                <a:latin typeface="Arial"/>
                <a:cs typeface="Arial"/>
              </a:rPr>
              <a:t>If </a:t>
            </a:r>
            <a:r>
              <a:rPr sz="1800" spc="-5" dirty="0">
                <a:solidFill>
                  <a:srgbClr val="006666"/>
                </a:solidFill>
                <a:latin typeface="Arial"/>
                <a:cs typeface="Arial"/>
              </a:rPr>
              <a:t>block 50 fails, </a:t>
            </a:r>
            <a:r>
              <a:rPr sz="1800" dirty="0">
                <a:solidFill>
                  <a:srgbClr val="006666"/>
                </a:solidFill>
                <a:latin typeface="Arial"/>
                <a:cs typeface="Arial"/>
              </a:rPr>
              <a:t>the HD </a:t>
            </a:r>
            <a:r>
              <a:rPr sz="1800" spc="-5" dirty="0">
                <a:solidFill>
                  <a:srgbClr val="006666"/>
                </a:solidFill>
                <a:latin typeface="Arial"/>
                <a:cs typeface="Arial"/>
              </a:rPr>
              <a:t>controller (after </a:t>
            </a:r>
            <a:r>
              <a:rPr sz="1800" spc="-10" dirty="0">
                <a:solidFill>
                  <a:srgbClr val="006666"/>
                </a:solidFill>
                <a:latin typeface="Arial"/>
                <a:cs typeface="Arial"/>
              </a:rPr>
              <a:t>being </a:t>
            </a:r>
            <a:r>
              <a:rPr sz="1800" spc="-5" dirty="0">
                <a:solidFill>
                  <a:srgbClr val="006666"/>
                </a:solidFill>
                <a:latin typeface="Arial"/>
                <a:cs typeface="Arial"/>
              </a:rPr>
              <a:t>told </a:t>
            </a:r>
            <a:r>
              <a:rPr sz="1800" dirty="0">
                <a:solidFill>
                  <a:srgbClr val="006666"/>
                </a:solidFill>
                <a:latin typeface="Arial"/>
                <a:cs typeface="Arial"/>
              </a:rPr>
              <a:t>by the</a:t>
            </a:r>
            <a:r>
              <a:rPr sz="1800" spc="55" dirty="0">
                <a:solidFill>
                  <a:srgbClr val="006666"/>
                </a:solidFill>
                <a:latin typeface="Arial"/>
                <a:cs typeface="Arial"/>
              </a:rPr>
              <a:t> </a:t>
            </a:r>
            <a:r>
              <a:rPr sz="1800" dirty="0">
                <a:solidFill>
                  <a:srgbClr val="006666"/>
                </a:solidFill>
                <a:latin typeface="Arial"/>
                <a:cs typeface="Arial"/>
              </a:rPr>
              <a:t>OS)</a:t>
            </a:r>
            <a:endParaRPr sz="1800" dirty="0">
              <a:latin typeface="Arial"/>
              <a:cs typeface="Arial"/>
            </a:endParaRPr>
          </a:p>
          <a:p>
            <a:pPr marL="1155065">
              <a:lnSpc>
                <a:spcPct val="100000"/>
              </a:lnSpc>
              <a:spcBef>
                <a:spcPts val="5"/>
              </a:spcBef>
            </a:pPr>
            <a:r>
              <a:rPr sz="1800" spc="-15" dirty="0">
                <a:solidFill>
                  <a:srgbClr val="006666"/>
                </a:solidFill>
                <a:latin typeface="Arial"/>
                <a:cs typeface="Arial"/>
              </a:rPr>
              <a:t>will </a:t>
            </a:r>
            <a:r>
              <a:rPr sz="1800" spc="-5" dirty="0">
                <a:solidFill>
                  <a:srgbClr val="006666"/>
                </a:solidFill>
                <a:latin typeface="Arial"/>
                <a:cs typeface="Arial"/>
              </a:rPr>
              <a:t>use block 100 </a:t>
            </a:r>
            <a:r>
              <a:rPr sz="1800" dirty="0">
                <a:solidFill>
                  <a:srgbClr val="006666"/>
                </a:solidFill>
                <a:latin typeface="Arial"/>
                <a:cs typeface="Arial"/>
              </a:rPr>
              <a:t>to store the </a:t>
            </a:r>
            <a:r>
              <a:rPr sz="1800" spc="-5" dirty="0">
                <a:solidFill>
                  <a:srgbClr val="006666"/>
                </a:solidFill>
                <a:latin typeface="Arial"/>
                <a:cs typeface="Arial"/>
              </a:rPr>
              <a:t>logical block</a:t>
            </a:r>
            <a:r>
              <a:rPr sz="1800" spc="95" dirty="0">
                <a:solidFill>
                  <a:srgbClr val="006666"/>
                </a:solidFill>
                <a:latin typeface="Arial"/>
                <a:cs typeface="Arial"/>
              </a:rPr>
              <a:t> </a:t>
            </a:r>
            <a:r>
              <a:rPr sz="1800" spc="-10" dirty="0">
                <a:solidFill>
                  <a:srgbClr val="006666"/>
                </a:solidFill>
                <a:latin typeface="Arial"/>
                <a:cs typeface="Arial"/>
              </a:rPr>
              <a:t>50</a:t>
            </a:r>
            <a:endParaRPr sz="1800" dirty="0">
              <a:latin typeface="Arial"/>
              <a:cs typeface="Arial"/>
            </a:endParaRPr>
          </a:p>
          <a:p>
            <a:pPr marL="756285" marR="328930">
              <a:lnSpc>
                <a:spcPct val="100000"/>
              </a:lnSpc>
              <a:spcBef>
                <a:spcPts val="470"/>
              </a:spcBef>
            </a:pPr>
            <a:r>
              <a:rPr sz="2000" dirty="0">
                <a:solidFill>
                  <a:srgbClr val="006666"/>
                </a:solidFill>
                <a:latin typeface="Arial"/>
                <a:cs typeface="Arial"/>
              </a:rPr>
              <a:t>But </a:t>
            </a:r>
            <a:r>
              <a:rPr sz="2000" spc="-5" dirty="0">
                <a:solidFill>
                  <a:srgbClr val="006666"/>
                </a:solidFill>
                <a:latin typeface="Arial"/>
                <a:cs typeface="Arial"/>
              </a:rPr>
              <a:t>that </a:t>
            </a:r>
            <a:r>
              <a:rPr sz="2000" dirty="0">
                <a:solidFill>
                  <a:srgbClr val="006666"/>
                </a:solidFill>
                <a:latin typeface="Arial"/>
                <a:cs typeface="Arial"/>
              </a:rPr>
              <a:t>messes up the efficiency of the disc</a:t>
            </a:r>
            <a:r>
              <a:rPr sz="2000" spc="-165" dirty="0">
                <a:solidFill>
                  <a:srgbClr val="006666"/>
                </a:solidFill>
                <a:latin typeface="Arial"/>
                <a:cs typeface="Arial"/>
              </a:rPr>
              <a:t> </a:t>
            </a:r>
            <a:r>
              <a:rPr sz="2000" dirty="0">
                <a:solidFill>
                  <a:srgbClr val="006666"/>
                </a:solidFill>
                <a:latin typeface="Arial"/>
                <a:cs typeface="Arial"/>
              </a:rPr>
              <a:t>scheduling  algorithms!</a:t>
            </a:r>
            <a:endParaRPr sz="2000" dirty="0">
              <a:latin typeface="Arial"/>
              <a:cs typeface="Arial"/>
            </a:endParaRPr>
          </a:p>
          <a:p>
            <a:pPr marL="756285">
              <a:lnSpc>
                <a:spcPct val="100000"/>
              </a:lnSpc>
              <a:spcBef>
                <a:spcPts val="480"/>
              </a:spcBef>
            </a:pPr>
            <a:r>
              <a:rPr sz="2000" dirty="0">
                <a:solidFill>
                  <a:srgbClr val="006666"/>
                </a:solidFill>
                <a:latin typeface="Arial"/>
                <a:cs typeface="Arial"/>
              </a:rPr>
              <a:t>Don’t panic! Just have spare blocks in each</a:t>
            </a:r>
            <a:r>
              <a:rPr sz="2000" spc="-180" dirty="0">
                <a:solidFill>
                  <a:srgbClr val="006666"/>
                </a:solidFill>
                <a:latin typeface="Arial"/>
                <a:cs typeface="Arial"/>
              </a:rPr>
              <a:t> </a:t>
            </a:r>
            <a:r>
              <a:rPr sz="2000" dirty="0">
                <a:solidFill>
                  <a:srgbClr val="006666"/>
                </a:solidFill>
                <a:latin typeface="Arial"/>
                <a:cs typeface="Arial"/>
              </a:rPr>
              <a:t>cylinder</a:t>
            </a:r>
            <a:endParaRPr sz="2000" dirty="0">
              <a:latin typeface="Arial"/>
              <a:cs typeface="Arial"/>
            </a:endParaRPr>
          </a:p>
          <a:p>
            <a:pPr marL="756285">
              <a:lnSpc>
                <a:spcPct val="100000"/>
              </a:lnSpc>
            </a:pPr>
            <a:r>
              <a:rPr sz="2000" dirty="0">
                <a:solidFill>
                  <a:srgbClr val="006666"/>
                </a:solidFill>
                <a:latin typeface="Arial"/>
                <a:cs typeface="Arial"/>
              </a:rPr>
              <a:t>(sector sparing) or use sector</a:t>
            </a:r>
            <a:r>
              <a:rPr sz="2000" spc="-180" dirty="0">
                <a:solidFill>
                  <a:srgbClr val="006666"/>
                </a:solidFill>
                <a:latin typeface="Arial"/>
                <a:cs typeface="Arial"/>
              </a:rPr>
              <a:t> </a:t>
            </a:r>
            <a:r>
              <a:rPr sz="2000" dirty="0">
                <a:solidFill>
                  <a:srgbClr val="006666"/>
                </a:solidFill>
                <a:latin typeface="Arial"/>
                <a:cs typeface="Arial"/>
              </a:rPr>
              <a:t>slipping</a:t>
            </a:r>
            <a:endParaRPr sz="2000" dirty="0">
              <a:latin typeface="Arial"/>
              <a:cs typeface="Arial"/>
            </a:endParaRPr>
          </a:p>
        </p:txBody>
      </p:sp>
      <p:sp>
        <p:nvSpPr>
          <p:cNvPr id="10" name="object 10"/>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23</a:t>
            </a:fld>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5824322" cy="505908"/>
          </a:xfrm>
          <a:prstGeom prst="rect">
            <a:avLst/>
          </a:prstGeom>
        </p:spPr>
        <p:txBody>
          <a:bodyPr vert="horz" wrap="square" lIns="0" tIns="13335" rIns="0" bIns="0" rtlCol="0">
            <a:spAutoFit/>
          </a:bodyPr>
          <a:lstStyle/>
          <a:p>
            <a:pPr marL="12700">
              <a:lnSpc>
                <a:spcPct val="100000"/>
              </a:lnSpc>
              <a:spcBef>
                <a:spcPts val="105"/>
              </a:spcBef>
            </a:pPr>
            <a:r>
              <a:rPr dirty="0"/>
              <a:t>Swap-Space</a:t>
            </a:r>
            <a:r>
              <a:rPr spc="-80" dirty="0"/>
              <a:t> </a:t>
            </a:r>
            <a:r>
              <a:rPr dirty="0"/>
              <a:t>Management</a:t>
            </a:r>
          </a:p>
        </p:txBody>
      </p:sp>
      <p:sp>
        <p:nvSpPr>
          <p:cNvPr id="7" name="object 7"/>
          <p:cNvSpPr/>
          <p:nvPr/>
        </p:nvSpPr>
        <p:spPr>
          <a:xfrm>
            <a:off x="904951" y="1386535"/>
            <a:ext cx="198119" cy="20299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04951" y="2191766"/>
            <a:ext cx="198119" cy="2026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62455" y="2535885"/>
            <a:ext cx="271271" cy="28072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819655" y="2955670"/>
            <a:ext cx="213360" cy="2194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819655" y="3321430"/>
            <a:ext cx="213360" cy="21945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362455" y="3670427"/>
            <a:ext cx="271271" cy="280416"/>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819655" y="4089527"/>
            <a:ext cx="213360" cy="219456"/>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1819655" y="4455540"/>
            <a:ext cx="213360" cy="219456"/>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1819655" y="5126101"/>
            <a:ext cx="213360" cy="219456"/>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1819655" y="5491886"/>
            <a:ext cx="213360" cy="219456"/>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1235151" y="1232103"/>
            <a:ext cx="7299249" cy="4537139"/>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6666"/>
                </a:solidFill>
                <a:latin typeface="Arial"/>
                <a:cs typeface="Arial"/>
              </a:rPr>
              <a:t>Swap-space — Virtual memory </a:t>
            </a:r>
            <a:r>
              <a:rPr sz="2400" b="1" spc="-5" dirty="0">
                <a:solidFill>
                  <a:srgbClr val="006666"/>
                </a:solidFill>
                <a:latin typeface="Arial"/>
                <a:cs typeface="Arial"/>
              </a:rPr>
              <a:t>uses</a:t>
            </a:r>
            <a:r>
              <a:rPr sz="2400" b="1" spc="-75" dirty="0">
                <a:solidFill>
                  <a:srgbClr val="006666"/>
                </a:solidFill>
                <a:latin typeface="Arial"/>
                <a:cs typeface="Arial"/>
              </a:rPr>
              <a:t> </a:t>
            </a:r>
            <a:r>
              <a:rPr sz="2400" b="1" dirty="0">
                <a:solidFill>
                  <a:srgbClr val="006666"/>
                </a:solidFill>
                <a:latin typeface="Arial"/>
                <a:cs typeface="Arial"/>
              </a:rPr>
              <a:t>disk</a:t>
            </a:r>
            <a:endParaRPr sz="2400" dirty="0">
              <a:latin typeface="Arial"/>
              <a:cs typeface="Arial"/>
            </a:endParaRPr>
          </a:p>
          <a:p>
            <a:pPr marL="12700">
              <a:lnSpc>
                <a:spcPct val="100000"/>
              </a:lnSpc>
              <a:spcBef>
                <a:spcPts val="5"/>
              </a:spcBef>
            </a:pPr>
            <a:r>
              <a:rPr sz="2400" b="1" spc="-5" dirty="0">
                <a:solidFill>
                  <a:srgbClr val="006666"/>
                </a:solidFill>
                <a:latin typeface="Arial"/>
                <a:cs typeface="Arial"/>
              </a:rPr>
              <a:t>space as </a:t>
            </a:r>
            <a:r>
              <a:rPr sz="2400" b="1" dirty="0">
                <a:solidFill>
                  <a:srgbClr val="006666"/>
                </a:solidFill>
                <a:latin typeface="Arial"/>
                <a:cs typeface="Arial"/>
              </a:rPr>
              <a:t>an extension of main</a:t>
            </a:r>
            <a:r>
              <a:rPr sz="2400" b="1" spc="10" dirty="0">
                <a:solidFill>
                  <a:srgbClr val="006666"/>
                </a:solidFill>
                <a:latin typeface="Arial"/>
                <a:cs typeface="Arial"/>
              </a:rPr>
              <a:t> </a:t>
            </a:r>
            <a:r>
              <a:rPr sz="2400" b="1" dirty="0">
                <a:solidFill>
                  <a:srgbClr val="006666"/>
                </a:solidFill>
                <a:latin typeface="Arial"/>
                <a:cs typeface="Arial"/>
              </a:rPr>
              <a:t>memory</a:t>
            </a:r>
            <a:endParaRPr sz="2400" dirty="0">
              <a:latin typeface="Arial"/>
              <a:cs typeface="Arial"/>
            </a:endParaRPr>
          </a:p>
          <a:p>
            <a:pPr marL="12700">
              <a:lnSpc>
                <a:spcPct val="100000"/>
              </a:lnSpc>
              <a:spcBef>
                <a:spcPts val="575"/>
              </a:spcBef>
            </a:pPr>
            <a:r>
              <a:rPr sz="2400" b="1" dirty="0">
                <a:solidFill>
                  <a:srgbClr val="006666"/>
                </a:solidFill>
                <a:latin typeface="Arial"/>
                <a:cs typeface="Arial"/>
              </a:rPr>
              <a:t>Where is the </a:t>
            </a:r>
            <a:r>
              <a:rPr sz="2400" b="1" spc="-5" dirty="0">
                <a:solidFill>
                  <a:srgbClr val="006666"/>
                </a:solidFill>
                <a:latin typeface="Arial"/>
                <a:cs typeface="Arial"/>
              </a:rPr>
              <a:t>swap-space </a:t>
            </a:r>
            <a:r>
              <a:rPr sz="2400" b="1" dirty="0">
                <a:solidFill>
                  <a:srgbClr val="006666"/>
                </a:solidFill>
                <a:latin typeface="Arial"/>
                <a:cs typeface="Arial"/>
              </a:rPr>
              <a:t>on the</a:t>
            </a:r>
            <a:r>
              <a:rPr sz="2400" b="1" spc="-45" dirty="0">
                <a:solidFill>
                  <a:srgbClr val="006666"/>
                </a:solidFill>
                <a:latin typeface="Arial"/>
                <a:cs typeface="Arial"/>
              </a:rPr>
              <a:t> </a:t>
            </a:r>
            <a:r>
              <a:rPr sz="2400" b="1" dirty="0">
                <a:solidFill>
                  <a:srgbClr val="006666"/>
                </a:solidFill>
                <a:latin typeface="Arial"/>
                <a:cs typeface="Arial"/>
              </a:rPr>
              <a:t>dis</a:t>
            </a:r>
            <a:r>
              <a:rPr lang="en-CA" sz="2400" b="1" dirty="0">
                <a:solidFill>
                  <a:srgbClr val="006666"/>
                </a:solidFill>
                <a:latin typeface="Arial"/>
                <a:cs typeface="Arial"/>
              </a:rPr>
              <a:t>k</a:t>
            </a:r>
            <a:r>
              <a:rPr sz="2400" b="1" dirty="0">
                <a:solidFill>
                  <a:srgbClr val="006666"/>
                </a:solidFill>
                <a:latin typeface="Arial"/>
                <a:cs typeface="Arial"/>
              </a:rPr>
              <a:t>?</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As a part of the normal </a:t>
            </a:r>
            <a:r>
              <a:rPr sz="2200" dirty="0">
                <a:solidFill>
                  <a:srgbClr val="006666"/>
                </a:solidFill>
                <a:latin typeface="Arial"/>
                <a:cs typeface="Arial"/>
              </a:rPr>
              <a:t>file</a:t>
            </a:r>
            <a:r>
              <a:rPr sz="2200" spc="25" dirty="0">
                <a:solidFill>
                  <a:srgbClr val="006666"/>
                </a:solidFill>
                <a:latin typeface="Arial"/>
                <a:cs typeface="Arial"/>
              </a:rPr>
              <a:t> </a:t>
            </a:r>
            <a:r>
              <a:rPr sz="2200" spc="-5" dirty="0">
                <a:solidFill>
                  <a:srgbClr val="006666"/>
                </a:solidFill>
                <a:latin typeface="Arial"/>
                <a:cs typeface="Arial"/>
              </a:rPr>
              <a:t>system</a:t>
            </a:r>
            <a:r>
              <a:rPr lang="en-CA" sz="2200" spc="-5" dirty="0">
                <a:solidFill>
                  <a:srgbClr val="006666"/>
                </a:solidFill>
                <a:latin typeface="Arial"/>
                <a:cs typeface="Arial"/>
              </a:rPr>
              <a:t> (not recommended)</a:t>
            </a:r>
            <a:endParaRPr sz="2200" dirty="0">
              <a:latin typeface="Arial"/>
              <a:cs typeface="Arial"/>
            </a:endParaRPr>
          </a:p>
          <a:p>
            <a:pPr marL="812800" marR="3058160">
              <a:lnSpc>
                <a:spcPct val="120000"/>
              </a:lnSpc>
              <a:spcBef>
                <a:spcPts val="10"/>
              </a:spcBef>
            </a:pPr>
            <a:r>
              <a:rPr sz="2000" dirty="0">
                <a:solidFill>
                  <a:srgbClr val="006666"/>
                </a:solidFill>
                <a:latin typeface="Arial"/>
                <a:cs typeface="Arial"/>
              </a:rPr>
              <a:t>good: Simple, flexible</a:t>
            </a:r>
            <a:r>
              <a:rPr lang="en-CA" sz="2000" dirty="0">
                <a:solidFill>
                  <a:srgbClr val="006666"/>
                </a:solidFill>
                <a:latin typeface="Arial"/>
                <a:cs typeface="Arial"/>
              </a:rPr>
              <a:t>, 	   </a:t>
            </a:r>
            <a:r>
              <a:rPr sz="2000" dirty="0">
                <a:solidFill>
                  <a:srgbClr val="006666"/>
                </a:solidFill>
                <a:latin typeface="Arial"/>
                <a:cs typeface="Arial"/>
              </a:rPr>
              <a:t>bad:</a:t>
            </a:r>
            <a:r>
              <a:rPr sz="2000" spc="-75" dirty="0">
                <a:solidFill>
                  <a:srgbClr val="006666"/>
                </a:solidFill>
                <a:latin typeface="Arial"/>
                <a:cs typeface="Arial"/>
              </a:rPr>
              <a:t> </a:t>
            </a:r>
            <a:r>
              <a:rPr sz="2000" dirty="0">
                <a:solidFill>
                  <a:srgbClr val="006666"/>
                </a:solidFill>
                <a:latin typeface="Arial"/>
                <a:cs typeface="Arial"/>
              </a:rPr>
              <a:t>SsssLOoooWwww</a:t>
            </a:r>
            <a:endParaRPr sz="2000" dirty="0">
              <a:latin typeface="Arial"/>
              <a:cs typeface="Arial"/>
            </a:endParaRPr>
          </a:p>
          <a:p>
            <a:pPr marL="413384">
              <a:lnSpc>
                <a:spcPct val="100000"/>
              </a:lnSpc>
              <a:spcBef>
                <a:spcPts val="520"/>
              </a:spcBef>
            </a:pPr>
            <a:r>
              <a:rPr sz="2200" spc="-5" dirty="0">
                <a:solidFill>
                  <a:srgbClr val="006666"/>
                </a:solidFill>
                <a:latin typeface="Arial"/>
                <a:cs typeface="Arial"/>
              </a:rPr>
              <a:t>in a separate disk</a:t>
            </a:r>
            <a:r>
              <a:rPr sz="2200" spc="15" dirty="0">
                <a:solidFill>
                  <a:srgbClr val="006666"/>
                </a:solidFill>
                <a:latin typeface="Arial"/>
                <a:cs typeface="Arial"/>
              </a:rPr>
              <a:t> </a:t>
            </a:r>
            <a:r>
              <a:rPr sz="2200" spc="-5" dirty="0">
                <a:solidFill>
                  <a:srgbClr val="006666"/>
                </a:solidFill>
                <a:latin typeface="Arial"/>
                <a:cs typeface="Arial"/>
              </a:rPr>
              <a:t>partition</a:t>
            </a:r>
            <a:r>
              <a:rPr lang="en-CA" sz="2200" spc="-5" dirty="0">
                <a:solidFill>
                  <a:srgbClr val="006666"/>
                </a:solidFill>
                <a:latin typeface="Arial"/>
                <a:cs typeface="Arial"/>
              </a:rPr>
              <a:t> (recommended)</a:t>
            </a:r>
            <a:endParaRPr sz="2200" dirty="0">
              <a:latin typeface="Arial"/>
              <a:cs typeface="Arial"/>
            </a:endParaRPr>
          </a:p>
          <a:p>
            <a:pPr marL="812800">
              <a:lnSpc>
                <a:spcPct val="100000"/>
              </a:lnSpc>
              <a:spcBef>
                <a:spcPts val="484"/>
              </a:spcBef>
            </a:pPr>
            <a:r>
              <a:rPr sz="2000" dirty="0">
                <a:solidFill>
                  <a:srgbClr val="006666"/>
                </a:solidFill>
                <a:latin typeface="Arial"/>
                <a:cs typeface="Arial"/>
              </a:rPr>
              <a:t>Using </a:t>
            </a:r>
            <a:r>
              <a:rPr sz="2000" spc="-5" dirty="0">
                <a:solidFill>
                  <a:srgbClr val="006666"/>
                </a:solidFill>
                <a:latin typeface="Arial"/>
                <a:cs typeface="Arial"/>
              </a:rPr>
              <a:t>its </a:t>
            </a:r>
            <a:r>
              <a:rPr sz="2000" dirty="0">
                <a:solidFill>
                  <a:srgbClr val="006666"/>
                </a:solidFill>
                <a:latin typeface="Arial"/>
                <a:cs typeface="Arial"/>
              </a:rPr>
              <a:t>own, optimized algorithms and</a:t>
            </a:r>
            <a:r>
              <a:rPr sz="2000" spc="-105" dirty="0">
                <a:solidFill>
                  <a:srgbClr val="006666"/>
                </a:solidFill>
                <a:latin typeface="Arial"/>
                <a:cs typeface="Arial"/>
              </a:rPr>
              <a:t> </a:t>
            </a:r>
            <a:r>
              <a:rPr sz="2000" dirty="0">
                <a:solidFill>
                  <a:srgbClr val="006666"/>
                </a:solidFill>
                <a:latin typeface="Arial"/>
                <a:cs typeface="Arial"/>
              </a:rPr>
              <a:t>structures</a:t>
            </a:r>
            <a:endParaRPr sz="2000" dirty="0">
              <a:latin typeface="Arial"/>
              <a:cs typeface="Arial"/>
            </a:endParaRPr>
          </a:p>
          <a:p>
            <a:pPr marL="812800" marR="5080">
              <a:lnSpc>
                <a:spcPct val="100000"/>
              </a:lnSpc>
              <a:spcBef>
                <a:spcPts val="484"/>
              </a:spcBef>
            </a:pPr>
            <a:r>
              <a:rPr sz="2000" dirty="0">
                <a:solidFill>
                  <a:srgbClr val="006666"/>
                </a:solidFill>
                <a:latin typeface="Arial"/>
                <a:cs typeface="Arial"/>
              </a:rPr>
              <a:t>i.e. fragmentation not such a big problem – on</a:t>
            </a:r>
            <a:r>
              <a:rPr sz="2000" spc="-190" dirty="0">
                <a:solidFill>
                  <a:srgbClr val="006666"/>
                </a:solidFill>
                <a:latin typeface="Arial"/>
                <a:cs typeface="Arial"/>
              </a:rPr>
              <a:t> </a:t>
            </a:r>
            <a:r>
              <a:rPr sz="2000" dirty="0">
                <a:solidFill>
                  <a:srgbClr val="006666"/>
                </a:solidFill>
                <a:latin typeface="Arial"/>
                <a:cs typeface="Arial"/>
              </a:rPr>
              <a:t>boot starts anew, but really want fast sequential</a:t>
            </a:r>
            <a:r>
              <a:rPr sz="2000" spc="-185" dirty="0">
                <a:solidFill>
                  <a:srgbClr val="006666"/>
                </a:solidFill>
                <a:latin typeface="Arial"/>
                <a:cs typeface="Arial"/>
              </a:rPr>
              <a:t> </a:t>
            </a:r>
            <a:r>
              <a:rPr sz="2000" dirty="0">
                <a:solidFill>
                  <a:srgbClr val="006666"/>
                </a:solidFill>
                <a:latin typeface="Arial"/>
                <a:cs typeface="Arial"/>
              </a:rPr>
              <a:t>access</a:t>
            </a:r>
            <a:endParaRPr sz="2000" dirty="0">
              <a:latin typeface="Arial"/>
              <a:cs typeface="Arial"/>
            </a:endParaRPr>
          </a:p>
          <a:p>
            <a:pPr marL="812800">
              <a:lnSpc>
                <a:spcPct val="100000"/>
              </a:lnSpc>
              <a:spcBef>
                <a:spcPts val="480"/>
              </a:spcBef>
            </a:pPr>
            <a:r>
              <a:rPr sz="2000" dirty="0">
                <a:solidFill>
                  <a:srgbClr val="006666"/>
                </a:solidFill>
                <a:latin typeface="Arial"/>
                <a:cs typeface="Arial"/>
              </a:rPr>
              <a:t>Good:</a:t>
            </a:r>
            <a:r>
              <a:rPr sz="2000" spc="-40" dirty="0">
                <a:solidFill>
                  <a:srgbClr val="006666"/>
                </a:solidFill>
                <a:latin typeface="Arial"/>
                <a:cs typeface="Arial"/>
              </a:rPr>
              <a:t> </a:t>
            </a:r>
            <a:r>
              <a:rPr sz="2000" dirty="0">
                <a:solidFill>
                  <a:srgbClr val="006666"/>
                </a:solidFill>
                <a:latin typeface="Arial"/>
                <a:cs typeface="Arial"/>
              </a:rPr>
              <a:t>faster</a:t>
            </a:r>
            <a:endParaRPr sz="2000" dirty="0">
              <a:latin typeface="Arial"/>
              <a:cs typeface="Arial"/>
            </a:endParaRPr>
          </a:p>
          <a:p>
            <a:pPr marL="812800">
              <a:lnSpc>
                <a:spcPct val="100000"/>
              </a:lnSpc>
              <a:spcBef>
                <a:spcPts val="480"/>
              </a:spcBef>
            </a:pPr>
            <a:r>
              <a:rPr sz="2000" dirty="0">
                <a:solidFill>
                  <a:srgbClr val="006666"/>
                </a:solidFill>
                <a:latin typeface="Arial"/>
                <a:cs typeface="Arial"/>
              </a:rPr>
              <a:t>Bad: might waste</a:t>
            </a:r>
            <a:r>
              <a:rPr sz="2000" spc="-80" dirty="0">
                <a:solidFill>
                  <a:srgbClr val="006666"/>
                </a:solidFill>
                <a:latin typeface="Arial"/>
                <a:cs typeface="Arial"/>
              </a:rPr>
              <a:t> </a:t>
            </a:r>
            <a:r>
              <a:rPr sz="2000" dirty="0">
                <a:solidFill>
                  <a:srgbClr val="006666"/>
                </a:solidFill>
                <a:latin typeface="Arial"/>
                <a:cs typeface="Arial"/>
              </a:rPr>
              <a:t>space</a:t>
            </a:r>
            <a:endParaRPr sz="2000" dirty="0">
              <a:latin typeface="Arial"/>
              <a:cs typeface="Arial"/>
            </a:endParaRPr>
          </a:p>
        </p:txBody>
      </p:sp>
      <p:sp>
        <p:nvSpPr>
          <p:cNvPr id="18" name="object 18"/>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24</a:t>
            </a:fld>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5290922" cy="514350"/>
          </a:xfrm>
          <a:prstGeom prst="rect">
            <a:avLst/>
          </a:prstGeom>
        </p:spPr>
        <p:txBody>
          <a:bodyPr vert="horz" wrap="square" lIns="0" tIns="13335" rIns="0" bIns="0" rtlCol="0">
            <a:spAutoFit/>
          </a:bodyPr>
          <a:lstStyle/>
          <a:p>
            <a:pPr marL="12700">
              <a:lnSpc>
                <a:spcPct val="100000"/>
              </a:lnSpc>
              <a:spcBef>
                <a:spcPts val="105"/>
              </a:spcBef>
            </a:pPr>
            <a:r>
              <a:rPr dirty="0"/>
              <a:t>Swap-Space</a:t>
            </a:r>
            <a:r>
              <a:rPr spc="-80" dirty="0"/>
              <a:t> </a:t>
            </a:r>
            <a:r>
              <a:rPr dirty="0"/>
              <a:t>Management</a:t>
            </a:r>
          </a:p>
        </p:txBody>
      </p:sp>
      <p:sp>
        <p:nvSpPr>
          <p:cNvPr id="7" name="object 7"/>
          <p:cNvSpPr/>
          <p:nvPr/>
        </p:nvSpPr>
        <p:spPr>
          <a:xfrm>
            <a:off x="904951" y="1408430"/>
            <a:ext cx="228600" cy="2377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362455" y="2240533"/>
            <a:ext cx="320039" cy="33070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62455" y="3112642"/>
            <a:ext cx="320039" cy="33070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04951" y="3694810"/>
            <a:ext cx="228600" cy="23774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362455" y="4099890"/>
            <a:ext cx="320039" cy="331012"/>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235151" y="1231137"/>
            <a:ext cx="6675755" cy="3611245"/>
          </a:xfrm>
          <a:prstGeom prst="rect">
            <a:avLst/>
          </a:prstGeom>
        </p:spPr>
        <p:txBody>
          <a:bodyPr vert="horz" wrap="square" lIns="0" tIns="12065" rIns="0" bIns="0" rtlCol="0">
            <a:spAutoFit/>
          </a:bodyPr>
          <a:lstStyle/>
          <a:p>
            <a:pPr marL="12700" marR="675640">
              <a:lnSpc>
                <a:spcPct val="100000"/>
              </a:lnSpc>
              <a:spcBef>
                <a:spcPts val="95"/>
              </a:spcBef>
            </a:pPr>
            <a:r>
              <a:rPr sz="2800" b="1" spc="-5" dirty="0">
                <a:solidFill>
                  <a:srgbClr val="006666"/>
                </a:solidFill>
                <a:latin typeface="Arial"/>
                <a:cs typeface="Arial"/>
              </a:rPr>
              <a:t>When to </a:t>
            </a:r>
            <a:r>
              <a:rPr sz="2800" b="1" dirty="0">
                <a:solidFill>
                  <a:srgbClr val="006666"/>
                </a:solidFill>
                <a:latin typeface="Arial"/>
                <a:cs typeface="Arial"/>
              </a:rPr>
              <a:t>allocate </a:t>
            </a:r>
            <a:r>
              <a:rPr sz="2800" b="1" spc="-5" dirty="0">
                <a:solidFill>
                  <a:srgbClr val="006666"/>
                </a:solidFill>
                <a:latin typeface="Arial"/>
                <a:cs typeface="Arial"/>
              </a:rPr>
              <a:t>space in </a:t>
            </a:r>
            <a:r>
              <a:rPr sz="2800" b="1" dirty="0">
                <a:solidFill>
                  <a:srgbClr val="006666"/>
                </a:solidFill>
                <a:latin typeface="Arial"/>
                <a:cs typeface="Arial"/>
              </a:rPr>
              <a:t>the swap  space?</a:t>
            </a:r>
            <a:endParaRPr sz="2800">
              <a:latin typeface="Arial"/>
              <a:cs typeface="Arial"/>
            </a:endParaRPr>
          </a:p>
          <a:p>
            <a:pPr marL="413384" marR="5080">
              <a:lnSpc>
                <a:spcPct val="100000"/>
              </a:lnSpc>
              <a:spcBef>
                <a:spcPts val="630"/>
              </a:spcBef>
            </a:pPr>
            <a:r>
              <a:rPr sz="2600" dirty="0">
                <a:solidFill>
                  <a:srgbClr val="006666"/>
                </a:solidFill>
                <a:latin typeface="Arial"/>
                <a:cs typeface="Arial"/>
              </a:rPr>
              <a:t>When the process starts/the virtual page</a:t>
            </a:r>
            <a:r>
              <a:rPr sz="2600" spc="-60" dirty="0">
                <a:solidFill>
                  <a:srgbClr val="006666"/>
                </a:solidFill>
                <a:latin typeface="Arial"/>
                <a:cs typeface="Arial"/>
              </a:rPr>
              <a:t> </a:t>
            </a:r>
            <a:r>
              <a:rPr sz="2600" dirty="0">
                <a:solidFill>
                  <a:srgbClr val="006666"/>
                </a:solidFill>
                <a:latin typeface="Arial"/>
                <a:cs typeface="Arial"/>
              </a:rPr>
              <a:t>is  created</a:t>
            </a:r>
            <a:endParaRPr sz="2600">
              <a:latin typeface="Arial"/>
              <a:cs typeface="Arial"/>
            </a:endParaRPr>
          </a:p>
          <a:p>
            <a:pPr marL="413384">
              <a:lnSpc>
                <a:spcPct val="100000"/>
              </a:lnSpc>
              <a:spcBef>
                <a:spcPts val="630"/>
              </a:spcBef>
            </a:pPr>
            <a:r>
              <a:rPr sz="2600" dirty="0">
                <a:solidFill>
                  <a:srgbClr val="006666"/>
                </a:solidFill>
                <a:latin typeface="Arial"/>
                <a:cs typeface="Arial"/>
              </a:rPr>
              <a:t>When the page is</a:t>
            </a:r>
            <a:r>
              <a:rPr sz="2600" spc="-25" dirty="0">
                <a:solidFill>
                  <a:srgbClr val="006666"/>
                </a:solidFill>
                <a:latin typeface="Arial"/>
                <a:cs typeface="Arial"/>
              </a:rPr>
              <a:t> </a:t>
            </a:r>
            <a:r>
              <a:rPr sz="2600" dirty="0">
                <a:solidFill>
                  <a:srgbClr val="006666"/>
                </a:solidFill>
                <a:latin typeface="Arial"/>
                <a:cs typeface="Arial"/>
              </a:rPr>
              <a:t>replaced</a:t>
            </a:r>
            <a:endParaRPr sz="2600">
              <a:latin typeface="Arial"/>
              <a:cs typeface="Arial"/>
            </a:endParaRPr>
          </a:p>
          <a:p>
            <a:pPr marL="12700">
              <a:lnSpc>
                <a:spcPct val="100000"/>
              </a:lnSpc>
              <a:spcBef>
                <a:spcPts val="660"/>
              </a:spcBef>
            </a:pPr>
            <a:r>
              <a:rPr sz="2800" b="1" spc="-5" dirty="0">
                <a:solidFill>
                  <a:srgbClr val="006666"/>
                </a:solidFill>
                <a:latin typeface="Arial"/>
                <a:cs typeface="Arial"/>
              </a:rPr>
              <a:t>What to</a:t>
            </a:r>
            <a:r>
              <a:rPr sz="2800" b="1" spc="20" dirty="0">
                <a:solidFill>
                  <a:srgbClr val="006666"/>
                </a:solidFill>
                <a:latin typeface="Arial"/>
                <a:cs typeface="Arial"/>
              </a:rPr>
              <a:t> </a:t>
            </a:r>
            <a:r>
              <a:rPr sz="2800" b="1" dirty="0">
                <a:solidFill>
                  <a:srgbClr val="006666"/>
                </a:solidFill>
                <a:latin typeface="Arial"/>
                <a:cs typeface="Arial"/>
              </a:rPr>
              <a:t>remember?</a:t>
            </a:r>
            <a:endParaRPr sz="2800">
              <a:latin typeface="Arial"/>
              <a:cs typeface="Arial"/>
            </a:endParaRPr>
          </a:p>
          <a:p>
            <a:pPr marL="413384" marR="590550">
              <a:lnSpc>
                <a:spcPct val="100000"/>
              </a:lnSpc>
              <a:spcBef>
                <a:spcPts val="635"/>
              </a:spcBef>
            </a:pPr>
            <a:r>
              <a:rPr sz="2600" dirty="0">
                <a:solidFill>
                  <a:srgbClr val="006666"/>
                </a:solidFill>
                <a:latin typeface="Arial"/>
                <a:cs typeface="Arial"/>
              </a:rPr>
              <a:t>Kernel uses </a:t>
            </a:r>
            <a:r>
              <a:rPr sz="2600" i="1" dirty="0">
                <a:solidFill>
                  <a:srgbClr val="006666"/>
                </a:solidFill>
                <a:latin typeface="Arial"/>
                <a:cs typeface="Arial"/>
              </a:rPr>
              <a:t>swap </a:t>
            </a:r>
            <a:r>
              <a:rPr sz="2600" i="1" spc="-5" dirty="0">
                <a:solidFill>
                  <a:srgbClr val="006666"/>
                </a:solidFill>
                <a:latin typeface="Arial"/>
                <a:cs typeface="Arial"/>
              </a:rPr>
              <a:t>maps </a:t>
            </a:r>
            <a:r>
              <a:rPr sz="2600" dirty="0">
                <a:solidFill>
                  <a:srgbClr val="006666"/>
                </a:solidFill>
                <a:latin typeface="Arial"/>
                <a:cs typeface="Arial"/>
              </a:rPr>
              <a:t>to </a:t>
            </a:r>
            <a:r>
              <a:rPr sz="2600" spc="-5" dirty="0">
                <a:solidFill>
                  <a:srgbClr val="006666"/>
                </a:solidFill>
                <a:latin typeface="Arial"/>
                <a:cs typeface="Arial"/>
              </a:rPr>
              <a:t>track </a:t>
            </a:r>
            <a:r>
              <a:rPr sz="2600" spc="5" dirty="0">
                <a:solidFill>
                  <a:srgbClr val="006666"/>
                </a:solidFill>
                <a:latin typeface="Arial"/>
                <a:cs typeface="Arial"/>
              </a:rPr>
              <a:t>swap-  </a:t>
            </a:r>
            <a:r>
              <a:rPr sz="2600" dirty="0">
                <a:solidFill>
                  <a:srgbClr val="006666"/>
                </a:solidFill>
                <a:latin typeface="Arial"/>
                <a:cs typeface="Arial"/>
              </a:rPr>
              <a:t>space</a:t>
            </a:r>
            <a:r>
              <a:rPr sz="2600" spc="-20" dirty="0">
                <a:solidFill>
                  <a:srgbClr val="006666"/>
                </a:solidFill>
                <a:latin typeface="Arial"/>
                <a:cs typeface="Arial"/>
              </a:rPr>
              <a:t> </a:t>
            </a:r>
            <a:r>
              <a:rPr sz="2600" dirty="0">
                <a:solidFill>
                  <a:srgbClr val="006666"/>
                </a:solidFill>
                <a:latin typeface="Arial"/>
                <a:cs typeface="Arial"/>
              </a:rPr>
              <a:t>use.</a:t>
            </a:r>
            <a:endParaRPr sz="2600">
              <a:latin typeface="Arial"/>
              <a:cs typeface="Arial"/>
            </a:endParaRPr>
          </a:p>
        </p:txBody>
      </p:sp>
      <p:sp>
        <p:nvSpPr>
          <p:cNvPr id="13" name="object 13"/>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25</a:t>
            </a:fld>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56B7F-B9BA-802D-1C85-40FF70505C9C}"/>
              </a:ext>
            </a:extLst>
          </p:cNvPr>
          <p:cNvPicPr>
            <a:picLocks noChangeAspect="1"/>
          </p:cNvPicPr>
          <p:nvPr/>
        </p:nvPicPr>
        <p:blipFill>
          <a:blip r:embed="rId3"/>
          <a:stretch>
            <a:fillRect/>
          </a:stretch>
        </p:blipFill>
        <p:spPr>
          <a:xfrm>
            <a:off x="152401" y="22412"/>
            <a:ext cx="3637955" cy="2777880"/>
          </a:xfrm>
          <a:prstGeom prst="rect">
            <a:avLst/>
          </a:prstGeom>
        </p:spPr>
      </p:pic>
      <p:pic>
        <p:nvPicPr>
          <p:cNvPr id="5" name="Picture 4">
            <a:extLst>
              <a:ext uri="{FF2B5EF4-FFF2-40B4-BE49-F238E27FC236}">
                <a16:creationId xmlns:a16="http://schemas.microsoft.com/office/drawing/2014/main" id="{C535263A-AE13-6EAB-E770-53E5897604A8}"/>
              </a:ext>
            </a:extLst>
          </p:cNvPr>
          <p:cNvPicPr>
            <a:picLocks noChangeAspect="1"/>
          </p:cNvPicPr>
          <p:nvPr/>
        </p:nvPicPr>
        <p:blipFill>
          <a:blip r:embed="rId4"/>
          <a:stretch>
            <a:fillRect/>
          </a:stretch>
        </p:blipFill>
        <p:spPr>
          <a:xfrm>
            <a:off x="3788563" y="1793"/>
            <a:ext cx="3637955" cy="2743200"/>
          </a:xfrm>
          <a:prstGeom prst="rect">
            <a:avLst/>
          </a:prstGeom>
        </p:spPr>
      </p:pic>
      <p:pic>
        <p:nvPicPr>
          <p:cNvPr id="7" name="Picture 6">
            <a:extLst>
              <a:ext uri="{FF2B5EF4-FFF2-40B4-BE49-F238E27FC236}">
                <a16:creationId xmlns:a16="http://schemas.microsoft.com/office/drawing/2014/main" id="{8A4CF9EC-209F-7E07-5717-417CF1B7AE55}"/>
              </a:ext>
            </a:extLst>
          </p:cNvPr>
          <p:cNvPicPr>
            <a:picLocks noChangeAspect="1"/>
          </p:cNvPicPr>
          <p:nvPr/>
        </p:nvPicPr>
        <p:blipFill>
          <a:blip r:embed="rId5"/>
          <a:stretch>
            <a:fillRect/>
          </a:stretch>
        </p:blipFill>
        <p:spPr>
          <a:xfrm>
            <a:off x="152401" y="2971800"/>
            <a:ext cx="3672169" cy="2777881"/>
          </a:xfrm>
          <a:prstGeom prst="rect">
            <a:avLst/>
          </a:prstGeom>
        </p:spPr>
      </p:pic>
    </p:spTree>
    <p:extLst>
      <p:ext uri="{BB962C8B-B14F-4D97-AF65-F5344CB8AC3E}">
        <p14:creationId xmlns:p14="http://schemas.microsoft.com/office/powerpoint/2010/main" val="144208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852522" cy="514350"/>
          </a:xfrm>
          <a:prstGeom prst="rect">
            <a:avLst/>
          </a:prstGeom>
        </p:spPr>
        <p:txBody>
          <a:bodyPr vert="horz" wrap="square" lIns="0" tIns="13335" rIns="0" bIns="0" rtlCol="0">
            <a:spAutoFit/>
          </a:bodyPr>
          <a:lstStyle/>
          <a:p>
            <a:pPr marL="12700">
              <a:lnSpc>
                <a:spcPct val="100000"/>
              </a:lnSpc>
              <a:spcBef>
                <a:spcPts val="105"/>
              </a:spcBef>
            </a:pPr>
            <a:r>
              <a:rPr dirty="0"/>
              <a:t>RAID</a:t>
            </a:r>
            <a:r>
              <a:rPr spc="-65" dirty="0"/>
              <a:t> </a:t>
            </a:r>
            <a:r>
              <a:rPr dirty="0"/>
              <a:t>Levels</a:t>
            </a:r>
          </a:p>
        </p:txBody>
      </p:sp>
      <p:sp>
        <p:nvSpPr>
          <p:cNvPr id="4" name="object 4"/>
          <p:cNvSpPr/>
          <p:nvPr/>
        </p:nvSpPr>
        <p:spPr>
          <a:xfrm>
            <a:off x="1006754" y="139204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116201"/>
            <a:ext cx="243840" cy="25298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421001"/>
            <a:ext cx="243840" cy="2529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6754" y="2794380"/>
            <a:ext cx="164591" cy="1676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3518661"/>
            <a:ext cx="243840" cy="25298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463928" y="4067302"/>
            <a:ext cx="243840" cy="25298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06754" y="4684217"/>
            <a:ext cx="164591" cy="167944"/>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336928" y="1260475"/>
            <a:ext cx="3041549" cy="5063566"/>
          </a:xfrm>
          <a:prstGeom prst="rect">
            <a:avLst/>
          </a:prstGeom>
        </p:spPr>
        <p:txBody>
          <a:bodyPr vert="horz" wrap="square" lIns="0" tIns="74295" rIns="0" bIns="0" rtlCol="0">
            <a:spAutoFit/>
          </a:bodyPr>
          <a:lstStyle/>
          <a:p>
            <a:pPr marL="12700" marR="863600" algn="just">
              <a:lnSpc>
                <a:spcPct val="80000"/>
              </a:lnSpc>
              <a:spcBef>
                <a:spcPts val="585"/>
              </a:spcBef>
            </a:pPr>
            <a:r>
              <a:rPr sz="2000" b="1" dirty="0">
                <a:solidFill>
                  <a:srgbClr val="006666"/>
                </a:solidFill>
                <a:latin typeface="Arial"/>
                <a:cs typeface="Arial"/>
              </a:rPr>
              <a:t>Striping:</a:t>
            </a:r>
            <a:r>
              <a:rPr lang="en-CA" sz="2000" b="1" spc="-105" dirty="0">
                <a:solidFill>
                  <a:srgbClr val="006666"/>
                </a:solidFill>
                <a:latin typeface="Arial"/>
                <a:cs typeface="Arial"/>
              </a:rPr>
              <a:t> </a:t>
            </a:r>
            <a:r>
              <a:rPr sz="2000" b="1" dirty="0">
                <a:solidFill>
                  <a:srgbClr val="006666"/>
                </a:solidFill>
                <a:latin typeface="Arial"/>
                <a:cs typeface="Arial"/>
              </a:rPr>
              <a:t>reading</a:t>
            </a:r>
            <a:r>
              <a:rPr lang="en-CA" sz="2000" b="1" dirty="0">
                <a:solidFill>
                  <a:srgbClr val="006666"/>
                </a:solidFill>
                <a:latin typeface="Arial"/>
                <a:cs typeface="Arial"/>
              </a:rPr>
              <a:t> m</a:t>
            </a:r>
            <a:r>
              <a:rPr sz="2000" b="1" dirty="0" err="1">
                <a:solidFill>
                  <a:srgbClr val="006666"/>
                </a:solidFill>
                <a:latin typeface="Arial"/>
                <a:cs typeface="Arial"/>
              </a:rPr>
              <a:t>ultiple</a:t>
            </a:r>
            <a:r>
              <a:rPr sz="2000" b="1" dirty="0">
                <a:solidFill>
                  <a:srgbClr val="006666"/>
                </a:solidFill>
                <a:latin typeface="Arial"/>
                <a:cs typeface="Arial"/>
              </a:rPr>
              <a:t> disks in  parallel</a:t>
            </a:r>
            <a:endParaRPr lang="en-CA" sz="2000" dirty="0">
              <a:latin typeface="Arial"/>
              <a:cs typeface="Arial"/>
            </a:endParaRPr>
          </a:p>
          <a:p>
            <a:pPr marL="413384" marR="501650" algn="just">
              <a:lnSpc>
                <a:spcPct val="100000"/>
              </a:lnSpc>
            </a:pPr>
            <a:r>
              <a:rPr lang="en-CA" sz="2000" dirty="0">
                <a:solidFill>
                  <a:srgbClr val="006666"/>
                </a:solidFill>
                <a:latin typeface="Arial"/>
                <a:cs typeface="Arial"/>
              </a:rPr>
              <a:t>Bit interleaving  Block</a:t>
            </a:r>
            <a:r>
              <a:rPr lang="en-CA" sz="2000" spc="-85" dirty="0">
                <a:solidFill>
                  <a:srgbClr val="006666"/>
                </a:solidFill>
                <a:latin typeface="Arial"/>
                <a:cs typeface="Arial"/>
              </a:rPr>
              <a:t> </a:t>
            </a:r>
            <a:r>
              <a:rPr lang="en-CA" sz="2000" dirty="0">
                <a:solidFill>
                  <a:srgbClr val="006666"/>
                </a:solidFill>
                <a:latin typeface="Arial"/>
                <a:cs typeface="Arial"/>
              </a:rPr>
              <a:t>interleaving</a:t>
            </a:r>
            <a:endParaRPr lang="en-CA" sz="2000" dirty="0">
              <a:latin typeface="Arial"/>
              <a:cs typeface="Arial"/>
            </a:endParaRPr>
          </a:p>
          <a:p>
            <a:pPr marL="12700" marR="5080">
              <a:lnSpc>
                <a:spcPct val="80000"/>
              </a:lnSpc>
              <a:spcBef>
                <a:spcPts val="480"/>
              </a:spcBef>
            </a:pPr>
            <a:r>
              <a:rPr sz="2000" b="1" spc="-5" dirty="0">
                <a:solidFill>
                  <a:srgbClr val="006666"/>
                </a:solidFill>
                <a:latin typeface="Arial"/>
                <a:cs typeface="Arial"/>
              </a:rPr>
              <a:t>Redundancy:  </a:t>
            </a:r>
            <a:r>
              <a:rPr sz="2000" b="1" dirty="0">
                <a:solidFill>
                  <a:srgbClr val="006666"/>
                </a:solidFill>
                <a:latin typeface="Arial"/>
                <a:cs typeface="Arial"/>
              </a:rPr>
              <a:t>redundant data to</a:t>
            </a:r>
            <a:r>
              <a:rPr sz="2000" b="1" spc="-110" dirty="0">
                <a:solidFill>
                  <a:srgbClr val="006666"/>
                </a:solidFill>
                <a:latin typeface="Arial"/>
                <a:cs typeface="Arial"/>
              </a:rPr>
              <a:t> </a:t>
            </a:r>
            <a:r>
              <a:rPr sz="2000" b="1" spc="-5" dirty="0">
                <a:solidFill>
                  <a:srgbClr val="006666"/>
                </a:solidFill>
                <a:latin typeface="Arial"/>
                <a:cs typeface="Arial"/>
              </a:rPr>
              <a:t>cover  </a:t>
            </a:r>
            <a:r>
              <a:rPr sz="2000" b="1" dirty="0">
                <a:solidFill>
                  <a:srgbClr val="006666"/>
                </a:solidFill>
                <a:latin typeface="Arial"/>
                <a:cs typeface="Arial"/>
              </a:rPr>
              <a:t>data</a:t>
            </a:r>
            <a:r>
              <a:rPr lang="en-CA" sz="2000" b="1" dirty="0">
                <a:solidFill>
                  <a:srgbClr val="006666"/>
                </a:solidFill>
                <a:latin typeface="Arial"/>
                <a:cs typeface="Arial"/>
              </a:rPr>
              <a:t> in case of disk failure</a:t>
            </a:r>
            <a:endParaRPr sz="2000" dirty="0">
              <a:latin typeface="Arial"/>
              <a:cs typeface="Arial"/>
            </a:endParaRPr>
          </a:p>
          <a:p>
            <a:pPr marL="413384" marR="93980">
              <a:lnSpc>
                <a:spcPct val="80000"/>
              </a:lnSpc>
              <a:spcBef>
                <a:spcPts val="484"/>
              </a:spcBef>
            </a:pPr>
            <a:r>
              <a:rPr sz="2000" dirty="0">
                <a:solidFill>
                  <a:srgbClr val="006666"/>
                </a:solidFill>
                <a:latin typeface="Arial"/>
                <a:cs typeface="Arial"/>
              </a:rPr>
              <a:t>duplicate data</a:t>
            </a:r>
            <a:r>
              <a:rPr sz="2000" spc="-110" dirty="0">
                <a:solidFill>
                  <a:srgbClr val="006666"/>
                </a:solidFill>
                <a:latin typeface="Arial"/>
                <a:cs typeface="Arial"/>
              </a:rPr>
              <a:t> </a:t>
            </a:r>
            <a:r>
              <a:rPr sz="2000" dirty="0">
                <a:solidFill>
                  <a:srgbClr val="006666"/>
                </a:solidFill>
                <a:latin typeface="Arial"/>
                <a:cs typeface="Arial"/>
              </a:rPr>
              <a:t>(mirror  disks)</a:t>
            </a:r>
            <a:endParaRPr sz="2000" dirty="0">
              <a:latin typeface="Arial"/>
              <a:cs typeface="Arial"/>
            </a:endParaRPr>
          </a:p>
          <a:p>
            <a:pPr marL="413384" marR="361950">
              <a:lnSpc>
                <a:spcPct val="80000"/>
              </a:lnSpc>
              <a:spcBef>
                <a:spcPts val="480"/>
              </a:spcBef>
            </a:pPr>
            <a:r>
              <a:rPr sz="2000" dirty="0">
                <a:solidFill>
                  <a:srgbClr val="006666"/>
                </a:solidFill>
                <a:latin typeface="Arial"/>
                <a:cs typeface="Arial"/>
              </a:rPr>
              <a:t>Parity or</a:t>
            </a:r>
            <a:r>
              <a:rPr sz="2000" spc="-95" dirty="0">
                <a:solidFill>
                  <a:srgbClr val="006666"/>
                </a:solidFill>
                <a:latin typeface="Arial"/>
                <a:cs typeface="Arial"/>
              </a:rPr>
              <a:t> </a:t>
            </a:r>
            <a:r>
              <a:rPr sz="2000" dirty="0">
                <a:solidFill>
                  <a:srgbClr val="006666"/>
                </a:solidFill>
                <a:latin typeface="Arial"/>
                <a:cs typeface="Arial"/>
              </a:rPr>
              <a:t>correction  codes</a:t>
            </a:r>
            <a:endParaRPr sz="2000" dirty="0">
              <a:latin typeface="Arial"/>
              <a:cs typeface="Arial"/>
            </a:endParaRPr>
          </a:p>
          <a:p>
            <a:pPr marL="12700" marR="5080">
              <a:lnSpc>
                <a:spcPts val="1920"/>
              </a:lnSpc>
              <a:spcBef>
                <a:spcPts val="459"/>
              </a:spcBef>
            </a:pPr>
            <a:r>
              <a:rPr sz="2000" b="1" dirty="0">
                <a:solidFill>
                  <a:srgbClr val="006666"/>
                </a:solidFill>
                <a:latin typeface="Arial"/>
                <a:cs typeface="Arial"/>
              </a:rPr>
              <a:t>Examples: The six  RAID </a:t>
            </a:r>
            <a:r>
              <a:rPr sz="2000" b="1" spc="-5" dirty="0">
                <a:solidFill>
                  <a:srgbClr val="006666"/>
                </a:solidFill>
                <a:latin typeface="Arial"/>
                <a:cs typeface="Arial"/>
              </a:rPr>
              <a:t>levels </a:t>
            </a:r>
            <a:r>
              <a:rPr sz="2000" b="1" dirty="0">
                <a:solidFill>
                  <a:srgbClr val="006666"/>
                </a:solidFill>
                <a:latin typeface="Arial"/>
                <a:cs typeface="Arial"/>
              </a:rPr>
              <a:t>store 4</a:t>
            </a:r>
            <a:r>
              <a:rPr sz="2000" b="1" spc="-110" dirty="0">
                <a:solidFill>
                  <a:srgbClr val="006666"/>
                </a:solidFill>
                <a:latin typeface="Arial"/>
                <a:cs typeface="Arial"/>
              </a:rPr>
              <a:t> </a:t>
            </a:r>
            <a:r>
              <a:rPr sz="2000" b="1" dirty="0">
                <a:solidFill>
                  <a:srgbClr val="006666"/>
                </a:solidFill>
                <a:latin typeface="Arial"/>
                <a:cs typeface="Arial"/>
              </a:rPr>
              <a:t>data  disks</a:t>
            </a:r>
            <a:endParaRPr lang="en-CA" sz="2000" b="1" dirty="0">
              <a:solidFill>
                <a:srgbClr val="006666"/>
              </a:solidFill>
              <a:latin typeface="Arial"/>
              <a:cs typeface="Arial"/>
            </a:endParaRPr>
          </a:p>
          <a:p>
            <a:pPr marL="12700" marR="5080">
              <a:lnSpc>
                <a:spcPts val="1920"/>
              </a:lnSpc>
              <a:spcBef>
                <a:spcPts val="459"/>
              </a:spcBef>
            </a:pPr>
            <a:endParaRPr lang="en-CA" sz="2000" b="1" dirty="0">
              <a:solidFill>
                <a:srgbClr val="006666"/>
              </a:solidFill>
              <a:latin typeface="Arial"/>
              <a:cs typeface="Arial"/>
            </a:endParaRPr>
          </a:p>
          <a:p>
            <a:pPr marL="12700" marR="5080">
              <a:lnSpc>
                <a:spcPts val="1920"/>
              </a:lnSpc>
              <a:spcBef>
                <a:spcPts val="459"/>
              </a:spcBef>
            </a:pPr>
            <a:r>
              <a:rPr lang="en-CA" sz="2000" dirty="0">
                <a:latin typeface="Arial"/>
                <a:cs typeface="Arial"/>
              </a:rPr>
              <a:t>Main one used (major/most) </a:t>
            </a:r>
            <a:r>
              <a:rPr lang="en-CA" sz="2000" dirty="0">
                <a:latin typeface="Arial"/>
                <a:cs typeface="Arial"/>
                <a:sym typeface="Wingdings" panose="05000000000000000000" pitchFamily="2" charset="2"/>
              </a:rPr>
              <a:t></a:t>
            </a:r>
            <a:r>
              <a:rPr lang="en-CA" sz="2000" dirty="0">
                <a:latin typeface="Arial"/>
                <a:cs typeface="Arial"/>
              </a:rPr>
              <a:t> RAID 5</a:t>
            </a:r>
          </a:p>
          <a:p>
            <a:pPr marL="12700" marR="5080">
              <a:lnSpc>
                <a:spcPts val="1920"/>
              </a:lnSpc>
              <a:spcBef>
                <a:spcPts val="459"/>
              </a:spcBef>
            </a:pPr>
            <a:endParaRPr lang="en-CA" sz="2000" dirty="0">
              <a:latin typeface="Arial"/>
              <a:cs typeface="Arial"/>
            </a:endParaRPr>
          </a:p>
        </p:txBody>
      </p:sp>
      <p:grpSp>
        <p:nvGrpSpPr>
          <p:cNvPr id="12" name="object 12"/>
          <p:cNvGrpSpPr/>
          <p:nvPr/>
        </p:nvGrpSpPr>
        <p:grpSpPr>
          <a:xfrm>
            <a:off x="4914900" y="114300"/>
            <a:ext cx="4002404" cy="6705600"/>
            <a:chOff x="4914900" y="114300"/>
            <a:chExt cx="4002404" cy="6705600"/>
          </a:xfrm>
        </p:grpSpPr>
        <p:sp>
          <p:nvSpPr>
            <p:cNvPr id="13" name="object 13"/>
            <p:cNvSpPr/>
            <p:nvPr/>
          </p:nvSpPr>
          <p:spPr>
            <a:xfrm>
              <a:off x="4953000" y="152398"/>
              <a:ext cx="3925824" cy="662939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4914900" y="114299"/>
              <a:ext cx="4002404" cy="6705600"/>
            </a:xfrm>
            <a:custGeom>
              <a:avLst/>
              <a:gdLst/>
              <a:ahLst/>
              <a:cxnLst/>
              <a:rect l="l" t="t" r="r" b="b"/>
              <a:pathLst>
                <a:path w="4002404" h="6705600">
                  <a:moveTo>
                    <a:pt x="3976624" y="25400"/>
                  </a:moveTo>
                  <a:lnTo>
                    <a:pt x="3963924" y="25400"/>
                  </a:lnTo>
                  <a:lnTo>
                    <a:pt x="3963924" y="38100"/>
                  </a:lnTo>
                  <a:lnTo>
                    <a:pt x="3963924" y="6667500"/>
                  </a:lnTo>
                  <a:lnTo>
                    <a:pt x="38100" y="6667500"/>
                  </a:lnTo>
                  <a:lnTo>
                    <a:pt x="38100" y="38100"/>
                  </a:lnTo>
                  <a:lnTo>
                    <a:pt x="3963924" y="38100"/>
                  </a:lnTo>
                  <a:lnTo>
                    <a:pt x="3963924" y="25400"/>
                  </a:lnTo>
                  <a:lnTo>
                    <a:pt x="25400" y="25400"/>
                  </a:lnTo>
                  <a:lnTo>
                    <a:pt x="25400" y="38100"/>
                  </a:lnTo>
                  <a:lnTo>
                    <a:pt x="25400" y="6667500"/>
                  </a:lnTo>
                  <a:lnTo>
                    <a:pt x="25400" y="6680200"/>
                  </a:lnTo>
                  <a:lnTo>
                    <a:pt x="3976624" y="6680200"/>
                  </a:lnTo>
                  <a:lnTo>
                    <a:pt x="3976624" y="6667500"/>
                  </a:lnTo>
                  <a:lnTo>
                    <a:pt x="3976624" y="38100"/>
                  </a:lnTo>
                  <a:lnTo>
                    <a:pt x="3976624" y="25400"/>
                  </a:lnTo>
                  <a:close/>
                </a:path>
                <a:path w="4002404" h="6705600">
                  <a:moveTo>
                    <a:pt x="4002024" y="0"/>
                  </a:moveTo>
                  <a:lnTo>
                    <a:pt x="3989324" y="0"/>
                  </a:lnTo>
                  <a:lnTo>
                    <a:pt x="3989324" y="12700"/>
                  </a:lnTo>
                  <a:lnTo>
                    <a:pt x="3989324" y="6692900"/>
                  </a:lnTo>
                  <a:lnTo>
                    <a:pt x="12700" y="6692900"/>
                  </a:lnTo>
                  <a:lnTo>
                    <a:pt x="12700" y="12700"/>
                  </a:lnTo>
                  <a:lnTo>
                    <a:pt x="3989324" y="12700"/>
                  </a:lnTo>
                  <a:lnTo>
                    <a:pt x="3989324" y="0"/>
                  </a:lnTo>
                  <a:lnTo>
                    <a:pt x="0" y="0"/>
                  </a:lnTo>
                  <a:lnTo>
                    <a:pt x="0" y="12700"/>
                  </a:lnTo>
                  <a:lnTo>
                    <a:pt x="0" y="6692900"/>
                  </a:lnTo>
                  <a:lnTo>
                    <a:pt x="0" y="6705600"/>
                  </a:lnTo>
                  <a:lnTo>
                    <a:pt x="4002024" y="6705600"/>
                  </a:lnTo>
                  <a:lnTo>
                    <a:pt x="4002024" y="6692900"/>
                  </a:lnTo>
                  <a:lnTo>
                    <a:pt x="4002024" y="12700"/>
                  </a:lnTo>
                  <a:lnTo>
                    <a:pt x="4002024" y="0"/>
                  </a:lnTo>
                  <a:close/>
                </a:path>
              </a:pathLst>
            </a:custGeom>
            <a:solidFill>
              <a:srgbClr val="CC6600"/>
            </a:solidFill>
          </p:spPr>
          <p:txBody>
            <a:bodyPr wrap="square" lIns="0" tIns="0" rIns="0" bIns="0" rtlCol="0"/>
            <a:lstStyle/>
            <a:p>
              <a:endParaRPr/>
            </a:p>
          </p:txBody>
        </p:sp>
      </p:grpSp>
      <p:sp>
        <p:nvSpPr>
          <p:cNvPr id="15" name="object 15"/>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301625">
              <a:lnSpc>
                <a:spcPct val="100000"/>
              </a:lnSpc>
              <a:spcBef>
                <a:spcPts val="105"/>
              </a:spcBef>
            </a:pPr>
            <a:r>
              <a:rPr dirty="0"/>
              <a:t>RAID: Redundant Array of </a:t>
            </a:r>
            <a:r>
              <a:rPr spc="-5" dirty="0"/>
              <a:t>Independent</a:t>
            </a:r>
            <a:r>
              <a:rPr spc="-100" dirty="0"/>
              <a:t> </a:t>
            </a:r>
            <a:r>
              <a:rPr dirty="0"/>
              <a:t>Disks</a:t>
            </a:r>
          </a:p>
        </p:txBody>
      </p:sp>
      <p:sp>
        <p:nvSpPr>
          <p:cNvPr id="4" name="object 4"/>
          <p:cNvSpPr/>
          <p:nvPr/>
        </p:nvSpPr>
        <p:spPr>
          <a:xfrm>
            <a:off x="1295400" y="1676400"/>
            <a:ext cx="6172200" cy="301857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88340" y="4444365"/>
            <a:ext cx="8125459" cy="2085975"/>
          </a:xfrm>
          <a:prstGeom prst="rect">
            <a:avLst/>
          </a:prstGeom>
        </p:spPr>
        <p:txBody>
          <a:bodyPr vert="horz" wrap="square" lIns="0" tIns="12700" rIns="0" bIns="0" rtlCol="0">
            <a:spAutoFit/>
          </a:bodyPr>
          <a:lstStyle/>
          <a:p>
            <a:pPr marR="1117600" algn="r">
              <a:lnSpc>
                <a:spcPct val="100000"/>
              </a:lnSpc>
              <a:spcBef>
                <a:spcPts val="100"/>
              </a:spcBef>
            </a:pPr>
            <a:r>
              <a:rPr sz="2000" dirty="0">
                <a:solidFill>
                  <a:srgbClr val="009999"/>
                </a:solidFill>
                <a:latin typeface="Times New Roman"/>
                <a:cs typeface="Times New Roman"/>
              </a:rPr>
              <a:t>Sta</a:t>
            </a:r>
            <a:r>
              <a:rPr sz="2000" spc="-10" dirty="0">
                <a:solidFill>
                  <a:srgbClr val="009999"/>
                </a:solidFill>
                <a:latin typeface="Times New Roman"/>
                <a:cs typeface="Times New Roman"/>
              </a:rPr>
              <a:t>l</a:t>
            </a:r>
            <a:r>
              <a:rPr sz="2000" dirty="0">
                <a:solidFill>
                  <a:srgbClr val="009999"/>
                </a:solidFill>
                <a:latin typeface="Times New Roman"/>
                <a:cs typeface="Times New Roman"/>
              </a:rPr>
              <a:t>l</a:t>
            </a:r>
            <a:r>
              <a:rPr sz="2000" spc="-10" dirty="0">
                <a:solidFill>
                  <a:srgbClr val="009999"/>
                </a:solidFill>
                <a:latin typeface="Times New Roman"/>
                <a:cs typeface="Times New Roman"/>
              </a:rPr>
              <a:t>i</a:t>
            </a:r>
            <a:r>
              <a:rPr sz="2000" dirty="0">
                <a:solidFill>
                  <a:srgbClr val="009999"/>
                </a:solidFill>
                <a:latin typeface="Times New Roman"/>
                <a:cs typeface="Times New Roman"/>
              </a:rPr>
              <a:t>n</a:t>
            </a:r>
            <a:r>
              <a:rPr sz="2000" spc="10" dirty="0">
                <a:solidFill>
                  <a:srgbClr val="009999"/>
                </a:solidFill>
                <a:latin typeface="Times New Roman"/>
                <a:cs typeface="Times New Roman"/>
              </a:rPr>
              <a:t>g</a:t>
            </a:r>
            <a:r>
              <a:rPr sz="2000" dirty="0">
                <a:solidFill>
                  <a:srgbClr val="009999"/>
                </a:solidFill>
                <a:latin typeface="Times New Roman"/>
                <a:cs typeface="Times New Roman"/>
              </a:rPr>
              <a:t>s</a:t>
            </a:r>
            <a:endParaRPr sz="2000">
              <a:latin typeface="Times New Roman"/>
              <a:cs typeface="Times New Roman"/>
            </a:endParaRPr>
          </a:p>
          <a:p>
            <a:pPr>
              <a:lnSpc>
                <a:spcPct val="100000"/>
              </a:lnSpc>
            </a:pPr>
            <a:endParaRPr sz="2200">
              <a:latin typeface="Times New Roman"/>
              <a:cs typeface="Times New Roman"/>
            </a:endParaRPr>
          </a:p>
          <a:p>
            <a:pPr marL="12700" marR="5080">
              <a:lnSpc>
                <a:spcPct val="100000"/>
              </a:lnSpc>
              <a:spcBef>
                <a:spcPts val="1690"/>
              </a:spcBef>
            </a:pPr>
            <a:r>
              <a:rPr sz="2000" b="1" dirty="0">
                <a:solidFill>
                  <a:srgbClr val="006666"/>
                </a:solidFill>
                <a:latin typeface="Arial"/>
                <a:cs typeface="Arial"/>
              </a:rPr>
              <a:t>By distributing the data on different disks, it is likely that a </a:t>
            </a:r>
            <a:r>
              <a:rPr sz="2000" b="1" spc="-5" dirty="0">
                <a:solidFill>
                  <a:srgbClr val="006666"/>
                </a:solidFill>
                <a:latin typeface="Arial"/>
                <a:cs typeface="Arial"/>
              </a:rPr>
              <a:t>big</a:t>
            </a:r>
            <a:r>
              <a:rPr sz="2000" b="1" spc="-250" dirty="0">
                <a:solidFill>
                  <a:srgbClr val="006666"/>
                </a:solidFill>
                <a:latin typeface="Arial"/>
                <a:cs typeface="Arial"/>
              </a:rPr>
              <a:t> </a:t>
            </a:r>
            <a:r>
              <a:rPr sz="2000" b="1" dirty="0">
                <a:solidFill>
                  <a:srgbClr val="006666"/>
                </a:solidFill>
                <a:latin typeface="Arial"/>
                <a:cs typeface="Arial"/>
              </a:rPr>
              <a:t>read  can be done in parallel (instead of reading strip0 and strip1 in  sequence, this organization allows them to be read at the same  time)</a:t>
            </a:r>
            <a:endParaRPr sz="2000">
              <a:latin typeface="Arial"/>
              <a:cs typeface="Arial"/>
            </a:endParaRPr>
          </a:p>
        </p:txBody>
      </p:sp>
      <p:sp>
        <p:nvSpPr>
          <p:cNvPr id="6" name="object 6"/>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224122" cy="514350"/>
          </a:xfrm>
          <a:prstGeom prst="rect">
            <a:avLst/>
          </a:prstGeom>
        </p:spPr>
        <p:txBody>
          <a:bodyPr vert="horz" wrap="square" lIns="0" tIns="13335" rIns="0" bIns="0" rtlCol="0">
            <a:spAutoFit/>
          </a:bodyPr>
          <a:lstStyle/>
          <a:p>
            <a:pPr marL="12700">
              <a:lnSpc>
                <a:spcPct val="100000"/>
              </a:lnSpc>
              <a:spcBef>
                <a:spcPts val="105"/>
              </a:spcBef>
            </a:pPr>
            <a:r>
              <a:rPr dirty="0"/>
              <a:t>Redundancy </a:t>
            </a:r>
            <a:r>
              <a:rPr spc="-5" dirty="0"/>
              <a:t>in</a:t>
            </a:r>
            <a:r>
              <a:rPr spc="-100" dirty="0"/>
              <a:t> </a:t>
            </a:r>
            <a:r>
              <a:rPr dirty="0"/>
              <a:t>RAID</a:t>
            </a:r>
          </a:p>
        </p:txBody>
      </p:sp>
      <p:sp>
        <p:nvSpPr>
          <p:cNvPr id="4" name="object 4"/>
          <p:cNvSpPr/>
          <p:nvPr/>
        </p:nvSpPr>
        <p:spPr>
          <a:xfrm>
            <a:off x="609600" y="1524000"/>
            <a:ext cx="7010400" cy="320802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24890" y="4659335"/>
            <a:ext cx="6653530" cy="1302385"/>
          </a:xfrm>
          <a:prstGeom prst="rect">
            <a:avLst/>
          </a:prstGeom>
        </p:spPr>
        <p:txBody>
          <a:bodyPr vert="horz" wrap="square" lIns="0" tIns="193675" rIns="0" bIns="0" rtlCol="0">
            <a:spAutoFit/>
          </a:bodyPr>
          <a:lstStyle/>
          <a:p>
            <a:pPr marR="713105" algn="r">
              <a:lnSpc>
                <a:spcPct val="100000"/>
              </a:lnSpc>
              <a:spcBef>
                <a:spcPts val="1525"/>
              </a:spcBef>
            </a:pPr>
            <a:r>
              <a:rPr sz="2000" dirty="0">
                <a:solidFill>
                  <a:srgbClr val="009999"/>
                </a:solidFill>
                <a:latin typeface="Times New Roman"/>
                <a:cs typeface="Times New Roman"/>
              </a:rPr>
              <a:t>St</a:t>
            </a:r>
            <a:r>
              <a:rPr sz="2000" spc="-10" dirty="0">
                <a:solidFill>
                  <a:srgbClr val="009999"/>
                </a:solidFill>
                <a:latin typeface="Times New Roman"/>
                <a:cs typeface="Times New Roman"/>
              </a:rPr>
              <a:t>a</a:t>
            </a:r>
            <a:r>
              <a:rPr sz="2000" dirty="0">
                <a:solidFill>
                  <a:srgbClr val="009999"/>
                </a:solidFill>
                <a:latin typeface="Times New Roman"/>
                <a:cs typeface="Times New Roman"/>
              </a:rPr>
              <a:t>l</a:t>
            </a:r>
            <a:r>
              <a:rPr sz="2000" spc="-15" dirty="0">
                <a:solidFill>
                  <a:srgbClr val="009999"/>
                </a:solidFill>
                <a:latin typeface="Times New Roman"/>
                <a:cs typeface="Times New Roman"/>
              </a:rPr>
              <a:t>l</a:t>
            </a:r>
            <a:r>
              <a:rPr sz="2000" dirty="0">
                <a:solidFill>
                  <a:srgbClr val="009999"/>
                </a:solidFill>
                <a:latin typeface="Times New Roman"/>
                <a:cs typeface="Times New Roman"/>
              </a:rPr>
              <a:t>ings</a:t>
            </a:r>
            <a:endParaRPr sz="2000">
              <a:latin typeface="Times New Roman"/>
              <a:cs typeface="Times New Roman"/>
            </a:endParaRPr>
          </a:p>
          <a:p>
            <a:pPr marL="12700">
              <a:lnSpc>
                <a:spcPct val="100000"/>
              </a:lnSpc>
              <a:spcBef>
                <a:spcPts val="1425"/>
              </a:spcBef>
            </a:pPr>
            <a:r>
              <a:rPr sz="2000" b="1" dirty="0">
                <a:solidFill>
                  <a:srgbClr val="006666"/>
                </a:solidFill>
                <a:latin typeface="Arial"/>
                <a:cs typeface="Arial"/>
              </a:rPr>
              <a:t>Duplicate data to increase parallelism and remedy</a:t>
            </a:r>
            <a:r>
              <a:rPr sz="2000" b="1" spc="-175" dirty="0">
                <a:solidFill>
                  <a:srgbClr val="006666"/>
                </a:solidFill>
                <a:latin typeface="Arial"/>
                <a:cs typeface="Arial"/>
              </a:rPr>
              <a:t> </a:t>
            </a:r>
            <a:r>
              <a:rPr sz="2000" b="1" dirty="0">
                <a:solidFill>
                  <a:srgbClr val="006666"/>
                </a:solidFill>
                <a:latin typeface="Arial"/>
                <a:cs typeface="Arial"/>
              </a:rPr>
              <a:t>data</a:t>
            </a:r>
            <a:endParaRPr sz="2000">
              <a:latin typeface="Arial"/>
              <a:cs typeface="Arial"/>
            </a:endParaRPr>
          </a:p>
          <a:p>
            <a:pPr marL="12700">
              <a:lnSpc>
                <a:spcPct val="100000"/>
              </a:lnSpc>
            </a:pPr>
            <a:r>
              <a:rPr sz="2000" b="1" dirty="0">
                <a:solidFill>
                  <a:srgbClr val="006666"/>
                </a:solidFill>
                <a:latin typeface="Arial"/>
                <a:cs typeface="Arial"/>
              </a:rPr>
              <a:t>loss </a:t>
            </a:r>
            <a:r>
              <a:rPr sz="2000" b="1" spc="-5" dirty="0">
                <a:solidFill>
                  <a:srgbClr val="006666"/>
                </a:solidFill>
                <a:latin typeface="Arial"/>
                <a:cs typeface="Arial"/>
              </a:rPr>
              <a:t>(expensive </a:t>
            </a:r>
            <a:r>
              <a:rPr sz="2000" b="1" dirty="0">
                <a:solidFill>
                  <a:srgbClr val="006666"/>
                </a:solidFill>
                <a:latin typeface="Arial"/>
                <a:cs typeface="Arial"/>
              </a:rPr>
              <a:t>but used in</a:t>
            </a:r>
            <a:r>
              <a:rPr sz="2000" b="1" spc="-60" dirty="0">
                <a:solidFill>
                  <a:srgbClr val="006666"/>
                </a:solidFill>
                <a:latin typeface="Arial"/>
                <a:cs typeface="Arial"/>
              </a:rPr>
              <a:t> </a:t>
            </a:r>
            <a:r>
              <a:rPr sz="2000" b="1" dirty="0">
                <a:solidFill>
                  <a:srgbClr val="006666"/>
                </a:solidFill>
                <a:latin typeface="Arial"/>
                <a:cs typeface="Arial"/>
              </a:rPr>
              <a:t>practice)</a:t>
            </a:r>
            <a:endParaRPr sz="2000">
              <a:latin typeface="Arial"/>
              <a:cs typeface="Arial"/>
            </a:endParaRPr>
          </a:p>
        </p:txBody>
      </p:sp>
      <p:sp>
        <p:nvSpPr>
          <p:cNvPr id="6" name="object 6"/>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309722" cy="514350"/>
          </a:xfrm>
          <a:prstGeom prst="rect">
            <a:avLst/>
          </a:prstGeom>
        </p:spPr>
        <p:txBody>
          <a:bodyPr vert="horz" wrap="square" lIns="0" tIns="13335" rIns="0" bIns="0" rtlCol="0">
            <a:spAutoFit/>
          </a:bodyPr>
          <a:lstStyle/>
          <a:p>
            <a:pPr marL="12700">
              <a:lnSpc>
                <a:spcPct val="100000"/>
              </a:lnSpc>
              <a:spcBef>
                <a:spcPts val="105"/>
              </a:spcBef>
            </a:pPr>
            <a:r>
              <a:rPr spc="-5" dirty="0"/>
              <a:t>Magnetic</a:t>
            </a:r>
            <a:r>
              <a:rPr spc="-85" dirty="0"/>
              <a:t> </a:t>
            </a:r>
            <a:r>
              <a:rPr dirty="0"/>
              <a:t>dis</a:t>
            </a:r>
            <a:r>
              <a:rPr lang="en-CA" dirty="0"/>
              <a:t>k</a:t>
            </a:r>
            <a:r>
              <a:rPr dirty="0"/>
              <a:t>s</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329560"/>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3200984"/>
            <a:ext cx="320040" cy="331012"/>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336928" y="1319911"/>
            <a:ext cx="7324725" cy="2623820"/>
          </a:xfrm>
          <a:prstGeom prst="rect">
            <a:avLst/>
          </a:prstGeom>
        </p:spPr>
        <p:txBody>
          <a:bodyPr vert="horz" wrap="square" lIns="0" tIns="12065" rIns="0" bIns="0" rtlCol="0">
            <a:spAutoFit/>
          </a:bodyPr>
          <a:lstStyle/>
          <a:p>
            <a:pPr marL="12700" marR="1094740">
              <a:lnSpc>
                <a:spcPct val="100000"/>
              </a:lnSpc>
              <a:spcBef>
                <a:spcPts val="95"/>
              </a:spcBef>
            </a:pPr>
            <a:r>
              <a:rPr sz="2800" b="1" spc="-5" dirty="0">
                <a:solidFill>
                  <a:srgbClr val="006666"/>
                </a:solidFill>
                <a:latin typeface="Arial"/>
                <a:cs typeface="Arial"/>
              </a:rPr>
              <a:t>Rigid platters covered with magnetic  recording</a:t>
            </a:r>
            <a:r>
              <a:rPr sz="2800" b="1" spc="20" dirty="0">
                <a:solidFill>
                  <a:srgbClr val="006666"/>
                </a:solidFill>
                <a:latin typeface="Arial"/>
                <a:cs typeface="Arial"/>
              </a:rPr>
              <a:t> </a:t>
            </a:r>
            <a:r>
              <a:rPr sz="2800" b="1" spc="-5" dirty="0">
                <a:solidFill>
                  <a:srgbClr val="006666"/>
                </a:solidFill>
                <a:latin typeface="Arial"/>
                <a:cs typeface="Arial"/>
              </a:rPr>
              <a:t>material</a:t>
            </a:r>
            <a:endParaRPr sz="2800">
              <a:latin typeface="Arial"/>
              <a:cs typeface="Arial"/>
            </a:endParaRPr>
          </a:p>
          <a:p>
            <a:pPr marL="413384" marR="269875">
              <a:lnSpc>
                <a:spcPct val="100000"/>
              </a:lnSpc>
              <a:spcBef>
                <a:spcPts val="635"/>
              </a:spcBef>
            </a:pPr>
            <a:r>
              <a:rPr sz="2600" dirty="0">
                <a:solidFill>
                  <a:srgbClr val="006666"/>
                </a:solidFill>
                <a:latin typeface="Arial"/>
                <a:cs typeface="Arial"/>
              </a:rPr>
              <a:t>disk surface divided into </a:t>
            </a:r>
            <a:r>
              <a:rPr sz="2600" dirty="0">
                <a:solidFill>
                  <a:srgbClr val="FF9966"/>
                </a:solidFill>
                <a:latin typeface="Arial"/>
                <a:cs typeface="Arial"/>
              </a:rPr>
              <a:t>tracks </a:t>
            </a:r>
            <a:r>
              <a:rPr sz="2600" dirty="0">
                <a:solidFill>
                  <a:srgbClr val="006666"/>
                </a:solidFill>
                <a:latin typeface="Arial"/>
                <a:cs typeface="Arial"/>
              </a:rPr>
              <a:t>(tracks)</a:t>
            </a:r>
            <a:r>
              <a:rPr sz="2600" spc="-55" dirty="0">
                <a:solidFill>
                  <a:srgbClr val="006666"/>
                </a:solidFill>
                <a:latin typeface="Arial"/>
                <a:cs typeface="Arial"/>
              </a:rPr>
              <a:t> </a:t>
            </a:r>
            <a:r>
              <a:rPr sz="2600" dirty="0">
                <a:solidFill>
                  <a:srgbClr val="006666"/>
                </a:solidFill>
                <a:latin typeface="Arial"/>
                <a:cs typeface="Arial"/>
              </a:rPr>
              <a:t>which  are divided into</a:t>
            </a:r>
            <a:r>
              <a:rPr sz="2600" spc="-15" dirty="0">
                <a:solidFill>
                  <a:srgbClr val="006666"/>
                </a:solidFill>
                <a:latin typeface="Arial"/>
                <a:cs typeface="Arial"/>
              </a:rPr>
              <a:t> </a:t>
            </a:r>
            <a:r>
              <a:rPr sz="2600" dirty="0">
                <a:solidFill>
                  <a:srgbClr val="FF9966"/>
                </a:solidFill>
                <a:latin typeface="Arial"/>
                <a:cs typeface="Arial"/>
              </a:rPr>
              <a:t>sectors</a:t>
            </a:r>
            <a:endParaRPr sz="2600">
              <a:latin typeface="Arial"/>
              <a:cs typeface="Arial"/>
            </a:endParaRPr>
          </a:p>
          <a:p>
            <a:pPr marL="413384" marR="5080">
              <a:lnSpc>
                <a:spcPct val="100000"/>
              </a:lnSpc>
              <a:spcBef>
                <a:spcPts val="620"/>
              </a:spcBef>
            </a:pPr>
            <a:r>
              <a:rPr sz="2600" dirty="0">
                <a:solidFill>
                  <a:srgbClr val="006666"/>
                </a:solidFill>
                <a:latin typeface="Arial"/>
                <a:cs typeface="Arial"/>
              </a:rPr>
              <a:t>the disk controller determines the logical  interaction between the drive and the</a:t>
            </a:r>
            <a:r>
              <a:rPr sz="2600" spc="-5" dirty="0">
                <a:solidFill>
                  <a:srgbClr val="006666"/>
                </a:solidFill>
                <a:latin typeface="Arial"/>
                <a:cs typeface="Arial"/>
              </a:rPr>
              <a:t> </a:t>
            </a:r>
            <a:r>
              <a:rPr sz="2600" dirty="0">
                <a:solidFill>
                  <a:srgbClr val="006666"/>
                </a:solidFill>
                <a:latin typeface="Arial"/>
                <a:cs typeface="Arial"/>
              </a:rPr>
              <a:t>computer</a:t>
            </a:r>
            <a:endParaRPr sz="2600">
              <a:latin typeface="Arial"/>
              <a:cs typeface="Arial"/>
            </a:endParaRPr>
          </a:p>
        </p:txBody>
      </p:sp>
      <p:sp>
        <p:nvSpPr>
          <p:cNvPr id="8" name="object 8"/>
          <p:cNvSpPr txBox="1"/>
          <p:nvPr/>
        </p:nvSpPr>
        <p:spPr>
          <a:xfrm>
            <a:off x="79349" y="6522338"/>
            <a:ext cx="74676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9" name="object 9"/>
          <p:cNvSpPr txBox="1"/>
          <p:nvPr/>
        </p:nvSpPr>
        <p:spPr>
          <a:xfrm>
            <a:off x="8914765" y="6522338"/>
            <a:ext cx="177800" cy="224790"/>
          </a:xfrm>
          <a:prstGeom prst="rect">
            <a:avLst/>
          </a:prstGeom>
        </p:spPr>
        <p:txBody>
          <a:bodyPr vert="horz" wrap="square" lIns="0" tIns="0" rIns="0" bIns="0" rtlCol="0">
            <a:spAutoFit/>
          </a:bodyPr>
          <a:lstStyle/>
          <a:p>
            <a:pPr marL="39370">
              <a:lnSpc>
                <a:spcPts val="1650"/>
              </a:lnSpc>
            </a:pPr>
            <a:fld id="{81D60167-4931-47E6-BA6A-407CBD079E47}" type="slidenum">
              <a:rPr sz="1400" dirty="0">
                <a:solidFill>
                  <a:srgbClr val="FF9966"/>
                </a:solidFill>
                <a:latin typeface="Arial"/>
                <a:cs typeface="Arial"/>
              </a:rPr>
              <a:t>3</a:t>
            </a:fld>
            <a:endParaRP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281522" cy="514350"/>
          </a:xfrm>
          <a:prstGeom prst="rect">
            <a:avLst/>
          </a:prstGeom>
        </p:spPr>
        <p:txBody>
          <a:bodyPr vert="horz" wrap="square" lIns="0" tIns="13335" rIns="0" bIns="0" rtlCol="0">
            <a:spAutoFit/>
          </a:bodyPr>
          <a:lstStyle/>
          <a:p>
            <a:pPr marL="12700">
              <a:lnSpc>
                <a:spcPct val="100000"/>
              </a:lnSpc>
              <a:spcBef>
                <a:spcPts val="105"/>
              </a:spcBef>
            </a:pPr>
            <a:r>
              <a:rPr dirty="0"/>
              <a:t>RAID: </a:t>
            </a:r>
            <a:r>
              <a:rPr spc="-5" dirty="0"/>
              <a:t>Error correction </a:t>
            </a:r>
            <a:r>
              <a:rPr dirty="0"/>
              <a:t>by</a:t>
            </a:r>
            <a:r>
              <a:rPr spc="-55" dirty="0"/>
              <a:t> </a:t>
            </a:r>
            <a:r>
              <a:rPr dirty="0"/>
              <a:t>parity</a:t>
            </a:r>
          </a:p>
        </p:txBody>
      </p:sp>
      <p:sp>
        <p:nvSpPr>
          <p:cNvPr id="4" name="object 4"/>
          <p:cNvSpPr txBox="1"/>
          <p:nvPr/>
        </p:nvSpPr>
        <p:spPr>
          <a:xfrm>
            <a:off x="688340" y="4763211"/>
            <a:ext cx="7442834" cy="1156970"/>
          </a:xfrm>
          <a:prstGeom prst="rect">
            <a:avLst/>
          </a:prstGeom>
        </p:spPr>
        <p:txBody>
          <a:bodyPr vert="horz" wrap="square" lIns="0" tIns="13335" rIns="0" bIns="0" rtlCol="0">
            <a:spAutoFit/>
          </a:bodyPr>
          <a:lstStyle/>
          <a:p>
            <a:pPr marR="1365885" algn="r">
              <a:lnSpc>
                <a:spcPct val="100000"/>
              </a:lnSpc>
              <a:spcBef>
                <a:spcPts val="105"/>
              </a:spcBef>
            </a:pPr>
            <a:r>
              <a:rPr sz="2000" dirty="0">
                <a:solidFill>
                  <a:srgbClr val="009999"/>
                </a:solidFill>
                <a:latin typeface="Times New Roman"/>
                <a:cs typeface="Times New Roman"/>
              </a:rPr>
              <a:t>St</a:t>
            </a:r>
            <a:r>
              <a:rPr sz="2000" spc="-10" dirty="0">
                <a:solidFill>
                  <a:srgbClr val="009999"/>
                </a:solidFill>
                <a:latin typeface="Times New Roman"/>
                <a:cs typeface="Times New Roman"/>
              </a:rPr>
              <a:t>a</a:t>
            </a:r>
            <a:r>
              <a:rPr sz="2000" dirty="0">
                <a:solidFill>
                  <a:srgbClr val="009999"/>
                </a:solidFill>
                <a:latin typeface="Times New Roman"/>
                <a:cs typeface="Times New Roman"/>
              </a:rPr>
              <a:t>l</a:t>
            </a:r>
            <a:r>
              <a:rPr sz="2000" spc="-15" dirty="0">
                <a:solidFill>
                  <a:srgbClr val="009999"/>
                </a:solidFill>
                <a:latin typeface="Times New Roman"/>
                <a:cs typeface="Times New Roman"/>
              </a:rPr>
              <a:t>l</a:t>
            </a:r>
            <a:r>
              <a:rPr sz="2000" dirty="0">
                <a:solidFill>
                  <a:srgbClr val="009999"/>
                </a:solidFill>
                <a:latin typeface="Times New Roman"/>
                <a:cs typeface="Times New Roman"/>
              </a:rPr>
              <a:t>ings</a:t>
            </a:r>
            <a:endParaRPr sz="2000">
              <a:latin typeface="Times New Roman"/>
              <a:cs typeface="Times New Roman"/>
            </a:endParaRPr>
          </a:p>
          <a:p>
            <a:pPr marL="12700" marR="5080">
              <a:lnSpc>
                <a:spcPct val="100000"/>
              </a:lnSpc>
              <a:spcBef>
                <a:spcPts val="1700"/>
              </a:spcBef>
            </a:pPr>
            <a:r>
              <a:rPr sz="2000" b="1" dirty="0">
                <a:solidFill>
                  <a:srgbClr val="006666"/>
                </a:solidFill>
                <a:latin typeface="Arial"/>
                <a:cs typeface="Arial"/>
              </a:rPr>
              <a:t>Parity bits for data recorded on </a:t>
            </a:r>
            <a:r>
              <a:rPr sz="2000" b="1" spc="-5" dirty="0">
                <a:solidFill>
                  <a:srgbClr val="006666"/>
                </a:solidFill>
                <a:latin typeface="Arial"/>
                <a:cs typeface="Arial"/>
              </a:rPr>
              <a:t>one </a:t>
            </a:r>
            <a:r>
              <a:rPr sz="2000" b="1" dirty="0">
                <a:solidFill>
                  <a:srgbClr val="006666"/>
                </a:solidFill>
                <a:latin typeface="Arial"/>
                <a:cs typeface="Arial"/>
              </a:rPr>
              <a:t>disk are </a:t>
            </a:r>
            <a:r>
              <a:rPr sz="2000" b="1" spc="-5" dirty="0">
                <a:solidFill>
                  <a:srgbClr val="006666"/>
                </a:solidFill>
                <a:latin typeface="Arial"/>
                <a:cs typeface="Arial"/>
              </a:rPr>
              <a:t>saved </a:t>
            </a:r>
            <a:r>
              <a:rPr sz="2000" b="1" dirty="0">
                <a:solidFill>
                  <a:srgbClr val="006666"/>
                </a:solidFill>
                <a:latin typeface="Arial"/>
                <a:cs typeface="Arial"/>
              </a:rPr>
              <a:t>to</a:t>
            </a:r>
            <a:r>
              <a:rPr sz="2000" b="1" spc="-145" dirty="0">
                <a:solidFill>
                  <a:srgbClr val="006666"/>
                </a:solidFill>
                <a:latin typeface="Arial"/>
                <a:cs typeface="Arial"/>
              </a:rPr>
              <a:t> </a:t>
            </a:r>
            <a:r>
              <a:rPr sz="2000" b="1" dirty="0">
                <a:solidFill>
                  <a:srgbClr val="006666"/>
                </a:solidFill>
                <a:latin typeface="Arial"/>
                <a:cs typeface="Arial"/>
              </a:rPr>
              <a:t>another  disk</a:t>
            </a:r>
            <a:endParaRPr sz="2000">
              <a:latin typeface="Arial"/>
              <a:cs typeface="Arial"/>
            </a:endParaRPr>
          </a:p>
        </p:txBody>
      </p:sp>
      <p:sp>
        <p:nvSpPr>
          <p:cNvPr id="5" name="object 5"/>
          <p:cNvSpPr/>
          <p:nvPr/>
        </p:nvSpPr>
        <p:spPr>
          <a:xfrm>
            <a:off x="1447800" y="1447800"/>
            <a:ext cx="6752844" cy="330860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757522" cy="514350"/>
          </a:xfrm>
          <a:prstGeom prst="rect">
            <a:avLst/>
          </a:prstGeom>
        </p:spPr>
        <p:txBody>
          <a:bodyPr vert="horz" wrap="square" lIns="0" tIns="13335" rIns="0" bIns="0" rtlCol="0">
            <a:spAutoFit/>
          </a:bodyPr>
          <a:lstStyle/>
          <a:p>
            <a:pPr marL="12700">
              <a:lnSpc>
                <a:spcPct val="100000"/>
              </a:lnSpc>
              <a:spcBef>
                <a:spcPts val="105"/>
              </a:spcBef>
            </a:pPr>
            <a:r>
              <a:rPr dirty="0"/>
              <a:t>RAID (0 + </a:t>
            </a:r>
            <a:r>
              <a:rPr spc="-5" dirty="0"/>
              <a:t>1) and </a:t>
            </a:r>
            <a:r>
              <a:rPr dirty="0"/>
              <a:t>(1 +</a:t>
            </a:r>
            <a:r>
              <a:rPr spc="-75" dirty="0"/>
              <a:t> </a:t>
            </a:r>
            <a:r>
              <a:rPr spc="-5" dirty="0"/>
              <a:t>0)</a:t>
            </a:r>
          </a:p>
        </p:txBody>
      </p:sp>
      <p:grpSp>
        <p:nvGrpSpPr>
          <p:cNvPr id="4" name="object 4"/>
          <p:cNvGrpSpPr/>
          <p:nvPr/>
        </p:nvGrpSpPr>
        <p:grpSpPr>
          <a:xfrm>
            <a:off x="2199132" y="1262380"/>
            <a:ext cx="4575175" cy="5240020"/>
            <a:chOff x="2199132" y="1262380"/>
            <a:chExt cx="4575175" cy="5240020"/>
          </a:xfrm>
        </p:grpSpPr>
        <p:sp>
          <p:nvSpPr>
            <p:cNvPr id="5" name="object 5"/>
            <p:cNvSpPr/>
            <p:nvPr/>
          </p:nvSpPr>
          <p:spPr>
            <a:xfrm>
              <a:off x="2237232" y="1299972"/>
              <a:ext cx="4498848" cy="51648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99132" y="1262379"/>
              <a:ext cx="4575175" cy="5240020"/>
            </a:xfrm>
            <a:custGeom>
              <a:avLst/>
              <a:gdLst/>
              <a:ahLst/>
              <a:cxnLst/>
              <a:rect l="l" t="t" r="r" b="b"/>
              <a:pathLst>
                <a:path w="4575175" h="5240020">
                  <a:moveTo>
                    <a:pt x="4549648" y="25400"/>
                  </a:moveTo>
                  <a:lnTo>
                    <a:pt x="4536948" y="25400"/>
                  </a:lnTo>
                  <a:lnTo>
                    <a:pt x="4536948" y="38100"/>
                  </a:lnTo>
                  <a:lnTo>
                    <a:pt x="4536948" y="5201920"/>
                  </a:lnTo>
                  <a:lnTo>
                    <a:pt x="38100" y="5201920"/>
                  </a:lnTo>
                  <a:lnTo>
                    <a:pt x="38100" y="38100"/>
                  </a:lnTo>
                  <a:lnTo>
                    <a:pt x="4536948" y="38100"/>
                  </a:lnTo>
                  <a:lnTo>
                    <a:pt x="4536948" y="25400"/>
                  </a:lnTo>
                  <a:lnTo>
                    <a:pt x="25400" y="25400"/>
                  </a:lnTo>
                  <a:lnTo>
                    <a:pt x="25400" y="38100"/>
                  </a:lnTo>
                  <a:lnTo>
                    <a:pt x="25400" y="5201920"/>
                  </a:lnTo>
                  <a:lnTo>
                    <a:pt x="25400" y="5214620"/>
                  </a:lnTo>
                  <a:lnTo>
                    <a:pt x="4549648" y="5214620"/>
                  </a:lnTo>
                  <a:lnTo>
                    <a:pt x="4549648" y="5202440"/>
                  </a:lnTo>
                  <a:lnTo>
                    <a:pt x="4549648" y="5201920"/>
                  </a:lnTo>
                  <a:lnTo>
                    <a:pt x="4549648" y="38100"/>
                  </a:lnTo>
                  <a:lnTo>
                    <a:pt x="4549648" y="37592"/>
                  </a:lnTo>
                  <a:lnTo>
                    <a:pt x="4549648" y="25400"/>
                  </a:lnTo>
                  <a:close/>
                </a:path>
                <a:path w="4575175" h="5240020">
                  <a:moveTo>
                    <a:pt x="4575048" y="0"/>
                  </a:moveTo>
                  <a:lnTo>
                    <a:pt x="4562348" y="0"/>
                  </a:lnTo>
                  <a:lnTo>
                    <a:pt x="4562348" y="12700"/>
                  </a:lnTo>
                  <a:lnTo>
                    <a:pt x="4562348" y="5227320"/>
                  </a:lnTo>
                  <a:lnTo>
                    <a:pt x="12700" y="5227320"/>
                  </a:lnTo>
                  <a:lnTo>
                    <a:pt x="12700" y="12700"/>
                  </a:lnTo>
                  <a:lnTo>
                    <a:pt x="4562348" y="12700"/>
                  </a:lnTo>
                  <a:lnTo>
                    <a:pt x="4562348" y="0"/>
                  </a:lnTo>
                  <a:lnTo>
                    <a:pt x="0" y="0"/>
                  </a:lnTo>
                  <a:lnTo>
                    <a:pt x="0" y="12700"/>
                  </a:lnTo>
                  <a:lnTo>
                    <a:pt x="0" y="5227320"/>
                  </a:lnTo>
                  <a:lnTo>
                    <a:pt x="0" y="5240020"/>
                  </a:lnTo>
                  <a:lnTo>
                    <a:pt x="4575048" y="5240020"/>
                  </a:lnTo>
                  <a:lnTo>
                    <a:pt x="4575048" y="5227828"/>
                  </a:lnTo>
                  <a:lnTo>
                    <a:pt x="4575048" y="5227320"/>
                  </a:lnTo>
                  <a:lnTo>
                    <a:pt x="4575048" y="12700"/>
                  </a:lnTo>
                  <a:lnTo>
                    <a:pt x="4575048" y="12192"/>
                  </a:lnTo>
                  <a:lnTo>
                    <a:pt x="4575048" y="0"/>
                  </a:lnTo>
                  <a:close/>
                </a:path>
              </a:pathLst>
            </a:custGeom>
            <a:solidFill>
              <a:srgbClr val="CC6600"/>
            </a:solidFill>
          </p:spPr>
          <p:txBody>
            <a:bodyPr wrap="square" lIns="0" tIns="0" rIns="0" bIns="0" rtlCol="0"/>
            <a:lstStyle/>
            <a:p>
              <a:endParaRPr/>
            </a:p>
          </p:txBody>
        </p:sp>
      </p:grpSp>
      <p:sp>
        <p:nvSpPr>
          <p:cNvPr id="7" name="object 7"/>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007352" cy="514350"/>
          </a:xfrm>
          <a:prstGeom prst="rect">
            <a:avLst/>
          </a:prstGeom>
        </p:spPr>
        <p:txBody>
          <a:bodyPr vert="horz" wrap="square" lIns="0" tIns="13335" rIns="0" bIns="0" rtlCol="0">
            <a:spAutoFit/>
          </a:bodyPr>
          <a:lstStyle/>
          <a:p>
            <a:pPr marL="12700">
              <a:lnSpc>
                <a:spcPct val="100000"/>
              </a:lnSpc>
              <a:spcBef>
                <a:spcPts val="105"/>
              </a:spcBef>
            </a:pPr>
            <a:r>
              <a:rPr dirty="0"/>
              <a:t>So, how does a disk </a:t>
            </a:r>
            <a:r>
              <a:rPr spc="-5" dirty="0"/>
              <a:t>look</a:t>
            </a:r>
            <a:r>
              <a:rPr spc="-145" dirty="0"/>
              <a:t> </a:t>
            </a:r>
            <a:r>
              <a:rPr spc="-5" dirty="0"/>
              <a:t>inside?</a:t>
            </a:r>
          </a:p>
        </p:txBody>
      </p:sp>
      <p:sp>
        <p:nvSpPr>
          <p:cNvPr id="4" name="object 4"/>
          <p:cNvSpPr/>
          <p:nvPr/>
        </p:nvSpPr>
        <p:spPr>
          <a:xfrm>
            <a:off x="775716" y="1097280"/>
            <a:ext cx="7007352" cy="520903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914765"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a:t>
            </a:fld>
            <a:endParaRPr sz="1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595722" cy="514350"/>
          </a:xfrm>
          <a:prstGeom prst="rect">
            <a:avLst/>
          </a:prstGeom>
        </p:spPr>
        <p:txBody>
          <a:bodyPr vert="horz" wrap="square" lIns="0" tIns="13335" rIns="0" bIns="0" rtlCol="0">
            <a:spAutoFit/>
          </a:bodyPr>
          <a:lstStyle/>
          <a:p>
            <a:pPr marL="12700">
              <a:lnSpc>
                <a:spcPct val="100000"/>
              </a:lnSpc>
              <a:spcBef>
                <a:spcPts val="105"/>
              </a:spcBef>
            </a:pPr>
            <a:r>
              <a:rPr dirty="0"/>
              <a:t>The </a:t>
            </a:r>
            <a:r>
              <a:rPr spc="-5" dirty="0"/>
              <a:t>insides </a:t>
            </a:r>
            <a:r>
              <a:rPr dirty="0"/>
              <a:t>of a hard</a:t>
            </a:r>
            <a:r>
              <a:rPr spc="-120" dirty="0"/>
              <a:t> </a:t>
            </a:r>
            <a:r>
              <a:rPr dirty="0"/>
              <a:t>drive!</a:t>
            </a:r>
          </a:p>
        </p:txBody>
      </p:sp>
      <p:grpSp>
        <p:nvGrpSpPr>
          <p:cNvPr id="4" name="object 4"/>
          <p:cNvGrpSpPr/>
          <p:nvPr/>
        </p:nvGrpSpPr>
        <p:grpSpPr>
          <a:xfrm>
            <a:off x="1255775" y="1244600"/>
            <a:ext cx="7073265" cy="5124450"/>
            <a:chOff x="1255775" y="1244600"/>
            <a:chExt cx="7073265" cy="5124450"/>
          </a:xfrm>
        </p:grpSpPr>
        <p:sp>
          <p:nvSpPr>
            <p:cNvPr id="5" name="object 5"/>
            <p:cNvSpPr/>
            <p:nvPr/>
          </p:nvSpPr>
          <p:spPr>
            <a:xfrm>
              <a:off x="1293875" y="1283207"/>
              <a:ext cx="6996683" cy="503360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55776" y="1244599"/>
              <a:ext cx="7073265" cy="5124450"/>
            </a:xfrm>
            <a:custGeom>
              <a:avLst/>
              <a:gdLst/>
              <a:ahLst/>
              <a:cxnLst/>
              <a:rect l="l" t="t" r="r" b="b"/>
              <a:pathLst>
                <a:path w="7073265" h="5124450">
                  <a:moveTo>
                    <a:pt x="7047484" y="38608"/>
                  </a:moveTo>
                  <a:lnTo>
                    <a:pt x="7034784" y="38608"/>
                  </a:lnTo>
                  <a:lnTo>
                    <a:pt x="7034784" y="5086096"/>
                  </a:lnTo>
                  <a:lnTo>
                    <a:pt x="7047484" y="5086108"/>
                  </a:lnTo>
                  <a:lnTo>
                    <a:pt x="7047484" y="38608"/>
                  </a:lnTo>
                  <a:close/>
                </a:path>
                <a:path w="7073265" h="5124450">
                  <a:moveTo>
                    <a:pt x="7047484" y="25400"/>
                  </a:moveTo>
                  <a:lnTo>
                    <a:pt x="25400" y="25400"/>
                  </a:lnTo>
                  <a:lnTo>
                    <a:pt x="25400" y="38100"/>
                  </a:lnTo>
                  <a:lnTo>
                    <a:pt x="25400" y="5086350"/>
                  </a:lnTo>
                  <a:lnTo>
                    <a:pt x="25400" y="5099050"/>
                  </a:lnTo>
                  <a:lnTo>
                    <a:pt x="7047484" y="5099050"/>
                  </a:lnTo>
                  <a:lnTo>
                    <a:pt x="7047484" y="5086350"/>
                  </a:lnTo>
                  <a:lnTo>
                    <a:pt x="38100" y="5086350"/>
                  </a:lnTo>
                  <a:lnTo>
                    <a:pt x="38100" y="38100"/>
                  </a:lnTo>
                  <a:lnTo>
                    <a:pt x="7047484" y="38100"/>
                  </a:lnTo>
                  <a:lnTo>
                    <a:pt x="7047484" y="25400"/>
                  </a:lnTo>
                  <a:close/>
                </a:path>
                <a:path w="7073265" h="5124450">
                  <a:moveTo>
                    <a:pt x="7072884" y="13208"/>
                  </a:moveTo>
                  <a:lnTo>
                    <a:pt x="7060184" y="13208"/>
                  </a:lnTo>
                  <a:lnTo>
                    <a:pt x="7060184" y="5111496"/>
                  </a:lnTo>
                  <a:lnTo>
                    <a:pt x="7072884" y="5111508"/>
                  </a:lnTo>
                  <a:lnTo>
                    <a:pt x="7072884" y="13208"/>
                  </a:lnTo>
                  <a:close/>
                </a:path>
                <a:path w="7073265" h="5124450">
                  <a:moveTo>
                    <a:pt x="7072884" y="0"/>
                  </a:moveTo>
                  <a:lnTo>
                    <a:pt x="0" y="0"/>
                  </a:lnTo>
                  <a:lnTo>
                    <a:pt x="0" y="12700"/>
                  </a:lnTo>
                  <a:lnTo>
                    <a:pt x="0" y="5111750"/>
                  </a:lnTo>
                  <a:lnTo>
                    <a:pt x="0" y="5124450"/>
                  </a:lnTo>
                  <a:lnTo>
                    <a:pt x="7072884" y="5124450"/>
                  </a:lnTo>
                  <a:lnTo>
                    <a:pt x="7072884" y="5111750"/>
                  </a:lnTo>
                  <a:lnTo>
                    <a:pt x="12700" y="5111750"/>
                  </a:lnTo>
                  <a:lnTo>
                    <a:pt x="12700" y="12700"/>
                  </a:lnTo>
                  <a:lnTo>
                    <a:pt x="7072884" y="12700"/>
                  </a:lnTo>
                  <a:lnTo>
                    <a:pt x="7072884" y="0"/>
                  </a:lnTo>
                  <a:close/>
                </a:path>
              </a:pathLst>
            </a:custGeom>
            <a:solidFill>
              <a:srgbClr val="CC6600"/>
            </a:solidFill>
          </p:spPr>
          <p:txBody>
            <a:bodyPr wrap="square" lIns="0" tIns="0" rIns="0" bIns="0" rtlCol="0"/>
            <a:lstStyle/>
            <a:p>
              <a:endParaRPr/>
            </a:p>
          </p:txBody>
        </p:sp>
      </p:grpSp>
      <p:sp>
        <p:nvSpPr>
          <p:cNvPr id="7" name="object 7"/>
          <p:cNvSpPr txBox="1"/>
          <p:nvPr/>
        </p:nvSpPr>
        <p:spPr>
          <a:xfrm>
            <a:off x="8914765"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5</a:t>
            </a:fld>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690722" cy="514350"/>
          </a:xfrm>
          <a:prstGeom prst="rect">
            <a:avLst/>
          </a:prstGeom>
        </p:spPr>
        <p:txBody>
          <a:bodyPr vert="horz" wrap="square" lIns="0" tIns="13335" rIns="0" bIns="0" rtlCol="0">
            <a:spAutoFit/>
          </a:bodyPr>
          <a:lstStyle/>
          <a:p>
            <a:pPr marL="12700">
              <a:lnSpc>
                <a:spcPct val="100000"/>
              </a:lnSpc>
              <a:spcBef>
                <a:spcPts val="105"/>
              </a:spcBef>
            </a:pPr>
            <a:r>
              <a:rPr dirty="0"/>
              <a:t>Electronic</a:t>
            </a:r>
            <a:r>
              <a:rPr spc="-85" dirty="0"/>
              <a:t> </a:t>
            </a:r>
            <a:r>
              <a:rPr dirty="0"/>
              <a:t>Disks</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2756280"/>
            <a:ext cx="320040" cy="3307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3232150"/>
            <a:ext cx="320040" cy="33070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336928" y="1319911"/>
            <a:ext cx="7282815" cy="2654300"/>
          </a:xfrm>
          <a:prstGeom prst="rect">
            <a:avLst/>
          </a:prstGeom>
        </p:spPr>
        <p:txBody>
          <a:bodyPr vert="horz" wrap="square" lIns="0" tIns="12065" rIns="0" bIns="0" rtlCol="0">
            <a:spAutoFit/>
          </a:bodyPr>
          <a:lstStyle/>
          <a:p>
            <a:pPr marL="12700" marR="5080">
              <a:lnSpc>
                <a:spcPct val="100000"/>
              </a:lnSpc>
              <a:spcBef>
                <a:spcPts val="95"/>
              </a:spcBef>
            </a:pPr>
            <a:r>
              <a:rPr sz="2800" b="1" spc="-10" dirty="0">
                <a:solidFill>
                  <a:srgbClr val="006666"/>
                </a:solidFill>
                <a:latin typeface="Arial"/>
                <a:cs typeface="Arial"/>
              </a:rPr>
              <a:t>Today, </a:t>
            </a:r>
            <a:r>
              <a:rPr sz="2800" b="1" spc="-5" dirty="0">
                <a:solidFill>
                  <a:srgbClr val="006666"/>
                </a:solidFill>
                <a:latin typeface="Arial"/>
                <a:cs typeface="Arial"/>
              </a:rPr>
              <a:t>more and more other </a:t>
            </a:r>
            <a:r>
              <a:rPr sz="2800" b="1" spc="-10" dirty="0">
                <a:solidFill>
                  <a:srgbClr val="006666"/>
                </a:solidFill>
                <a:latin typeface="Arial"/>
                <a:cs typeface="Arial"/>
              </a:rPr>
              <a:t>types </a:t>
            </a:r>
            <a:r>
              <a:rPr sz="2800" b="1" spc="-5" dirty="0">
                <a:solidFill>
                  <a:srgbClr val="006666"/>
                </a:solidFill>
                <a:latin typeface="Arial"/>
                <a:cs typeface="Arial"/>
              </a:rPr>
              <a:t>of  memory are </a:t>
            </a:r>
            <a:r>
              <a:rPr sz="2800" b="1" dirty="0">
                <a:solidFill>
                  <a:srgbClr val="006666"/>
                </a:solidFill>
                <a:latin typeface="Arial"/>
                <a:cs typeface="Arial"/>
              </a:rPr>
              <a:t>treated </a:t>
            </a:r>
            <a:r>
              <a:rPr sz="2800" b="1" spc="-5" dirty="0">
                <a:solidFill>
                  <a:srgbClr val="006666"/>
                </a:solidFill>
                <a:latin typeface="Arial"/>
                <a:cs typeface="Arial"/>
              </a:rPr>
              <a:t>like hard disks, but are  completely</a:t>
            </a:r>
            <a:r>
              <a:rPr sz="2800" b="1" spc="10" dirty="0">
                <a:solidFill>
                  <a:srgbClr val="006666"/>
                </a:solidFill>
                <a:latin typeface="Arial"/>
                <a:cs typeface="Arial"/>
              </a:rPr>
              <a:t> </a:t>
            </a:r>
            <a:r>
              <a:rPr sz="2800" b="1" spc="-5" dirty="0">
                <a:solidFill>
                  <a:srgbClr val="006666"/>
                </a:solidFill>
                <a:latin typeface="Arial"/>
                <a:cs typeface="Arial"/>
              </a:rPr>
              <a:t>electronic</a:t>
            </a:r>
            <a:endParaRPr sz="2800">
              <a:latin typeface="Arial"/>
              <a:cs typeface="Arial"/>
            </a:endParaRPr>
          </a:p>
          <a:p>
            <a:pPr marL="413384">
              <a:lnSpc>
                <a:spcPct val="100000"/>
              </a:lnSpc>
              <a:spcBef>
                <a:spcPts val="635"/>
              </a:spcBef>
            </a:pPr>
            <a:r>
              <a:rPr sz="2600" dirty="0">
                <a:solidFill>
                  <a:srgbClr val="006666"/>
                </a:solidFill>
                <a:latin typeface="Arial"/>
                <a:cs typeface="Arial"/>
              </a:rPr>
              <a:t>For example, flash memory (memory</a:t>
            </a:r>
            <a:r>
              <a:rPr sz="2600" spc="-95" dirty="0">
                <a:solidFill>
                  <a:srgbClr val="006666"/>
                </a:solidFill>
                <a:latin typeface="Arial"/>
                <a:cs typeface="Arial"/>
              </a:rPr>
              <a:t> </a:t>
            </a:r>
            <a:r>
              <a:rPr sz="2600" dirty="0">
                <a:solidFill>
                  <a:srgbClr val="006666"/>
                </a:solidFill>
                <a:latin typeface="Arial"/>
                <a:cs typeface="Arial"/>
              </a:rPr>
              <a:t>sticks)</a:t>
            </a:r>
            <a:endParaRPr sz="2600">
              <a:latin typeface="Arial"/>
              <a:cs typeface="Arial"/>
            </a:endParaRPr>
          </a:p>
          <a:p>
            <a:pPr marL="413384" marR="961390">
              <a:lnSpc>
                <a:spcPct val="100000"/>
              </a:lnSpc>
              <a:spcBef>
                <a:spcPts val="625"/>
              </a:spcBef>
            </a:pPr>
            <a:r>
              <a:rPr sz="2600" dirty="0">
                <a:solidFill>
                  <a:srgbClr val="006666"/>
                </a:solidFill>
                <a:latin typeface="Arial"/>
                <a:cs typeface="Arial"/>
              </a:rPr>
              <a:t>These devices do not contain seek</a:t>
            </a:r>
            <a:r>
              <a:rPr sz="2600" spc="-70" dirty="0">
                <a:solidFill>
                  <a:srgbClr val="006666"/>
                </a:solidFill>
                <a:latin typeface="Arial"/>
                <a:cs typeface="Arial"/>
              </a:rPr>
              <a:t> </a:t>
            </a:r>
            <a:r>
              <a:rPr sz="2600" dirty="0">
                <a:solidFill>
                  <a:srgbClr val="006666"/>
                </a:solidFill>
                <a:latin typeface="Arial"/>
                <a:cs typeface="Arial"/>
              </a:rPr>
              <a:t>time,  rotational latency,</a:t>
            </a:r>
            <a:r>
              <a:rPr sz="2600" spc="-25" dirty="0">
                <a:solidFill>
                  <a:srgbClr val="006666"/>
                </a:solidFill>
                <a:latin typeface="Arial"/>
                <a:cs typeface="Arial"/>
              </a:rPr>
              <a:t> </a:t>
            </a:r>
            <a:r>
              <a:rPr sz="2600" dirty="0">
                <a:solidFill>
                  <a:srgbClr val="006666"/>
                </a:solidFill>
                <a:latin typeface="Arial"/>
                <a:cs typeface="Arial"/>
              </a:rPr>
              <a:t>etc.</a:t>
            </a:r>
            <a:endParaRPr sz="2600">
              <a:latin typeface="Arial"/>
              <a:cs typeface="Arial"/>
            </a:endParaRPr>
          </a:p>
        </p:txBody>
      </p:sp>
      <p:sp>
        <p:nvSpPr>
          <p:cNvPr id="8" name="object 8"/>
          <p:cNvSpPr txBox="1"/>
          <p:nvPr/>
        </p:nvSpPr>
        <p:spPr>
          <a:xfrm>
            <a:off x="8914765"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6</a:t>
            </a:fld>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614522" cy="514350"/>
          </a:xfrm>
          <a:prstGeom prst="rect">
            <a:avLst/>
          </a:prstGeom>
        </p:spPr>
        <p:txBody>
          <a:bodyPr vert="horz" wrap="square" lIns="0" tIns="13335" rIns="0" bIns="0" rtlCol="0">
            <a:spAutoFit/>
          </a:bodyPr>
          <a:lstStyle/>
          <a:p>
            <a:pPr marL="12700">
              <a:lnSpc>
                <a:spcPct val="100000"/>
              </a:lnSpc>
              <a:spcBef>
                <a:spcPts val="105"/>
              </a:spcBef>
            </a:pPr>
            <a:r>
              <a:rPr dirty="0"/>
              <a:t>Disk</a:t>
            </a:r>
            <a:r>
              <a:rPr spc="-55" dirty="0"/>
              <a:t> </a:t>
            </a:r>
            <a:r>
              <a:rPr spc="-5" dirty="0"/>
              <a:t>scheduling</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009520"/>
            <a:ext cx="228600" cy="23774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414904"/>
            <a:ext cx="320040" cy="330708"/>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795020" marR="5080">
              <a:lnSpc>
                <a:spcPct val="120100"/>
              </a:lnSpc>
              <a:spcBef>
                <a:spcPts val="100"/>
              </a:spcBef>
            </a:pPr>
            <a:r>
              <a:rPr sz="2800" spc="-5" dirty="0"/>
              <a:t>Problem: Goal is optimal use of hardware  Reduced total time of I/O</a:t>
            </a:r>
            <a:r>
              <a:rPr sz="2800" spc="70" dirty="0"/>
              <a:t> </a:t>
            </a:r>
            <a:r>
              <a:rPr sz="2800" spc="-5" dirty="0"/>
              <a:t>requests</a:t>
            </a:r>
            <a:endParaRPr sz="2800"/>
          </a:p>
          <a:p>
            <a:pPr marL="1195705" marR="367665">
              <a:lnSpc>
                <a:spcPct val="100000"/>
              </a:lnSpc>
              <a:spcBef>
                <a:spcPts val="630"/>
              </a:spcBef>
            </a:pPr>
            <a:r>
              <a:rPr sz="2600" b="0" dirty="0">
                <a:latin typeface="Arial"/>
                <a:cs typeface="Arial"/>
              </a:rPr>
              <a:t>given a queue of </a:t>
            </a:r>
            <a:r>
              <a:rPr sz="2600" b="0" spc="-5" dirty="0">
                <a:latin typeface="Arial"/>
                <a:cs typeface="Arial"/>
              </a:rPr>
              <a:t>I/O </a:t>
            </a:r>
            <a:r>
              <a:rPr sz="2600" b="0" dirty="0">
                <a:latin typeface="Arial"/>
                <a:cs typeface="Arial"/>
              </a:rPr>
              <a:t>disk requests, in what  order should they be</a:t>
            </a:r>
            <a:r>
              <a:rPr sz="2600" b="0" spc="-10" dirty="0">
                <a:latin typeface="Arial"/>
                <a:cs typeface="Arial"/>
              </a:rPr>
              <a:t> </a:t>
            </a:r>
            <a:r>
              <a:rPr sz="2600" b="0" dirty="0">
                <a:latin typeface="Arial"/>
                <a:cs typeface="Arial"/>
              </a:rPr>
              <a:t>executed?</a:t>
            </a:r>
            <a:endParaRPr sz="2600">
              <a:latin typeface="Arial"/>
              <a:cs typeface="Arial"/>
            </a:endParaRPr>
          </a:p>
        </p:txBody>
      </p:sp>
      <p:sp>
        <p:nvSpPr>
          <p:cNvPr id="8" name="object 8"/>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9" name="object 9"/>
          <p:cNvSpPr txBox="1"/>
          <p:nvPr/>
        </p:nvSpPr>
        <p:spPr>
          <a:xfrm>
            <a:off x="8556370"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a:t>
            </a:fld>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681322" cy="514350"/>
          </a:xfrm>
          <a:prstGeom prst="rect">
            <a:avLst/>
          </a:prstGeom>
        </p:spPr>
        <p:txBody>
          <a:bodyPr vert="horz" wrap="square" lIns="0" tIns="13335" rIns="0" bIns="0" rtlCol="0">
            <a:spAutoFit/>
          </a:bodyPr>
          <a:lstStyle/>
          <a:p>
            <a:pPr marL="12700">
              <a:lnSpc>
                <a:spcPct val="100000"/>
              </a:lnSpc>
              <a:spcBef>
                <a:spcPts val="105"/>
              </a:spcBef>
            </a:pPr>
            <a:r>
              <a:rPr dirty="0"/>
              <a:t>Parameters to</a:t>
            </a:r>
            <a:r>
              <a:rPr spc="-45" dirty="0"/>
              <a:t> </a:t>
            </a:r>
            <a:r>
              <a:rPr spc="-5" dirty="0"/>
              <a:t>consider</a:t>
            </a:r>
          </a:p>
        </p:txBody>
      </p:sp>
      <p:sp>
        <p:nvSpPr>
          <p:cNvPr id="4" name="object 4"/>
          <p:cNvSpPr/>
          <p:nvPr/>
        </p:nvSpPr>
        <p:spPr>
          <a:xfrm>
            <a:off x="473049" y="1453007"/>
            <a:ext cx="164592"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30554" y="1749882"/>
            <a:ext cx="243840" cy="2532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3049" y="2489580"/>
            <a:ext cx="164592"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30554" y="2786760"/>
            <a:ext cx="243840" cy="2529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73049" y="3831082"/>
            <a:ext cx="164592"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30554" y="4128261"/>
            <a:ext cx="243840" cy="25298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73049" y="4562602"/>
            <a:ext cx="164592" cy="167639"/>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803554" y="1261460"/>
            <a:ext cx="4519295" cy="4151778"/>
          </a:xfrm>
          <a:prstGeom prst="rect">
            <a:avLst/>
          </a:prstGeom>
        </p:spPr>
        <p:txBody>
          <a:bodyPr vert="horz" wrap="square" lIns="0" tIns="73025" rIns="0" bIns="0" rtlCol="0">
            <a:spAutoFit/>
          </a:bodyPr>
          <a:lstStyle/>
          <a:p>
            <a:pPr marL="12700">
              <a:lnSpc>
                <a:spcPct val="100000"/>
              </a:lnSpc>
              <a:spcBef>
                <a:spcPts val="575"/>
              </a:spcBef>
            </a:pPr>
            <a:r>
              <a:rPr sz="2000" b="1" dirty="0">
                <a:solidFill>
                  <a:srgbClr val="006666"/>
                </a:solidFill>
                <a:latin typeface="Arial"/>
                <a:cs typeface="Arial"/>
              </a:rPr>
              <a:t>seek time</a:t>
            </a:r>
            <a:r>
              <a:rPr lang="en-CA" sz="2000" b="1" dirty="0">
                <a:solidFill>
                  <a:srgbClr val="006666"/>
                </a:solidFill>
                <a:latin typeface="Arial"/>
                <a:cs typeface="Arial"/>
              </a:rPr>
              <a:t> </a:t>
            </a:r>
            <a:r>
              <a:rPr sz="2000" b="1" dirty="0">
                <a:solidFill>
                  <a:srgbClr val="006666"/>
                </a:solidFill>
                <a:latin typeface="Arial"/>
                <a:cs typeface="Arial"/>
              </a:rPr>
              <a:t>(positioning</a:t>
            </a:r>
            <a:r>
              <a:rPr sz="2000" b="1" spc="-65" dirty="0">
                <a:solidFill>
                  <a:srgbClr val="006666"/>
                </a:solidFill>
                <a:latin typeface="Arial"/>
                <a:cs typeface="Arial"/>
              </a:rPr>
              <a:t> </a:t>
            </a:r>
            <a:r>
              <a:rPr sz="2000" b="1" dirty="0">
                <a:solidFill>
                  <a:srgbClr val="006666"/>
                </a:solidFill>
                <a:latin typeface="Arial"/>
                <a:cs typeface="Arial"/>
              </a:rPr>
              <a:t>time):</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the time taken for the disk drive</a:t>
            </a:r>
            <a:r>
              <a:rPr sz="2000" spc="-155" dirty="0">
                <a:solidFill>
                  <a:srgbClr val="006666"/>
                </a:solidFill>
                <a:latin typeface="Arial"/>
                <a:cs typeface="Arial"/>
              </a:rPr>
              <a:t> </a:t>
            </a:r>
            <a:r>
              <a:rPr sz="2000" dirty="0">
                <a:solidFill>
                  <a:srgbClr val="006666"/>
                </a:solidFill>
                <a:latin typeface="Arial"/>
                <a:cs typeface="Arial"/>
              </a:rPr>
              <a:t>to</a:t>
            </a:r>
            <a:endParaRPr sz="2000" dirty="0">
              <a:latin typeface="Arial"/>
              <a:cs typeface="Arial"/>
            </a:endParaRPr>
          </a:p>
          <a:p>
            <a:pPr marL="413384">
              <a:lnSpc>
                <a:spcPct val="100000"/>
              </a:lnSpc>
            </a:pPr>
            <a:r>
              <a:rPr sz="2000" dirty="0">
                <a:solidFill>
                  <a:srgbClr val="006666"/>
                </a:solidFill>
                <a:latin typeface="Arial"/>
                <a:cs typeface="Arial"/>
              </a:rPr>
              <a:t>position itself on </a:t>
            </a:r>
            <a:r>
              <a:rPr sz="2000" spc="-5" dirty="0">
                <a:solidFill>
                  <a:srgbClr val="006666"/>
                </a:solidFill>
                <a:latin typeface="Arial"/>
                <a:cs typeface="Arial"/>
              </a:rPr>
              <a:t>the </a:t>
            </a:r>
            <a:r>
              <a:rPr sz="2000" dirty="0">
                <a:solidFill>
                  <a:srgbClr val="006666"/>
                </a:solidFill>
                <a:latin typeface="Arial"/>
                <a:cs typeface="Arial"/>
              </a:rPr>
              <a:t>desired</a:t>
            </a:r>
            <a:r>
              <a:rPr sz="2000" spc="-114" dirty="0">
                <a:solidFill>
                  <a:srgbClr val="006666"/>
                </a:solidFill>
                <a:latin typeface="Arial"/>
                <a:cs typeface="Arial"/>
              </a:rPr>
              <a:t> </a:t>
            </a:r>
            <a:r>
              <a:rPr sz="2000" dirty="0">
                <a:solidFill>
                  <a:srgbClr val="006666"/>
                </a:solidFill>
                <a:latin typeface="Arial"/>
                <a:cs typeface="Arial"/>
              </a:rPr>
              <a:t>cylinder</a:t>
            </a:r>
            <a:endParaRPr sz="2000" dirty="0">
              <a:latin typeface="Arial"/>
              <a:cs typeface="Arial"/>
            </a:endParaRPr>
          </a:p>
          <a:p>
            <a:pPr marL="12700">
              <a:lnSpc>
                <a:spcPct val="100000"/>
              </a:lnSpc>
              <a:spcBef>
                <a:spcPts val="480"/>
              </a:spcBef>
            </a:pPr>
            <a:r>
              <a:rPr sz="2000" b="1" dirty="0">
                <a:solidFill>
                  <a:srgbClr val="006666"/>
                </a:solidFill>
                <a:latin typeface="Arial"/>
                <a:cs typeface="Arial"/>
              </a:rPr>
              <a:t>Rotation latency</a:t>
            </a:r>
            <a:r>
              <a:rPr sz="2000" b="1" spc="-60" dirty="0">
                <a:solidFill>
                  <a:srgbClr val="006666"/>
                </a:solidFill>
                <a:latin typeface="Arial"/>
                <a:cs typeface="Arial"/>
              </a:rPr>
              <a:t> </a:t>
            </a:r>
            <a:r>
              <a:rPr sz="2000" b="1" dirty="0">
                <a:solidFill>
                  <a:srgbClr val="006666"/>
                </a:solidFill>
                <a:latin typeface="Arial"/>
                <a:cs typeface="Arial"/>
              </a:rPr>
              <a:t>time</a:t>
            </a:r>
            <a:endParaRPr sz="2000" dirty="0">
              <a:latin typeface="Arial"/>
              <a:cs typeface="Arial"/>
            </a:endParaRPr>
          </a:p>
          <a:p>
            <a:pPr marL="413384" marR="160655">
              <a:lnSpc>
                <a:spcPct val="100000"/>
              </a:lnSpc>
              <a:spcBef>
                <a:spcPts val="480"/>
              </a:spcBef>
            </a:pPr>
            <a:r>
              <a:rPr sz="2000" dirty="0">
                <a:solidFill>
                  <a:srgbClr val="006666"/>
                </a:solidFill>
                <a:latin typeface="Arial"/>
                <a:cs typeface="Arial"/>
              </a:rPr>
              <a:t>the </a:t>
            </a:r>
            <a:r>
              <a:rPr sz="2000" spc="-5" dirty="0">
                <a:solidFill>
                  <a:srgbClr val="006666"/>
                </a:solidFill>
                <a:latin typeface="Arial"/>
                <a:cs typeface="Arial"/>
              </a:rPr>
              <a:t>time </a:t>
            </a:r>
            <a:r>
              <a:rPr sz="2000" dirty="0">
                <a:solidFill>
                  <a:srgbClr val="006666"/>
                </a:solidFill>
                <a:latin typeface="Arial"/>
                <a:cs typeface="Arial"/>
              </a:rPr>
              <a:t>taken by the disk </a:t>
            </a:r>
            <a:r>
              <a:rPr sz="2000" spc="-5" dirty="0">
                <a:solidFill>
                  <a:srgbClr val="006666"/>
                </a:solidFill>
                <a:latin typeface="Arial"/>
                <a:cs typeface="Arial"/>
              </a:rPr>
              <a:t>drive</a:t>
            </a:r>
            <a:r>
              <a:rPr sz="2000" spc="-114" dirty="0">
                <a:solidFill>
                  <a:srgbClr val="006666"/>
                </a:solidFill>
                <a:latin typeface="Arial"/>
                <a:cs typeface="Arial"/>
              </a:rPr>
              <a:t> </a:t>
            </a:r>
            <a:r>
              <a:rPr sz="1600" spc="-10" dirty="0">
                <a:solidFill>
                  <a:srgbClr val="006666"/>
                </a:solidFill>
                <a:latin typeface="Arial"/>
                <a:cs typeface="Arial"/>
              </a:rPr>
              <a:t>who  </a:t>
            </a:r>
            <a:r>
              <a:rPr sz="1600" dirty="0">
                <a:solidFill>
                  <a:srgbClr val="006666"/>
                </a:solidFill>
                <a:latin typeface="Arial"/>
                <a:cs typeface="Arial"/>
              </a:rPr>
              <a:t>is </a:t>
            </a:r>
            <a:r>
              <a:rPr sz="1600" spc="-5" dirty="0">
                <a:solidFill>
                  <a:srgbClr val="006666"/>
                </a:solidFill>
                <a:latin typeface="Arial"/>
                <a:cs typeface="Arial"/>
              </a:rPr>
              <a:t>on the correct cylinder </a:t>
            </a:r>
            <a:r>
              <a:rPr sz="2000" dirty="0">
                <a:solidFill>
                  <a:srgbClr val="006666"/>
                </a:solidFill>
                <a:latin typeface="Arial"/>
                <a:cs typeface="Arial"/>
              </a:rPr>
              <a:t>to position  yourself on the desired</a:t>
            </a:r>
            <a:r>
              <a:rPr sz="2000" spc="-100" dirty="0">
                <a:solidFill>
                  <a:srgbClr val="006666"/>
                </a:solidFill>
                <a:latin typeface="Arial"/>
                <a:cs typeface="Arial"/>
              </a:rPr>
              <a:t> </a:t>
            </a:r>
            <a:r>
              <a:rPr sz="2000" dirty="0">
                <a:solidFill>
                  <a:srgbClr val="006666"/>
                </a:solidFill>
                <a:latin typeface="Arial"/>
                <a:cs typeface="Arial"/>
              </a:rPr>
              <a:t>sector</a:t>
            </a:r>
            <a:endParaRPr sz="2000" dirty="0">
              <a:latin typeface="Arial"/>
              <a:cs typeface="Arial"/>
            </a:endParaRPr>
          </a:p>
          <a:p>
            <a:pPr marL="12700">
              <a:lnSpc>
                <a:spcPct val="100000"/>
              </a:lnSpc>
              <a:spcBef>
                <a:spcPts val="484"/>
              </a:spcBef>
            </a:pPr>
            <a:r>
              <a:rPr sz="2000" b="1" dirty="0">
                <a:solidFill>
                  <a:srgbClr val="006666"/>
                </a:solidFill>
                <a:latin typeface="Arial"/>
                <a:cs typeface="Arial"/>
              </a:rPr>
              <a:t>Reading</a:t>
            </a:r>
            <a:r>
              <a:rPr sz="2000" b="1" spc="-30" dirty="0">
                <a:solidFill>
                  <a:srgbClr val="006666"/>
                </a:solidFill>
                <a:latin typeface="Arial"/>
                <a:cs typeface="Arial"/>
              </a:rPr>
              <a:t> </a:t>
            </a:r>
            <a:r>
              <a:rPr sz="2000" b="1" dirty="0">
                <a:solidFill>
                  <a:srgbClr val="006666"/>
                </a:solidFill>
                <a:latin typeface="Arial"/>
                <a:cs typeface="Arial"/>
              </a:rPr>
              <a:t>time</a:t>
            </a:r>
            <a:endParaRPr sz="2000" dirty="0">
              <a:latin typeface="Arial"/>
              <a:cs typeface="Arial"/>
            </a:endParaRPr>
          </a:p>
          <a:p>
            <a:pPr marL="413384">
              <a:lnSpc>
                <a:spcPct val="100000"/>
              </a:lnSpc>
              <a:spcBef>
                <a:spcPts val="480"/>
              </a:spcBef>
            </a:pPr>
            <a:r>
              <a:rPr sz="2000" spc="-5" dirty="0">
                <a:solidFill>
                  <a:srgbClr val="006666"/>
                </a:solidFill>
                <a:latin typeface="Arial"/>
                <a:cs typeface="Arial"/>
              </a:rPr>
              <a:t>time </a:t>
            </a:r>
            <a:r>
              <a:rPr sz="2000" dirty="0">
                <a:solidFill>
                  <a:srgbClr val="006666"/>
                </a:solidFill>
                <a:latin typeface="Arial"/>
                <a:cs typeface="Arial"/>
              </a:rPr>
              <a:t>needed to read the</a:t>
            </a:r>
            <a:r>
              <a:rPr sz="2000" spc="-105" dirty="0">
                <a:solidFill>
                  <a:srgbClr val="006666"/>
                </a:solidFill>
                <a:latin typeface="Arial"/>
                <a:cs typeface="Arial"/>
              </a:rPr>
              <a:t> </a:t>
            </a:r>
            <a:r>
              <a:rPr sz="2000" dirty="0">
                <a:solidFill>
                  <a:srgbClr val="006666"/>
                </a:solidFill>
                <a:latin typeface="Arial"/>
                <a:cs typeface="Arial"/>
              </a:rPr>
              <a:t>track</a:t>
            </a:r>
            <a:endParaRPr sz="2000" dirty="0">
              <a:latin typeface="Arial"/>
              <a:cs typeface="Arial"/>
            </a:endParaRPr>
          </a:p>
          <a:p>
            <a:pPr marL="12700" marR="462280">
              <a:lnSpc>
                <a:spcPct val="100000"/>
              </a:lnSpc>
              <a:spcBef>
                <a:spcPts val="480"/>
              </a:spcBef>
            </a:pPr>
            <a:r>
              <a:rPr sz="2000" b="1" dirty="0">
                <a:solidFill>
                  <a:srgbClr val="006666"/>
                </a:solidFill>
                <a:latin typeface="Arial"/>
                <a:cs typeface="Arial"/>
              </a:rPr>
              <a:t>Seek time </a:t>
            </a:r>
            <a:r>
              <a:rPr sz="2000" b="1" spc="-5" dirty="0">
                <a:solidFill>
                  <a:srgbClr val="006666"/>
                </a:solidFill>
                <a:latin typeface="Arial"/>
                <a:cs typeface="Arial"/>
              </a:rPr>
              <a:t>is </a:t>
            </a:r>
            <a:r>
              <a:rPr sz="2000" b="1" dirty="0">
                <a:solidFill>
                  <a:srgbClr val="006666"/>
                </a:solidFill>
                <a:latin typeface="Arial"/>
                <a:cs typeface="Arial"/>
              </a:rPr>
              <a:t>normally the most  important, so </a:t>
            </a:r>
            <a:r>
              <a:rPr sz="2000" b="1" spc="-5" dirty="0">
                <a:solidFill>
                  <a:srgbClr val="006666"/>
                </a:solidFill>
                <a:latin typeface="Arial"/>
                <a:cs typeface="Arial"/>
              </a:rPr>
              <a:t>it is </a:t>
            </a:r>
            <a:r>
              <a:rPr sz="2000" b="1" dirty="0">
                <a:solidFill>
                  <a:srgbClr val="006666"/>
                </a:solidFill>
                <a:latin typeface="Arial"/>
                <a:cs typeface="Arial"/>
              </a:rPr>
              <a:t>the one that</a:t>
            </a:r>
            <a:r>
              <a:rPr sz="2000" b="1" spc="-150" dirty="0">
                <a:solidFill>
                  <a:srgbClr val="006666"/>
                </a:solidFill>
                <a:latin typeface="Arial"/>
                <a:cs typeface="Arial"/>
              </a:rPr>
              <a:t> </a:t>
            </a:r>
            <a:r>
              <a:rPr sz="2000" b="1" spc="20" dirty="0">
                <a:solidFill>
                  <a:srgbClr val="006666"/>
                </a:solidFill>
                <a:latin typeface="Arial"/>
                <a:cs typeface="Arial"/>
              </a:rPr>
              <a:t>we  </a:t>
            </a:r>
            <a:r>
              <a:rPr sz="2000" b="1" dirty="0">
                <a:solidFill>
                  <a:srgbClr val="006666"/>
                </a:solidFill>
                <a:latin typeface="Arial"/>
                <a:cs typeface="Arial"/>
              </a:rPr>
              <a:t>will seek to</a:t>
            </a:r>
            <a:r>
              <a:rPr sz="2000" b="1" spc="-90" dirty="0">
                <a:solidFill>
                  <a:srgbClr val="006666"/>
                </a:solidFill>
                <a:latin typeface="Arial"/>
                <a:cs typeface="Arial"/>
              </a:rPr>
              <a:t> </a:t>
            </a:r>
            <a:r>
              <a:rPr sz="2000" b="1" spc="-5" dirty="0">
                <a:solidFill>
                  <a:srgbClr val="006666"/>
                </a:solidFill>
                <a:latin typeface="Arial"/>
                <a:cs typeface="Arial"/>
              </a:rPr>
              <a:t>minimize</a:t>
            </a:r>
            <a:endParaRPr sz="2000" dirty="0">
              <a:latin typeface="Arial"/>
              <a:cs typeface="Arial"/>
            </a:endParaRPr>
          </a:p>
        </p:txBody>
      </p:sp>
      <p:sp>
        <p:nvSpPr>
          <p:cNvPr id="12" name="object 12"/>
          <p:cNvSpPr/>
          <p:nvPr/>
        </p:nvSpPr>
        <p:spPr>
          <a:xfrm>
            <a:off x="5728649" y="2223435"/>
            <a:ext cx="3139426" cy="3081692"/>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79349" y="6522338"/>
            <a:ext cx="74739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Chap.</a:t>
            </a:r>
            <a:r>
              <a:rPr sz="1400" spc="-90" dirty="0">
                <a:solidFill>
                  <a:srgbClr val="FF9966"/>
                </a:solidFill>
                <a:latin typeface="Arial"/>
                <a:cs typeface="Arial"/>
              </a:rPr>
              <a:t> </a:t>
            </a:r>
            <a:r>
              <a:rPr sz="1400" dirty="0">
                <a:solidFill>
                  <a:srgbClr val="FF9966"/>
                </a:solidFill>
                <a:latin typeface="Arial"/>
                <a:cs typeface="Arial"/>
              </a:rPr>
              <a:t>10</a:t>
            </a:r>
            <a:endParaRPr sz="1400">
              <a:latin typeface="Arial"/>
              <a:cs typeface="Arial"/>
            </a:endParaRPr>
          </a:p>
        </p:txBody>
      </p:sp>
      <p:sp>
        <p:nvSpPr>
          <p:cNvPr id="14" name="object 14"/>
          <p:cNvSpPr txBox="1"/>
          <p:nvPr/>
        </p:nvSpPr>
        <p:spPr>
          <a:xfrm>
            <a:off x="8556370"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8</a:t>
            </a:fld>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40165"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9</a:t>
            </a:r>
            <a:endParaRPr sz="1400">
              <a:latin typeface="Arial"/>
              <a:cs typeface="Arial"/>
            </a:endParaRPr>
          </a:p>
        </p:txBody>
      </p:sp>
      <p:sp>
        <p:nvSpPr>
          <p:cNvPr id="4" name="object 4"/>
          <p:cNvSpPr txBox="1">
            <a:spLocks noGrp="1"/>
          </p:cNvSpPr>
          <p:nvPr>
            <p:ph type="title"/>
          </p:nvPr>
        </p:nvSpPr>
        <p:spPr>
          <a:xfrm>
            <a:off x="1109878" y="469849"/>
            <a:ext cx="3614522" cy="514350"/>
          </a:xfrm>
          <a:prstGeom prst="rect">
            <a:avLst/>
          </a:prstGeom>
        </p:spPr>
        <p:txBody>
          <a:bodyPr vert="horz" wrap="square" lIns="0" tIns="13335" rIns="0" bIns="0" rtlCol="0">
            <a:spAutoFit/>
          </a:bodyPr>
          <a:lstStyle/>
          <a:p>
            <a:pPr marL="12700">
              <a:lnSpc>
                <a:spcPct val="100000"/>
              </a:lnSpc>
              <a:spcBef>
                <a:spcPts val="105"/>
              </a:spcBef>
            </a:pPr>
            <a:r>
              <a:rPr dirty="0"/>
              <a:t>Disk </a:t>
            </a:r>
            <a:r>
              <a:rPr spc="-5" dirty="0"/>
              <a:t>I/O</a:t>
            </a:r>
            <a:r>
              <a:rPr spc="-95" dirty="0"/>
              <a:t> </a:t>
            </a:r>
            <a:r>
              <a:rPr spc="-5" dirty="0"/>
              <a:t>Queue</a:t>
            </a:r>
          </a:p>
        </p:txBody>
      </p:sp>
      <p:sp>
        <p:nvSpPr>
          <p:cNvPr id="5" name="object 5"/>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336928" y="1321434"/>
            <a:ext cx="7351395" cy="4927600"/>
          </a:xfrm>
          <a:prstGeom prst="rect">
            <a:avLst/>
          </a:prstGeom>
        </p:spPr>
        <p:txBody>
          <a:bodyPr vert="horz" wrap="square" lIns="0" tIns="12700" rIns="0" bIns="0" rtlCol="0">
            <a:spAutoFit/>
          </a:bodyPr>
          <a:lstStyle/>
          <a:p>
            <a:pPr marL="12700" marR="592455">
              <a:lnSpc>
                <a:spcPct val="100000"/>
              </a:lnSpc>
              <a:spcBef>
                <a:spcPts val="100"/>
              </a:spcBef>
            </a:pPr>
            <a:r>
              <a:rPr sz="2400" b="1" dirty="0">
                <a:solidFill>
                  <a:srgbClr val="006666"/>
                </a:solidFill>
                <a:latin typeface="Arial"/>
                <a:cs typeface="Arial"/>
              </a:rPr>
              <a:t>In </a:t>
            </a:r>
            <a:r>
              <a:rPr sz="2400" b="1" spc="-5" dirty="0">
                <a:solidFill>
                  <a:srgbClr val="006666"/>
                </a:solidFill>
                <a:latin typeface="Arial"/>
                <a:cs typeface="Arial"/>
              </a:rPr>
              <a:t>a </a:t>
            </a:r>
            <a:r>
              <a:rPr sz="2400" b="1" dirty="0">
                <a:solidFill>
                  <a:srgbClr val="006666"/>
                </a:solidFill>
                <a:latin typeface="Arial"/>
                <a:cs typeface="Arial"/>
              </a:rPr>
              <a:t>multiprogrammed </a:t>
            </a:r>
            <a:r>
              <a:rPr sz="2400" b="1" spc="-10" dirty="0">
                <a:solidFill>
                  <a:srgbClr val="006666"/>
                </a:solidFill>
                <a:latin typeface="Arial"/>
                <a:cs typeface="Arial"/>
              </a:rPr>
              <a:t>system </a:t>
            </a:r>
            <a:r>
              <a:rPr sz="2400" b="1" spc="5" dirty="0">
                <a:solidFill>
                  <a:srgbClr val="006666"/>
                </a:solidFill>
                <a:latin typeface="Arial"/>
                <a:cs typeface="Arial"/>
              </a:rPr>
              <a:t>with </a:t>
            </a:r>
            <a:r>
              <a:rPr sz="2400" b="1" dirty="0">
                <a:solidFill>
                  <a:srgbClr val="006666"/>
                </a:solidFill>
                <a:latin typeface="Arial"/>
                <a:cs typeface="Arial"/>
              </a:rPr>
              <a:t>virtual  </a:t>
            </a:r>
            <a:r>
              <a:rPr sz="2400" b="1" spc="-5" dirty="0">
                <a:solidFill>
                  <a:srgbClr val="006666"/>
                </a:solidFill>
                <a:latin typeface="Arial"/>
                <a:cs typeface="Arial"/>
              </a:rPr>
              <a:t>memory, </a:t>
            </a:r>
            <a:r>
              <a:rPr sz="2400" b="1" dirty="0">
                <a:solidFill>
                  <a:srgbClr val="006666"/>
                </a:solidFill>
                <a:latin typeface="Arial"/>
                <a:cs typeface="Arial"/>
              </a:rPr>
              <a:t>there </a:t>
            </a:r>
            <a:r>
              <a:rPr sz="2400" b="1" spc="5" dirty="0">
                <a:solidFill>
                  <a:srgbClr val="006666"/>
                </a:solidFill>
                <a:latin typeface="Arial"/>
                <a:cs typeface="Arial"/>
              </a:rPr>
              <a:t>will </a:t>
            </a:r>
            <a:r>
              <a:rPr sz="2400" b="1" dirty="0">
                <a:solidFill>
                  <a:srgbClr val="006666"/>
                </a:solidFill>
                <a:latin typeface="Arial"/>
                <a:cs typeface="Arial"/>
              </a:rPr>
              <a:t>normally </a:t>
            </a:r>
            <a:r>
              <a:rPr sz="2400" b="1" spc="-5" dirty="0">
                <a:solidFill>
                  <a:srgbClr val="006666"/>
                </a:solidFill>
                <a:latin typeface="Arial"/>
                <a:cs typeface="Arial"/>
              </a:rPr>
              <a:t>be </a:t>
            </a:r>
            <a:r>
              <a:rPr sz="2400" b="1" dirty="0">
                <a:solidFill>
                  <a:srgbClr val="006666"/>
                </a:solidFill>
                <a:latin typeface="Arial"/>
                <a:cs typeface="Arial"/>
              </a:rPr>
              <a:t>a </a:t>
            </a:r>
            <a:r>
              <a:rPr sz="2400" b="1" spc="-5" dirty="0">
                <a:solidFill>
                  <a:srgbClr val="006666"/>
                </a:solidFill>
                <a:latin typeface="Arial"/>
                <a:cs typeface="Arial"/>
              </a:rPr>
              <a:t>queue </a:t>
            </a:r>
            <a:r>
              <a:rPr sz="2400" b="1" dirty="0">
                <a:solidFill>
                  <a:srgbClr val="006666"/>
                </a:solidFill>
                <a:latin typeface="Arial"/>
                <a:cs typeface="Arial"/>
              </a:rPr>
              <a:t>for</a:t>
            </a:r>
            <a:r>
              <a:rPr sz="2400" b="1" spc="-100" dirty="0">
                <a:solidFill>
                  <a:srgbClr val="006666"/>
                </a:solidFill>
                <a:latin typeface="Arial"/>
                <a:cs typeface="Arial"/>
              </a:rPr>
              <a:t> </a:t>
            </a:r>
            <a:r>
              <a:rPr sz="2400" b="1" dirty="0">
                <a:solidFill>
                  <a:srgbClr val="006666"/>
                </a:solidFill>
                <a:latin typeface="Arial"/>
                <a:cs typeface="Arial"/>
              </a:rPr>
              <a:t>the  disk</a:t>
            </a:r>
            <a:r>
              <a:rPr sz="2400" b="1" spc="-15" dirty="0">
                <a:solidFill>
                  <a:srgbClr val="006666"/>
                </a:solidFill>
                <a:latin typeface="Arial"/>
                <a:cs typeface="Arial"/>
              </a:rPr>
              <a:t> </a:t>
            </a:r>
            <a:r>
              <a:rPr sz="2400" b="1" dirty="0">
                <a:solidFill>
                  <a:srgbClr val="006666"/>
                </a:solidFill>
                <a:latin typeface="Arial"/>
                <a:cs typeface="Arial"/>
              </a:rPr>
              <a:t>drive</a:t>
            </a:r>
            <a:endParaRPr sz="2400">
              <a:latin typeface="Arial"/>
              <a:cs typeface="Arial"/>
            </a:endParaRPr>
          </a:p>
          <a:p>
            <a:pPr marL="12700" marR="89535">
              <a:lnSpc>
                <a:spcPct val="100000"/>
              </a:lnSpc>
              <a:spcBef>
                <a:spcPts val="575"/>
              </a:spcBef>
            </a:pPr>
            <a:r>
              <a:rPr sz="2400" b="1" spc="-5" dirty="0">
                <a:solidFill>
                  <a:srgbClr val="006666"/>
                </a:solidFill>
                <a:latin typeface="Arial"/>
                <a:cs typeface="Arial"/>
              </a:rPr>
              <a:t>Shall </a:t>
            </a:r>
            <a:r>
              <a:rPr sz="2400" b="1" dirty="0">
                <a:solidFill>
                  <a:srgbClr val="006666"/>
                </a:solidFill>
                <a:latin typeface="Arial"/>
                <a:cs typeface="Arial"/>
              </a:rPr>
              <a:t>study different methods using an I/O</a:t>
            </a:r>
            <a:r>
              <a:rPr sz="2400" b="1" spc="-155" dirty="0">
                <a:solidFill>
                  <a:srgbClr val="006666"/>
                </a:solidFill>
                <a:latin typeface="Arial"/>
                <a:cs typeface="Arial"/>
              </a:rPr>
              <a:t> </a:t>
            </a:r>
            <a:r>
              <a:rPr sz="2400" b="1" dirty="0">
                <a:solidFill>
                  <a:srgbClr val="006666"/>
                </a:solidFill>
                <a:latin typeface="Arial"/>
                <a:cs typeface="Arial"/>
              </a:rPr>
              <a:t>waiting  </a:t>
            </a:r>
            <a:r>
              <a:rPr sz="2400" b="1" spc="-5" dirty="0">
                <a:solidFill>
                  <a:srgbClr val="006666"/>
                </a:solidFill>
                <a:latin typeface="Arial"/>
                <a:cs typeface="Arial"/>
              </a:rPr>
              <a:t>queue </a:t>
            </a:r>
            <a:r>
              <a:rPr sz="2400" b="1" dirty="0">
                <a:solidFill>
                  <a:srgbClr val="006666"/>
                </a:solidFill>
                <a:latin typeface="Arial"/>
                <a:cs typeface="Arial"/>
              </a:rPr>
              <a:t>containing</a:t>
            </a:r>
            <a:r>
              <a:rPr sz="2400" b="1" spc="-35" dirty="0">
                <a:solidFill>
                  <a:srgbClr val="006666"/>
                </a:solidFill>
                <a:latin typeface="Arial"/>
                <a:cs typeface="Arial"/>
              </a:rPr>
              <a:t> </a:t>
            </a:r>
            <a:r>
              <a:rPr sz="2400" b="1" spc="-5" dirty="0">
                <a:solidFill>
                  <a:srgbClr val="006666"/>
                </a:solidFill>
                <a:latin typeface="Arial"/>
                <a:cs typeface="Arial"/>
              </a:rPr>
              <a:t>requests:</a:t>
            </a:r>
            <a:endParaRPr sz="2400">
              <a:latin typeface="Arial"/>
              <a:cs typeface="Arial"/>
            </a:endParaRPr>
          </a:p>
          <a:p>
            <a:pPr marL="946785">
              <a:lnSpc>
                <a:spcPct val="100000"/>
              </a:lnSpc>
              <a:spcBef>
                <a:spcPts val="660"/>
              </a:spcBef>
            </a:pPr>
            <a:r>
              <a:rPr sz="2800" b="1" spc="-5" dirty="0">
                <a:solidFill>
                  <a:srgbClr val="FF9966"/>
                </a:solidFill>
                <a:latin typeface="Arial"/>
                <a:cs typeface="Arial"/>
              </a:rPr>
              <a:t>98, </a:t>
            </a:r>
            <a:r>
              <a:rPr sz="2800" b="1" dirty="0">
                <a:solidFill>
                  <a:srgbClr val="FF9966"/>
                </a:solidFill>
                <a:latin typeface="Arial"/>
                <a:cs typeface="Arial"/>
              </a:rPr>
              <a:t>183, </a:t>
            </a:r>
            <a:r>
              <a:rPr sz="2800" b="1" spc="-5" dirty="0">
                <a:solidFill>
                  <a:srgbClr val="FF9966"/>
                </a:solidFill>
                <a:latin typeface="Arial"/>
                <a:cs typeface="Arial"/>
              </a:rPr>
              <a:t>37, 122, 14, 124, 65,</a:t>
            </a:r>
            <a:r>
              <a:rPr sz="2800" b="1" spc="15" dirty="0">
                <a:solidFill>
                  <a:srgbClr val="FF9966"/>
                </a:solidFill>
                <a:latin typeface="Arial"/>
                <a:cs typeface="Arial"/>
              </a:rPr>
              <a:t> </a:t>
            </a:r>
            <a:r>
              <a:rPr sz="2800" b="1" spc="-5" dirty="0">
                <a:solidFill>
                  <a:srgbClr val="FF9966"/>
                </a:solidFill>
                <a:latin typeface="Arial"/>
                <a:cs typeface="Arial"/>
              </a:rPr>
              <a:t>67</a:t>
            </a:r>
            <a:endParaRPr sz="2800">
              <a:latin typeface="Arial"/>
              <a:cs typeface="Arial"/>
            </a:endParaRPr>
          </a:p>
          <a:p>
            <a:pPr marL="12700" marR="963294">
              <a:lnSpc>
                <a:spcPct val="120000"/>
              </a:lnSpc>
              <a:spcBef>
                <a:spcPts val="15"/>
              </a:spcBef>
            </a:pPr>
            <a:r>
              <a:rPr sz="2400" b="1" spc="-5" dirty="0">
                <a:solidFill>
                  <a:srgbClr val="006666"/>
                </a:solidFill>
                <a:latin typeface="Arial"/>
                <a:cs typeface="Arial"/>
              </a:rPr>
              <a:t>Each </a:t>
            </a:r>
            <a:r>
              <a:rPr sz="2400" b="1" dirty="0">
                <a:solidFill>
                  <a:srgbClr val="006666"/>
                </a:solidFill>
                <a:latin typeface="Arial"/>
                <a:cs typeface="Arial"/>
              </a:rPr>
              <a:t>number </a:t>
            </a:r>
            <a:r>
              <a:rPr sz="2400" b="1" spc="-5" dirty="0">
                <a:solidFill>
                  <a:srgbClr val="006666"/>
                </a:solidFill>
                <a:latin typeface="Arial"/>
                <a:cs typeface="Arial"/>
              </a:rPr>
              <a:t>represents a cylinder number.  </a:t>
            </a:r>
            <a:r>
              <a:rPr sz="2400" b="1" dirty="0">
                <a:solidFill>
                  <a:srgbClr val="006666"/>
                </a:solidFill>
                <a:latin typeface="Arial"/>
                <a:cs typeface="Arial"/>
              </a:rPr>
              <a:t>Must also known the </a:t>
            </a:r>
            <a:r>
              <a:rPr sz="2400" b="1" dirty="0">
                <a:solidFill>
                  <a:srgbClr val="FF9966"/>
                </a:solidFill>
                <a:latin typeface="Arial"/>
                <a:cs typeface="Arial"/>
              </a:rPr>
              <a:t>starting </a:t>
            </a:r>
            <a:r>
              <a:rPr sz="2400" b="1" spc="-5" dirty="0">
                <a:solidFill>
                  <a:srgbClr val="FF9966"/>
                </a:solidFill>
                <a:latin typeface="Arial"/>
                <a:cs typeface="Arial"/>
              </a:rPr>
              <a:t>cylinder:</a:t>
            </a:r>
            <a:r>
              <a:rPr sz="2400" b="1" spc="-95" dirty="0">
                <a:solidFill>
                  <a:srgbClr val="FF9966"/>
                </a:solidFill>
                <a:latin typeface="Arial"/>
                <a:cs typeface="Arial"/>
              </a:rPr>
              <a:t> </a:t>
            </a:r>
            <a:r>
              <a:rPr sz="2400" b="1" spc="-5" dirty="0">
                <a:solidFill>
                  <a:srgbClr val="FF9966"/>
                </a:solidFill>
                <a:latin typeface="Arial"/>
                <a:cs typeface="Arial"/>
              </a:rPr>
              <a:t>53</a:t>
            </a:r>
            <a:endParaRPr sz="2400">
              <a:latin typeface="Arial"/>
              <a:cs typeface="Arial"/>
            </a:endParaRPr>
          </a:p>
          <a:p>
            <a:pPr marL="12700" marR="5080">
              <a:lnSpc>
                <a:spcPct val="100000"/>
              </a:lnSpc>
              <a:spcBef>
                <a:spcPts val="580"/>
              </a:spcBef>
            </a:pPr>
            <a:r>
              <a:rPr sz="2400" b="1" dirty="0">
                <a:solidFill>
                  <a:srgbClr val="006666"/>
                </a:solidFill>
                <a:latin typeface="Arial"/>
                <a:cs typeface="Arial"/>
              </a:rPr>
              <a:t>What </a:t>
            </a:r>
            <a:r>
              <a:rPr sz="2400" b="1" spc="-5" dirty="0">
                <a:solidFill>
                  <a:srgbClr val="006666"/>
                </a:solidFill>
                <a:latin typeface="Arial"/>
                <a:cs typeface="Arial"/>
              </a:rPr>
              <a:t>order of requests </a:t>
            </a:r>
            <a:r>
              <a:rPr sz="2400" b="1" dirty="0">
                <a:solidFill>
                  <a:srgbClr val="006666"/>
                </a:solidFill>
                <a:latin typeface="Arial"/>
                <a:cs typeface="Arial"/>
              </a:rPr>
              <a:t>will minimize </a:t>
            </a:r>
            <a:r>
              <a:rPr sz="2400" b="1" spc="-5" dirty="0">
                <a:solidFill>
                  <a:srgbClr val="006666"/>
                </a:solidFill>
                <a:latin typeface="Arial"/>
                <a:cs typeface="Arial"/>
              </a:rPr>
              <a:t>the </a:t>
            </a:r>
            <a:r>
              <a:rPr sz="2400" b="1" dirty="0">
                <a:solidFill>
                  <a:srgbClr val="006666"/>
                </a:solidFill>
                <a:latin typeface="Arial"/>
                <a:cs typeface="Arial"/>
              </a:rPr>
              <a:t>total</a:t>
            </a:r>
            <a:r>
              <a:rPr sz="2400" b="1" spc="-65" dirty="0">
                <a:solidFill>
                  <a:srgbClr val="006666"/>
                </a:solidFill>
                <a:latin typeface="Arial"/>
                <a:cs typeface="Arial"/>
              </a:rPr>
              <a:t> </a:t>
            </a:r>
            <a:r>
              <a:rPr sz="2400" b="1" spc="-5" dirty="0">
                <a:solidFill>
                  <a:srgbClr val="006666"/>
                </a:solidFill>
                <a:latin typeface="Arial"/>
                <a:cs typeface="Arial"/>
              </a:rPr>
              <a:t>seek  </a:t>
            </a:r>
            <a:r>
              <a:rPr sz="2400" b="1" dirty="0">
                <a:solidFill>
                  <a:srgbClr val="006666"/>
                </a:solidFill>
                <a:latin typeface="Arial"/>
                <a:cs typeface="Arial"/>
              </a:rPr>
              <a:t>time (movement of </a:t>
            </a:r>
            <a:r>
              <a:rPr sz="2400" b="1" spc="-5" dirty="0">
                <a:solidFill>
                  <a:srgbClr val="006666"/>
                </a:solidFill>
                <a:latin typeface="Arial"/>
                <a:cs typeface="Arial"/>
              </a:rPr>
              <a:t>head </a:t>
            </a:r>
            <a:r>
              <a:rPr sz="2400" b="1" dirty="0">
                <a:solidFill>
                  <a:srgbClr val="006666"/>
                </a:solidFill>
                <a:latin typeface="Arial"/>
                <a:cs typeface="Arial"/>
              </a:rPr>
              <a:t>to</a:t>
            </a:r>
            <a:r>
              <a:rPr sz="2400" b="1" spc="-45" dirty="0">
                <a:solidFill>
                  <a:srgbClr val="006666"/>
                </a:solidFill>
                <a:latin typeface="Arial"/>
                <a:cs typeface="Arial"/>
              </a:rPr>
              <a:t> </a:t>
            </a:r>
            <a:r>
              <a:rPr sz="2400" b="1" spc="-5" dirty="0">
                <a:solidFill>
                  <a:srgbClr val="006666"/>
                </a:solidFill>
                <a:latin typeface="Arial"/>
                <a:cs typeface="Arial"/>
              </a:rPr>
              <a:t>cylinders).</a:t>
            </a:r>
            <a:endParaRPr sz="2400">
              <a:latin typeface="Arial"/>
              <a:cs typeface="Arial"/>
            </a:endParaRPr>
          </a:p>
          <a:p>
            <a:pPr marL="12700" marR="34925">
              <a:lnSpc>
                <a:spcPct val="100000"/>
              </a:lnSpc>
              <a:spcBef>
                <a:spcPts val="575"/>
              </a:spcBef>
            </a:pPr>
            <a:r>
              <a:rPr sz="2400" b="1" dirty="0">
                <a:solidFill>
                  <a:srgbClr val="006666"/>
                </a:solidFill>
                <a:latin typeface="Arial"/>
                <a:cs typeface="Arial"/>
              </a:rPr>
              <a:t>Simple </a:t>
            </a:r>
            <a:r>
              <a:rPr sz="2400" b="1" spc="-5" dirty="0">
                <a:solidFill>
                  <a:srgbClr val="006666"/>
                </a:solidFill>
                <a:latin typeface="Arial"/>
                <a:cs typeface="Arial"/>
              </a:rPr>
              <a:t>hypothesis: </a:t>
            </a:r>
            <a:r>
              <a:rPr sz="2400" b="1" dirty="0">
                <a:solidFill>
                  <a:srgbClr val="006666"/>
                </a:solidFill>
                <a:latin typeface="Arial"/>
                <a:cs typeface="Arial"/>
              </a:rPr>
              <a:t>moving </a:t>
            </a:r>
            <a:r>
              <a:rPr sz="2400" b="1" spc="-5" dirty="0">
                <a:solidFill>
                  <a:srgbClr val="006666"/>
                </a:solidFill>
                <a:latin typeface="Arial"/>
                <a:cs typeface="Arial"/>
              </a:rPr>
              <a:t>1 cylinder takes 1 </a:t>
            </a:r>
            <a:r>
              <a:rPr sz="2400" b="1" dirty="0">
                <a:solidFill>
                  <a:srgbClr val="006666"/>
                </a:solidFill>
                <a:latin typeface="Arial"/>
                <a:cs typeface="Arial"/>
              </a:rPr>
              <a:t>time  </a:t>
            </a:r>
            <a:r>
              <a:rPr sz="2400" b="1" spc="-5" dirty="0">
                <a:solidFill>
                  <a:srgbClr val="006666"/>
                </a:solidFill>
                <a:latin typeface="Arial"/>
                <a:cs typeface="Arial"/>
              </a:rPr>
              <a:t>unit.</a:t>
            </a:r>
            <a:endParaRPr sz="2400">
              <a:latin typeface="Arial"/>
              <a:cs typeface="Arial"/>
            </a:endParaRPr>
          </a:p>
        </p:txBody>
      </p:sp>
      <p:sp>
        <p:nvSpPr>
          <p:cNvPr id="7" name="object 7"/>
          <p:cNvSpPr/>
          <p:nvPr/>
        </p:nvSpPr>
        <p:spPr>
          <a:xfrm>
            <a:off x="1006754" y="2646552"/>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3963670"/>
            <a:ext cx="198119" cy="20269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4402582"/>
            <a:ext cx="198119" cy="20269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6754" y="4841747"/>
            <a:ext cx="198119" cy="20269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06754" y="5646420"/>
            <a:ext cx="198119" cy="20269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1047</TotalTime>
  <Words>3116</Words>
  <Application>Microsoft Office PowerPoint</Application>
  <PresentationFormat>On-screen Show (4:3)</PresentationFormat>
  <Paragraphs>295</Paragraphs>
  <Slides>31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Liberation Sans Narrow</vt:lpstr>
      <vt:lpstr>source sans pro</vt:lpstr>
      <vt:lpstr>Times New Roman</vt:lpstr>
      <vt:lpstr>Wingdings</vt:lpstr>
      <vt:lpstr>Office Theme</vt:lpstr>
      <vt:lpstr>PowerPoint Presentation</vt:lpstr>
      <vt:lpstr>Important concepts of Module 10</vt:lpstr>
      <vt:lpstr>Magnetic disks</vt:lpstr>
      <vt:lpstr>So, how does a disk look inside?</vt:lpstr>
      <vt:lpstr>The insides of a hard drive!</vt:lpstr>
      <vt:lpstr>Electronic Disks</vt:lpstr>
      <vt:lpstr>Disk scheduling</vt:lpstr>
      <vt:lpstr>Parameters to consider</vt:lpstr>
      <vt:lpstr>Disk I/O Queue</vt:lpstr>
      <vt:lpstr>First Come First Served: FCFS</vt:lpstr>
      <vt:lpstr>SSTF: Shortest Seek Time First</vt:lpstr>
      <vt:lpstr>SSTF: Shorter served</vt:lpstr>
      <vt:lpstr>SCAN</vt:lpstr>
      <vt:lpstr>SCAN: the elevator</vt:lpstr>
      <vt:lpstr>C-SCAN</vt:lpstr>
      <vt:lpstr>C-SCAN (Cont.)</vt:lpstr>
      <vt:lpstr>C-LOOK</vt:lpstr>
      <vt:lpstr>C-LOOK with opposite initial direction</vt:lpstr>
      <vt:lpstr>C(ircular)-SCAN</vt:lpstr>
      <vt:lpstr>Comparison</vt:lpstr>
      <vt:lpstr>Disk Management</vt:lpstr>
      <vt:lpstr>Booting from a Disk in Windows 2000</vt:lpstr>
      <vt:lpstr>Bad Block Management</vt:lpstr>
      <vt:lpstr>Swap-Space Management</vt:lpstr>
      <vt:lpstr>Swap-Space Management</vt:lpstr>
      <vt:lpstr>PowerPoint Presentation</vt:lpstr>
      <vt:lpstr>RAID Levels</vt:lpstr>
      <vt:lpstr>RAID: Redundant Array of Independent Disks</vt:lpstr>
      <vt:lpstr>Redundancy in RAID</vt:lpstr>
      <vt:lpstr>RAID: Error correction by parity</vt:lpstr>
      <vt:lpstr>RAID (0 + 1) and (1 + 0)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de la mémoire auxiliaire</dc:title>
  <dc:creator>Luigi Logrippo</dc:creator>
  <cp:lastModifiedBy>Faranak Vahid-Ansari</cp:lastModifiedBy>
  <cp:revision>5</cp:revision>
  <dcterms:created xsi:type="dcterms:W3CDTF">2022-07-19T05:12:18Z</dcterms:created>
  <dcterms:modified xsi:type="dcterms:W3CDTF">2022-07-25T16:58:49Z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2021-02-21T00:00:00Z</vt:filetime>
  </property>
  <property fmtid="{D5CDD505-2E9C-101B-9397-08002B2CF9AE}" pid="3" name="Creator">
    <vt:lpwstr>Microsoft® PowerPoint® for Microsoft 365</vt:lpwstr>
  </property>
  <property fmtid="{D5CDD505-2E9C-101B-9397-08002B2CF9AE}" pid="4" name="LastSaved">
    <vt:filetime>2022-07-19T00:00:00Z</vt:filetime>
  </property>
</Properties>
</file>